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31.xml" ContentType="application/vnd.openxmlformats-officedocument.presentationml.notesSlide+xml"/>
  <Override PartName="/ppt/notesSlides/notesSlide32.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notesSlides/notesSlide33.xml" ContentType="application/vnd.openxmlformats-officedocument.presentationml.notesSlide+xml"/>
  <Override PartName="/ppt/notesSlides/notesSlide34.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notesSlides/notesSlide35.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2.xml" ContentType="application/vnd.openxmlformats-officedocument.drawingml.chart+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embeddings/oleObject15.bin" ContentType="application/vnd.openxmlformats-officedocument.oleObject"/>
  <Override PartName="/ppt/notesSlides/notesSlide40.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notesSlides/notesSlide41.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notesSlides/notesSlide42.xml" ContentType="application/vnd.openxmlformats-officedocument.presentationml.notesSlide+xml"/>
  <Override PartName="/ppt/notesSlides/notesSlide43.xml" ContentType="application/vnd.openxmlformats-officedocument.presentationml.notesSlide+xml"/>
  <Override PartName="/ppt/embeddings/oleObject22.bin" ContentType="application/vnd.openxmlformats-officedocument.oleObject"/>
  <Override PartName="/ppt/notesSlides/notesSlide44.xml" ContentType="application/vnd.openxmlformats-officedocument.presentationml.notesSlide+xml"/>
  <Override PartName="/ppt/embeddings/oleObject23.bin" ContentType="application/vnd.openxmlformats-officedocument.oleObject"/>
  <Override PartName="/ppt/notesSlides/notesSlide45.xml" ContentType="application/vnd.openxmlformats-officedocument.presentationml.notesSlide+xml"/>
  <Override PartName="/ppt/embeddings/oleObject24.bin" ContentType="application/vnd.openxmlformats-officedocument.oleObject"/>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rts/chart3.xml" ContentType="application/vnd.openxmlformats-officedocument.drawingml.chart+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Lst>
  <p:notesMasterIdLst>
    <p:notesMasterId r:id="rId58"/>
  </p:notesMasterIdLst>
  <p:sldIdLst>
    <p:sldId id="374" r:id="rId2"/>
    <p:sldId id="377" r:id="rId3"/>
    <p:sldId id="407" r:id="rId4"/>
    <p:sldId id="408" r:id="rId5"/>
    <p:sldId id="409" r:id="rId6"/>
    <p:sldId id="410" r:id="rId7"/>
    <p:sldId id="411" r:id="rId8"/>
    <p:sldId id="412" r:id="rId9"/>
    <p:sldId id="413" r:id="rId10"/>
    <p:sldId id="414" r:id="rId11"/>
    <p:sldId id="415" r:id="rId12"/>
    <p:sldId id="416" r:id="rId13"/>
    <p:sldId id="417" r:id="rId14"/>
    <p:sldId id="418" r:id="rId15"/>
    <p:sldId id="419" r:id="rId16"/>
    <p:sldId id="420" r:id="rId17"/>
    <p:sldId id="421" r:id="rId18"/>
    <p:sldId id="422" r:id="rId19"/>
    <p:sldId id="423" r:id="rId20"/>
    <p:sldId id="424" r:id="rId21"/>
    <p:sldId id="425" r:id="rId22"/>
    <p:sldId id="426" r:id="rId23"/>
    <p:sldId id="427" r:id="rId24"/>
    <p:sldId id="428" r:id="rId25"/>
    <p:sldId id="429" r:id="rId26"/>
    <p:sldId id="430" r:id="rId27"/>
    <p:sldId id="431" r:id="rId28"/>
    <p:sldId id="432" r:id="rId29"/>
    <p:sldId id="405" r:id="rId30"/>
    <p:sldId id="434" r:id="rId31"/>
    <p:sldId id="435" r:id="rId32"/>
    <p:sldId id="436" r:id="rId33"/>
    <p:sldId id="462" r:id="rId34"/>
    <p:sldId id="461" r:id="rId35"/>
    <p:sldId id="439" r:id="rId36"/>
    <p:sldId id="440" r:id="rId37"/>
    <p:sldId id="442" r:id="rId38"/>
    <p:sldId id="443" r:id="rId39"/>
    <p:sldId id="444" r:id="rId40"/>
    <p:sldId id="445" r:id="rId41"/>
    <p:sldId id="446" r:id="rId42"/>
    <p:sldId id="447" r:id="rId43"/>
    <p:sldId id="448" r:id="rId44"/>
    <p:sldId id="449" r:id="rId45"/>
    <p:sldId id="450" r:id="rId46"/>
    <p:sldId id="451" r:id="rId47"/>
    <p:sldId id="452" r:id="rId48"/>
    <p:sldId id="453" r:id="rId49"/>
    <p:sldId id="454" r:id="rId50"/>
    <p:sldId id="455" r:id="rId51"/>
    <p:sldId id="457" r:id="rId52"/>
    <p:sldId id="458" r:id="rId53"/>
    <p:sldId id="459" r:id="rId54"/>
    <p:sldId id="460" r:id="rId55"/>
    <p:sldId id="378" r:id="rId56"/>
    <p:sldId id="406"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3172">
          <p15:clr>
            <a:srgbClr val="A4A3A4"/>
          </p15:clr>
        </p15:guide>
        <p15:guide id="2" pos="49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5229"/>
    <a:srgbClr val="043333"/>
    <a:srgbClr val="198A46"/>
    <a:srgbClr val="22B35B"/>
    <a:srgbClr val="00006E"/>
    <a:srgbClr val="FFEAD5"/>
    <a:srgbClr val="E41F07"/>
    <a:srgbClr val="CCCCCC"/>
    <a:srgbClr val="13545B"/>
    <a:srgbClr val="239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29" autoAdjust="0"/>
    <p:restoredTop sz="75124" autoAdjust="0"/>
  </p:normalViewPr>
  <p:slideViewPr>
    <p:cSldViewPr snapToGrid="0">
      <p:cViewPr>
        <p:scale>
          <a:sx n="90" d="100"/>
          <a:sy n="90" d="100"/>
        </p:scale>
        <p:origin x="-480" y="-520"/>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100" d="100"/>
        <a:sy n="100" d="100"/>
      </p:scale>
      <p:origin x="0" y="6480"/>
    </p:cViewPr>
  </p:sorterViewPr>
  <p:notesViewPr>
    <p:cSldViewPr snapToGrid="0">
      <p:cViewPr>
        <p:scale>
          <a:sx n="130" d="100"/>
          <a:sy n="130" d="100"/>
        </p:scale>
        <p:origin x="-1544" y="1080"/>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Users\Ron\Dropbox\MANKIW-WORTH\8e%20update%202013\data\poverty%20and%20income%20per%20cap,%20chapter%208.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jacinto\Desktop\Powerpoints\Chapter%208\International%20Evidence%20on%20Investment%20rates%20and%20income%20per%20pers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jacinto\Desktop\Powerpoints\Chapter%208\International%20Evidence%20on%20Population%20growth%20and%20income%20per%20pers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3812053124612"/>
          <c:y val="0.0281676110187959"/>
          <c:w val="0.815041317720278"/>
          <c:h val="0.821406054016963"/>
        </c:manualLayout>
      </c:layout>
      <c:scatterChart>
        <c:scatterStyle val="lineMarker"/>
        <c:varyColors val="0"/>
        <c:ser>
          <c:idx val="0"/>
          <c:order val="0"/>
          <c:tx>
            <c:strRef>
              <c:f>Sheet1!$D$1</c:f>
              <c:strCache>
                <c:ptCount val="1"/>
                <c:pt idx="0">
                  <c:v>2010 POV</c:v>
                </c:pt>
              </c:strCache>
            </c:strRef>
          </c:tx>
          <c:spPr>
            <a:ln w="28575">
              <a:noFill/>
            </a:ln>
          </c:spPr>
          <c:marker>
            <c:symbol val="diamond"/>
            <c:size val="10"/>
            <c:spPr>
              <a:solidFill>
                <a:schemeClr val="accent2">
                  <a:lumMod val="75000"/>
                </a:schemeClr>
              </a:solidFill>
              <a:ln>
                <a:noFill/>
              </a:ln>
            </c:spPr>
          </c:marker>
          <c:xVal>
            <c:numRef>
              <c:f>Sheet1!$B$2:$B$40</c:f>
              <c:numCache>
                <c:formatCode>0</c:formatCode>
                <c:ptCount val="39"/>
                <c:pt idx="0">
                  <c:v>341.0772184576323</c:v>
                </c:pt>
                <c:pt idx="1">
                  <c:v>359.5795268367322</c:v>
                </c:pt>
                <c:pt idx="2">
                  <c:v>419.2238132940436</c:v>
                </c:pt>
                <c:pt idx="3">
                  <c:v>447.7533237740057</c:v>
                </c:pt>
                <c:pt idx="4">
                  <c:v>503.161788464637</c:v>
                </c:pt>
                <c:pt idx="5">
                  <c:v>519.0223544709484</c:v>
                </c:pt>
                <c:pt idx="6">
                  <c:v>594.3418755837679</c:v>
                </c:pt>
                <c:pt idx="7">
                  <c:v>664.0642316845147</c:v>
                </c:pt>
                <c:pt idx="8">
                  <c:v>673.6946613814664</c:v>
                </c:pt>
                <c:pt idx="9">
                  <c:v>880.0385141441864</c:v>
                </c:pt>
                <c:pt idx="10">
                  <c:v>992.643834910162</c:v>
                </c:pt>
                <c:pt idx="11">
                  <c:v>1224.953862933736</c:v>
                </c:pt>
                <c:pt idx="12">
                  <c:v>1419.112673962216</c:v>
                </c:pt>
                <c:pt idx="13">
                  <c:v>1431.601239141822</c:v>
                </c:pt>
                <c:pt idx="14">
                  <c:v>1631.533194533639</c:v>
                </c:pt>
                <c:pt idx="15">
                  <c:v>2399.920053654382</c:v>
                </c:pt>
                <c:pt idx="16">
                  <c:v>2613.689508364982</c:v>
                </c:pt>
                <c:pt idx="17">
                  <c:v>2946.656061338655</c:v>
                </c:pt>
                <c:pt idx="18">
                  <c:v>2973.981708745552</c:v>
                </c:pt>
                <c:pt idx="19">
                  <c:v>3093.539529620371</c:v>
                </c:pt>
                <c:pt idx="20">
                  <c:v>3100.50163991722</c:v>
                </c:pt>
                <c:pt idx="21">
                  <c:v>3124.784296012896</c:v>
                </c:pt>
                <c:pt idx="22">
                  <c:v>4206.77992157625</c:v>
                </c:pt>
                <c:pt idx="23">
                  <c:v>4370.721033181152</c:v>
                </c:pt>
                <c:pt idx="24">
                  <c:v>4442.295953775336</c:v>
                </c:pt>
                <c:pt idx="25">
                  <c:v>4508.11222024666</c:v>
                </c:pt>
                <c:pt idx="26">
                  <c:v>4802.662757662133</c:v>
                </c:pt>
                <c:pt idx="27">
                  <c:v>5073.074944843825</c:v>
                </c:pt>
                <c:pt idx="28">
                  <c:v>5156.728520128097</c:v>
                </c:pt>
                <c:pt idx="29">
                  <c:v>5249.58602241539</c:v>
                </c:pt>
                <c:pt idx="30">
                  <c:v>5818.854859215805</c:v>
                </c:pt>
                <c:pt idx="31">
                  <c:v>6179.758871630988</c:v>
                </c:pt>
                <c:pt idx="32">
                  <c:v>7355.100203146818</c:v>
                </c:pt>
                <c:pt idx="33">
                  <c:v>7670.30376269901</c:v>
                </c:pt>
                <c:pt idx="34">
                  <c:v>8780.24202219057</c:v>
                </c:pt>
                <c:pt idx="35">
                  <c:v>9132.957258662573</c:v>
                </c:pt>
                <c:pt idx="36">
                  <c:v>10135.42091598651</c:v>
                </c:pt>
                <c:pt idx="37">
                  <c:v>11520.27258388343</c:v>
                </c:pt>
                <c:pt idx="38">
                  <c:v>12302.02991918612</c:v>
                </c:pt>
              </c:numCache>
            </c:numRef>
          </c:xVal>
          <c:yVal>
            <c:numRef>
              <c:f>Sheet1!$D$2:$D$40</c:f>
              <c:numCache>
                <c:formatCode>General</c:formatCode>
                <c:ptCount val="39"/>
                <c:pt idx="0">
                  <c:v>66.0</c:v>
                </c:pt>
                <c:pt idx="1">
                  <c:v>82.31</c:v>
                </c:pt>
                <c:pt idx="2">
                  <c:v>92.62</c:v>
                </c:pt>
                <c:pt idx="3">
                  <c:v>79.56</c:v>
                </c:pt>
                <c:pt idx="4">
                  <c:v>52.65</c:v>
                </c:pt>
                <c:pt idx="5">
                  <c:v>82.37</c:v>
                </c:pt>
                <c:pt idx="6">
                  <c:v>57.25</c:v>
                </c:pt>
                <c:pt idx="7">
                  <c:v>76.54</c:v>
                </c:pt>
                <c:pt idx="8">
                  <c:v>78.66</c:v>
                </c:pt>
                <c:pt idx="9">
                  <c:v>22.9</c:v>
                </c:pt>
                <c:pt idx="10">
                  <c:v>55.22</c:v>
                </c:pt>
                <c:pt idx="11">
                  <c:v>86.64</c:v>
                </c:pt>
                <c:pt idx="12">
                  <c:v>68.76</c:v>
                </c:pt>
                <c:pt idx="13">
                  <c:v>84.49</c:v>
                </c:pt>
                <c:pt idx="14">
                  <c:v>4.35</c:v>
                </c:pt>
                <c:pt idx="15">
                  <c:v>23.85</c:v>
                </c:pt>
                <c:pt idx="16">
                  <c:v>35.6</c:v>
                </c:pt>
                <c:pt idx="17">
                  <c:v>46.12</c:v>
                </c:pt>
                <c:pt idx="18">
                  <c:v>0.08</c:v>
                </c:pt>
                <c:pt idx="19">
                  <c:v>60.4</c:v>
                </c:pt>
                <c:pt idx="20">
                  <c:v>13.22</c:v>
                </c:pt>
                <c:pt idx="21">
                  <c:v>19.91</c:v>
                </c:pt>
                <c:pt idx="22">
                  <c:v>4.25</c:v>
                </c:pt>
                <c:pt idx="23">
                  <c:v>1.59</c:v>
                </c:pt>
                <c:pt idx="24">
                  <c:v>9.130000000000001</c:v>
                </c:pt>
                <c:pt idx="25">
                  <c:v>10.59</c:v>
                </c:pt>
                <c:pt idx="26">
                  <c:v>4.05</c:v>
                </c:pt>
                <c:pt idx="27">
                  <c:v>0.62</c:v>
                </c:pt>
                <c:pt idx="28">
                  <c:v>9.88</c:v>
                </c:pt>
                <c:pt idx="29">
                  <c:v>12.74</c:v>
                </c:pt>
                <c:pt idx="30">
                  <c:v>0.09</c:v>
                </c:pt>
                <c:pt idx="31">
                  <c:v>15.82</c:v>
                </c:pt>
                <c:pt idx="32">
                  <c:v>13.8</c:v>
                </c:pt>
                <c:pt idx="33">
                  <c:v>1.3</c:v>
                </c:pt>
                <c:pt idx="34">
                  <c:v>4.54</c:v>
                </c:pt>
                <c:pt idx="35">
                  <c:v>1.87</c:v>
                </c:pt>
                <c:pt idx="36">
                  <c:v>4.71</c:v>
                </c:pt>
                <c:pt idx="37">
                  <c:v>1.18</c:v>
                </c:pt>
                <c:pt idx="38">
                  <c:v>0.19</c:v>
                </c:pt>
              </c:numCache>
            </c:numRef>
          </c:yVal>
          <c:smooth val="0"/>
        </c:ser>
        <c:dLbls>
          <c:showLegendKey val="0"/>
          <c:showVal val="0"/>
          <c:showCatName val="0"/>
          <c:showSerName val="0"/>
          <c:showPercent val="0"/>
          <c:showBubbleSize val="0"/>
        </c:dLbls>
        <c:axId val="2083387464"/>
        <c:axId val="2083393208"/>
      </c:scatterChart>
      <c:valAx>
        <c:axId val="2083387464"/>
        <c:scaling>
          <c:orientation val="minMax"/>
        </c:scaling>
        <c:delete val="0"/>
        <c:axPos val="b"/>
        <c:title>
          <c:tx>
            <c:rich>
              <a:bodyPr/>
              <a:lstStyle/>
              <a:p>
                <a:pPr>
                  <a:defRPr sz="1600">
                    <a:latin typeface="Arial" pitchFamily="34" charset="0"/>
                    <a:cs typeface="Arial" pitchFamily="34" charset="0"/>
                  </a:defRPr>
                </a:pPr>
                <a:r>
                  <a:rPr lang="en-US" sz="1600">
                    <a:latin typeface="Arial" pitchFamily="34" charset="0"/>
                    <a:cs typeface="Arial" pitchFamily="34" charset="0"/>
                  </a:rPr>
                  <a:t>Income per capita in U.S. dollars</a:t>
                </a:r>
              </a:p>
            </c:rich>
          </c:tx>
          <c:layout>
            <c:manualLayout>
              <c:xMode val="edge"/>
              <c:yMode val="edge"/>
              <c:x val="0.339078616625272"/>
              <c:y val="0.926435695842124"/>
            </c:manualLayout>
          </c:layout>
          <c:overlay val="0"/>
        </c:title>
        <c:numFmt formatCode="&quot;$&quot;#,##0" sourceLinked="0"/>
        <c:majorTickMark val="out"/>
        <c:minorTickMark val="none"/>
        <c:tickLblPos val="nextTo"/>
        <c:txPr>
          <a:bodyPr/>
          <a:lstStyle/>
          <a:p>
            <a:pPr>
              <a:defRPr sz="1600">
                <a:latin typeface="Arial" pitchFamily="34" charset="0"/>
                <a:cs typeface="Arial" pitchFamily="34" charset="0"/>
              </a:defRPr>
            </a:pPr>
            <a:endParaRPr lang="en-US"/>
          </a:p>
        </c:txPr>
        <c:crossAx val="2083393208"/>
        <c:crosses val="autoZero"/>
        <c:crossBetween val="midCat"/>
      </c:valAx>
      <c:valAx>
        <c:axId val="2083393208"/>
        <c:scaling>
          <c:orientation val="minMax"/>
        </c:scaling>
        <c:delete val="0"/>
        <c:axPos val="l"/>
        <c:title>
          <c:tx>
            <c:rich>
              <a:bodyPr rot="-5400000" vert="horz"/>
              <a:lstStyle/>
              <a:p>
                <a:pPr>
                  <a:defRPr sz="1600" b="1">
                    <a:latin typeface="Arial" pitchFamily="34" charset="0"/>
                    <a:cs typeface="Arial" pitchFamily="34" charset="0"/>
                  </a:defRPr>
                </a:pPr>
                <a:r>
                  <a:rPr lang="en-US" sz="1600" b="1">
                    <a:latin typeface="Arial" pitchFamily="34" charset="0"/>
                    <a:cs typeface="Arial" pitchFamily="34" charset="0"/>
                  </a:rPr>
                  <a:t>% of population living on $2/day or less</a:t>
                </a:r>
              </a:p>
            </c:rich>
          </c:tx>
          <c:layout>
            <c:manualLayout>
              <c:xMode val="edge"/>
              <c:yMode val="edge"/>
              <c:x val="0.0278269140575043"/>
              <c:y val="0.129137594274753"/>
            </c:manualLayout>
          </c:layout>
          <c:overlay val="0"/>
        </c:title>
        <c:numFmt formatCode="General" sourceLinked="1"/>
        <c:majorTickMark val="out"/>
        <c:minorTickMark val="none"/>
        <c:tickLblPos val="nextTo"/>
        <c:txPr>
          <a:bodyPr/>
          <a:lstStyle/>
          <a:p>
            <a:pPr>
              <a:defRPr sz="1600">
                <a:latin typeface="Arial" pitchFamily="34" charset="0"/>
                <a:cs typeface="Arial" pitchFamily="34" charset="0"/>
              </a:defRPr>
            </a:pPr>
            <a:endParaRPr lang="en-US"/>
          </a:p>
        </c:txPr>
        <c:crossAx val="2083387464"/>
        <c:crosses val="autoZero"/>
        <c:crossBetween val="midCat"/>
      </c:valAx>
      <c:spPr>
        <a:solidFill>
          <a:schemeClr val="bg1"/>
        </a:solidFill>
        <a:ln w="25400">
          <a:solidFill>
            <a:schemeClr val="tx1"/>
          </a:solidFill>
        </a:ln>
      </c:spPr>
    </c:plotArea>
    <c:plotVisOnly val="1"/>
    <c:dispBlanksAs val="gap"/>
    <c:showDLblsOverMax val="0"/>
  </c:chart>
  <c:spPr>
    <a:noFill/>
    <a:ln>
      <a:noFill/>
    </a:ln>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46637172654032"/>
          <c:y val="0.0361559225828479"/>
          <c:w val="0.826079255430495"/>
          <c:h val="0.868959274086987"/>
        </c:manualLayout>
      </c:layout>
      <c:scatterChart>
        <c:scatterStyle val="lineMarker"/>
        <c:varyColors val="0"/>
        <c:ser>
          <c:idx val="0"/>
          <c:order val="0"/>
          <c:spPr>
            <a:ln w="47625">
              <a:noFill/>
            </a:ln>
          </c:spPr>
          <c:marker>
            <c:symbol val="square"/>
            <c:size val="7"/>
            <c:spPr>
              <a:solidFill>
                <a:srgbClr val="7575D3"/>
              </a:solidFill>
              <a:ln>
                <a:solidFill>
                  <a:srgbClr val="FF9966"/>
                </a:solidFill>
              </a:ln>
            </c:spPr>
          </c:marker>
          <c:xVal>
            <c:numRef>
              <c:f>Data1!$C$6:$C$101</c:f>
              <c:numCache>
                <c:formatCode>0.00</c:formatCode>
                <c:ptCount val="96"/>
                <c:pt idx="0">
                  <c:v>41.08590317</c:v>
                </c:pt>
                <c:pt idx="1">
                  <c:v>22.17685318</c:v>
                </c:pt>
                <c:pt idx="2">
                  <c:v>28.41178322</c:v>
                </c:pt>
                <c:pt idx="3">
                  <c:v>25.52403259</c:v>
                </c:pt>
                <c:pt idx="4">
                  <c:v>12.59492207</c:v>
                </c:pt>
                <c:pt idx="5">
                  <c:v>23.92670058999992</c:v>
                </c:pt>
                <c:pt idx="6">
                  <c:v>26.17610359</c:v>
                </c:pt>
                <c:pt idx="7">
                  <c:v>19.87400627</c:v>
                </c:pt>
                <c:pt idx="8">
                  <c:v>12.51677704</c:v>
                </c:pt>
                <c:pt idx="9">
                  <c:v>23.13699913</c:v>
                </c:pt>
                <c:pt idx="10">
                  <c:v>19.48469734</c:v>
                </c:pt>
                <c:pt idx="11">
                  <c:v>12.53583336</c:v>
                </c:pt>
                <c:pt idx="12">
                  <c:v>16.37870789</c:v>
                </c:pt>
                <c:pt idx="13">
                  <c:v>20.96171950999993</c:v>
                </c:pt>
                <c:pt idx="14">
                  <c:v>53.19124985000001</c:v>
                </c:pt>
                <c:pt idx="15">
                  <c:v>11.83430195</c:v>
                </c:pt>
                <c:pt idx="16">
                  <c:v>23.83876419</c:v>
                </c:pt>
                <c:pt idx="17">
                  <c:v>36.94510269</c:v>
                </c:pt>
                <c:pt idx="18">
                  <c:v>19.48934936999992</c:v>
                </c:pt>
                <c:pt idx="19">
                  <c:v>28.94630814</c:v>
                </c:pt>
                <c:pt idx="20">
                  <c:v>35.53129196</c:v>
                </c:pt>
                <c:pt idx="21">
                  <c:v>18.98803139</c:v>
                </c:pt>
                <c:pt idx="22">
                  <c:v>11.50132847</c:v>
                </c:pt>
                <c:pt idx="23">
                  <c:v>22.80346107</c:v>
                </c:pt>
                <c:pt idx="24">
                  <c:v>17.87476158</c:v>
                </c:pt>
                <c:pt idx="25">
                  <c:v>28.97130013</c:v>
                </c:pt>
                <c:pt idx="26">
                  <c:v>13.86082268</c:v>
                </c:pt>
                <c:pt idx="27">
                  <c:v>14.85276222</c:v>
                </c:pt>
                <c:pt idx="28">
                  <c:v>19.28072738999992</c:v>
                </c:pt>
                <c:pt idx="29">
                  <c:v>15.60844612</c:v>
                </c:pt>
                <c:pt idx="30">
                  <c:v>28.38213157999992</c:v>
                </c:pt>
                <c:pt idx="31">
                  <c:v>22.35596657</c:v>
                </c:pt>
                <c:pt idx="32">
                  <c:v>37.64845276</c:v>
                </c:pt>
                <c:pt idx="33">
                  <c:v>7.398588656999984</c:v>
                </c:pt>
                <c:pt idx="34">
                  <c:v>21.57948112</c:v>
                </c:pt>
                <c:pt idx="35">
                  <c:v>28.91446877</c:v>
                </c:pt>
                <c:pt idx="36">
                  <c:v>17.95537567</c:v>
                </c:pt>
                <c:pt idx="37">
                  <c:v>14.56109715</c:v>
                </c:pt>
                <c:pt idx="38">
                  <c:v>29.2307682</c:v>
                </c:pt>
                <c:pt idx="39">
                  <c:v>21.92953109999998</c:v>
                </c:pt>
                <c:pt idx="40">
                  <c:v>35.66128158999999</c:v>
                </c:pt>
                <c:pt idx="41">
                  <c:v>25.27108192</c:v>
                </c:pt>
                <c:pt idx="42">
                  <c:v>22.00703239</c:v>
                </c:pt>
                <c:pt idx="43">
                  <c:v>23.99117087999998</c:v>
                </c:pt>
                <c:pt idx="44">
                  <c:v>27.66852188</c:v>
                </c:pt>
                <c:pt idx="45">
                  <c:v>25.44742202999998</c:v>
                </c:pt>
                <c:pt idx="46">
                  <c:v>26.73413277</c:v>
                </c:pt>
                <c:pt idx="47">
                  <c:v>24.61987114</c:v>
                </c:pt>
                <c:pt idx="48">
                  <c:v>30.76105499000001</c:v>
                </c:pt>
                <c:pt idx="49">
                  <c:v>34.01845551</c:v>
                </c:pt>
                <c:pt idx="50">
                  <c:v>14.41149426</c:v>
                </c:pt>
                <c:pt idx="51">
                  <c:v>30.98752022</c:v>
                </c:pt>
                <c:pt idx="52">
                  <c:v>28.81638718</c:v>
                </c:pt>
                <c:pt idx="53">
                  <c:v>25.42226028</c:v>
                </c:pt>
                <c:pt idx="54">
                  <c:v>11.34215641</c:v>
                </c:pt>
                <c:pt idx="55">
                  <c:v>32.40745926</c:v>
                </c:pt>
                <c:pt idx="56">
                  <c:v>31.11654091</c:v>
                </c:pt>
                <c:pt idx="57">
                  <c:v>18.43187903999999</c:v>
                </c:pt>
                <c:pt idx="58">
                  <c:v>30.39206314</c:v>
                </c:pt>
                <c:pt idx="59">
                  <c:v>23.37963295</c:v>
                </c:pt>
                <c:pt idx="60">
                  <c:v>30.58334732</c:v>
                </c:pt>
                <c:pt idx="61">
                  <c:v>12.45245171</c:v>
                </c:pt>
                <c:pt idx="62">
                  <c:v>17.05015564</c:v>
                </c:pt>
                <c:pt idx="63">
                  <c:v>22.05856133</c:v>
                </c:pt>
                <c:pt idx="64">
                  <c:v>19.32754707</c:v>
                </c:pt>
                <c:pt idx="65">
                  <c:v>23.66590691</c:v>
                </c:pt>
                <c:pt idx="66">
                  <c:v>18.73665619</c:v>
                </c:pt>
                <c:pt idx="67">
                  <c:v>14.07253838</c:v>
                </c:pt>
                <c:pt idx="68">
                  <c:v>31.18475151000001</c:v>
                </c:pt>
                <c:pt idx="69">
                  <c:v>19.11530495</c:v>
                </c:pt>
                <c:pt idx="70">
                  <c:v>23.19507408</c:v>
                </c:pt>
                <c:pt idx="71">
                  <c:v>18.00296211</c:v>
                </c:pt>
                <c:pt idx="72">
                  <c:v>23.35935783</c:v>
                </c:pt>
                <c:pt idx="73">
                  <c:v>23.15378952</c:v>
                </c:pt>
                <c:pt idx="74">
                  <c:v>27.08708</c:v>
                </c:pt>
                <c:pt idx="75">
                  <c:v>7.679425716</c:v>
                </c:pt>
                <c:pt idx="76">
                  <c:v>13.90959644</c:v>
                </c:pt>
                <c:pt idx="77">
                  <c:v>18.04723548999999</c:v>
                </c:pt>
                <c:pt idx="78">
                  <c:v>22.55971336</c:v>
                </c:pt>
                <c:pt idx="79">
                  <c:v>27.09989166</c:v>
                </c:pt>
                <c:pt idx="80">
                  <c:v>25.47243689999993</c:v>
                </c:pt>
                <c:pt idx="81">
                  <c:v>18.87962723</c:v>
                </c:pt>
                <c:pt idx="82">
                  <c:v>28.27882195</c:v>
                </c:pt>
                <c:pt idx="83">
                  <c:v>17.74635887</c:v>
                </c:pt>
                <c:pt idx="84">
                  <c:v>24.96299934</c:v>
                </c:pt>
                <c:pt idx="85">
                  <c:v>32.36548233</c:v>
                </c:pt>
                <c:pt idx="86">
                  <c:v>18.33903694</c:v>
                </c:pt>
                <c:pt idx="87">
                  <c:v>28.15144157</c:v>
                </c:pt>
                <c:pt idx="88">
                  <c:v>15.86350155</c:v>
                </c:pt>
                <c:pt idx="89">
                  <c:v>10.67754173</c:v>
                </c:pt>
                <c:pt idx="90">
                  <c:v>17.80090904</c:v>
                </c:pt>
                <c:pt idx="91">
                  <c:v>20.32007217</c:v>
                </c:pt>
                <c:pt idx="92">
                  <c:v>21.16180801</c:v>
                </c:pt>
                <c:pt idx="93">
                  <c:v>27.37434578</c:v>
                </c:pt>
                <c:pt idx="94">
                  <c:v>14.76590824</c:v>
                </c:pt>
                <c:pt idx="95">
                  <c:v>3.973996162</c:v>
                </c:pt>
              </c:numCache>
            </c:numRef>
          </c:xVal>
          <c:yVal>
            <c:numRef>
              <c:f>Data1!$B$6:$B$101</c:f>
              <c:numCache>
                <c:formatCode>0.00</c:formatCode>
                <c:ptCount val="96"/>
                <c:pt idx="0">
                  <c:v>7220.849431</c:v>
                </c:pt>
                <c:pt idx="1">
                  <c:v>14512.06175</c:v>
                </c:pt>
                <c:pt idx="2">
                  <c:v>49727.91563</c:v>
                </c:pt>
                <c:pt idx="3">
                  <c:v>42488.6822</c:v>
                </c:pt>
                <c:pt idx="4">
                  <c:v>1502.087644</c:v>
                </c:pt>
                <c:pt idx="5">
                  <c:v>29697.32074</c:v>
                </c:pt>
                <c:pt idx="6">
                  <c:v>39759.47574</c:v>
                </c:pt>
                <c:pt idx="7">
                  <c:v>1290.724114</c:v>
                </c:pt>
                <c:pt idx="8">
                  <c:v>4432.779106</c:v>
                </c:pt>
                <c:pt idx="9">
                  <c:v>9754.691878</c:v>
                </c:pt>
                <c:pt idx="10">
                  <c:v>1149.928906</c:v>
                </c:pt>
                <c:pt idx="11">
                  <c:v>451.1570776</c:v>
                </c:pt>
                <c:pt idx="12">
                  <c:v>2055.871851</c:v>
                </c:pt>
                <c:pt idx="13">
                  <c:v>42678.59603</c:v>
                </c:pt>
                <c:pt idx="14">
                  <c:v>4126.969072000001</c:v>
                </c:pt>
                <c:pt idx="15">
                  <c:v>1768.584474</c:v>
                </c:pt>
                <c:pt idx="16">
                  <c:v>15960.80033</c:v>
                </c:pt>
                <c:pt idx="17">
                  <c:v>8124.918353999999</c:v>
                </c:pt>
                <c:pt idx="18">
                  <c:v>8975.414416</c:v>
                </c:pt>
                <c:pt idx="19">
                  <c:v>976.9271635999987</c:v>
                </c:pt>
                <c:pt idx="20">
                  <c:v>2628.452247</c:v>
                </c:pt>
                <c:pt idx="21">
                  <c:v>12983.01742</c:v>
                </c:pt>
                <c:pt idx="22">
                  <c:v>1448.664554</c:v>
                </c:pt>
                <c:pt idx="23">
                  <c:v>38746.50592</c:v>
                </c:pt>
                <c:pt idx="24">
                  <c:v>11600.34756</c:v>
                </c:pt>
                <c:pt idx="25">
                  <c:v>7345.691681</c:v>
                </c:pt>
                <c:pt idx="26">
                  <c:v>5265.551530000001</c:v>
                </c:pt>
                <c:pt idx="27">
                  <c:v>6827.965692000001</c:v>
                </c:pt>
                <c:pt idx="28">
                  <c:v>11126.31029</c:v>
                </c:pt>
                <c:pt idx="29">
                  <c:v>813.2109171</c:v>
                </c:pt>
                <c:pt idx="30">
                  <c:v>36374.6233</c:v>
                </c:pt>
                <c:pt idx="31">
                  <c:v>35222.51278</c:v>
                </c:pt>
                <c:pt idx="32">
                  <c:v>15026.03725</c:v>
                </c:pt>
                <c:pt idx="33">
                  <c:v>1429.990886</c:v>
                </c:pt>
                <c:pt idx="34">
                  <c:v>2288.379944</c:v>
                </c:pt>
                <c:pt idx="35">
                  <c:v>28435.59031</c:v>
                </c:pt>
                <c:pt idx="36">
                  <c:v>7071.22547</c:v>
                </c:pt>
                <c:pt idx="37">
                  <c:v>982.546609999999</c:v>
                </c:pt>
                <c:pt idx="38">
                  <c:v>905.9784027</c:v>
                </c:pt>
                <c:pt idx="39">
                  <c:v>3803.382624</c:v>
                </c:pt>
                <c:pt idx="40">
                  <c:v>41930.24704</c:v>
                </c:pt>
                <c:pt idx="41">
                  <c:v>40099.3694</c:v>
                </c:pt>
                <c:pt idx="42">
                  <c:v>3995.606345</c:v>
                </c:pt>
                <c:pt idx="43">
                  <c:v>4312.092746</c:v>
                </c:pt>
                <c:pt idx="44">
                  <c:v>38163.02596</c:v>
                </c:pt>
                <c:pt idx="45">
                  <c:v>29325.26777</c:v>
                </c:pt>
                <c:pt idx="46">
                  <c:v>31779.18833</c:v>
                </c:pt>
                <c:pt idx="47">
                  <c:v>9681.040334999991</c:v>
                </c:pt>
                <c:pt idx="48">
                  <c:v>34655.03836000001</c:v>
                </c:pt>
                <c:pt idx="49">
                  <c:v>5789.815045</c:v>
                </c:pt>
                <c:pt idx="50">
                  <c:v>1467.754394</c:v>
                </c:pt>
                <c:pt idx="51">
                  <c:v>28768.22326</c:v>
                </c:pt>
                <c:pt idx="52">
                  <c:v>1675.678181</c:v>
                </c:pt>
                <c:pt idx="53">
                  <c:v>93496.56427999989</c:v>
                </c:pt>
                <c:pt idx="54">
                  <c:v>815.6960461</c:v>
                </c:pt>
                <c:pt idx="55">
                  <c:v>811.0727548</c:v>
                </c:pt>
                <c:pt idx="56">
                  <c:v>13992.5397</c:v>
                </c:pt>
                <c:pt idx="57">
                  <c:v>1151.591705</c:v>
                </c:pt>
                <c:pt idx="58">
                  <c:v>10388.24469</c:v>
                </c:pt>
                <c:pt idx="59">
                  <c:v>13430.03238</c:v>
                </c:pt>
                <c:pt idx="60">
                  <c:v>4133.720642</c:v>
                </c:pt>
                <c:pt idx="61">
                  <c:v>862.8418022999994</c:v>
                </c:pt>
                <c:pt idx="62">
                  <c:v>1321.292551</c:v>
                </c:pt>
                <c:pt idx="63">
                  <c:v>42546.43482</c:v>
                </c:pt>
                <c:pt idx="64">
                  <c:v>31969.70844</c:v>
                </c:pt>
                <c:pt idx="65">
                  <c:v>2592.882558</c:v>
                </c:pt>
                <c:pt idx="66">
                  <c:v>552.340345899999</c:v>
                </c:pt>
                <c:pt idx="67">
                  <c:v>1629.502422</c:v>
                </c:pt>
                <c:pt idx="68">
                  <c:v>58958.65392</c:v>
                </c:pt>
                <c:pt idx="69">
                  <c:v>2489.887143</c:v>
                </c:pt>
                <c:pt idx="70">
                  <c:v>11495.74442</c:v>
                </c:pt>
                <c:pt idx="71">
                  <c:v>4851.179775000001</c:v>
                </c:pt>
                <c:pt idx="72">
                  <c:v>9009.563851</c:v>
                </c:pt>
                <c:pt idx="73">
                  <c:v>3595.869194</c:v>
                </c:pt>
                <c:pt idx="74">
                  <c:v>22583.45345</c:v>
                </c:pt>
                <c:pt idx="75">
                  <c:v>1225.829758</c:v>
                </c:pt>
                <c:pt idx="76">
                  <c:v>1657.729016</c:v>
                </c:pt>
                <c:pt idx="77">
                  <c:v>34736.04031</c:v>
                </c:pt>
                <c:pt idx="78">
                  <c:v>8907.69685</c:v>
                </c:pt>
                <c:pt idx="79">
                  <c:v>30816.09764</c:v>
                </c:pt>
                <c:pt idx="80">
                  <c:v>4611.932750999998</c:v>
                </c:pt>
                <c:pt idx="81">
                  <c:v>40890.70522</c:v>
                </c:pt>
                <c:pt idx="82">
                  <c:v>45368.07991</c:v>
                </c:pt>
                <c:pt idx="83">
                  <c:v>4058.636446</c:v>
                </c:pt>
                <c:pt idx="84">
                  <c:v>1320.950164</c:v>
                </c:pt>
                <c:pt idx="85">
                  <c:v>9212.032123999987</c:v>
                </c:pt>
                <c:pt idx="86">
                  <c:v>867.7367709</c:v>
                </c:pt>
                <c:pt idx="87">
                  <c:v>25525.53349000001</c:v>
                </c:pt>
                <c:pt idx="88">
                  <c:v>11589.95653</c:v>
                </c:pt>
                <c:pt idx="89">
                  <c:v>1292.806442</c:v>
                </c:pt>
                <c:pt idx="90">
                  <c:v>38463.11369</c:v>
                </c:pt>
                <c:pt idx="91">
                  <c:v>46568.56743</c:v>
                </c:pt>
                <c:pt idx="92">
                  <c:v>13671.16122</c:v>
                </c:pt>
                <c:pt idx="93">
                  <c:v>11777.99098</c:v>
                </c:pt>
                <c:pt idx="94">
                  <c:v>2267.444053</c:v>
                </c:pt>
                <c:pt idx="95">
                  <c:v>369.1481259</c:v>
                </c:pt>
              </c:numCache>
            </c:numRef>
          </c:yVal>
          <c:smooth val="0"/>
        </c:ser>
        <c:dLbls>
          <c:showLegendKey val="0"/>
          <c:showVal val="0"/>
          <c:showCatName val="0"/>
          <c:showSerName val="0"/>
          <c:showPercent val="0"/>
          <c:showBubbleSize val="0"/>
        </c:dLbls>
        <c:axId val="2116488952"/>
        <c:axId val="2116529320"/>
      </c:scatterChart>
      <c:valAx>
        <c:axId val="2116488952"/>
        <c:scaling>
          <c:orientation val="minMax"/>
          <c:max val="55.0"/>
          <c:min val="0.0"/>
        </c:scaling>
        <c:delete val="0"/>
        <c:axPos val="b"/>
        <c:numFmt formatCode="0" sourceLinked="0"/>
        <c:majorTickMark val="out"/>
        <c:minorTickMark val="none"/>
        <c:tickLblPos val="nextTo"/>
        <c:txPr>
          <a:bodyPr/>
          <a:lstStyle/>
          <a:p>
            <a:pPr>
              <a:defRPr sz="1800">
                <a:solidFill>
                  <a:sysClr val="windowText" lastClr="000000"/>
                </a:solidFill>
                <a:latin typeface="Arial" panose="020B0604020202020204" pitchFamily="34" charset="0"/>
                <a:cs typeface="Arial" panose="020B0604020202020204" pitchFamily="34" charset="0"/>
              </a:defRPr>
            </a:pPr>
            <a:endParaRPr lang="en-US"/>
          </a:p>
        </c:txPr>
        <c:crossAx val="2116529320"/>
        <c:crosses val="autoZero"/>
        <c:crossBetween val="midCat"/>
        <c:majorUnit val="10.0"/>
      </c:valAx>
      <c:valAx>
        <c:axId val="2116529320"/>
        <c:scaling>
          <c:logBase val="10.0"/>
          <c:orientation val="minMax"/>
          <c:min val="100.0"/>
        </c:scaling>
        <c:delete val="0"/>
        <c:axPos val="l"/>
        <c:numFmt formatCode="#,##0" sourceLinked="0"/>
        <c:majorTickMark val="out"/>
        <c:minorTickMark val="none"/>
        <c:tickLblPos val="nextTo"/>
        <c:txPr>
          <a:bodyPr/>
          <a:lstStyle/>
          <a:p>
            <a:pPr>
              <a:defRPr sz="1800">
                <a:latin typeface="Arial" panose="020B0604020202020204" pitchFamily="34" charset="0"/>
                <a:cs typeface="Arial" panose="020B0604020202020204" pitchFamily="34" charset="0"/>
              </a:defRPr>
            </a:pPr>
            <a:endParaRPr lang="en-US"/>
          </a:p>
        </c:txPr>
        <c:crossAx val="2116488952"/>
        <c:crossesAt val="-1000.0"/>
        <c:crossBetween val="midCat"/>
      </c:valAx>
      <c:spPr>
        <a:solidFill>
          <a:schemeClr val="bg1"/>
        </a:solidFill>
        <a:ln>
          <a:solidFill>
            <a:schemeClr val="tx1"/>
          </a:solidFill>
        </a:ln>
      </c:spPr>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35031659618215"/>
          <c:y val="0.0407953307939758"/>
          <c:w val="0.850136529669696"/>
          <c:h val="0.870978514158006"/>
        </c:manualLayout>
      </c:layout>
      <c:scatterChart>
        <c:scatterStyle val="lineMarker"/>
        <c:varyColors val="0"/>
        <c:ser>
          <c:idx val="0"/>
          <c:order val="0"/>
          <c:spPr>
            <a:ln w="47625">
              <a:noFill/>
            </a:ln>
          </c:spPr>
          <c:marker>
            <c:symbol val="square"/>
            <c:size val="7"/>
            <c:spPr>
              <a:solidFill>
                <a:srgbClr val="CC0066"/>
              </a:solidFill>
              <a:ln w="12700">
                <a:solidFill>
                  <a:srgbClr val="336699"/>
                </a:solidFill>
              </a:ln>
            </c:spPr>
          </c:marker>
          <c:xVal>
            <c:numRef>
              <c:f>'Fig 8-13 Data'!$C$5:$C$100</c:f>
              <c:numCache>
                <c:formatCode>0.00</c:formatCode>
                <c:ptCount val="96"/>
                <c:pt idx="0">
                  <c:v>2.338358599999998</c:v>
                </c:pt>
                <c:pt idx="1">
                  <c:v>1.4017294</c:v>
                </c:pt>
                <c:pt idx="2">
                  <c:v>1.4728454</c:v>
                </c:pt>
                <c:pt idx="3">
                  <c:v>0.30749</c:v>
                </c:pt>
                <c:pt idx="4">
                  <c:v>2.127048</c:v>
                </c:pt>
                <c:pt idx="5">
                  <c:v>0.414577</c:v>
                </c:pt>
                <c:pt idx="6">
                  <c:v>0.2680454</c:v>
                </c:pt>
                <c:pt idx="7">
                  <c:v>3.0116331</c:v>
                </c:pt>
                <c:pt idx="8">
                  <c:v>2.1503955</c:v>
                </c:pt>
                <c:pt idx="9">
                  <c:v>2.086041499999999</c:v>
                </c:pt>
                <c:pt idx="10">
                  <c:v>2.445345899999999</c:v>
                </c:pt>
                <c:pt idx="11">
                  <c:v>2.5506819</c:v>
                </c:pt>
                <c:pt idx="12">
                  <c:v>2.5028899</c:v>
                </c:pt>
                <c:pt idx="13">
                  <c:v>1.2365773</c:v>
                </c:pt>
                <c:pt idx="14">
                  <c:v>1.9208657</c:v>
                </c:pt>
                <c:pt idx="15">
                  <c:v>2.5218625</c:v>
                </c:pt>
                <c:pt idx="16">
                  <c:v>1.5973305</c:v>
                </c:pt>
                <c:pt idx="17">
                  <c:v>1.4441582</c:v>
                </c:pt>
                <c:pt idx="18">
                  <c:v>2.0612856</c:v>
                </c:pt>
                <c:pt idx="19">
                  <c:v>2.929</c:v>
                </c:pt>
                <c:pt idx="20">
                  <c:v>2.871411499999998</c:v>
                </c:pt>
                <c:pt idx="21">
                  <c:v>2.6078269</c:v>
                </c:pt>
                <c:pt idx="22">
                  <c:v>3.6143322</c:v>
                </c:pt>
                <c:pt idx="23">
                  <c:v>0.3723145</c:v>
                </c:pt>
                <c:pt idx="24">
                  <c:v>2.2504261</c:v>
                </c:pt>
                <c:pt idx="25">
                  <c:v>2.4486655</c:v>
                </c:pt>
                <c:pt idx="26">
                  <c:v>2.2214213</c:v>
                </c:pt>
                <c:pt idx="27">
                  <c:v>1.7256336</c:v>
                </c:pt>
                <c:pt idx="28">
                  <c:v>2.0786038</c:v>
                </c:pt>
                <c:pt idx="29">
                  <c:v>2.6211256</c:v>
                </c:pt>
                <c:pt idx="30">
                  <c:v>0.3425583</c:v>
                </c:pt>
                <c:pt idx="31">
                  <c:v>0.6617476</c:v>
                </c:pt>
                <c:pt idx="32">
                  <c:v>2.526955499999997</c:v>
                </c:pt>
                <c:pt idx="33">
                  <c:v>3.2677621</c:v>
                </c:pt>
                <c:pt idx="34">
                  <c:v>2.5424266</c:v>
                </c:pt>
                <c:pt idx="35">
                  <c:v>0.5127122</c:v>
                </c:pt>
                <c:pt idx="36">
                  <c:v>2.4212914</c:v>
                </c:pt>
                <c:pt idx="37">
                  <c:v>2.490712</c:v>
                </c:pt>
                <c:pt idx="38">
                  <c:v>1.8921647</c:v>
                </c:pt>
                <c:pt idx="39">
                  <c:v>2.8788211</c:v>
                </c:pt>
                <c:pt idx="40">
                  <c:v>1.6900161</c:v>
                </c:pt>
                <c:pt idx="41">
                  <c:v>1.1338755</c:v>
                </c:pt>
                <c:pt idx="42">
                  <c:v>1.9561049</c:v>
                </c:pt>
                <c:pt idx="43">
                  <c:v>1.7888812</c:v>
                </c:pt>
                <c:pt idx="44">
                  <c:v>0.9876893</c:v>
                </c:pt>
                <c:pt idx="45">
                  <c:v>2.5010135</c:v>
                </c:pt>
                <c:pt idx="46">
                  <c:v>0.3826443</c:v>
                </c:pt>
                <c:pt idx="47">
                  <c:v>1.121188</c:v>
                </c:pt>
                <c:pt idx="48">
                  <c:v>0.5995807</c:v>
                </c:pt>
                <c:pt idx="49">
                  <c:v>4.151081999999992</c:v>
                </c:pt>
                <c:pt idx="50">
                  <c:v>3.2348592</c:v>
                </c:pt>
                <c:pt idx="51">
                  <c:v>1.3607067</c:v>
                </c:pt>
                <c:pt idx="52">
                  <c:v>1.6268712</c:v>
                </c:pt>
                <c:pt idx="53">
                  <c:v>0.9260687</c:v>
                </c:pt>
                <c:pt idx="54">
                  <c:v>2.7507082</c:v>
                </c:pt>
                <c:pt idx="55">
                  <c:v>3.0509705</c:v>
                </c:pt>
                <c:pt idx="56">
                  <c:v>2.4509631</c:v>
                </c:pt>
                <c:pt idx="57">
                  <c:v>2.2688774</c:v>
                </c:pt>
                <c:pt idx="58">
                  <c:v>1.3475309</c:v>
                </c:pt>
                <c:pt idx="59">
                  <c:v>2.165577000000001</c:v>
                </c:pt>
                <c:pt idx="60">
                  <c:v>1.8875647</c:v>
                </c:pt>
                <c:pt idx="61">
                  <c:v>2.2317242</c:v>
                </c:pt>
                <c:pt idx="62">
                  <c:v>2.1430215</c:v>
                </c:pt>
                <c:pt idx="63">
                  <c:v>0.7618232</c:v>
                </c:pt>
                <c:pt idx="64">
                  <c:v>1.1763564</c:v>
                </c:pt>
                <c:pt idx="65">
                  <c:v>2.6853826</c:v>
                </c:pt>
                <c:pt idx="66">
                  <c:v>2.8431196</c:v>
                </c:pt>
                <c:pt idx="67">
                  <c:v>2.6316063</c:v>
                </c:pt>
                <c:pt idx="68">
                  <c:v>0.5351756</c:v>
                </c:pt>
                <c:pt idx="69">
                  <c:v>2.5784828</c:v>
                </c:pt>
                <c:pt idx="70">
                  <c:v>2.2034846</c:v>
                </c:pt>
                <c:pt idx="71">
                  <c:v>2.4417227</c:v>
                </c:pt>
                <c:pt idx="72">
                  <c:v>2.1647951</c:v>
                </c:pt>
                <c:pt idx="73">
                  <c:v>2.538845499999992</c:v>
                </c:pt>
                <c:pt idx="74">
                  <c:v>0.3470569</c:v>
                </c:pt>
                <c:pt idx="75">
                  <c:v>2.7371854</c:v>
                </c:pt>
                <c:pt idx="76">
                  <c:v>2.689319500000001</c:v>
                </c:pt>
                <c:pt idx="77">
                  <c:v>1.516911</c:v>
                </c:pt>
                <c:pt idx="78">
                  <c:v>2.0980366</c:v>
                </c:pt>
                <c:pt idx="79">
                  <c:v>0.8389559</c:v>
                </c:pt>
                <c:pt idx="80">
                  <c:v>1.5222485</c:v>
                </c:pt>
                <c:pt idx="81">
                  <c:v>0.387379</c:v>
                </c:pt>
                <c:pt idx="82">
                  <c:v>0.7085062</c:v>
                </c:pt>
                <c:pt idx="83">
                  <c:v>3.2303914</c:v>
                </c:pt>
                <c:pt idx="84">
                  <c:v>2.8546168</c:v>
                </c:pt>
                <c:pt idx="85">
                  <c:v>1.7794091</c:v>
                </c:pt>
                <c:pt idx="86">
                  <c:v>3.070042299999999</c:v>
                </c:pt>
                <c:pt idx="87">
                  <c:v>0.7648954</c:v>
                </c:pt>
                <c:pt idx="88">
                  <c:v>2.0500969</c:v>
                </c:pt>
                <c:pt idx="89">
                  <c:v>3.0999675</c:v>
                </c:pt>
                <c:pt idx="90">
                  <c:v>0.3496063</c:v>
                </c:pt>
                <c:pt idx="91">
                  <c:v>1.0950952</c:v>
                </c:pt>
                <c:pt idx="92">
                  <c:v>0.5332462</c:v>
                </c:pt>
                <c:pt idx="93">
                  <c:v>2.599565099999999</c:v>
                </c:pt>
                <c:pt idx="94">
                  <c:v>2.8809257</c:v>
                </c:pt>
                <c:pt idx="95">
                  <c:v>2.1666933</c:v>
                </c:pt>
              </c:numCache>
            </c:numRef>
          </c:xVal>
          <c:yVal>
            <c:numRef>
              <c:f>'Fig 8-13 Data'!$B$5:$B$100</c:f>
              <c:numCache>
                <c:formatCode>0.00</c:formatCode>
                <c:ptCount val="96"/>
                <c:pt idx="0">
                  <c:v>7220.849431</c:v>
                </c:pt>
                <c:pt idx="1">
                  <c:v>14512.06175</c:v>
                </c:pt>
                <c:pt idx="2">
                  <c:v>49727.91563</c:v>
                </c:pt>
                <c:pt idx="3">
                  <c:v>42488.6822</c:v>
                </c:pt>
                <c:pt idx="4">
                  <c:v>1502.087644</c:v>
                </c:pt>
                <c:pt idx="5">
                  <c:v>29697.32074</c:v>
                </c:pt>
                <c:pt idx="6">
                  <c:v>39759.47574</c:v>
                </c:pt>
                <c:pt idx="7">
                  <c:v>1290.724114</c:v>
                </c:pt>
                <c:pt idx="8">
                  <c:v>4432.779106</c:v>
                </c:pt>
                <c:pt idx="9">
                  <c:v>9754.691878</c:v>
                </c:pt>
                <c:pt idx="10">
                  <c:v>1149.928906</c:v>
                </c:pt>
                <c:pt idx="11">
                  <c:v>451.1570776</c:v>
                </c:pt>
                <c:pt idx="12">
                  <c:v>2055.871851</c:v>
                </c:pt>
                <c:pt idx="13">
                  <c:v>42678.59603</c:v>
                </c:pt>
                <c:pt idx="14">
                  <c:v>4126.969072000001</c:v>
                </c:pt>
                <c:pt idx="15">
                  <c:v>1768.584474</c:v>
                </c:pt>
                <c:pt idx="16">
                  <c:v>15960.80033</c:v>
                </c:pt>
                <c:pt idx="17">
                  <c:v>8124.918353999999</c:v>
                </c:pt>
                <c:pt idx="18">
                  <c:v>8975.414416</c:v>
                </c:pt>
                <c:pt idx="19">
                  <c:v>976.9271635999987</c:v>
                </c:pt>
                <c:pt idx="20">
                  <c:v>2628.452247</c:v>
                </c:pt>
                <c:pt idx="21">
                  <c:v>12983.01742</c:v>
                </c:pt>
                <c:pt idx="22">
                  <c:v>1448.664554</c:v>
                </c:pt>
                <c:pt idx="23">
                  <c:v>38746.50592</c:v>
                </c:pt>
                <c:pt idx="24">
                  <c:v>11600.34756</c:v>
                </c:pt>
                <c:pt idx="25">
                  <c:v>7345.691681</c:v>
                </c:pt>
                <c:pt idx="26">
                  <c:v>5265.551530000001</c:v>
                </c:pt>
                <c:pt idx="27">
                  <c:v>6827.965692000001</c:v>
                </c:pt>
                <c:pt idx="28">
                  <c:v>11126.31029</c:v>
                </c:pt>
                <c:pt idx="29">
                  <c:v>813.2109171</c:v>
                </c:pt>
                <c:pt idx="30">
                  <c:v>36374.6233</c:v>
                </c:pt>
                <c:pt idx="31">
                  <c:v>35222.51278</c:v>
                </c:pt>
                <c:pt idx="32">
                  <c:v>15026.03725</c:v>
                </c:pt>
                <c:pt idx="33">
                  <c:v>1429.990886</c:v>
                </c:pt>
                <c:pt idx="34">
                  <c:v>2288.379944</c:v>
                </c:pt>
                <c:pt idx="35">
                  <c:v>28435.59031</c:v>
                </c:pt>
                <c:pt idx="36">
                  <c:v>7071.22547</c:v>
                </c:pt>
                <c:pt idx="37">
                  <c:v>982.546609999999</c:v>
                </c:pt>
                <c:pt idx="38">
                  <c:v>905.9784027</c:v>
                </c:pt>
                <c:pt idx="39">
                  <c:v>3803.382624</c:v>
                </c:pt>
                <c:pt idx="40">
                  <c:v>41930.24704</c:v>
                </c:pt>
                <c:pt idx="41">
                  <c:v>40099.3694</c:v>
                </c:pt>
                <c:pt idx="42">
                  <c:v>3995.606345</c:v>
                </c:pt>
                <c:pt idx="43">
                  <c:v>4312.092746</c:v>
                </c:pt>
                <c:pt idx="44">
                  <c:v>38163.02596</c:v>
                </c:pt>
                <c:pt idx="45">
                  <c:v>29325.26777</c:v>
                </c:pt>
                <c:pt idx="46">
                  <c:v>31779.18833</c:v>
                </c:pt>
                <c:pt idx="47">
                  <c:v>9681.040334999991</c:v>
                </c:pt>
                <c:pt idx="48">
                  <c:v>34655.03836000001</c:v>
                </c:pt>
                <c:pt idx="49">
                  <c:v>5789.815045</c:v>
                </c:pt>
                <c:pt idx="50">
                  <c:v>1467.754394</c:v>
                </c:pt>
                <c:pt idx="51">
                  <c:v>28768.22326</c:v>
                </c:pt>
                <c:pt idx="52">
                  <c:v>1675.678181</c:v>
                </c:pt>
                <c:pt idx="53">
                  <c:v>93496.56427999989</c:v>
                </c:pt>
                <c:pt idx="54">
                  <c:v>815.6960461</c:v>
                </c:pt>
                <c:pt idx="55">
                  <c:v>811.0727548</c:v>
                </c:pt>
                <c:pt idx="56">
                  <c:v>13992.5397</c:v>
                </c:pt>
                <c:pt idx="57">
                  <c:v>1151.591705</c:v>
                </c:pt>
                <c:pt idx="58">
                  <c:v>10388.24469</c:v>
                </c:pt>
                <c:pt idx="59">
                  <c:v>13430.03238</c:v>
                </c:pt>
                <c:pt idx="60">
                  <c:v>4133.720642</c:v>
                </c:pt>
                <c:pt idx="61">
                  <c:v>862.8418022999994</c:v>
                </c:pt>
                <c:pt idx="62">
                  <c:v>1321.292551</c:v>
                </c:pt>
                <c:pt idx="63">
                  <c:v>42546.43482</c:v>
                </c:pt>
                <c:pt idx="64">
                  <c:v>31969.70844</c:v>
                </c:pt>
                <c:pt idx="65">
                  <c:v>2592.882558</c:v>
                </c:pt>
                <c:pt idx="66">
                  <c:v>552.340345899999</c:v>
                </c:pt>
                <c:pt idx="67">
                  <c:v>1629.502422</c:v>
                </c:pt>
                <c:pt idx="68">
                  <c:v>58958.65392</c:v>
                </c:pt>
                <c:pt idx="69">
                  <c:v>2489.887143</c:v>
                </c:pt>
                <c:pt idx="70">
                  <c:v>11495.74442</c:v>
                </c:pt>
                <c:pt idx="71">
                  <c:v>4851.179775000001</c:v>
                </c:pt>
                <c:pt idx="72">
                  <c:v>9009.563851</c:v>
                </c:pt>
                <c:pt idx="73">
                  <c:v>3595.869194</c:v>
                </c:pt>
                <c:pt idx="74">
                  <c:v>22583.45345</c:v>
                </c:pt>
                <c:pt idx="75">
                  <c:v>1225.829758</c:v>
                </c:pt>
                <c:pt idx="76">
                  <c:v>1657.729016</c:v>
                </c:pt>
                <c:pt idx="77">
                  <c:v>34736.04031</c:v>
                </c:pt>
                <c:pt idx="78">
                  <c:v>8907.69685</c:v>
                </c:pt>
                <c:pt idx="79">
                  <c:v>30816.09764</c:v>
                </c:pt>
                <c:pt idx="80">
                  <c:v>4611.932750999998</c:v>
                </c:pt>
                <c:pt idx="81">
                  <c:v>40890.70522</c:v>
                </c:pt>
                <c:pt idx="82">
                  <c:v>45368.07991</c:v>
                </c:pt>
                <c:pt idx="83">
                  <c:v>4058.636446</c:v>
                </c:pt>
                <c:pt idx="84">
                  <c:v>1320.950164</c:v>
                </c:pt>
                <c:pt idx="85">
                  <c:v>9212.032123999987</c:v>
                </c:pt>
                <c:pt idx="86">
                  <c:v>867.7367709</c:v>
                </c:pt>
                <c:pt idx="87">
                  <c:v>25525.53349000001</c:v>
                </c:pt>
                <c:pt idx="88">
                  <c:v>11589.95653</c:v>
                </c:pt>
                <c:pt idx="89">
                  <c:v>1292.806442</c:v>
                </c:pt>
                <c:pt idx="90">
                  <c:v>38463.11369</c:v>
                </c:pt>
                <c:pt idx="91">
                  <c:v>46568.56743</c:v>
                </c:pt>
                <c:pt idx="92">
                  <c:v>13671.16122</c:v>
                </c:pt>
                <c:pt idx="93">
                  <c:v>11777.99098</c:v>
                </c:pt>
                <c:pt idx="94">
                  <c:v>2267.444053</c:v>
                </c:pt>
                <c:pt idx="95">
                  <c:v>369.1481259</c:v>
                </c:pt>
              </c:numCache>
            </c:numRef>
          </c:yVal>
          <c:smooth val="0"/>
        </c:ser>
        <c:dLbls>
          <c:showLegendKey val="0"/>
          <c:showVal val="0"/>
          <c:showCatName val="0"/>
          <c:showSerName val="0"/>
          <c:showPercent val="0"/>
          <c:showBubbleSize val="0"/>
        </c:dLbls>
        <c:axId val="2114829896"/>
        <c:axId val="2114835336"/>
      </c:scatterChart>
      <c:valAx>
        <c:axId val="2114829896"/>
        <c:scaling>
          <c:orientation val="minMax"/>
          <c:max val="5.0"/>
          <c:min val="0.0"/>
        </c:scaling>
        <c:delete val="0"/>
        <c:axPos val="b"/>
        <c:numFmt formatCode="0" sourceLinked="0"/>
        <c:majorTickMark val="out"/>
        <c:minorTickMark val="none"/>
        <c:tickLblPos val="nextTo"/>
        <c:txPr>
          <a:bodyPr/>
          <a:lstStyle/>
          <a:p>
            <a:pPr>
              <a:defRPr sz="1800">
                <a:solidFill>
                  <a:sysClr val="windowText" lastClr="000000"/>
                </a:solidFill>
                <a:latin typeface="Arial" panose="020B0604020202020204" pitchFamily="34" charset="0"/>
                <a:cs typeface="Arial" panose="020B0604020202020204" pitchFamily="34" charset="0"/>
              </a:defRPr>
            </a:pPr>
            <a:endParaRPr lang="en-US"/>
          </a:p>
        </c:txPr>
        <c:crossAx val="2114835336"/>
        <c:crosses val="autoZero"/>
        <c:crossBetween val="midCat"/>
        <c:majorUnit val="1.0"/>
        <c:minorUnit val="1.0"/>
      </c:valAx>
      <c:valAx>
        <c:axId val="2114835336"/>
        <c:scaling>
          <c:logBase val="10.0"/>
          <c:orientation val="minMax"/>
          <c:max val="100000.0"/>
          <c:min val="100.0"/>
        </c:scaling>
        <c:delete val="0"/>
        <c:axPos val="l"/>
        <c:majorGridlines>
          <c:spPr>
            <a:ln>
              <a:noFill/>
            </a:ln>
          </c:spPr>
        </c:majorGridlines>
        <c:numFmt formatCode="#,##0" sourceLinked="0"/>
        <c:majorTickMark val="out"/>
        <c:minorTickMark val="none"/>
        <c:tickLblPos val="nextTo"/>
        <c:txPr>
          <a:bodyPr/>
          <a:lstStyle/>
          <a:p>
            <a:pPr>
              <a:defRPr sz="1800">
                <a:solidFill>
                  <a:sysClr val="windowText" lastClr="000000"/>
                </a:solidFill>
                <a:latin typeface="Arial" panose="020B0604020202020204" pitchFamily="34" charset="0"/>
                <a:cs typeface="Arial" panose="020B0604020202020204" pitchFamily="34" charset="0"/>
              </a:defRPr>
            </a:pPr>
            <a:endParaRPr lang="en-US"/>
          </a:p>
        </c:txPr>
        <c:crossAx val="2114829896"/>
        <c:crosses val="autoZero"/>
        <c:crossBetween val="midCat"/>
      </c:valAx>
      <c:spPr>
        <a:solidFill>
          <a:schemeClr val="bg1"/>
        </a:solidFill>
        <a:ln>
          <a:solidFill>
            <a:schemeClr val="tx1"/>
          </a:solidFill>
        </a:ln>
      </c:spPr>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wmf"/><Relationship Id="rId3"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4" Type="http://schemas.openxmlformats.org/officeDocument/2006/relationships/image" Target="../media/image12.wmf"/><Relationship Id="rId5" Type="http://schemas.openxmlformats.org/officeDocument/2006/relationships/image" Target="../media/image13.wmf"/><Relationship Id="rId6" Type="http://schemas.openxmlformats.org/officeDocument/2006/relationships/image" Target="../media/image14.wmf"/><Relationship Id="rId7" Type="http://schemas.openxmlformats.org/officeDocument/2006/relationships/image" Target="../media/image15.wmf"/><Relationship Id="rId1" Type="http://schemas.openxmlformats.org/officeDocument/2006/relationships/image" Target="../media/image9.emf"/><Relationship Id="rId2"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4" Type="http://schemas.openxmlformats.org/officeDocument/2006/relationships/image" Target="../media/image22.wmf"/><Relationship Id="rId1" Type="http://schemas.openxmlformats.org/officeDocument/2006/relationships/image" Target="../media/image19.wmf"/><Relationship Id="rId2"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gapminder.org" TargetMode="External"/><Relationship Id="rId4" Type="http://schemas.openxmlformats.org/officeDocument/2006/relationships/hyperlink" Target="http://tools.google.com/gapminder"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Chapters 8 and 9 cover one of the most important topics in macroeconomics.  The material in these chapters is more challenging than average for the book, yet </a:t>
            </a:r>
            <a:r>
              <a:rPr lang="en-US" sz="1200" dirty="0" err="1" smtClean="0"/>
              <a:t>Mankiw</a:t>
            </a:r>
            <a:r>
              <a:rPr lang="en-US" sz="1200" dirty="0" smtClean="0"/>
              <a:t> explains it especially clearly.  </a:t>
            </a:r>
          </a:p>
          <a:p>
            <a:pPr eaLnBrk="1" hangingPunct="1"/>
            <a:endParaRPr lang="en-US" sz="1200" dirty="0" smtClean="0"/>
          </a:p>
          <a:p>
            <a:pPr eaLnBrk="1" hangingPunct="1"/>
            <a:r>
              <a:rPr lang="en-US" sz="1200" dirty="0" smtClean="0"/>
              <a:t>This PowerPoint presentation provides an introduction with data to motivate the study of economic growth.  If your classroom computer has live internet access, a better alternative might be to display a few dynamic cross-country graphs from </a:t>
            </a:r>
            <a:r>
              <a:rPr lang="en-US" sz="1200" b="1" dirty="0" err="1" smtClean="0"/>
              <a:t>Gapminder</a:t>
            </a:r>
            <a:r>
              <a:rPr lang="en-US" sz="1200" dirty="0" smtClean="0"/>
              <a:t>, an exciting, dynamic graphical database I describe in the notes accompanying a few of the following slides.  I have included links to a few ready-made </a:t>
            </a:r>
            <a:r>
              <a:rPr lang="en-US" sz="1200" dirty="0" err="1" smtClean="0"/>
              <a:t>Gapminder</a:t>
            </a:r>
            <a:r>
              <a:rPr lang="en-US" sz="1200" dirty="0" smtClean="0"/>
              <a:t> graphs.  I strongly recommend spending a few minutes checking out </a:t>
            </a:r>
            <a:r>
              <a:rPr lang="en-US" sz="1200" dirty="0" err="1" smtClean="0"/>
              <a:t>Gapminder</a:t>
            </a:r>
            <a:r>
              <a:rPr lang="en-US" sz="1200" dirty="0" smtClean="0"/>
              <a:t> – you and your students will find it very interesting, useful, and easy to use.  See the following slides for more info and help getting started.  This is worth it, trust me!</a:t>
            </a:r>
          </a:p>
          <a:p>
            <a:pPr eaLnBrk="1" hangingPunct="1"/>
            <a:endParaRPr lang="en-US" sz="1200"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p:txBody>
          <a:bodyPr/>
          <a:lstStyle/>
          <a:p>
            <a:pPr>
              <a:defRPr/>
            </a:pPr>
            <a:fld id="{10F45F09-2421-4246-BC7D-C2A2835101EC}" type="slidenum">
              <a:rPr lang="en-US"/>
              <a:pPr>
                <a:defRPr/>
              </a:pPr>
              <a:t>9</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It’s easier for students to learn the Solow model if they see that it’s just an extension of something they already know, the classical model from Chapter 3.  So, this slide and the next point out the differences.  </a:t>
            </a:r>
          </a:p>
          <a:p>
            <a:pPr eaLnBrk="1" hangingPunct="1"/>
            <a:endParaRPr lang="en-US" smtClean="0"/>
          </a:p>
        </p:txBody>
      </p:sp>
    </p:spTree>
    <p:extLst>
      <p:ext uri="{BB962C8B-B14F-4D97-AF65-F5344CB8AC3E}">
        <p14:creationId xmlns:p14="http://schemas.microsoft.com/office/powerpoint/2010/main" val="625898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48B2A3EA-4B8D-4BAA-B987-BEC8427E3A41}" type="slidenum">
              <a:rPr lang="en-US"/>
              <a:pPr>
                <a:defRPr/>
              </a:pPr>
              <a:t>10</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cosmetic differences include things like the notation (lowercase letters for per-worker magnitudes instead of uppercase letters for aggregate magnitudes) and the variables that are measured on the axes of the main graph.  </a:t>
            </a:r>
          </a:p>
        </p:txBody>
      </p:sp>
    </p:spTree>
    <p:extLst>
      <p:ext uri="{BB962C8B-B14F-4D97-AF65-F5344CB8AC3E}">
        <p14:creationId xmlns:p14="http://schemas.microsoft.com/office/powerpoint/2010/main" val="2299467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p:txBody>
          <a:bodyPr/>
          <a:lstStyle/>
          <a:p>
            <a:pPr>
              <a:defRPr/>
            </a:pPr>
            <a:fld id="{7A1CAFFF-2FA8-44F2-B682-94D738F5D0D1}" type="slidenum">
              <a:rPr lang="en-US"/>
              <a:pPr>
                <a:defRPr/>
              </a:pPr>
              <a:t>11</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everything on the slide is showing on the screen, explain to students how to interpret </a:t>
            </a:r>
            <a:r>
              <a:rPr lang="en-US" b="1" i="1" dirty="0" smtClean="0"/>
              <a:t>f</a:t>
            </a:r>
            <a:r>
              <a:rPr lang="en-US" i="1" dirty="0" smtClean="0"/>
              <a:t>(</a:t>
            </a:r>
            <a:r>
              <a:rPr lang="en-US" b="1" i="1" dirty="0" smtClean="0"/>
              <a:t>k</a:t>
            </a:r>
            <a:r>
              <a:rPr lang="en-US" i="1" dirty="0" smtClean="0"/>
              <a:t>)</a:t>
            </a:r>
            <a:r>
              <a:rPr lang="en-US" dirty="0" smtClean="0"/>
              <a:t>:</a:t>
            </a:r>
          </a:p>
          <a:p>
            <a:pPr eaLnBrk="1" hangingPunct="1"/>
            <a:r>
              <a:rPr lang="en-US" dirty="0" smtClean="0"/>
              <a:t>   </a:t>
            </a:r>
            <a:r>
              <a:rPr lang="en-US" b="1" i="1" dirty="0" smtClean="0"/>
              <a:t>f</a:t>
            </a:r>
            <a:r>
              <a:rPr lang="en-US" i="1" dirty="0" smtClean="0"/>
              <a:t>(</a:t>
            </a:r>
            <a:r>
              <a:rPr lang="en-US" b="1" i="1" dirty="0" smtClean="0"/>
              <a:t>k</a:t>
            </a:r>
            <a:r>
              <a:rPr lang="en-US" i="1" dirty="0" smtClean="0"/>
              <a:t>)</a:t>
            </a:r>
            <a:r>
              <a:rPr lang="en-US" dirty="0" smtClean="0"/>
              <a:t> is the “per worker production function,”  it shows how much output one worker could produce using </a:t>
            </a:r>
            <a:r>
              <a:rPr lang="en-US" b="1" i="1" dirty="0" smtClean="0"/>
              <a:t>k</a:t>
            </a:r>
            <a:r>
              <a:rPr lang="en-US" dirty="0" smtClean="0"/>
              <a:t> units of capital.  </a:t>
            </a:r>
          </a:p>
          <a:p>
            <a:pPr eaLnBrk="1" hangingPunct="1"/>
            <a:endParaRPr lang="en-US" dirty="0" smtClean="0"/>
          </a:p>
          <a:p>
            <a:pPr eaLnBrk="1" hangingPunct="1"/>
            <a:r>
              <a:rPr lang="en-US" dirty="0" smtClean="0"/>
              <a:t>You might want to point out that this is the same production function we worked with in Chapter 3.  We’re just expressing it differently.  </a:t>
            </a:r>
          </a:p>
          <a:p>
            <a:pPr eaLnBrk="1" hangingPunct="1"/>
            <a:endParaRPr lang="en-US" dirty="0" smtClean="0"/>
          </a:p>
        </p:txBody>
      </p:sp>
    </p:spTree>
    <p:extLst>
      <p:ext uri="{BB962C8B-B14F-4D97-AF65-F5344CB8AC3E}">
        <p14:creationId xmlns:p14="http://schemas.microsoft.com/office/powerpoint/2010/main" val="269701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p>
            <a:pPr>
              <a:defRPr/>
            </a:pPr>
            <a:fld id="{DDF3B8DE-FBE1-4CFB-BCC4-B740C4BB7D57}" type="slidenum">
              <a:rPr lang="en-US"/>
              <a:pPr>
                <a:defRPr/>
              </a:pPr>
              <a:t>12</a:t>
            </a:fld>
            <a:endParaRPr lang="en-US"/>
          </a:p>
        </p:txBody>
      </p:sp>
      <p:sp>
        <p:nvSpPr>
          <p:cNvPr id="79875" name="Rectangle 2"/>
          <p:cNvSpPr>
            <a:spLocks noGrp="1" noRot="1" noChangeAspect="1" noChangeArrowheads="1" noTextEdit="1"/>
          </p:cNvSpPr>
          <p:nvPr>
            <p:ph type="sldImg"/>
          </p:nvPr>
        </p:nvSpPr>
        <p:spPr>
          <a:xfrm>
            <a:off x="1558925" y="650875"/>
            <a:ext cx="3748088" cy="2811463"/>
          </a:xfrm>
          <a:ln/>
        </p:spPr>
      </p:sp>
      <p:sp>
        <p:nvSpPr>
          <p:cNvPr id="798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57970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p:txBody>
          <a:bodyPr/>
          <a:lstStyle/>
          <a:p>
            <a:pPr>
              <a:defRPr/>
            </a:pPr>
            <a:fld id="{7DDD082B-CB61-4290-8049-EE7EE377A6E5}" type="slidenum">
              <a:rPr lang="en-US"/>
              <a:pPr>
                <a:defRPr/>
              </a:pPr>
              <a:t>13</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18662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C210A76D-7B5A-436D-9AA9-F99324431A59}" type="slidenum">
              <a:rPr lang="en-US"/>
              <a:pPr>
                <a:defRPr/>
              </a:pPr>
              <a:t>14</a:t>
            </a:fld>
            <a:endParaRPr lang="en-US"/>
          </a:p>
        </p:txBody>
      </p:sp>
      <p:sp>
        <p:nvSpPr>
          <p:cNvPr id="81923" name="Rectangle 2"/>
          <p:cNvSpPr>
            <a:spLocks noGrp="1" noRot="1" noChangeAspect="1" noChangeArrowheads="1" noTextEdit="1"/>
          </p:cNvSpPr>
          <p:nvPr>
            <p:ph type="sldImg"/>
          </p:nvPr>
        </p:nvSpPr>
        <p:spPr>
          <a:xfrm>
            <a:off x="1558925" y="650875"/>
            <a:ext cx="3748088" cy="2811463"/>
          </a:xfrm>
          <a:ln/>
        </p:spPr>
      </p:sp>
      <p:sp>
        <p:nvSpPr>
          <p:cNvPr id="819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60480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p:txBody>
          <a:bodyPr/>
          <a:lstStyle/>
          <a:p>
            <a:pPr>
              <a:defRPr/>
            </a:pPr>
            <a:fld id="{66003569-32FA-4DAD-B34E-A9D8B48A1D87}" type="slidenum">
              <a:rPr lang="en-US"/>
              <a:pPr>
                <a:defRPr/>
              </a:pPr>
              <a:t>15</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real interest rate </a:t>
            </a:r>
            <a:r>
              <a:rPr lang="en-US" b="1" i="1" smtClean="0"/>
              <a:t>r</a:t>
            </a:r>
            <a:r>
              <a:rPr lang="en-US" smtClean="0"/>
              <a:t> does not appear explicitly in any of the Solow model’s equations.  This is to simplify the presentation.  You can tell your students that investment still depends on </a:t>
            </a:r>
            <a:r>
              <a:rPr lang="en-US" b="1" i="1" smtClean="0"/>
              <a:t>r</a:t>
            </a:r>
            <a:r>
              <a:rPr lang="en-US" smtClean="0"/>
              <a:t>, which adjusts behind the scenes to keep investment = saving at all times.  </a:t>
            </a:r>
          </a:p>
        </p:txBody>
      </p:sp>
    </p:spTree>
    <p:extLst>
      <p:ext uri="{BB962C8B-B14F-4D97-AF65-F5344CB8AC3E}">
        <p14:creationId xmlns:p14="http://schemas.microsoft.com/office/powerpoint/2010/main" val="2742352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pPr>
              <a:defRPr/>
            </a:pPr>
            <a:fld id="{FF5295D2-A48F-40CA-BCAC-256057A255D7}" type="slidenum">
              <a:rPr lang="en-US"/>
              <a:pPr>
                <a:defRPr/>
              </a:pPr>
              <a:t>16</a:t>
            </a:fld>
            <a:endParaRPr lang="en-US"/>
          </a:p>
        </p:txBody>
      </p:sp>
      <p:sp>
        <p:nvSpPr>
          <p:cNvPr id="83971" name="Rectangle 2"/>
          <p:cNvSpPr>
            <a:spLocks noGrp="1" noRot="1" noChangeAspect="1" noChangeArrowheads="1" noTextEdit="1"/>
          </p:cNvSpPr>
          <p:nvPr>
            <p:ph type="sldImg"/>
          </p:nvPr>
        </p:nvSpPr>
        <p:spPr>
          <a:xfrm>
            <a:off x="1558925" y="650875"/>
            <a:ext cx="3748088" cy="2811463"/>
          </a:xfrm>
          <a:ln/>
        </p:spPr>
      </p:sp>
      <p:sp>
        <p:nvSpPr>
          <p:cNvPr id="839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87093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p:txBody>
          <a:bodyPr/>
          <a:lstStyle/>
          <a:p>
            <a:pPr>
              <a:defRPr/>
            </a:pPr>
            <a:fld id="{9FC37C7D-1B90-47AE-9F37-2EA8152CB1F2}" type="slidenum">
              <a:rPr lang="en-US"/>
              <a:pPr>
                <a:defRPr/>
              </a:pPr>
              <a:t>17</a:t>
            </a:fld>
            <a:endParaRPr lang="en-US"/>
          </a:p>
        </p:txBody>
      </p:sp>
      <p:sp>
        <p:nvSpPr>
          <p:cNvPr id="84995" name="Rectangle 2"/>
          <p:cNvSpPr>
            <a:spLocks noGrp="1" noRot="1" noChangeAspect="1" noChangeArrowheads="1" noTextEdit="1"/>
          </p:cNvSpPr>
          <p:nvPr>
            <p:ph type="sldImg"/>
          </p:nvPr>
        </p:nvSpPr>
        <p:spPr>
          <a:xfrm>
            <a:off x="1558925" y="650875"/>
            <a:ext cx="3748088" cy="2811463"/>
          </a:xfrm>
          <a:ln/>
        </p:spPr>
      </p:sp>
      <p:sp>
        <p:nvSpPr>
          <p:cNvPr id="849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32649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p:txBody>
          <a:bodyPr/>
          <a:lstStyle/>
          <a:p>
            <a:pPr>
              <a:defRPr/>
            </a:pPr>
            <a:fld id="{1B315913-E1EB-4791-8B0E-7A8F52A5E767}" type="slidenum">
              <a:rPr lang="en-US"/>
              <a:pPr>
                <a:defRPr/>
              </a:pPr>
              <a:t>18</a:t>
            </a:fld>
            <a:endParaRPr lang="en-US"/>
          </a:p>
        </p:txBody>
      </p:sp>
      <p:sp>
        <p:nvSpPr>
          <p:cNvPr id="86019" name="Rectangle 2"/>
          <p:cNvSpPr>
            <a:spLocks noGrp="1" noRot="1" noChangeAspect="1" noChangeArrowheads="1" noTextEdit="1"/>
          </p:cNvSpPr>
          <p:nvPr>
            <p:ph type="sldImg"/>
          </p:nvPr>
        </p:nvSpPr>
        <p:spPr>
          <a:xfrm>
            <a:off x="1558925" y="650875"/>
            <a:ext cx="3748088" cy="2811463"/>
          </a:xfrm>
          <a:ln/>
        </p:spPr>
      </p:sp>
      <p:sp>
        <p:nvSpPr>
          <p:cNvPr id="860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55224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p:txBody>
          <a:bodyPr/>
          <a:lstStyle/>
          <a:p>
            <a:pPr>
              <a:defRPr/>
            </a:pPr>
            <a:fld id="{8770FBD7-0B83-4E98-B44D-D9143929C7AB}" type="slidenum">
              <a:rPr lang="en-US"/>
              <a:pPr>
                <a:defRPr/>
              </a:pPr>
              <a:t>19</a:t>
            </a:fld>
            <a:endParaRPr lang="en-US"/>
          </a:p>
        </p:txBody>
      </p:sp>
      <p:sp>
        <p:nvSpPr>
          <p:cNvPr id="87043" name="Rectangle 2"/>
          <p:cNvSpPr>
            <a:spLocks noGrp="1" noRot="1" noChangeAspect="1" noChangeArrowheads="1" noTextEdit="1"/>
          </p:cNvSpPr>
          <p:nvPr>
            <p:ph type="sldImg"/>
          </p:nvPr>
        </p:nvSpPr>
        <p:spPr>
          <a:xfrm>
            <a:off x="1558925" y="650875"/>
            <a:ext cx="3748088" cy="2811463"/>
          </a:xfrm>
          <a:ln/>
        </p:spPr>
      </p:sp>
      <p:sp>
        <p:nvSpPr>
          <p:cNvPr id="870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73216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p:txBody>
          <a:bodyPr/>
          <a:lstStyle/>
          <a:p>
            <a:pPr>
              <a:defRPr/>
            </a:pPr>
            <a:fld id="{C1B1E896-D115-48DD-88A9-F9B37A0961D5}" type="slidenum">
              <a:rPr lang="en-US"/>
              <a:pPr>
                <a:defRPr/>
              </a:pPr>
              <a:t>20</a:t>
            </a:fld>
            <a:endParaRPr lang="en-US"/>
          </a:p>
        </p:txBody>
      </p:sp>
      <p:sp>
        <p:nvSpPr>
          <p:cNvPr id="88067" name="Rectangle 2"/>
          <p:cNvSpPr>
            <a:spLocks noGrp="1" noRot="1" noChangeAspect="1" noChangeArrowheads="1" noTextEdit="1"/>
          </p:cNvSpPr>
          <p:nvPr>
            <p:ph type="sldImg"/>
          </p:nvPr>
        </p:nvSpPr>
        <p:spPr>
          <a:xfrm>
            <a:off x="1558925" y="650875"/>
            <a:ext cx="3748088" cy="2811463"/>
          </a:xfrm>
          <a:ln/>
        </p:spPr>
      </p:sp>
      <p:sp>
        <p:nvSpPr>
          <p:cNvPr id="880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15763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p:txBody>
          <a:bodyPr/>
          <a:lstStyle/>
          <a:p>
            <a:pPr>
              <a:defRPr/>
            </a:pPr>
            <a:fld id="{79CEF2D0-68BF-4D53-9071-93E4E37BA217}" type="slidenum">
              <a:rPr lang="en-US"/>
              <a:pPr>
                <a:defRPr/>
              </a:pPr>
              <a:t>21</a:t>
            </a:fld>
            <a:endParaRPr lang="en-US"/>
          </a:p>
        </p:txBody>
      </p:sp>
      <p:sp>
        <p:nvSpPr>
          <p:cNvPr id="89091" name="Rectangle 2"/>
          <p:cNvSpPr>
            <a:spLocks noGrp="1" noRot="1" noChangeAspect="1" noChangeArrowheads="1" noTextEdit="1"/>
          </p:cNvSpPr>
          <p:nvPr>
            <p:ph type="sldImg"/>
          </p:nvPr>
        </p:nvSpPr>
        <p:spPr>
          <a:xfrm>
            <a:off x="1558925" y="650875"/>
            <a:ext cx="3748088" cy="2811463"/>
          </a:xfrm>
          <a:ln/>
        </p:spPr>
      </p:sp>
      <p:sp>
        <p:nvSpPr>
          <p:cNvPr id="890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80113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p:txBody>
          <a:bodyPr/>
          <a:lstStyle/>
          <a:p>
            <a:pPr>
              <a:defRPr/>
            </a:pPr>
            <a:fld id="{4DF81F7F-787D-4A17-8A91-A4F4519ECF90}" type="slidenum">
              <a:rPr lang="en-US"/>
              <a:pPr>
                <a:defRPr/>
              </a:pPr>
              <a:t>22</a:t>
            </a:fld>
            <a:endParaRPr lang="en-US"/>
          </a:p>
        </p:txBody>
      </p:sp>
      <p:sp>
        <p:nvSpPr>
          <p:cNvPr id="90115" name="Rectangle 2"/>
          <p:cNvSpPr>
            <a:spLocks noGrp="1" noRot="1" noChangeAspect="1" noChangeArrowheads="1" noTextEdit="1"/>
          </p:cNvSpPr>
          <p:nvPr>
            <p:ph type="sldImg"/>
          </p:nvPr>
        </p:nvSpPr>
        <p:spPr>
          <a:xfrm>
            <a:off x="1558925" y="650875"/>
            <a:ext cx="3748088" cy="2811463"/>
          </a:xfrm>
          <a:ln/>
        </p:spPr>
      </p:sp>
      <p:sp>
        <p:nvSpPr>
          <p:cNvPr id="901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07677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p:txBody>
          <a:bodyPr/>
          <a:lstStyle/>
          <a:p>
            <a:pPr>
              <a:defRPr/>
            </a:pPr>
            <a:fld id="{95D93D9E-5C9A-4BC4-B7D2-9B591BD0B47D}" type="slidenum">
              <a:rPr lang="en-US"/>
              <a:pPr>
                <a:defRPr/>
              </a:pPr>
              <a:t>23</a:t>
            </a:fld>
            <a:endParaRPr lang="en-US"/>
          </a:p>
        </p:txBody>
      </p:sp>
      <p:sp>
        <p:nvSpPr>
          <p:cNvPr id="91139" name="Rectangle 2"/>
          <p:cNvSpPr>
            <a:spLocks noGrp="1" noRot="1" noChangeAspect="1" noChangeArrowheads="1" noTextEdit="1"/>
          </p:cNvSpPr>
          <p:nvPr>
            <p:ph type="sldImg"/>
          </p:nvPr>
        </p:nvSpPr>
        <p:spPr>
          <a:xfrm>
            <a:off x="1558925" y="650875"/>
            <a:ext cx="3748088" cy="2811463"/>
          </a:xfrm>
          <a:ln/>
        </p:spPr>
      </p:sp>
      <p:sp>
        <p:nvSpPr>
          <p:cNvPr id="911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381362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pPr>
              <a:defRPr/>
            </a:pPr>
            <a:fld id="{1A119003-D543-48BF-9AF4-93AD14888286}" type="slidenum">
              <a:rPr lang="en-US"/>
              <a:pPr>
                <a:defRPr/>
              </a:pPr>
              <a:t>24</a:t>
            </a:fld>
            <a:endParaRPr lang="en-US"/>
          </a:p>
        </p:txBody>
      </p:sp>
      <p:sp>
        <p:nvSpPr>
          <p:cNvPr id="92163" name="Rectangle 2"/>
          <p:cNvSpPr>
            <a:spLocks noGrp="1" noRot="1" noChangeAspect="1" noChangeArrowheads="1" noTextEdit="1"/>
          </p:cNvSpPr>
          <p:nvPr>
            <p:ph type="sldImg"/>
          </p:nvPr>
        </p:nvSpPr>
        <p:spPr>
          <a:xfrm>
            <a:off x="1558925" y="650875"/>
            <a:ext cx="3748088" cy="2811463"/>
          </a:xfrm>
          <a:ln/>
        </p:spPr>
      </p:sp>
      <p:sp>
        <p:nvSpPr>
          <p:cNvPr id="921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756915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p:txBody>
          <a:bodyPr/>
          <a:lstStyle/>
          <a:p>
            <a:pPr>
              <a:defRPr/>
            </a:pPr>
            <a:fld id="{EFFBE10B-0911-49B5-928B-8B70A8DDB53C}" type="slidenum">
              <a:rPr lang="en-US"/>
              <a:pPr>
                <a:defRPr/>
              </a:pPr>
              <a:t>25</a:t>
            </a:fld>
            <a:endParaRPr lang="en-US"/>
          </a:p>
        </p:txBody>
      </p:sp>
      <p:sp>
        <p:nvSpPr>
          <p:cNvPr id="93187" name="Rectangle 2"/>
          <p:cNvSpPr>
            <a:spLocks noGrp="1" noRot="1" noChangeAspect="1" noChangeArrowheads="1" noTextEdit="1"/>
          </p:cNvSpPr>
          <p:nvPr>
            <p:ph type="sldImg"/>
          </p:nvPr>
        </p:nvSpPr>
        <p:spPr>
          <a:xfrm>
            <a:off x="1558925" y="650875"/>
            <a:ext cx="3748088" cy="2811463"/>
          </a:xfrm>
          <a:ln/>
        </p:spPr>
      </p:sp>
      <p:sp>
        <p:nvSpPr>
          <p:cNvPr id="931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8216833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p>
            <a:pPr>
              <a:defRPr/>
            </a:pPr>
            <a:fld id="{3D87942D-09F7-4EB1-823A-CE539BA82CC4}" type="slidenum">
              <a:rPr lang="en-US"/>
              <a:pPr>
                <a:defRPr/>
              </a:pPr>
              <a:t>26</a:t>
            </a:fld>
            <a:endParaRPr lang="en-US"/>
          </a:p>
        </p:txBody>
      </p:sp>
      <p:sp>
        <p:nvSpPr>
          <p:cNvPr id="94211" name="Rectangle 2"/>
          <p:cNvSpPr>
            <a:spLocks noGrp="1" noRot="1" noChangeAspect="1" noChangeArrowheads="1" noTextEdit="1"/>
          </p:cNvSpPr>
          <p:nvPr>
            <p:ph type="sldImg"/>
          </p:nvPr>
        </p:nvSpPr>
        <p:spPr>
          <a:xfrm>
            <a:off x="1558925" y="650875"/>
            <a:ext cx="3748088" cy="2811463"/>
          </a:xfrm>
          <a:ln/>
        </p:spPr>
      </p:sp>
      <p:sp>
        <p:nvSpPr>
          <p:cNvPr id="942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337200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p:txBody>
          <a:bodyPr/>
          <a:lstStyle/>
          <a:p>
            <a:pPr>
              <a:defRPr/>
            </a:pPr>
            <a:fld id="{7C111B18-7666-4F23-A8C6-33FF8E82C7E2}" type="slidenum">
              <a:rPr lang="en-US"/>
              <a:pPr>
                <a:defRPr/>
              </a:pPr>
              <a:t>27</a:t>
            </a:fld>
            <a:endParaRPr lang="en-US"/>
          </a:p>
        </p:txBody>
      </p:sp>
      <p:sp>
        <p:nvSpPr>
          <p:cNvPr id="95235" name="Rectangle 2"/>
          <p:cNvSpPr>
            <a:spLocks noGrp="1" noRot="1" noChangeAspect="1" noChangeArrowheads="1" noTextEdit="1"/>
          </p:cNvSpPr>
          <p:nvPr>
            <p:ph type="sldImg"/>
          </p:nvPr>
        </p:nvSpPr>
        <p:spPr>
          <a:xfrm>
            <a:off x="1558925" y="650875"/>
            <a:ext cx="3748088" cy="2811463"/>
          </a:xfrm>
          <a:ln/>
        </p:spPr>
      </p:sp>
      <p:sp>
        <p:nvSpPr>
          <p:cNvPr id="952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6907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28</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p:txBody>
          <a:bodyPr/>
          <a:lstStyle/>
          <a:p>
            <a:pPr>
              <a:defRPr/>
            </a:pPr>
            <a:fld id="{853151F8-97FA-4A94-B842-7FC47DE0BEC4}" type="slidenum">
              <a:rPr lang="en-US"/>
              <a:pPr>
                <a:defRPr/>
              </a:pPr>
              <a:t>2</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 * * INSTRUCTOR PLEASE READ!!!  * * * </a:t>
            </a:r>
          </a:p>
          <a:p>
            <a:pPr eaLnBrk="1" hangingPunct="1"/>
            <a:endParaRPr lang="en-US" dirty="0" smtClean="0"/>
          </a:p>
          <a:p>
            <a:pPr eaLnBrk="1" hangingPunct="1"/>
            <a:r>
              <a:rPr lang="en-US" dirty="0" smtClean="0"/>
              <a:t>Before you teach this chapter, please check out the links I’ve included to </a:t>
            </a:r>
            <a:r>
              <a:rPr lang="en-US" dirty="0" err="1" smtClean="0"/>
              <a:t>Gapminder</a:t>
            </a:r>
            <a:r>
              <a:rPr lang="en-US" dirty="0" smtClean="0"/>
              <a:t>.   This amazing website creates dynamic cross-country scatter-type graphs using data from reputable sources (such as the World Bank’s World Development Indicators).  The graphs are really quite amazing and will surely spark student interest in the topic and, if you wish, class discussion.  </a:t>
            </a:r>
          </a:p>
          <a:p>
            <a:pPr eaLnBrk="1" hangingPunct="1"/>
            <a:endParaRPr lang="en-US" dirty="0" smtClean="0"/>
          </a:p>
          <a:p>
            <a:pPr eaLnBrk="1" hangingPunct="1"/>
            <a:r>
              <a:rPr lang="en-US" dirty="0" smtClean="0"/>
              <a:t>I prepared some introductory slides on economic growth a few editions ago, and they remain.  But the </a:t>
            </a:r>
            <a:r>
              <a:rPr lang="en-US" dirty="0" err="1" smtClean="0"/>
              <a:t>Gapminder</a:t>
            </a:r>
            <a:r>
              <a:rPr lang="en-US" dirty="0" smtClean="0"/>
              <a:t> graphs are better; please check them out and consider using one or more of them in class.  </a:t>
            </a:r>
            <a:endParaRPr lang="en-US" dirty="0"/>
          </a:p>
          <a:p>
            <a:pPr eaLnBrk="1" hangingPunct="1"/>
            <a:endParaRPr lang="en-US" dirty="0" smtClean="0"/>
          </a:p>
          <a:p>
            <a:pPr eaLnBrk="1" hangingPunct="1"/>
            <a:r>
              <a:rPr lang="en-US" dirty="0" smtClean="0"/>
              <a:t>If you’re learning about </a:t>
            </a:r>
            <a:r>
              <a:rPr lang="en-US" dirty="0" err="1" smtClean="0"/>
              <a:t>Gapminder</a:t>
            </a:r>
            <a:r>
              <a:rPr lang="en-US" dirty="0" smtClean="0"/>
              <a:t> for the first time from my slides, let me say in advance:  </a:t>
            </a:r>
          </a:p>
          <a:p>
            <a:pPr eaLnBrk="1" hangingPunct="1"/>
            <a:endParaRPr lang="en-US" dirty="0"/>
          </a:p>
          <a:p>
            <a:pPr eaLnBrk="1" hangingPunct="1"/>
            <a:r>
              <a:rPr lang="en-US" dirty="0" smtClean="0"/>
              <a:t>You’re welcome!</a:t>
            </a:r>
          </a:p>
          <a:p>
            <a:pPr eaLnBrk="1" hangingPunct="1"/>
            <a:endParaRPr lang="en-US" dirty="0"/>
          </a:p>
        </p:txBody>
      </p:sp>
    </p:spTree>
    <p:extLst>
      <p:ext uri="{BB962C8B-B14F-4D97-AF65-F5344CB8AC3E}">
        <p14:creationId xmlns:p14="http://schemas.microsoft.com/office/powerpoint/2010/main" val="3337019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p:txBody>
          <a:bodyPr/>
          <a:lstStyle/>
          <a:p>
            <a:pPr>
              <a:defRPr/>
            </a:pPr>
            <a:fld id="{6ACD8C43-2E2C-43DC-98D3-2BFAE2BEFF5F}" type="slidenum">
              <a:rPr lang="en-US"/>
              <a:pPr>
                <a:defRPr/>
              </a:pPr>
              <a:t>29</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025739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p:txBody>
          <a:bodyPr/>
          <a:lstStyle/>
          <a:p>
            <a:fld id="{F6DC72B7-2B30-4292-B728-7D78280331AF}" type="slidenum">
              <a:rPr lang="en-US" smtClean="0"/>
              <a:pPr/>
              <a:t>30</a:t>
            </a:fld>
            <a:endParaRPr lang="en-US"/>
          </a:p>
        </p:txBody>
      </p:sp>
      <p:sp>
        <p:nvSpPr>
          <p:cNvPr id="98308" name="Rectangle 3"/>
          <p:cNvSpPr>
            <a:spLocks noGrp="1" noChangeArrowheads="1"/>
          </p:cNvSpPr>
          <p:nvPr>
            <p:ph type="body" idx="1"/>
          </p:nvPr>
        </p:nvSpPr>
        <p:spPr/>
        <p:txBody>
          <a:bodyPr/>
          <a:lstStyle/>
          <a:p>
            <a:r>
              <a:rPr lang="en-US" dirty="0" smtClean="0"/>
              <a:t>As each assumption appears on the screen, explain its interpretation.  </a:t>
            </a:r>
          </a:p>
          <a:p>
            <a:r>
              <a:rPr lang="en-US" dirty="0" smtClean="0"/>
              <a:t>I.e., </a:t>
            </a:r>
          </a:p>
          <a:p>
            <a:endParaRPr lang="en-US" dirty="0" smtClean="0"/>
          </a:p>
          <a:p>
            <a:r>
              <a:rPr lang="en-US" dirty="0" smtClean="0"/>
              <a:t>“The economy saves three-tenths of income,”  </a:t>
            </a:r>
          </a:p>
          <a:p>
            <a:endParaRPr lang="en-US" dirty="0" smtClean="0"/>
          </a:p>
          <a:p>
            <a:r>
              <a:rPr lang="en-US" dirty="0" smtClean="0"/>
              <a:t>“every year, 10% of the capital stock wears out,” and </a:t>
            </a:r>
          </a:p>
          <a:p>
            <a:endParaRPr lang="en-US" dirty="0" smtClean="0"/>
          </a:p>
          <a:p>
            <a:r>
              <a:rPr lang="en-US" dirty="0" smtClean="0"/>
              <a:t>“suppose the economy starts out with four units of capital for every worker.” </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7353911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p:txBody>
          <a:bodyPr/>
          <a:lstStyle/>
          <a:p>
            <a:fld id="{6B169E27-79AC-469C-AF00-B8398A964941}" type="slidenum">
              <a:rPr lang="en-US" smtClean="0"/>
              <a:pPr/>
              <a:t>31</a:t>
            </a:fld>
            <a:endParaRPr lang="en-US"/>
          </a:p>
        </p:txBody>
      </p:sp>
      <p:sp>
        <p:nvSpPr>
          <p:cNvPr id="99332" name="Rectangle 3"/>
          <p:cNvSpPr>
            <a:spLocks noGrp="1" noChangeArrowheads="1"/>
          </p:cNvSpPr>
          <p:nvPr>
            <p:ph type="body" idx="1"/>
          </p:nvPr>
        </p:nvSpPr>
        <p:spPr/>
        <p:txBody>
          <a:bodyPr/>
          <a:lstStyle/>
          <a:p>
            <a:r>
              <a:rPr lang="en-US" dirty="0" smtClean="0"/>
              <a:t>Before revealing the numbers in the first row, ask your students to determine them and write them in their notes.  Give them a moment, then reveal the first row and make sure everyone understands where each number comes from.  </a:t>
            </a:r>
          </a:p>
          <a:p>
            <a:endParaRPr lang="en-US" dirty="0" smtClean="0"/>
          </a:p>
          <a:p>
            <a:r>
              <a:rPr lang="en-US" dirty="0" smtClean="0"/>
              <a:t>Then, ask them to determine the numbers for the second row and write them in their notes.  </a:t>
            </a:r>
          </a:p>
          <a:p>
            <a:endParaRPr lang="en-US" dirty="0" smtClean="0"/>
          </a:p>
          <a:p>
            <a:r>
              <a:rPr lang="en-US" dirty="0" smtClean="0"/>
              <a:t>After the second round of this, it’s probably fine to just show them the rest of the table.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41876949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Suggestion:  give your students 3-5 minutes to work on this exercise in pairs.  Working alone, a few students might not know that they need to start by setting the</a:t>
            </a:r>
            <a:r>
              <a:rPr lang="en-US" baseline="0" dirty="0" smtClean="0"/>
              <a:t> change in capital per worker equal to zero. </a:t>
            </a:r>
            <a:r>
              <a:rPr kumimoji="1" lang="en-US" dirty="0" smtClean="0">
                <a:sym typeface="Symbol" pitchFamily="18" charset="2"/>
              </a:rPr>
              <a:t>But working in pairs, they are more likely to figure it out.  </a:t>
            </a:r>
          </a:p>
          <a:p>
            <a:pPr eaLnBrk="1" hangingPunct="1"/>
            <a:endParaRPr kumimoji="1" lang="en-US" dirty="0" smtClean="0">
              <a:sym typeface="Symbol" pitchFamily="18" charset="2"/>
            </a:endParaRPr>
          </a:p>
          <a:p>
            <a:pPr eaLnBrk="1" hangingPunct="1"/>
            <a:r>
              <a:rPr kumimoji="1" lang="en-US" dirty="0" smtClean="0">
                <a:sym typeface="Symbol" pitchFamily="18" charset="2"/>
              </a:rPr>
              <a:t>Also, this gives students a little psychological momentum to make it easier for them to start on the end-of-chapter exercises (if you assign them as homework).  </a:t>
            </a:r>
            <a:endParaRPr lang="en-US" dirty="0" smtClean="0"/>
          </a:p>
          <a:p>
            <a:pPr eaLnBrk="1" hangingPunct="1"/>
            <a:endParaRPr lang="en-US" dirty="0" smtClean="0"/>
          </a:p>
          <a:p>
            <a:pPr eaLnBrk="1" hangingPunct="1"/>
            <a:r>
              <a:rPr lang="en-US" dirty="0" smtClean="0"/>
              <a:t>If any students need a hint, remind them that the steady state is defined by the condition that the</a:t>
            </a:r>
            <a:r>
              <a:rPr lang="en-US" baseline="0" dirty="0" smtClean="0"/>
              <a:t> change in capital per worker equals zero. </a:t>
            </a:r>
            <a:r>
              <a:rPr kumimoji="1" lang="en-US" dirty="0" smtClean="0">
                <a:sym typeface="Symbol" pitchFamily="18" charset="2"/>
              </a:rPr>
              <a:t>A further hint is that the answers they get should be the same as the last row of the big table on the preceding slide, since we are still using all the same parameter values. </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32</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0"/>
              </a:spcBef>
              <a:spcAft>
                <a:spcPct val="0"/>
              </a:spcAft>
              <a:buClrTx/>
              <a:buSzTx/>
              <a:buFontTx/>
              <a:buNone/>
              <a:tabLst/>
              <a:defRPr/>
            </a:pPr>
            <a:r>
              <a:rPr lang="en-US" dirty="0" smtClean="0"/>
              <a:t>The first few lines of this slide show the calculations and intermediate steps necessary to arrive at the correct answers, which are given in the last 2 lines of the slide.</a:t>
            </a:r>
          </a:p>
          <a:p>
            <a:endParaRPr lang="en-US"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33</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p:txBody>
          <a:bodyPr/>
          <a:lstStyle/>
          <a:p>
            <a:pPr>
              <a:defRPr/>
            </a:pPr>
            <a:fld id="{AB47E180-5E1E-42DA-BC1B-9CEF11C3EE26}" type="slidenum">
              <a:rPr lang="en-US"/>
              <a:pPr>
                <a:defRPr/>
              </a:pPr>
              <a:t>34</a:t>
            </a:fld>
            <a:endParaRPr lang="en-US"/>
          </a:p>
        </p:txBody>
      </p:sp>
      <p:sp>
        <p:nvSpPr>
          <p:cNvPr id="102403" name="Rectangle 2"/>
          <p:cNvSpPr>
            <a:spLocks noGrp="1" noRot="1" noChangeAspect="1" noChangeArrowheads="1" noTextEdit="1"/>
          </p:cNvSpPr>
          <p:nvPr>
            <p:ph type="sldImg"/>
          </p:nvPr>
        </p:nvSpPr>
        <p:spPr>
          <a:xfrm>
            <a:off x="1558925" y="650875"/>
            <a:ext cx="3748088" cy="2811463"/>
          </a:xfrm>
          <a:ln/>
        </p:spPr>
      </p:sp>
      <p:sp>
        <p:nvSpPr>
          <p:cNvPr id="1024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Next, we see what the model says about the relationship between a country’s saving rate and its standard of living (income per capita) in the long run (or steady state).  </a:t>
            </a:r>
          </a:p>
          <a:p>
            <a:pPr eaLnBrk="1" hangingPunct="1"/>
            <a:endParaRPr lang="en-US" smtClean="0"/>
          </a:p>
          <a:p>
            <a:pPr eaLnBrk="1" hangingPunct="1"/>
            <a:r>
              <a:rPr lang="en-US" smtClean="0"/>
              <a:t>An earlier slide said that the model’s omission of </a:t>
            </a:r>
            <a:r>
              <a:rPr lang="en-US" b="1" i="1" smtClean="0"/>
              <a:t>G</a:t>
            </a:r>
            <a:r>
              <a:rPr lang="en-US" smtClean="0"/>
              <a:t> and </a:t>
            </a:r>
            <a:r>
              <a:rPr lang="en-US" b="1" i="1" smtClean="0"/>
              <a:t>T</a:t>
            </a:r>
            <a:r>
              <a:rPr lang="en-US" smtClean="0"/>
              <a:t> was only to simplify the presentation.  We can still do policy analysis.  We know from Chapter 3 that changes in  </a:t>
            </a:r>
            <a:r>
              <a:rPr lang="en-US" b="1" i="1" smtClean="0"/>
              <a:t>G</a:t>
            </a:r>
            <a:r>
              <a:rPr lang="en-US" smtClean="0"/>
              <a:t> and/or </a:t>
            </a:r>
            <a:r>
              <a:rPr lang="en-US" b="1" i="1" smtClean="0"/>
              <a:t>T</a:t>
            </a:r>
            <a:r>
              <a:rPr lang="en-US" smtClean="0"/>
              <a:t> affect national saving.  In the Solow model as presented here, we can simply change the exogenous saving rate to analyze the impact of fiscal policy changes.  </a:t>
            </a:r>
          </a:p>
          <a:p>
            <a:pPr eaLnBrk="1" hangingPunct="1"/>
            <a:endParaRPr lang="en-US" smtClean="0"/>
          </a:p>
        </p:txBody>
      </p:sp>
    </p:spTree>
    <p:extLst>
      <p:ext uri="{BB962C8B-B14F-4D97-AF65-F5344CB8AC3E}">
        <p14:creationId xmlns:p14="http://schemas.microsoft.com/office/powerpoint/2010/main" val="2653948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p>
            <a:fld id="{184C8AB8-6FD0-45A1-ABB3-43861C0FFF9F}" type="slidenum">
              <a:rPr lang="en-US" smtClean="0"/>
              <a:pPr/>
              <a:t>35</a:t>
            </a:fld>
            <a:endParaRPr lang="en-US"/>
          </a:p>
        </p:txBody>
      </p:sp>
      <p:sp>
        <p:nvSpPr>
          <p:cNvPr id="103428" name="Rectangle 3"/>
          <p:cNvSpPr>
            <a:spLocks noGrp="1" noChangeArrowheads="1"/>
          </p:cNvSpPr>
          <p:nvPr>
            <p:ph type="body" idx="1"/>
          </p:nvPr>
        </p:nvSpPr>
        <p:spPr/>
        <p:txBody>
          <a:bodyPr/>
          <a:lstStyle/>
          <a:p>
            <a:r>
              <a:rPr lang="en-US" dirty="0" smtClean="0"/>
              <a:t>After showing this slide, you might also note that the converse is true, as well:  a fall in s (caused, for example, by tax cuts or government spending increases) leads ultimately to a lower standard of living.  </a:t>
            </a:r>
          </a:p>
          <a:p>
            <a:endParaRPr lang="en-US" dirty="0" smtClean="0"/>
          </a:p>
          <a:p>
            <a:r>
              <a:rPr lang="en-US" dirty="0" smtClean="0"/>
              <a:t>In the static model of Chapter 3, we learned that a fiscal expansion crowds out investment.  The Solow model allows us to see the long-run dynamic effects:  the fiscal expansion, by reducing the saving rate, reduces investment.  If we were initially in a steady state (in which investment just covers depreciation), then the fall in investment will cause capital per worker, labor productivity, and income per capita to fall toward a new, lower steady state.  (If we were initially below a steady state, then the fiscal expansion causes capital per worker and productivity to grow more slowly, and reduces their steady-state values.) </a:t>
            </a:r>
          </a:p>
          <a:p>
            <a:endParaRPr lang="en-US" dirty="0" smtClean="0"/>
          </a:p>
          <a:p>
            <a:r>
              <a:rPr lang="en-US" dirty="0" smtClean="0"/>
              <a:t>This, of course, is relevant because actual U.S. public saving has fallen sharply since 2001.  </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41671558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1558925" y="650875"/>
            <a:ext cx="3748088" cy="2811463"/>
          </a:xfrm>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Figure 8.6, p.223.  </a:t>
            </a:r>
          </a:p>
          <a:p>
            <a:endParaRPr lang="en-US" dirty="0" smtClean="0"/>
          </a:p>
          <a:p>
            <a:r>
              <a:rPr lang="en-US" dirty="0" smtClean="0"/>
              <a:t>This scatterplot shows the experience of 100 countries, each represented by a single point. The horizontal axis shows the country’s rate of investment, and the vertical axis shows the country’s income per person.  High investment is associated with high income per person, as the Solow model predicts. </a:t>
            </a:r>
          </a:p>
          <a:p>
            <a:endParaRPr lang="en-US" i="1" dirty="0" smtClean="0"/>
          </a:p>
          <a:p>
            <a:r>
              <a:rPr lang="en-US" i="1" dirty="0" smtClean="0"/>
              <a:t>Source: </a:t>
            </a:r>
            <a:r>
              <a:rPr lang="en-US" dirty="0" smtClean="0"/>
              <a:t> </a:t>
            </a:r>
          </a:p>
          <a:p>
            <a:r>
              <a:rPr lang="en-US" sz="1200" b="0" i="0" u="none" strike="noStrike" kern="1200" dirty="0" smtClean="0">
                <a:solidFill>
                  <a:schemeClr val="tx1"/>
                </a:solidFill>
                <a:effectLst/>
                <a:latin typeface="Arial" charset="0"/>
                <a:ea typeface="+mn-ea"/>
                <a:cs typeface="+mn-cs"/>
              </a:rPr>
              <a:t>Alan </a:t>
            </a:r>
            <a:r>
              <a:rPr lang="en-US" sz="1200" b="0" i="0" u="none" strike="noStrike" kern="1200" dirty="0" err="1" smtClean="0">
                <a:solidFill>
                  <a:schemeClr val="tx1"/>
                </a:solidFill>
                <a:effectLst/>
                <a:latin typeface="Arial" charset="0"/>
                <a:ea typeface="+mn-ea"/>
                <a:cs typeface="+mn-cs"/>
              </a:rPr>
              <a:t>Heston</a:t>
            </a:r>
            <a:r>
              <a:rPr lang="en-US" sz="1200" b="0" i="0" u="none" strike="noStrike" kern="1200" dirty="0" smtClean="0">
                <a:solidFill>
                  <a:schemeClr val="tx1"/>
                </a:solidFill>
                <a:effectLst/>
                <a:latin typeface="Arial" charset="0"/>
                <a:ea typeface="+mn-ea"/>
                <a:cs typeface="+mn-cs"/>
              </a:rPr>
              <a:t>, Robert Summers and Bettina </a:t>
            </a:r>
            <a:r>
              <a:rPr lang="en-US" sz="1200" b="0" i="0" u="none" strike="noStrike" kern="1200" dirty="0" err="1" smtClean="0">
                <a:solidFill>
                  <a:schemeClr val="tx1"/>
                </a:solidFill>
                <a:effectLst/>
                <a:latin typeface="Arial" charset="0"/>
                <a:ea typeface="+mn-ea"/>
                <a:cs typeface="+mn-cs"/>
              </a:rPr>
              <a:t>Aten</a:t>
            </a:r>
            <a:r>
              <a:rPr lang="en-US" sz="1200" b="0" i="0" u="none" strike="noStrike" kern="1200" dirty="0" smtClean="0">
                <a:solidFill>
                  <a:schemeClr val="tx1"/>
                </a:solidFill>
                <a:effectLst/>
                <a:latin typeface="Arial" charset="0"/>
                <a:ea typeface="+mn-ea"/>
                <a:cs typeface="+mn-cs"/>
              </a:rPr>
              <a:t>, Penn World Table Version 7.1, Center for International Comparisons of Production, Income and Prices at the University of Pennsylvania, July 2012. </a:t>
            </a:r>
            <a:endParaRPr lang="en-US" dirty="0" smtClean="0"/>
          </a:p>
        </p:txBody>
      </p:sp>
      <p:sp>
        <p:nvSpPr>
          <p:cNvPr id="4" name="Slide Number Placeholder 3"/>
          <p:cNvSpPr>
            <a:spLocks noGrp="1"/>
          </p:cNvSpPr>
          <p:nvPr>
            <p:ph type="sldNum" sz="quarter" idx="5"/>
          </p:nvPr>
        </p:nvSpPr>
        <p:spPr/>
        <p:txBody>
          <a:bodyPr/>
          <a:lstStyle/>
          <a:p>
            <a:pPr>
              <a:defRPr/>
            </a:pPr>
            <a:fld id="{5811C7DC-8E54-4E4C-816A-8875BADF2405}" type="slidenum">
              <a:rPr lang="en-US" smtClean="0">
                <a:solidFill>
                  <a:prstClr val="black"/>
                </a:solidFill>
              </a:rPr>
              <a:pPr>
                <a:defRPr/>
              </a:pPr>
              <a:t>36</a:t>
            </a:fld>
            <a:endParaRPr lang="en-US">
              <a:solidFill>
                <a:prstClr val="black"/>
              </a:solidFill>
            </a:endParaRPr>
          </a:p>
        </p:txBody>
      </p:sp>
    </p:spTree>
    <p:extLst>
      <p:ext uri="{BB962C8B-B14F-4D97-AF65-F5344CB8AC3E}">
        <p14:creationId xmlns:p14="http://schemas.microsoft.com/office/powerpoint/2010/main" val="42423277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p:txBody>
          <a:bodyPr/>
          <a:lstStyle/>
          <a:p>
            <a:pPr>
              <a:defRPr/>
            </a:pPr>
            <a:fld id="{5BCBF94C-C14E-4E42-A299-CB81A6F595FE}" type="slidenum">
              <a:rPr lang="en-US"/>
              <a:pPr>
                <a:defRPr/>
              </a:pPr>
              <a:t>37</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7656224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p:txBody>
          <a:bodyPr/>
          <a:lstStyle/>
          <a:p>
            <a:pPr>
              <a:defRPr/>
            </a:pPr>
            <a:fld id="{533D8D87-6157-4EDE-84A9-A63C43C8AF4A}" type="slidenum">
              <a:rPr lang="en-US"/>
              <a:pPr>
                <a:defRPr/>
              </a:pPr>
              <a:t>38</a:t>
            </a:fld>
            <a:endParaRPr lang="en-US"/>
          </a:p>
        </p:txBody>
      </p:sp>
      <p:sp>
        <p:nvSpPr>
          <p:cNvPr id="106499" name="Rectangle 2"/>
          <p:cNvSpPr>
            <a:spLocks noGrp="1" noRot="1" noChangeAspect="1" noChangeArrowheads="1" noTextEdit="1"/>
          </p:cNvSpPr>
          <p:nvPr>
            <p:ph type="sldImg"/>
          </p:nvPr>
        </p:nvSpPr>
        <p:spPr>
          <a:xfrm>
            <a:off x="1558925" y="650875"/>
            <a:ext cx="3748088" cy="2811463"/>
          </a:xfrm>
          <a:ln/>
        </p:spPr>
      </p:sp>
      <p:sp>
        <p:nvSpPr>
          <p:cNvPr id="1065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34526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p:txBody>
          <a:bodyPr/>
          <a:lstStyle/>
          <a:p>
            <a:fld id="{F8CC63F6-6ED8-40F7-9083-3170360471B2}" type="slidenum">
              <a:rPr lang="en-US" smtClean="0"/>
              <a:pPr/>
              <a:t>3</a:t>
            </a:fld>
            <a:endParaRPr lang="en-US"/>
          </a:p>
        </p:txBody>
      </p:sp>
      <p:sp>
        <p:nvSpPr>
          <p:cNvPr id="70660" name="Rectangle 3"/>
          <p:cNvSpPr>
            <a:spLocks noGrp="1" noChangeArrowheads="1"/>
          </p:cNvSpPr>
          <p:nvPr>
            <p:ph type="body" idx="1"/>
          </p:nvPr>
        </p:nvSpPr>
        <p:spPr/>
        <p:txBody>
          <a:bodyPr/>
          <a:lstStyle/>
          <a:p>
            <a:r>
              <a:rPr lang="en-US" dirty="0" smtClean="0"/>
              <a:t>* * * INSTRUCTOR PLEASE READ!!!  * * * </a:t>
            </a:r>
          </a:p>
          <a:p>
            <a:endParaRPr lang="en-US" dirty="0" smtClean="0"/>
          </a:p>
          <a:p>
            <a:r>
              <a:rPr lang="en-US" dirty="0" smtClean="0"/>
              <a:t>I created this graph for previous editions of these slides, and I have not deleted it in case you are not able to use the following, far superior alternative:</a:t>
            </a:r>
          </a:p>
          <a:p>
            <a:r>
              <a:rPr lang="en-US" dirty="0" smtClean="0"/>
              <a:t>PLEASE!  Do yourself and your students a favor and spend a few minutes (before class) checking out this amazingly useful resource, here at: </a:t>
            </a:r>
          </a:p>
          <a:p>
            <a:r>
              <a:rPr lang="en-US" dirty="0" smtClean="0">
                <a:hlinkClick r:id="rId3"/>
              </a:rPr>
              <a:t>http://gapminder.org</a:t>
            </a:r>
            <a:r>
              <a:rPr lang="en-US" dirty="0" smtClean="0"/>
              <a:t> or </a:t>
            </a:r>
            <a:r>
              <a:rPr lang="en-US" dirty="0" smtClean="0">
                <a:hlinkClick r:id="rId4"/>
              </a:rPr>
              <a:t>http://tools.google.com/gapminder</a:t>
            </a:r>
            <a:endParaRPr lang="en-US" dirty="0" smtClean="0"/>
          </a:p>
          <a:p>
            <a:endParaRPr lang="en-US" dirty="0" smtClean="0"/>
          </a:p>
          <a:p>
            <a:r>
              <a:rPr lang="en-US" dirty="0" smtClean="0"/>
              <a:t>You can download “</a:t>
            </a:r>
            <a:r>
              <a:rPr lang="en-US" dirty="0" err="1" smtClean="0"/>
              <a:t>Gapminder</a:t>
            </a:r>
            <a:r>
              <a:rPr lang="en-US" dirty="0" smtClean="0"/>
              <a:t> Desktop” for later use without an internet connection, or if you have internet access in your classroom, just click on the links I provide in a later slide.  </a:t>
            </a:r>
          </a:p>
          <a:p>
            <a:endParaRPr lang="en-US" dirty="0"/>
          </a:p>
          <a:p>
            <a:r>
              <a:rPr lang="en-US" dirty="0" smtClean="0"/>
              <a:t>Trust me – </a:t>
            </a:r>
            <a:r>
              <a:rPr lang="en-US" dirty="0" err="1" smtClean="0"/>
              <a:t>Gapminder</a:t>
            </a:r>
            <a:r>
              <a:rPr lang="en-US" dirty="0" smtClean="0"/>
              <a:t> will impress you and your students, and will definitely motivate them about the importance of economic growth!</a:t>
            </a:r>
          </a:p>
          <a:p>
            <a:endParaRPr lang="en-US" dirty="0" smtClean="0"/>
          </a:p>
          <a:p>
            <a:r>
              <a:rPr lang="en-US" dirty="0" smtClean="0"/>
              <a:t>On the following slide, I have included links to a few </a:t>
            </a:r>
            <a:r>
              <a:rPr lang="en-US" dirty="0" err="1" smtClean="0"/>
              <a:t>Gapminder</a:t>
            </a:r>
            <a:r>
              <a:rPr lang="en-US" dirty="0" smtClean="0"/>
              <a:t> graphs which might be useful here. </a:t>
            </a:r>
          </a:p>
          <a:p>
            <a:endParaRPr lang="en-US" dirty="0" smtClean="0"/>
          </a:p>
          <a:p>
            <a:r>
              <a:rPr lang="en-US" dirty="0" smtClean="0"/>
              <a:t>---</a:t>
            </a:r>
          </a:p>
          <a:p>
            <a:r>
              <a:rPr lang="en-US" dirty="0" smtClean="0"/>
              <a:t>Information about the data on THIS slide:</a:t>
            </a:r>
          </a:p>
          <a:p>
            <a:endParaRPr lang="en-US" dirty="0" smtClean="0"/>
          </a:p>
          <a:p>
            <a:r>
              <a:rPr lang="en-US" dirty="0" smtClean="0"/>
              <a:t>Source:  World Bank</a:t>
            </a:r>
            <a:r>
              <a:rPr lang="en-US" baseline="0" dirty="0" smtClean="0"/>
              <a:t> Databank</a:t>
            </a:r>
          </a:p>
          <a:p>
            <a:r>
              <a:rPr lang="en-US" dirty="0" smtClean="0"/>
              <a:t>http://databank.worldbank.org/data/home.aspx</a:t>
            </a:r>
          </a:p>
          <a:p>
            <a:endParaRPr lang="en-US" dirty="0" smtClean="0"/>
          </a:p>
          <a:p>
            <a:r>
              <a:rPr lang="en-US" dirty="0" smtClean="0"/>
              <a:t>This chart includes data on every country for</a:t>
            </a:r>
            <a:r>
              <a:rPr lang="en-US" baseline="0" dirty="0" smtClean="0"/>
              <a:t> which the poverty data were available.  These countries include:</a:t>
            </a:r>
          </a:p>
          <a:p>
            <a:r>
              <a:rPr lang="en-US" sz="1200" b="0" i="0" u="none" strike="noStrike" kern="1200" dirty="0" smtClean="0">
                <a:solidFill>
                  <a:schemeClr val="tx1"/>
                </a:solidFill>
                <a:effectLst/>
                <a:latin typeface="Arial" charset="0"/>
                <a:ea typeface="+mn-ea"/>
                <a:cs typeface="+mn-cs"/>
              </a:rPr>
              <a:t>Argentina,</a:t>
            </a:r>
            <a:r>
              <a:rPr lang="en-US" dirty="0" smtClean="0"/>
              <a:t> </a:t>
            </a:r>
            <a:r>
              <a:rPr lang="en-US" sz="1200" b="0" i="0" u="none" strike="noStrike" kern="1200" dirty="0" smtClean="0">
                <a:solidFill>
                  <a:schemeClr val="tx1"/>
                </a:solidFill>
                <a:effectLst/>
                <a:latin typeface="Arial" charset="0"/>
                <a:ea typeface="+mn-ea"/>
                <a:cs typeface="+mn-cs"/>
              </a:rPr>
              <a:t>Armenia,</a:t>
            </a:r>
            <a:r>
              <a:rPr lang="en-US" dirty="0" smtClean="0"/>
              <a:t> </a:t>
            </a:r>
            <a:r>
              <a:rPr lang="en-US" sz="1200" b="0" i="0" u="none" strike="noStrike" kern="1200" dirty="0" smtClean="0">
                <a:solidFill>
                  <a:schemeClr val="tx1"/>
                </a:solidFill>
                <a:effectLst/>
                <a:latin typeface="Arial" charset="0"/>
                <a:ea typeface="+mn-ea"/>
                <a:cs typeface="+mn-cs"/>
              </a:rPr>
              <a:t>Bangladesh,</a:t>
            </a:r>
            <a:r>
              <a:rPr lang="en-US" dirty="0" smtClean="0"/>
              <a:t> </a:t>
            </a:r>
            <a:r>
              <a:rPr lang="en-US" sz="1200" b="0" i="0" u="none" strike="noStrike" kern="1200" dirty="0" smtClean="0">
                <a:solidFill>
                  <a:schemeClr val="tx1"/>
                </a:solidFill>
                <a:effectLst/>
                <a:latin typeface="Arial" charset="0"/>
                <a:ea typeface="+mn-ea"/>
                <a:cs typeface="+mn-cs"/>
              </a:rPr>
              <a:t>Belarus,</a:t>
            </a:r>
            <a:r>
              <a:rPr lang="en-US" dirty="0" smtClean="0"/>
              <a:t> </a:t>
            </a:r>
            <a:r>
              <a:rPr lang="en-US" sz="1200" b="0" i="0" u="none" strike="noStrike" kern="1200" dirty="0" smtClean="0">
                <a:solidFill>
                  <a:schemeClr val="tx1"/>
                </a:solidFill>
                <a:effectLst/>
                <a:latin typeface="Arial" charset="0"/>
                <a:ea typeface="+mn-ea"/>
                <a:cs typeface="+mn-cs"/>
              </a:rPr>
              <a:t>Colombia,</a:t>
            </a:r>
            <a:r>
              <a:rPr lang="en-US" dirty="0" smtClean="0"/>
              <a:t> </a:t>
            </a:r>
            <a:r>
              <a:rPr lang="en-US" sz="1200" b="0" i="0" u="none" strike="noStrike" kern="1200" dirty="0" smtClean="0">
                <a:solidFill>
                  <a:schemeClr val="tx1"/>
                </a:solidFill>
                <a:effectLst/>
                <a:latin typeface="Arial" charset="0"/>
                <a:ea typeface="+mn-ea"/>
                <a:cs typeface="+mn-cs"/>
              </a:rPr>
              <a:t>Dominican Republic,</a:t>
            </a:r>
            <a:r>
              <a:rPr lang="en-US" dirty="0" smtClean="0"/>
              <a:t> </a:t>
            </a:r>
            <a:r>
              <a:rPr lang="en-US" sz="1200" b="0" i="0" u="none" strike="noStrike" kern="1200" dirty="0" smtClean="0">
                <a:solidFill>
                  <a:schemeClr val="tx1"/>
                </a:solidFill>
                <a:effectLst/>
                <a:latin typeface="Arial" charset="0"/>
                <a:ea typeface="+mn-ea"/>
                <a:cs typeface="+mn-cs"/>
              </a:rPr>
              <a:t>Ecuador,</a:t>
            </a:r>
            <a:r>
              <a:rPr lang="en-US" dirty="0" smtClean="0"/>
              <a:t> </a:t>
            </a:r>
            <a:r>
              <a:rPr lang="en-US" sz="1200" b="0" i="0" u="none" strike="noStrike" kern="1200" dirty="0" smtClean="0">
                <a:solidFill>
                  <a:schemeClr val="tx1"/>
                </a:solidFill>
                <a:effectLst/>
                <a:latin typeface="Arial" charset="0"/>
                <a:ea typeface="+mn-ea"/>
                <a:cs typeface="+mn-cs"/>
              </a:rPr>
              <a:t>Ethiopia*,</a:t>
            </a:r>
            <a:r>
              <a:rPr lang="en-US" dirty="0" smtClean="0"/>
              <a:t> </a:t>
            </a:r>
            <a:r>
              <a:rPr lang="en-US" sz="1200" b="0" i="0" u="none" strike="noStrike" kern="1200" dirty="0" smtClean="0">
                <a:solidFill>
                  <a:schemeClr val="tx1"/>
                </a:solidFill>
                <a:effectLst/>
                <a:latin typeface="Arial" charset="0"/>
                <a:ea typeface="+mn-ea"/>
                <a:cs typeface="+mn-cs"/>
              </a:rPr>
              <a:t>Georgia,</a:t>
            </a:r>
            <a:r>
              <a:rPr lang="en-US" dirty="0" smtClean="0"/>
              <a:t> </a:t>
            </a:r>
            <a:r>
              <a:rPr lang="en-US" sz="1200" b="0" i="0" u="none" strike="noStrike" kern="1200" dirty="0" smtClean="0">
                <a:solidFill>
                  <a:schemeClr val="tx1"/>
                </a:solidFill>
                <a:effectLst/>
                <a:latin typeface="Arial" charset="0"/>
                <a:ea typeface="+mn-ea"/>
                <a:cs typeface="+mn-cs"/>
              </a:rPr>
              <a:t>India,</a:t>
            </a:r>
            <a:r>
              <a:rPr lang="en-US" dirty="0" smtClean="0"/>
              <a:t> </a:t>
            </a:r>
            <a:r>
              <a:rPr lang="en-US" sz="1200" b="0" i="0" u="none" strike="noStrike" kern="1200" dirty="0" smtClean="0">
                <a:solidFill>
                  <a:schemeClr val="tx1"/>
                </a:solidFill>
                <a:effectLst/>
                <a:latin typeface="Arial" charset="0"/>
                <a:ea typeface="+mn-ea"/>
                <a:cs typeface="+mn-cs"/>
              </a:rPr>
              <a:t>Indonesia,</a:t>
            </a:r>
            <a:r>
              <a:rPr lang="en-US" dirty="0" smtClean="0"/>
              <a:t> </a:t>
            </a:r>
            <a:r>
              <a:rPr lang="en-US" sz="1200" b="0" i="0" u="none" strike="noStrike" kern="1200" dirty="0" smtClean="0">
                <a:solidFill>
                  <a:schemeClr val="tx1"/>
                </a:solidFill>
                <a:effectLst/>
                <a:latin typeface="Arial" charset="0"/>
                <a:ea typeface="+mn-ea"/>
                <a:cs typeface="+mn-cs"/>
              </a:rPr>
              <a:t>Jordan,</a:t>
            </a:r>
            <a:r>
              <a:rPr lang="en-US" dirty="0" smtClean="0"/>
              <a:t> </a:t>
            </a:r>
            <a:r>
              <a:rPr lang="en-US" sz="1200" b="0" i="0" u="none" strike="noStrike" kern="1200" dirty="0" smtClean="0">
                <a:solidFill>
                  <a:schemeClr val="tx1"/>
                </a:solidFill>
                <a:effectLst/>
                <a:latin typeface="Arial" charset="0"/>
                <a:ea typeface="+mn-ea"/>
                <a:cs typeface="+mn-cs"/>
              </a:rPr>
              <a:t>Kyrgyz Republic,</a:t>
            </a:r>
            <a:r>
              <a:rPr lang="en-US" dirty="0" smtClean="0"/>
              <a:t> </a:t>
            </a:r>
            <a:r>
              <a:rPr lang="en-US" sz="1200" b="0" i="0" u="none" strike="noStrike" kern="1200" dirty="0" smtClean="0">
                <a:solidFill>
                  <a:schemeClr val="tx1"/>
                </a:solidFill>
                <a:effectLst/>
                <a:latin typeface="Arial" charset="0"/>
                <a:ea typeface="+mn-ea"/>
                <a:cs typeface="+mn-cs"/>
              </a:rPr>
              <a:t>Macedonia</a:t>
            </a:r>
            <a:r>
              <a:rPr lang="en-US" sz="1200" b="0" i="0" u="none" strike="noStrike" kern="1200" baseline="0" dirty="0" smtClean="0">
                <a:solidFill>
                  <a:schemeClr val="tx1"/>
                </a:solidFill>
                <a:effectLst/>
                <a:latin typeface="Arial" charset="0"/>
                <a:ea typeface="+mn-ea"/>
                <a:cs typeface="+mn-cs"/>
              </a:rPr>
              <a:t> </a:t>
            </a:r>
            <a:r>
              <a:rPr lang="en-US" sz="1200" b="0" i="0" u="none" strike="noStrike" kern="1200" dirty="0" smtClean="0">
                <a:solidFill>
                  <a:schemeClr val="tx1"/>
                </a:solidFill>
                <a:effectLst/>
                <a:latin typeface="Arial" charset="0"/>
                <a:ea typeface="+mn-ea"/>
                <a:cs typeface="+mn-cs"/>
              </a:rPr>
              <a:t>FYR,</a:t>
            </a:r>
            <a:r>
              <a:rPr lang="en-US" dirty="0" smtClean="0"/>
              <a:t> </a:t>
            </a:r>
            <a:r>
              <a:rPr lang="en-US" sz="1200" b="0" i="0" u="none" strike="noStrike" kern="1200" dirty="0" smtClean="0">
                <a:solidFill>
                  <a:schemeClr val="tx1"/>
                </a:solidFill>
                <a:effectLst/>
                <a:latin typeface="Arial" charset="0"/>
                <a:ea typeface="+mn-ea"/>
                <a:cs typeface="+mn-cs"/>
              </a:rPr>
              <a:t>Madagascar,</a:t>
            </a:r>
            <a:r>
              <a:rPr lang="en-US" dirty="0" smtClean="0"/>
              <a:t> </a:t>
            </a:r>
            <a:r>
              <a:rPr lang="en-US" sz="1200" b="0" i="0" u="none" strike="noStrike" kern="1200" dirty="0" smtClean="0">
                <a:solidFill>
                  <a:schemeClr val="tx1"/>
                </a:solidFill>
                <a:effectLst/>
                <a:latin typeface="Arial" charset="0"/>
                <a:ea typeface="+mn-ea"/>
                <a:cs typeface="+mn-cs"/>
              </a:rPr>
              <a:t>Malawi,</a:t>
            </a:r>
            <a:r>
              <a:rPr lang="en-US" dirty="0" smtClean="0"/>
              <a:t> </a:t>
            </a:r>
            <a:r>
              <a:rPr lang="en-US" sz="1200" b="0" i="0" u="none" strike="noStrike" kern="1200" dirty="0" smtClean="0">
                <a:solidFill>
                  <a:schemeClr val="tx1"/>
                </a:solidFill>
                <a:effectLst/>
                <a:latin typeface="Arial" charset="0"/>
                <a:ea typeface="+mn-ea"/>
                <a:cs typeface="+mn-cs"/>
              </a:rPr>
              <a:t>Mali,</a:t>
            </a:r>
            <a:r>
              <a:rPr lang="en-US" dirty="0" smtClean="0"/>
              <a:t> </a:t>
            </a:r>
            <a:r>
              <a:rPr lang="en-US" sz="1200" b="0" i="0" u="none" strike="noStrike" kern="1200" dirty="0" smtClean="0">
                <a:solidFill>
                  <a:schemeClr val="tx1"/>
                </a:solidFill>
                <a:effectLst/>
                <a:latin typeface="Arial" charset="0"/>
                <a:ea typeface="+mn-ea"/>
                <a:cs typeface="+mn-cs"/>
              </a:rPr>
              <a:t>Mexico,</a:t>
            </a:r>
            <a:r>
              <a:rPr lang="en-US" dirty="0" smtClean="0"/>
              <a:t> </a:t>
            </a:r>
            <a:r>
              <a:rPr lang="en-US" sz="1200" b="0" i="0" u="none" strike="noStrike" kern="1200" dirty="0" smtClean="0">
                <a:solidFill>
                  <a:schemeClr val="tx1"/>
                </a:solidFill>
                <a:effectLst/>
                <a:latin typeface="Arial" charset="0"/>
                <a:ea typeface="+mn-ea"/>
                <a:cs typeface="+mn-cs"/>
              </a:rPr>
              <a:t>Moldova,</a:t>
            </a:r>
            <a:r>
              <a:rPr lang="en-US" dirty="0" smtClean="0"/>
              <a:t> </a:t>
            </a:r>
            <a:r>
              <a:rPr lang="en-US" sz="1200" b="0" i="0" u="none" strike="noStrike" kern="1200" dirty="0" smtClean="0">
                <a:solidFill>
                  <a:schemeClr val="tx1"/>
                </a:solidFill>
                <a:effectLst/>
                <a:latin typeface="Arial" charset="0"/>
                <a:ea typeface="+mn-ea"/>
                <a:cs typeface="+mn-cs"/>
              </a:rPr>
              <a:t>Nepal,</a:t>
            </a:r>
            <a:r>
              <a:rPr lang="en-US" dirty="0" smtClean="0"/>
              <a:t> </a:t>
            </a:r>
            <a:r>
              <a:rPr lang="en-US" sz="1200" b="0" i="0" u="none" strike="noStrike" kern="1200" dirty="0" smtClean="0">
                <a:solidFill>
                  <a:schemeClr val="tx1"/>
                </a:solidFill>
                <a:effectLst/>
                <a:latin typeface="Arial" charset="0"/>
                <a:ea typeface="+mn-ea"/>
                <a:cs typeface="+mn-cs"/>
              </a:rPr>
              <a:t>Nigeria,</a:t>
            </a:r>
            <a:r>
              <a:rPr lang="en-US" dirty="0" smtClean="0"/>
              <a:t> </a:t>
            </a:r>
            <a:r>
              <a:rPr lang="en-US" sz="1200" b="0" i="0" u="none" strike="noStrike" kern="1200" dirty="0" smtClean="0">
                <a:solidFill>
                  <a:schemeClr val="tx1"/>
                </a:solidFill>
                <a:effectLst/>
                <a:latin typeface="Arial" charset="0"/>
                <a:ea typeface="+mn-ea"/>
                <a:cs typeface="+mn-cs"/>
              </a:rPr>
              <a:t>Panama,</a:t>
            </a:r>
            <a:r>
              <a:rPr lang="en-US" dirty="0" smtClean="0"/>
              <a:t> </a:t>
            </a:r>
            <a:r>
              <a:rPr lang="en-US" sz="1200" b="0" i="0" u="none" strike="noStrike" kern="1200" dirty="0" smtClean="0">
                <a:solidFill>
                  <a:schemeClr val="tx1"/>
                </a:solidFill>
                <a:effectLst/>
                <a:latin typeface="Arial" charset="0"/>
                <a:ea typeface="+mn-ea"/>
                <a:cs typeface="+mn-cs"/>
              </a:rPr>
              <a:t>Paraguay,</a:t>
            </a:r>
            <a:r>
              <a:rPr lang="en-US" dirty="0" smtClean="0"/>
              <a:t> </a:t>
            </a:r>
            <a:r>
              <a:rPr lang="en-US" sz="1200" b="0" i="0" u="none" strike="noStrike" kern="1200" dirty="0" smtClean="0">
                <a:solidFill>
                  <a:schemeClr val="tx1"/>
                </a:solidFill>
                <a:effectLst/>
                <a:latin typeface="Arial" charset="0"/>
                <a:ea typeface="+mn-ea"/>
                <a:cs typeface="+mn-cs"/>
              </a:rPr>
              <a:t>Peru,</a:t>
            </a:r>
            <a:r>
              <a:rPr lang="en-US" dirty="0" smtClean="0"/>
              <a:t> </a:t>
            </a:r>
            <a:r>
              <a:rPr lang="en-US" sz="1200" b="0" i="0" u="none" strike="noStrike" kern="1200" dirty="0" smtClean="0">
                <a:solidFill>
                  <a:schemeClr val="tx1"/>
                </a:solidFill>
                <a:effectLst/>
                <a:latin typeface="Arial" charset="0"/>
                <a:ea typeface="+mn-ea"/>
                <a:cs typeface="+mn-cs"/>
              </a:rPr>
              <a:t>Poland,</a:t>
            </a:r>
            <a:r>
              <a:rPr lang="en-US" dirty="0" smtClean="0"/>
              <a:t> </a:t>
            </a:r>
            <a:r>
              <a:rPr lang="en-US" sz="1200" b="0" i="0" u="none" strike="noStrike" kern="1200" dirty="0" smtClean="0">
                <a:solidFill>
                  <a:schemeClr val="tx1"/>
                </a:solidFill>
                <a:effectLst/>
                <a:latin typeface="Arial" charset="0"/>
                <a:ea typeface="+mn-ea"/>
                <a:cs typeface="+mn-cs"/>
              </a:rPr>
              <a:t>Romania,</a:t>
            </a:r>
            <a:r>
              <a:rPr lang="en-US" dirty="0" smtClean="0"/>
              <a:t> </a:t>
            </a:r>
            <a:r>
              <a:rPr lang="en-US" sz="1200" b="0" i="0" u="none" strike="noStrike" kern="1200" dirty="0" smtClean="0">
                <a:solidFill>
                  <a:schemeClr val="tx1"/>
                </a:solidFill>
                <a:effectLst/>
                <a:latin typeface="Arial" charset="0"/>
                <a:ea typeface="+mn-ea"/>
                <a:cs typeface="+mn-cs"/>
              </a:rPr>
              <a:t>Rwanda*,</a:t>
            </a:r>
            <a:r>
              <a:rPr lang="en-US" dirty="0" smtClean="0"/>
              <a:t> </a:t>
            </a:r>
            <a:r>
              <a:rPr lang="en-US" sz="1200" b="0" i="0" u="none" strike="noStrike" kern="1200" dirty="0" smtClean="0">
                <a:solidFill>
                  <a:schemeClr val="tx1"/>
                </a:solidFill>
                <a:effectLst/>
                <a:latin typeface="Arial" charset="0"/>
                <a:ea typeface="+mn-ea"/>
                <a:cs typeface="+mn-cs"/>
              </a:rPr>
              <a:t>Senegal*,</a:t>
            </a:r>
            <a:r>
              <a:rPr lang="en-US" dirty="0" smtClean="0"/>
              <a:t> </a:t>
            </a:r>
            <a:r>
              <a:rPr lang="en-US" sz="1200" b="0" i="0" u="none" strike="noStrike" kern="1200" dirty="0" smtClean="0">
                <a:solidFill>
                  <a:schemeClr val="tx1"/>
                </a:solidFill>
                <a:effectLst/>
                <a:latin typeface="Arial" charset="0"/>
                <a:ea typeface="+mn-ea"/>
                <a:cs typeface="+mn-cs"/>
              </a:rPr>
              <a:t>Serbia,</a:t>
            </a:r>
            <a:r>
              <a:rPr lang="en-US" dirty="0" smtClean="0"/>
              <a:t> </a:t>
            </a:r>
            <a:r>
              <a:rPr lang="en-US" sz="1200" b="0" i="0" u="none" strike="noStrike" kern="1200" dirty="0" smtClean="0">
                <a:solidFill>
                  <a:schemeClr val="tx1"/>
                </a:solidFill>
                <a:effectLst/>
                <a:latin typeface="Arial" charset="0"/>
                <a:ea typeface="+mn-ea"/>
                <a:cs typeface="+mn-cs"/>
              </a:rPr>
              <a:t>Sierra*,</a:t>
            </a:r>
            <a:r>
              <a:rPr lang="en-US" dirty="0" smtClean="0"/>
              <a:t> </a:t>
            </a:r>
            <a:r>
              <a:rPr lang="en-US" sz="1200" b="0" i="0" u="none" strike="noStrike" kern="1200" dirty="0" smtClean="0">
                <a:solidFill>
                  <a:schemeClr val="tx1"/>
                </a:solidFill>
                <a:effectLst/>
                <a:latin typeface="Arial" charset="0"/>
                <a:ea typeface="+mn-ea"/>
                <a:cs typeface="+mn-cs"/>
              </a:rPr>
              <a:t>Sri Lanka,</a:t>
            </a:r>
            <a:r>
              <a:rPr lang="en-US" dirty="0" smtClean="0"/>
              <a:t> </a:t>
            </a:r>
            <a:r>
              <a:rPr lang="en-US" sz="1200" b="0" i="0" u="none" strike="noStrike" kern="1200" dirty="0" smtClean="0">
                <a:solidFill>
                  <a:schemeClr val="tx1"/>
                </a:solidFill>
                <a:effectLst/>
                <a:latin typeface="Arial" charset="0"/>
                <a:ea typeface="+mn-ea"/>
                <a:cs typeface="+mn-cs"/>
              </a:rPr>
              <a:t>Swaziland,</a:t>
            </a:r>
            <a:r>
              <a:rPr lang="en-US" dirty="0" smtClean="0"/>
              <a:t> </a:t>
            </a:r>
            <a:r>
              <a:rPr lang="en-US" sz="1200" b="0" i="0" u="none" strike="noStrike" kern="1200" dirty="0" smtClean="0">
                <a:solidFill>
                  <a:schemeClr val="tx1"/>
                </a:solidFill>
                <a:effectLst/>
                <a:latin typeface="Arial" charset="0"/>
                <a:ea typeface="+mn-ea"/>
                <a:cs typeface="+mn-cs"/>
              </a:rPr>
              <a:t>Thailand,</a:t>
            </a:r>
            <a:r>
              <a:rPr lang="en-US" dirty="0" smtClean="0"/>
              <a:t> </a:t>
            </a:r>
            <a:r>
              <a:rPr lang="en-US" sz="1200" b="0" i="0" u="none" strike="noStrike" kern="1200" dirty="0" smtClean="0">
                <a:solidFill>
                  <a:schemeClr val="tx1"/>
                </a:solidFill>
                <a:effectLst/>
                <a:latin typeface="Arial" charset="0"/>
                <a:ea typeface="+mn-ea"/>
                <a:cs typeface="+mn-cs"/>
              </a:rPr>
              <a:t>Togo*,</a:t>
            </a:r>
            <a:r>
              <a:rPr lang="en-US" dirty="0" smtClean="0"/>
              <a:t> </a:t>
            </a:r>
            <a:r>
              <a:rPr lang="en-US" sz="1200" b="0" i="0" u="none" strike="noStrike" kern="1200" dirty="0" smtClean="0">
                <a:solidFill>
                  <a:schemeClr val="tx1"/>
                </a:solidFill>
                <a:effectLst/>
                <a:latin typeface="Arial" charset="0"/>
                <a:ea typeface="+mn-ea"/>
                <a:cs typeface="+mn-cs"/>
              </a:rPr>
              <a:t>Tunisia,</a:t>
            </a:r>
            <a:r>
              <a:rPr lang="en-US" dirty="0" smtClean="0"/>
              <a:t> </a:t>
            </a:r>
            <a:r>
              <a:rPr lang="en-US" sz="1200" b="0" i="0" u="none" strike="noStrike" kern="1200" dirty="0" smtClean="0">
                <a:solidFill>
                  <a:schemeClr val="tx1"/>
                </a:solidFill>
                <a:effectLst/>
                <a:latin typeface="Arial" charset="0"/>
                <a:ea typeface="+mn-ea"/>
                <a:cs typeface="+mn-cs"/>
              </a:rPr>
              <a:t>Turkey,</a:t>
            </a:r>
            <a:r>
              <a:rPr lang="en-US" dirty="0" smtClean="0"/>
              <a:t> </a:t>
            </a:r>
            <a:r>
              <a:rPr lang="en-US" sz="1200" b="0" i="0" u="none" strike="noStrike" kern="1200" dirty="0" smtClean="0">
                <a:solidFill>
                  <a:schemeClr val="tx1"/>
                </a:solidFill>
                <a:effectLst/>
                <a:latin typeface="Arial" charset="0"/>
                <a:ea typeface="+mn-ea"/>
                <a:cs typeface="+mn-cs"/>
              </a:rPr>
              <a:t>Ukraine,</a:t>
            </a:r>
            <a:r>
              <a:rPr lang="en-US" dirty="0" smtClean="0"/>
              <a:t> </a:t>
            </a:r>
            <a:r>
              <a:rPr lang="en-US" sz="1200" b="0" i="0" u="none" strike="noStrike" kern="1200" dirty="0" smtClean="0">
                <a:solidFill>
                  <a:schemeClr val="tx1"/>
                </a:solidFill>
                <a:effectLst/>
                <a:latin typeface="Arial" charset="0"/>
                <a:ea typeface="+mn-ea"/>
                <a:cs typeface="+mn-cs"/>
              </a:rPr>
              <a:t>Uruguay,</a:t>
            </a:r>
            <a:r>
              <a:rPr lang="en-US" dirty="0" smtClean="0"/>
              <a:t> </a:t>
            </a:r>
            <a:r>
              <a:rPr lang="en-US" sz="1200" b="0" i="0" u="none" strike="noStrike" kern="1200" dirty="0" smtClean="0">
                <a:solidFill>
                  <a:schemeClr val="tx1"/>
                </a:solidFill>
                <a:effectLst/>
                <a:latin typeface="Arial" charset="0"/>
                <a:ea typeface="+mn-ea"/>
                <a:cs typeface="+mn-cs"/>
              </a:rPr>
              <a:t>Zambia</a:t>
            </a:r>
            <a:r>
              <a:rPr lang="en-US" dirty="0" smtClean="0"/>
              <a:t> </a:t>
            </a:r>
          </a:p>
          <a:p>
            <a:endParaRPr lang="en-US" baseline="0" dirty="0" smtClean="0"/>
          </a:p>
          <a:p>
            <a:r>
              <a:rPr lang="en-US" baseline="0" dirty="0" smtClean="0"/>
              <a:t>* poverty rate missing in 2010 but present in 2011; the 2011 figure was used</a:t>
            </a:r>
          </a:p>
          <a:p>
            <a:endParaRPr lang="en-US" baseline="0" dirty="0" smtClean="0"/>
          </a:p>
          <a:p>
            <a:endParaRPr lang="en-US" dirty="0" smtClean="0"/>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28806049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p:txBody>
          <a:bodyPr/>
          <a:lstStyle/>
          <a:p>
            <a:pPr>
              <a:defRPr/>
            </a:pPr>
            <a:fld id="{936B43AE-0572-4746-875C-32A1B45A3129}" type="slidenum">
              <a:rPr lang="en-US" smtClean="0"/>
              <a:pPr>
                <a:defRPr/>
              </a:pPr>
              <a:t>39</a:t>
            </a:fld>
            <a:endParaRPr lang="en-US"/>
          </a:p>
        </p:txBody>
      </p:sp>
      <p:sp>
        <p:nvSpPr>
          <p:cNvPr id="107523" name="Rectangle 2"/>
          <p:cNvSpPr>
            <a:spLocks noGrp="1" noRot="1" noChangeAspect="1" noChangeArrowheads="1" noTextEdit="1"/>
          </p:cNvSpPr>
          <p:nvPr>
            <p:ph type="sldImg"/>
          </p:nvPr>
        </p:nvSpPr>
        <p:spPr>
          <a:xfrm>
            <a:off x="1558925" y="650875"/>
            <a:ext cx="3748088" cy="2811463"/>
          </a:xfrm>
          <a:ln/>
        </p:spPr>
      </p:sp>
      <p:sp>
        <p:nvSpPr>
          <p:cNvPr id="107524" name="Rectangle 3"/>
          <p:cNvSpPr>
            <a:spLocks noGrp="1" noChangeArrowheads="1"/>
          </p:cNvSpPr>
          <p:nvPr>
            <p:ph type="body" idx="1"/>
          </p:nvPr>
        </p:nvSpPr>
        <p:spPr>
          <a:xfrm>
            <a:off x="914400" y="3786996"/>
            <a:ext cx="5029200" cy="467120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Students sometimes confuse this graph with the other Solow model diagram, as the curves look similar. </a:t>
            </a:r>
          </a:p>
          <a:p>
            <a:pPr eaLnBrk="1" hangingPunct="1"/>
            <a:endParaRPr lang="en-US" dirty="0" smtClean="0"/>
          </a:p>
          <a:p>
            <a:pPr marL="228600" indent="-228600" eaLnBrk="1" hangingPunct="1"/>
            <a:r>
              <a:rPr lang="en-US" dirty="0" smtClean="0"/>
              <a:t>Be sure to clarify the differences:</a:t>
            </a:r>
          </a:p>
          <a:p>
            <a:pPr marL="228600" indent="-228600" eaLnBrk="1" hangingPunct="1">
              <a:buFontTx/>
              <a:buAutoNum type="arabicPeriod"/>
            </a:pPr>
            <a:r>
              <a:rPr lang="en-US" dirty="0" smtClean="0"/>
              <a:t>On this graph, the horizontal axis measures k*, not k.  Thus, once we have found k* using the other graph, we plot that k* on this graph to see where the economy’s steady state is in relation to the golden rule capital stock.  </a:t>
            </a:r>
          </a:p>
          <a:p>
            <a:pPr marL="228600" indent="-228600" eaLnBrk="1" hangingPunct="1">
              <a:buFontTx/>
              <a:buAutoNum type="arabicPeriod"/>
            </a:pPr>
            <a:r>
              <a:rPr lang="en-US" dirty="0" smtClean="0"/>
              <a:t>On this graph, the curve measures f(k*), not </a:t>
            </a:r>
            <a:r>
              <a:rPr lang="en-US" dirty="0" err="1" smtClean="0"/>
              <a:t>sf</a:t>
            </a:r>
            <a:r>
              <a:rPr lang="en-US" dirty="0" smtClean="0"/>
              <a:t>(k).  </a:t>
            </a:r>
          </a:p>
          <a:p>
            <a:pPr marL="228600" indent="-228600" eaLnBrk="1" hangingPunct="1">
              <a:buFontTx/>
              <a:buAutoNum type="arabicPeriod"/>
            </a:pPr>
            <a:r>
              <a:rPr lang="en-US" dirty="0" smtClean="0"/>
              <a:t>On the other diagram, the intersection of the two curves determines k*.  On this graph, the only thing determined by the intersection of the two curves is the level of capital where c*=0, and we certainly wouldn’t want to be there. </a:t>
            </a:r>
          </a:p>
          <a:p>
            <a:pPr marL="228600" indent="-228600" eaLnBrk="1" hangingPunct="1">
              <a:buFontTx/>
              <a:buAutoNum type="arabicPeriod"/>
            </a:pPr>
            <a:r>
              <a:rPr lang="en-US" dirty="0" smtClean="0"/>
              <a:t>There are no dynamics in this graph, as we are in a steady state.  In the other graph, the gap between the two curves determines the change in capital.  </a:t>
            </a:r>
          </a:p>
          <a:p>
            <a:pPr marL="228600" indent="-228600" eaLnBrk="1" hangingPunct="1"/>
            <a:endParaRPr lang="en-US" dirty="0" smtClean="0"/>
          </a:p>
        </p:txBody>
      </p:sp>
    </p:spTree>
    <p:extLst>
      <p:ext uri="{BB962C8B-B14F-4D97-AF65-F5344CB8AC3E}">
        <p14:creationId xmlns:p14="http://schemas.microsoft.com/office/powerpoint/2010/main" val="17277943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p>
            <a:pPr>
              <a:defRPr/>
            </a:pPr>
            <a:fld id="{8DFF1A10-4FFA-43F9-B2A3-AB1E9818F913}" type="slidenum">
              <a:rPr lang="en-US"/>
              <a:pPr>
                <a:defRPr/>
              </a:pPr>
              <a:t>40</a:t>
            </a:fld>
            <a:endParaRPr lang="en-US"/>
          </a:p>
        </p:txBody>
      </p:sp>
      <p:sp>
        <p:nvSpPr>
          <p:cNvPr id="108547" name="Rectangle 2"/>
          <p:cNvSpPr>
            <a:spLocks noGrp="1" noRot="1" noChangeAspect="1" noChangeArrowheads="1" noTextEdit="1"/>
          </p:cNvSpPr>
          <p:nvPr>
            <p:ph type="sldImg"/>
          </p:nvPr>
        </p:nvSpPr>
        <p:spPr>
          <a:xfrm>
            <a:off x="1558925" y="650875"/>
            <a:ext cx="3748088" cy="2811463"/>
          </a:xfrm>
          <a:ln/>
        </p:spPr>
      </p:sp>
      <p:sp>
        <p:nvSpPr>
          <p:cNvPr id="1085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your students have had a semester of calculus, you can show them that deriving the condition MPK = </a:t>
            </a:r>
            <a:r>
              <a:rPr lang="en-US" smtClean="0">
                <a:sym typeface="Symbol" pitchFamily="18" charset="2"/>
              </a:rPr>
              <a:t> is straight-forward:</a:t>
            </a:r>
          </a:p>
          <a:p>
            <a:pPr eaLnBrk="1" hangingPunct="1"/>
            <a:endParaRPr lang="en-US" smtClean="0">
              <a:sym typeface="Symbol" pitchFamily="18" charset="2"/>
            </a:endParaRPr>
          </a:p>
          <a:p>
            <a:pPr eaLnBrk="1" hangingPunct="1"/>
            <a:r>
              <a:rPr lang="en-US" smtClean="0">
                <a:sym typeface="Symbol" pitchFamily="18" charset="2"/>
              </a:rPr>
              <a:t>The problem is to find the value of k* that maximizes </a:t>
            </a:r>
            <a:r>
              <a:rPr lang="en-US" b="1" i="1" smtClean="0"/>
              <a:t>c</a:t>
            </a:r>
            <a:r>
              <a:rPr lang="en-US" b="1" i="1" baseline="30000" smtClean="0"/>
              <a:t>*</a:t>
            </a:r>
            <a:r>
              <a:rPr lang="en-US" sz="600" smtClean="0"/>
              <a:t> </a:t>
            </a:r>
            <a:r>
              <a:rPr lang="en-US" smtClean="0">
                <a:sym typeface="Symbol" pitchFamily="18" charset="2"/>
              </a:rPr>
              <a:t>=</a:t>
            </a:r>
            <a:r>
              <a:rPr lang="en-US" sz="600" smtClean="0">
                <a:sym typeface="Symbol" pitchFamily="18" charset="2"/>
              </a:rPr>
              <a:t> </a:t>
            </a:r>
            <a:r>
              <a:rPr lang="en-US" b="1" i="1" smtClean="0">
                <a:sym typeface="Symbol" pitchFamily="18" charset="2"/>
              </a:rPr>
              <a:t>f(k</a:t>
            </a:r>
            <a:r>
              <a:rPr lang="en-US" b="1" i="1" baseline="30000" smtClean="0">
                <a:sym typeface="Symbol" pitchFamily="18" charset="2"/>
              </a:rPr>
              <a:t>*</a:t>
            </a:r>
            <a:r>
              <a:rPr lang="en-US" b="1" i="1" smtClean="0">
                <a:sym typeface="Symbol" pitchFamily="18" charset="2"/>
              </a:rPr>
              <a:t>) </a:t>
            </a:r>
            <a:r>
              <a:rPr lang="en-US" b="1" smtClean="0">
                <a:sym typeface="Symbol" pitchFamily="18" charset="2"/>
              </a:rPr>
              <a:t> </a:t>
            </a:r>
            <a:r>
              <a:rPr lang="en-US" b="1" i="1" smtClean="0">
                <a:sym typeface="Symbol" pitchFamily="18" charset="2"/>
              </a:rPr>
              <a:t>k</a:t>
            </a:r>
            <a:r>
              <a:rPr lang="en-US" b="1" i="1" baseline="30000" smtClean="0">
                <a:sym typeface="Symbol" pitchFamily="18" charset="2"/>
              </a:rPr>
              <a:t>*</a:t>
            </a:r>
            <a:r>
              <a:rPr lang="en-US" smtClean="0">
                <a:sym typeface="Symbol" pitchFamily="18" charset="2"/>
              </a:rPr>
              <a:t>.  </a:t>
            </a:r>
          </a:p>
          <a:p>
            <a:pPr eaLnBrk="1" hangingPunct="1"/>
            <a:r>
              <a:rPr lang="en-US" smtClean="0">
                <a:sym typeface="Symbol" pitchFamily="18" charset="2"/>
              </a:rPr>
              <a:t>Just take the first derivative of that expression and set equal to zero:</a:t>
            </a:r>
          </a:p>
          <a:p>
            <a:pPr eaLnBrk="1" hangingPunct="1"/>
            <a:r>
              <a:rPr lang="en-US" sz="600" smtClean="0">
                <a:sym typeface="Symbol" pitchFamily="18" charset="2"/>
              </a:rPr>
              <a:t>	 </a:t>
            </a:r>
            <a:r>
              <a:rPr lang="en-US" b="1" i="1" smtClean="0">
                <a:sym typeface="Symbol" pitchFamily="18" charset="2"/>
              </a:rPr>
              <a:t>f</a:t>
            </a:r>
            <a:r>
              <a:rPr lang="en-US" b="1" i="1" smtClean="0">
                <a:cs typeface="Times New Roman" pitchFamily="18" charset="0"/>
                <a:sym typeface="Symbol" pitchFamily="18" charset="2"/>
              </a:rPr>
              <a:t></a:t>
            </a:r>
            <a:r>
              <a:rPr lang="en-US" b="1" i="1" smtClean="0">
                <a:sym typeface="Symbol" pitchFamily="18" charset="2"/>
              </a:rPr>
              <a:t>(k</a:t>
            </a:r>
            <a:r>
              <a:rPr lang="en-US" b="1" i="1" baseline="30000" smtClean="0">
                <a:sym typeface="Symbol" pitchFamily="18" charset="2"/>
              </a:rPr>
              <a:t>*</a:t>
            </a:r>
            <a:r>
              <a:rPr lang="en-US" b="1" i="1" smtClean="0">
                <a:sym typeface="Symbol" pitchFamily="18" charset="2"/>
              </a:rPr>
              <a:t>) </a:t>
            </a:r>
            <a:r>
              <a:rPr lang="en-US" b="1" smtClean="0">
                <a:sym typeface="Symbol" pitchFamily="18" charset="2"/>
              </a:rPr>
              <a:t> </a:t>
            </a:r>
            <a:r>
              <a:rPr lang="en-US" b="1" i="1" smtClean="0">
                <a:sym typeface="Symbol" pitchFamily="18" charset="2"/>
              </a:rPr>
              <a:t></a:t>
            </a:r>
            <a:r>
              <a:rPr lang="en-US" smtClean="0">
                <a:sym typeface="Symbol" pitchFamily="18" charset="2"/>
              </a:rPr>
              <a:t>  =  0</a:t>
            </a:r>
            <a:endParaRPr lang="en-US" b="1" i="1" baseline="30000" smtClean="0">
              <a:sym typeface="Symbol" pitchFamily="18" charset="2"/>
            </a:endParaRPr>
          </a:p>
          <a:p>
            <a:pPr eaLnBrk="1" hangingPunct="1"/>
            <a:r>
              <a:rPr lang="en-US" smtClean="0">
                <a:sym typeface="Symbol" pitchFamily="18" charset="2"/>
              </a:rPr>
              <a:t>where </a:t>
            </a:r>
            <a:r>
              <a:rPr lang="en-US" sz="600" smtClean="0">
                <a:sym typeface="Symbol" pitchFamily="18" charset="2"/>
              </a:rPr>
              <a:t> </a:t>
            </a:r>
            <a:r>
              <a:rPr lang="en-US" b="1" i="1" smtClean="0">
                <a:sym typeface="Symbol" pitchFamily="18" charset="2"/>
              </a:rPr>
              <a:t>f</a:t>
            </a:r>
            <a:r>
              <a:rPr lang="en-US" b="1" i="1" smtClean="0">
                <a:cs typeface="Times New Roman" pitchFamily="18" charset="0"/>
                <a:sym typeface="Symbol" pitchFamily="18" charset="2"/>
              </a:rPr>
              <a:t></a:t>
            </a:r>
            <a:r>
              <a:rPr lang="en-US" b="1" i="1" smtClean="0">
                <a:sym typeface="Symbol" pitchFamily="18" charset="2"/>
              </a:rPr>
              <a:t>(k</a:t>
            </a:r>
            <a:r>
              <a:rPr lang="en-US" b="1" i="1" baseline="30000" smtClean="0">
                <a:sym typeface="Symbol" pitchFamily="18" charset="2"/>
              </a:rPr>
              <a:t>*</a:t>
            </a:r>
            <a:r>
              <a:rPr lang="en-US" b="1" i="1" smtClean="0">
                <a:sym typeface="Symbol" pitchFamily="18" charset="2"/>
              </a:rPr>
              <a:t>) </a:t>
            </a:r>
            <a:r>
              <a:rPr lang="en-US" smtClean="0">
                <a:sym typeface="Symbol" pitchFamily="18" charset="2"/>
              </a:rPr>
              <a:t>=  MPK = slope of production function </a:t>
            </a:r>
            <a:br>
              <a:rPr lang="en-US" smtClean="0">
                <a:sym typeface="Symbol" pitchFamily="18" charset="2"/>
              </a:rPr>
            </a:br>
            <a:r>
              <a:rPr lang="en-US" smtClean="0">
                <a:sym typeface="Symbol" pitchFamily="18" charset="2"/>
              </a:rPr>
              <a:t>and </a:t>
            </a:r>
            <a:r>
              <a:rPr lang="en-US" b="1" smtClean="0">
                <a:sym typeface="Symbol" pitchFamily="18" charset="2"/>
              </a:rPr>
              <a:t> </a:t>
            </a:r>
            <a:r>
              <a:rPr lang="en-US" b="1" i="1" smtClean="0">
                <a:sym typeface="Symbol" pitchFamily="18" charset="2"/>
              </a:rPr>
              <a:t></a:t>
            </a:r>
            <a:r>
              <a:rPr lang="en-US" smtClean="0">
                <a:sym typeface="Symbol" pitchFamily="18" charset="2"/>
              </a:rPr>
              <a:t>  =  slope of steady-state investment line.  </a:t>
            </a:r>
            <a:endParaRPr lang="en-US" b="1" i="1" baseline="30000" smtClean="0">
              <a:sym typeface="Symbol" pitchFamily="18" charset="2"/>
            </a:endParaRPr>
          </a:p>
          <a:p>
            <a:pPr eaLnBrk="1" hangingPunct="1"/>
            <a:endParaRPr lang="en-US" smtClean="0">
              <a:sym typeface="Symbol" pitchFamily="18" charset="2"/>
            </a:endParaRPr>
          </a:p>
        </p:txBody>
      </p:sp>
    </p:spTree>
    <p:extLst>
      <p:ext uri="{BB962C8B-B14F-4D97-AF65-F5344CB8AC3E}">
        <p14:creationId xmlns:p14="http://schemas.microsoft.com/office/powerpoint/2010/main" val="21066359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p:txBody>
          <a:bodyPr/>
          <a:lstStyle/>
          <a:p>
            <a:fld id="{8B2A19DD-D892-4E49-AD7B-B028E3342B54}" type="slidenum">
              <a:rPr lang="en-US" smtClean="0"/>
              <a:pPr/>
              <a:t>41</a:t>
            </a:fld>
            <a:endParaRPr lang="en-US"/>
          </a:p>
        </p:txBody>
      </p:sp>
      <p:sp>
        <p:nvSpPr>
          <p:cNvPr id="109572" name="Rectangle 3"/>
          <p:cNvSpPr>
            <a:spLocks noGrp="1" noChangeArrowheads="1"/>
          </p:cNvSpPr>
          <p:nvPr>
            <p:ph type="body" idx="1"/>
          </p:nvPr>
        </p:nvSpPr>
        <p:spPr/>
        <p:txBody>
          <a:bodyPr/>
          <a:lstStyle/>
          <a:p>
            <a:r>
              <a:rPr lang="en-US" dirty="0" smtClean="0"/>
              <a:t>Remember:  policy makers can affect the national saving rate:</a:t>
            </a:r>
          </a:p>
          <a:p>
            <a:endParaRPr lang="en-US" dirty="0" smtClean="0"/>
          </a:p>
          <a:p>
            <a:r>
              <a:rPr lang="en-US" dirty="0" smtClean="0"/>
              <a:t>- changing G or T affects national saving</a:t>
            </a:r>
          </a:p>
          <a:p>
            <a:endParaRPr lang="en-US" dirty="0" smtClean="0"/>
          </a:p>
          <a:p>
            <a:r>
              <a:rPr lang="en-US" dirty="0" smtClean="0"/>
              <a:t>- holding T constant overall, but changing the structure of the tax system to provide more incentives for private saving (e.g., a revenue-neutral shift from the income tax to a consumption tax)</a:t>
            </a: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815287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p:txBody>
          <a:bodyPr/>
          <a:lstStyle/>
          <a:p>
            <a:pPr>
              <a:defRPr/>
            </a:pPr>
            <a:fld id="{AEB23EBB-0542-47ED-A83F-DE687B784722}" type="slidenum">
              <a:rPr lang="en-US"/>
              <a:pPr>
                <a:defRPr/>
              </a:pPr>
              <a:t>42</a:t>
            </a:fld>
            <a:endParaRPr lang="en-US"/>
          </a:p>
        </p:txBody>
      </p:sp>
      <p:sp>
        <p:nvSpPr>
          <p:cNvPr id="110595" name="Rectangle 2"/>
          <p:cNvSpPr>
            <a:spLocks noGrp="1" noRot="1" noChangeAspect="1" noChangeArrowheads="1" noTextEdit="1"/>
          </p:cNvSpPr>
          <p:nvPr>
            <p:ph type="sldImg"/>
          </p:nvPr>
        </p:nvSpPr>
        <p:spPr>
          <a:xfrm>
            <a:off x="1397000" y="685800"/>
            <a:ext cx="4064000" cy="3048000"/>
          </a:xfrm>
          <a:ln/>
        </p:spPr>
      </p:sp>
      <p:sp>
        <p:nvSpPr>
          <p:cNvPr id="110596" name="Rectangle 3"/>
          <p:cNvSpPr>
            <a:spLocks noGrp="1" noChangeArrowheads="1"/>
          </p:cNvSpPr>
          <p:nvPr>
            <p:ph type="body" idx="1"/>
          </p:nvPr>
        </p:nvSpPr>
        <p:spPr>
          <a:xfrm>
            <a:off x="762000" y="40386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i="1" smtClean="0"/>
              <a:t>t</a:t>
            </a:r>
            <a:r>
              <a:rPr lang="en-US" i="1" baseline="-25000" smtClean="0"/>
              <a:t>0</a:t>
            </a:r>
            <a:r>
              <a:rPr lang="en-US" smtClean="0"/>
              <a:t>  is the time period in which the saving rate is reduced.  It would be helpful if you explained the behavior of each variable before </a:t>
            </a:r>
            <a:r>
              <a:rPr lang="en-US" b="1" i="1" smtClean="0"/>
              <a:t>t</a:t>
            </a:r>
            <a:r>
              <a:rPr lang="en-US" i="1" baseline="-25000" smtClean="0"/>
              <a:t>0</a:t>
            </a:r>
            <a:r>
              <a:rPr lang="en-US" smtClean="0"/>
              <a:t>, at </a:t>
            </a:r>
            <a:r>
              <a:rPr lang="en-US" b="1" i="1" smtClean="0"/>
              <a:t>t</a:t>
            </a:r>
            <a:r>
              <a:rPr lang="en-US" i="1" baseline="-25000" smtClean="0"/>
              <a:t>0</a:t>
            </a:r>
            <a:r>
              <a:rPr lang="en-US" smtClean="0"/>
              <a:t> , and in the transition period (after </a:t>
            </a:r>
            <a:r>
              <a:rPr lang="en-US" b="1" i="1" smtClean="0"/>
              <a:t>t</a:t>
            </a:r>
            <a:r>
              <a:rPr lang="en-US" i="1" baseline="-25000" smtClean="0"/>
              <a:t>0</a:t>
            </a:r>
            <a:r>
              <a:rPr lang="en-US" smtClean="0"/>
              <a:t> ). </a:t>
            </a:r>
          </a:p>
          <a:p>
            <a:pPr eaLnBrk="1" hangingPunct="1"/>
            <a:endParaRPr lang="en-US" smtClean="0"/>
          </a:p>
          <a:p>
            <a:pPr eaLnBrk="1" hangingPunct="1"/>
            <a:r>
              <a:rPr lang="en-US" smtClean="0"/>
              <a:t>Before </a:t>
            </a:r>
            <a:r>
              <a:rPr lang="en-US" b="1" i="1" smtClean="0"/>
              <a:t>t</a:t>
            </a:r>
            <a:r>
              <a:rPr lang="en-US" i="1" baseline="-25000" smtClean="0"/>
              <a:t>0</a:t>
            </a:r>
            <a:r>
              <a:rPr lang="en-US" smtClean="0"/>
              <a:t>:   in a steady state, where k, y, c, and i are all constant.</a:t>
            </a:r>
          </a:p>
          <a:p>
            <a:pPr eaLnBrk="1" hangingPunct="1"/>
            <a:endParaRPr lang="en-US" smtClean="0"/>
          </a:p>
          <a:p>
            <a:pPr eaLnBrk="1" hangingPunct="1"/>
            <a:r>
              <a:rPr lang="en-US" smtClean="0"/>
              <a:t>At </a:t>
            </a:r>
            <a:r>
              <a:rPr lang="en-US" b="1" i="1" smtClean="0"/>
              <a:t>t</a:t>
            </a:r>
            <a:r>
              <a:rPr lang="en-US" i="1" baseline="-25000" smtClean="0"/>
              <a:t>0</a:t>
            </a:r>
            <a:r>
              <a:rPr lang="en-US" smtClean="0"/>
              <a:t>:   The change in the saving rate doesn’t immediately change k, so y doesn’t change immediately.    But the fall in </a:t>
            </a:r>
            <a:r>
              <a:rPr lang="en-US" b="1" i="1" smtClean="0"/>
              <a:t>s</a:t>
            </a:r>
            <a:r>
              <a:rPr lang="en-US" smtClean="0"/>
              <a:t> causes a fall in investment [because saving equals investment] and a rise in consumption [because c = (1-s)y, s has fallen but y has not yet changed.].  Note that </a:t>
            </a:r>
            <a:r>
              <a:rPr lang="en-US" smtClean="0">
                <a:sym typeface="Symbol" pitchFamily="18" charset="2"/>
              </a:rPr>
              <a:t>c = -i, because y = c + i and y has not changed.  </a:t>
            </a:r>
            <a:endParaRPr lang="en-US" smtClean="0"/>
          </a:p>
          <a:p>
            <a:pPr eaLnBrk="1" hangingPunct="1"/>
            <a:endParaRPr lang="en-US" smtClean="0"/>
          </a:p>
          <a:p>
            <a:pPr eaLnBrk="1" hangingPunct="1"/>
            <a:r>
              <a:rPr lang="en-US" smtClean="0"/>
              <a:t>After </a:t>
            </a:r>
            <a:r>
              <a:rPr lang="en-US" b="1" i="1" smtClean="0"/>
              <a:t>t</a:t>
            </a:r>
            <a:r>
              <a:rPr lang="en-US" i="1" baseline="-25000" smtClean="0"/>
              <a:t>0</a:t>
            </a:r>
            <a:r>
              <a:rPr lang="en-US" smtClean="0"/>
              <a:t>:   In the previous steady state, saving and investment were just enough to cover depreciation.  Then saving and investment were reduced, so depreciation is greater than investment, which causes k to fall toward a new, lower steady state value.   As k falls and settles on its new, lower steady state value, so will y, c, and i (because each of them is a function of k).  Even though c is falling, it doesn’t fall all the way back to its initial value.  </a:t>
            </a:r>
          </a:p>
          <a:p>
            <a:pPr eaLnBrk="1" hangingPunct="1"/>
            <a:endParaRPr lang="en-US" smtClean="0"/>
          </a:p>
          <a:p>
            <a:pPr eaLnBrk="1" hangingPunct="1"/>
            <a:r>
              <a:rPr lang="en-US" smtClean="0"/>
              <a:t>Policymakers would be happy to make this change, as it produces higher consumption at all points in time (relative to what consumption would have been if the saving rate had not been reduced.  </a:t>
            </a:r>
          </a:p>
        </p:txBody>
      </p:sp>
    </p:spTree>
    <p:extLst>
      <p:ext uri="{BB962C8B-B14F-4D97-AF65-F5344CB8AC3E}">
        <p14:creationId xmlns:p14="http://schemas.microsoft.com/office/powerpoint/2010/main" val="3225146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p:txBody>
          <a:bodyPr/>
          <a:lstStyle/>
          <a:p>
            <a:pPr>
              <a:defRPr/>
            </a:pPr>
            <a:fld id="{009503C9-D771-4234-915D-28DC6C4C1B11}" type="slidenum">
              <a:rPr lang="en-US"/>
              <a:pPr>
                <a:defRPr/>
              </a:pPr>
              <a:t>43</a:t>
            </a:fld>
            <a:endParaRPr lang="en-US"/>
          </a:p>
        </p:txBody>
      </p:sp>
      <p:sp>
        <p:nvSpPr>
          <p:cNvPr id="111619" name="Rectangle 2"/>
          <p:cNvSpPr>
            <a:spLocks noGrp="1" noRot="1" noChangeAspect="1" noChangeArrowheads="1" noTextEdit="1"/>
          </p:cNvSpPr>
          <p:nvPr>
            <p:ph type="sldImg"/>
          </p:nvPr>
        </p:nvSpPr>
        <p:spPr>
          <a:xfrm>
            <a:off x="1558925" y="650875"/>
            <a:ext cx="3748088" cy="2811463"/>
          </a:xfrm>
          <a:ln/>
        </p:spPr>
      </p:sp>
      <p:sp>
        <p:nvSpPr>
          <p:cNvPr id="1116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Before </a:t>
            </a:r>
            <a:r>
              <a:rPr lang="en-US" b="1" i="1" smtClean="0"/>
              <a:t>t</a:t>
            </a:r>
            <a:r>
              <a:rPr lang="en-US" i="1" baseline="-25000" smtClean="0"/>
              <a:t>0</a:t>
            </a:r>
            <a:r>
              <a:rPr lang="en-US" smtClean="0"/>
              <a:t>:   in a steady state, where k, y, c, and i are all constant.</a:t>
            </a:r>
          </a:p>
          <a:p>
            <a:pPr eaLnBrk="1" hangingPunct="1"/>
            <a:endParaRPr lang="en-US" smtClean="0"/>
          </a:p>
          <a:p>
            <a:pPr eaLnBrk="1" hangingPunct="1"/>
            <a:r>
              <a:rPr lang="en-US" smtClean="0"/>
              <a:t>At </a:t>
            </a:r>
            <a:r>
              <a:rPr lang="en-US" b="1" i="1" smtClean="0"/>
              <a:t>t</a:t>
            </a:r>
            <a:r>
              <a:rPr lang="en-US" i="1" baseline="-25000" smtClean="0"/>
              <a:t>0</a:t>
            </a:r>
            <a:r>
              <a:rPr lang="en-US" smtClean="0"/>
              <a:t>:    The increase in </a:t>
            </a:r>
            <a:r>
              <a:rPr lang="en-US" b="1" i="1" smtClean="0"/>
              <a:t>s</a:t>
            </a:r>
            <a:r>
              <a:rPr lang="en-US" smtClean="0"/>
              <a:t> doesn’t immediately change k, so y doesn’t change immediately.    But the increase in </a:t>
            </a:r>
            <a:r>
              <a:rPr lang="en-US" b="1" i="1" smtClean="0"/>
              <a:t>s</a:t>
            </a:r>
            <a:r>
              <a:rPr lang="en-US" smtClean="0"/>
              <a:t> causes investment to rise [because higher saving means higher investment] and consumption to fall [because we are saving more of our income, and consuming less of it].  </a:t>
            </a:r>
          </a:p>
          <a:p>
            <a:pPr eaLnBrk="1" hangingPunct="1"/>
            <a:endParaRPr lang="en-US" smtClean="0"/>
          </a:p>
          <a:p>
            <a:pPr eaLnBrk="1" hangingPunct="1"/>
            <a:r>
              <a:rPr lang="en-US" smtClean="0"/>
              <a:t>After </a:t>
            </a:r>
            <a:r>
              <a:rPr lang="en-US" b="1" i="1" smtClean="0"/>
              <a:t>t</a:t>
            </a:r>
            <a:r>
              <a:rPr lang="en-US" i="1" baseline="-25000" smtClean="0"/>
              <a:t>0</a:t>
            </a:r>
            <a:r>
              <a:rPr lang="en-US" smtClean="0"/>
              <a:t>:</a:t>
            </a:r>
          </a:p>
          <a:p>
            <a:pPr eaLnBrk="1" hangingPunct="1"/>
            <a:r>
              <a:rPr lang="en-US" smtClean="0"/>
              <a:t>Now, saving and investment exceed depreciation, so k starts rising toward a new, higher steady state value.  The behavior of k causes the same behavior in y, c, and i (qualitatively the same, that is).  </a:t>
            </a:r>
          </a:p>
          <a:p>
            <a:pPr eaLnBrk="1" hangingPunct="1"/>
            <a:endParaRPr lang="en-US" smtClean="0"/>
          </a:p>
          <a:p>
            <a:pPr eaLnBrk="1" hangingPunct="1"/>
            <a:r>
              <a:rPr lang="en-US" smtClean="0"/>
              <a:t>Ultimately, consumption ends up at a higher steady state level.  But initially consumption falls.  Therefore, if policymakers value the current generation’s well-being more than that of future generations, they might be reluctant to adjust the saving rate to achieve the Golden Rule.   Notice, though, that if they did increase s, an infinite number of future generations would benefit, which makes the sacrifice of the current generation seem more acceptable.  </a:t>
            </a:r>
          </a:p>
        </p:txBody>
      </p:sp>
    </p:spTree>
    <p:extLst>
      <p:ext uri="{BB962C8B-B14F-4D97-AF65-F5344CB8AC3E}">
        <p14:creationId xmlns:p14="http://schemas.microsoft.com/office/powerpoint/2010/main" val="7569222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p:txBody>
          <a:bodyPr/>
          <a:lstStyle/>
          <a:p>
            <a:pPr>
              <a:defRPr/>
            </a:pPr>
            <a:fld id="{B48AB07B-9ECA-4C11-910A-689EEB630B97}" type="slidenum">
              <a:rPr lang="en-US"/>
              <a:pPr>
                <a:defRPr/>
              </a:pPr>
              <a:t>44</a:t>
            </a:fld>
            <a:endParaRPr lang="en-US"/>
          </a:p>
        </p:txBody>
      </p:sp>
      <p:sp>
        <p:nvSpPr>
          <p:cNvPr id="112643" name="Rectangle 2"/>
          <p:cNvSpPr>
            <a:spLocks noGrp="1" noRot="1" noChangeAspect="1" noChangeArrowheads="1" noTextEdit="1"/>
          </p:cNvSpPr>
          <p:nvPr>
            <p:ph type="sldImg"/>
          </p:nvPr>
        </p:nvSpPr>
        <p:spPr>
          <a:xfrm>
            <a:off x="1558925" y="650875"/>
            <a:ext cx="3748088" cy="2811463"/>
          </a:xfrm>
          <a:ln/>
        </p:spPr>
      </p:sp>
      <p:sp>
        <p:nvSpPr>
          <p:cNvPr id="1126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758074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p:txBody>
          <a:bodyPr/>
          <a:lstStyle/>
          <a:p>
            <a:pPr>
              <a:defRPr/>
            </a:pPr>
            <a:fld id="{0A70550A-6B8D-48C7-9A87-25D71A108990}" type="slidenum">
              <a:rPr lang="en-US"/>
              <a:pPr>
                <a:defRPr/>
              </a:pPr>
              <a:t>45</a:t>
            </a:fld>
            <a:endParaRPr lang="en-US"/>
          </a:p>
        </p:txBody>
      </p:sp>
      <p:sp>
        <p:nvSpPr>
          <p:cNvPr id="113667" name="Rectangle 2"/>
          <p:cNvSpPr>
            <a:spLocks noGrp="1" noRot="1" noChangeAspect="1" noChangeArrowheads="1" noTextEdit="1"/>
          </p:cNvSpPr>
          <p:nvPr>
            <p:ph type="sldImg"/>
          </p:nvPr>
        </p:nvSpPr>
        <p:spPr>
          <a:xfrm>
            <a:off x="1558925" y="650875"/>
            <a:ext cx="3748088" cy="2811463"/>
          </a:xfrm>
          <a:ln/>
        </p:spPr>
      </p:sp>
      <p:sp>
        <p:nvSpPr>
          <p:cNvPr id="1136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776123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p:txBody>
          <a:bodyPr/>
          <a:lstStyle/>
          <a:p>
            <a:pPr>
              <a:defRPr/>
            </a:pPr>
            <a:fld id="{DF7562FD-18F0-456A-9B71-FD43CBB7C72E}" type="slidenum">
              <a:rPr lang="en-US"/>
              <a:pPr>
                <a:defRPr/>
              </a:pPr>
              <a:t>46</a:t>
            </a:fld>
            <a:endParaRPr lang="en-US"/>
          </a:p>
        </p:txBody>
      </p:sp>
      <p:sp>
        <p:nvSpPr>
          <p:cNvPr id="114691" name="Rectangle 2"/>
          <p:cNvSpPr>
            <a:spLocks noGrp="1" noRot="1" noChangeAspect="1" noChangeArrowheads="1" noTextEdit="1"/>
          </p:cNvSpPr>
          <p:nvPr>
            <p:ph type="sldImg"/>
          </p:nvPr>
        </p:nvSpPr>
        <p:spPr>
          <a:xfrm>
            <a:off x="1558925" y="650875"/>
            <a:ext cx="3748088" cy="2811463"/>
          </a:xfrm>
          <a:ln/>
        </p:spPr>
      </p:sp>
      <p:sp>
        <p:nvSpPr>
          <p:cNvPr id="1146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Of course, actual investment and break-even investment here are in per-worker magnitudes. </a:t>
            </a:r>
          </a:p>
        </p:txBody>
      </p:sp>
    </p:spTree>
    <p:extLst>
      <p:ext uri="{BB962C8B-B14F-4D97-AF65-F5344CB8AC3E}">
        <p14:creationId xmlns:p14="http://schemas.microsoft.com/office/powerpoint/2010/main" val="3612928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p:txBody>
          <a:bodyPr/>
          <a:lstStyle/>
          <a:p>
            <a:pPr>
              <a:defRPr/>
            </a:pPr>
            <a:fld id="{4556AC58-1F68-4CF3-B6E5-1962E97238D5}" type="slidenum">
              <a:rPr lang="en-US"/>
              <a:pPr>
                <a:defRPr/>
              </a:pPr>
              <a:t>47</a:t>
            </a:fld>
            <a:endParaRPr lang="en-US"/>
          </a:p>
        </p:txBody>
      </p:sp>
      <p:sp>
        <p:nvSpPr>
          <p:cNvPr id="115715" name="Rectangle 2"/>
          <p:cNvSpPr>
            <a:spLocks noGrp="1" noRot="1" noChangeAspect="1" noChangeArrowheads="1" noTextEdit="1"/>
          </p:cNvSpPr>
          <p:nvPr>
            <p:ph type="sldImg"/>
          </p:nvPr>
        </p:nvSpPr>
        <p:spPr>
          <a:xfrm>
            <a:off x="1558925" y="650875"/>
            <a:ext cx="3748088" cy="2811463"/>
          </a:xfrm>
          <a:ln/>
        </p:spPr>
      </p:sp>
      <p:sp>
        <p:nvSpPr>
          <p:cNvPr id="1157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438954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p:txBody>
          <a:bodyPr/>
          <a:lstStyle/>
          <a:p>
            <a:pPr>
              <a:defRPr/>
            </a:pPr>
            <a:fld id="{8A84E11E-4248-49AE-9ED3-59A29A9B7287}" type="slidenum">
              <a:rPr lang="en-US"/>
              <a:pPr>
                <a:defRPr/>
              </a:pPr>
              <a:t>48</a:t>
            </a:fld>
            <a:endParaRPr lang="en-US"/>
          </a:p>
        </p:txBody>
      </p:sp>
      <p:sp>
        <p:nvSpPr>
          <p:cNvPr id="116739" name="Rectangle 2"/>
          <p:cNvSpPr>
            <a:spLocks noGrp="1" noRot="1" noChangeAspect="1" noChangeArrowheads="1" noTextEdit="1"/>
          </p:cNvSpPr>
          <p:nvPr>
            <p:ph type="sldImg"/>
          </p:nvPr>
        </p:nvSpPr>
        <p:spPr>
          <a:xfrm>
            <a:off x="1558925" y="650875"/>
            <a:ext cx="3748088" cy="2811463"/>
          </a:xfrm>
          <a:ln/>
        </p:spPr>
      </p:sp>
      <p:sp>
        <p:nvSpPr>
          <p:cNvPr id="1167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20357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558925" y="650875"/>
            <a:ext cx="3748088" cy="2811463"/>
          </a:xfrm>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slide provides links to some dynamic graphs at Gapminder.org.  I strongly encourage you explore the site for a few minutes and then share it with your students.  </a:t>
            </a:r>
          </a:p>
          <a:p>
            <a:endParaRPr lang="en-US" dirty="0" smtClean="0"/>
          </a:p>
          <a:p>
            <a:r>
              <a:rPr lang="en-US" dirty="0" smtClean="0"/>
              <a:t>You can start by checking out some or all of the graphs I’ve linked to here.  For class, I suggest you show the life expectancy graph and one or two of the other ones.  </a:t>
            </a:r>
          </a:p>
          <a:p>
            <a:endParaRPr lang="en-US" dirty="0" smtClean="0"/>
          </a:p>
          <a:p>
            <a:r>
              <a:rPr lang="en-US" dirty="0" smtClean="0"/>
              <a:t>Disclaimers/warnings:  </a:t>
            </a:r>
            <a:r>
              <a:rPr lang="en-US" dirty="0" err="1" smtClean="0"/>
              <a:t>Gapminder</a:t>
            </a:r>
            <a:r>
              <a:rPr lang="en-US" dirty="0" smtClean="0"/>
              <a:t> is an external site not under the control of Worth Publishers.  It could be taken down at any time (though this is very unlikely).  I had to use “</a:t>
            </a:r>
            <a:r>
              <a:rPr lang="en-US" dirty="0" err="1" smtClean="0"/>
              <a:t>TinyURL</a:t>
            </a:r>
            <a:r>
              <a:rPr lang="en-US" dirty="0" smtClean="0"/>
              <a:t>” to create links small enough for PowerPoint to recognize; </a:t>
            </a:r>
            <a:r>
              <a:rPr lang="en-US" dirty="0" err="1" smtClean="0"/>
              <a:t>TinyURL</a:t>
            </a:r>
            <a:r>
              <a:rPr lang="en-US" dirty="0" smtClean="0"/>
              <a:t> is an external service not under the control of Worth Publishers, and it is possible that the </a:t>
            </a:r>
            <a:r>
              <a:rPr lang="en-US" dirty="0" err="1" smtClean="0"/>
              <a:t>TinyURL</a:t>
            </a:r>
            <a:r>
              <a:rPr lang="en-US" dirty="0" smtClean="0"/>
              <a:t> service could be interrupted or discontinued (though this is unlikely).  </a:t>
            </a:r>
          </a:p>
          <a:p>
            <a:endParaRPr lang="en-US" dirty="0" smtClean="0"/>
          </a:p>
          <a:p>
            <a:r>
              <a:rPr lang="en-US" dirty="0" smtClean="0"/>
              <a:t>Also, please</a:t>
            </a:r>
            <a:r>
              <a:rPr lang="en-US" baseline="0" dirty="0" smtClean="0"/>
              <a:t> note that </a:t>
            </a:r>
            <a:r>
              <a:rPr lang="en-US" b="1" baseline="0" dirty="0" err="1" smtClean="0">
                <a:solidFill>
                  <a:srgbClr val="C00000"/>
                </a:solidFill>
              </a:rPr>
              <a:t>Gapminder</a:t>
            </a:r>
            <a:r>
              <a:rPr lang="en-US" b="1" baseline="0" dirty="0" smtClean="0">
                <a:solidFill>
                  <a:srgbClr val="C00000"/>
                </a:solidFill>
              </a:rPr>
              <a:t> can now be downloaded to your Mac or Windows computer and run without an internet connection</a:t>
            </a:r>
            <a:r>
              <a:rPr lang="en-US" baseline="0" dirty="0" smtClean="0"/>
              <a:t>.  </a:t>
            </a:r>
            <a:endParaRPr lang="en-US" dirty="0" smtClean="0"/>
          </a:p>
          <a:p>
            <a:endParaRPr lang="en-US" dirty="0" smtClean="0"/>
          </a:p>
        </p:txBody>
      </p:sp>
      <p:sp>
        <p:nvSpPr>
          <p:cNvPr id="4" name="Slide Number Placeholder 3"/>
          <p:cNvSpPr>
            <a:spLocks noGrp="1"/>
          </p:cNvSpPr>
          <p:nvPr>
            <p:ph type="sldNum" sz="quarter" idx="5"/>
          </p:nvPr>
        </p:nvSpPr>
        <p:spPr/>
        <p:txBody>
          <a:bodyPr/>
          <a:lstStyle/>
          <a:p>
            <a:pPr>
              <a:defRPr/>
            </a:pPr>
            <a:fld id="{1997AB04-9491-4350-8459-BA0E2889AE3B}" type="slidenum">
              <a:rPr lang="en-US" smtClean="0"/>
              <a:pPr>
                <a:defRPr/>
              </a:pPr>
              <a:t>4</a:t>
            </a:fld>
            <a:endParaRPr lang="en-US"/>
          </a:p>
        </p:txBody>
      </p:sp>
    </p:spTree>
    <p:extLst>
      <p:ext uri="{BB962C8B-B14F-4D97-AF65-F5344CB8AC3E}">
        <p14:creationId xmlns:p14="http://schemas.microsoft.com/office/powerpoint/2010/main" val="17527867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p:txBody>
          <a:bodyPr/>
          <a:lstStyle/>
          <a:p>
            <a:pPr>
              <a:defRPr/>
            </a:pPr>
            <a:fld id="{4E1280F5-2452-4ADC-9860-CA434108F50E}" type="slidenum">
              <a:rPr lang="en-US"/>
              <a:pPr>
                <a:defRPr/>
              </a:pPr>
              <a:t>49</a:t>
            </a:fld>
            <a:endParaRPr lang="en-US"/>
          </a:p>
        </p:txBody>
      </p:sp>
      <p:sp>
        <p:nvSpPr>
          <p:cNvPr id="117763" name="Rectangle 2"/>
          <p:cNvSpPr>
            <a:spLocks noGrp="1" noRot="1" noChangeAspect="1" noChangeArrowheads="1" noTextEdit="1"/>
          </p:cNvSpPr>
          <p:nvPr>
            <p:ph type="sldImg"/>
          </p:nvPr>
        </p:nvSpPr>
        <p:spPr>
          <a:xfrm>
            <a:off x="1558925" y="650875"/>
            <a:ext cx="3748088" cy="2811463"/>
          </a:xfrm>
          <a:ln/>
        </p:spPr>
      </p:sp>
      <p:sp>
        <p:nvSpPr>
          <p:cNvPr id="1177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This and the preceding slide establish an implication of the model.  </a:t>
            </a:r>
          </a:p>
          <a:p>
            <a:pPr eaLnBrk="1" hangingPunct="1"/>
            <a:r>
              <a:rPr lang="en-US" smtClean="0"/>
              <a:t>The following slide confronts this implication with data. </a:t>
            </a:r>
          </a:p>
          <a:p>
            <a:pPr eaLnBrk="1" hangingPunct="1"/>
            <a:endParaRPr lang="en-US" smtClean="0"/>
          </a:p>
        </p:txBody>
      </p:sp>
    </p:spTree>
    <p:extLst>
      <p:ext uri="{BB962C8B-B14F-4D97-AF65-F5344CB8AC3E}">
        <p14:creationId xmlns:p14="http://schemas.microsoft.com/office/powerpoint/2010/main" val="41049773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xfrm>
            <a:off x="1558925" y="650875"/>
            <a:ext cx="3748088" cy="2811463"/>
          </a:xfrm>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Figure 8-13, p.235.  </a:t>
            </a:r>
          </a:p>
          <a:p>
            <a:pPr eaLnBrk="1" hangingPunct="1"/>
            <a:endParaRPr lang="en-US" dirty="0" smtClean="0"/>
          </a:p>
          <a:p>
            <a:r>
              <a:rPr lang="en-US" dirty="0" smtClean="0"/>
              <a:t>This figure is a scatterplot of data from 100 countries. It shows that countries with high rates of population growth tend to have low levels of income per person, as the Solow model predicts. </a:t>
            </a:r>
          </a:p>
          <a:p>
            <a:endParaRPr lang="en-US" dirty="0" smtClean="0"/>
          </a:p>
          <a:p>
            <a:r>
              <a:rPr lang="en-US" dirty="0" smtClean="0"/>
              <a:t>So far, we’ve now learned two things a poor country can do to raise its standard of living:  increase national saving (perhaps by reducing its budget deficit) and reduce population growth. </a:t>
            </a:r>
          </a:p>
          <a:p>
            <a:endParaRPr lang="en-US" dirty="0" smtClean="0"/>
          </a:p>
          <a:p>
            <a:r>
              <a:rPr lang="en-US" i="1" dirty="0" smtClean="0"/>
              <a:t>Source:</a:t>
            </a:r>
            <a:endParaRPr lang="en-US" dirty="0" smtClean="0"/>
          </a:p>
          <a:p>
            <a:r>
              <a:rPr lang="en-US" sz="1200" b="0" i="0" u="none" strike="noStrike" kern="1200" dirty="0" smtClean="0">
                <a:solidFill>
                  <a:schemeClr val="tx1"/>
                </a:solidFill>
                <a:effectLst/>
                <a:latin typeface="Arial" charset="0"/>
                <a:ea typeface="+mn-ea"/>
                <a:cs typeface="+mn-cs"/>
              </a:rPr>
              <a:t>Alan </a:t>
            </a:r>
            <a:r>
              <a:rPr lang="en-US" sz="1200" b="0" i="0" u="none" strike="noStrike" kern="1200" dirty="0" err="1" smtClean="0">
                <a:solidFill>
                  <a:schemeClr val="tx1"/>
                </a:solidFill>
                <a:effectLst/>
                <a:latin typeface="Arial" charset="0"/>
                <a:ea typeface="+mn-ea"/>
                <a:cs typeface="+mn-cs"/>
              </a:rPr>
              <a:t>Heston</a:t>
            </a:r>
            <a:r>
              <a:rPr lang="en-US" sz="1200" b="0" i="0" u="none" strike="noStrike" kern="1200" dirty="0" smtClean="0">
                <a:solidFill>
                  <a:schemeClr val="tx1"/>
                </a:solidFill>
                <a:effectLst/>
                <a:latin typeface="Arial" charset="0"/>
                <a:ea typeface="+mn-ea"/>
                <a:cs typeface="+mn-cs"/>
              </a:rPr>
              <a:t>, Robert Summers and Bettina </a:t>
            </a:r>
            <a:r>
              <a:rPr lang="en-US" sz="1200" b="0" i="0" u="none" strike="noStrike" kern="1200" dirty="0" err="1" smtClean="0">
                <a:solidFill>
                  <a:schemeClr val="tx1"/>
                </a:solidFill>
                <a:effectLst/>
                <a:latin typeface="Arial" charset="0"/>
                <a:ea typeface="+mn-ea"/>
                <a:cs typeface="+mn-cs"/>
              </a:rPr>
              <a:t>Aten</a:t>
            </a:r>
            <a:r>
              <a:rPr lang="en-US" sz="1200" b="0" i="0" u="none" strike="noStrike" kern="1200" dirty="0" smtClean="0">
                <a:solidFill>
                  <a:schemeClr val="tx1"/>
                </a:solidFill>
                <a:effectLst/>
                <a:latin typeface="Arial" charset="0"/>
                <a:ea typeface="+mn-ea"/>
                <a:cs typeface="+mn-cs"/>
              </a:rPr>
              <a:t>, Penn World Table Version 7.1, Center for International Comparisons of Production, Income and Prices at the University of Pennsylvania, July 2012. </a:t>
            </a:r>
            <a:endParaRPr lang="en-US" dirty="0" smtClean="0"/>
          </a:p>
        </p:txBody>
      </p:sp>
      <p:sp>
        <p:nvSpPr>
          <p:cNvPr id="4" name="Slide Number Placeholder 3"/>
          <p:cNvSpPr>
            <a:spLocks noGrp="1"/>
          </p:cNvSpPr>
          <p:nvPr>
            <p:ph type="sldNum" sz="quarter" idx="5"/>
          </p:nvPr>
        </p:nvSpPr>
        <p:spPr/>
        <p:txBody>
          <a:bodyPr/>
          <a:lstStyle/>
          <a:p>
            <a:pPr>
              <a:defRPr/>
            </a:pPr>
            <a:fld id="{EC150C22-D723-4435-AD27-81DE65C37499}" type="slidenum">
              <a:rPr lang="en-US">
                <a:solidFill>
                  <a:prstClr val="black"/>
                </a:solidFill>
              </a:rPr>
              <a:pPr>
                <a:defRPr/>
              </a:pPr>
              <a:t>50</a:t>
            </a:fld>
            <a:endParaRPr lang="en-US">
              <a:solidFill>
                <a:prstClr val="black"/>
              </a:solidFill>
            </a:endParaRPr>
          </a:p>
        </p:txBody>
      </p:sp>
    </p:spTree>
    <p:extLst>
      <p:ext uri="{BB962C8B-B14F-4D97-AF65-F5344CB8AC3E}">
        <p14:creationId xmlns:p14="http://schemas.microsoft.com/office/powerpoint/2010/main" val="985616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p:txBody>
          <a:bodyPr/>
          <a:lstStyle/>
          <a:p>
            <a:pPr>
              <a:defRPr/>
            </a:pPr>
            <a:fld id="{FD8BB99D-FEE4-4A45-85E0-63744838559C}" type="slidenum">
              <a:rPr lang="en-US"/>
              <a:pPr>
                <a:defRPr/>
              </a:pPr>
              <a:t>51</a:t>
            </a:fld>
            <a:endParaRPr lang="en-US"/>
          </a:p>
        </p:txBody>
      </p:sp>
      <p:sp>
        <p:nvSpPr>
          <p:cNvPr id="119811" name="Rectangle 2"/>
          <p:cNvSpPr>
            <a:spLocks noGrp="1" noRot="1" noChangeAspect="1" noChangeArrowheads="1" noTextEdit="1"/>
          </p:cNvSpPr>
          <p:nvPr>
            <p:ph type="sldImg"/>
          </p:nvPr>
        </p:nvSpPr>
        <p:spPr>
          <a:xfrm>
            <a:off x="1558925" y="650875"/>
            <a:ext cx="3748088" cy="2811463"/>
          </a:xfrm>
          <a:ln/>
        </p:spPr>
      </p:sp>
      <p:sp>
        <p:nvSpPr>
          <p:cNvPr id="1198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488875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p:txBody>
          <a:bodyPr/>
          <a:lstStyle/>
          <a:p>
            <a:pPr>
              <a:defRPr/>
            </a:pPr>
            <a:fld id="{90CF8B29-9641-4C72-A59F-1936F44EA5C6}" type="slidenum">
              <a:rPr lang="en-US"/>
              <a:pPr>
                <a:defRPr/>
              </a:pPr>
              <a:t>52</a:t>
            </a:fld>
            <a:endParaRPr lang="en-US"/>
          </a:p>
        </p:txBody>
      </p:sp>
      <p:sp>
        <p:nvSpPr>
          <p:cNvPr id="120835" name="Rectangle 2"/>
          <p:cNvSpPr>
            <a:spLocks noGrp="1" noRot="1" noChangeAspect="1" noChangeArrowheads="1" noTextEdit="1"/>
          </p:cNvSpPr>
          <p:nvPr>
            <p:ph type="sldImg"/>
          </p:nvPr>
        </p:nvSpPr>
        <p:spPr>
          <a:xfrm>
            <a:off x="1558925" y="650875"/>
            <a:ext cx="3748088" cy="2811463"/>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989629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pPr>
              <a:defRPr/>
            </a:pPr>
            <a:fld id="{B3F762E4-5E25-4DAF-95F2-05127BDCA7CC}" type="slidenum">
              <a:rPr lang="en-US"/>
              <a:pPr>
                <a:defRPr/>
              </a:pPr>
              <a:t>53</a:t>
            </a:fld>
            <a:endParaRPr lang="en-US"/>
          </a:p>
        </p:txBody>
      </p:sp>
      <p:sp>
        <p:nvSpPr>
          <p:cNvPr id="121859" name="Rectangle 2"/>
          <p:cNvSpPr>
            <a:spLocks noGrp="1" noRot="1" noChangeAspect="1" noChangeArrowheads="1" noTextEdit="1"/>
          </p:cNvSpPr>
          <p:nvPr>
            <p:ph type="sldImg"/>
          </p:nvPr>
        </p:nvSpPr>
        <p:spPr>
          <a:xfrm>
            <a:off x="1558925" y="650875"/>
            <a:ext cx="3748088" cy="2811463"/>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Michael Kremer, “Population Growth and Technological Change:  One Million B.S. to 1990,” Quarterly Journal of Economics 108 (August 1993):  681-716. </a:t>
            </a:r>
          </a:p>
        </p:txBody>
      </p:sp>
    </p:spTree>
    <p:extLst>
      <p:ext uri="{BB962C8B-B14F-4D97-AF65-F5344CB8AC3E}">
        <p14:creationId xmlns:p14="http://schemas.microsoft.com/office/powerpoint/2010/main" val="36883430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54</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55</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C174F8B8-3123-4BA4-BAF6-9AC398BFA922}" type="slidenum">
              <a:rPr lang="en-US"/>
              <a:pPr>
                <a:defRPr/>
              </a:pPr>
              <a:t>5</a:t>
            </a:fld>
            <a:endParaRPr lang="en-US"/>
          </a:p>
        </p:txBody>
      </p:sp>
      <p:sp>
        <p:nvSpPr>
          <p:cNvPr id="72707" name="Rectangle 2"/>
          <p:cNvSpPr>
            <a:spLocks noGrp="1" noRot="1" noChangeAspect="1" noChangeArrowheads="1" noTextEdit="1"/>
          </p:cNvSpPr>
          <p:nvPr>
            <p:ph type="sldImg"/>
          </p:nvPr>
        </p:nvSpPr>
        <p:spPr>
          <a:xfrm>
            <a:off x="1558925" y="650875"/>
            <a:ext cx="3748088" cy="2811463"/>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29284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p:txBody>
          <a:bodyPr/>
          <a:lstStyle/>
          <a:p>
            <a:pPr>
              <a:defRPr/>
            </a:pPr>
            <a:fld id="{63F16CF2-1F6E-4C92-A36E-AB6E47DD09E9}" type="slidenum">
              <a:rPr lang="en-US"/>
              <a:pPr>
                <a:defRPr/>
              </a:pPr>
              <a:t>6</a:t>
            </a:fld>
            <a:endParaRPr lang="en-US"/>
          </a:p>
        </p:txBody>
      </p:sp>
      <p:sp>
        <p:nvSpPr>
          <p:cNvPr id="73731" name="Rectangle 2"/>
          <p:cNvSpPr>
            <a:spLocks noGrp="1" noRot="1" noChangeAspect="1" noChangeArrowheads="1" noTextEdit="1"/>
          </p:cNvSpPr>
          <p:nvPr>
            <p:ph type="sldImg"/>
          </p:nvPr>
        </p:nvSpPr>
        <p:spPr>
          <a:xfrm>
            <a:off x="1558925" y="650875"/>
            <a:ext cx="3748088" cy="2811463"/>
          </a:xfrm>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$2,782 figure is in 2005 prices.  In current prices, the figure would be a bit higher.  </a:t>
            </a:r>
          </a:p>
          <a:p>
            <a:pPr eaLnBrk="1" hangingPunct="1"/>
            <a:endParaRPr lang="en-US" dirty="0" smtClean="0"/>
          </a:p>
          <a:p>
            <a:pPr eaLnBrk="1" hangingPunct="1"/>
            <a:r>
              <a:rPr lang="en-US" dirty="0" smtClean="0"/>
              <a:t>Also,</a:t>
            </a:r>
            <a:r>
              <a:rPr lang="en-US" baseline="0" dirty="0" smtClean="0"/>
              <a:t> the result would have been a little higher if we divided GDP by working aged adults rather than the entire population. </a:t>
            </a:r>
          </a:p>
          <a:p>
            <a:pPr eaLnBrk="1" hangingPunct="1"/>
            <a:endParaRPr lang="en-US" baseline="0" dirty="0" smtClean="0"/>
          </a:p>
          <a:p>
            <a:pPr eaLnBrk="1" hangingPunct="1"/>
            <a:r>
              <a:rPr lang="en-US" baseline="0" dirty="0" smtClean="0"/>
              <a:t>For these reasons, we can consider $2,782 to be a lower bound on the extra income someone would have earned if the growth rate were just 0.1% higher.</a:t>
            </a:r>
          </a:p>
          <a:p>
            <a:pPr eaLnBrk="1" hangingPunct="1"/>
            <a:endParaRPr lang="en-US" dirty="0" smtClean="0"/>
          </a:p>
          <a:p>
            <a:pPr eaLnBrk="1" hangingPunct="1"/>
            <a:r>
              <a:rPr lang="en-US" dirty="0" smtClean="0"/>
              <a:t>How I did this calculation: </a:t>
            </a:r>
          </a:p>
          <a:p>
            <a:pPr marL="228600" indent="-228600" eaLnBrk="1" hangingPunct="1">
              <a:spcBef>
                <a:spcPts val="600"/>
              </a:spcBef>
              <a:buAutoNum type="arabicPeriod"/>
            </a:pPr>
            <a:r>
              <a:rPr lang="en-US" dirty="0" smtClean="0"/>
              <a:t>Created an annual real GDP per capita</a:t>
            </a:r>
            <a:r>
              <a:rPr lang="en-US" baseline="0" dirty="0" smtClean="0"/>
              <a:t> series with data on real GDP (in 2005 dollars) and population from FRED.</a:t>
            </a:r>
          </a:p>
          <a:p>
            <a:pPr marL="228600" indent="-228600" eaLnBrk="1" hangingPunct="1">
              <a:spcBef>
                <a:spcPts val="600"/>
              </a:spcBef>
              <a:buAutoNum type="arabicPeriod"/>
            </a:pPr>
            <a:r>
              <a:rPr lang="en-US" baseline="0" dirty="0" smtClean="0"/>
              <a:t>Computed the annual growth rate of real GDP per capita from 2000 to 2010.  </a:t>
            </a:r>
          </a:p>
          <a:p>
            <a:pPr marL="228600" indent="-228600" eaLnBrk="1" hangingPunct="1">
              <a:spcBef>
                <a:spcPts val="600"/>
              </a:spcBef>
              <a:buAutoNum type="arabicPeriod"/>
            </a:pPr>
            <a:r>
              <a:rPr lang="en-US" baseline="0" dirty="0" smtClean="0"/>
              <a:t>Added 0.1% to each of these growth rates. </a:t>
            </a:r>
          </a:p>
          <a:p>
            <a:pPr marL="228600" indent="-228600" eaLnBrk="1" hangingPunct="1">
              <a:spcBef>
                <a:spcPts val="600"/>
              </a:spcBef>
              <a:buAutoNum type="arabicPeriod"/>
            </a:pPr>
            <a:r>
              <a:rPr lang="en-US" baseline="0" dirty="0" smtClean="0"/>
              <a:t>Computed what real GDP per capita would have been each year using these 0.1% higher growth rates.</a:t>
            </a:r>
          </a:p>
          <a:p>
            <a:pPr marL="228600" indent="-228600" eaLnBrk="1" hangingPunct="1">
              <a:spcBef>
                <a:spcPts val="600"/>
              </a:spcBef>
              <a:buAutoNum type="arabicPeriod"/>
            </a:pPr>
            <a:r>
              <a:rPr lang="en-US" baseline="0" dirty="0" smtClean="0"/>
              <a:t>Computed the difference between these hypothetical income per capita values and the actual ones. </a:t>
            </a:r>
          </a:p>
          <a:p>
            <a:pPr marL="228600" indent="-228600" eaLnBrk="1" hangingPunct="1">
              <a:spcBef>
                <a:spcPts val="600"/>
              </a:spcBef>
              <a:buAutoNum type="arabicPeriod"/>
            </a:pPr>
            <a:r>
              <a:rPr lang="en-US" baseline="0" dirty="0" smtClean="0"/>
              <a:t>Added up these differences for the decade and got the total:  $2,782.  </a:t>
            </a:r>
          </a:p>
          <a:p>
            <a:pPr marL="0" indent="0" eaLnBrk="1" hangingPunct="1">
              <a:spcBef>
                <a:spcPts val="1200"/>
              </a:spcBef>
              <a:buNone/>
            </a:pPr>
            <a:endParaRPr lang="en-US" baseline="0" dirty="0" smtClean="0"/>
          </a:p>
        </p:txBody>
      </p:sp>
    </p:spTree>
    <p:extLst>
      <p:ext uri="{BB962C8B-B14F-4D97-AF65-F5344CB8AC3E}">
        <p14:creationId xmlns:p14="http://schemas.microsoft.com/office/powerpoint/2010/main" val="3614034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pPr>
              <a:defRPr/>
            </a:pPr>
            <a:fld id="{9D32D15A-20C1-4327-8304-E76A0B1D11F0}" type="slidenum">
              <a:rPr lang="en-US"/>
              <a:pPr>
                <a:defRPr/>
              </a:pPr>
              <a:t>7</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701202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p:txBody>
          <a:bodyPr/>
          <a:lstStyle/>
          <a:p>
            <a:pPr>
              <a:defRPr/>
            </a:pPr>
            <a:fld id="{97AF51B6-33DE-42A5-B4C3-BABD4AD0A697}" type="slidenum">
              <a:rPr lang="en-US"/>
              <a:pPr>
                <a:defRPr/>
              </a:pPr>
              <a:t>8</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06041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2068259"/>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chemeClr val="tx1">
                      <a:alpha val="67000"/>
                    </a:schemeClr>
                  </a:outerShdw>
                </a:effectLst>
                <a:latin typeface="+mj-lt"/>
              </a:rPr>
              <a:t>Economic</a:t>
            </a:r>
            <a:r>
              <a:rPr lang="en-US" sz="3600" b="1" baseline="0" dirty="0" smtClean="0">
                <a:solidFill>
                  <a:srgbClr val="FFEAD5"/>
                </a:solidFill>
                <a:effectLst>
                  <a:outerShdw blurRad="12700" dist="38100" dir="2700000" algn="tl" rotWithShape="0">
                    <a:schemeClr val="tx1">
                      <a:alpha val="67000"/>
                    </a:schemeClr>
                  </a:outerShdw>
                </a:effectLst>
                <a:latin typeface="+mj-lt"/>
              </a:rPr>
              <a:t> Growth I:</a:t>
            </a:r>
            <a:br>
              <a:rPr lang="en-US" sz="3600" b="1" baseline="0" dirty="0" smtClean="0">
                <a:solidFill>
                  <a:srgbClr val="FFEAD5"/>
                </a:solidFill>
                <a:effectLst>
                  <a:outerShdw blurRad="12700" dist="38100" dir="2700000" algn="tl" rotWithShape="0">
                    <a:schemeClr val="tx1">
                      <a:alpha val="67000"/>
                    </a:schemeClr>
                  </a:outerShdw>
                </a:effectLst>
                <a:latin typeface="+mj-lt"/>
              </a:rPr>
            </a:br>
            <a:r>
              <a:rPr lang="en-US" sz="3600" b="1" baseline="0" dirty="0" smtClean="0">
                <a:solidFill>
                  <a:srgbClr val="FFEAD5"/>
                </a:solidFill>
                <a:effectLst>
                  <a:outerShdw blurRad="12700" dist="38100" dir="2700000" algn="tl" rotWithShape="0">
                    <a:schemeClr val="tx1">
                      <a:alpha val="67000"/>
                    </a:schemeClr>
                  </a:outerShdw>
                </a:effectLst>
                <a:latin typeface="+mj-lt"/>
              </a:rPr>
              <a:t>Capital Accumulation and Population Growth</a:t>
            </a:r>
            <a:endParaRPr lang="en-US" sz="3600" b="1" dirty="0">
              <a:solidFill>
                <a:srgbClr val="FFEAD5"/>
              </a:solidFill>
              <a:effectLst>
                <a:outerShdw blurRad="12700" dist="38100" dir="2700000" algn="tl" rotWithShape="0">
                  <a:schemeClr val="tx1">
                    <a:alpha val="67000"/>
                  </a:schemeClr>
                </a:outerShdw>
              </a:effectLst>
              <a:latin typeface="+mj-lt"/>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l"/>
            <a:r>
              <a:rPr lang="en-US" sz="8400" b="1" dirty="0" smtClean="0">
                <a:solidFill>
                  <a:schemeClr val="bg1"/>
                </a:solidFill>
                <a:effectLst>
                  <a:outerShdw blurRad="38100" dist="38100" dir="2700000" algn="tl">
                    <a:srgbClr val="000000">
                      <a:alpha val="43137"/>
                    </a:srgbClr>
                  </a:outerShdw>
                </a:effectLst>
                <a:latin typeface="Arial Narrow" pitchFamily="34" charset="0"/>
              </a:rPr>
              <a:t>8</a:t>
            </a:r>
            <a:endParaRPr lang="en-US" sz="8400" b="1" dirty="0">
              <a:solidFill>
                <a:schemeClr val="bg1"/>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chemeClr val="bg1"/>
                </a:solidFill>
                <a:effectLst>
                  <a:outerShdw blurRad="38100" dist="38100" dir="2700000" algn="tl">
                    <a:srgbClr val="000000">
                      <a:alpha val="43137"/>
                    </a:srgbClr>
                  </a:outerShdw>
                </a:effectLst>
                <a:latin typeface="Arial Narrow" pitchFamily="34" charset="0"/>
              </a:rPr>
              <a:t>CHAPTER</a:t>
            </a:r>
            <a:endParaRPr lang="en-US" sz="3200" b="1" dirty="0">
              <a:solidFill>
                <a:schemeClr val="bg1"/>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7094363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8474600"/>
      </p:ext>
    </p:extLst>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260987"/>
      </p:ext>
    </p:extLst>
  </p:cSld>
  <p:clrMapOvr>
    <a:masterClrMapping/>
  </p:clrMapOvr>
  <p:transition xmlns:p14="http://schemas.microsoft.com/office/powerpoint/2010/mai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0391982"/>
      </p:ext>
    </p:extLst>
  </p:cSld>
  <p:clrMapOvr>
    <a:masterClrMapping/>
  </p:clrMapOvr>
  <p:transition xmlns:p14="http://schemas.microsoft.com/office/powerpoint/2010/mai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5507646"/>
      </p:ext>
    </p:extLst>
  </p:cSld>
  <p:clrMapOvr>
    <a:masterClrMapping/>
  </p:clrMapOvr>
  <p:transition xmlns:p14="http://schemas.microsoft.com/office/powerpoint/2010/mai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3570663"/>
      </p:ext>
    </p:extLst>
  </p:cSld>
  <p:clrMapOvr>
    <a:masterClrMapping/>
  </p:clrMapOvr>
  <p:transition xmlns:p14="http://schemas.microsoft.com/office/powerpoint/2010/mai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xmlns:p14="http://schemas.microsoft.com/office/powerpoint/2010/mai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8890610"/>
      </p:ext>
    </p:extLst>
  </p:cSld>
  <p:clrMapOvr>
    <a:masterClrMapping/>
  </p:clrMapOvr>
  <p:transition xmlns:p14="http://schemas.microsoft.com/office/powerpoint/2010/mai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3862596"/>
      </p:ext>
    </p:extLst>
  </p:cSld>
  <p:clrMapOvr>
    <a:masterClrMapping/>
  </p:clrMapOvr>
  <p:transition xmlns:p14="http://schemas.microsoft.com/office/powerpoint/2010/mai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7439191"/>
      </p:ext>
    </p:extLst>
  </p:cSld>
  <p:clrMapOvr>
    <a:masterClrMapping/>
  </p:clrMapOvr>
  <p:transition xmlns:p14="http://schemas.microsoft.com/office/powerpoint/2010/mai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a:t>
            </a:r>
            <a:r>
              <a:rPr lang="en-US" sz="1700" b="1" dirty="0" smtClean="0">
                <a:solidFill>
                  <a:srgbClr val="198A46"/>
                </a:solidFill>
                <a:cs typeface="+mn-cs"/>
              </a:rPr>
              <a:t>8</a:t>
            </a:r>
            <a:r>
              <a:rPr lang="en-US" sz="1700" dirty="0" smtClean="0">
                <a:solidFill>
                  <a:srgbClr val="198A46"/>
                </a:solidFill>
                <a:cs typeface="+mn-cs"/>
              </a:rPr>
              <a:t>    </a:t>
            </a:r>
            <a:r>
              <a:rPr lang="en-US" sz="2100" dirty="0" smtClean="0">
                <a:solidFill>
                  <a:srgbClr val="198A46"/>
                </a:solidFill>
                <a:cs typeface="+mn-cs"/>
              </a:rPr>
              <a:t>Economic Growth I</a:t>
            </a:r>
            <a:endParaRPr lang="en-US" sz="2100" dirty="0">
              <a:solidFill>
                <a:srgbClr val="198A46"/>
              </a:solidFill>
              <a:cs typeface="+mn-cs"/>
            </a:endParaRP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1.bin"/><Relationship Id="rId5" Type="http://schemas.openxmlformats.org/officeDocument/2006/relationships/image" Target="../media/image4.wmf"/><Relationship Id="rId6" Type="http://schemas.openxmlformats.org/officeDocument/2006/relationships/oleObject" Target="../embeddings/oleObject2.bin"/><Relationship Id="rId7" Type="http://schemas.openxmlformats.org/officeDocument/2006/relationships/image" Target="../media/image5.wmf"/><Relationship Id="rId8" Type="http://schemas.openxmlformats.org/officeDocument/2006/relationships/oleObject" Target="../embeddings/oleObject3.bin"/><Relationship Id="rId9" Type="http://schemas.openxmlformats.org/officeDocument/2006/relationships/image" Target="../media/image6.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4.bin"/><Relationship Id="rId5" Type="http://schemas.openxmlformats.org/officeDocument/2006/relationships/image" Target="../media/image7.emf"/><Relationship Id="rId6" Type="http://schemas.openxmlformats.org/officeDocument/2006/relationships/oleObject" Target="../embeddings/oleObject5.bin"/><Relationship Id="rId7" Type="http://schemas.openxmlformats.org/officeDocument/2006/relationships/image" Target="../media/image8.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1" Type="http://schemas.openxmlformats.org/officeDocument/2006/relationships/image" Target="../media/image12.wmf"/><Relationship Id="rId12" Type="http://schemas.openxmlformats.org/officeDocument/2006/relationships/oleObject" Target="../embeddings/oleObject10.bin"/><Relationship Id="rId13" Type="http://schemas.openxmlformats.org/officeDocument/2006/relationships/image" Target="../media/image13.wmf"/><Relationship Id="rId14" Type="http://schemas.openxmlformats.org/officeDocument/2006/relationships/oleObject" Target="../embeddings/oleObject11.bin"/><Relationship Id="rId15" Type="http://schemas.openxmlformats.org/officeDocument/2006/relationships/image" Target="../media/image14.wmf"/><Relationship Id="rId16" Type="http://schemas.openxmlformats.org/officeDocument/2006/relationships/oleObject" Target="../embeddings/oleObject12.bin"/><Relationship Id="rId17" Type="http://schemas.openxmlformats.org/officeDocument/2006/relationships/image" Target="../media/image15.wmf"/><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34.xml"/><Relationship Id="rId4" Type="http://schemas.openxmlformats.org/officeDocument/2006/relationships/oleObject" Target="../embeddings/oleObject6.bin"/><Relationship Id="rId5" Type="http://schemas.openxmlformats.org/officeDocument/2006/relationships/image" Target="../media/image9.emf"/><Relationship Id="rId6" Type="http://schemas.openxmlformats.org/officeDocument/2006/relationships/oleObject" Target="../embeddings/oleObject7.bin"/><Relationship Id="rId7" Type="http://schemas.openxmlformats.org/officeDocument/2006/relationships/image" Target="../media/image10.wmf"/><Relationship Id="rId8" Type="http://schemas.openxmlformats.org/officeDocument/2006/relationships/oleObject" Target="../embeddings/oleObject8.bin"/><Relationship Id="rId9" Type="http://schemas.openxmlformats.org/officeDocument/2006/relationships/image" Target="../media/image11.wmf"/><Relationship Id="rId10" Type="http://schemas.openxmlformats.org/officeDocument/2006/relationships/oleObject" Target="../embeddings/oleObject9.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13.bin"/><Relationship Id="rId5" Type="http://schemas.openxmlformats.org/officeDocument/2006/relationships/image" Target="../media/image16.wmf"/><Relationship Id="rId6" Type="http://schemas.openxmlformats.org/officeDocument/2006/relationships/oleObject" Target="../embeddings/oleObject14.bin"/><Relationship Id="rId7" Type="http://schemas.openxmlformats.org/officeDocument/2006/relationships/image" Target="../media/image17.wmf"/><Relationship Id="rId1" Type="http://schemas.openxmlformats.org/officeDocument/2006/relationships/vmlDrawing" Target="../drawings/vmlDrawing4.vml"/><Relationship Id="rId2"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chart" Target="../charts/char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15.bin"/><Relationship Id="rId5" Type="http://schemas.openxmlformats.org/officeDocument/2006/relationships/image" Target="../media/image18.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16.bin"/><Relationship Id="rId5" Type="http://schemas.openxmlformats.org/officeDocument/2006/relationships/image" Target="../media/image19.wmf"/><Relationship Id="rId6" Type="http://schemas.openxmlformats.org/officeDocument/2006/relationships/oleObject" Target="../embeddings/oleObject17.bin"/><Relationship Id="rId7" Type="http://schemas.openxmlformats.org/officeDocument/2006/relationships/image" Target="../media/image20.wmf"/><Relationship Id="rId8" Type="http://schemas.openxmlformats.org/officeDocument/2006/relationships/oleObject" Target="../embeddings/oleObject18.bin"/><Relationship Id="rId9" Type="http://schemas.openxmlformats.org/officeDocument/2006/relationships/image" Target="../media/image21.wmf"/><Relationship Id="rId10" Type="http://schemas.openxmlformats.org/officeDocument/2006/relationships/oleObject" Target="../embeddings/oleObject19.bin"/><Relationship Id="rId11" Type="http://schemas.openxmlformats.org/officeDocument/2006/relationships/image" Target="../media/image22.wmf"/><Relationship Id="rId1" Type="http://schemas.openxmlformats.org/officeDocument/2006/relationships/vmlDrawing" Target="../drawings/vmlDrawing6.vml"/><Relationship Id="rId2"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20.bin"/><Relationship Id="rId5" Type="http://schemas.openxmlformats.org/officeDocument/2006/relationships/image" Target="../media/image19.wmf"/><Relationship Id="rId6" Type="http://schemas.openxmlformats.org/officeDocument/2006/relationships/oleObject" Target="../embeddings/oleObject21.bin"/><Relationship Id="rId7" Type="http://schemas.openxmlformats.org/officeDocument/2006/relationships/image" Target="../media/image20.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oleObject" Target="../embeddings/oleObject22.bin"/><Relationship Id="rId5" Type="http://schemas.openxmlformats.org/officeDocument/2006/relationships/image" Target="../media/image23.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oleObject" Target="../embeddings/oleObject23.bin"/><Relationship Id="rId5" Type="http://schemas.openxmlformats.org/officeDocument/2006/relationships/image" Target="../media/image24.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oleObject" Target="../embeddings/oleObject24.bin"/><Relationship Id="rId5" Type="http://schemas.openxmlformats.org/officeDocument/2006/relationships/image" Target="../media/image25.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hyperlink" Target="http://tinyurl.com/gapm-life-expectancy" TargetMode="External"/><Relationship Id="rId4" Type="http://schemas.openxmlformats.org/officeDocument/2006/relationships/hyperlink" Target="http://tinyurl.com/gapm-infant-mortality" TargetMode="External"/><Relationship Id="rId5" Type="http://schemas.openxmlformats.org/officeDocument/2006/relationships/hyperlink" Target="http://tinyurl.com/gm-malaria-deaths" TargetMode="External"/><Relationship Id="rId6" Type="http://schemas.openxmlformats.org/officeDocument/2006/relationships/hyperlink" Target="http://tinyurl.com/gapm-cellphone-users"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chart" Target="../charts/char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466725" y="295275"/>
            <a:ext cx="8245475" cy="1128713"/>
          </a:xfrm>
        </p:spPr>
        <p:txBody>
          <a:bodyPr/>
          <a:lstStyle/>
          <a:p>
            <a:pPr eaLnBrk="1" hangingPunct="1"/>
            <a:r>
              <a:rPr lang="en-US" smtClean="0"/>
              <a:t>How Solow model is different from Chapter 3’s model</a:t>
            </a:r>
          </a:p>
        </p:txBody>
      </p:sp>
      <p:sp>
        <p:nvSpPr>
          <p:cNvPr id="62469" name="Rectangle 5"/>
          <p:cNvSpPr>
            <a:spLocks noGrp="1" noChangeArrowheads="1"/>
          </p:cNvSpPr>
          <p:nvPr>
            <p:ph type="body" idx="1"/>
          </p:nvPr>
        </p:nvSpPr>
        <p:spPr>
          <a:xfrm>
            <a:off x="476250" y="1447800"/>
            <a:ext cx="8210550" cy="4632325"/>
          </a:xfrm>
        </p:spPr>
        <p:txBody>
          <a:bodyPr/>
          <a:lstStyle/>
          <a:p>
            <a:pPr marL="457200" indent="-457200" eaLnBrk="1" hangingPunct="1">
              <a:buFont typeface="Wingdings" pitchFamily="2" charset="2"/>
              <a:buNone/>
            </a:pPr>
            <a:r>
              <a:rPr lang="en-US" sz="2500" b="1" smtClean="0">
                <a:solidFill>
                  <a:srgbClr val="008080"/>
                </a:solidFill>
              </a:rPr>
              <a:t>1.</a:t>
            </a:r>
            <a:r>
              <a:rPr lang="en-US" smtClean="0"/>
              <a:t>	</a:t>
            </a:r>
            <a:r>
              <a:rPr lang="en-US" b="1" i="1" smtClean="0"/>
              <a:t>K</a:t>
            </a:r>
            <a:r>
              <a:rPr lang="en-US" smtClean="0"/>
              <a:t>  is no longer fixed:</a:t>
            </a:r>
            <a:br>
              <a:rPr lang="en-US" smtClean="0"/>
            </a:br>
            <a:r>
              <a:rPr lang="en-US" smtClean="0"/>
              <a:t>investment causes it to grow, </a:t>
            </a:r>
            <a:br>
              <a:rPr lang="en-US" smtClean="0"/>
            </a:br>
            <a:r>
              <a:rPr lang="en-US" smtClean="0"/>
              <a:t>depreciation causes it to shrink</a:t>
            </a:r>
          </a:p>
          <a:p>
            <a:pPr marL="457200" indent="-457200" eaLnBrk="1" hangingPunct="1">
              <a:buFont typeface="Wingdings" pitchFamily="2" charset="2"/>
              <a:buNone/>
            </a:pPr>
            <a:r>
              <a:rPr lang="en-US" sz="2500" b="1" smtClean="0">
                <a:solidFill>
                  <a:srgbClr val="008080"/>
                </a:solidFill>
              </a:rPr>
              <a:t>2.</a:t>
            </a:r>
            <a:r>
              <a:rPr lang="en-US" smtClean="0"/>
              <a:t>	</a:t>
            </a:r>
            <a:r>
              <a:rPr lang="en-US" b="1" i="1" smtClean="0"/>
              <a:t>L</a:t>
            </a:r>
            <a:r>
              <a:rPr lang="en-US" smtClean="0"/>
              <a:t>  is no longer fixed:</a:t>
            </a:r>
            <a:br>
              <a:rPr lang="en-US" smtClean="0"/>
            </a:br>
            <a:r>
              <a:rPr lang="en-US" smtClean="0"/>
              <a:t>population growth causes it to grow</a:t>
            </a:r>
          </a:p>
          <a:p>
            <a:pPr marL="457200" indent="-457200" eaLnBrk="1" hangingPunct="1">
              <a:buFont typeface="Wingdings" pitchFamily="2" charset="2"/>
              <a:buNone/>
            </a:pPr>
            <a:r>
              <a:rPr lang="en-US" sz="2500" b="1" smtClean="0">
                <a:solidFill>
                  <a:srgbClr val="008080"/>
                </a:solidFill>
              </a:rPr>
              <a:t>3.</a:t>
            </a:r>
            <a:r>
              <a:rPr lang="en-US" smtClean="0"/>
              <a:t>	the consumption function is simpler</a:t>
            </a:r>
          </a:p>
        </p:txBody>
      </p:sp>
    </p:spTree>
    <p:extLst>
      <p:ext uri="{BB962C8B-B14F-4D97-AF65-F5344CB8AC3E}">
        <p14:creationId xmlns:p14="http://schemas.microsoft.com/office/powerpoint/2010/main" val="366260230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9">
                                            <p:txEl>
                                              <p:pRg st="0" end="0"/>
                                            </p:txEl>
                                          </p:spTgt>
                                        </p:tgtEl>
                                        <p:attrNameLst>
                                          <p:attrName>style.visibility</p:attrName>
                                        </p:attrNameLst>
                                      </p:cBhvr>
                                      <p:to>
                                        <p:strVal val="visible"/>
                                      </p:to>
                                    </p:set>
                                    <p:animEffect transition="in" filter="wipe(left)">
                                      <p:cBhvr>
                                        <p:cTn id="7" dur="500"/>
                                        <p:tgtEl>
                                          <p:spTgt spid="624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9">
                                            <p:txEl>
                                              <p:pRg st="1" end="1"/>
                                            </p:txEl>
                                          </p:spTgt>
                                        </p:tgtEl>
                                        <p:attrNameLst>
                                          <p:attrName>style.visibility</p:attrName>
                                        </p:attrNameLst>
                                      </p:cBhvr>
                                      <p:to>
                                        <p:strVal val="visible"/>
                                      </p:to>
                                    </p:set>
                                    <p:animEffect transition="in" filter="wipe(left)">
                                      <p:cBhvr>
                                        <p:cTn id="12" dur="500"/>
                                        <p:tgtEl>
                                          <p:spTgt spid="6246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69">
                                            <p:txEl>
                                              <p:pRg st="2" end="2"/>
                                            </p:txEl>
                                          </p:spTgt>
                                        </p:tgtEl>
                                        <p:attrNameLst>
                                          <p:attrName>style.visibility</p:attrName>
                                        </p:attrNameLst>
                                      </p:cBhvr>
                                      <p:to>
                                        <p:strVal val="visible"/>
                                      </p:to>
                                    </p:set>
                                    <p:animEffect transition="in" filter="wipe(left)">
                                      <p:cBhvr>
                                        <p:cTn id="17" dur="500"/>
                                        <p:tgtEl>
                                          <p:spTgt spid="624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a:xfrm>
            <a:off x="466725" y="284163"/>
            <a:ext cx="8245475" cy="1157287"/>
          </a:xfrm>
        </p:spPr>
        <p:txBody>
          <a:bodyPr/>
          <a:lstStyle/>
          <a:p>
            <a:pPr eaLnBrk="1" hangingPunct="1"/>
            <a:r>
              <a:rPr lang="en-US" smtClean="0"/>
              <a:t>How Solow model is different from Chapter 3’s model</a:t>
            </a:r>
          </a:p>
        </p:txBody>
      </p:sp>
      <p:sp>
        <p:nvSpPr>
          <p:cNvPr id="64517" name="Rectangle 5"/>
          <p:cNvSpPr>
            <a:spLocks noGrp="1" noChangeArrowheads="1"/>
          </p:cNvSpPr>
          <p:nvPr>
            <p:ph type="body" idx="1"/>
          </p:nvPr>
        </p:nvSpPr>
        <p:spPr>
          <a:xfrm>
            <a:off x="476250" y="1441450"/>
            <a:ext cx="8210550" cy="4349750"/>
          </a:xfrm>
        </p:spPr>
        <p:txBody>
          <a:bodyPr/>
          <a:lstStyle/>
          <a:p>
            <a:pPr marL="457200" indent="-457200" eaLnBrk="1" hangingPunct="1">
              <a:buFont typeface="Wingdings" pitchFamily="2" charset="2"/>
              <a:buNone/>
            </a:pPr>
            <a:r>
              <a:rPr lang="en-US" sz="2500" b="1" smtClean="0">
                <a:solidFill>
                  <a:srgbClr val="008080"/>
                </a:solidFill>
              </a:rPr>
              <a:t>4.</a:t>
            </a:r>
            <a:r>
              <a:rPr lang="en-US" sz="2500" smtClean="0"/>
              <a:t>	</a:t>
            </a:r>
            <a:r>
              <a:rPr lang="en-US" smtClean="0"/>
              <a:t>no </a:t>
            </a:r>
            <a:r>
              <a:rPr lang="en-US" b="1" i="1" smtClean="0"/>
              <a:t>G</a:t>
            </a:r>
            <a:r>
              <a:rPr lang="en-US" smtClean="0"/>
              <a:t> or </a:t>
            </a:r>
            <a:r>
              <a:rPr lang="en-US" b="1" i="1" smtClean="0"/>
              <a:t>T</a:t>
            </a:r>
            <a:r>
              <a:rPr lang="en-US" smtClean="0"/>
              <a:t/>
            </a:r>
            <a:br>
              <a:rPr lang="en-US" smtClean="0"/>
            </a:br>
            <a:r>
              <a:rPr lang="en-US" smtClean="0"/>
              <a:t>(only to simplify presentation; </a:t>
            </a:r>
            <a:br>
              <a:rPr lang="en-US" smtClean="0"/>
            </a:br>
            <a:r>
              <a:rPr lang="en-US" smtClean="0"/>
              <a:t>we can still do fiscal policy experiments)</a:t>
            </a:r>
          </a:p>
          <a:p>
            <a:pPr marL="457200" indent="-457200" eaLnBrk="1" hangingPunct="1">
              <a:buFont typeface="Wingdings" pitchFamily="2" charset="2"/>
              <a:buNone/>
            </a:pPr>
            <a:r>
              <a:rPr lang="en-US" sz="2500" b="1" smtClean="0">
                <a:solidFill>
                  <a:srgbClr val="008080"/>
                </a:solidFill>
              </a:rPr>
              <a:t>5.</a:t>
            </a:r>
            <a:r>
              <a:rPr lang="en-US" sz="2500" smtClean="0"/>
              <a:t>	</a:t>
            </a:r>
            <a:r>
              <a:rPr lang="en-US" smtClean="0"/>
              <a:t>cosmetic differences</a:t>
            </a:r>
          </a:p>
        </p:txBody>
      </p:sp>
    </p:spTree>
    <p:extLst>
      <p:ext uri="{BB962C8B-B14F-4D97-AF65-F5344CB8AC3E}">
        <p14:creationId xmlns:p14="http://schemas.microsoft.com/office/powerpoint/2010/main" val="367347952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7">
                                            <p:txEl>
                                              <p:pRg st="0" end="0"/>
                                            </p:txEl>
                                          </p:spTgt>
                                        </p:tgtEl>
                                        <p:attrNameLst>
                                          <p:attrName>style.visibility</p:attrName>
                                        </p:attrNameLst>
                                      </p:cBhvr>
                                      <p:to>
                                        <p:strVal val="visible"/>
                                      </p:to>
                                    </p:set>
                                    <p:animEffect transition="in" filter="wipe(left)">
                                      <p:cBhvr>
                                        <p:cTn id="7" dur="500"/>
                                        <p:tgtEl>
                                          <p:spTgt spid="645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517">
                                            <p:txEl>
                                              <p:pRg st="1" end="1"/>
                                            </p:txEl>
                                          </p:spTgt>
                                        </p:tgtEl>
                                        <p:attrNameLst>
                                          <p:attrName>style.visibility</p:attrName>
                                        </p:attrNameLst>
                                      </p:cBhvr>
                                      <p:to>
                                        <p:strVal val="visible"/>
                                      </p:to>
                                    </p:set>
                                    <p:animEffect transition="in" filter="wipe(left)">
                                      <p:cBhvr>
                                        <p:cTn id="12" dur="500"/>
                                        <p:tgtEl>
                                          <p:spTgt spid="645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74663" y="260350"/>
            <a:ext cx="8113712" cy="892175"/>
          </a:xfrm>
        </p:spPr>
        <p:txBody>
          <a:bodyPr/>
          <a:lstStyle/>
          <a:p>
            <a:pPr eaLnBrk="1" hangingPunct="1"/>
            <a:r>
              <a:rPr lang="en-US" smtClean="0"/>
              <a:t>The production function</a:t>
            </a:r>
          </a:p>
        </p:txBody>
      </p:sp>
      <p:sp>
        <p:nvSpPr>
          <p:cNvPr id="66563" name="Rectangle 3"/>
          <p:cNvSpPr>
            <a:spLocks noGrp="1" noChangeArrowheads="1"/>
          </p:cNvSpPr>
          <p:nvPr>
            <p:ph type="body" idx="1"/>
          </p:nvPr>
        </p:nvSpPr>
        <p:spPr>
          <a:xfrm>
            <a:off x="558800" y="1276350"/>
            <a:ext cx="7848600" cy="5181600"/>
          </a:xfrm>
        </p:spPr>
        <p:txBody>
          <a:bodyPr/>
          <a:lstStyle/>
          <a:p>
            <a:pPr eaLnBrk="1" hangingPunct="1">
              <a:lnSpc>
                <a:spcPct val="110000"/>
              </a:lnSpc>
              <a:spcBef>
                <a:spcPct val="75000"/>
              </a:spcBef>
            </a:pPr>
            <a:r>
              <a:rPr lang="en-US" sz="2600" smtClean="0"/>
              <a:t>In aggregate terms:   </a:t>
            </a:r>
            <a:r>
              <a:rPr lang="en-US" sz="2600" b="1" i="1" smtClean="0"/>
              <a:t>Y  </a:t>
            </a:r>
            <a:r>
              <a:rPr lang="en-US" sz="2600" smtClean="0"/>
              <a:t>=  </a:t>
            </a:r>
            <a:r>
              <a:rPr lang="en-US" sz="2600" b="1" i="1" smtClean="0"/>
              <a:t>F </a:t>
            </a:r>
            <a:r>
              <a:rPr lang="en-US" sz="2600" smtClean="0"/>
              <a:t>(</a:t>
            </a:r>
            <a:r>
              <a:rPr lang="en-US" sz="2600" b="1" i="1" smtClean="0"/>
              <a:t>K</a:t>
            </a:r>
            <a:r>
              <a:rPr lang="en-US" sz="2600" smtClean="0"/>
              <a:t>, </a:t>
            </a:r>
            <a:r>
              <a:rPr lang="en-US" sz="2600" b="1" i="1" smtClean="0"/>
              <a:t>L</a:t>
            </a:r>
            <a:r>
              <a:rPr lang="en-US" sz="2600" smtClean="0"/>
              <a:t>)</a:t>
            </a:r>
          </a:p>
          <a:p>
            <a:pPr eaLnBrk="1" hangingPunct="1">
              <a:lnSpc>
                <a:spcPct val="110000"/>
              </a:lnSpc>
            </a:pPr>
            <a:r>
              <a:rPr lang="en-US" sz="2600" smtClean="0"/>
              <a:t>Define:   </a:t>
            </a:r>
            <a:r>
              <a:rPr lang="en-US" sz="2600" b="1" i="1" smtClean="0"/>
              <a:t>y</a:t>
            </a:r>
            <a:r>
              <a:rPr lang="en-US" sz="2600" smtClean="0"/>
              <a:t> = </a:t>
            </a:r>
            <a:r>
              <a:rPr lang="en-US" sz="2600" b="1" i="1" smtClean="0"/>
              <a:t>Y/L</a:t>
            </a:r>
            <a:r>
              <a:rPr lang="en-US" sz="2600" smtClean="0"/>
              <a:t> = output per worker  </a:t>
            </a:r>
          </a:p>
          <a:p>
            <a:pPr marL="803275" lvl="1" indent="-346075" eaLnBrk="1" hangingPunct="1">
              <a:lnSpc>
                <a:spcPct val="110000"/>
              </a:lnSpc>
              <a:spcBef>
                <a:spcPct val="0"/>
              </a:spcBef>
              <a:buClr>
                <a:srgbClr val="008080"/>
              </a:buClr>
              <a:buFont typeface="Wingdings" pitchFamily="2" charset="2"/>
              <a:buNone/>
            </a:pPr>
            <a:r>
              <a:rPr lang="en-US" sz="2600" b="1" i="1" smtClean="0"/>
              <a:t>			k</a:t>
            </a:r>
            <a:r>
              <a:rPr lang="en-US" sz="2600" smtClean="0"/>
              <a:t> = </a:t>
            </a:r>
            <a:r>
              <a:rPr lang="en-US" sz="2600" b="1" i="1" smtClean="0"/>
              <a:t>K/L</a:t>
            </a:r>
            <a:r>
              <a:rPr lang="en-US" sz="2600" smtClean="0"/>
              <a:t> = capital per worker </a:t>
            </a:r>
          </a:p>
          <a:p>
            <a:pPr eaLnBrk="1" hangingPunct="1">
              <a:lnSpc>
                <a:spcPct val="110000"/>
              </a:lnSpc>
            </a:pPr>
            <a:r>
              <a:rPr lang="en-US" sz="2600" smtClean="0"/>
              <a:t>Assume constant returns to scale:</a:t>
            </a:r>
            <a:br>
              <a:rPr lang="en-US" sz="2600" smtClean="0"/>
            </a:br>
            <a:r>
              <a:rPr lang="en-US" sz="2600" smtClean="0"/>
              <a:t>	</a:t>
            </a:r>
            <a:r>
              <a:rPr lang="en-US" sz="2600" b="1" i="1" smtClean="0"/>
              <a:t>zY  </a:t>
            </a:r>
            <a:r>
              <a:rPr lang="en-US" sz="2600" smtClean="0"/>
              <a:t>=  </a:t>
            </a:r>
            <a:r>
              <a:rPr lang="en-US" sz="2600" b="1" i="1" smtClean="0"/>
              <a:t>F </a:t>
            </a:r>
            <a:r>
              <a:rPr lang="en-US" sz="2600" smtClean="0"/>
              <a:t>(</a:t>
            </a:r>
            <a:r>
              <a:rPr lang="en-US" sz="2600" b="1" i="1" smtClean="0"/>
              <a:t>zK</a:t>
            </a:r>
            <a:r>
              <a:rPr lang="en-US" sz="2600" smtClean="0"/>
              <a:t>, </a:t>
            </a:r>
            <a:r>
              <a:rPr lang="en-US" sz="2600" b="1" i="1" smtClean="0"/>
              <a:t>zL </a:t>
            </a:r>
            <a:r>
              <a:rPr lang="en-US" sz="2600" smtClean="0"/>
              <a:t>) for any </a:t>
            </a:r>
            <a:r>
              <a:rPr lang="en-US" sz="2600" b="1" i="1" smtClean="0"/>
              <a:t>z</a:t>
            </a:r>
            <a:r>
              <a:rPr lang="en-US" sz="2600" smtClean="0"/>
              <a:t> &gt; 0</a:t>
            </a:r>
          </a:p>
          <a:p>
            <a:pPr eaLnBrk="1" hangingPunct="1">
              <a:lnSpc>
                <a:spcPct val="110000"/>
              </a:lnSpc>
              <a:spcBef>
                <a:spcPct val="55000"/>
              </a:spcBef>
            </a:pPr>
            <a:r>
              <a:rPr lang="en-US" sz="2600" smtClean="0"/>
              <a:t>Pick </a:t>
            </a:r>
            <a:r>
              <a:rPr lang="en-US" sz="2600" b="1" i="1" smtClean="0"/>
              <a:t>z</a:t>
            </a:r>
            <a:r>
              <a:rPr lang="en-US" sz="2600" smtClean="0"/>
              <a:t> = </a:t>
            </a:r>
            <a:r>
              <a:rPr lang="en-US" sz="2600" b="1" smtClean="0"/>
              <a:t>1</a:t>
            </a:r>
            <a:r>
              <a:rPr lang="en-US" sz="2600" b="1" i="1" smtClean="0"/>
              <a:t>/L</a:t>
            </a:r>
            <a:r>
              <a:rPr lang="en-US" sz="2600" smtClean="0"/>
              <a:t>.  Then  </a:t>
            </a:r>
          </a:p>
          <a:p>
            <a:pPr marL="803275" lvl="1" indent="-346075" eaLnBrk="1" hangingPunct="1">
              <a:lnSpc>
                <a:spcPct val="110000"/>
              </a:lnSpc>
              <a:spcBef>
                <a:spcPct val="0"/>
              </a:spcBef>
              <a:buClr>
                <a:srgbClr val="008080"/>
              </a:buClr>
              <a:buFont typeface="Wingdings" pitchFamily="2" charset="2"/>
              <a:buNone/>
            </a:pPr>
            <a:r>
              <a:rPr lang="en-US" sz="2600" b="1" i="1" smtClean="0"/>
              <a:t>Y/L</a:t>
            </a:r>
            <a:r>
              <a:rPr lang="en-US" sz="2600" smtClean="0"/>
              <a:t>  =  </a:t>
            </a:r>
            <a:r>
              <a:rPr lang="en-US" sz="2600" b="1" i="1" smtClean="0"/>
              <a:t>F </a:t>
            </a:r>
            <a:r>
              <a:rPr lang="en-US" sz="2600" smtClean="0"/>
              <a:t>(</a:t>
            </a:r>
            <a:r>
              <a:rPr lang="en-US" sz="2600" b="1" i="1" smtClean="0"/>
              <a:t>K/L</a:t>
            </a:r>
            <a:r>
              <a:rPr lang="en-US" sz="2600" smtClean="0"/>
              <a:t>, </a:t>
            </a:r>
            <a:r>
              <a:rPr lang="en-US" sz="2600" b="1" smtClean="0"/>
              <a:t>1</a:t>
            </a:r>
            <a:r>
              <a:rPr lang="en-US" sz="2600" smtClean="0"/>
              <a:t>)</a:t>
            </a:r>
          </a:p>
          <a:p>
            <a:pPr marL="803275" lvl="1" indent="-346075" eaLnBrk="1" hangingPunct="1">
              <a:lnSpc>
                <a:spcPct val="110000"/>
              </a:lnSpc>
              <a:spcBef>
                <a:spcPct val="0"/>
              </a:spcBef>
              <a:buClr>
                <a:srgbClr val="008080"/>
              </a:buClr>
              <a:buFont typeface="Wingdings" pitchFamily="2" charset="2"/>
              <a:buNone/>
            </a:pPr>
            <a:r>
              <a:rPr lang="en-US" sz="2600" b="1" i="1" smtClean="0"/>
              <a:t>  y</a:t>
            </a:r>
            <a:r>
              <a:rPr lang="en-US" sz="2600" smtClean="0"/>
              <a:t>   =  </a:t>
            </a:r>
            <a:r>
              <a:rPr lang="en-US" sz="2600" b="1" i="1" smtClean="0"/>
              <a:t>F </a:t>
            </a:r>
            <a:r>
              <a:rPr lang="en-US" sz="2600" smtClean="0"/>
              <a:t>(</a:t>
            </a:r>
            <a:r>
              <a:rPr lang="en-US" sz="2600" b="1" i="1" smtClean="0"/>
              <a:t>k</a:t>
            </a:r>
            <a:r>
              <a:rPr lang="en-US" sz="2600" smtClean="0"/>
              <a:t>, </a:t>
            </a:r>
            <a:r>
              <a:rPr lang="en-US" sz="2600" b="1" smtClean="0"/>
              <a:t>1</a:t>
            </a:r>
            <a:r>
              <a:rPr lang="en-US" sz="2600" smtClean="0"/>
              <a:t>)</a:t>
            </a:r>
          </a:p>
          <a:p>
            <a:pPr marL="803275" lvl="1" indent="-346075" eaLnBrk="1" hangingPunct="1">
              <a:lnSpc>
                <a:spcPct val="110000"/>
              </a:lnSpc>
              <a:spcBef>
                <a:spcPct val="0"/>
              </a:spcBef>
              <a:buClr>
                <a:srgbClr val="008080"/>
              </a:buClr>
              <a:buFont typeface="Wingdings" pitchFamily="2" charset="2"/>
              <a:buNone/>
            </a:pPr>
            <a:r>
              <a:rPr lang="en-US" sz="2600" b="1" i="1" smtClean="0"/>
              <a:t>  y</a:t>
            </a:r>
            <a:r>
              <a:rPr lang="en-US" sz="2600" smtClean="0"/>
              <a:t>   =    </a:t>
            </a:r>
            <a:r>
              <a:rPr lang="en-US" sz="2600" b="1" i="1" smtClean="0"/>
              <a:t>f</a:t>
            </a:r>
            <a:r>
              <a:rPr lang="en-US" sz="2600" i="1" smtClean="0"/>
              <a:t>(</a:t>
            </a:r>
            <a:r>
              <a:rPr lang="en-US" sz="2600" b="1" i="1" smtClean="0"/>
              <a:t>k</a:t>
            </a:r>
            <a:r>
              <a:rPr lang="en-US" sz="2600" i="1" smtClean="0"/>
              <a:t>)</a:t>
            </a:r>
            <a:r>
              <a:rPr lang="en-US" sz="2600" smtClean="0"/>
              <a:t>		where </a:t>
            </a:r>
            <a:r>
              <a:rPr lang="en-US" sz="2600" b="1" i="1" smtClean="0"/>
              <a:t>f</a:t>
            </a:r>
            <a:r>
              <a:rPr lang="en-US" sz="2600" i="1" smtClean="0"/>
              <a:t>(</a:t>
            </a:r>
            <a:r>
              <a:rPr lang="en-US" sz="2600" b="1" i="1" smtClean="0"/>
              <a:t>k</a:t>
            </a:r>
            <a:r>
              <a:rPr lang="en-US" sz="2600" i="1" smtClean="0"/>
              <a:t>)</a:t>
            </a:r>
            <a:r>
              <a:rPr lang="en-US" sz="2600" smtClean="0"/>
              <a:t> = </a:t>
            </a:r>
            <a:r>
              <a:rPr lang="en-US" sz="2600" b="1" i="1" smtClean="0"/>
              <a:t>F</a:t>
            </a:r>
            <a:r>
              <a:rPr lang="en-US" sz="2600" smtClean="0"/>
              <a:t>(</a:t>
            </a:r>
            <a:r>
              <a:rPr lang="en-US" sz="2600" b="1" i="1" smtClean="0"/>
              <a:t>k</a:t>
            </a:r>
            <a:r>
              <a:rPr lang="en-US" sz="2600" smtClean="0"/>
              <a:t>, </a:t>
            </a:r>
            <a:r>
              <a:rPr lang="en-US" sz="2600" b="1" smtClean="0"/>
              <a:t>1</a:t>
            </a:r>
            <a:r>
              <a:rPr lang="en-US" sz="2600" smtClean="0"/>
              <a:t>) </a:t>
            </a:r>
          </a:p>
        </p:txBody>
      </p:sp>
    </p:spTree>
    <p:extLst>
      <p:ext uri="{BB962C8B-B14F-4D97-AF65-F5344CB8AC3E}">
        <p14:creationId xmlns:p14="http://schemas.microsoft.com/office/powerpoint/2010/main" val="96759394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wipe(left)">
                                      <p:cBhvr>
                                        <p:cTn id="7" dur="500"/>
                                        <p:tgtEl>
                                          <p:spTgt spid="66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563">
                                            <p:txEl>
                                              <p:pRg st="1" end="1"/>
                                            </p:txEl>
                                          </p:spTgt>
                                        </p:tgtEl>
                                        <p:attrNameLst>
                                          <p:attrName>style.visibility</p:attrName>
                                        </p:attrNameLst>
                                      </p:cBhvr>
                                      <p:to>
                                        <p:strVal val="visible"/>
                                      </p:to>
                                    </p:set>
                                    <p:animEffect transition="in" filter="wipe(left)">
                                      <p:cBhvr>
                                        <p:cTn id="12" dur="500"/>
                                        <p:tgtEl>
                                          <p:spTgt spid="66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563">
                                            <p:txEl>
                                              <p:pRg st="2" end="2"/>
                                            </p:txEl>
                                          </p:spTgt>
                                        </p:tgtEl>
                                        <p:attrNameLst>
                                          <p:attrName>style.visibility</p:attrName>
                                        </p:attrNameLst>
                                      </p:cBhvr>
                                      <p:to>
                                        <p:strVal val="visible"/>
                                      </p:to>
                                    </p:set>
                                    <p:animEffect transition="in" filter="wipe(left)">
                                      <p:cBhvr>
                                        <p:cTn id="17" dur="500"/>
                                        <p:tgtEl>
                                          <p:spTgt spid="665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563">
                                            <p:txEl>
                                              <p:pRg st="3" end="3"/>
                                            </p:txEl>
                                          </p:spTgt>
                                        </p:tgtEl>
                                        <p:attrNameLst>
                                          <p:attrName>style.visibility</p:attrName>
                                        </p:attrNameLst>
                                      </p:cBhvr>
                                      <p:to>
                                        <p:strVal val="visible"/>
                                      </p:to>
                                    </p:set>
                                    <p:animEffect transition="in" filter="wipe(left)">
                                      <p:cBhvr>
                                        <p:cTn id="22" dur="500"/>
                                        <p:tgtEl>
                                          <p:spTgt spid="665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6563">
                                            <p:txEl>
                                              <p:pRg st="4" end="4"/>
                                            </p:txEl>
                                          </p:spTgt>
                                        </p:tgtEl>
                                        <p:attrNameLst>
                                          <p:attrName>style.visibility</p:attrName>
                                        </p:attrNameLst>
                                      </p:cBhvr>
                                      <p:to>
                                        <p:strVal val="visible"/>
                                      </p:to>
                                    </p:set>
                                    <p:animEffect transition="in" filter="wipe(left)">
                                      <p:cBhvr>
                                        <p:cTn id="27" dur="500"/>
                                        <p:tgtEl>
                                          <p:spTgt spid="665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6563">
                                            <p:txEl>
                                              <p:pRg st="5" end="5"/>
                                            </p:txEl>
                                          </p:spTgt>
                                        </p:tgtEl>
                                        <p:attrNameLst>
                                          <p:attrName>style.visibility</p:attrName>
                                        </p:attrNameLst>
                                      </p:cBhvr>
                                      <p:to>
                                        <p:strVal val="visible"/>
                                      </p:to>
                                    </p:set>
                                    <p:animEffect transition="in" filter="wipe(left)">
                                      <p:cBhvr>
                                        <p:cTn id="32" dur="500"/>
                                        <p:tgtEl>
                                          <p:spTgt spid="6656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6563">
                                            <p:txEl>
                                              <p:pRg st="6" end="6"/>
                                            </p:txEl>
                                          </p:spTgt>
                                        </p:tgtEl>
                                        <p:attrNameLst>
                                          <p:attrName>style.visibility</p:attrName>
                                        </p:attrNameLst>
                                      </p:cBhvr>
                                      <p:to>
                                        <p:strVal val="visible"/>
                                      </p:to>
                                    </p:set>
                                    <p:animEffect transition="in" filter="wipe(left)">
                                      <p:cBhvr>
                                        <p:cTn id="37" dur="500"/>
                                        <p:tgtEl>
                                          <p:spTgt spid="665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6563">
                                            <p:txEl>
                                              <p:pRg st="7" end="7"/>
                                            </p:txEl>
                                          </p:spTgt>
                                        </p:tgtEl>
                                        <p:attrNameLst>
                                          <p:attrName>style.visibility</p:attrName>
                                        </p:attrNameLst>
                                      </p:cBhvr>
                                      <p:to>
                                        <p:strVal val="visible"/>
                                      </p:to>
                                    </p:set>
                                    <p:animEffect transition="in" filter="wipe(left)">
                                      <p:cBhvr>
                                        <p:cTn id="42" dur="500"/>
                                        <p:tgtEl>
                                          <p:spTgt spid="665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74663" y="311150"/>
            <a:ext cx="6281737" cy="793750"/>
          </a:xfrm>
        </p:spPr>
        <p:txBody>
          <a:bodyPr/>
          <a:lstStyle/>
          <a:p>
            <a:pPr eaLnBrk="1" hangingPunct="1"/>
            <a:r>
              <a:rPr lang="en-US" smtClean="0"/>
              <a:t>The production function</a:t>
            </a:r>
          </a:p>
        </p:txBody>
      </p:sp>
      <p:grpSp>
        <p:nvGrpSpPr>
          <p:cNvPr id="30723" name="Group 3"/>
          <p:cNvGrpSpPr>
            <a:grpSpLocks/>
          </p:cNvGrpSpPr>
          <p:nvPr/>
        </p:nvGrpSpPr>
        <p:grpSpPr bwMode="auto">
          <a:xfrm>
            <a:off x="990600" y="1295400"/>
            <a:ext cx="6862763" cy="4999038"/>
            <a:chOff x="477" y="863"/>
            <a:chExt cx="4323" cy="3149"/>
          </a:xfrm>
        </p:grpSpPr>
        <p:grpSp>
          <p:nvGrpSpPr>
            <p:cNvPr id="30735" name="Group 4"/>
            <p:cNvGrpSpPr>
              <a:grpSpLocks/>
            </p:cNvGrpSpPr>
            <p:nvPr/>
          </p:nvGrpSpPr>
          <p:grpSpPr bwMode="auto">
            <a:xfrm>
              <a:off x="1249" y="1341"/>
              <a:ext cx="2697" cy="2205"/>
              <a:chOff x="1249" y="1341"/>
              <a:chExt cx="2697" cy="2205"/>
            </a:xfrm>
          </p:grpSpPr>
          <p:sp>
            <p:nvSpPr>
              <p:cNvPr id="30738" name="Line 5"/>
              <p:cNvSpPr>
                <a:spLocks noChangeShapeType="1"/>
              </p:cNvSpPr>
              <p:nvPr/>
            </p:nvSpPr>
            <p:spPr bwMode="auto">
              <a:xfrm>
                <a:off x="1249" y="1341"/>
                <a:ext cx="0" cy="220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0739" name="Line 6"/>
              <p:cNvSpPr>
                <a:spLocks noChangeShapeType="1"/>
              </p:cNvSpPr>
              <p:nvPr/>
            </p:nvSpPr>
            <p:spPr bwMode="auto">
              <a:xfrm>
                <a:off x="1258" y="3536"/>
                <a:ext cx="26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sp>
          <p:nvSpPr>
            <p:cNvPr id="30736" name="Text Box 7"/>
            <p:cNvSpPr txBox="1">
              <a:spLocks noChangeArrowheads="1"/>
            </p:cNvSpPr>
            <p:nvPr/>
          </p:nvSpPr>
          <p:spPr bwMode="auto">
            <a:xfrm>
              <a:off x="477" y="863"/>
              <a:ext cx="100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a:t>Output per </a:t>
              </a:r>
              <a:br>
                <a:rPr kumimoji="1" lang="en-US" sz="2400"/>
              </a:br>
              <a:r>
                <a:rPr kumimoji="1" lang="en-US" sz="2400"/>
                <a:t>worker, </a:t>
              </a:r>
              <a:r>
                <a:rPr kumimoji="1" lang="en-US" sz="2400" b="1" i="1"/>
                <a:t>y</a:t>
              </a:r>
              <a:r>
                <a:rPr kumimoji="1" lang="en-US" sz="2400"/>
                <a:t> </a:t>
              </a:r>
            </a:p>
          </p:txBody>
        </p:sp>
        <p:sp>
          <p:nvSpPr>
            <p:cNvPr id="30737" name="Text Box 8"/>
            <p:cNvSpPr txBox="1">
              <a:spLocks noChangeArrowheads="1"/>
            </p:cNvSpPr>
            <p:nvPr/>
          </p:nvSpPr>
          <p:spPr bwMode="auto">
            <a:xfrm>
              <a:off x="3792" y="3552"/>
              <a:ext cx="100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a:t>Capital per </a:t>
              </a:r>
              <a:br>
                <a:rPr kumimoji="1" lang="en-US" sz="2400"/>
              </a:br>
              <a:r>
                <a:rPr kumimoji="1" lang="en-US" sz="2400"/>
                <a:t>worker, </a:t>
              </a:r>
              <a:r>
                <a:rPr kumimoji="1" lang="en-US" sz="2400" b="1" i="1"/>
                <a:t>k</a:t>
              </a:r>
              <a:r>
                <a:rPr kumimoji="1" lang="en-US" sz="2400"/>
                <a:t> </a:t>
              </a:r>
            </a:p>
          </p:txBody>
        </p:sp>
      </p:grpSp>
      <p:grpSp>
        <p:nvGrpSpPr>
          <p:cNvPr id="4" name="Group 9"/>
          <p:cNvGrpSpPr>
            <a:grpSpLocks/>
          </p:cNvGrpSpPr>
          <p:nvPr/>
        </p:nvGrpSpPr>
        <p:grpSpPr bwMode="auto">
          <a:xfrm>
            <a:off x="2214563" y="2049463"/>
            <a:ext cx="5486400" cy="4124325"/>
            <a:chOff x="1248" y="1338"/>
            <a:chExt cx="3456" cy="2598"/>
          </a:xfrm>
        </p:grpSpPr>
        <p:sp>
          <p:nvSpPr>
            <p:cNvPr id="30733" name="Arc 10"/>
            <p:cNvSpPr>
              <a:spLocks/>
            </p:cNvSpPr>
            <p:nvPr/>
          </p:nvSpPr>
          <p:spPr bwMode="auto">
            <a:xfrm flipH="1">
              <a:off x="1248" y="1492"/>
              <a:ext cx="3456" cy="2444"/>
            </a:xfrm>
            <a:custGeom>
              <a:avLst/>
              <a:gdLst>
                <a:gd name="T0" fmla="*/ 0 w 21336"/>
                <a:gd name="T1" fmla="*/ 0 h 21243"/>
                <a:gd name="T2" fmla="*/ 0 w 21336"/>
                <a:gd name="T3" fmla="*/ 0 h 21243"/>
                <a:gd name="T4" fmla="*/ 0 w 21336"/>
                <a:gd name="T5" fmla="*/ 0 h 21243"/>
                <a:gd name="T6" fmla="*/ 0 60000 65536"/>
                <a:gd name="T7" fmla="*/ 0 60000 65536"/>
                <a:gd name="T8" fmla="*/ 0 60000 65536"/>
                <a:gd name="T9" fmla="*/ 0 w 21336"/>
                <a:gd name="T10" fmla="*/ 0 h 21243"/>
                <a:gd name="T11" fmla="*/ 21336 w 21336"/>
                <a:gd name="T12" fmla="*/ 21243 h 21243"/>
              </a:gdLst>
              <a:ahLst/>
              <a:cxnLst>
                <a:cxn ang="T6">
                  <a:pos x="T0" y="T1"/>
                </a:cxn>
                <a:cxn ang="T7">
                  <a:pos x="T2" y="T3"/>
                </a:cxn>
                <a:cxn ang="T8">
                  <a:pos x="T4" y="T5"/>
                </a:cxn>
              </a:cxnLst>
              <a:rect l="T9" t="T10" r="T11" b="T12"/>
              <a:pathLst>
                <a:path w="21336" h="21243" fill="none" extrusionOk="0">
                  <a:moveTo>
                    <a:pt x="3909" y="-1"/>
                  </a:moveTo>
                  <a:cubicBezTo>
                    <a:pt x="12922" y="1658"/>
                    <a:pt x="19907" y="8823"/>
                    <a:pt x="21335" y="17876"/>
                  </a:cubicBezTo>
                </a:path>
                <a:path w="21336" h="21243" stroke="0" extrusionOk="0">
                  <a:moveTo>
                    <a:pt x="3909" y="-1"/>
                  </a:moveTo>
                  <a:cubicBezTo>
                    <a:pt x="12922" y="1658"/>
                    <a:pt x="19907" y="8823"/>
                    <a:pt x="21335" y="17876"/>
                  </a:cubicBezTo>
                  <a:lnTo>
                    <a:pt x="0" y="21243"/>
                  </a:lnTo>
                  <a:close/>
                </a:path>
              </a:pathLst>
            </a:cu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34" name="Text Box 11"/>
            <p:cNvSpPr txBox="1">
              <a:spLocks noChangeArrowheads="1"/>
            </p:cNvSpPr>
            <p:nvPr/>
          </p:nvSpPr>
          <p:spPr bwMode="auto">
            <a:xfrm>
              <a:off x="4135" y="1338"/>
              <a:ext cx="4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dirty="0"/>
                <a:t>f(k)</a:t>
              </a:r>
            </a:p>
          </p:txBody>
        </p:sp>
      </p:grpSp>
      <p:sp>
        <p:nvSpPr>
          <p:cNvPr id="68620" name="Text Box 12"/>
          <p:cNvSpPr txBox="1">
            <a:spLocks noChangeArrowheads="1"/>
          </p:cNvSpPr>
          <p:nvPr/>
        </p:nvSpPr>
        <p:spPr bwMode="auto">
          <a:xfrm>
            <a:off x="4495800" y="3949700"/>
            <a:ext cx="4267200" cy="914400"/>
          </a:xfrm>
          <a:prstGeom prst="rect">
            <a:avLst/>
          </a:prstGeom>
          <a:solidFill>
            <a:srgbClr val="FFCCCC"/>
          </a:solidFill>
          <a:ln w="12700" cap="sq">
            <a:noFill/>
            <a:miter lim="800000"/>
            <a:headEnd type="none" w="sm" len="sm"/>
            <a:tailEnd type="none" w="sm" len="sm"/>
          </a:ln>
          <a:effectLst>
            <a:outerShdw blurRad="50800" dist="38100" dir="2700000" algn="tl" rotWithShape="0">
              <a:prstClr val="black">
                <a:alpha val="40000"/>
              </a:prstClr>
            </a:outerShdw>
          </a:effectLst>
        </p:spPr>
        <p:txBody>
          <a:bodyPr tIns="91440" bIns="91440">
            <a:spAutoFit/>
          </a:bodyPr>
          <a:lstStyle/>
          <a:p>
            <a:pPr eaLnBrk="0" hangingPunct="0">
              <a:spcBef>
                <a:spcPct val="50000"/>
              </a:spcBef>
              <a:defRPr/>
            </a:pPr>
            <a:r>
              <a:rPr kumimoji="1" lang="en-US" sz="2400" dirty="0"/>
              <a:t>Note: this production function exhibits diminishing MPK.  </a:t>
            </a:r>
          </a:p>
        </p:txBody>
      </p:sp>
      <p:grpSp>
        <p:nvGrpSpPr>
          <p:cNvPr id="5" name="Group 13"/>
          <p:cNvGrpSpPr>
            <a:grpSpLocks/>
          </p:cNvGrpSpPr>
          <p:nvPr/>
        </p:nvGrpSpPr>
        <p:grpSpPr bwMode="auto">
          <a:xfrm>
            <a:off x="4195763" y="2760663"/>
            <a:ext cx="3805237" cy="730250"/>
            <a:chOff x="2643" y="1739"/>
            <a:chExt cx="2397" cy="460"/>
          </a:xfrm>
        </p:grpSpPr>
        <p:grpSp>
          <p:nvGrpSpPr>
            <p:cNvPr id="30727" name="Group 14"/>
            <p:cNvGrpSpPr>
              <a:grpSpLocks/>
            </p:cNvGrpSpPr>
            <p:nvPr/>
          </p:nvGrpSpPr>
          <p:grpSpPr bwMode="auto">
            <a:xfrm>
              <a:off x="2643" y="1969"/>
              <a:ext cx="384" cy="230"/>
              <a:chOff x="2496" y="2016"/>
              <a:chExt cx="384" cy="230"/>
            </a:xfrm>
          </p:grpSpPr>
          <p:sp>
            <p:nvSpPr>
              <p:cNvPr id="30731" name="Line 15"/>
              <p:cNvSpPr>
                <a:spLocks noChangeShapeType="1"/>
              </p:cNvSpPr>
              <p:nvPr/>
            </p:nvSpPr>
            <p:spPr bwMode="auto">
              <a:xfrm>
                <a:off x="2496" y="2016"/>
                <a:ext cx="38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2" name="Text Box 16"/>
              <p:cNvSpPr txBox="1">
                <a:spLocks noChangeArrowheads="1"/>
              </p:cNvSpPr>
              <p:nvPr/>
            </p:nvSpPr>
            <p:spPr bwMode="auto">
              <a:xfrm>
                <a:off x="2640" y="2016"/>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a:t>1</a:t>
                </a:r>
              </a:p>
            </p:txBody>
          </p:sp>
        </p:grpSp>
        <p:grpSp>
          <p:nvGrpSpPr>
            <p:cNvPr id="30728" name="Group 17"/>
            <p:cNvGrpSpPr>
              <a:grpSpLocks/>
            </p:cNvGrpSpPr>
            <p:nvPr/>
          </p:nvGrpSpPr>
          <p:grpSpPr bwMode="auto">
            <a:xfrm>
              <a:off x="3024" y="1739"/>
              <a:ext cx="2016" cy="230"/>
              <a:chOff x="3024" y="1739"/>
              <a:chExt cx="2016" cy="230"/>
            </a:xfrm>
          </p:grpSpPr>
          <p:sp>
            <p:nvSpPr>
              <p:cNvPr id="30729" name="Text Box 18"/>
              <p:cNvSpPr txBox="1">
                <a:spLocks noChangeArrowheads="1"/>
              </p:cNvSpPr>
              <p:nvPr/>
            </p:nvSpPr>
            <p:spPr bwMode="auto">
              <a:xfrm>
                <a:off x="3075" y="1739"/>
                <a:ext cx="196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t>MPK</a:t>
                </a:r>
                <a:r>
                  <a:rPr kumimoji="1" lang="en-US" sz="2400"/>
                  <a:t> = </a:t>
                </a:r>
                <a:r>
                  <a:rPr kumimoji="1" lang="en-US" sz="2400" b="1" i="1"/>
                  <a:t>f</a:t>
                </a:r>
                <a:r>
                  <a:rPr kumimoji="1" lang="en-US" sz="2400" i="1"/>
                  <a:t>(</a:t>
                </a:r>
                <a:r>
                  <a:rPr kumimoji="1" lang="en-US" sz="2400" b="1" i="1"/>
                  <a:t>k </a:t>
                </a:r>
                <a:r>
                  <a:rPr kumimoji="1" lang="en-US" sz="2400"/>
                  <a:t>+</a:t>
                </a:r>
                <a:r>
                  <a:rPr kumimoji="1" lang="en-US" sz="2400" b="1"/>
                  <a:t>1</a:t>
                </a:r>
                <a:r>
                  <a:rPr kumimoji="1" lang="en-US" sz="2400" i="1"/>
                  <a:t>)</a:t>
                </a:r>
                <a:r>
                  <a:rPr kumimoji="1" lang="en-US" sz="2400"/>
                  <a:t> – </a:t>
                </a:r>
                <a:r>
                  <a:rPr kumimoji="1" lang="en-US" sz="2400" b="1" i="1"/>
                  <a:t>f</a:t>
                </a:r>
                <a:r>
                  <a:rPr kumimoji="1" lang="en-US" sz="2400" i="1"/>
                  <a:t>(</a:t>
                </a:r>
                <a:r>
                  <a:rPr kumimoji="1" lang="en-US" sz="2400" b="1" i="1"/>
                  <a:t>k</a:t>
                </a:r>
                <a:r>
                  <a:rPr kumimoji="1" lang="en-US" sz="2400" i="1"/>
                  <a:t>)</a:t>
                </a:r>
              </a:p>
            </p:txBody>
          </p:sp>
          <p:sp>
            <p:nvSpPr>
              <p:cNvPr id="30730" name="Line 19"/>
              <p:cNvSpPr>
                <a:spLocks noChangeShapeType="1"/>
              </p:cNvSpPr>
              <p:nvPr/>
            </p:nvSpPr>
            <p:spPr bwMode="auto">
              <a:xfrm flipV="1">
                <a:off x="3024" y="1776"/>
                <a:ext cx="1"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extLst>
      <p:ext uri="{BB962C8B-B14F-4D97-AF65-F5344CB8AC3E}">
        <p14:creationId xmlns:p14="http://schemas.microsoft.com/office/powerpoint/2010/main" val="112577444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up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up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8620"/>
                                        </p:tgtEl>
                                        <p:attrNameLst>
                                          <p:attrName>style.visibility</p:attrName>
                                        </p:attrNameLst>
                                      </p:cBhvr>
                                      <p:to>
                                        <p:strVal val="visible"/>
                                      </p:to>
                                    </p:set>
                                    <p:animEffect transition="in" filter="fade">
                                      <p:cBhvr>
                                        <p:cTn id="17" dur="500"/>
                                        <p:tgtEl>
                                          <p:spTgt spid="68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0"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en-US" smtClean="0"/>
              <a:t>The national income identity</a:t>
            </a:r>
          </a:p>
        </p:txBody>
      </p:sp>
      <p:sp>
        <p:nvSpPr>
          <p:cNvPr id="70661" name="Rectangle 5"/>
          <p:cNvSpPr>
            <a:spLocks noGrp="1" noChangeArrowheads="1"/>
          </p:cNvSpPr>
          <p:nvPr>
            <p:ph type="body" idx="1"/>
          </p:nvPr>
        </p:nvSpPr>
        <p:spPr/>
        <p:txBody>
          <a:bodyPr/>
          <a:lstStyle/>
          <a:p>
            <a:pPr eaLnBrk="1" hangingPunct="1"/>
            <a:r>
              <a:rPr lang="en-US" b="1" i="1" dirty="0" smtClean="0"/>
              <a:t>Y</a:t>
            </a:r>
            <a:r>
              <a:rPr lang="en-US" dirty="0" smtClean="0"/>
              <a:t> = </a:t>
            </a:r>
            <a:r>
              <a:rPr lang="en-US" b="1" i="1" dirty="0" smtClean="0"/>
              <a:t>C</a:t>
            </a:r>
            <a:r>
              <a:rPr lang="en-US" dirty="0" smtClean="0"/>
              <a:t> + </a:t>
            </a:r>
            <a:r>
              <a:rPr lang="en-US" b="1" i="1" dirty="0" smtClean="0">
                <a:latin typeface="Tahoma" pitchFamily="34" charset="0"/>
              </a:rPr>
              <a:t>I</a:t>
            </a:r>
            <a:r>
              <a:rPr lang="en-US" dirty="0" smtClean="0"/>
              <a:t>  	(remember, no </a:t>
            </a:r>
            <a:r>
              <a:rPr lang="en-US" b="1" i="1" dirty="0" smtClean="0"/>
              <a:t>G</a:t>
            </a:r>
            <a:r>
              <a:rPr lang="en-US" dirty="0" smtClean="0"/>
              <a:t> )</a:t>
            </a:r>
          </a:p>
          <a:p>
            <a:pPr eaLnBrk="1" hangingPunct="1"/>
            <a:r>
              <a:rPr lang="en-US" dirty="0" smtClean="0"/>
              <a:t>In “per worker” terms: </a:t>
            </a:r>
            <a:br>
              <a:rPr lang="en-US" dirty="0" smtClean="0"/>
            </a:br>
            <a:r>
              <a:rPr lang="en-US" dirty="0" smtClean="0"/>
              <a:t>        </a:t>
            </a:r>
            <a:r>
              <a:rPr lang="en-US" b="1" i="1" dirty="0" smtClean="0"/>
              <a:t>y</a:t>
            </a:r>
            <a:r>
              <a:rPr lang="en-US" dirty="0" smtClean="0"/>
              <a:t> = </a:t>
            </a:r>
            <a:r>
              <a:rPr lang="en-US" b="1" i="1" dirty="0" smtClean="0"/>
              <a:t>c</a:t>
            </a:r>
            <a:r>
              <a:rPr lang="en-US" dirty="0" smtClean="0"/>
              <a:t> + </a:t>
            </a:r>
            <a:r>
              <a:rPr lang="en-US" b="1" i="1" dirty="0" smtClean="0"/>
              <a:t>i</a:t>
            </a:r>
            <a:r>
              <a:rPr lang="en-US" dirty="0" smtClean="0"/>
              <a:t> </a:t>
            </a:r>
            <a:br>
              <a:rPr lang="en-US" dirty="0" smtClean="0"/>
            </a:br>
            <a:r>
              <a:rPr lang="en-US" dirty="0" smtClean="0"/>
              <a:t>where </a:t>
            </a:r>
            <a:r>
              <a:rPr lang="en-US" b="1" i="1" dirty="0" smtClean="0"/>
              <a:t>c</a:t>
            </a:r>
            <a:r>
              <a:rPr lang="en-US" dirty="0" smtClean="0"/>
              <a:t> = </a:t>
            </a:r>
            <a:r>
              <a:rPr lang="en-US" b="1" i="1" dirty="0" smtClean="0"/>
              <a:t>C</a:t>
            </a:r>
            <a:r>
              <a:rPr lang="en-US" dirty="0" smtClean="0"/>
              <a:t>/</a:t>
            </a:r>
            <a:r>
              <a:rPr lang="en-US" b="1" i="1" dirty="0" smtClean="0"/>
              <a:t>L</a:t>
            </a:r>
            <a:r>
              <a:rPr lang="en-US" dirty="0" smtClean="0"/>
              <a:t>  and  </a:t>
            </a:r>
            <a:r>
              <a:rPr lang="en-US" b="1" i="1" dirty="0" smtClean="0"/>
              <a:t>i</a:t>
            </a:r>
            <a:r>
              <a:rPr lang="en-US" dirty="0" smtClean="0"/>
              <a:t> = </a:t>
            </a:r>
            <a:r>
              <a:rPr lang="en-US" b="1" i="1" dirty="0" smtClean="0">
                <a:latin typeface="Tahoma" pitchFamily="34" charset="0"/>
              </a:rPr>
              <a:t>I</a:t>
            </a:r>
            <a:r>
              <a:rPr lang="en-US" sz="800" b="1" i="1" dirty="0" smtClean="0">
                <a:latin typeface="Tahoma" pitchFamily="34" charset="0"/>
              </a:rPr>
              <a:t> </a:t>
            </a:r>
            <a:r>
              <a:rPr lang="en-US" dirty="0" smtClean="0"/>
              <a:t>/</a:t>
            </a:r>
            <a:r>
              <a:rPr lang="en-US" b="1" i="1" dirty="0" smtClean="0"/>
              <a:t>L</a:t>
            </a:r>
            <a:r>
              <a:rPr lang="en-US" dirty="0" smtClean="0"/>
              <a:t> </a:t>
            </a:r>
          </a:p>
        </p:txBody>
      </p:sp>
    </p:spTree>
    <p:extLst>
      <p:ext uri="{BB962C8B-B14F-4D97-AF65-F5344CB8AC3E}">
        <p14:creationId xmlns:p14="http://schemas.microsoft.com/office/powerpoint/2010/main" val="308017417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animEffect transition="in" filter="wipe(left)">
                                      <p:cBhvr>
                                        <p:cTn id="7" dur="500"/>
                                        <p:tgtEl>
                                          <p:spTgt spid="706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661">
                                            <p:txEl>
                                              <p:pRg st="1" end="1"/>
                                            </p:txEl>
                                          </p:spTgt>
                                        </p:tgtEl>
                                        <p:attrNameLst>
                                          <p:attrName>style.visibility</p:attrName>
                                        </p:attrNameLst>
                                      </p:cBhvr>
                                      <p:to>
                                        <p:strVal val="visible"/>
                                      </p:to>
                                    </p:set>
                                    <p:animEffect transition="in" filter="wipe(left)">
                                      <p:cBhvr>
                                        <p:cTn id="12" dur="500"/>
                                        <p:tgtEl>
                                          <p:spTgt spid="706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77838" y="317500"/>
            <a:ext cx="8131175" cy="796925"/>
          </a:xfrm>
        </p:spPr>
        <p:txBody>
          <a:bodyPr/>
          <a:lstStyle/>
          <a:p>
            <a:pPr eaLnBrk="1" hangingPunct="1"/>
            <a:r>
              <a:rPr lang="en-US" smtClean="0"/>
              <a:t>The consumption function</a:t>
            </a:r>
          </a:p>
        </p:txBody>
      </p:sp>
      <p:sp>
        <p:nvSpPr>
          <p:cNvPr id="72707" name="Rectangle 3"/>
          <p:cNvSpPr>
            <a:spLocks noGrp="1" noChangeArrowheads="1"/>
          </p:cNvSpPr>
          <p:nvPr>
            <p:ph type="body" idx="1"/>
          </p:nvPr>
        </p:nvSpPr>
        <p:spPr>
          <a:xfrm>
            <a:off x="527050" y="1463675"/>
            <a:ext cx="7848600" cy="4343400"/>
          </a:xfrm>
        </p:spPr>
        <p:txBody>
          <a:bodyPr/>
          <a:lstStyle/>
          <a:p>
            <a:pPr eaLnBrk="1" hangingPunct="1">
              <a:spcBef>
                <a:spcPct val="50000"/>
              </a:spcBef>
            </a:pPr>
            <a:r>
              <a:rPr lang="en-US" b="1" i="1" dirty="0" smtClean="0"/>
              <a:t>s</a:t>
            </a:r>
            <a:r>
              <a:rPr lang="en-US" dirty="0" smtClean="0"/>
              <a:t> = the saving rate, </a:t>
            </a:r>
            <a:br>
              <a:rPr lang="en-US" dirty="0" smtClean="0"/>
            </a:br>
            <a:r>
              <a:rPr lang="en-US" dirty="0" smtClean="0"/>
              <a:t>      the fraction of income that is saved</a:t>
            </a:r>
          </a:p>
          <a:p>
            <a:pPr eaLnBrk="1" hangingPunct="1">
              <a:spcBef>
                <a:spcPct val="0"/>
              </a:spcBef>
              <a:buClr>
                <a:schemeClr val="accent2"/>
              </a:buClr>
              <a:buFont typeface="Wingdings" pitchFamily="2" charset="2"/>
              <a:buNone/>
            </a:pPr>
            <a:r>
              <a:rPr lang="en-US" dirty="0" smtClean="0"/>
              <a:t>            (</a:t>
            </a:r>
            <a:r>
              <a:rPr lang="en-US" b="1" i="1" dirty="0" smtClean="0"/>
              <a:t>s</a:t>
            </a:r>
            <a:r>
              <a:rPr lang="en-US" dirty="0" smtClean="0"/>
              <a:t>  is an exogenous parameter)</a:t>
            </a:r>
          </a:p>
          <a:p>
            <a:pPr eaLnBrk="1" hangingPunct="1">
              <a:buClr>
                <a:schemeClr val="accent2"/>
              </a:buClr>
              <a:buFont typeface="Wingdings" pitchFamily="2" charset="2"/>
              <a:buNone/>
            </a:pPr>
            <a:r>
              <a:rPr lang="en-US" dirty="0" smtClean="0">
                <a:solidFill>
                  <a:srgbClr val="FF0000"/>
                </a:solidFill>
              </a:rPr>
              <a:t>	Note:  </a:t>
            </a:r>
            <a:r>
              <a:rPr lang="en-US" b="1" i="1" dirty="0" smtClean="0">
                <a:solidFill>
                  <a:srgbClr val="FF0000"/>
                </a:solidFill>
              </a:rPr>
              <a:t>s</a:t>
            </a:r>
            <a:r>
              <a:rPr lang="en-US" dirty="0" smtClean="0">
                <a:solidFill>
                  <a:srgbClr val="FF0000"/>
                </a:solidFill>
              </a:rPr>
              <a:t>  is the </a:t>
            </a:r>
            <a:r>
              <a:rPr lang="en-US" i="1" dirty="0" smtClean="0">
                <a:solidFill>
                  <a:srgbClr val="FF0000"/>
                </a:solidFill>
              </a:rPr>
              <a:t>only</a:t>
            </a:r>
            <a:r>
              <a:rPr lang="en-US" dirty="0" smtClean="0">
                <a:solidFill>
                  <a:srgbClr val="FF0000"/>
                </a:solidFill>
              </a:rPr>
              <a:t> lowercase variable </a:t>
            </a:r>
            <a:br>
              <a:rPr lang="en-US" dirty="0" smtClean="0">
                <a:solidFill>
                  <a:srgbClr val="FF0000"/>
                </a:solidFill>
              </a:rPr>
            </a:br>
            <a:r>
              <a:rPr lang="en-US" dirty="0" smtClean="0">
                <a:solidFill>
                  <a:srgbClr val="FF0000"/>
                </a:solidFill>
              </a:rPr>
              <a:t>that is </a:t>
            </a:r>
            <a:r>
              <a:rPr lang="en-US" i="1" dirty="0" smtClean="0">
                <a:solidFill>
                  <a:srgbClr val="FF0000"/>
                </a:solidFill>
              </a:rPr>
              <a:t>not equal to</a:t>
            </a:r>
            <a:r>
              <a:rPr lang="en-US" dirty="0" smtClean="0">
                <a:solidFill>
                  <a:srgbClr val="FF0000"/>
                </a:solidFill>
              </a:rPr>
              <a:t> </a:t>
            </a:r>
            <a:br>
              <a:rPr lang="en-US" dirty="0" smtClean="0">
                <a:solidFill>
                  <a:srgbClr val="FF0000"/>
                </a:solidFill>
              </a:rPr>
            </a:br>
            <a:r>
              <a:rPr lang="en-US" dirty="0" smtClean="0">
                <a:solidFill>
                  <a:srgbClr val="FF0000"/>
                </a:solidFill>
              </a:rPr>
              <a:t>its uppercase version divided by </a:t>
            </a:r>
            <a:r>
              <a:rPr lang="en-US" b="1" i="1" dirty="0" smtClean="0">
                <a:solidFill>
                  <a:srgbClr val="FF0000"/>
                </a:solidFill>
              </a:rPr>
              <a:t>L</a:t>
            </a:r>
            <a:endParaRPr lang="en-US" dirty="0" smtClean="0">
              <a:solidFill>
                <a:srgbClr val="FF0000"/>
              </a:solidFill>
            </a:endParaRPr>
          </a:p>
          <a:p>
            <a:pPr eaLnBrk="1" hangingPunct="1">
              <a:spcBef>
                <a:spcPct val="70000"/>
              </a:spcBef>
            </a:pPr>
            <a:r>
              <a:rPr lang="en-US" dirty="0" smtClean="0"/>
              <a:t>Consumption function:   </a:t>
            </a:r>
            <a:r>
              <a:rPr lang="en-US" b="1" i="1" dirty="0" smtClean="0"/>
              <a:t>c</a:t>
            </a:r>
            <a:r>
              <a:rPr lang="en-US" dirty="0" smtClean="0"/>
              <a:t> = (</a:t>
            </a:r>
            <a:r>
              <a:rPr lang="en-US" b="1" dirty="0" smtClean="0"/>
              <a:t>1</a:t>
            </a:r>
            <a:r>
              <a:rPr lang="en-US" dirty="0" smtClean="0"/>
              <a:t>–</a:t>
            </a:r>
            <a:r>
              <a:rPr lang="en-US" b="1" i="1" dirty="0" smtClean="0"/>
              <a:t>s</a:t>
            </a:r>
            <a:r>
              <a:rPr lang="en-US" dirty="0" smtClean="0"/>
              <a:t>)</a:t>
            </a:r>
            <a:r>
              <a:rPr lang="en-US" b="1" i="1" dirty="0" smtClean="0"/>
              <a:t>y</a:t>
            </a:r>
            <a:r>
              <a:rPr lang="en-US" dirty="0" smtClean="0"/>
              <a:t> </a:t>
            </a:r>
            <a:br>
              <a:rPr lang="en-US" dirty="0" smtClean="0"/>
            </a:br>
            <a:r>
              <a:rPr lang="en-US" dirty="0" smtClean="0"/>
              <a:t>	</a:t>
            </a:r>
            <a:r>
              <a:rPr lang="en-US" sz="2400" i="1" dirty="0" smtClean="0"/>
              <a:t>(per worker)</a:t>
            </a:r>
          </a:p>
        </p:txBody>
      </p:sp>
    </p:spTree>
    <p:extLst>
      <p:ext uri="{BB962C8B-B14F-4D97-AF65-F5344CB8AC3E}">
        <p14:creationId xmlns:p14="http://schemas.microsoft.com/office/powerpoint/2010/main" val="262687805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wipe(left)">
                                      <p:cBhvr>
                                        <p:cTn id="7" dur="500"/>
                                        <p:tgtEl>
                                          <p:spTgt spid="72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wipe(left)">
                                      <p:cBhvr>
                                        <p:cTn id="12" dur="500"/>
                                        <p:tgtEl>
                                          <p:spTgt spid="727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Effect transition="in" filter="wipe(left)">
                                      <p:cBhvr>
                                        <p:cTn id="17" dur="500"/>
                                        <p:tgtEl>
                                          <p:spTgt spid="727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2707">
                                            <p:txEl>
                                              <p:pRg st="3" end="3"/>
                                            </p:txEl>
                                          </p:spTgt>
                                        </p:tgtEl>
                                        <p:attrNameLst>
                                          <p:attrName>style.visibility</p:attrName>
                                        </p:attrNameLst>
                                      </p:cBhvr>
                                      <p:to>
                                        <p:strVal val="visible"/>
                                      </p:to>
                                    </p:set>
                                    <p:animEffect transition="in" filter="wipe(left)">
                                      <p:cBhvr>
                                        <p:cTn id="22" dur="500"/>
                                        <p:tgtEl>
                                          <p:spTgt spid="727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77838" y="301625"/>
            <a:ext cx="8169275" cy="830263"/>
          </a:xfrm>
        </p:spPr>
        <p:txBody>
          <a:bodyPr/>
          <a:lstStyle/>
          <a:p>
            <a:pPr eaLnBrk="1" hangingPunct="1"/>
            <a:r>
              <a:rPr lang="en-US" smtClean="0"/>
              <a:t>Saving and investment</a:t>
            </a:r>
          </a:p>
        </p:txBody>
      </p:sp>
      <p:sp>
        <p:nvSpPr>
          <p:cNvPr id="74755" name="Rectangle 3"/>
          <p:cNvSpPr>
            <a:spLocks noGrp="1" noChangeArrowheads="1"/>
          </p:cNvSpPr>
          <p:nvPr>
            <p:ph type="body" idx="1"/>
          </p:nvPr>
        </p:nvSpPr>
        <p:spPr>
          <a:xfrm>
            <a:off x="546100" y="1341438"/>
            <a:ext cx="7391400" cy="5105400"/>
          </a:xfrm>
        </p:spPr>
        <p:txBody>
          <a:bodyPr/>
          <a:lstStyle/>
          <a:p>
            <a:pPr eaLnBrk="1" hangingPunct="1">
              <a:spcBef>
                <a:spcPct val="20000"/>
              </a:spcBef>
            </a:pPr>
            <a:r>
              <a:rPr lang="en-US" smtClean="0"/>
              <a:t>saving </a:t>
            </a:r>
            <a:r>
              <a:rPr lang="en-US" sz="2400" smtClean="0"/>
              <a:t>(per worker)</a:t>
            </a:r>
            <a:r>
              <a:rPr lang="en-US" smtClean="0"/>
              <a:t>	=  </a:t>
            </a:r>
            <a:r>
              <a:rPr lang="en-US" b="1" i="1" smtClean="0"/>
              <a:t>y</a:t>
            </a:r>
            <a:r>
              <a:rPr lang="en-US" smtClean="0"/>
              <a:t>   –   </a:t>
            </a:r>
            <a:r>
              <a:rPr lang="en-US" b="1" i="1" smtClean="0"/>
              <a:t>c</a:t>
            </a:r>
            <a:r>
              <a:rPr lang="en-US" smtClean="0"/>
              <a:t>  </a:t>
            </a:r>
          </a:p>
          <a:p>
            <a:pPr eaLnBrk="1" hangingPunct="1">
              <a:spcBef>
                <a:spcPct val="20000"/>
              </a:spcBef>
              <a:buFont typeface="Wingdings" pitchFamily="2" charset="2"/>
              <a:buNone/>
            </a:pPr>
            <a:r>
              <a:rPr lang="en-US" smtClean="0"/>
              <a:t>					=  </a:t>
            </a:r>
            <a:r>
              <a:rPr lang="en-US" b="1" i="1" smtClean="0"/>
              <a:t>y  </a:t>
            </a:r>
            <a:r>
              <a:rPr lang="en-US" smtClean="0"/>
              <a:t> –  (</a:t>
            </a:r>
            <a:r>
              <a:rPr lang="en-US" b="1" smtClean="0"/>
              <a:t>1</a:t>
            </a:r>
            <a:r>
              <a:rPr lang="en-US" smtClean="0"/>
              <a:t>–</a:t>
            </a:r>
            <a:r>
              <a:rPr lang="en-US" b="1" i="1" smtClean="0"/>
              <a:t>s</a:t>
            </a:r>
            <a:r>
              <a:rPr lang="en-US" smtClean="0"/>
              <a:t>)</a:t>
            </a:r>
            <a:r>
              <a:rPr lang="en-US" b="1" i="1" smtClean="0"/>
              <a:t>y</a:t>
            </a:r>
            <a:r>
              <a:rPr lang="en-US" smtClean="0"/>
              <a:t>  </a:t>
            </a:r>
          </a:p>
          <a:p>
            <a:pPr eaLnBrk="1" hangingPunct="1">
              <a:spcBef>
                <a:spcPct val="20000"/>
              </a:spcBef>
              <a:buFont typeface="Wingdings" pitchFamily="2" charset="2"/>
              <a:buNone/>
            </a:pPr>
            <a:r>
              <a:rPr lang="en-US" smtClean="0"/>
              <a:t>					=     </a:t>
            </a:r>
            <a:r>
              <a:rPr lang="en-US" b="1" i="1" smtClean="0"/>
              <a:t>sy</a:t>
            </a:r>
            <a:endParaRPr lang="en-US" smtClean="0"/>
          </a:p>
          <a:p>
            <a:pPr eaLnBrk="1" hangingPunct="1">
              <a:lnSpc>
                <a:spcPct val="120000"/>
              </a:lnSpc>
            </a:pPr>
            <a:r>
              <a:rPr lang="en-US" smtClean="0"/>
              <a:t>National income identity is  </a:t>
            </a:r>
            <a:r>
              <a:rPr lang="en-US" b="1" i="1" smtClean="0"/>
              <a:t>y</a:t>
            </a:r>
            <a:r>
              <a:rPr lang="en-US" smtClean="0"/>
              <a:t> = </a:t>
            </a:r>
            <a:r>
              <a:rPr lang="en-US" b="1" i="1" smtClean="0"/>
              <a:t>c</a:t>
            </a:r>
            <a:r>
              <a:rPr lang="en-US" smtClean="0"/>
              <a:t> + </a:t>
            </a:r>
            <a:r>
              <a:rPr lang="en-US" b="1" i="1" smtClean="0"/>
              <a:t>i</a:t>
            </a:r>
            <a:endParaRPr lang="en-US" smtClean="0"/>
          </a:p>
          <a:p>
            <a:pPr eaLnBrk="1" hangingPunct="1">
              <a:lnSpc>
                <a:spcPct val="125000"/>
              </a:lnSpc>
              <a:spcBef>
                <a:spcPct val="15000"/>
              </a:spcBef>
              <a:buFont typeface="Wingdings" pitchFamily="2" charset="2"/>
              <a:buNone/>
            </a:pPr>
            <a:r>
              <a:rPr lang="en-US" smtClean="0"/>
              <a:t>	Rearrange to get:   </a:t>
            </a:r>
            <a:r>
              <a:rPr lang="en-US" b="1" i="1" smtClean="0"/>
              <a:t>i</a:t>
            </a:r>
            <a:r>
              <a:rPr lang="en-US" smtClean="0"/>
              <a:t>  = </a:t>
            </a:r>
            <a:r>
              <a:rPr lang="en-US" b="1" i="1" smtClean="0"/>
              <a:t>y</a:t>
            </a:r>
            <a:r>
              <a:rPr lang="en-US" smtClean="0"/>
              <a:t>  – </a:t>
            </a:r>
            <a:r>
              <a:rPr lang="en-US" b="1" i="1" smtClean="0"/>
              <a:t>c  </a:t>
            </a:r>
            <a:r>
              <a:rPr lang="en-US" smtClean="0"/>
              <a:t>= </a:t>
            </a:r>
            <a:r>
              <a:rPr lang="en-US" b="1" i="1" smtClean="0"/>
              <a:t>sy</a:t>
            </a:r>
            <a:r>
              <a:rPr lang="en-US" sz="2400" smtClean="0"/>
              <a:t> 	</a:t>
            </a:r>
            <a:r>
              <a:rPr lang="en-US" sz="2400" i="1" smtClean="0"/>
              <a:t>(investment = saving, like in chap. 3!)  </a:t>
            </a:r>
          </a:p>
          <a:p>
            <a:pPr eaLnBrk="1" hangingPunct="1">
              <a:lnSpc>
                <a:spcPct val="110000"/>
              </a:lnSpc>
              <a:spcBef>
                <a:spcPct val="70000"/>
              </a:spcBef>
            </a:pPr>
            <a:r>
              <a:rPr lang="en-US" smtClean="0"/>
              <a:t>Using the results above, </a:t>
            </a:r>
            <a:br>
              <a:rPr lang="en-US" smtClean="0"/>
            </a:br>
            <a:r>
              <a:rPr lang="en-US" smtClean="0"/>
              <a:t>		 </a:t>
            </a:r>
            <a:r>
              <a:rPr lang="en-US" b="1" i="1" smtClean="0"/>
              <a:t>i</a:t>
            </a:r>
            <a:r>
              <a:rPr lang="en-US" smtClean="0"/>
              <a:t>  =  </a:t>
            </a:r>
            <a:r>
              <a:rPr lang="en-US" b="1" i="1" smtClean="0"/>
              <a:t>sy</a:t>
            </a:r>
            <a:r>
              <a:rPr lang="en-US" smtClean="0"/>
              <a:t>  = </a:t>
            </a:r>
            <a:r>
              <a:rPr lang="en-US" b="1" i="1" smtClean="0"/>
              <a:t>sf</a:t>
            </a:r>
            <a:r>
              <a:rPr lang="en-US" i="1" smtClean="0"/>
              <a:t>(</a:t>
            </a:r>
            <a:r>
              <a:rPr lang="en-US" b="1" i="1" smtClean="0"/>
              <a:t>k</a:t>
            </a:r>
            <a:r>
              <a:rPr lang="en-US" i="1" smtClean="0"/>
              <a:t>)</a:t>
            </a:r>
          </a:p>
        </p:txBody>
      </p:sp>
    </p:spTree>
    <p:extLst>
      <p:ext uri="{BB962C8B-B14F-4D97-AF65-F5344CB8AC3E}">
        <p14:creationId xmlns:p14="http://schemas.microsoft.com/office/powerpoint/2010/main" val="63238407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wipe(left)">
                                      <p:cBhvr>
                                        <p:cTn id="7" dur="500"/>
                                        <p:tgtEl>
                                          <p:spTgt spid="74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55">
                                            <p:txEl>
                                              <p:pRg st="1" end="1"/>
                                            </p:txEl>
                                          </p:spTgt>
                                        </p:tgtEl>
                                        <p:attrNameLst>
                                          <p:attrName>style.visibility</p:attrName>
                                        </p:attrNameLst>
                                      </p:cBhvr>
                                      <p:to>
                                        <p:strVal val="visible"/>
                                      </p:to>
                                    </p:set>
                                    <p:animEffect transition="in" filter="wipe(left)">
                                      <p:cBhvr>
                                        <p:cTn id="12" dur="500"/>
                                        <p:tgtEl>
                                          <p:spTgt spid="747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755">
                                            <p:txEl>
                                              <p:pRg st="2" end="2"/>
                                            </p:txEl>
                                          </p:spTgt>
                                        </p:tgtEl>
                                        <p:attrNameLst>
                                          <p:attrName>style.visibility</p:attrName>
                                        </p:attrNameLst>
                                      </p:cBhvr>
                                      <p:to>
                                        <p:strVal val="visible"/>
                                      </p:to>
                                    </p:set>
                                    <p:animEffect transition="in" filter="wipe(left)">
                                      <p:cBhvr>
                                        <p:cTn id="17" dur="500"/>
                                        <p:tgtEl>
                                          <p:spTgt spid="747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4755">
                                            <p:txEl>
                                              <p:pRg st="3" end="3"/>
                                            </p:txEl>
                                          </p:spTgt>
                                        </p:tgtEl>
                                        <p:attrNameLst>
                                          <p:attrName>style.visibility</p:attrName>
                                        </p:attrNameLst>
                                      </p:cBhvr>
                                      <p:to>
                                        <p:strVal val="visible"/>
                                      </p:to>
                                    </p:set>
                                    <p:animEffect transition="in" filter="wipe(left)">
                                      <p:cBhvr>
                                        <p:cTn id="22" dur="500"/>
                                        <p:tgtEl>
                                          <p:spTgt spid="747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4755">
                                            <p:txEl>
                                              <p:pRg st="4" end="4"/>
                                            </p:txEl>
                                          </p:spTgt>
                                        </p:tgtEl>
                                        <p:attrNameLst>
                                          <p:attrName>style.visibility</p:attrName>
                                        </p:attrNameLst>
                                      </p:cBhvr>
                                      <p:to>
                                        <p:strVal val="visible"/>
                                      </p:to>
                                    </p:set>
                                    <p:animEffect transition="in" filter="wipe(left)">
                                      <p:cBhvr>
                                        <p:cTn id="27" dur="500"/>
                                        <p:tgtEl>
                                          <p:spTgt spid="747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4755">
                                            <p:txEl>
                                              <p:pRg st="5" end="5"/>
                                            </p:txEl>
                                          </p:spTgt>
                                        </p:tgtEl>
                                        <p:attrNameLst>
                                          <p:attrName>style.visibility</p:attrName>
                                        </p:attrNameLst>
                                      </p:cBhvr>
                                      <p:to>
                                        <p:strVal val="visible"/>
                                      </p:to>
                                    </p:set>
                                    <p:animEffect transition="in" filter="wipe(left)">
                                      <p:cBhvr>
                                        <p:cTn id="32" dur="500"/>
                                        <p:tgtEl>
                                          <p:spTgt spid="747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77838" y="285750"/>
            <a:ext cx="8234362" cy="862013"/>
          </a:xfrm>
        </p:spPr>
        <p:txBody>
          <a:bodyPr/>
          <a:lstStyle/>
          <a:p>
            <a:pPr eaLnBrk="1" hangingPunct="1"/>
            <a:r>
              <a:rPr lang="en-US" smtClean="0"/>
              <a:t>Output, consumption, and investment</a:t>
            </a:r>
          </a:p>
        </p:txBody>
      </p:sp>
      <p:grpSp>
        <p:nvGrpSpPr>
          <p:cNvPr id="34819" name="Group 3"/>
          <p:cNvGrpSpPr>
            <a:grpSpLocks/>
          </p:cNvGrpSpPr>
          <p:nvPr/>
        </p:nvGrpSpPr>
        <p:grpSpPr bwMode="auto">
          <a:xfrm>
            <a:off x="757238" y="1370013"/>
            <a:ext cx="6862762" cy="4999037"/>
            <a:chOff x="477" y="863"/>
            <a:chExt cx="4323" cy="3149"/>
          </a:xfrm>
        </p:grpSpPr>
        <p:grpSp>
          <p:nvGrpSpPr>
            <p:cNvPr id="34838" name="Group 4"/>
            <p:cNvGrpSpPr>
              <a:grpSpLocks/>
            </p:cNvGrpSpPr>
            <p:nvPr/>
          </p:nvGrpSpPr>
          <p:grpSpPr bwMode="auto">
            <a:xfrm>
              <a:off x="1249" y="1341"/>
              <a:ext cx="2697" cy="2205"/>
              <a:chOff x="1249" y="1341"/>
              <a:chExt cx="2697" cy="2205"/>
            </a:xfrm>
          </p:grpSpPr>
          <p:sp>
            <p:nvSpPr>
              <p:cNvPr id="34841" name="Line 5"/>
              <p:cNvSpPr>
                <a:spLocks noChangeShapeType="1"/>
              </p:cNvSpPr>
              <p:nvPr/>
            </p:nvSpPr>
            <p:spPr bwMode="auto">
              <a:xfrm>
                <a:off x="1249" y="1341"/>
                <a:ext cx="0" cy="220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4842" name="Line 6"/>
              <p:cNvSpPr>
                <a:spLocks noChangeShapeType="1"/>
              </p:cNvSpPr>
              <p:nvPr/>
            </p:nvSpPr>
            <p:spPr bwMode="auto">
              <a:xfrm>
                <a:off x="1258" y="3536"/>
                <a:ext cx="26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sp>
          <p:nvSpPr>
            <p:cNvPr id="34839" name="Text Box 7"/>
            <p:cNvSpPr txBox="1">
              <a:spLocks noChangeArrowheads="1"/>
            </p:cNvSpPr>
            <p:nvPr/>
          </p:nvSpPr>
          <p:spPr bwMode="auto">
            <a:xfrm>
              <a:off x="477" y="863"/>
              <a:ext cx="100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a:t>Output per </a:t>
              </a:r>
              <a:br>
                <a:rPr kumimoji="1" lang="en-US" sz="2400"/>
              </a:br>
              <a:r>
                <a:rPr kumimoji="1" lang="en-US" sz="2400"/>
                <a:t>worker, </a:t>
              </a:r>
              <a:r>
                <a:rPr kumimoji="1" lang="en-US" sz="2400" b="1" i="1"/>
                <a:t>y</a:t>
              </a:r>
              <a:r>
                <a:rPr kumimoji="1" lang="en-US" sz="2400"/>
                <a:t> </a:t>
              </a:r>
            </a:p>
          </p:txBody>
        </p:sp>
        <p:sp>
          <p:nvSpPr>
            <p:cNvPr id="34840" name="Text Box 8"/>
            <p:cNvSpPr txBox="1">
              <a:spLocks noChangeArrowheads="1"/>
            </p:cNvSpPr>
            <p:nvPr/>
          </p:nvSpPr>
          <p:spPr bwMode="auto">
            <a:xfrm>
              <a:off x="3792" y="3552"/>
              <a:ext cx="100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a:t>Capital per </a:t>
              </a:r>
              <a:br>
                <a:rPr kumimoji="1" lang="en-US" sz="2400"/>
              </a:br>
              <a:r>
                <a:rPr kumimoji="1" lang="en-US" sz="2400"/>
                <a:t>worker, </a:t>
              </a:r>
              <a:r>
                <a:rPr kumimoji="1" lang="en-US" sz="2400" b="1" i="1"/>
                <a:t>k</a:t>
              </a:r>
              <a:r>
                <a:rPr kumimoji="1" lang="en-US" sz="2400"/>
                <a:t> </a:t>
              </a:r>
            </a:p>
          </p:txBody>
        </p:sp>
      </p:grpSp>
      <p:grpSp>
        <p:nvGrpSpPr>
          <p:cNvPr id="34820" name="Group 9"/>
          <p:cNvGrpSpPr>
            <a:grpSpLocks/>
          </p:cNvGrpSpPr>
          <p:nvPr/>
        </p:nvGrpSpPr>
        <p:grpSpPr bwMode="auto">
          <a:xfrm>
            <a:off x="1981200" y="1554163"/>
            <a:ext cx="5486400" cy="4770438"/>
            <a:chOff x="1248" y="979"/>
            <a:chExt cx="3456" cy="3005"/>
          </a:xfrm>
        </p:grpSpPr>
        <p:sp>
          <p:nvSpPr>
            <p:cNvPr id="34836" name="Arc 10"/>
            <p:cNvSpPr>
              <a:spLocks/>
            </p:cNvSpPr>
            <p:nvPr/>
          </p:nvSpPr>
          <p:spPr bwMode="auto">
            <a:xfrm flipH="1">
              <a:off x="1248" y="1139"/>
              <a:ext cx="3456" cy="2845"/>
            </a:xfrm>
            <a:custGeom>
              <a:avLst/>
              <a:gdLst>
                <a:gd name="T0" fmla="*/ 0 w 21336"/>
                <a:gd name="T1" fmla="*/ 0 h 21243"/>
                <a:gd name="T2" fmla="*/ 0 w 21336"/>
                <a:gd name="T3" fmla="*/ 0 h 21243"/>
                <a:gd name="T4" fmla="*/ 0 w 21336"/>
                <a:gd name="T5" fmla="*/ 0 h 21243"/>
                <a:gd name="T6" fmla="*/ 0 60000 65536"/>
                <a:gd name="T7" fmla="*/ 0 60000 65536"/>
                <a:gd name="T8" fmla="*/ 0 60000 65536"/>
                <a:gd name="T9" fmla="*/ 0 w 21336"/>
                <a:gd name="T10" fmla="*/ 0 h 21243"/>
                <a:gd name="T11" fmla="*/ 21336 w 21336"/>
                <a:gd name="T12" fmla="*/ 21243 h 21243"/>
              </a:gdLst>
              <a:ahLst/>
              <a:cxnLst>
                <a:cxn ang="T6">
                  <a:pos x="T0" y="T1"/>
                </a:cxn>
                <a:cxn ang="T7">
                  <a:pos x="T2" y="T3"/>
                </a:cxn>
                <a:cxn ang="T8">
                  <a:pos x="T4" y="T5"/>
                </a:cxn>
              </a:cxnLst>
              <a:rect l="T9" t="T10" r="T11" b="T12"/>
              <a:pathLst>
                <a:path w="21336" h="21243" fill="none" extrusionOk="0">
                  <a:moveTo>
                    <a:pt x="3909" y="-1"/>
                  </a:moveTo>
                  <a:cubicBezTo>
                    <a:pt x="12922" y="1658"/>
                    <a:pt x="19907" y="8823"/>
                    <a:pt x="21335" y="17876"/>
                  </a:cubicBezTo>
                </a:path>
                <a:path w="21336" h="21243" stroke="0" extrusionOk="0">
                  <a:moveTo>
                    <a:pt x="3909" y="-1"/>
                  </a:moveTo>
                  <a:cubicBezTo>
                    <a:pt x="12922" y="1658"/>
                    <a:pt x="19907" y="8823"/>
                    <a:pt x="21335" y="17876"/>
                  </a:cubicBezTo>
                  <a:lnTo>
                    <a:pt x="0" y="21243"/>
                  </a:lnTo>
                  <a:close/>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37" name="Text Box 11"/>
            <p:cNvSpPr txBox="1">
              <a:spLocks noChangeArrowheads="1"/>
            </p:cNvSpPr>
            <p:nvPr/>
          </p:nvSpPr>
          <p:spPr bwMode="auto">
            <a:xfrm>
              <a:off x="4128" y="979"/>
              <a:ext cx="48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dirty="0"/>
                <a:t>f(k)</a:t>
              </a:r>
            </a:p>
          </p:txBody>
        </p:sp>
      </p:grpSp>
      <p:grpSp>
        <p:nvGrpSpPr>
          <p:cNvPr id="5" name="Group 12"/>
          <p:cNvGrpSpPr>
            <a:grpSpLocks/>
          </p:cNvGrpSpPr>
          <p:nvPr/>
        </p:nvGrpSpPr>
        <p:grpSpPr bwMode="auto">
          <a:xfrm>
            <a:off x="1981200" y="3673475"/>
            <a:ext cx="5562600" cy="2270125"/>
            <a:chOff x="1248" y="2314"/>
            <a:chExt cx="3504" cy="1430"/>
          </a:xfrm>
        </p:grpSpPr>
        <p:sp>
          <p:nvSpPr>
            <p:cNvPr id="34834" name="Arc 13"/>
            <p:cNvSpPr>
              <a:spLocks/>
            </p:cNvSpPr>
            <p:nvPr/>
          </p:nvSpPr>
          <p:spPr bwMode="auto">
            <a:xfrm flipH="1">
              <a:off x="1248" y="2448"/>
              <a:ext cx="3456" cy="1296"/>
            </a:xfrm>
            <a:custGeom>
              <a:avLst/>
              <a:gdLst>
                <a:gd name="T0" fmla="*/ 0 w 21336"/>
                <a:gd name="T1" fmla="*/ 0 h 21243"/>
                <a:gd name="T2" fmla="*/ 0 w 21336"/>
                <a:gd name="T3" fmla="*/ 0 h 21243"/>
                <a:gd name="T4" fmla="*/ 0 w 21336"/>
                <a:gd name="T5" fmla="*/ 0 h 21243"/>
                <a:gd name="T6" fmla="*/ 0 60000 65536"/>
                <a:gd name="T7" fmla="*/ 0 60000 65536"/>
                <a:gd name="T8" fmla="*/ 0 60000 65536"/>
                <a:gd name="T9" fmla="*/ 0 w 21336"/>
                <a:gd name="T10" fmla="*/ 0 h 21243"/>
                <a:gd name="T11" fmla="*/ 21336 w 21336"/>
                <a:gd name="T12" fmla="*/ 21243 h 21243"/>
              </a:gdLst>
              <a:ahLst/>
              <a:cxnLst>
                <a:cxn ang="T6">
                  <a:pos x="T0" y="T1"/>
                </a:cxn>
                <a:cxn ang="T7">
                  <a:pos x="T2" y="T3"/>
                </a:cxn>
                <a:cxn ang="T8">
                  <a:pos x="T4" y="T5"/>
                </a:cxn>
              </a:cxnLst>
              <a:rect l="T9" t="T10" r="T11" b="T12"/>
              <a:pathLst>
                <a:path w="21336" h="21243" fill="none" extrusionOk="0">
                  <a:moveTo>
                    <a:pt x="3909" y="-1"/>
                  </a:moveTo>
                  <a:cubicBezTo>
                    <a:pt x="12922" y="1658"/>
                    <a:pt x="19907" y="8823"/>
                    <a:pt x="21335" y="17876"/>
                  </a:cubicBezTo>
                </a:path>
                <a:path w="21336" h="21243" stroke="0" extrusionOk="0">
                  <a:moveTo>
                    <a:pt x="3909" y="-1"/>
                  </a:moveTo>
                  <a:cubicBezTo>
                    <a:pt x="12922" y="1658"/>
                    <a:pt x="19907" y="8823"/>
                    <a:pt x="21335" y="17876"/>
                  </a:cubicBezTo>
                  <a:lnTo>
                    <a:pt x="0" y="21243"/>
                  </a:lnTo>
                  <a:close/>
                </a:path>
              </a:pathLst>
            </a:custGeom>
            <a:noFill/>
            <a:ln w="28575" cap="sq">
              <a:solidFill>
                <a:srgbClr val="0033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35" name="Text Box 14"/>
            <p:cNvSpPr txBox="1">
              <a:spLocks noChangeArrowheads="1"/>
            </p:cNvSpPr>
            <p:nvPr/>
          </p:nvSpPr>
          <p:spPr bwMode="auto">
            <a:xfrm>
              <a:off x="4128" y="2314"/>
              <a:ext cx="6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t>sf(k)</a:t>
              </a:r>
              <a:endParaRPr kumimoji="1" lang="en-US" sz="2400"/>
            </a:p>
          </p:txBody>
        </p:sp>
      </p:grpSp>
      <p:grpSp>
        <p:nvGrpSpPr>
          <p:cNvPr id="6" name="Group 15"/>
          <p:cNvGrpSpPr>
            <a:grpSpLocks/>
          </p:cNvGrpSpPr>
          <p:nvPr/>
        </p:nvGrpSpPr>
        <p:grpSpPr bwMode="auto">
          <a:xfrm>
            <a:off x="4114800" y="2590800"/>
            <a:ext cx="533400" cy="3581400"/>
            <a:chOff x="2592" y="1632"/>
            <a:chExt cx="336" cy="2256"/>
          </a:xfrm>
        </p:grpSpPr>
        <p:sp>
          <p:nvSpPr>
            <p:cNvPr id="34832" name="Line 16"/>
            <p:cNvSpPr>
              <a:spLocks noChangeShapeType="1"/>
            </p:cNvSpPr>
            <p:nvPr/>
          </p:nvSpPr>
          <p:spPr bwMode="auto">
            <a:xfrm>
              <a:off x="2688" y="1632"/>
              <a:ext cx="0" cy="1920"/>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833" name="Text Box 17"/>
            <p:cNvSpPr txBox="1">
              <a:spLocks noChangeArrowheads="1"/>
            </p:cNvSpPr>
            <p:nvPr/>
          </p:nvSpPr>
          <p:spPr bwMode="auto">
            <a:xfrm>
              <a:off x="2592" y="360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9144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t>k</a:t>
              </a:r>
              <a:r>
                <a:rPr kumimoji="1" lang="en-US" sz="2400" b="1" i="1" baseline="-25000"/>
                <a:t>1</a:t>
              </a:r>
              <a:r>
                <a:rPr kumimoji="1" lang="en-US" sz="2400"/>
                <a:t> </a:t>
              </a:r>
            </a:p>
          </p:txBody>
        </p:sp>
      </p:grpSp>
      <p:grpSp>
        <p:nvGrpSpPr>
          <p:cNvPr id="7" name="Group 18"/>
          <p:cNvGrpSpPr>
            <a:grpSpLocks/>
          </p:cNvGrpSpPr>
          <p:nvPr/>
        </p:nvGrpSpPr>
        <p:grpSpPr bwMode="auto">
          <a:xfrm>
            <a:off x="3376613" y="2597150"/>
            <a:ext cx="838200" cy="3003550"/>
            <a:chOff x="2112" y="1645"/>
            <a:chExt cx="528" cy="1877"/>
          </a:xfrm>
        </p:grpSpPr>
        <p:sp>
          <p:nvSpPr>
            <p:cNvPr id="34830" name="Text Box 19"/>
            <p:cNvSpPr txBox="1">
              <a:spLocks noChangeArrowheads="1"/>
            </p:cNvSpPr>
            <p:nvPr/>
          </p:nvSpPr>
          <p:spPr bwMode="auto">
            <a:xfrm>
              <a:off x="2112" y="2401"/>
              <a:ext cx="33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t>y</a:t>
              </a:r>
              <a:r>
                <a:rPr kumimoji="1" lang="en-US" sz="2400" b="1" i="1" baseline="-25000"/>
                <a:t>1</a:t>
              </a:r>
              <a:r>
                <a:rPr kumimoji="1" lang="en-US" sz="2400"/>
                <a:t> </a:t>
              </a:r>
            </a:p>
          </p:txBody>
        </p:sp>
        <p:sp>
          <p:nvSpPr>
            <p:cNvPr id="34831" name="AutoShape 20"/>
            <p:cNvSpPr>
              <a:spLocks/>
            </p:cNvSpPr>
            <p:nvPr/>
          </p:nvSpPr>
          <p:spPr bwMode="auto">
            <a:xfrm>
              <a:off x="2352" y="1645"/>
              <a:ext cx="288" cy="1877"/>
            </a:xfrm>
            <a:prstGeom prst="leftBrace">
              <a:avLst>
                <a:gd name="adj1" fmla="val 54311"/>
                <a:gd name="adj2" fmla="val 50551"/>
              </a:avLst>
            </a:prstGeom>
            <a:noFill/>
            <a:ln w="19050" cap="sq">
              <a:solidFill>
                <a:srgbClr val="00808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8" name="Group 21"/>
          <p:cNvGrpSpPr>
            <a:grpSpLocks/>
          </p:cNvGrpSpPr>
          <p:nvPr/>
        </p:nvGrpSpPr>
        <p:grpSpPr bwMode="auto">
          <a:xfrm>
            <a:off x="4333875" y="4224338"/>
            <a:ext cx="942975" cy="1371600"/>
            <a:chOff x="2766" y="2658"/>
            <a:chExt cx="594" cy="864"/>
          </a:xfrm>
        </p:grpSpPr>
        <p:sp>
          <p:nvSpPr>
            <p:cNvPr id="34828" name="Text Box 22"/>
            <p:cNvSpPr txBox="1">
              <a:spLocks noChangeArrowheads="1"/>
            </p:cNvSpPr>
            <p:nvPr/>
          </p:nvSpPr>
          <p:spPr bwMode="auto">
            <a:xfrm>
              <a:off x="3024" y="2976"/>
              <a:ext cx="3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t>i</a:t>
              </a:r>
              <a:r>
                <a:rPr kumimoji="1" lang="en-US" sz="2400" b="1" i="1" baseline="-25000"/>
                <a:t>1</a:t>
              </a:r>
              <a:r>
                <a:rPr kumimoji="1" lang="en-US" sz="2400"/>
                <a:t> </a:t>
              </a:r>
            </a:p>
          </p:txBody>
        </p:sp>
        <p:sp>
          <p:nvSpPr>
            <p:cNvPr id="34829" name="AutoShape 23"/>
            <p:cNvSpPr>
              <a:spLocks/>
            </p:cNvSpPr>
            <p:nvPr/>
          </p:nvSpPr>
          <p:spPr bwMode="auto">
            <a:xfrm>
              <a:off x="2766" y="2658"/>
              <a:ext cx="192" cy="864"/>
            </a:xfrm>
            <a:prstGeom prst="rightBrace">
              <a:avLst>
                <a:gd name="adj1" fmla="val 37500"/>
                <a:gd name="adj2" fmla="val 50000"/>
              </a:avLst>
            </a:prstGeom>
            <a:noFill/>
            <a:ln w="19050" cap="sq">
              <a:solidFill>
                <a:srgbClr val="99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9" name="Group 24"/>
          <p:cNvGrpSpPr>
            <a:grpSpLocks/>
          </p:cNvGrpSpPr>
          <p:nvPr/>
        </p:nvGrpSpPr>
        <p:grpSpPr bwMode="auto">
          <a:xfrm>
            <a:off x="4291013" y="2590800"/>
            <a:ext cx="990600" cy="1628775"/>
            <a:chOff x="2736" y="1632"/>
            <a:chExt cx="624" cy="1008"/>
          </a:xfrm>
        </p:grpSpPr>
        <p:sp>
          <p:nvSpPr>
            <p:cNvPr id="34826" name="Text Box 25"/>
            <p:cNvSpPr txBox="1">
              <a:spLocks noChangeArrowheads="1"/>
            </p:cNvSpPr>
            <p:nvPr/>
          </p:nvSpPr>
          <p:spPr bwMode="auto">
            <a:xfrm>
              <a:off x="3024" y="2018"/>
              <a:ext cx="33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t>c</a:t>
              </a:r>
              <a:r>
                <a:rPr kumimoji="1" lang="en-US" sz="2400" b="1" i="1" baseline="-25000"/>
                <a:t>1</a:t>
              </a:r>
              <a:r>
                <a:rPr kumimoji="1" lang="en-US" sz="2400"/>
                <a:t> </a:t>
              </a:r>
            </a:p>
          </p:txBody>
        </p:sp>
        <p:sp>
          <p:nvSpPr>
            <p:cNvPr id="34827" name="AutoShape 26"/>
            <p:cNvSpPr>
              <a:spLocks/>
            </p:cNvSpPr>
            <p:nvPr/>
          </p:nvSpPr>
          <p:spPr bwMode="auto">
            <a:xfrm>
              <a:off x="2736" y="1632"/>
              <a:ext cx="240" cy="1008"/>
            </a:xfrm>
            <a:prstGeom prst="rightBrace">
              <a:avLst>
                <a:gd name="adj1" fmla="val 35000"/>
                <a:gd name="adj2" fmla="val 50000"/>
              </a:avLst>
            </a:prstGeom>
            <a:noFill/>
            <a:ln w="19050" cap="sq">
              <a:solidFill>
                <a:srgbClr val="C24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Tree>
    <p:extLst>
      <p:ext uri="{BB962C8B-B14F-4D97-AF65-F5344CB8AC3E}">
        <p14:creationId xmlns:p14="http://schemas.microsoft.com/office/powerpoint/2010/main" val="137096560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42913" y="306388"/>
            <a:ext cx="8169275" cy="822325"/>
          </a:xfrm>
        </p:spPr>
        <p:txBody>
          <a:bodyPr/>
          <a:lstStyle/>
          <a:p>
            <a:pPr eaLnBrk="1" hangingPunct="1"/>
            <a:r>
              <a:rPr lang="en-US" smtClean="0"/>
              <a:t>Depreciation</a:t>
            </a:r>
          </a:p>
        </p:txBody>
      </p:sp>
      <p:grpSp>
        <p:nvGrpSpPr>
          <p:cNvPr id="2" name="Group 3"/>
          <p:cNvGrpSpPr>
            <a:grpSpLocks/>
          </p:cNvGrpSpPr>
          <p:nvPr/>
        </p:nvGrpSpPr>
        <p:grpSpPr bwMode="auto">
          <a:xfrm>
            <a:off x="381000" y="1358901"/>
            <a:ext cx="7391400" cy="5011739"/>
            <a:chOff x="144" y="855"/>
            <a:chExt cx="4656" cy="3157"/>
          </a:xfrm>
        </p:grpSpPr>
        <p:grpSp>
          <p:nvGrpSpPr>
            <p:cNvPr id="35854" name="Group 4"/>
            <p:cNvGrpSpPr>
              <a:grpSpLocks/>
            </p:cNvGrpSpPr>
            <p:nvPr/>
          </p:nvGrpSpPr>
          <p:grpSpPr bwMode="auto">
            <a:xfrm>
              <a:off x="1249" y="1341"/>
              <a:ext cx="2697" cy="2205"/>
              <a:chOff x="1249" y="1341"/>
              <a:chExt cx="2697" cy="2205"/>
            </a:xfrm>
          </p:grpSpPr>
          <p:sp>
            <p:nvSpPr>
              <p:cNvPr id="35857" name="Line 5"/>
              <p:cNvSpPr>
                <a:spLocks noChangeShapeType="1"/>
              </p:cNvSpPr>
              <p:nvPr/>
            </p:nvSpPr>
            <p:spPr bwMode="auto">
              <a:xfrm>
                <a:off x="1249" y="1341"/>
                <a:ext cx="0" cy="220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5858" name="Line 6"/>
              <p:cNvSpPr>
                <a:spLocks noChangeShapeType="1"/>
              </p:cNvSpPr>
              <p:nvPr/>
            </p:nvSpPr>
            <p:spPr bwMode="auto">
              <a:xfrm>
                <a:off x="1258" y="3536"/>
                <a:ext cx="26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sp>
          <p:nvSpPr>
            <p:cNvPr id="35855" name="Text Box 7"/>
            <p:cNvSpPr txBox="1">
              <a:spLocks noChangeArrowheads="1"/>
            </p:cNvSpPr>
            <p:nvPr/>
          </p:nvSpPr>
          <p:spPr bwMode="auto">
            <a:xfrm>
              <a:off x="144" y="855"/>
              <a:ext cx="1347"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dirty="0"/>
                <a:t>Depreciation per worker,</a:t>
              </a:r>
              <a:r>
                <a:rPr kumimoji="1" lang="en-US" sz="1600" dirty="0"/>
                <a:t> </a:t>
              </a:r>
              <a:r>
                <a:rPr lang="en-US" sz="2500" i="1" dirty="0" err="1" smtClean="0">
                  <a:solidFill>
                    <a:srgbClr val="000000"/>
                  </a:solidFill>
                  <a:latin typeface="Times New Roman"/>
                  <a:ea typeface="Lucida Grande"/>
                  <a:cs typeface="Times New Roman"/>
                </a:rPr>
                <a:t>δ</a:t>
              </a:r>
              <a:r>
                <a:rPr kumimoji="1" lang="en-US" sz="2400" b="1" i="1" dirty="0" err="1" smtClean="0">
                  <a:sym typeface="Symbol" pitchFamily="18" charset="2"/>
                </a:rPr>
                <a:t>k</a:t>
              </a:r>
              <a:r>
                <a:rPr kumimoji="1" lang="en-US" sz="2400" dirty="0" smtClean="0"/>
                <a:t> </a:t>
              </a:r>
              <a:endParaRPr kumimoji="1" lang="en-US" sz="2400" dirty="0"/>
            </a:p>
          </p:txBody>
        </p:sp>
        <p:sp>
          <p:nvSpPr>
            <p:cNvPr id="35856" name="Text Box 8"/>
            <p:cNvSpPr txBox="1">
              <a:spLocks noChangeArrowheads="1"/>
            </p:cNvSpPr>
            <p:nvPr/>
          </p:nvSpPr>
          <p:spPr bwMode="auto">
            <a:xfrm>
              <a:off x="3792" y="3552"/>
              <a:ext cx="100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a:t>Capital per </a:t>
              </a:r>
              <a:br>
                <a:rPr kumimoji="1" lang="en-US" sz="2400"/>
              </a:br>
              <a:r>
                <a:rPr kumimoji="1" lang="en-US" sz="2400"/>
                <a:t>worker, </a:t>
              </a:r>
              <a:r>
                <a:rPr kumimoji="1" lang="en-US" sz="2400" b="1" i="1"/>
                <a:t>k</a:t>
              </a:r>
              <a:r>
                <a:rPr kumimoji="1" lang="en-US" sz="2400"/>
                <a:t> </a:t>
              </a:r>
            </a:p>
          </p:txBody>
        </p:sp>
      </p:grpSp>
      <p:grpSp>
        <p:nvGrpSpPr>
          <p:cNvPr id="4" name="Group 9"/>
          <p:cNvGrpSpPr>
            <a:grpSpLocks/>
          </p:cNvGrpSpPr>
          <p:nvPr/>
        </p:nvGrpSpPr>
        <p:grpSpPr bwMode="auto">
          <a:xfrm>
            <a:off x="2138363" y="2986089"/>
            <a:ext cx="5470525" cy="2628901"/>
            <a:chOff x="1258" y="1866"/>
            <a:chExt cx="3446" cy="1656"/>
          </a:xfrm>
        </p:grpSpPr>
        <p:sp>
          <p:nvSpPr>
            <p:cNvPr id="35852" name="Text Box 10"/>
            <p:cNvSpPr txBox="1">
              <a:spLocks noChangeArrowheads="1"/>
            </p:cNvSpPr>
            <p:nvPr/>
          </p:nvSpPr>
          <p:spPr bwMode="auto">
            <a:xfrm>
              <a:off x="4080" y="1866"/>
              <a:ext cx="62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500" i="1" dirty="0" err="1">
                  <a:solidFill>
                    <a:srgbClr val="000000"/>
                  </a:solidFill>
                  <a:latin typeface="Times New Roman"/>
                  <a:ea typeface="Lucida Grande"/>
                  <a:cs typeface="Times New Roman"/>
                </a:rPr>
                <a:t>δ</a:t>
              </a:r>
              <a:r>
                <a:rPr kumimoji="1" lang="en-US" sz="2400" b="1" i="1" dirty="0" err="1" smtClean="0">
                  <a:sym typeface="Symbol" pitchFamily="18" charset="2"/>
                </a:rPr>
                <a:t>k</a:t>
              </a:r>
              <a:endParaRPr kumimoji="1" lang="en-US" sz="2400" b="1" i="1" dirty="0">
                <a:sym typeface="Symbol" pitchFamily="18" charset="2"/>
              </a:endParaRPr>
            </a:p>
          </p:txBody>
        </p:sp>
        <p:sp>
          <p:nvSpPr>
            <p:cNvPr id="35853" name="Line 11"/>
            <p:cNvSpPr>
              <a:spLocks noChangeShapeType="1"/>
            </p:cNvSpPr>
            <p:nvPr/>
          </p:nvSpPr>
          <p:spPr bwMode="auto">
            <a:xfrm flipV="1">
              <a:off x="1258" y="2034"/>
              <a:ext cx="2784" cy="1488"/>
            </a:xfrm>
            <a:prstGeom prst="line">
              <a:avLst/>
            </a:prstGeom>
            <a:noFill/>
            <a:ln w="28575"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78860" name="Rectangle 12"/>
          <p:cNvSpPr>
            <a:spLocks noChangeArrowheads="1"/>
          </p:cNvSpPr>
          <p:nvPr/>
        </p:nvSpPr>
        <p:spPr bwMode="auto">
          <a:xfrm>
            <a:off x="3124200" y="1295400"/>
            <a:ext cx="5410200" cy="1371600"/>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lIns="92075" tIns="46038" rIns="92075" bIns="46038"/>
          <a:lstStyle/>
          <a:p>
            <a:pPr marL="747713" lvl="1" indent="-631825" eaLnBrk="0" hangingPunct="0">
              <a:spcBef>
                <a:spcPct val="20000"/>
              </a:spcBef>
              <a:buClr>
                <a:schemeClr val="tx2"/>
              </a:buClr>
              <a:buSzPct val="60000"/>
              <a:buFont typeface="Symbol" pitchFamily="18" charset="2"/>
              <a:buNone/>
              <a:defRPr/>
            </a:pPr>
            <a:r>
              <a:rPr lang="en-US" sz="2500" i="1" dirty="0" err="1" smtClean="0">
                <a:latin typeface="Times New Roman"/>
                <a:ea typeface="Lucida Grande"/>
                <a:cs typeface="Times New Roman"/>
              </a:rPr>
              <a:t>δ</a:t>
            </a:r>
            <a:r>
              <a:rPr kumimoji="1" lang="en-US" sz="2500" dirty="0" smtClean="0">
                <a:sym typeface="Symbol" pitchFamily="18" charset="2"/>
              </a:rPr>
              <a:t> </a:t>
            </a:r>
            <a:r>
              <a:rPr kumimoji="1" lang="en-US" sz="2500" dirty="0">
                <a:sym typeface="Symbol" pitchFamily="18" charset="2"/>
              </a:rPr>
              <a:t>= the rate of depreciation </a:t>
            </a:r>
          </a:p>
          <a:p>
            <a:pPr marL="747713" lvl="1" indent="-631825" eaLnBrk="0" hangingPunct="0">
              <a:spcBef>
                <a:spcPct val="20000"/>
              </a:spcBef>
              <a:buClr>
                <a:schemeClr val="tx2"/>
              </a:buClr>
              <a:buSzPct val="60000"/>
              <a:buFont typeface="Symbol" pitchFamily="18" charset="2"/>
              <a:buNone/>
              <a:defRPr/>
            </a:pPr>
            <a:r>
              <a:rPr kumimoji="1" lang="en-US" sz="2500" dirty="0">
                <a:sym typeface="Symbol" pitchFamily="18" charset="2"/>
              </a:rPr>
              <a:t>   = the fraction of the capital stock that wears out each period</a:t>
            </a:r>
          </a:p>
        </p:txBody>
      </p:sp>
      <p:grpSp>
        <p:nvGrpSpPr>
          <p:cNvPr id="5" name="Group 13"/>
          <p:cNvGrpSpPr>
            <a:grpSpLocks/>
          </p:cNvGrpSpPr>
          <p:nvPr/>
        </p:nvGrpSpPr>
        <p:grpSpPr bwMode="auto">
          <a:xfrm>
            <a:off x="4451350" y="4381500"/>
            <a:ext cx="596900" cy="365125"/>
            <a:chOff x="2496" y="2016"/>
            <a:chExt cx="384" cy="230"/>
          </a:xfrm>
        </p:grpSpPr>
        <p:sp>
          <p:nvSpPr>
            <p:cNvPr id="35850" name="Line 14"/>
            <p:cNvSpPr>
              <a:spLocks noChangeShapeType="1"/>
            </p:cNvSpPr>
            <p:nvPr/>
          </p:nvSpPr>
          <p:spPr bwMode="auto">
            <a:xfrm>
              <a:off x="2496" y="2016"/>
              <a:ext cx="384"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51" name="Text Box 15"/>
            <p:cNvSpPr txBox="1">
              <a:spLocks noChangeArrowheads="1"/>
            </p:cNvSpPr>
            <p:nvPr/>
          </p:nvSpPr>
          <p:spPr bwMode="auto">
            <a:xfrm>
              <a:off x="2640" y="2016"/>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a:t>1</a:t>
              </a:r>
            </a:p>
          </p:txBody>
        </p:sp>
      </p:grpSp>
      <p:grpSp>
        <p:nvGrpSpPr>
          <p:cNvPr id="6" name="Group 16"/>
          <p:cNvGrpSpPr>
            <a:grpSpLocks/>
          </p:cNvGrpSpPr>
          <p:nvPr/>
        </p:nvGrpSpPr>
        <p:grpSpPr bwMode="auto">
          <a:xfrm>
            <a:off x="5049838" y="4006861"/>
            <a:ext cx="358775" cy="384176"/>
            <a:chOff x="3188" y="2538"/>
            <a:chExt cx="226" cy="242"/>
          </a:xfrm>
        </p:grpSpPr>
        <p:sp>
          <p:nvSpPr>
            <p:cNvPr id="35848" name="Text Box 17"/>
            <p:cNvSpPr txBox="1">
              <a:spLocks noChangeArrowheads="1"/>
            </p:cNvSpPr>
            <p:nvPr/>
          </p:nvSpPr>
          <p:spPr bwMode="auto">
            <a:xfrm>
              <a:off x="3216" y="2538"/>
              <a:ext cx="19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500" i="1" dirty="0" err="1">
                  <a:solidFill>
                    <a:srgbClr val="000000"/>
                  </a:solidFill>
                  <a:latin typeface="Times New Roman"/>
                  <a:ea typeface="Lucida Grande"/>
                  <a:cs typeface="Times New Roman"/>
                </a:rPr>
                <a:t>δ</a:t>
              </a:r>
              <a:endParaRPr kumimoji="1" lang="en-US" sz="2400" b="1" i="1" dirty="0">
                <a:latin typeface="Tahoma" pitchFamily="34" charset="0"/>
              </a:endParaRPr>
            </a:p>
          </p:txBody>
        </p:sp>
        <p:sp>
          <p:nvSpPr>
            <p:cNvPr id="35849" name="Line 18"/>
            <p:cNvSpPr>
              <a:spLocks noChangeShapeType="1"/>
            </p:cNvSpPr>
            <p:nvPr/>
          </p:nvSpPr>
          <p:spPr bwMode="auto">
            <a:xfrm flipV="1">
              <a:off x="3188" y="2571"/>
              <a:ext cx="1" cy="199"/>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extLst>
      <p:ext uri="{BB962C8B-B14F-4D97-AF65-F5344CB8AC3E}">
        <p14:creationId xmlns:p14="http://schemas.microsoft.com/office/powerpoint/2010/main" val="66741634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860"/>
                                        </p:tgtEl>
                                        <p:attrNameLst>
                                          <p:attrName>style.visibility</p:attrName>
                                        </p:attrNameLst>
                                      </p:cBhvr>
                                      <p:to>
                                        <p:strVal val="visible"/>
                                      </p:to>
                                    </p:set>
                                    <p:animEffect transition="in" filter="fade">
                                      <p:cBhvr>
                                        <p:cTn id="7" dur="500"/>
                                        <p:tgtEl>
                                          <p:spTgt spid="788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up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par>
                          <p:cTn id="23" fill="hold" nodeType="afterGroup">
                            <p:stCondLst>
                              <p:cond delay="500"/>
                            </p:stCondLst>
                            <p:childTnLst>
                              <p:par>
                                <p:cTn id="24" presetID="22" presetClass="entr" presetSubtype="4"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60"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6725" y="236538"/>
            <a:ext cx="8234363" cy="939800"/>
          </a:xfrm>
        </p:spPr>
        <p:txBody>
          <a:bodyPr/>
          <a:lstStyle/>
          <a:p>
            <a:pPr eaLnBrk="1" hangingPunct="1"/>
            <a:r>
              <a:rPr lang="en-US" smtClean="0"/>
              <a:t>Capital accumulation</a:t>
            </a:r>
          </a:p>
        </p:txBody>
      </p:sp>
      <p:sp>
        <p:nvSpPr>
          <p:cNvPr id="82947" name="Rectangle 3"/>
          <p:cNvSpPr>
            <a:spLocks noChangeArrowheads="1"/>
          </p:cNvSpPr>
          <p:nvPr/>
        </p:nvSpPr>
        <p:spPr bwMode="auto">
          <a:xfrm>
            <a:off x="639763" y="2655888"/>
            <a:ext cx="832961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buClr>
                <a:srgbClr val="008080"/>
              </a:buClr>
              <a:buSzPct val="120000"/>
              <a:buFont typeface="Wingdings" pitchFamily="2" charset="2"/>
              <a:buNone/>
              <a:tabLst>
                <a:tab pos="1436688" algn="l"/>
                <a:tab pos="3824288" algn="l"/>
                <a:tab pos="6169025" algn="l"/>
              </a:tabLst>
            </a:pPr>
            <a:r>
              <a:rPr lang="en-US" sz="2600" dirty="0"/>
              <a:t>Change in capital stock	=  investment – depreciation</a:t>
            </a:r>
          </a:p>
          <a:p>
            <a:pPr marL="342900" indent="-342900">
              <a:lnSpc>
                <a:spcPct val="105000"/>
              </a:lnSpc>
              <a:buClr>
                <a:srgbClr val="008080"/>
              </a:buClr>
              <a:buSzPct val="120000"/>
              <a:tabLst>
                <a:tab pos="1436688" algn="l"/>
                <a:tab pos="3824288" algn="l"/>
                <a:tab pos="6169025" algn="l"/>
              </a:tabLst>
            </a:pPr>
            <a:r>
              <a:rPr lang="en-US" sz="2600" b="1" dirty="0">
                <a:sym typeface="Symbol" pitchFamily="18" charset="2"/>
              </a:rPr>
              <a:t>		</a:t>
            </a:r>
            <a:r>
              <a:rPr lang="en-US" sz="2800" dirty="0" err="1" smtClean="0">
                <a:latin typeface="Times New Roman"/>
                <a:ea typeface="Lucida Grande"/>
                <a:cs typeface="Times New Roman"/>
              </a:rPr>
              <a:t>Δ</a:t>
            </a:r>
            <a:r>
              <a:rPr lang="en-US" sz="2600" b="1" i="1" dirty="0" err="1" smtClean="0">
                <a:sym typeface="Symbol" pitchFamily="18" charset="2"/>
              </a:rPr>
              <a:t>k</a:t>
            </a:r>
            <a:r>
              <a:rPr lang="en-US" sz="2600" dirty="0" smtClean="0">
                <a:sym typeface="Symbol" pitchFamily="18" charset="2"/>
              </a:rPr>
              <a:t> </a:t>
            </a:r>
            <a:r>
              <a:rPr lang="en-US" sz="2600" dirty="0">
                <a:sym typeface="Symbol" pitchFamily="18" charset="2"/>
              </a:rPr>
              <a:t>	=        </a:t>
            </a:r>
            <a:r>
              <a:rPr lang="en-US" sz="2600" b="1" i="1" dirty="0" err="1">
                <a:sym typeface="Symbol" pitchFamily="18" charset="2"/>
              </a:rPr>
              <a:t>i</a:t>
            </a:r>
            <a:r>
              <a:rPr lang="en-US" sz="2600" b="1" dirty="0">
                <a:sym typeface="Symbol" pitchFamily="18" charset="2"/>
              </a:rPr>
              <a:t>  </a:t>
            </a:r>
            <a:r>
              <a:rPr lang="en-US" sz="2600" b="1" dirty="0" smtClean="0">
                <a:sym typeface="Symbol" pitchFamily="18" charset="2"/>
              </a:rPr>
              <a:t>          </a:t>
            </a:r>
            <a:r>
              <a:rPr lang="en-US" sz="2600" dirty="0" smtClean="0"/>
              <a:t>–      </a:t>
            </a:r>
            <a:r>
              <a:rPr lang="en-US" sz="2600" i="1" dirty="0" err="1">
                <a:solidFill>
                  <a:srgbClr val="000000"/>
                </a:solidFill>
                <a:latin typeface="Times New Roman"/>
                <a:ea typeface="Lucida Grande"/>
                <a:cs typeface="Times New Roman"/>
              </a:rPr>
              <a:t>δ</a:t>
            </a:r>
            <a:r>
              <a:rPr lang="en-US" sz="2600" b="1" i="1" dirty="0" err="1" smtClean="0"/>
              <a:t>k</a:t>
            </a:r>
            <a:endParaRPr lang="en-US" sz="2600" b="1" i="1" dirty="0"/>
          </a:p>
          <a:p>
            <a:pPr marL="342900" indent="-342900">
              <a:lnSpc>
                <a:spcPct val="105000"/>
              </a:lnSpc>
              <a:spcBef>
                <a:spcPct val="120000"/>
              </a:spcBef>
              <a:buClr>
                <a:srgbClr val="008080"/>
              </a:buClr>
              <a:buSzPct val="120000"/>
              <a:buFont typeface="Wingdings" pitchFamily="2" charset="2"/>
              <a:buNone/>
              <a:tabLst>
                <a:tab pos="1436688" algn="l"/>
                <a:tab pos="3824288" algn="l"/>
                <a:tab pos="6169025" algn="l"/>
              </a:tabLst>
            </a:pPr>
            <a:r>
              <a:rPr lang="en-US" sz="2600" dirty="0">
                <a:sym typeface="Symbol" pitchFamily="18" charset="2"/>
              </a:rPr>
              <a:t>	Since </a:t>
            </a:r>
            <a:r>
              <a:rPr lang="en-US" sz="2600" dirty="0"/>
              <a:t> </a:t>
            </a:r>
            <a:r>
              <a:rPr lang="en-US" sz="2600" b="1" i="1" dirty="0" err="1"/>
              <a:t>i</a:t>
            </a:r>
            <a:r>
              <a:rPr lang="en-US" sz="2600" dirty="0"/>
              <a:t>  =  </a:t>
            </a:r>
            <a:r>
              <a:rPr lang="en-US" sz="2600" b="1" i="1" dirty="0" err="1"/>
              <a:t>sf</a:t>
            </a:r>
            <a:r>
              <a:rPr lang="en-US" sz="2600" i="1" dirty="0"/>
              <a:t>(</a:t>
            </a:r>
            <a:r>
              <a:rPr lang="en-US" sz="2600" b="1" i="1" dirty="0"/>
              <a:t>k</a:t>
            </a:r>
            <a:r>
              <a:rPr lang="en-US" sz="2600" i="1" dirty="0"/>
              <a:t>)</a:t>
            </a:r>
            <a:r>
              <a:rPr lang="en-US" sz="2600" dirty="0"/>
              <a:t> , this becomes:</a:t>
            </a:r>
          </a:p>
        </p:txBody>
      </p:sp>
      <p:sp>
        <p:nvSpPr>
          <p:cNvPr id="82948" name="Text Box 4"/>
          <p:cNvSpPr txBox="1">
            <a:spLocks noChangeArrowheads="1"/>
          </p:cNvSpPr>
          <p:nvPr/>
        </p:nvSpPr>
        <p:spPr bwMode="auto">
          <a:xfrm>
            <a:off x="2235200" y="4938713"/>
            <a:ext cx="4724400" cy="846386"/>
          </a:xfrm>
          <a:prstGeom prst="rect">
            <a:avLst/>
          </a:prstGeom>
          <a:solidFill>
            <a:schemeClr val="bg1"/>
          </a:solidFill>
          <a:ln w="9525">
            <a:solidFill>
              <a:srgbClr val="FF0000"/>
            </a:solidFill>
            <a:miter lim="800000"/>
            <a:headEnd/>
            <a:tailEnd/>
          </a:ln>
        </p:spPr>
        <p:txBody>
          <a:bodyPr tIns="137160" bIns="13716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Font typeface="Wingdings" pitchFamily="2" charset="2"/>
              <a:buNone/>
            </a:pPr>
            <a:r>
              <a:rPr lang="en-US" sz="3700" dirty="0" err="1">
                <a:latin typeface="Times New Roman"/>
                <a:ea typeface="Lucida Grande"/>
                <a:cs typeface="Times New Roman"/>
              </a:rPr>
              <a:t>Δ</a:t>
            </a:r>
            <a:r>
              <a:rPr lang="en-US" sz="3700" b="1" i="1" dirty="0" err="1" smtClean="0">
                <a:latin typeface="Tahoma" pitchFamily="34" charset="0"/>
                <a:sym typeface="Symbol" pitchFamily="18" charset="2"/>
              </a:rPr>
              <a:t>k</a:t>
            </a:r>
            <a:r>
              <a:rPr lang="en-US" sz="3700" dirty="0" smtClean="0">
                <a:latin typeface="Tahoma" pitchFamily="34" charset="0"/>
                <a:sym typeface="Symbol" pitchFamily="18" charset="2"/>
              </a:rPr>
              <a:t>  </a:t>
            </a:r>
            <a:r>
              <a:rPr lang="en-US" sz="3700" dirty="0">
                <a:latin typeface="Tahoma" pitchFamily="34" charset="0"/>
                <a:sym typeface="Symbol" pitchFamily="18" charset="2"/>
              </a:rPr>
              <a:t>=  </a:t>
            </a:r>
            <a:r>
              <a:rPr lang="en-US" sz="3700" b="1" i="1" dirty="0">
                <a:latin typeface="Tahoma" pitchFamily="34" charset="0"/>
              </a:rPr>
              <a:t>s</a:t>
            </a:r>
            <a:r>
              <a:rPr lang="en-US" sz="1700" b="1" i="1" dirty="0">
                <a:latin typeface="Tahoma" pitchFamily="34" charset="0"/>
              </a:rPr>
              <a:t> </a:t>
            </a:r>
            <a:r>
              <a:rPr lang="en-US" sz="3700" b="1" i="1" dirty="0">
                <a:latin typeface="Tahoma" pitchFamily="34" charset="0"/>
              </a:rPr>
              <a:t>f</a:t>
            </a:r>
            <a:r>
              <a:rPr lang="en-US" sz="3700" i="1" dirty="0">
                <a:latin typeface="Tahoma" pitchFamily="34" charset="0"/>
              </a:rPr>
              <a:t>(</a:t>
            </a:r>
            <a:r>
              <a:rPr lang="en-US" sz="3700" b="1" i="1" dirty="0">
                <a:latin typeface="Tahoma" pitchFamily="34" charset="0"/>
              </a:rPr>
              <a:t>k</a:t>
            </a:r>
            <a:r>
              <a:rPr lang="en-US" sz="3700" i="1" dirty="0">
                <a:latin typeface="Tahoma" pitchFamily="34" charset="0"/>
              </a:rPr>
              <a:t>)</a:t>
            </a:r>
            <a:r>
              <a:rPr lang="en-US" sz="3700" b="1" dirty="0">
                <a:latin typeface="Tahoma" pitchFamily="34" charset="0"/>
                <a:sym typeface="Symbol" pitchFamily="18" charset="2"/>
              </a:rPr>
              <a:t>  </a:t>
            </a:r>
            <a:r>
              <a:rPr lang="en-US" sz="3700" dirty="0">
                <a:latin typeface="Tahoma" pitchFamily="34" charset="0"/>
              </a:rPr>
              <a:t>– </a:t>
            </a:r>
            <a:r>
              <a:rPr lang="en-US" sz="3700" b="1" i="1" dirty="0" err="1">
                <a:solidFill>
                  <a:srgbClr val="000000"/>
                </a:solidFill>
                <a:latin typeface="Times New Roman"/>
                <a:ea typeface="Lucida Grande"/>
                <a:cs typeface="Times New Roman"/>
              </a:rPr>
              <a:t>δ</a:t>
            </a:r>
            <a:r>
              <a:rPr lang="en-US" sz="3700" b="1" i="1" dirty="0" err="1" smtClean="0">
                <a:latin typeface="Tahoma" pitchFamily="34" charset="0"/>
              </a:rPr>
              <a:t>k</a:t>
            </a:r>
            <a:r>
              <a:rPr lang="en-US" sz="3700" dirty="0" smtClean="0">
                <a:latin typeface="Tahoma" pitchFamily="34" charset="0"/>
              </a:rPr>
              <a:t> </a:t>
            </a:r>
            <a:endParaRPr lang="en-US" sz="3700" dirty="0">
              <a:latin typeface="Times New Roman" pitchFamily="18" charset="0"/>
            </a:endParaRPr>
          </a:p>
        </p:txBody>
      </p:sp>
      <p:sp>
        <p:nvSpPr>
          <p:cNvPr id="82950" name="Rectangle 6"/>
          <p:cNvSpPr>
            <a:spLocks noGrp="1" noChangeArrowheads="1"/>
          </p:cNvSpPr>
          <p:nvPr>
            <p:ph type="body" idx="1"/>
          </p:nvPr>
        </p:nvSpPr>
        <p:spPr>
          <a:xfrm>
            <a:off x="612775" y="1455738"/>
            <a:ext cx="8229600" cy="1081087"/>
          </a:xfrm>
        </p:spPr>
        <p:txBody>
          <a:bodyPr/>
          <a:lstStyle/>
          <a:p>
            <a:pPr marL="0" indent="0" algn="ctr" eaLnBrk="1" hangingPunct="1">
              <a:buFont typeface="Wingdings" pitchFamily="2" charset="2"/>
              <a:buNone/>
            </a:pPr>
            <a:r>
              <a:rPr lang="en-US" sz="2700" i="1" smtClean="0">
                <a:solidFill>
                  <a:srgbClr val="0000FF"/>
                </a:solidFill>
              </a:rPr>
              <a:t>The basic idea:  Investment increases the capital stock, depreciation reduces it. </a:t>
            </a:r>
          </a:p>
        </p:txBody>
      </p:sp>
    </p:spTree>
    <p:extLst>
      <p:ext uri="{BB962C8B-B14F-4D97-AF65-F5344CB8AC3E}">
        <p14:creationId xmlns:p14="http://schemas.microsoft.com/office/powerpoint/2010/main" val="248554164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50">
                                            <p:txEl>
                                              <p:pRg st="0" end="0"/>
                                            </p:txEl>
                                          </p:spTgt>
                                        </p:tgtEl>
                                        <p:attrNameLst>
                                          <p:attrName>style.visibility</p:attrName>
                                        </p:attrNameLst>
                                      </p:cBhvr>
                                      <p:to>
                                        <p:strVal val="visible"/>
                                      </p:to>
                                    </p:set>
                                    <p:animEffect transition="in" filter="wipe(left)">
                                      <p:cBhvr>
                                        <p:cTn id="7" dur="500"/>
                                        <p:tgtEl>
                                          <p:spTgt spid="82950">
                                            <p:txEl>
                                              <p:pRg st="0" end="0"/>
                                            </p:txEl>
                                          </p:spTgt>
                                        </p:tgtEl>
                                      </p:cBhvr>
                                    </p:animEffect>
                                  </p:childTnLst>
                                  <p:subTnLst>
                                    <p:animClr clrSpc="rgb" dir="cw">
                                      <p:cBhvr override="childStyle">
                                        <p:cTn dur="1" fill="hold" display="0" masterRel="nextClick" afterEffect="1"/>
                                        <p:tgtEl>
                                          <p:spTgt spid="82950">
                                            <p:txEl>
                                              <p:pRg st="0" end="0"/>
                                            </p:txEl>
                                          </p:spTgt>
                                        </p:tgtEl>
                                        <p:attrNameLst>
                                          <p:attrName>ppt_c</p:attrName>
                                        </p:attrNameLst>
                                      </p:cBhvr>
                                      <p:to>
                                        <a:schemeClr val="bg2"/>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47">
                                            <p:txEl>
                                              <p:pRg st="0" end="0"/>
                                            </p:txEl>
                                          </p:spTgt>
                                        </p:tgtEl>
                                        <p:attrNameLst>
                                          <p:attrName>style.visibility</p:attrName>
                                        </p:attrNameLst>
                                      </p:cBhvr>
                                      <p:to>
                                        <p:strVal val="visible"/>
                                      </p:to>
                                    </p:set>
                                    <p:animEffect transition="in" filter="wipe(left)">
                                      <p:cBhvr>
                                        <p:cTn id="12" dur="500"/>
                                        <p:tgtEl>
                                          <p:spTgt spid="829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947">
                                            <p:txEl>
                                              <p:pRg st="1" end="1"/>
                                            </p:txEl>
                                          </p:spTgt>
                                        </p:tgtEl>
                                        <p:attrNameLst>
                                          <p:attrName>style.visibility</p:attrName>
                                        </p:attrNameLst>
                                      </p:cBhvr>
                                      <p:to>
                                        <p:strVal val="visible"/>
                                      </p:to>
                                    </p:set>
                                    <p:animEffect transition="in" filter="wipe(left)">
                                      <p:cBhvr>
                                        <p:cTn id="17" dur="500"/>
                                        <p:tgtEl>
                                          <p:spTgt spid="8294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947">
                                            <p:txEl>
                                              <p:pRg st="2" end="2"/>
                                            </p:txEl>
                                          </p:spTgt>
                                        </p:tgtEl>
                                        <p:attrNameLst>
                                          <p:attrName>style.visibility</p:attrName>
                                        </p:attrNameLst>
                                      </p:cBhvr>
                                      <p:to>
                                        <p:strVal val="visible"/>
                                      </p:to>
                                    </p:set>
                                    <p:animEffect transition="in" filter="wipe(left)">
                                      <p:cBhvr>
                                        <p:cTn id="22" dur="500"/>
                                        <p:tgtEl>
                                          <p:spTgt spid="8294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2948"/>
                                        </p:tgtEl>
                                        <p:attrNameLst>
                                          <p:attrName>style.visibility</p:attrName>
                                        </p:attrNameLst>
                                      </p:cBhvr>
                                      <p:to>
                                        <p:strVal val="visible"/>
                                      </p:to>
                                    </p:set>
                                    <p:animEffect transition="in" filter="fade">
                                      <p:cBhvr>
                                        <p:cTn id="27" dur="500"/>
                                        <p:tgtEl>
                                          <p:spTgt spid="82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P spid="82948" grpId="0" animBg="1" autoUpdateAnimBg="0"/>
      <p:bldP spid="82950" grpId="0" build="p" bldLvl="5"/>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smtClean="0">
                <a:solidFill>
                  <a:srgbClr val="0E5229"/>
                </a:solidFill>
                <a:latin typeface="Tahoma" pitchFamily="34" charset="0"/>
                <a:ea typeface="Tahoma" pitchFamily="34" charset="0"/>
                <a:cs typeface="Tahoma" pitchFamily="34" charset="0"/>
              </a:rPr>
              <a:t>IN THIS CHAPTER, YOU WILL LEARN:</a:t>
            </a:r>
            <a:endParaRPr lang="en-US" sz="2800" spc="2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the closed economy Solow model </a:t>
            </a:r>
          </a:p>
          <a:p>
            <a:pPr>
              <a:buClr>
                <a:schemeClr val="tx1">
                  <a:lumMod val="50000"/>
                  <a:lumOff val="50000"/>
                </a:schemeClr>
              </a:buClr>
            </a:pPr>
            <a:r>
              <a:rPr lang="en-US" sz="2700" dirty="0"/>
              <a:t>how a country’s standard of living depends on its saving and population growth rates</a:t>
            </a:r>
          </a:p>
          <a:p>
            <a:pPr>
              <a:buClr>
                <a:schemeClr val="tx1">
                  <a:lumMod val="50000"/>
                  <a:lumOff val="50000"/>
                </a:schemeClr>
              </a:buClr>
            </a:pPr>
            <a:r>
              <a:rPr lang="en-US" sz="2700" dirty="0"/>
              <a:t>how to use the “Golden Rule” to find the optimal saving rate and capital stock</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The equation of motion for </a:t>
            </a:r>
            <a:r>
              <a:rPr lang="en-US" i="1" smtClean="0"/>
              <a:t>k</a:t>
            </a:r>
          </a:p>
        </p:txBody>
      </p:sp>
      <p:sp>
        <p:nvSpPr>
          <p:cNvPr id="84995" name="Rectangle 3"/>
          <p:cNvSpPr>
            <a:spLocks noGrp="1" noChangeArrowheads="1"/>
          </p:cNvSpPr>
          <p:nvPr>
            <p:ph type="body" idx="1"/>
          </p:nvPr>
        </p:nvSpPr>
        <p:spPr>
          <a:xfrm>
            <a:off x="914400" y="2209800"/>
            <a:ext cx="7696200" cy="3962400"/>
          </a:xfrm>
        </p:spPr>
        <p:txBody>
          <a:bodyPr/>
          <a:lstStyle/>
          <a:p>
            <a:pPr marL="293688" indent="-293688" eaLnBrk="1" hangingPunct="1">
              <a:buClr>
                <a:schemeClr val="accent2"/>
              </a:buClr>
              <a:tabLst>
                <a:tab pos="4059238" algn="r"/>
                <a:tab pos="4395788" algn="l"/>
              </a:tabLst>
            </a:pPr>
            <a:r>
              <a:rPr lang="en-US" sz="2600" dirty="0" smtClean="0"/>
              <a:t>The Solow model’s central equation</a:t>
            </a:r>
          </a:p>
          <a:p>
            <a:pPr marL="293688" indent="-293688" eaLnBrk="1" hangingPunct="1">
              <a:buClr>
                <a:schemeClr val="accent2"/>
              </a:buClr>
              <a:tabLst>
                <a:tab pos="4059238" algn="r"/>
                <a:tab pos="4395788" algn="l"/>
              </a:tabLst>
            </a:pPr>
            <a:r>
              <a:rPr lang="en-US" sz="2600" dirty="0" smtClean="0"/>
              <a:t>Determines behavior of capital over time…</a:t>
            </a:r>
          </a:p>
          <a:p>
            <a:pPr marL="293688" indent="-293688" eaLnBrk="1" hangingPunct="1">
              <a:buClr>
                <a:schemeClr val="accent2"/>
              </a:buClr>
              <a:tabLst>
                <a:tab pos="4059238" algn="r"/>
                <a:tab pos="4395788" algn="l"/>
              </a:tabLst>
            </a:pPr>
            <a:r>
              <a:rPr lang="en-US" sz="2600" dirty="0" smtClean="0"/>
              <a:t>…which, in turn, determines behavior of </a:t>
            </a:r>
            <a:br>
              <a:rPr lang="en-US" sz="2600" dirty="0" smtClean="0"/>
            </a:br>
            <a:r>
              <a:rPr lang="en-US" sz="2600" dirty="0" smtClean="0"/>
              <a:t>all of the other endogenous variables </a:t>
            </a:r>
            <a:br>
              <a:rPr lang="en-US" sz="2600" dirty="0" smtClean="0"/>
            </a:br>
            <a:r>
              <a:rPr lang="en-US" sz="2600" dirty="0" smtClean="0"/>
              <a:t>because they all depend on </a:t>
            </a:r>
            <a:r>
              <a:rPr lang="en-US" sz="2600" b="1" i="1" dirty="0" smtClean="0"/>
              <a:t>k</a:t>
            </a:r>
            <a:r>
              <a:rPr lang="en-US" sz="2600" dirty="0" smtClean="0"/>
              <a:t>.     </a:t>
            </a:r>
            <a:r>
              <a:rPr lang="en-US" sz="2600" i="1" dirty="0" smtClean="0"/>
              <a:t>E.g</a:t>
            </a:r>
            <a:r>
              <a:rPr lang="en-US" sz="2600" dirty="0" smtClean="0"/>
              <a:t>., </a:t>
            </a:r>
          </a:p>
          <a:p>
            <a:pPr marL="454025" lvl="1" indent="3175" eaLnBrk="1" hangingPunct="1">
              <a:spcBef>
                <a:spcPct val="30000"/>
              </a:spcBef>
              <a:buClr>
                <a:schemeClr val="accent2"/>
              </a:buClr>
              <a:buSzTx/>
              <a:buFont typeface="Wingdings" pitchFamily="2" charset="2"/>
              <a:buNone/>
              <a:tabLst>
                <a:tab pos="4059238" algn="r"/>
                <a:tab pos="4395788" algn="l"/>
              </a:tabLst>
            </a:pPr>
            <a:r>
              <a:rPr lang="en-US" dirty="0" smtClean="0"/>
              <a:t>	income per person:  	</a:t>
            </a:r>
            <a:r>
              <a:rPr lang="en-US" b="1" i="1" dirty="0" smtClean="0"/>
              <a:t>y</a:t>
            </a:r>
            <a:r>
              <a:rPr lang="en-US" dirty="0" smtClean="0"/>
              <a:t>  =  </a:t>
            </a:r>
            <a:r>
              <a:rPr lang="en-US" b="1" i="1" dirty="0" smtClean="0"/>
              <a:t>f(k)</a:t>
            </a:r>
          </a:p>
          <a:p>
            <a:pPr marL="454025" lvl="1" indent="3175" eaLnBrk="1" hangingPunct="1">
              <a:spcBef>
                <a:spcPct val="30000"/>
              </a:spcBef>
              <a:buClr>
                <a:schemeClr val="accent2"/>
              </a:buClr>
              <a:buSzTx/>
              <a:buFont typeface="Wingdings" pitchFamily="2" charset="2"/>
              <a:buNone/>
              <a:tabLst>
                <a:tab pos="4059238" algn="r"/>
                <a:tab pos="4395788" algn="l"/>
              </a:tabLst>
            </a:pPr>
            <a:r>
              <a:rPr lang="en-US" dirty="0" smtClean="0"/>
              <a:t>	consumption per person: 	</a:t>
            </a:r>
            <a:r>
              <a:rPr lang="en-US" b="1" i="1" dirty="0" smtClean="0"/>
              <a:t>c</a:t>
            </a:r>
            <a:r>
              <a:rPr lang="en-US" dirty="0" smtClean="0"/>
              <a:t>  =  (</a:t>
            </a:r>
            <a:r>
              <a:rPr lang="en-US" b="1" dirty="0" smtClean="0"/>
              <a:t>1 </a:t>
            </a:r>
            <a:r>
              <a:rPr lang="en-US" dirty="0" smtClean="0"/>
              <a:t>– </a:t>
            </a:r>
            <a:r>
              <a:rPr lang="en-US" b="1" i="1" dirty="0" smtClean="0"/>
              <a:t>s</a:t>
            </a:r>
            <a:r>
              <a:rPr lang="en-US" dirty="0" smtClean="0"/>
              <a:t>)</a:t>
            </a:r>
            <a:r>
              <a:rPr lang="en-US" sz="1400" dirty="0" smtClean="0"/>
              <a:t> </a:t>
            </a:r>
            <a:r>
              <a:rPr lang="en-US" b="1" i="1" dirty="0" smtClean="0"/>
              <a:t>f</a:t>
            </a:r>
            <a:r>
              <a:rPr lang="en-US" i="1" dirty="0" smtClean="0"/>
              <a:t>(</a:t>
            </a:r>
            <a:r>
              <a:rPr lang="en-US" b="1" i="1" dirty="0" smtClean="0"/>
              <a:t>k</a:t>
            </a:r>
            <a:r>
              <a:rPr lang="en-US" i="1" dirty="0" smtClean="0"/>
              <a:t>)</a:t>
            </a:r>
            <a:r>
              <a:rPr lang="en-US" dirty="0" smtClean="0"/>
              <a:t> </a:t>
            </a:r>
            <a:endParaRPr lang="en-US" i="1" dirty="0" smtClean="0"/>
          </a:p>
        </p:txBody>
      </p:sp>
      <p:sp>
        <p:nvSpPr>
          <p:cNvPr id="37892" name="Text Box 4"/>
          <p:cNvSpPr txBox="1">
            <a:spLocks noChangeArrowheads="1"/>
          </p:cNvSpPr>
          <p:nvPr/>
        </p:nvSpPr>
        <p:spPr bwMode="auto">
          <a:xfrm>
            <a:off x="2209800" y="1295400"/>
            <a:ext cx="4343400" cy="846386"/>
          </a:xfrm>
          <a:prstGeom prst="rect">
            <a:avLst/>
          </a:prstGeom>
          <a:solidFill>
            <a:schemeClr val="bg1"/>
          </a:solidFill>
          <a:ln w="9525">
            <a:solidFill>
              <a:srgbClr val="FF0000"/>
            </a:solidFill>
            <a:miter lim="800000"/>
            <a:headEnd/>
            <a:tailEnd/>
          </a:ln>
        </p:spPr>
        <p:txBody>
          <a:bodyPr tIns="137160" bIns="13716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700" dirty="0" err="1">
                <a:latin typeface="Times New Roman"/>
                <a:ea typeface="Lucida Grande"/>
                <a:cs typeface="Times New Roman"/>
              </a:rPr>
              <a:t>Δ</a:t>
            </a:r>
            <a:r>
              <a:rPr lang="en-US" sz="3700" b="1" i="1" dirty="0" err="1" smtClean="0">
                <a:latin typeface="Tahoma" pitchFamily="34" charset="0"/>
                <a:sym typeface="Symbol" pitchFamily="18" charset="2"/>
              </a:rPr>
              <a:t>k</a:t>
            </a:r>
            <a:r>
              <a:rPr lang="en-US" sz="3700" dirty="0" smtClean="0">
                <a:latin typeface="Tahoma" pitchFamily="34" charset="0"/>
                <a:sym typeface="Symbol" pitchFamily="18" charset="2"/>
              </a:rPr>
              <a:t>  </a:t>
            </a:r>
            <a:r>
              <a:rPr lang="en-US" sz="3700" dirty="0">
                <a:latin typeface="Tahoma" pitchFamily="34" charset="0"/>
                <a:sym typeface="Symbol" pitchFamily="18" charset="2"/>
              </a:rPr>
              <a:t>=  </a:t>
            </a:r>
            <a:r>
              <a:rPr lang="en-US" sz="3700" b="1" i="1" dirty="0">
                <a:latin typeface="Tahoma" pitchFamily="34" charset="0"/>
              </a:rPr>
              <a:t>s</a:t>
            </a:r>
            <a:r>
              <a:rPr lang="en-US" sz="1700" b="1" i="1" dirty="0">
                <a:latin typeface="Tahoma" pitchFamily="34" charset="0"/>
              </a:rPr>
              <a:t> </a:t>
            </a:r>
            <a:r>
              <a:rPr lang="en-US" sz="3700" b="1" i="1" dirty="0">
                <a:latin typeface="Tahoma" pitchFamily="34" charset="0"/>
              </a:rPr>
              <a:t>f</a:t>
            </a:r>
            <a:r>
              <a:rPr lang="en-US" sz="3700" i="1" dirty="0">
                <a:latin typeface="Tahoma" pitchFamily="34" charset="0"/>
              </a:rPr>
              <a:t>(</a:t>
            </a:r>
            <a:r>
              <a:rPr lang="en-US" sz="3700" b="1" i="1" dirty="0">
                <a:latin typeface="Tahoma" pitchFamily="34" charset="0"/>
              </a:rPr>
              <a:t>k</a:t>
            </a:r>
            <a:r>
              <a:rPr lang="en-US" sz="3700" i="1" dirty="0">
                <a:latin typeface="Tahoma" pitchFamily="34" charset="0"/>
              </a:rPr>
              <a:t>)</a:t>
            </a:r>
            <a:r>
              <a:rPr lang="en-US" sz="3700" b="1" dirty="0">
                <a:latin typeface="Tahoma" pitchFamily="34" charset="0"/>
                <a:sym typeface="Symbol" pitchFamily="18" charset="2"/>
              </a:rPr>
              <a:t>  </a:t>
            </a:r>
            <a:r>
              <a:rPr lang="en-US" sz="3700" dirty="0">
                <a:latin typeface="Tahoma" pitchFamily="34" charset="0"/>
              </a:rPr>
              <a:t>– </a:t>
            </a:r>
            <a:r>
              <a:rPr lang="en-US" sz="3700" i="1" dirty="0" err="1">
                <a:solidFill>
                  <a:srgbClr val="000000"/>
                </a:solidFill>
                <a:latin typeface="Times New Roman"/>
                <a:ea typeface="Lucida Grande"/>
                <a:cs typeface="Times New Roman"/>
              </a:rPr>
              <a:t>δ</a:t>
            </a:r>
            <a:r>
              <a:rPr lang="en-US" sz="3700" b="1" i="1" dirty="0" err="1" smtClean="0">
                <a:latin typeface="Tahoma" pitchFamily="34" charset="0"/>
              </a:rPr>
              <a:t>k</a:t>
            </a:r>
            <a:r>
              <a:rPr lang="en-US" sz="3700" dirty="0" smtClean="0">
                <a:latin typeface="Tahoma" pitchFamily="34" charset="0"/>
              </a:rPr>
              <a:t> </a:t>
            </a:r>
            <a:endParaRPr lang="en-US" sz="3700" dirty="0">
              <a:latin typeface="Times New Roman" pitchFamily="18" charset="0"/>
            </a:endParaRPr>
          </a:p>
        </p:txBody>
      </p:sp>
    </p:spTree>
    <p:extLst>
      <p:ext uri="{BB962C8B-B14F-4D97-AF65-F5344CB8AC3E}">
        <p14:creationId xmlns:p14="http://schemas.microsoft.com/office/powerpoint/2010/main" val="161511510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wipe(left)">
                                      <p:cBhvr>
                                        <p:cTn id="7" dur="500"/>
                                        <p:tgtEl>
                                          <p:spTgt spid="84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wipe(left)">
                                      <p:cBhvr>
                                        <p:cTn id="12" dur="500"/>
                                        <p:tgtEl>
                                          <p:spTgt spid="84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4995">
                                            <p:txEl>
                                              <p:pRg st="2" end="2"/>
                                            </p:txEl>
                                          </p:spTgt>
                                        </p:tgtEl>
                                        <p:attrNameLst>
                                          <p:attrName>style.visibility</p:attrName>
                                        </p:attrNameLst>
                                      </p:cBhvr>
                                      <p:to>
                                        <p:strVal val="visible"/>
                                      </p:to>
                                    </p:set>
                                    <p:animEffect transition="in" filter="wipe(left)">
                                      <p:cBhvr>
                                        <p:cTn id="17" dur="500"/>
                                        <p:tgtEl>
                                          <p:spTgt spid="84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4995">
                                            <p:txEl>
                                              <p:pRg st="3" end="3"/>
                                            </p:txEl>
                                          </p:spTgt>
                                        </p:tgtEl>
                                        <p:attrNameLst>
                                          <p:attrName>style.visibility</p:attrName>
                                        </p:attrNameLst>
                                      </p:cBhvr>
                                      <p:to>
                                        <p:strVal val="visible"/>
                                      </p:to>
                                    </p:set>
                                    <p:animEffect transition="in" filter="wipe(left)">
                                      <p:cBhvr>
                                        <p:cTn id="22" dur="500"/>
                                        <p:tgtEl>
                                          <p:spTgt spid="849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4995">
                                            <p:txEl>
                                              <p:pRg st="4" end="4"/>
                                            </p:txEl>
                                          </p:spTgt>
                                        </p:tgtEl>
                                        <p:attrNameLst>
                                          <p:attrName>style.visibility</p:attrName>
                                        </p:attrNameLst>
                                      </p:cBhvr>
                                      <p:to>
                                        <p:strVal val="visible"/>
                                      </p:to>
                                    </p:set>
                                    <p:animEffect transition="in" filter="wipe(left)">
                                      <p:cBhvr>
                                        <p:cTn id="27" dur="500"/>
                                        <p:tgtEl>
                                          <p:spTgt spid="84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69900" y="271463"/>
            <a:ext cx="7197725" cy="881062"/>
          </a:xfrm>
        </p:spPr>
        <p:txBody>
          <a:bodyPr/>
          <a:lstStyle/>
          <a:p>
            <a:pPr eaLnBrk="1" hangingPunct="1"/>
            <a:r>
              <a:rPr lang="en-US" smtClean="0"/>
              <a:t>The steady state</a:t>
            </a:r>
          </a:p>
        </p:txBody>
      </p:sp>
      <p:sp>
        <p:nvSpPr>
          <p:cNvPr id="87043" name="Rectangle 3"/>
          <p:cNvSpPr>
            <a:spLocks noGrp="1" noChangeArrowheads="1"/>
          </p:cNvSpPr>
          <p:nvPr>
            <p:ph type="body" idx="1"/>
          </p:nvPr>
        </p:nvSpPr>
        <p:spPr>
          <a:xfrm>
            <a:off x="533400" y="2286000"/>
            <a:ext cx="8229600" cy="3429000"/>
          </a:xfrm>
        </p:spPr>
        <p:txBody>
          <a:bodyPr/>
          <a:lstStyle/>
          <a:p>
            <a:pPr marL="0" indent="0" eaLnBrk="1" hangingPunct="1">
              <a:lnSpc>
                <a:spcPct val="110000"/>
              </a:lnSpc>
              <a:spcBef>
                <a:spcPct val="0"/>
              </a:spcBef>
              <a:buNone/>
            </a:pPr>
            <a:r>
              <a:rPr lang="en-US" sz="2600" dirty="0" smtClean="0"/>
              <a:t>If investment is just enough to cover depreciation </a:t>
            </a:r>
            <a:r>
              <a:rPr lang="en-US" sz="2600" dirty="0" smtClean="0">
                <a:sym typeface="Symbol" pitchFamily="18" charset="2"/>
              </a:rPr>
              <a:t> </a:t>
            </a:r>
            <a:br>
              <a:rPr lang="en-US" sz="2600" dirty="0" smtClean="0">
                <a:sym typeface="Symbol" pitchFamily="18" charset="2"/>
              </a:rPr>
            </a:br>
            <a:r>
              <a:rPr lang="en-US" sz="2600" dirty="0" smtClean="0">
                <a:sym typeface="Symbol" pitchFamily="18" charset="2"/>
              </a:rPr>
              <a:t>[</a:t>
            </a:r>
            <a:r>
              <a:rPr lang="en-US" sz="2600" b="1" i="1" dirty="0" err="1" smtClean="0"/>
              <a:t>sf</a:t>
            </a:r>
            <a:r>
              <a:rPr lang="en-US" sz="2600" i="1" dirty="0" smtClean="0"/>
              <a:t>(</a:t>
            </a:r>
            <a:r>
              <a:rPr lang="en-US" sz="2600" b="1" i="1" dirty="0" smtClean="0"/>
              <a:t>k</a:t>
            </a:r>
            <a:r>
              <a:rPr lang="en-US" sz="2600" i="1" dirty="0" smtClean="0"/>
              <a:t>)</a:t>
            </a:r>
            <a:r>
              <a:rPr lang="en-US" sz="2600" b="1" dirty="0" smtClean="0">
                <a:sym typeface="Symbol" pitchFamily="18" charset="2"/>
              </a:rPr>
              <a:t>  </a:t>
            </a:r>
            <a:r>
              <a:rPr lang="en-US" sz="2600" dirty="0" smtClean="0">
                <a:sym typeface="Symbol" pitchFamily="18" charset="2"/>
              </a:rPr>
              <a:t>=</a:t>
            </a:r>
            <a:r>
              <a:rPr lang="en-US" sz="2600" dirty="0" smtClean="0"/>
              <a:t> </a:t>
            </a:r>
            <a:r>
              <a:rPr lang="en-US" sz="2600" i="1" kern="1200" dirty="0" err="1">
                <a:solidFill>
                  <a:srgbClr val="000000"/>
                </a:solidFill>
                <a:latin typeface="Times New Roman"/>
                <a:ea typeface="Lucida Grande"/>
                <a:cs typeface="Times New Roman"/>
              </a:rPr>
              <a:t>δ</a:t>
            </a:r>
            <a:r>
              <a:rPr lang="en-US" sz="2600" b="1" i="1" dirty="0" err="1" smtClean="0"/>
              <a:t>k</a:t>
            </a:r>
            <a:r>
              <a:rPr lang="en-US" sz="900" dirty="0" smtClean="0"/>
              <a:t> </a:t>
            </a:r>
            <a:r>
              <a:rPr lang="en-US" sz="2600" dirty="0" smtClean="0"/>
              <a:t>],  </a:t>
            </a:r>
          </a:p>
          <a:p>
            <a:pPr marL="0" indent="0" eaLnBrk="1" hangingPunct="1">
              <a:lnSpc>
                <a:spcPct val="110000"/>
              </a:lnSpc>
              <a:spcBef>
                <a:spcPct val="15000"/>
              </a:spcBef>
              <a:buNone/>
            </a:pPr>
            <a:r>
              <a:rPr lang="en-US" sz="2600" dirty="0" smtClean="0"/>
              <a:t>then capital per worker will remain constant: </a:t>
            </a:r>
            <a:r>
              <a:rPr lang="en-US" sz="2600" dirty="0" smtClean="0">
                <a:sym typeface="Symbol" pitchFamily="18" charset="2"/>
              </a:rPr>
              <a:t> </a:t>
            </a:r>
            <a:br>
              <a:rPr lang="en-US" sz="2600" dirty="0" smtClean="0">
                <a:sym typeface="Symbol" pitchFamily="18" charset="2"/>
              </a:rPr>
            </a:br>
            <a:r>
              <a:rPr lang="en-US" sz="2600" dirty="0" smtClean="0">
                <a:sym typeface="Symbol" pitchFamily="18" charset="2"/>
              </a:rPr>
              <a:t>			</a:t>
            </a:r>
            <a:r>
              <a:rPr lang="en-US" sz="2600" dirty="0" err="1">
                <a:latin typeface="Times New Roman"/>
                <a:ea typeface="Lucida Grande"/>
                <a:cs typeface="Times New Roman"/>
              </a:rPr>
              <a:t>Δ</a:t>
            </a:r>
            <a:r>
              <a:rPr lang="en-US" sz="2600" b="1" i="1" dirty="0" err="1" smtClean="0">
                <a:sym typeface="Symbol" pitchFamily="18" charset="2"/>
              </a:rPr>
              <a:t>k</a:t>
            </a:r>
            <a:r>
              <a:rPr lang="en-US" sz="2600" dirty="0" smtClean="0">
                <a:sym typeface="Symbol" pitchFamily="18" charset="2"/>
              </a:rPr>
              <a:t>  = 0. </a:t>
            </a:r>
            <a:endParaRPr lang="en-US" sz="2600" dirty="0" smtClean="0"/>
          </a:p>
          <a:p>
            <a:pPr marL="0" indent="0" eaLnBrk="1" hangingPunct="1">
              <a:spcBef>
                <a:spcPct val="0"/>
              </a:spcBef>
              <a:buFont typeface="Wingdings" pitchFamily="2" charset="2"/>
              <a:buNone/>
            </a:pPr>
            <a:endParaRPr lang="en-US" sz="2600" dirty="0" smtClean="0"/>
          </a:p>
          <a:p>
            <a:pPr marL="0" indent="0" eaLnBrk="1" hangingPunct="1">
              <a:spcBef>
                <a:spcPct val="0"/>
              </a:spcBef>
              <a:buFont typeface="Wingdings" pitchFamily="2" charset="2"/>
              <a:buNone/>
            </a:pPr>
            <a:r>
              <a:rPr lang="en-US" sz="2600" dirty="0" smtClean="0"/>
              <a:t>This occurs at one value of </a:t>
            </a:r>
            <a:r>
              <a:rPr lang="en-US" sz="2600" b="1" i="1" dirty="0" smtClean="0"/>
              <a:t>k</a:t>
            </a:r>
            <a:r>
              <a:rPr lang="en-US" sz="2600" dirty="0" smtClean="0"/>
              <a:t>, denoted </a:t>
            </a:r>
            <a:r>
              <a:rPr lang="en-US" sz="2600" b="1" i="1" dirty="0" smtClean="0"/>
              <a:t>k</a:t>
            </a:r>
            <a:r>
              <a:rPr lang="en-US" sz="2600" b="1" i="1" baseline="30000" dirty="0" smtClean="0"/>
              <a:t>*</a:t>
            </a:r>
            <a:r>
              <a:rPr lang="en-US" sz="2600" dirty="0" smtClean="0"/>
              <a:t>, </a:t>
            </a:r>
            <a:br>
              <a:rPr lang="en-US" sz="2600" dirty="0" smtClean="0"/>
            </a:br>
            <a:r>
              <a:rPr lang="en-US" sz="2600" dirty="0" smtClean="0"/>
              <a:t>called the </a:t>
            </a:r>
            <a:r>
              <a:rPr lang="en-US" sz="2600" b="1" i="1" dirty="0" smtClean="0">
                <a:solidFill>
                  <a:srgbClr val="CC0000"/>
                </a:solidFill>
              </a:rPr>
              <a:t>steady state capital stock</a:t>
            </a:r>
            <a:r>
              <a:rPr lang="en-US" sz="2600" dirty="0" smtClean="0"/>
              <a:t>.  </a:t>
            </a:r>
          </a:p>
        </p:txBody>
      </p:sp>
      <p:sp>
        <p:nvSpPr>
          <p:cNvPr id="38916" name="Text Box 4"/>
          <p:cNvSpPr txBox="1">
            <a:spLocks noChangeArrowheads="1"/>
          </p:cNvSpPr>
          <p:nvPr/>
        </p:nvSpPr>
        <p:spPr bwMode="auto">
          <a:xfrm>
            <a:off x="2209800" y="1295400"/>
            <a:ext cx="4343400" cy="846386"/>
          </a:xfrm>
          <a:prstGeom prst="rect">
            <a:avLst/>
          </a:prstGeom>
          <a:solidFill>
            <a:schemeClr val="bg1"/>
          </a:solidFill>
          <a:ln w="9525">
            <a:solidFill>
              <a:srgbClr val="FF0000"/>
            </a:solidFill>
            <a:miter lim="800000"/>
            <a:headEnd/>
            <a:tailEnd/>
          </a:ln>
        </p:spPr>
        <p:txBody>
          <a:bodyPr tIns="137160" bIns="13716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Font typeface="Wingdings" pitchFamily="2" charset="2"/>
              <a:buNone/>
            </a:pPr>
            <a:r>
              <a:rPr lang="en-US" sz="3700" dirty="0" err="1">
                <a:latin typeface="Times New Roman"/>
                <a:ea typeface="Lucida Grande"/>
                <a:cs typeface="Times New Roman"/>
              </a:rPr>
              <a:t>Δ</a:t>
            </a:r>
            <a:r>
              <a:rPr lang="en-US" sz="3700" b="1" i="1" dirty="0" err="1" smtClean="0">
                <a:latin typeface="Tahoma" pitchFamily="34" charset="0"/>
                <a:sym typeface="Symbol" pitchFamily="18" charset="2"/>
              </a:rPr>
              <a:t>k</a:t>
            </a:r>
            <a:r>
              <a:rPr lang="en-US" sz="3700" dirty="0" smtClean="0">
                <a:latin typeface="Tahoma" pitchFamily="34" charset="0"/>
                <a:sym typeface="Symbol" pitchFamily="18" charset="2"/>
              </a:rPr>
              <a:t>  </a:t>
            </a:r>
            <a:r>
              <a:rPr lang="en-US" sz="3700" dirty="0">
                <a:latin typeface="Tahoma" pitchFamily="34" charset="0"/>
                <a:sym typeface="Symbol" pitchFamily="18" charset="2"/>
              </a:rPr>
              <a:t>=  </a:t>
            </a:r>
            <a:r>
              <a:rPr lang="en-US" sz="3700" b="1" i="1" dirty="0">
                <a:latin typeface="Tahoma" pitchFamily="34" charset="0"/>
              </a:rPr>
              <a:t>s</a:t>
            </a:r>
            <a:r>
              <a:rPr lang="en-US" sz="1700" b="1" i="1" dirty="0">
                <a:latin typeface="Tahoma" pitchFamily="34" charset="0"/>
              </a:rPr>
              <a:t> </a:t>
            </a:r>
            <a:r>
              <a:rPr lang="en-US" sz="3700" b="1" i="1" dirty="0">
                <a:latin typeface="Tahoma" pitchFamily="34" charset="0"/>
              </a:rPr>
              <a:t>f</a:t>
            </a:r>
            <a:r>
              <a:rPr lang="en-US" sz="3700" i="1" dirty="0">
                <a:latin typeface="Tahoma" pitchFamily="34" charset="0"/>
              </a:rPr>
              <a:t>(</a:t>
            </a:r>
            <a:r>
              <a:rPr lang="en-US" sz="3700" b="1" i="1" dirty="0">
                <a:latin typeface="Tahoma" pitchFamily="34" charset="0"/>
              </a:rPr>
              <a:t>k</a:t>
            </a:r>
            <a:r>
              <a:rPr lang="en-US" sz="3700" i="1" dirty="0">
                <a:latin typeface="Tahoma" pitchFamily="34" charset="0"/>
              </a:rPr>
              <a:t>)</a:t>
            </a:r>
            <a:r>
              <a:rPr lang="en-US" sz="3700" b="1" dirty="0">
                <a:latin typeface="Tahoma" pitchFamily="34" charset="0"/>
                <a:sym typeface="Symbol" pitchFamily="18" charset="2"/>
              </a:rPr>
              <a:t>  </a:t>
            </a:r>
            <a:r>
              <a:rPr lang="en-US" sz="3700" dirty="0" smtClean="0">
                <a:latin typeface="Tahoma" pitchFamily="34" charset="0"/>
              </a:rPr>
              <a:t>– </a:t>
            </a:r>
            <a:r>
              <a:rPr lang="en-US" sz="3700" i="1" dirty="0" err="1" smtClean="0">
                <a:solidFill>
                  <a:srgbClr val="000000"/>
                </a:solidFill>
                <a:latin typeface="Times New Roman"/>
                <a:ea typeface="Lucida Grande"/>
                <a:cs typeface="Times New Roman"/>
              </a:rPr>
              <a:t>δ</a:t>
            </a:r>
            <a:r>
              <a:rPr lang="en-US" sz="3700" b="1" i="1" dirty="0" err="1" smtClean="0">
                <a:latin typeface="Tahoma" pitchFamily="34" charset="0"/>
              </a:rPr>
              <a:t>k</a:t>
            </a:r>
            <a:r>
              <a:rPr lang="en-US" sz="3700" dirty="0" smtClean="0">
                <a:latin typeface="Tahoma" pitchFamily="34" charset="0"/>
              </a:rPr>
              <a:t> </a:t>
            </a:r>
            <a:endParaRPr lang="en-US" sz="3700" dirty="0">
              <a:latin typeface="Times New Roman" pitchFamily="18" charset="0"/>
            </a:endParaRPr>
          </a:p>
        </p:txBody>
      </p:sp>
    </p:spTree>
    <p:extLst>
      <p:ext uri="{BB962C8B-B14F-4D97-AF65-F5344CB8AC3E}">
        <p14:creationId xmlns:p14="http://schemas.microsoft.com/office/powerpoint/2010/main" val="84031810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left)">
                                      <p:cBhvr>
                                        <p:cTn id="7" dur="500"/>
                                        <p:tgtEl>
                                          <p:spTgt spid="87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wipe(left)">
                                      <p:cBhvr>
                                        <p:cTn id="12" dur="500"/>
                                        <p:tgtEl>
                                          <p:spTgt spid="87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043">
                                            <p:txEl>
                                              <p:pRg st="3" end="3"/>
                                            </p:txEl>
                                          </p:spTgt>
                                        </p:tgtEl>
                                        <p:attrNameLst>
                                          <p:attrName>style.visibility</p:attrName>
                                        </p:attrNameLst>
                                      </p:cBhvr>
                                      <p:to>
                                        <p:strVal val="visible"/>
                                      </p:to>
                                    </p:set>
                                    <p:animEffect transition="in" filter="wipe(left)">
                                      <p:cBhvr>
                                        <p:cTn id="17" dur="500"/>
                                        <p:tgtEl>
                                          <p:spTgt spid="870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69900" y="306388"/>
            <a:ext cx="7197725" cy="809625"/>
          </a:xfrm>
        </p:spPr>
        <p:txBody>
          <a:bodyPr/>
          <a:lstStyle/>
          <a:p>
            <a:pPr eaLnBrk="1" hangingPunct="1"/>
            <a:r>
              <a:rPr lang="en-US" smtClean="0"/>
              <a:t>The steady state</a:t>
            </a:r>
          </a:p>
        </p:txBody>
      </p:sp>
      <p:grpSp>
        <p:nvGrpSpPr>
          <p:cNvPr id="39939" name="Group 3"/>
          <p:cNvGrpSpPr>
            <a:grpSpLocks/>
          </p:cNvGrpSpPr>
          <p:nvPr/>
        </p:nvGrpSpPr>
        <p:grpSpPr bwMode="auto">
          <a:xfrm>
            <a:off x="223838" y="1544638"/>
            <a:ext cx="7853362" cy="4816475"/>
            <a:chOff x="141" y="973"/>
            <a:chExt cx="4947" cy="3034"/>
          </a:xfrm>
        </p:grpSpPr>
        <p:grpSp>
          <p:nvGrpSpPr>
            <p:cNvPr id="39949" name="Group 4"/>
            <p:cNvGrpSpPr>
              <a:grpSpLocks/>
            </p:cNvGrpSpPr>
            <p:nvPr/>
          </p:nvGrpSpPr>
          <p:grpSpPr bwMode="auto">
            <a:xfrm>
              <a:off x="1249" y="1341"/>
              <a:ext cx="2879" cy="2205"/>
              <a:chOff x="1249" y="1341"/>
              <a:chExt cx="2697" cy="2205"/>
            </a:xfrm>
          </p:grpSpPr>
          <p:sp>
            <p:nvSpPr>
              <p:cNvPr id="39952" name="Line 5"/>
              <p:cNvSpPr>
                <a:spLocks noChangeShapeType="1"/>
              </p:cNvSpPr>
              <p:nvPr/>
            </p:nvSpPr>
            <p:spPr bwMode="auto">
              <a:xfrm>
                <a:off x="1249" y="1341"/>
                <a:ext cx="0" cy="220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9953" name="Line 6"/>
              <p:cNvSpPr>
                <a:spLocks noChangeShapeType="1"/>
              </p:cNvSpPr>
              <p:nvPr/>
            </p:nvSpPr>
            <p:spPr bwMode="auto">
              <a:xfrm>
                <a:off x="1258" y="3536"/>
                <a:ext cx="26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sp>
          <p:nvSpPr>
            <p:cNvPr id="39950" name="Text Box 7"/>
            <p:cNvSpPr txBox="1">
              <a:spLocks noChangeArrowheads="1"/>
            </p:cNvSpPr>
            <p:nvPr/>
          </p:nvSpPr>
          <p:spPr bwMode="auto">
            <a:xfrm>
              <a:off x="141" y="973"/>
              <a:ext cx="1155"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kumimoji="1" lang="en-US" sz="2300"/>
                <a:t>Investment and depreciation </a:t>
              </a:r>
            </a:p>
          </p:txBody>
        </p:sp>
        <p:sp>
          <p:nvSpPr>
            <p:cNvPr id="39951" name="Text Box 8"/>
            <p:cNvSpPr txBox="1">
              <a:spLocks noChangeArrowheads="1"/>
            </p:cNvSpPr>
            <p:nvPr/>
          </p:nvSpPr>
          <p:spPr bwMode="auto">
            <a:xfrm>
              <a:off x="4080" y="3556"/>
              <a:ext cx="1008"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300"/>
                <a:t>Capital per </a:t>
              </a:r>
              <a:br>
                <a:rPr kumimoji="1" lang="en-US" sz="2300"/>
              </a:br>
              <a:r>
                <a:rPr kumimoji="1" lang="en-US" sz="2300"/>
                <a:t>worker, </a:t>
              </a:r>
              <a:r>
                <a:rPr kumimoji="1" lang="en-US" sz="2400" b="1" i="1"/>
                <a:t>k</a:t>
              </a:r>
              <a:r>
                <a:rPr kumimoji="1" lang="en-US" sz="2400"/>
                <a:t> </a:t>
              </a:r>
            </a:p>
          </p:txBody>
        </p:sp>
      </p:grpSp>
      <p:grpSp>
        <p:nvGrpSpPr>
          <p:cNvPr id="4" name="Group 9"/>
          <p:cNvGrpSpPr>
            <a:grpSpLocks/>
          </p:cNvGrpSpPr>
          <p:nvPr/>
        </p:nvGrpSpPr>
        <p:grpSpPr bwMode="auto">
          <a:xfrm>
            <a:off x="1997075" y="2695575"/>
            <a:ext cx="5791200" cy="3389313"/>
            <a:chOff x="1248" y="1267"/>
            <a:chExt cx="3456" cy="2669"/>
          </a:xfrm>
        </p:grpSpPr>
        <p:sp>
          <p:nvSpPr>
            <p:cNvPr id="39947" name="Arc 10"/>
            <p:cNvSpPr>
              <a:spLocks/>
            </p:cNvSpPr>
            <p:nvPr/>
          </p:nvSpPr>
          <p:spPr bwMode="auto">
            <a:xfrm flipH="1">
              <a:off x="1248" y="1492"/>
              <a:ext cx="3456" cy="2444"/>
            </a:xfrm>
            <a:custGeom>
              <a:avLst/>
              <a:gdLst>
                <a:gd name="T0" fmla="*/ 0 w 21336"/>
                <a:gd name="T1" fmla="*/ 0 h 21243"/>
                <a:gd name="T2" fmla="*/ 0 w 21336"/>
                <a:gd name="T3" fmla="*/ 0 h 21243"/>
                <a:gd name="T4" fmla="*/ 0 w 21336"/>
                <a:gd name="T5" fmla="*/ 0 h 21243"/>
                <a:gd name="T6" fmla="*/ 0 60000 65536"/>
                <a:gd name="T7" fmla="*/ 0 60000 65536"/>
                <a:gd name="T8" fmla="*/ 0 60000 65536"/>
                <a:gd name="T9" fmla="*/ 0 w 21336"/>
                <a:gd name="T10" fmla="*/ 0 h 21243"/>
                <a:gd name="T11" fmla="*/ 21336 w 21336"/>
                <a:gd name="T12" fmla="*/ 21243 h 21243"/>
              </a:gdLst>
              <a:ahLst/>
              <a:cxnLst>
                <a:cxn ang="T6">
                  <a:pos x="T0" y="T1"/>
                </a:cxn>
                <a:cxn ang="T7">
                  <a:pos x="T2" y="T3"/>
                </a:cxn>
                <a:cxn ang="T8">
                  <a:pos x="T4" y="T5"/>
                </a:cxn>
              </a:cxnLst>
              <a:rect l="T9" t="T10" r="T11" b="T12"/>
              <a:pathLst>
                <a:path w="21336" h="21243" fill="none" extrusionOk="0">
                  <a:moveTo>
                    <a:pt x="3909" y="-1"/>
                  </a:moveTo>
                  <a:cubicBezTo>
                    <a:pt x="12922" y="1658"/>
                    <a:pt x="19907" y="8823"/>
                    <a:pt x="21335" y="17876"/>
                  </a:cubicBezTo>
                </a:path>
                <a:path w="21336" h="21243" stroke="0" extrusionOk="0">
                  <a:moveTo>
                    <a:pt x="3909" y="-1"/>
                  </a:moveTo>
                  <a:cubicBezTo>
                    <a:pt x="12922" y="1658"/>
                    <a:pt x="19907" y="8823"/>
                    <a:pt x="21335" y="17876"/>
                  </a:cubicBezTo>
                  <a:lnTo>
                    <a:pt x="0" y="21243"/>
                  </a:lnTo>
                  <a:close/>
                </a:path>
              </a:pathLst>
            </a:cu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9948" name="Text Box 11"/>
            <p:cNvSpPr txBox="1">
              <a:spLocks noChangeArrowheads="1"/>
            </p:cNvSpPr>
            <p:nvPr/>
          </p:nvSpPr>
          <p:spPr bwMode="auto">
            <a:xfrm>
              <a:off x="4128" y="1267"/>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sf(k)</a:t>
              </a:r>
            </a:p>
          </p:txBody>
        </p:sp>
      </p:grpSp>
      <p:grpSp>
        <p:nvGrpSpPr>
          <p:cNvPr id="5" name="Group 12"/>
          <p:cNvGrpSpPr>
            <a:grpSpLocks/>
          </p:cNvGrpSpPr>
          <p:nvPr/>
        </p:nvGrpSpPr>
        <p:grpSpPr bwMode="auto">
          <a:xfrm>
            <a:off x="2005013" y="1893892"/>
            <a:ext cx="4945063" cy="3698880"/>
            <a:chOff x="1263" y="1193"/>
            <a:chExt cx="3115" cy="2330"/>
          </a:xfrm>
        </p:grpSpPr>
        <p:sp>
          <p:nvSpPr>
            <p:cNvPr id="39945" name="Text Box 13"/>
            <p:cNvSpPr txBox="1">
              <a:spLocks noChangeArrowheads="1"/>
            </p:cNvSpPr>
            <p:nvPr/>
          </p:nvSpPr>
          <p:spPr bwMode="auto">
            <a:xfrm>
              <a:off x="4014" y="1193"/>
              <a:ext cx="36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500" i="1" dirty="0" err="1">
                  <a:solidFill>
                    <a:srgbClr val="000000"/>
                  </a:solidFill>
                  <a:latin typeface="Times New Roman"/>
                  <a:ea typeface="Lucida Grande"/>
                  <a:cs typeface="Times New Roman"/>
                </a:rPr>
                <a:t>δ</a:t>
              </a:r>
              <a:r>
                <a:rPr kumimoji="1" lang="en-US" sz="2400" b="1" i="1" dirty="0" err="1" smtClean="0">
                  <a:latin typeface="Tahoma" pitchFamily="34" charset="0"/>
                  <a:sym typeface="Symbol" pitchFamily="18" charset="2"/>
                </a:rPr>
                <a:t>k</a:t>
              </a:r>
              <a:endParaRPr kumimoji="1" lang="en-US" sz="2400" b="1" i="1" dirty="0">
                <a:latin typeface="Tahoma" pitchFamily="34" charset="0"/>
                <a:sym typeface="Symbol" pitchFamily="18" charset="2"/>
              </a:endParaRPr>
            </a:p>
          </p:txBody>
        </p:sp>
        <p:sp>
          <p:nvSpPr>
            <p:cNvPr id="39946" name="Line 14"/>
            <p:cNvSpPr>
              <a:spLocks noChangeShapeType="1"/>
            </p:cNvSpPr>
            <p:nvPr/>
          </p:nvSpPr>
          <p:spPr bwMode="auto">
            <a:xfrm flipV="1">
              <a:off x="1263" y="1392"/>
              <a:ext cx="2721" cy="2131"/>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6" name="Group 15"/>
          <p:cNvGrpSpPr>
            <a:grpSpLocks/>
          </p:cNvGrpSpPr>
          <p:nvPr/>
        </p:nvGrpSpPr>
        <p:grpSpPr bwMode="auto">
          <a:xfrm>
            <a:off x="4800600" y="3352800"/>
            <a:ext cx="533400" cy="2671763"/>
            <a:chOff x="2640" y="1632"/>
            <a:chExt cx="336" cy="2189"/>
          </a:xfrm>
        </p:grpSpPr>
        <p:sp>
          <p:nvSpPr>
            <p:cNvPr id="39943" name="Line 16"/>
            <p:cNvSpPr>
              <a:spLocks noChangeShapeType="1"/>
            </p:cNvSpPr>
            <p:nvPr/>
          </p:nvSpPr>
          <p:spPr bwMode="auto">
            <a:xfrm>
              <a:off x="2688" y="1632"/>
              <a:ext cx="0" cy="192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44" name="Text Box 17"/>
            <p:cNvSpPr txBox="1">
              <a:spLocks noChangeArrowheads="1"/>
            </p:cNvSpPr>
            <p:nvPr/>
          </p:nvSpPr>
          <p:spPr bwMode="auto">
            <a:xfrm>
              <a:off x="2640" y="3522"/>
              <a:ext cx="33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k</a:t>
              </a:r>
              <a:r>
                <a:rPr kumimoji="1" lang="en-US" sz="2400" b="1" i="1" baseline="30000">
                  <a:latin typeface="Tahoma" pitchFamily="34" charset="0"/>
                </a:rPr>
                <a:t>*</a:t>
              </a:r>
              <a:r>
                <a:rPr kumimoji="1" lang="en-US" sz="2400">
                  <a:solidFill>
                    <a:schemeClr val="bg2"/>
                  </a:solidFill>
                  <a:latin typeface="Tahoma" pitchFamily="34" charset="0"/>
                </a:rPr>
                <a:t> </a:t>
              </a:r>
            </a:p>
          </p:txBody>
        </p:sp>
      </p:grpSp>
    </p:spTree>
    <p:extLst>
      <p:ext uri="{BB962C8B-B14F-4D97-AF65-F5344CB8AC3E}">
        <p14:creationId xmlns:p14="http://schemas.microsoft.com/office/powerpoint/2010/main" val="136003220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up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up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41325" y="319088"/>
            <a:ext cx="7197725" cy="773112"/>
          </a:xfrm>
        </p:spPr>
        <p:txBody>
          <a:bodyPr/>
          <a:lstStyle/>
          <a:p>
            <a:pPr eaLnBrk="1" hangingPunct="1"/>
            <a:r>
              <a:rPr lang="en-US" smtClean="0"/>
              <a:t>Moving toward the steady state</a:t>
            </a:r>
          </a:p>
        </p:txBody>
      </p:sp>
      <p:grpSp>
        <p:nvGrpSpPr>
          <p:cNvPr id="40963" name="Group 3"/>
          <p:cNvGrpSpPr>
            <a:grpSpLocks/>
          </p:cNvGrpSpPr>
          <p:nvPr/>
        </p:nvGrpSpPr>
        <p:grpSpPr bwMode="auto">
          <a:xfrm>
            <a:off x="223838" y="1544638"/>
            <a:ext cx="7853362" cy="4816475"/>
            <a:chOff x="141" y="973"/>
            <a:chExt cx="4947" cy="3034"/>
          </a:xfrm>
        </p:grpSpPr>
        <p:grpSp>
          <p:nvGrpSpPr>
            <p:cNvPr id="40987" name="Group 4"/>
            <p:cNvGrpSpPr>
              <a:grpSpLocks/>
            </p:cNvGrpSpPr>
            <p:nvPr/>
          </p:nvGrpSpPr>
          <p:grpSpPr bwMode="auto">
            <a:xfrm>
              <a:off x="1249" y="1341"/>
              <a:ext cx="2879" cy="2205"/>
              <a:chOff x="1249" y="1341"/>
              <a:chExt cx="2697" cy="2205"/>
            </a:xfrm>
          </p:grpSpPr>
          <p:sp>
            <p:nvSpPr>
              <p:cNvPr id="40990" name="Line 5"/>
              <p:cNvSpPr>
                <a:spLocks noChangeShapeType="1"/>
              </p:cNvSpPr>
              <p:nvPr/>
            </p:nvSpPr>
            <p:spPr bwMode="auto">
              <a:xfrm>
                <a:off x="1249" y="1341"/>
                <a:ext cx="0" cy="220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0991" name="Line 6"/>
              <p:cNvSpPr>
                <a:spLocks noChangeShapeType="1"/>
              </p:cNvSpPr>
              <p:nvPr/>
            </p:nvSpPr>
            <p:spPr bwMode="auto">
              <a:xfrm>
                <a:off x="1258" y="3536"/>
                <a:ext cx="26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sp>
          <p:nvSpPr>
            <p:cNvPr id="40988" name="Text Box 7"/>
            <p:cNvSpPr txBox="1">
              <a:spLocks noChangeArrowheads="1"/>
            </p:cNvSpPr>
            <p:nvPr/>
          </p:nvSpPr>
          <p:spPr bwMode="auto">
            <a:xfrm>
              <a:off x="141" y="973"/>
              <a:ext cx="1155"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kumimoji="1" lang="en-US" sz="2300"/>
                <a:t>Investment and depreciation </a:t>
              </a:r>
            </a:p>
          </p:txBody>
        </p:sp>
        <p:sp>
          <p:nvSpPr>
            <p:cNvPr id="40989" name="Text Box 8"/>
            <p:cNvSpPr txBox="1">
              <a:spLocks noChangeArrowheads="1"/>
            </p:cNvSpPr>
            <p:nvPr/>
          </p:nvSpPr>
          <p:spPr bwMode="auto">
            <a:xfrm>
              <a:off x="4080" y="3556"/>
              <a:ext cx="1008"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300"/>
                <a:t>Capital per </a:t>
              </a:r>
              <a:br>
                <a:rPr kumimoji="1" lang="en-US" sz="2300"/>
              </a:br>
              <a:r>
                <a:rPr kumimoji="1" lang="en-US" sz="2300"/>
                <a:t>worker, </a:t>
              </a:r>
              <a:r>
                <a:rPr kumimoji="1" lang="en-US" sz="2400" b="1" i="1"/>
                <a:t>k</a:t>
              </a:r>
              <a:r>
                <a:rPr kumimoji="1" lang="en-US" sz="2400"/>
                <a:t> </a:t>
              </a:r>
            </a:p>
          </p:txBody>
        </p:sp>
      </p:grpSp>
      <p:grpSp>
        <p:nvGrpSpPr>
          <p:cNvPr id="40964" name="Group 9"/>
          <p:cNvGrpSpPr>
            <a:grpSpLocks/>
          </p:cNvGrpSpPr>
          <p:nvPr/>
        </p:nvGrpSpPr>
        <p:grpSpPr bwMode="auto">
          <a:xfrm>
            <a:off x="1997075" y="2695575"/>
            <a:ext cx="5791200" cy="3389313"/>
            <a:chOff x="1248" y="1267"/>
            <a:chExt cx="3456" cy="2669"/>
          </a:xfrm>
        </p:grpSpPr>
        <p:sp>
          <p:nvSpPr>
            <p:cNvPr id="40985" name="Arc 10"/>
            <p:cNvSpPr>
              <a:spLocks/>
            </p:cNvSpPr>
            <p:nvPr/>
          </p:nvSpPr>
          <p:spPr bwMode="auto">
            <a:xfrm flipH="1">
              <a:off x="1248" y="1492"/>
              <a:ext cx="3456" cy="2444"/>
            </a:xfrm>
            <a:custGeom>
              <a:avLst/>
              <a:gdLst>
                <a:gd name="T0" fmla="*/ 0 w 21336"/>
                <a:gd name="T1" fmla="*/ 0 h 21243"/>
                <a:gd name="T2" fmla="*/ 0 w 21336"/>
                <a:gd name="T3" fmla="*/ 0 h 21243"/>
                <a:gd name="T4" fmla="*/ 0 w 21336"/>
                <a:gd name="T5" fmla="*/ 0 h 21243"/>
                <a:gd name="T6" fmla="*/ 0 60000 65536"/>
                <a:gd name="T7" fmla="*/ 0 60000 65536"/>
                <a:gd name="T8" fmla="*/ 0 60000 65536"/>
                <a:gd name="T9" fmla="*/ 0 w 21336"/>
                <a:gd name="T10" fmla="*/ 0 h 21243"/>
                <a:gd name="T11" fmla="*/ 21336 w 21336"/>
                <a:gd name="T12" fmla="*/ 21243 h 21243"/>
              </a:gdLst>
              <a:ahLst/>
              <a:cxnLst>
                <a:cxn ang="T6">
                  <a:pos x="T0" y="T1"/>
                </a:cxn>
                <a:cxn ang="T7">
                  <a:pos x="T2" y="T3"/>
                </a:cxn>
                <a:cxn ang="T8">
                  <a:pos x="T4" y="T5"/>
                </a:cxn>
              </a:cxnLst>
              <a:rect l="T9" t="T10" r="T11" b="T12"/>
              <a:pathLst>
                <a:path w="21336" h="21243" fill="none" extrusionOk="0">
                  <a:moveTo>
                    <a:pt x="3909" y="-1"/>
                  </a:moveTo>
                  <a:cubicBezTo>
                    <a:pt x="12922" y="1658"/>
                    <a:pt x="19907" y="8823"/>
                    <a:pt x="21335" y="17876"/>
                  </a:cubicBezTo>
                </a:path>
                <a:path w="21336" h="21243" stroke="0" extrusionOk="0">
                  <a:moveTo>
                    <a:pt x="3909" y="-1"/>
                  </a:moveTo>
                  <a:cubicBezTo>
                    <a:pt x="12922" y="1658"/>
                    <a:pt x="19907" y="8823"/>
                    <a:pt x="21335" y="17876"/>
                  </a:cubicBezTo>
                  <a:lnTo>
                    <a:pt x="0" y="21243"/>
                  </a:lnTo>
                  <a:close/>
                </a:path>
              </a:pathLst>
            </a:cu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86" name="Text Box 11"/>
            <p:cNvSpPr txBox="1">
              <a:spLocks noChangeArrowheads="1"/>
            </p:cNvSpPr>
            <p:nvPr/>
          </p:nvSpPr>
          <p:spPr bwMode="auto">
            <a:xfrm>
              <a:off x="4128" y="1267"/>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sf(k)</a:t>
              </a:r>
            </a:p>
          </p:txBody>
        </p:sp>
      </p:grpSp>
      <p:grpSp>
        <p:nvGrpSpPr>
          <p:cNvPr id="40965" name="Group 12"/>
          <p:cNvGrpSpPr>
            <a:grpSpLocks/>
          </p:cNvGrpSpPr>
          <p:nvPr/>
        </p:nvGrpSpPr>
        <p:grpSpPr bwMode="auto">
          <a:xfrm>
            <a:off x="2005013" y="1893892"/>
            <a:ext cx="4894260" cy="3698880"/>
            <a:chOff x="1263" y="1193"/>
            <a:chExt cx="3083" cy="2330"/>
          </a:xfrm>
        </p:grpSpPr>
        <p:sp>
          <p:nvSpPr>
            <p:cNvPr id="40983" name="Text Box 13"/>
            <p:cNvSpPr txBox="1">
              <a:spLocks noChangeArrowheads="1"/>
            </p:cNvSpPr>
            <p:nvPr/>
          </p:nvSpPr>
          <p:spPr bwMode="auto">
            <a:xfrm>
              <a:off x="4012" y="1193"/>
              <a:ext cx="33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500" i="1" dirty="0" err="1">
                  <a:solidFill>
                    <a:srgbClr val="000000"/>
                  </a:solidFill>
                  <a:latin typeface="Times New Roman"/>
                  <a:ea typeface="Lucida Grande"/>
                  <a:cs typeface="Times New Roman"/>
                </a:rPr>
                <a:t>δ</a:t>
              </a:r>
              <a:r>
                <a:rPr kumimoji="1" lang="en-US" sz="2400" b="1" i="1" dirty="0" err="1" smtClean="0">
                  <a:latin typeface="Tahoma" pitchFamily="34" charset="0"/>
                  <a:sym typeface="Symbol" pitchFamily="18" charset="2"/>
                </a:rPr>
                <a:t>k</a:t>
              </a:r>
              <a:endParaRPr kumimoji="1" lang="en-US" sz="2400" b="1" i="1" dirty="0">
                <a:latin typeface="Tahoma" pitchFamily="34" charset="0"/>
                <a:sym typeface="Symbol" pitchFamily="18" charset="2"/>
              </a:endParaRPr>
            </a:p>
          </p:txBody>
        </p:sp>
        <p:sp>
          <p:nvSpPr>
            <p:cNvPr id="40984" name="Line 14"/>
            <p:cNvSpPr>
              <a:spLocks noChangeShapeType="1"/>
            </p:cNvSpPr>
            <p:nvPr/>
          </p:nvSpPr>
          <p:spPr bwMode="auto">
            <a:xfrm flipV="1">
              <a:off x="1263" y="1392"/>
              <a:ext cx="2721" cy="2131"/>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0966" name="Group 15"/>
          <p:cNvGrpSpPr>
            <a:grpSpLocks/>
          </p:cNvGrpSpPr>
          <p:nvPr/>
        </p:nvGrpSpPr>
        <p:grpSpPr bwMode="auto">
          <a:xfrm>
            <a:off x="4800600" y="3352800"/>
            <a:ext cx="533400" cy="2671763"/>
            <a:chOff x="2640" y="1632"/>
            <a:chExt cx="336" cy="2189"/>
          </a:xfrm>
        </p:grpSpPr>
        <p:sp>
          <p:nvSpPr>
            <p:cNvPr id="40981" name="Line 16"/>
            <p:cNvSpPr>
              <a:spLocks noChangeShapeType="1"/>
            </p:cNvSpPr>
            <p:nvPr/>
          </p:nvSpPr>
          <p:spPr bwMode="auto">
            <a:xfrm>
              <a:off x="2688" y="1632"/>
              <a:ext cx="0" cy="192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982" name="Text Box 17"/>
            <p:cNvSpPr txBox="1">
              <a:spLocks noChangeArrowheads="1"/>
            </p:cNvSpPr>
            <p:nvPr/>
          </p:nvSpPr>
          <p:spPr bwMode="auto">
            <a:xfrm>
              <a:off x="2640" y="3522"/>
              <a:ext cx="33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k</a:t>
              </a:r>
              <a:r>
                <a:rPr kumimoji="1" lang="en-US" sz="2400" b="1" i="1" baseline="30000">
                  <a:latin typeface="Tahoma" pitchFamily="34" charset="0"/>
                </a:rPr>
                <a:t>*</a:t>
              </a:r>
              <a:r>
                <a:rPr kumimoji="1" lang="en-US" sz="2400">
                  <a:latin typeface="Tahoma" pitchFamily="34" charset="0"/>
                </a:rPr>
                <a:t> </a:t>
              </a:r>
            </a:p>
          </p:txBody>
        </p:sp>
      </p:grpSp>
      <p:sp>
        <p:nvSpPr>
          <p:cNvPr id="40967" name="Text Box 18"/>
          <p:cNvSpPr txBox="1">
            <a:spLocks noChangeArrowheads="1"/>
          </p:cNvSpPr>
          <p:nvPr/>
        </p:nvSpPr>
        <p:spPr bwMode="auto">
          <a:xfrm>
            <a:off x="2895600" y="1293475"/>
            <a:ext cx="31131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800" dirty="0" err="1">
                <a:latin typeface="Times New Roman"/>
                <a:ea typeface="Lucida Grande"/>
                <a:cs typeface="Times New Roman"/>
              </a:rPr>
              <a:t>Δ</a:t>
            </a:r>
            <a:r>
              <a:rPr kumimoji="1" lang="en-US" sz="2800" b="1" i="1" dirty="0" err="1" smtClean="0">
                <a:latin typeface="Tahoma" pitchFamily="34" charset="0"/>
                <a:sym typeface="Symbol" pitchFamily="18" charset="2"/>
              </a:rPr>
              <a:t>k</a:t>
            </a:r>
            <a:r>
              <a:rPr kumimoji="1" lang="en-US" sz="2800" dirty="0" smtClean="0">
                <a:latin typeface="Tahoma" pitchFamily="34" charset="0"/>
                <a:sym typeface="Symbol" pitchFamily="18" charset="2"/>
              </a:rPr>
              <a:t> </a:t>
            </a:r>
            <a:r>
              <a:rPr kumimoji="1" lang="en-US" sz="2800" dirty="0">
                <a:latin typeface="Tahoma" pitchFamily="34" charset="0"/>
                <a:sym typeface="Symbol" pitchFamily="18" charset="2"/>
              </a:rPr>
              <a:t>= </a:t>
            </a:r>
            <a:r>
              <a:rPr kumimoji="1" lang="en-US" sz="2800" b="1" i="1" dirty="0" err="1">
                <a:latin typeface="Tahoma" pitchFamily="34" charset="0"/>
                <a:sym typeface="Symbol" pitchFamily="18" charset="2"/>
              </a:rPr>
              <a:t>sf</a:t>
            </a:r>
            <a:r>
              <a:rPr kumimoji="1" lang="en-US" sz="2800" b="1" i="1" dirty="0">
                <a:latin typeface="Tahoma" pitchFamily="34" charset="0"/>
                <a:sym typeface="Symbol" pitchFamily="18" charset="2"/>
              </a:rPr>
              <a:t>(k)</a:t>
            </a:r>
            <a:r>
              <a:rPr kumimoji="1" lang="en-US" sz="2800" b="1" dirty="0">
                <a:latin typeface="Tahoma" pitchFamily="34" charset="0"/>
                <a:sym typeface="Symbol" pitchFamily="18" charset="2"/>
              </a:rPr>
              <a:t> </a:t>
            </a:r>
            <a:r>
              <a:rPr kumimoji="1" lang="en-US" sz="2800" dirty="0" smtClean="0">
                <a:latin typeface="Tahoma" pitchFamily="34" charset="0"/>
                <a:sym typeface="Symbol" pitchFamily="18" charset="2"/>
              </a:rPr>
              <a:t>−</a:t>
            </a:r>
            <a:r>
              <a:rPr kumimoji="1" lang="en-US" sz="2800" b="1" dirty="0" smtClean="0">
                <a:latin typeface="Tahoma" pitchFamily="34" charset="0"/>
                <a:sym typeface="Symbol" pitchFamily="18" charset="2"/>
              </a:rPr>
              <a:t> </a:t>
            </a:r>
            <a:r>
              <a:rPr lang="en-US" sz="2800" i="1" dirty="0" err="1">
                <a:solidFill>
                  <a:srgbClr val="000000"/>
                </a:solidFill>
                <a:latin typeface="Times New Roman"/>
                <a:ea typeface="Lucida Grande"/>
                <a:cs typeface="Times New Roman"/>
              </a:rPr>
              <a:t>δ</a:t>
            </a:r>
            <a:r>
              <a:rPr kumimoji="1" lang="en-US" sz="2800" b="1" i="1" dirty="0" err="1" smtClean="0">
                <a:latin typeface="Tahoma" pitchFamily="34" charset="0"/>
              </a:rPr>
              <a:t>k</a:t>
            </a:r>
            <a:endParaRPr kumimoji="1" lang="en-US" sz="2800" b="1" i="1" dirty="0">
              <a:latin typeface="Tahoma" pitchFamily="34" charset="0"/>
            </a:endParaRPr>
          </a:p>
        </p:txBody>
      </p:sp>
      <p:grpSp>
        <p:nvGrpSpPr>
          <p:cNvPr id="7" name="Group 19"/>
          <p:cNvGrpSpPr>
            <a:grpSpLocks/>
          </p:cNvGrpSpPr>
          <p:nvPr/>
        </p:nvGrpSpPr>
        <p:grpSpPr bwMode="auto">
          <a:xfrm>
            <a:off x="3516313" y="4433888"/>
            <a:ext cx="2122487" cy="1160462"/>
            <a:chOff x="2215" y="2793"/>
            <a:chExt cx="1337" cy="731"/>
          </a:xfrm>
        </p:grpSpPr>
        <p:sp>
          <p:nvSpPr>
            <p:cNvPr id="40979" name="AutoShape 20"/>
            <p:cNvSpPr>
              <a:spLocks/>
            </p:cNvSpPr>
            <p:nvPr/>
          </p:nvSpPr>
          <p:spPr bwMode="auto">
            <a:xfrm rot="10800000">
              <a:off x="2215" y="2793"/>
              <a:ext cx="240" cy="731"/>
            </a:xfrm>
            <a:prstGeom prst="leftBrace">
              <a:avLst>
                <a:gd name="adj1" fmla="val 25382"/>
                <a:gd name="adj2" fmla="val 50000"/>
              </a:avLst>
            </a:prstGeom>
            <a:noFill/>
            <a:ln w="19050" cap="sq">
              <a:solidFill>
                <a:srgbClr val="00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80" name="Text Box 21"/>
            <p:cNvSpPr txBox="1">
              <a:spLocks noChangeArrowheads="1"/>
            </p:cNvSpPr>
            <p:nvPr/>
          </p:nvSpPr>
          <p:spPr bwMode="auto">
            <a:xfrm>
              <a:off x="2496" y="3024"/>
              <a:ext cx="10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a:solidFill>
                    <a:srgbClr val="000099"/>
                  </a:solidFill>
                </a:rPr>
                <a:t>depreciation</a:t>
              </a:r>
            </a:p>
          </p:txBody>
        </p:sp>
      </p:grpSp>
      <p:grpSp>
        <p:nvGrpSpPr>
          <p:cNvPr id="8" name="Group 22"/>
          <p:cNvGrpSpPr>
            <a:grpSpLocks/>
          </p:cNvGrpSpPr>
          <p:nvPr/>
        </p:nvGrpSpPr>
        <p:grpSpPr bwMode="auto">
          <a:xfrm>
            <a:off x="3505200" y="3962400"/>
            <a:ext cx="914400" cy="457200"/>
            <a:chOff x="2208" y="2496"/>
            <a:chExt cx="576" cy="288"/>
          </a:xfrm>
        </p:grpSpPr>
        <p:sp>
          <p:nvSpPr>
            <p:cNvPr id="40977" name="AutoShape 23"/>
            <p:cNvSpPr>
              <a:spLocks/>
            </p:cNvSpPr>
            <p:nvPr/>
          </p:nvSpPr>
          <p:spPr bwMode="auto">
            <a:xfrm rot="10755808">
              <a:off x="2208" y="2496"/>
              <a:ext cx="240" cy="288"/>
            </a:xfrm>
            <a:prstGeom prst="leftBrace">
              <a:avLst>
                <a:gd name="adj1" fmla="val 10000"/>
                <a:gd name="adj2" fmla="val 50000"/>
              </a:avLst>
            </a:prstGeom>
            <a:noFill/>
            <a:ln w="19050" cap="sq">
              <a:solidFill>
                <a:srgbClr val="9900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78" name="Text Box 24"/>
            <p:cNvSpPr txBox="1">
              <a:spLocks noChangeArrowheads="1"/>
            </p:cNvSpPr>
            <p:nvPr/>
          </p:nvSpPr>
          <p:spPr bwMode="auto">
            <a:xfrm>
              <a:off x="2448" y="2506"/>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l-GR" sz="2400" dirty="0" smtClean="0">
                  <a:solidFill>
                    <a:srgbClr val="990033"/>
                  </a:solidFill>
                  <a:latin typeface="Times New Roman"/>
                  <a:cs typeface="Times New Roman"/>
                  <a:sym typeface="Symbol" pitchFamily="18" charset="2"/>
                </a:rPr>
                <a:t>Δ</a:t>
              </a:r>
              <a:r>
                <a:rPr kumimoji="1" lang="en-US" sz="2400" b="1" i="1" dirty="0" smtClean="0">
                  <a:solidFill>
                    <a:srgbClr val="990033"/>
                  </a:solidFill>
                  <a:latin typeface="Tahoma" pitchFamily="34" charset="0"/>
                  <a:sym typeface="Symbol" pitchFamily="18" charset="2"/>
                </a:rPr>
                <a:t>k</a:t>
              </a:r>
              <a:endParaRPr kumimoji="1" lang="en-US" sz="2400" b="1" i="1" dirty="0">
                <a:solidFill>
                  <a:srgbClr val="990033"/>
                </a:solidFill>
                <a:latin typeface="Tahoma" pitchFamily="34" charset="0"/>
                <a:sym typeface="Symbol" pitchFamily="18" charset="2"/>
              </a:endParaRPr>
            </a:p>
          </p:txBody>
        </p:sp>
      </p:grpSp>
      <p:grpSp>
        <p:nvGrpSpPr>
          <p:cNvPr id="9" name="Group 25"/>
          <p:cNvGrpSpPr>
            <a:grpSpLocks/>
          </p:cNvGrpSpPr>
          <p:nvPr/>
        </p:nvGrpSpPr>
        <p:grpSpPr bwMode="auto">
          <a:xfrm>
            <a:off x="3429000" y="3962400"/>
            <a:ext cx="533400" cy="2125663"/>
            <a:chOff x="2160" y="2496"/>
            <a:chExt cx="336" cy="1339"/>
          </a:xfrm>
        </p:grpSpPr>
        <p:sp>
          <p:nvSpPr>
            <p:cNvPr id="40975" name="Text Box 26"/>
            <p:cNvSpPr txBox="1">
              <a:spLocks noChangeArrowheads="1"/>
            </p:cNvSpPr>
            <p:nvPr/>
          </p:nvSpPr>
          <p:spPr bwMode="auto">
            <a:xfrm>
              <a:off x="2160" y="3489"/>
              <a:ext cx="3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91440" rIns="0" bIns="9144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solidFill>
                    <a:srgbClr val="000099"/>
                  </a:solidFill>
                  <a:latin typeface="Tahoma" pitchFamily="34" charset="0"/>
                </a:rPr>
                <a:t>k</a:t>
              </a:r>
              <a:r>
                <a:rPr kumimoji="1" lang="en-US" sz="2400" b="1" i="1" baseline="-25000">
                  <a:solidFill>
                    <a:srgbClr val="000099"/>
                  </a:solidFill>
                  <a:latin typeface="Tahoma" pitchFamily="34" charset="0"/>
                </a:rPr>
                <a:t>1</a:t>
              </a:r>
              <a:endParaRPr kumimoji="1" lang="en-US" sz="2400" baseline="-25000">
                <a:solidFill>
                  <a:srgbClr val="000099"/>
                </a:solidFill>
                <a:latin typeface="Tahoma" pitchFamily="34" charset="0"/>
              </a:endParaRPr>
            </a:p>
          </p:txBody>
        </p:sp>
        <p:sp>
          <p:nvSpPr>
            <p:cNvPr id="40976" name="Line 27"/>
            <p:cNvSpPr>
              <a:spLocks noChangeShapeType="1"/>
            </p:cNvSpPr>
            <p:nvPr/>
          </p:nvSpPr>
          <p:spPr bwMode="auto">
            <a:xfrm>
              <a:off x="2208" y="2496"/>
              <a:ext cx="0" cy="1056"/>
            </a:xfrm>
            <a:prstGeom prst="line">
              <a:avLst/>
            </a:prstGeom>
            <a:noFill/>
            <a:ln w="19050">
              <a:solidFill>
                <a:srgbClr val="000099"/>
              </a:solidFill>
              <a:prstDash val="sysDot"/>
              <a:round/>
              <a:headEnd type="none" w="sm" len="sm"/>
              <a:tailEnd type="none" w="sm" len="sm"/>
            </a:ln>
            <a:extLst>
              <a:ext uri="{909E8E84-426E-40dd-AFC4-6F175D3DCCD1}">
                <a14:hiddenFill xmlns:a14="http://schemas.microsoft.com/office/drawing/2010/main">
                  <a:noFill/>
                </a14:hiddenFill>
              </a:ext>
            </a:extLst>
          </p:spPr>
          <p:txBody>
            <a:bodyPr lIns="0" tIns="91440" rIns="0" bIns="91440" anchor="ctr">
              <a:spAutoFit/>
            </a:bodyPr>
            <a:lstStyle/>
            <a:p>
              <a:endParaRPr lang="en-US"/>
            </a:p>
          </p:txBody>
        </p:sp>
      </p:grpSp>
      <p:grpSp>
        <p:nvGrpSpPr>
          <p:cNvPr id="10" name="Group 28"/>
          <p:cNvGrpSpPr>
            <a:grpSpLocks/>
          </p:cNvGrpSpPr>
          <p:nvPr/>
        </p:nvGrpSpPr>
        <p:grpSpPr bwMode="auto">
          <a:xfrm>
            <a:off x="609600" y="3962400"/>
            <a:ext cx="2819400" cy="1628775"/>
            <a:chOff x="384" y="2496"/>
            <a:chExt cx="1776" cy="1026"/>
          </a:xfrm>
        </p:grpSpPr>
        <p:sp>
          <p:nvSpPr>
            <p:cNvPr id="40972" name="Text Box 29"/>
            <p:cNvSpPr txBox="1">
              <a:spLocks noChangeArrowheads="1"/>
            </p:cNvSpPr>
            <p:nvPr/>
          </p:nvSpPr>
          <p:spPr bwMode="auto">
            <a:xfrm>
              <a:off x="384" y="2592"/>
              <a:ext cx="998" cy="296"/>
            </a:xfrm>
            <a:prstGeom prst="rect">
              <a:avLst/>
            </a:prstGeom>
            <a:solidFill>
              <a:schemeClr val="bg1"/>
            </a:solidFill>
            <a:ln w="12700" cap="sq">
              <a:solidFill>
                <a:schemeClr val="tx2"/>
              </a:solidFill>
              <a:miter lim="800000"/>
              <a:headEnd type="none" w="sm" len="sm"/>
              <a:tailEnd type="none" w="sm" len="sm"/>
            </a:ln>
          </p:spPr>
          <p:txBody>
            <a:bodyPr lIns="45720" rIns="4572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a:solidFill>
                    <a:srgbClr val="000099"/>
                  </a:solidFill>
                </a:rPr>
                <a:t>investment</a:t>
              </a:r>
            </a:p>
          </p:txBody>
        </p:sp>
        <p:sp>
          <p:nvSpPr>
            <p:cNvPr id="40973" name="AutoShape 30"/>
            <p:cNvSpPr>
              <a:spLocks/>
            </p:cNvSpPr>
            <p:nvPr/>
          </p:nvSpPr>
          <p:spPr bwMode="auto">
            <a:xfrm>
              <a:off x="1955" y="2496"/>
              <a:ext cx="205" cy="1026"/>
            </a:xfrm>
            <a:prstGeom prst="leftBrace">
              <a:avLst>
                <a:gd name="adj1" fmla="val 41707"/>
                <a:gd name="adj2" fmla="val 50000"/>
              </a:avLst>
            </a:prstGeom>
            <a:noFill/>
            <a:ln w="19050" cap="sq">
              <a:solidFill>
                <a:srgbClr val="00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cxnSp>
          <p:nvCxnSpPr>
            <p:cNvPr id="40974" name="AutoShape 31"/>
            <p:cNvCxnSpPr>
              <a:cxnSpLocks noChangeShapeType="1"/>
              <a:stCxn id="40972" idx="3"/>
              <a:endCxn id="40973" idx="1"/>
            </p:cNvCxnSpPr>
            <p:nvPr/>
          </p:nvCxnSpPr>
          <p:spPr bwMode="auto">
            <a:xfrm>
              <a:off x="1382" y="2740"/>
              <a:ext cx="567" cy="269"/>
            </a:xfrm>
            <a:prstGeom prst="straightConnector1">
              <a:avLst/>
            </a:prstGeom>
            <a:noFill/>
            <a:ln w="19050" cap="sq">
              <a:solidFill>
                <a:schemeClr val="bg2"/>
              </a:solidFill>
              <a:round/>
              <a:headEnd type="none" w="sm" len="sm"/>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96045444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trips(upLeft)">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42913" y="307975"/>
            <a:ext cx="8166100" cy="796925"/>
          </a:xfrm>
        </p:spPr>
        <p:txBody>
          <a:bodyPr/>
          <a:lstStyle/>
          <a:p>
            <a:pPr eaLnBrk="1" hangingPunct="1"/>
            <a:r>
              <a:rPr lang="en-US" smtClean="0"/>
              <a:t>Moving toward the steady state</a:t>
            </a:r>
          </a:p>
        </p:txBody>
      </p:sp>
      <p:grpSp>
        <p:nvGrpSpPr>
          <p:cNvPr id="41987" name="Group 3"/>
          <p:cNvGrpSpPr>
            <a:grpSpLocks/>
          </p:cNvGrpSpPr>
          <p:nvPr/>
        </p:nvGrpSpPr>
        <p:grpSpPr bwMode="auto">
          <a:xfrm>
            <a:off x="223838" y="1544638"/>
            <a:ext cx="7853362" cy="4816475"/>
            <a:chOff x="141" y="973"/>
            <a:chExt cx="4947" cy="3034"/>
          </a:xfrm>
        </p:grpSpPr>
        <p:grpSp>
          <p:nvGrpSpPr>
            <p:cNvPr id="42005" name="Group 4"/>
            <p:cNvGrpSpPr>
              <a:grpSpLocks/>
            </p:cNvGrpSpPr>
            <p:nvPr/>
          </p:nvGrpSpPr>
          <p:grpSpPr bwMode="auto">
            <a:xfrm>
              <a:off x="1249" y="1341"/>
              <a:ext cx="2879" cy="2205"/>
              <a:chOff x="1249" y="1341"/>
              <a:chExt cx="2697" cy="2205"/>
            </a:xfrm>
          </p:grpSpPr>
          <p:sp>
            <p:nvSpPr>
              <p:cNvPr id="42008" name="Line 5"/>
              <p:cNvSpPr>
                <a:spLocks noChangeShapeType="1"/>
              </p:cNvSpPr>
              <p:nvPr/>
            </p:nvSpPr>
            <p:spPr bwMode="auto">
              <a:xfrm>
                <a:off x="1249" y="1341"/>
                <a:ext cx="0" cy="2205"/>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2009" name="Line 6"/>
              <p:cNvSpPr>
                <a:spLocks noChangeShapeType="1"/>
              </p:cNvSpPr>
              <p:nvPr/>
            </p:nvSpPr>
            <p:spPr bwMode="auto">
              <a:xfrm>
                <a:off x="1258" y="3536"/>
                <a:ext cx="2688"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sp>
          <p:nvSpPr>
            <p:cNvPr id="42006" name="Text Box 7"/>
            <p:cNvSpPr txBox="1">
              <a:spLocks noChangeArrowheads="1"/>
            </p:cNvSpPr>
            <p:nvPr/>
          </p:nvSpPr>
          <p:spPr bwMode="auto">
            <a:xfrm>
              <a:off x="141" y="973"/>
              <a:ext cx="1155"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kumimoji="1" lang="en-US" sz="2300"/>
                <a:t>Investment and depreciation </a:t>
              </a:r>
            </a:p>
          </p:txBody>
        </p:sp>
        <p:sp>
          <p:nvSpPr>
            <p:cNvPr id="42007" name="Text Box 8"/>
            <p:cNvSpPr txBox="1">
              <a:spLocks noChangeArrowheads="1"/>
            </p:cNvSpPr>
            <p:nvPr/>
          </p:nvSpPr>
          <p:spPr bwMode="auto">
            <a:xfrm>
              <a:off x="4080" y="3556"/>
              <a:ext cx="1008"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300"/>
                <a:t>Capital per </a:t>
              </a:r>
              <a:br>
                <a:rPr kumimoji="1" lang="en-US" sz="2300"/>
              </a:br>
              <a:r>
                <a:rPr kumimoji="1" lang="en-US" sz="2300"/>
                <a:t>worker, </a:t>
              </a:r>
              <a:r>
                <a:rPr kumimoji="1" lang="en-US" sz="2400" b="1" i="1"/>
                <a:t>k</a:t>
              </a:r>
              <a:r>
                <a:rPr kumimoji="1" lang="en-US" sz="2400"/>
                <a:t> </a:t>
              </a:r>
            </a:p>
          </p:txBody>
        </p:sp>
      </p:grpSp>
      <p:grpSp>
        <p:nvGrpSpPr>
          <p:cNvPr id="41988" name="Group 9"/>
          <p:cNvGrpSpPr>
            <a:grpSpLocks/>
          </p:cNvGrpSpPr>
          <p:nvPr/>
        </p:nvGrpSpPr>
        <p:grpSpPr bwMode="auto">
          <a:xfrm>
            <a:off x="1997075" y="2695575"/>
            <a:ext cx="5791200" cy="3389313"/>
            <a:chOff x="1248" y="1267"/>
            <a:chExt cx="3456" cy="2669"/>
          </a:xfrm>
        </p:grpSpPr>
        <p:sp>
          <p:nvSpPr>
            <p:cNvPr id="42003" name="Arc 10"/>
            <p:cNvSpPr>
              <a:spLocks/>
            </p:cNvSpPr>
            <p:nvPr/>
          </p:nvSpPr>
          <p:spPr bwMode="auto">
            <a:xfrm flipH="1">
              <a:off x="1248" y="1492"/>
              <a:ext cx="3456" cy="2444"/>
            </a:xfrm>
            <a:custGeom>
              <a:avLst/>
              <a:gdLst>
                <a:gd name="T0" fmla="*/ 0 w 21336"/>
                <a:gd name="T1" fmla="*/ 0 h 21243"/>
                <a:gd name="T2" fmla="*/ 0 w 21336"/>
                <a:gd name="T3" fmla="*/ 0 h 21243"/>
                <a:gd name="T4" fmla="*/ 0 w 21336"/>
                <a:gd name="T5" fmla="*/ 0 h 21243"/>
                <a:gd name="T6" fmla="*/ 0 60000 65536"/>
                <a:gd name="T7" fmla="*/ 0 60000 65536"/>
                <a:gd name="T8" fmla="*/ 0 60000 65536"/>
                <a:gd name="T9" fmla="*/ 0 w 21336"/>
                <a:gd name="T10" fmla="*/ 0 h 21243"/>
                <a:gd name="T11" fmla="*/ 21336 w 21336"/>
                <a:gd name="T12" fmla="*/ 21243 h 21243"/>
              </a:gdLst>
              <a:ahLst/>
              <a:cxnLst>
                <a:cxn ang="T6">
                  <a:pos x="T0" y="T1"/>
                </a:cxn>
                <a:cxn ang="T7">
                  <a:pos x="T2" y="T3"/>
                </a:cxn>
                <a:cxn ang="T8">
                  <a:pos x="T4" y="T5"/>
                </a:cxn>
              </a:cxnLst>
              <a:rect l="T9" t="T10" r="T11" b="T12"/>
              <a:pathLst>
                <a:path w="21336" h="21243" fill="none" extrusionOk="0">
                  <a:moveTo>
                    <a:pt x="3909" y="-1"/>
                  </a:moveTo>
                  <a:cubicBezTo>
                    <a:pt x="12922" y="1658"/>
                    <a:pt x="19907" y="8823"/>
                    <a:pt x="21335" y="17876"/>
                  </a:cubicBezTo>
                </a:path>
                <a:path w="21336" h="21243" stroke="0" extrusionOk="0">
                  <a:moveTo>
                    <a:pt x="3909" y="-1"/>
                  </a:moveTo>
                  <a:cubicBezTo>
                    <a:pt x="12922" y="1658"/>
                    <a:pt x="19907" y="8823"/>
                    <a:pt x="21335" y="17876"/>
                  </a:cubicBezTo>
                  <a:lnTo>
                    <a:pt x="0" y="21243"/>
                  </a:lnTo>
                  <a:close/>
                </a:path>
              </a:pathLst>
            </a:cu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2004" name="Text Box 11"/>
            <p:cNvSpPr txBox="1">
              <a:spLocks noChangeArrowheads="1"/>
            </p:cNvSpPr>
            <p:nvPr/>
          </p:nvSpPr>
          <p:spPr bwMode="auto">
            <a:xfrm>
              <a:off x="4128" y="1267"/>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sf(k)</a:t>
              </a:r>
            </a:p>
          </p:txBody>
        </p:sp>
      </p:grpSp>
      <p:sp>
        <p:nvSpPr>
          <p:cNvPr id="42002" name="Line 14"/>
          <p:cNvSpPr>
            <a:spLocks noChangeShapeType="1"/>
          </p:cNvSpPr>
          <p:nvPr/>
        </p:nvSpPr>
        <p:spPr bwMode="auto">
          <a:xfrm flipV="1">
            <a:off x="2005013" y="2209801"/>
            <a:ext cx="4319586" cy="338296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1990" name="Group 15"/>
          <p:cNvGrpSpPr>
            <a:grpSpLocks/>
          </p:cNvGrpSpPr>
          <p:nvPr/>
        </p:nvGrpSpPr>
        <p:grpSpPr bwMode="auto">
          <a:xfrm>
            <a:off x="4800600" y="3352800"/>
            <a:ext cx="533400" cy="2671763"/>
            <a:chOff x="2640" y="1632"/>
            <a:chExt cx="336" cy="2189"/>
          </a:xfrm>
        </p:grpSpPr>
        <p:sp>
          <p:nvSpPr>
            <p:cNvPr id="41999" name="Line 16"/>
            <p:cNvSpPr>
              <a:spLocks noChangeShapeType="1"/>
            </p:cNvSpPr>
            <p:nvPr/>
          </p:nvSpPr>
          <p:spPr bwMode="auto">
            <a:xfrm>
              <a:off x="2688" y="1632"/>
              <a:ext cx="0" cy="192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2000" name="Text Box 17"/>
            <p:cNvSpPr txBox="1">
              <a:spLocks noChangeArrowheads="1"/>
            </p:cNvSpPr>
            <p:nvPr/>
          </p:nvSpPr>
          <p:spPr bwMode="auto">
            <a:xfrm>
              <a:off x="2640" y="3522"/>
              <a:ext cx="33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k</a:t>
              </a:r>
              <a:r>
                <a:rPr kumimoji="1" lang="en-US" sz="2400" b="1" i="1" baseline="30000">
                  <a:latin typeface="Tahoma" pitchFamily="34" charset="0"/>
                </a:rPr>
                <a:t>*</a:t>
              </a:r>
              <a:r>
                <a:rPr kumimoji="1" lang="en-US" sz="2400">
                  <a:latin typeface="Tahoma" pitchFamily="34" charset="0"/>
                </a:rPr>
                <a:t> </a:t>
              </a:r>
            </a:p>
          </p:txBody>
        </p:sp>
      </p:grpSp>
      <p:grpSp>
        <p:nvGrpSpPr>
          <p:cNvPr id="41991" name="Group 18"/>
          <p:cNvGrpSpPr>
            <a:grpSpLocks/>
          </p:cNvGrpSpPr>
          <p:nvPr/>
        </p:nvGrpSpPr>
        <p:grpSpPr bwMode="auto">
          <a:xfrm>
            <a:off x="3429000" y="3962400"/>
            <a:ext cx="533400" cy="2033588"/>
            <a:chOff x="2160" y="2496"/>
            <a:chExt cx="336" cy="1281"/>
          </a:xfrm>
        </p:grpSpPr>
        <p:sp>
          <p:nvSpPr>
            <p:cNvPr id="41997" name="Line 19"/>
            <p:cNvSpPr>
              <a:spLocks noChangeShapeType="1"/>
            </p:cNvSpPr>
            <p:nvPr/>
          </p:nvSpPr>
          <p:spPr bwMode="auto">
            <a:xfrm>
              <a:off x="2208" y="2496"/>
              <a:ext cx="0" cy="1098"/>
            </a:xfrm>
            <a:prstGeom prst="line">
              <a:avLst/>
            </a:prstGeom>
            <a:noFill/>
            <a:ln w="19050">
              <a:solidFill>
                <a:srgbClr val="000099"/>
              </a:solidFill>
              <a:prstDash val="sysDot"/>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998" name="Text Box 20"/>
            <p:cNvSpPr txBox="1">
              <a:spLocks noChangeArrowheads="1"/>
            </p:cNvSpPr>
            <p:nvPr/>
          </p:nvSpPr>
          <p:spPr bwMode="auto">
            <a:xfrm>
              <a:off x="2160" y="3547"/>
              <a:ext cx="3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solidFill>
                    <a:srgbClr val="000099"/>
                  </a:solidFill>
                  <a:latin typeface="Tahoma" pitchFamily="34" charset="0"/>
                </a:rPr>
                <a:t>k</a:t>
              </a:r>
              <a:r>
                <a:rPr kumimoji="1" lang="en-US" sz="2400" b="1" i="1" baseline="-25000">
                  <a:solidFill>
                    <a:srgbClr val="000099"/>
                  </a:solidFill>
                  <a:latin typeface="Tahoma" pitchFamily="34" charset="0"/>
                </a:rPr>
                <a:t>1</a:t>
              </a:r>
              <a:endParaRPr kumimoji="1" lang="en-US" sz="2400" baseline="-25000">
                <a:solidFill>
                  <a:srgbClr val="000099"/>
                </a:solidFill>
                <a:latin typeface="Tahoma" pitchFamily="34" charset="0"/>
              </a:endParaRPr>
            </a:p>
          </p:txBody>
        </p:sp>
      </p:grpSp>
      <p:grpSp>
        <p:nvGrpSpPr>
          <p:cNvPr id="41993" name="Group 22"/>
          <p:cNvGrpSpPr>
            <a:grpSpLocks/>
          </p:cNvGrpSpPr>
          <p:nvPr/>
        </p:nvGrpSpPr>
        <p:grpSpPr bwMode="auto">
          <a:xfrm>
            <a:off x="3524250" y="4892675"/>
            <a:ext cx="544513" cy="703263"/>
            <a:chOff x="2220" y="3082"/>
            <a:chExt cx="343" cy="443"/>
          </a:xfrm>
        </p:grpSpPr>
        <p:sp>
          <p:nvSpPr>
            <p:cNvPr id="41995" name="AutoShape 23"/>
            <p:cNvSpPr>
              <a:spLocks/>
            </p:cNvSpPr>
            <p:nvPr/>
          </p:nvSpPr>
          <p:spPr bwMode="auto">
            <a:xfrm rot="5393558">
              <a:off x="2244" y="3261"/>
              <a:ext cx="240" cy="288"/>
            </a:xfrm>
            <a:prstGeom prst="leftBrace">
              <a:avLst>
                <a:gd name="adj1" fmla="val 10000"/>
                <a:gd name="adj2" fmla="val 50000"/>
              </a:avLst>
            </a:prstGeom>
            <a:noFill/>
            <a:ln w="19050" cap="sq">
              <a:solidFill>
                <a:srgbClr val="9900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1996" name="Text Box 24"/>
            <p:cNvSpPr txBox="1">
              <a:spLocks noChangeArrowheads="1"/>
            </p:cNvSpPr>
            <p:nvPr/>
          </p:nvSpPr>
          <p:spPr bwMode="auto">
            <a:xfrm>
              <a:off x="2227" y="3082"/>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l-GR" sz="2400" dirty="0">
                  <a:solidFill>
                    <a:srgbClr val="990033"/>
                  </a:solidFill>
                  <a:latin typeface="Times New Roman"/>
                  <a:cs typeface="Times New Roman"/>
                  <a:sym typeface="Symbol" pitchFamily="18" charset="2"/>
                </a:rPr>
                <a:t>Δ</a:t>
              </a:r>
              <a:r>
                <a:rPr kumimoji="1" lang="en-US" sz="2400" b="1" i="1" dirty="0" smtClean="0">
                  <a:solidFill>
                    <a:srgbClr val="990033"/>
                  </a:solidFill>
                  <a:latin typeface="Tahoma" pitchFamily="34" charset="0"/>
                  <a:sym typeface="Symbol" pitchFamily="18" charset="2"/>
                </a:rPr>
                <a:t>k</a:t>
              </a:r>
              <a:endParaRPr kumimoji="1" lang="en-US" sz="2400" b="1" i="1" dirty="0">
                <a:solidFill>
                  <a:srgbClr val="990033"/>
                </a:solidFill>
                <a:latin typeface="Tahoma" pitchFamily="34" charset="0"/>
                <a:sym typeface="Symbol" pitchFamily="18" charset="2"/>
              </a:endParaRPr>
            </a:p>
          </p:txBody>
        </p:sp>
      </p:grpSp>
      <p:sp>
        <p:nvSpPr>
          <p:cNvPr id="95257" name="Text Box 25"/>
          <p:cNvSpPr txBox="1">
            <a:spLocks noChangeArrowheads="1"/>
          </p:cNvSpPr>
          <p:nvPr/>
        </p:nvSpPr>
        <p:spPr bwMode="auto">
          <a:xfrm>
            <a:off x="3886200" y="5638800"/>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solidFill>
                  <a:srgbClr val="990033"/>
                </a:solidFill>
                <a:latin typeface="Tahoma" pitchFamily="34" charset="0"/>
              </a:rPr>
              <a:t>k</a:t>
            </a:r>
            <a:r>
              <a:rPr kumimoji="1" lang="en-US" sz="2400" b="1" i="1" baseline="-25000">
                <a:solidFill>
                  <a:srgbClr val="990033"/>
                </a:solidFill>
                <a:latin typeface="Tahoma" pitchFamily="34" charset="0"/>
              </a:rPr>
              <a:t>2</a:t>
            </a:r>
            <a:endParaRPr kumimoji="1" lang="en-US" sz="2400" baseline="-25000">
              <a:solidFill>
                <a:srgbClr val="990033"/>
              </a:solidFill>
              <a:latin typeface="Tahoma" pitchFamily="34" charset="0"/>
            </a:endParaRPr>
          </a:p>
        </p:txBody>
      </p:sp>
      <p:sp>
        <p:nvSpPr>
          <p:cNvPr id="26" name="Text Box 18"/>
          <p:cNvSpPr txBox="1">
            <a:spLocks noChangeArrowheads="1"/>
          </p:cNvSpPr>
          <p:nvPr/>
        </p:nvSpPr>
        <p:spPr bwMode="auto">
          <a:xfrm>
            <a:off x="2895600" y="1293475"/>
            <a:ext cx="31131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800" dirty="0" err="1">
                <a:latin typeface="Times New Roman"/>
                <a:ea typeface="Lucida Grande"/>
                <a:cs typeface="Times New Roman"/>
              </a:rPr>
              <a:t>Δ</a:t>
            </a:r>
            <a:r>
              <a:rPr kumimoji="1" lang="en-US" sz="2800" b="1" i="1" dirty="0" err="1" smtClean="0">
                <a:latin typeface="Tahoma" pitchFamily="34" charset="0"/>
                <a:sym typeface="Symbol" pitchFamily="18" charset="2"/>
              </a:rPr>
              <a:t>k</a:t>
            </a:r>
            <a:r>
              <a:rPr kumimoji="1" lang="en-US" sz="2800" dirty="0" smtClean="0">
                <a:latin typeface="Tahoma" pitchFamily="34" charset="0"/>
                <a:sym typeface="Symbol" pitchFamily="18" charset="2"/>
              </a:rPr>
              <a:t> </a:t>
            </a:r>
            <a:r>
              <a:rPr kumimoji="1" lang="en-US" sz="2800" dirty="0">
                <a:latin typeface="Tahoma" pitchFamily="34" charset="0"/>
                <a:sym typeface="Symbol" pitchFamily="18" charset="2"/>
              </a:rPr>
              <a:t>= </a:t>
            </a:r>
            <a:r>
              <a:rPr kumimoji="1" lang="en-US" sz="2800" b="1" i="1" dirty="0" err="1">
                <a:latin typeface="Tahoma" pitchFamily="34" charset="0"/>
                <a:sym typeface="Symbol" pitchFamily="18" charset="2"/>
              </a:rPr>
              <a:t>sf</a:t>
            </a:r>
            <a:r>
              <a:rPr kumimoji="1" lang="en-US" sz="2800" b="1" i="1" dirty="0">
                <a:latin typeface="Tahoma" pitchFamily="34" charset="0"/>
                <a:sym typeface="Symbol" pitchFamily="18" charset="2"/>
              </a:rPr>
              <a:t>(k)</a:t>
            </a:r>
            <a:r>
              <a:rPr kumimoji="1" lang="en-US" sz="2800" b="1" dirty="0">
                <a:latin typeface="Tahoma" pitchFamily="34" charset="0"/>
                <a:sym typeface="Symbol" pitchFamily="18" charset="2"/>
              </a:rPr>
              <a:t> </a:t>
            </a:r>
            <a:r>
              <a:rPr kumimoji="1" lang="en-US" sz="2800" dirty="0" smtClean="0">
                <a:latin typeface="Tahoma" pitchFamily="34" charset="0"/>
                <a:sym typeface="Symbol" pitchFamily="18" charset="2"/>
              </a:rPr>
              <a:t>−</a:t>
            </a:r>
            <a:r>
              <a:rPr kumimoji="1" lang="en-US" sz="2800" b="1" dirty="0" smtClean="0">
                <a:latin typeface="Tahoma" pitchFamily="34" charset="0"/>
                <a:sym typeface="Symbol" pitchFamily="18" charset="2"/>
              </a:rPr>
              <a:t> </a:t>
            </a:r>
            <a:r>
              <a:rPr lang="en-US" sz="2800" i="1" dirty="0" err="1">
                <a:solidFill>
                  <a:srgbClr val="000000"/>
                </a:solidFill>
                <a:latin typeface="Times New Roman"/>
                <a:ea typeface="Lucida Grande"/>
                <a:cs typeface="Times New Roman"/>
              </a:rPr>
              <a:t>δ</a:t>
            </a:r>
            <a:r>
              <a:rPr kumimoji="1" lang="en-US" sz="2800" b="1" i="1" dirty="0" err="1" smtClean="0">
                <a:latin typeface="Tahoma" pitchFamily="34" charset="0"/>
              </a:rPr>
              <a:t>k</a:t>
            </a:r>
            <a:endParaRPr kumimoji="1" lang="en-US" sz="2800" b="1" i="1" dirty="0">
              <a:latin typeface="Tahoma" pitchFamily="34" charset="0"/>
            </a:endParaRPr>
          </a:p>
        </p:txBody>
      </p:sp>
      <p:sp>
        <p:nvSpPr>
          <p:cNvPr id="27" name="Text Box 13"/>
          <p:cNvSpPr txBox="1">
            <a:spLocks noChangeArrowheads="1"/>
          </p:cNvSpPr>
          <p:nvPr/>
        </p:nvSpPr>
        <p:spPr bwMode="auto">
          <a:xfrm>
            <a:off x="6369048" y="1893892"/>
            <a:ext cx="530225" cy="3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500" i="1" dirty="0" err="1">
                <a:solidFill>
                  <a:srgbClr val="000000"/>
                </a:solidFill>
                <a:latin typeface="Times New Roman"/>
                <a:ea typeface="Lucida Grande"/>
                <a:cs typeface="Times New Roman"/>
              </a:rPr>
              <a:t>δ</a:t>
            </a:r>
            <a:r>
              <a:rPr kumimoji="1" lang="en-US" sz="2400" b="1" i="1" dirty="0" err="1" smtClean="0">
                <a:latin typeface="Tahoma" pitchFamily="34" charset="0"/>
                <a:sym typeface="Symbol" pitchFamily="18" charset="2"/>
              </a:rPr>
              <a:t>k</a:t>
            </a:r>
            <a:endParaRPr kumimoji="1" lang="en-US" sz="2400" b="1" i="1" dirty="0">
              <a:latin typeface="Tahoma" pitchFamily="34" charset="0"/>
              <a:sym typeface="Symbol" pitchFamily="18" charset="2"/>
            </a:endParaRPr>
          </a:p>
        </p:txBody>
      </p:sp>
    </p:spTree>
    <p:extLst>
      <p:ext uri="{BB962C8B-B14F-4D97-AF65-F5344CB8AC3E}">
        <p14:creationId xmlns:p14="http://schemas.microsoft.com/office/powerpoint/2010/main" val="262265373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5257"/>
                                        </p:tgtEl>
                                        <p:attrNameLst>
                                          <p:attrName>style.visibility</p:attrName>
                                        </p:attrNameLst>
                                      </p:cBhvr>
                                      <p:to>
                                        <p:strVal val="visible"/>
                                      </p:to>
                                    </p:set>
                                    <p:animEffect transition="in" filter="fade">
                                      <p:cBhvr>
                                        <p:cTn id="7" dur="500"/>
                                        <p:tgtEl>
                                          <p:spTgt spid="95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5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42913" y="271463"/>
            <a:ext cx="8234362" cy="881062"/>
          </a:xfrm>
        </p:spPr>
        <p:txBody>
          <a:bodyPr/>
          <a:lstStyle/>
          <a:p>
            <a:pPr eaLnBrk="1" hangingPunct="1"/>
            <a:r>
              <a:rPr lang="en-US" smtClean="0"/>
              <a:t>Moving toward the steady state</a:t>
            </a:r>
          </a:p>
        </p:txBody>
      </p:sp>
      <p:grpSp>
        <p:nvGrpSpPr>
          <p:cNvPr id="43011" name="Group 3"/>
          <p:cNvGrpSpPr>
            <a:grpSpLocks/>
          </p:cNvGrpSpPr>
          <p:nvPr/>
        </p:nvGrpSpPr>
        <p:grpSpPr bwMode="auto">
          <a:xfrm>
            <a:off x="223838" y="1544638"/>
            <a:ext cx="7853362" cy="4816475"/>
            <a:chOff x="141" y="973"/>
            <a:chExt cx="4947" cy="3034"/>
          </a:xfrm>
        </p:grpSpPr>
        <p:grpSp>
          <p:nvGrpSpPr>
            <p:cNvPr id="43035" name="Group 4"/>
            <p:cNvGrpSpPr>
              <a:grpSpLocks/>
            </p:cNvGrpSpPr>
            <p:nvPr/>
          </p:nvGrpSpPr>
          <p:grpSpPr bwMode="auto">
            <a:xfrm>
              <a:off x="1249" y="1341"/>
              <a:ext cx="2879" cy="2205"/>
              <a:chOff x="1249" y="1341"/>
              <a:chExt cx="2697" cy="2205"/>
            </a:xfrm>
          </p:grpSpPr>
          <p:sp>
            <p:nvSpPr>
              <p:cNvPr id="43038" name="Line 5"/>
              <p:cNvSpPr>
                <a:spLocks noChangeShapeType="1"/>
              </p:cNvSpPr>
              <p:nvPr/>
            </p:nvSpPr>
            <p:spPr bwMode="auto">
              <a:xfrm>
                <a:off x="1249" y="1341"/>
                <a:ext cx="0" cy="2205"/>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3039" name="Line 6"/>
              <p:cNvSpPr>
                <a:spLocks noChangeShapeType="1"/>
              </p:cNvSpPr>
              <p:nvPr/>
            </p:nvSpPr>
            <p:spPr bwMode="auto">
              <a:xfrm>
                <a:off x="1258" y="3536"/>
                <a:ext cx="2688"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sp>
          <p:nvSpPr>
            <p:cNvPr id="43036" name="Text Box 7"/>
            <p:cNvSpPr txBox="1">
              <a:spLocks noChangeArrowheads="1"/>
            </p:cNvSpPr>
            <p:nvPr/>
          </p:nvSpPr>
          <p:spPr bwMode="auto">
            <a:xfrm>
              <a:off x="141" y="973"/>
              <a:ext cx="1155"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kumimoji="1" lang="en-US" sz="2300"/>
                <a:t>Investment and depreciation </a:t>
              </a:r>
            </a:p>
          </p:txBody>
        </p:sp>
        <p:sp>
          <p:nvSpPr>
            <p:cNvPr id="43037" name="Text Box 8"/>
            <p:cNvSpPr txBox="1">
              <a:spLocks noChangeArrowheads="1"/>
            </p:cNvSpPr>
            <p:nvPr/>
          </p:nvSpPr>
          <p:spPr bwMode="auto">
            <a:xfrm>
              <a:off x="4080" y="3556"/>
              <a:ext cx="1008"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300"/>
                <a:t>Capital per </a:t>
              </a:r>
              <a:br>
                <a:rPr kumimoji="1" lang="en-US" sz="2300"/>
              </a:br>
              <a:r>
                <a:rPr kumimoji="1" lang="en-US" sz="2300"/>
                <a:t>worker, </a:t>
              </a:r>
              <a:r>
                <a:rPr kumimoji="1" lang="en-US" sz="2400" b="1" i="1"/>
                <a:t>k</a:t>
              </a:r>
              <a:r>
                <a:rPr kumimoji="1" lang="en-US" sz="2400"/>
                <a:t> </a:t>
              </a:r>
            </a:p>
          </p:txBody>
        </p:sp>
      </p:grpSp>
      <p:grpSp>
        <p:nvGrpSpPr>
          <p:cNvPr id="43012" name="Group 9"/>
          <p:cNvGrpSpPr>
            <a:grpSpLocks/>
          </p:cNvGrpSpPr>
          <p:nvPr/>
        </p:nvGrpSpPr>
        <p:grpSpPr bwMode="auto">
          <a:xfrm>
            <a:off x="1997075" y="2695575"/>
            <a:ext cx="5791200" cy="3389313"/>
            <a:chOff x="1248" y="1267"/>
            <a:chExt cx="3456" cy="2669"/>
          </a:xfrm>
        </p:grpSpPr>
        <p:sp>
          <p:nvSpPr>
            <p:cNvPr id="43033" name="Arc 10"/>
            <p:cNvSpPr>
              <a:spLocks/>
            </p:cNvSpPr>
            <p:nvPr/>
          </p:nvSpPr>
          <p:spPr bwMode="auto">
            <a:xfrm flipH="1">
              <a:off x="1248" y="1492"/>
              <a:ext cx="3456" cy="2444"/>
            </a:xfrm>
            <a:custGeom>
              <a:avLst/>
              <a:gdLst>
                <a:gd name="T0" fmla="*/ 0 w 21336"/>
                <a:gd name="T1" fmla="*/ 0 h 21243"/>
                <a:gd name="T2" fmla="*/ 0 w 21336"/>
                <a:gd name="T3" fmla="*/ 0 h 21243"/>
                <a:gd name="T4" fmla="*/ 0 w 21336"/>
                <a:gd name="T5" fmla="*/ 0 h 21243"/>
                <a:gd name="T6" fmla="*/ 0 60000 65536"/>
                <a:gd name="T7" fmla="*/ 0 60000 65536"/>
                <a:gd name="T8" fmla="*/ 0 60000 65536"/>
                <a:gd name="T9" fmla="*/ 0 w 21336"/>
                <a:gd name="T10" fmla="*/ 0 h 21243"/>
                <a:gd name="T11" fmla="*/ 21336 w 21336"/>
                <a:gd name="T12" fmla="*/ 21243 h 21243"/>
              </a:gdLst>
              <a:ahLst/>
              <a:cxnLst>
                <a:cxn ang="T6">
                  <a:pos x="T0" y="T1"/>
                </a:cxn>
                <a:cxn ang="T7">
                  <a:pos x="T2" y="T3"/>
                </a:cxn>
                <a:cxn ang="T8">
                  <a:pos x="T4" y="T5"/>
                </a:cxn>
              </a:cxnLst>
              <a:rect l="T9" t="T10" r="T11" b="T12"/>
              <a:pathLst>
                <a:path w="21336" h="21243" fill="none" extrusionOk="0">
                  <a:moveTo>
                    <a:pt x="3909" y="-1"/>
                  </a:moveTo>
                  <a:cubicBezTo>
                    <a:pt x="12922" y="1658"/>
                    <a:pt x="19907" y="8823"/>
                    <a:pt x="21335" y="17876"/>
                  </a:cubicBezTo>
                </a:path>
                <a:path w="21336" h="21243" stroke="0" extrusionOk="0">
                  <a:moveTo>
                    <a:pt x="3909" y="-1"/>
                  </a:moveTo>
                  <a:cubicBezTo>
                    <a:pt x="12922" y="1658"/>
                    <a:pt x="19907" y="8823"/>
                    <a:pt x="21335" y="17876"/>
                  </a:cubicBezTo>
                  <a:lnTo>
                    <a:pt x="0" y="21243"/>
                  </a:lnTo>
                  <a:close/>
                </a:path>
              </a:pathLst>
            </a:cu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3034" name="Text Box 11"/>
            <p:cNvSpPr txBox="1">
              <a:spLocks noChangeArrowheads="1"/>
            </p:cNvSpPr>
            <p:nvPr/>
          </p:nvSpPr>
          <p:spPr bwMode="auto">
            <a:xfrm>
              <a:off x="4128" y="1267"/>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sf(k)</a:t>
              </a:r>
            </a:p>
          </p:txBody>
        </p:sp>
      </p:grpSp>
      <p:sp>
        <p:nvSpPr>
          <p:cNvPr id="43032" name="Line 14"/>
          <p:cNvSpPr>
            <a:spLocks noChangeShapeType="1"/>
          </p:cNvSpPr>
          <p:nvPr/>
        </p:nvSpPr>
        <p:spPr bwMode="auto">
          <a:xfrm flipV="1">
            <a:off x="2005013" y="2209800"/>
            <a:ext cx="4319587" cy="3382963"/>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3014" name="Group 15"/>
          <p:cNvGrpSpPr>
            <a:grpSpLocks/>
          </p:cNvGrpSpPr>
          <p:nvPr/>
        </p:nvGrpSpPr>
        <p:grpSpPr bwMode="auto">
          <a:xfrm>
            <a:off x="4800600" y="3352800"/>
            <a:ext cx="533400" cy="2671763"/>
            <a:chOff x="2640" y="1632"/>
            <a:chExt cx="336" cy="2189"/>
          </a:xfrm>
        </p:grpSpPr>
        <p:sp>
          <p:nvSpPr>
            <p:cNvPr id="43029" name="Line 16"/>
            <p:cNvSpPr>
              <a:spLocks noChangeShapeType="1"/>
            </p:cNvSpPr>
            <p:nvPr/>
          </p:nvSpPr>
          <p:spPr bwMode="auto">
            <a:xfrm>
              <a:off x="2688" y="1632"/>
              <a:ext cx="0" cy="192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3030" name="Text Box 17"/>
            <p:cNvSpPr txBox="1">
              <a:spLocks noChangeArrowheads="1"/>
            </p:cNvSpPr>
            <p:nvPr/>
          </p:nvSpPr>
          <p:spPr bwMode="auto">
            <a:xfrm>
              <a:off x="2640" y="3522"/>
              <a:ext cx="33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k</a:t>
              </a:r>
              <a:r>
                <a:rPr kumimoji="1" lang="en-US" sz="2400" b="1" i="1" baseline="30000">
                  <a:latin typeface="Tahoma" pitchFamily="34" charset="0"/>
                </a:rPr>
                <a:t>*</a:t>
              </a:r>
              <a:r>
                <a:rPr kumimoji="1" lang="en-US" sz="2400">
                  <a:latin typeface="Tahoma" pitchFamily="34" charset="0"/>
                </a:rPr>
                <a:t> </a:t>
              </a:r>
            </a:p>
          </p:txBody>
        </p:sp>
      </p:grpSp>
      <p:sp>
        <p:nvSpPr>
          <p:cNvPr id="43016" name="Text Box 19"/>
          <p:cNvSpPr txBox="1">
            <a:spLocks noChangeArrowheads="1"/>
          </p:cNvSpPr>
          <p:nvPr/>
        </p:nvSpPr>
        <p:spPr bwMode="auto">
          <a:xfrm>
            <a:off x="3886200" y="5638800"/>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solidFill>
                  <a:srgbClr val="990033"/>
                </a:solidFill>
                <a:latin typeface="Tahoma" pitchFamily="34" charset="0"/>
              </a:rPr>
              <a:t>k</a:t>
            </a:r>
            <a:r>
              <a:rPr kumimoji="1" lang="en-US" sz="2400" b="1" i="1" baseline="-25000">
                <a:solidFill>
                  <a:srgbClr val="990033"/>
                </a:solidFill>
                <a:latin typeface="Tahoma" pitchFamily="34" charset="0"/>
              </a:rPr>
              <a:t>2</a:t>
            </a:r>
            <a:endParaRPr kumimoji="1" lang="en-US" sz="2400" baseline="-25000">
              <a:solidFill>
                <a:srgbClr val="990033"/>
              </a:solidFill>
              <a:latin typeface="Tahoma" pitchFamily="34" charset="0"/>
            </a:endParaRPr>
          </a:p>
        </p:txBody>
      </p:sp>
      <p:grpSp>
        <p:nvGrpSpPr>
          <p:cNvPr id="7" name="Group 20"/>
          <p:cNvGrpSpPr>
            <a:grpSpLocks/>
          </p:cNvGrpSpPr>
          <p:nvPr/>
        </p:nvGrpSpPr>
        <p:grpSpPr bwMode="auto">
          <a:xfrm>
            <a:off x="1135063" y="3657600"/>
            <a:ext cx="2895600" cy="1981200"/>
            <a:chOff x="384" y="2496"/>
            <a:chExt cx="1824" cy="1056"/>
          </a:xfrm>
        </p:grpSpPr>
        <p:sp>
          <p:nvSpPr>
            <p:cNvPr id="43024" name="Line 21"/>
            <p:cNvSpPr>
              <a:spLocks noChangeShapeType="1"/>
            </p:cNvSpPr>
            <p:nvPr/>
          </p:nvSpPr>
          <p:spPr bwMode="auto">
            <a:xfrm>
              <a:off x="2208" y="2496"/>
              <a:ext cx="0" cy="1056"/>
            </a:xfrm>
            <a:prstGeom prst="line">
              <a:avLst/>
            </a:prstGeom>
            <a:noFill/>
            <a:ln w="19050">
              <a:solidFill>
                <a:srgbClr val="990033"/>
              </a:solidFill>
              <a:prstDash val="sysDot"/>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3025" name="Group 22"/>
            <p:cNvGrpSpPr>
              <a:grpSpLocks/>
            </p:cNvGrpSpPr>
            <p:nvPr/>
          </p:nvGrpSpPr>
          <p:grpSpPr bwMode="auto">
            <a:xfrm>
              <a:off x="384" y="2496"/>
              <a:ext cx="1776" cy="1026"/>
              <a:chOff x="384" y="2496"/>
              <a:chExt cx="1776" cy="1026"/>
            </a:xfrm>
          </p:grpSpPr>
          <p:sp>
            <p:nvSpPr>
              <p:cNvPr id="43026" name="Text Box 23"/>
              <p:cNvSpPr txBox="1">
                <a:spLocks noChangeArrowheads="1"/>
              </p:cNvSpPr>
              <p:nvPr/>
            </p:nvSpPr>
            <p:spPr bwMode="auto">
              <a:xfrm>
                <a:off x="384" y="2614"/>
                <a:ext cx="998" cy="251"/>
              </a:xfrm>
              <a:prstGeom prst="rect">
                <a:avLst/>
              </a:prstGeom>
              <a:solidFill>
                <a:schemeClr val="bg1"/>
              </a:solidFill>
              <a:ln w="12700" cap="sq">
                <a:solidFill>
                  <a:srgbClr val="990033"/>
                </a:solidFill>
                <a:miter lim="800000"/>
                <a:headEnd type="none" w="sm" len="sm"/>
                <a:tailEnd type="none" w="sm" len="sm"/>
              </a:ln>
            </p:spPr>
            <p:txBody>
              <a:bodyPr lIns="45720" rIns="4572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a:solidFill>
                      <a:srgbClr val="990033"/>
                    </a:solidFill>
                  </a:rPr>
                  <a:t>investment</a:t>
                </a:r>
              </a:p>
            </p:txBody>
          </p:sp>
          <p:sp>
            <p:nvSpPr>
              <p:cNvPr id="43027" name="AutoShape 24"/>
              <p:cNvSpPr>
                <a:spLocks/>
              </p:cNvSpPr>
              <p:nvPr/>
            </p:nvSpPr>
            <p:spPr bwMode="auto">
              <a:xfrm>
                <a:off x="1955" y="2496"/>
                <a:ext cx="205" cy="1026"/>
              </a:xfrm>
              <a:prstGeom prst="leftBrace">
                <a:avLst>
                  <a:gd name="adj1" fmla="val 41707"/>
                  <a:gd name="adj2" fmla="val 50000"/>
                </a:avLst>
              </a:prstGeom>
              <a:noFill/>
              <a:ln w="19050" cap="sq">
                <a:solidFill>
                  <a:srgbClr val="9900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cxnSp>
            <p:nvCxnSpPr>
              <p:cNvPr id="43028" name="AutoShape 25"/>
              <p:cNvCxnSpPr>
                <a:cxnSpLocks noChangeShapeType="1"/>
                <a:stCxn id="43026" idx="3"/>
                <a:endCxn id="43027" idx="1"/>
              </p:cNvCxnSpPr>
              <p:nvPr/>
            </p:nvCxnSpPr>
            <p:spPr bwMode="auto">
              <a:xfrm>
                <a:off x="1382" y="2740"/>
                <a:ext cx="567" cy="269"/>
              </a:xfrm>
              <a:prstGeom prst="straightConnector1">
                <a:avLst/>
              </a:prstGeom>
              <a:noFill/>
              <a:ln w="19050" cap="sq">
                <a:solidFill>
                  <a:srgbClr val="990033"/>
                </a:solidFill>
                <a:round/>
                <a:headEnd type="none" w="sm" len="sm"/>
                <a:tailEnd type="triangle" w="med" len="med"/>
              </a:ln>
              <a:extLst>
                <a:ext uri="{909E8E84-426E-40dd-AFC4-6F175D3DCCD1}">
                  <a14:hiddenFill xmlns:a14="http://schemas.microsoft.com/office/drawing/2010/main">
                    <a:noFill/>
                  </a14:hiddenFill>
                </a:ext>
              </a:extLst>
            </p:spPr>
          </p:cxnSp>
        </p:grpSp>
      </p:grpSp>
      <p:grpSp>
        <p:nvGrpSpPr>
          <p:cNvPr id="9" name="Group 26"/>
          <p:cNvGrpSpPr>
            <a:grpSpLocks/>
          </p:cNvGrpSpPr>
          <p:nvPr/>
        </p:nvGrpSpPr>
        <p:grpSpPr bwMode="auto">
          <a:xfrm>
            <a:off x="4038600" y="4038600"/>
            <a:ext cx="2122488" cy="1555750"/>
            <a:chOff x="2544" y="2544"/>
            <a:chExt cx="1337" cy="980"/>
          </a:xfrm>
        </p:grpSpPr>
        <p:sp>
          <p:nvSpPr>
            <p:cNvPr id="43022" name="AutoShape 27"/>
            <p:cNvSpPr>
              <a:spLocks/>
            </p:cNvSpPr>
            <p:nvPr/>
          </p:nvSpPr>
          <p:spPr bwMode="auto">
            <a:xfrm rot="10800000">
              <a:off x="2544" y="2544"/>
              <a:ext cx="240" cy="980"/>
            </a:xfrm>
            <a:prstGeom prst="leftBrace">
              <a:avLst>
                <a:gd name="adj1" fmla="val 34028"/>
                <a:gd name="adj2" fmla="val 50000"/>
              </a:avLst>
            </a:prstGeom>
            <a:noFill/>
            <a:ln w="19050" cap="sq">
              <a:solidFill>
                <a:srgbClr val="9900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3023" name="Text Box 28"/>
            <p:cNvSpPr txBox="1">
              <a:spLocks noChangeArrowheads="1"/>
            </p:cNvSpPr>
            <p:nvPr/>
          </p:nvSpPr>
          <p:spPr bwMode="auto">
            <a:xfrm>
              <a:off x="2825" y="2854"/>
              <a:ext cx="10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a:solidFill>
                    <a:srgbClr val="990033"/>
                  </a:solidFill>
                </a:rPr>
                <a:t>depreciation</a:t>
              </a:r>
            </a:p>
          </p:txBody>
        </p:sp>
      </p:grpSp>
      <p:grpSp>
        <p:nvGrpSpPr>
          <p:cNvPr id="10" name="Group 29"/>
          <p:cNvGrpSpPr>
            <a:grpSpLocks/>
          </p:cNvGrpSpPr>
          <p:nvPr/>
        </p:nvGrpSpPr>
        <p:grpSpPr bwMode="auto">
          <a:xfrm>
            <a:off x="4068763" y="3657603"/>
            <a:ext cx="914400" cy="397486"/>
            <a:chOff x="3504" y="2256"/>
            <a:chExt cx="576" cy="315"/>
          </a:xfrm>
        </p:grpSpPr>
        <p:sp>
          <p:nvSpPr>
            <p:cNvPr id="43020" name="AutoShape 30"/>
            <p:cNvSpPr>
              <a:spLocks/>
            </p:cNvSpPr>
            <p:nvPr/>
          </p:nvSpPr>
          <p:spPr bwMode="auto">
            <a:xfrm rot="10755808">
              <a:off x="3504" y="2256"/>
              <a:ext cx="240" cy="288"/>
            </a:xfrm>
            <a:prstGeom prst="leftBrace">
              <a:avLst>
                <a:gd name="adj1" fmla="val 10000"/>
                <a:gd name="adj2" fmla="val 50000"/>
              </a:avLst>
            </a:prstGeom>
            <a:noFill/>
            <a:ln w="19050" cap="sq">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3021" name="Text Box 31"/>
            <p:cNvSpPr txBox="1">
              <a:spLocks noChangeArrowheads="1"/>
            </p:cNvSpPr>
            <p:nvPr/>
          </p:nvSpPr>
          <p:spPr bwMode="auto">
            <a:xfrm>
              <a:off x="3744" y="2266"/>
              <a:ext cx="33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l-GR" sz="2500" dirty="0">
                  <a:solidFill>
                    <a:srgbClr val="339966"/>
                  </a:solidFill>
                  <a:latin typeface="Times New Roman"/>
                  <a:cs typeface="Times New Roman"/>
                  <a:sym typeface="Symbol" pitchFamily="18" charset="2"/>
                </a:rPr>
                <a:t>Δ</a:t>
              </a:r>
              <a:r>
                <a:rPr kumimoji="1" lang="en-US" sz="2500" b="1" i="1" dirty="0" smtClean="0">
                  <a:solidFill>
                    <a:srgbClr val="339966"/>
                  </a:solidFill>
                  <a:latin typeface="Tahoma" pitchFamily="34" charset="0"/>
                  <a:sym typeface="Symbol" pitchFamily="18" charset="2"/>
                </a:rPr>
                <a:t>k</a:t>
              </a:r>
              <a:endParaRPr kumimoji="1" lang="en-US" sz="2500" b="1" i="1" dirty="0">
                <a:solidFill>
                  <a:srgbClr val="339966"/>
                </a:solidFill>
                <a:latin typeface="Tahoma" pitchFamily="34" charset="0"/>
                <a:sym typeface="Symbol" pitchFamily="18" charset="2"/>
              </a:endParaRPr>
            </a:p>
          </p:txBody>
        </p:sp>
      </p:grpSp>
      <p:sp>
        <p:nvSpPr>
          <p:cNvPr id="32" name="Text Box 18"/>
          <p:cNvSpPr txBox="1">
            <a:spLocks noChangeArrowheads="1"/>
          </p:cNvSpPr>
          <p:nvPr/>
        </p:nvSpPr>
        <p:spPr bwMode="auto">
          <a:xfrm>
            <a:off x="2895600" y="1293475"/>
            <a:ext cx="31131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800" dirty="0" err="1">
                <a:latin typeface="Times New Roman"/>
                <a:ea typeface="Lucida Grande"/>
                <a:cs typeface="Times New Roman"/>
              </a:rPr>
              <a:t>Δ</a:t>
            </a:r>
            <a:r>
              <a:rPr kumimoji="1" lang="en-US" sz="2800" b="1" i="1" dirty="0" err="1" smtClean="0">
                <a:latin typeface="Tahoma" pitchFamily="34" charset="0"/>
                <a:sym typeface="Symbol" pitchFamily="18" charset="2"/>
              </a:rPr>
              <a:t>k</a:t>
            </a:r>
            <a:r>
              <a:rPr kumimoji="1" lang="en-US" sz="2800" dirty="0" smtClean="0">
                <a:latin typeface="Tahoma" pitchFamily="34" charset="0"/>
                <a:sym typeface="Symbol" pitchFamily="18" charset="2"/>
              </a:rPr>
              <a:t> </a:t>
            </a:r>
            <a:r>
              <a:rPr kumimoji="1" lang="en-US" sz="2800" dirty="0">
                <a:latin typeface="Tahoma" pitchFamily="34" charset="0"/>
                <a:sym typeface="Symbol" pitchFamily="18" charset="2"/>
              </a:rPr>
              <a:t>= </a:t>
            </a:r>
            <a:r>
              <a:rPr kumimoji="1" lang="en-US" sz="2800" b="1" i="1" dirty="0" err="1">
                <a:latin typeface="Tahoma" pitchFamily="34" charset="0"/>
                <a:sym typeface="Symbol" pitchFamily="18" charset="2"/>
              </a:rPr>
              <a:t>sf</a:t>
            </a:r>
            <a:r>
              <a:rPr kumimoji="1" lang="en-US" sz="2800" b="1" i="1" dirty="0">
                <a:latin typeface="Tahoma" pitchFamily="34" charset="0"/>
                <a:sym typeface="Symbol" pitchFamily="18" charset="2"/>
              </a:rPr>
              <a:t>(k)</a:t>
            </a:r>
            <a:r>
              <a:rPr kumimoji="1" lang="en-US" sz="2800" b="1" dirty="0">
                <a:latin typeface="Tahoma" pitchFamily="34" charset="0"/>
                <a:sym typeface="Symbol" pitchFamily="18" charset="2"/>
              </a:rPr>
              <a:t> </a:t>
            </a:r>
            <a:r>
              <a:rPr kumimoji="1" lang="en-US" sz="2800" dirty="0" smtClean="0">
                <a:latin typeface="Tahoma" pitchFamily="34" charset="0"/>
                <a:sym typeface="Symbol" pitchFamily="18" charset="2"/>
              </a:rPr>
              <a:t>−</a:t>
            </a:r>
            <a:r>
              <a:rPr kumimoji="1" lang="en-US" sz="2800" b="1" dirty="0" smtClean="0">
                <a:latin typeface="Tahoma" pitchFamily="34" charset="0"/>
                <a:sym typeface="Symbol" pitchFamily="18" charset="2"/>
              </a:rPr>
              <a:t> </a:t>
            </a:r>
            <a:r>
              <a:rPr lang="en-US" sz="2800" i="1" dirty="0" err="1">
                <a:solidFill>
                  <a:srgbClr val="000000"/>
                </a:solidFill>
                <a:latin typeface="Times New Roman"/>
                <a:ea typeface="Lucida Grande"/>
                <a:cs typeface="Times New Roman"/>
              </a:rPr>
              <a:t>δ</a:t>
            </a:r>
            <a:r>
              <a:rPr kumimoji="1" lang="en-US" sz="2800" b="1" i="1" dirty="0" err="1" smtClean="0">
                <a:latin typeface="Tahoma" pitchFamily="34" charset="0"/>
              </a:rPr>
              <a:t>k</a:t>
            </a:r>
            <a:endParaRPr kumimoji="1" lang="en-US" sz="2800" b="1" i="1" dirty="0">
              <a:latin typeface="Tahoma" pitchFamily="34" charset="0"/>
            </a:endParaRPr>
          </a:p>
        </p:txBody>
      </p:sp>
      <p:sp>
        <p:nvSpPr>
          <p:cNvPr id="33" name="Text Box 13"/>
          <p:cNvSpPr txBox="1">
            <a:spLocks noChangeArrowheads="1"/>
          </p:cNvSpPr>
          <p:nvPr/>
        </p:nvSpPr>
        <p:spPr bwMode="auto">
          <a:xfrm>
            <a:off x="6369048" y="1893892"/>
            <a:ext cx="530225" cy="3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500" i="1" dirty="0" err="1">
                <a:solidFill>
                  <a:srgbClr val="000000"/>
                </a:solidFill>
                <a:latin typeface="Times New Roman"/>
                <a:ea typeface="Lucida Grande"/>
                <a:cs typeface="Times New Roman"/>
              </a:rPr>
              <a:t>δ</a:t>
            </a:r>
            <a:r>
              <a:rPr kumimoji="1" lang="en-US" sz="2400" b="1" i="1" dirty="0" err="1" smtClean="0">
                <a:latin typeface="Tahoma" pitchFamily="34" charset="0"/>
                <a:sym typeface="Symbol" pitchFamily="18" charset="2"/>
              </a:rPr>
              <a:t>k</a:t>
            </a:r>
            <a:endParaRPr kumimoji="1" lang="en-US" sz="2400" b="1" i="1" dirty="0">
              <a:latin typeface="Tahoma" pitchFamily="34" charset="0"/>
              <a:sym typeface="Symbol" pitchFamily="18" charset="2"/>
            </a:endParaRPr>
          </a:p>
        </p:txBody>
      </p:sp>
    </p:spTree>
    <p:extLst>
      <p:ext uri="{BB962C8B-B14F-4D97-AF65-F5344CB8AC3E}">
        <p14:creationId xmlns:p14="http://schemas.microsoft.com/office/powerpoint/2010/main" val="357311334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9"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42913" y="296863"/>
            <a:ext cx="8234362" cy="825500"/>
          </a:xfrm>
        </p:spPr>
        <p:txBody>
          <a:bodyPr/>
          <a:lstStyle/>
          <a:p>
            <a:pPr eaLnBrk="1" hangingPunct="1"/>
            <a:r>
              <a:rPr lang="en-US" smtClean="0"/>
              <a:t>Moving toward the steady state</a:t>
            </a:r>
          </a:p>
        </p:txBody>
      </p:sp>
      <p:grpSp>
        <p:nvGrpSpPr>
          <p:cNvPr id="44035" name="Group 3"/>
          <p:cNvGrpSpPr>
            <a:grpSpLocks/>
          </p:cNvGrpSpPr>
          <p:nvPr/>
        </p:nvGrpSpPr>
        <p:grpSpPr bwMode="auto">
          <a:xfrm>
            <a:off x="223838" y="1544638"/>
            <a:ext cx="7853362" cy="4816475"/>
            <a:chOff x="141" y="973"/>
            <a:chExt cx="4947" cy="3034"/>
          </a:xfrm>
        </p:grpSpPr>
        <p:grpSp>
          <p:nvGrpSpPr>
            <p:cNvPr id="44052" name="Group 4"/>
            <p:cNvGrpSpPr>
              <a:grpSpLocks/>
            </p:cNvGrpSpPr>
            <p:nvPr/>
          </p:nvGrpSpPr>
          <p:grpSpPr bwMode="auto">
            <a:xfrm>
              <a:off x="1249" y="1341"/>
              <a:ext cx="2879" cy="2205"/>
              <a:chOff x="1249" y="1341"/>
              <a:chExt cx="2697" cy="2205"/>
            </a:xfrm>
          </p:grpSpPr>
          <p:sp>
            <p:nvSpPr>
              <p:cNvPr id="44055" name="Line 5"/>
              <p:cNvSpPr>
                <a:spLocks noChangeShapeType="1"/>
              </p:cNvSpPr>
              <p:nvPr/>
            </p:nvSpPr>
            <p:spPr bwMode="auto">
              <a:xfrm>
                <a:off x="1249" y="1341"/>
                <a:ext cx="0" cy="2205"/>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4056" name="Line 6"/>
              <p:cNvSpPr>
                <a:spLocks noChangeShapeType="1"/>
              </p:cNvSpPr>
              <p:nvPr/>
            </p:nvSpPr>
            <p:spPr bwMode="auto">
              <a:xfrm>
                <a:off x="1258" y="3536"/>
                <a:ext cx="2688"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sp>
          <p:nvSpPr>
            <p:cNvPr id="44053" name="Text Box 7"/>
            <p:cNvSpPr txBox="1">
              <a:spLocks noChangeArrowheads="1"/>
            </p:cNvSpPr>
            <p:nvPr/>
          </p:nvSpPr>
          <p:spPr bwMode="auto">
            <a:xfrm>
              <a:off x="141" y="973"/>
              <a:ext cx="1155"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kumimoji="1" lang="en-US" sz="2300"/>
                <a:t>Investment and depreciation </a:t>
              </a:r>
            </a:p>
          </p:txBody>
        </p:sp>
        <p:sp>
          <p:nvSpPr>
            <p:cNvPr id="44054" name="Text Box 8"/>
            <p:cNvSpPr txBox="1">
              <a:spLocks noChangeArrowheads="1"/>
            </p:cNvSpPr>
            <p:nvPr/>
          </p:nvSpPr>
          <p:spPr bwMode="auto">
            <a:xfrm>
              <a:off x="4080" y="3556"/>
              <a:ext cx="1008"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300"/>
                <a:t>Capital per </a:t>
              </a:r>
              <a:br>
                <a:rPr kumimoji="1" lang="en-US" sz="2300"/>
              </a:br>
              <a:r>
                <a:rPr kumimoji="1" lang="en-US" sz="2300"/>
                <a:t>worker, </a:t>
              </a:r>
              <a:r>
                <a:rPr kumimoji="1" lang="en-US" sz="2400" b="1" i="1"/>
                <a:t>k</a:t>
              </a:r>
              <a:r>
                <a:rPr kumimoji="1" lang="en-US" sz="2400"/>
                <a:t> </a:t>
              </a:r>
            </a:p>
          </p:txBody>
        </p:sp>
      </p:grpSp>
      <p:grpSp>
        <p:nvGrpSpPr>
          <p:cNvPr id="44036" name="Group 9"/>
          <p:cNvGrpSpPr>
            <a:grpSpLocks/>
          </p:cNvGrpSpPr>
          <p:nvPr/>
        </p:nvGrpSpPr>
        <p:grpSpPr bwMode="auto">
          <a:xfrm>
            <a:off x="1997075" y="2695575"/>
            <a:ext cx="5791200" cy="3389313"/>
            <a:chOff x="1248" y="1267"/>
            <a:chExt cx="3456" cy="2669"/>
          </a:xfrm>
        </p:grpSpPr>
        <p:sp>
          <p:nvSpPr>
            <p:cNvPr id="44050" name="Arc 10"/>
            <p:cNvSpPr>
              <a:spLocks/>
            </p:cNvSpPr>
            <p:nvPr/>
          </p:nvSpPr>
          <p:spPr bwMode="auto">
            <a:xfrm flipH="1">
              <a:off x="1248" y="1492"/>
              <a:ext cx="3456" cy="2444"/>
            </a:xfrm>
            <a:custGeom>
              <a:avLst/>
              <a:gdLst>
                <a:gd name="T0" fmla="*/ 0 w 21336"/>
                <a:gd name="T1" fmla="*/ 0 h 21243"/>
                <a:gd name="T2" fmla="*/ 0 w 21336"/>
                <a:gd name="T3" fmla="*/ 0 h 21243"/>
                <a:gd name="T4" fmla="*/ 0 w 21336"/>
                <a:gd name="T5" fmla="*/ 0 h 21243"/>
                <a:gd name="T6" fmla="*/ 0 60000 65536"/>
                <a:gd name="T7" fmla="*/ 0 60000 65536"/>
                <a:gd name="T8" fmla="*/ 0 60000 65536"/>
                <a:gd name="T9" fmla="*/ 0 w 21336"/>
                <a:gd name="T10" fmla="*/ 0 h 21243"/>
                <a:gd name="T11" fmla="*/ 21336 w 21336"/>
                <a:gd name="T12" fmla="*/ 21243 h 21243"/>
              </a:gdLst>
              <a:ahLst/>
              <a:cxnLst>
                <a:cxn ang="T6">
                  <a:pos x="T0" y="T1"/>
                </a:cxn>
                <a:cxn ang="T7">
                  <a:pos x="T2" y="T3"/>
                </a:cxn>
                <a:cxn ang="T8">
                  <a:pos x="T4" y="T5"/>
                </a:cxn>
              </a:cxnLst>
              <a:rect l="T9" t="T10" r="T11" b="T12"/>
              <a:pathLst>
                <a:path w="21336" h="21243" fill="none" extrusionOk="0">
                  <a:moveTo>
                    <a:pt x="3909" y="-1"/>
                  </a:moveTo>
                  <a:cubicBezTo>
                    <a:pt x="12922" y="1658"/>
                    <a:pt x="19907" y="8823"/>
                    <a:pt x="21335" y="17876"/>
                  </a:cubicBezTo>
                </a:path>
                <a:path w="21336" h="21243" stroke="0" extrusionOk="0">
                  <a:moveTo>
                    <a:pt x="3909" y="-1"/>
                  </a:moveTo>
                  <a:cubicBezTo>
                    <a:pt x="12922" y="1658"/>
                    <a:pt x="19907" y="8823"/>
                    <a:pt x="21335" y="17876"/>
                  </a:cubicBezTo>
                  <a:lnTo>
                    <a:pt x="0" y="21243"/>
                  </a:lnTo>
                  <a:close/>
                </a:path>
              </a:pathLst>
            </a:cu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4051" name="Text Box 11"/>
            <p:cNvSpPr txBox="1">
              <a:spLocks noChangeArrowheads="1"/>
            </p:cNvSpPr>
            <p:nvPr/>
          </p:nvSpPr>
          <p:spPr bwMode="auto">
            <a:xfrm>
              <a:off x="4128" y="1267"/>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sf(k)</a:t>
              </a:r>
            </a:p>
          </p:txBody>
        </p:sp>
      </p:grpSp>
      <p:sp>
        <p:nvSpPr>
          <p:cNvPr id="44049" name="Line 14"/>
          <p:cNvSpPr>
            <a:spLocks noChangeShapeType="1"/>
          </p:cNvSpPr>
          <p:nvPr/>
        </p:nvSpPr>
        <p:spPr bwMode="auto">
          <a:xfrm flipV="1">
            <a:off x="2005013" y="2209800"/>
            <a:ext cx="4319587" cy="3382963"/>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4038" name="Group 15"/>
          <p:cNvGrpSpPr>
            <a:grpSpLocks/>
          </p:cNvGrpSpPr>
          <p:nvPr/>
        </p:nvGrpSpPr>
        <p:grpSpPr bwMode="auto">
          <a:xfrm>
            <a:off x="4800600" y="3352800"/>
            <a:ext cx="533400" cy="2671763"/>
            <a:chOff x="2640" y="1632"/>
            <a:chExt cx="336" cy="2189"/>
          </a:xfrm>
        </p:grpSpPr>
        <p:sp>
          <p:nvSpPr>
            <p:cNvPr id="44046" name="Line 16"/>
            <p:cNvSpPr>
              <a:spLocks noChangeShapeType="1"/>
            </p:cNvSpPr>
            <p:nvPr/>
          </p:nvSpPr>
          <p:spPr bwMode="auto">
            <a:xfrm>
              <a:off x="2688" y="1632"/>
              <a:ext cx="0" cy="192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47" name="Text Box 17"/>
            <p:cNvSpPr txBox="1">
              <a:spLocks noChangeArrowheads="1"/>
            </p:cNvSpPr>
            <p:nvPr/>
          </p:nvSpPr>
          <p:spPr bwMode="auto">
            <a:xfrm>
              <a:off x="2640" y="3522"/>
              <a:ext cx="33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k</a:t>
              </a:r>
              <a:r>
                <a:rPr kumimoji="1" lang="en-US" sz="2400" b="1" i="1" baseline="30000">
                  <a:latin typeface="Tahoma" pitchFamily="34" charset="0"/>
                </a:rPr>
                <a:t>*</a:t>
              </a:r>
              <a:r>
                <a:rPr kumimoji="1" lang="en-US" sz="2400">
                  <a:latin typeface="Tahoma" pitchFamily="34" charset="0"/>
                </a:rPr>
                <a:t> </a:t>
              </a:r>
            </a:p>
          </p:txBody>
        </p:sp>
      </p:grpSp>
      <p:grpSp>
        <p:nvGrpSpPr>
          <p:cNvPr id="44040" name="Group 19"/>
          <p:cNvGrpSpPr>
            <a:grpSpLocks/>
          </p:cNvGrpSpPr>
          <p:nvPr/>
        </p:nvGrpSpPr>
        <p:grpSpPr bwMode="auto">
          <a:xfrm>
            <a:off x="4068763" y="3657600"/>
            <a:ext cx="914400" cy="393700"/>
            <a:chOff x="3504" y="2256"/>
            <a:chExt cx="576" cy="312"/>
          </a:xfrm>
        </p:grpSpPr>
        <p:sp>
          <p:nvSpPr>
            <p:cNvPr id="44044" name="AutoShape 20"/>
            <p:cNvSpPr>
              <a:spLocks/>
            </p:cNvSpPr>
            <p:nvPr/>
          </p:nvSpPr>
          <p:spPr bwMode="auto">
            <a:xfrm rot="10755808">
              <a:off x="3504" y="2256"/>
              <a:ext cx="240" cy="288"/>
            </a:xfrm>
            <a:prstGeom prst="leftBrace">
              <a:avLst>
                <a:gd name="adj1" fmla="val 10000"/>
                <a:gd name="adj2" fmla="val 50000"/>
              </a:avLst>
            </a:prstGeom>
            <a:noFill/>
            <a:ln w="19050" cap="sq">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4045" name="Text Box 21"/>
            <p:cNvSpPr txBox="1">
              <a:spLocks noChangeArrowheads="1"/>
            </p:cNvSpPr>
            <p:nvPr/>
          </p:nvSpPr>
          <p:spPr bwMode="auto">
            <a:xfrm>
              <a:off x="3744" y="2266"/>
              <a:ext cx="336"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l-GR" sz="2500" dirty="0">
                  <a:solidFill>
                    <a:srgbClr val="339966"/>
                  </a:solidFill>
                  <a:latin typeface="Times New Roman"/>
                  <a:cs typeface="Times New Roman"/>
                  <a:sym typeface="Symbol" pitchFamily="18" charset="2"/>
                </a:rPr>
                <a:t>Δ</a:t>
              </a:r>
              <a:r>
                <a:rPr kumimoji="1" lang="en-US" sz="2500" b="1" i="1" dirty="0" smtClean="0">
                  <a:solidFill>
                    <a:srgbClr val="339966"/>
                  </a:solidFill>
                  <a:latin typeface="Tahoma" pitchFamily="34" charset="0"/>
                  <a:sym typeface="Symbol" pitchFamily="18" charset="2"/>
                </a:rPr>
                <a:t>k</a:t>
              </a:r>
              <a:endParaRPr kumimoji="1" lang="en-US" sz="2500" b="1" i="1" dirty="0">
                <a:solidFill>
                  <a:srgbClr val="339966"/>
                </a:solidFill>
                <a:latin typeface="Tahoma" pitchFamily="34" charset="0"/>
                <a:sym typeface="Symbol" pitchFamily="18" charset="2"/>
              </a:endParaRPr>
            </a:p>
          </p:txBody>
        </p:sp>
      </p:grpSp>
      <p:grpSp>
        <p:nvGrpSpPr>
          <p:cNvPr id="44041" name="Group 22"/>
          <p:cNvGrpSpPr>
            <a:grpSpLocks/>
          </p:cNvGrpSpPr>
          <p:nvPr/>
        </p:nvGrpSpPr>
        <p:grpSpPr bwMode="auto">
          <a:xfrm>
            <a:off x="3886200" y="3641725"/>
            <a:ext cx="457200" cy="2362200"/>
            <a:chOff x="2448" y="2294"/>
            <a:chExt cx="288" cy="1488"/>
          </a:xfrm>
        </p:grpSpPr>
        <p:sp>
          <p:nvSpPr>
            <p:cNvPr id="44042" name="Text Box 23"/>
            <p:cNvSpPr txBox="1">
              <a:spLocks noChangeArrowheads="1"/>
            </p:cNvSpPr>
            <p:nvPr/>
          </p:nvSpPr>
          <p:spPr bwMode="auto">
            <a:xfrm>
              <a:off x="2448" y="3552"/>
              <a:ext cx="2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solidFill>
                    <a:srgbClr val="990033"/>
                  </a:solidFill>
                  <a:latin typeface="Tahoma" pitchFamily="34" charset="0"/>
                </a:rPr>
                <a:t>k</a:t>
              </a:r>
              <a:r>
                <a:rPr kumimoji="1" lang="en-US" sz="2400" b="1" i="1" baseline="-25000">
                  <a:solidFill>
                    <a:srgbClr val="990033"/>
                  </a:solidFill>
                  <a:latin typeface="Tahoma" pitchFamily="34" charset="0"/>
                </a:rPr>
                <a:t>2</a:t>
              </a:r>
              <a:endParaRPr kumimoji="1" lang="en-US" sz="2400" baseline="-25000">
                <a:solidFill>
                  <a:srgbClr val="990033"/>
                </a:solidFill>
                <a:latin typeface="Tahoma" pitchFamily="34" charset="0"/>
              </a:endParaRPr>
            </a:p>
          </p:txBody>
        </p:sp>
        <p:sp>
          <p:nvSpPr>
            <p:cNvPr id="44043" name="Line 24"/>
            <p:cNvSpPr>
              <a:spLocks noChangeShapeType="1"/>
            </p:cNvSpPr>
            <p:nvPr/>
          </p:nvSpPr>
          <p:spPr bwMode="auto">
            <a:xfrm flipH="1" flipV="1">
              <a:off x="2540" y="2294"/>
              <a:ext cx="4" cy="1239"/>
            </a:xfrm>
            <a:prstGeom prst="line">
              <a:avLst/>
            </a:prstGeom>
            <a:noFill/>
            <a:ln w="12700">
              <a:solidFill>
                <a:srgbClr val="990033"/>
              </a:solidFill>
              <a:prstDash val="sysDot"/>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5" name="Text Box 18"/>
          <p:cNvSpPr txBox="1">
            <a:spLocks noChangeArrowheads="1"/>
          </p:cNvSpPr>
          <p:nvPr/>
        </p:nvSpPr>
        <p:spPr bwMode="auto">
          <a:xfrm>
            <a:off x="2895600" y="1293475"/>
            <a:ext cx="31131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800" dirty="0" err="1">
                <a:latin typeface="Times New Roman"/>
                <a:ea typeface="Lucida Grande"/>
                <a:cs typeface="Times New Roman"/>
              </a:rPr>
              <a:t>Δ</a:t>
            </a:r>
            <a:r>
              <a:rPr kumimoji="1" lang="en-US" sz="2800" b="1" i="1" dirty="0" err="1" smtClean="0">
                <a:latin typeface="Tahoma" pitchFamily="34" charset="0"/>
                <a:sym typeface="Symbol" pitchFamily="18" charset="2"/>
              </a:rPr>
              <a:t>k</a:t>
            </a:r>
            <a:r>
              <a:rPr kumimoji="1" lang="en-US" sz="2800" dirty="0" smtClean="0">
                <a:latin typeface="Tahoma" pitchFamily="34" charset="0"/>
                <a:sym typeface="Symbol" pitchFamily="18" charset="2"/>
              </a:rPr>
              <a:t> </a:t>
            </a:r>
            <a:r>
              <a:rPr kumimoji="1" lang="en-US" sz="2800" dirty="0">
                <a:latin typeface="Tahoma" pitchFamily="34" charset="0"/>
                <a:sym typeface="Symbol" pitchFamily="18" charset="2"/>
              </a:rPr>
              <a:t>= </a:t>
            </a:r>
            <a:r>
              <a:rPr kumimoji="1" lang="en-US" sz="2800" b="1" i="1" dirty="0" err="1">
                <a:latin typeface="Tahoma" pitchFamily="34" charset="0"/>
                <a:sym typeface="Symbol" pitchFamily="18" charset="2"/>
              </a:rPr>
              <a:t>sf</a:t>
            </a:r>
            <a:r>
              <a:rPr kumimoji="1" lang="en-US" sz="2800" b="1" i="1" dirty="0">
                <a:latin typeface="Tahoma" pitchFamily="34" charset="0"/>
                <a:sym typeface="Symbol" pitchFamily="18" charset="2"/>
              </a:rPr>
              <a:t>(k)</a:t>
            </a:r>
            <a:r>
              <a:rPr kumimoji="1" lang="en-US" sz="2800" b="1" dirty="0">
                <a:latin typeface="Tahoma" pitchFamily="34" charset="0"/>
                <a:sym typeface="Symbol" pitchFamily="18" charset="2"/>
              </a:rPr>
              <a:t> </a:t>
            </a:r>
            <a:r>
              <a:rPr kumimoji="1" lang="en-US" sz="2800" dirty="0" smtClean="0">
                <a:latin typeface="Tahoma" pitchFamily="34" charset="0"/>
                <a:sym typeface="Symbol" pitchFamily="18" charset="2"/>
              </a:rPr>
              <a:t>−</a:t>
            </a:r>
            <a:r>
              <a:rPr kumimoji="1" lang="en-US" sz="2800" b="1" dirty="0" smtClean="0">
                <a:latin typeface="Tahoma" pitchFamily="34" charset="0"/>
                <a:sym typeface="Symbol" pitchFamily="18" charset="2"/>
              </a:rPr>
              <a:t> </a:t>
            </a:r>
            <a:r>
              <a:rPr lang="en-US" sz="2800" i="1" dirty="0" err="1">
                <a:solidFill>
                  <a:srgbClr val="000000"/>
                </a:solidFill>
                <a:latin typeface="Times New Roman"/>
                <a:ea typeface="Lucida Grande"/>
                <a:cs typeface="Times New Roman"/>
              </a:rPr>
              <a:t>δ</a:t>
            </a:r>
            <a:r>
              <a:rPr kumimoji="1" lang="en-US" sz="2800" b="1" i="1" dirty="0" err="1" smtClean="0">
                <a:latin typeface="Tahoma" pitchFamily="34" charset="0"/>
              </a:rPr>
              <a:t>k</a:t>
            </a:r>
            <a:endParaRPr kumimoji="1" lang="en-US" sz="2800" b="1" i="1" dirty="0">
              <a:latin typeface="Tahoma" pitchFamily="34" charset="0"/>
            </a:endParaRPr>
          </a:p>
        </p:txBody>
      </p:sp>
      <p:sp>
        <p:nvSpPr>
          <p:cNvPr id="26" name="Text Box 13"/>
          <p:cNvSpPr txBox="1">
            <a:spLocks noChangeArrowheads="1"/>
          </p:cNvSpPr>
          <p:nvPr/>
        </p:nvSpPr>
        <p:spPr bwMode="auto">
          <a:xfrm>
            <a:off x="6369048" y="1893892"/>
            <a:ext cx="530225" cy="3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500" i="1" dirty="0" err="1">
                <a:solidFill>
                  <a:srgbClr val="000000"/>
                </a:solidFill>
                <a:latin typeface="Times New Roman"/>
                <a:ea typeface="Lucida Grande"/>
                <a:cs typeface="Times New Roman"/>
              </a:rPr>
              <a:t>δ</a:t>
            </a:r>
            <a:r>
              <a:rPr kumimoji="1" lang="en-US" sz="2400" b="1" i="1" dirty="0" err="1" smtClean="0">
                <a:latin typeface="Tahoma" pitchFamily="34" charset="0"/>
                <a:sym typeface="Symbol" pitchFamily="18" charset="2"/>
              </a:rPr>
              <a:t>k</a:t>
            </a:r>
            <a:endParaRPr kumimoji="1" lang="en-US" sz="2400" b="1" i="1" dirty="0">
              <a:latin typeface="Tahoma" pitchFamily="34" charset="0"/>
              <a:sym typeface="Symbol" pitchFamily="18" charset="2"/>
            </a:endParaRPr>
          </a:p>
        </p:txBody>
      </p:sp>
    </p:spTree>
    <p:extLst>
      <p:ext uri="{BB962C8B-B14F-4D97-AF65-F5344CB8AC3E}">
        <p14:creationId xmlns:p14="http://schemas.microsoft.com/office/powerpoint/2010/main" val="74029919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42913" y="284163"/>
            <a:ext cx="8234362" cy="855662"/>
          </a:xfrm>
        </p:spPr>
        <p:txBody>
          <a:bodyPr/>
          <a:lstStyle/>
          <a:p>
            <a:pPr eaLnBrk="1" hangingPunct="1"/>
            <a:r>
              <a:rPr lang="en-US" smtClean="0"/>
              <a:t>Moving toward the steady state</a:t>
            </a:r>
          </a:p>
        </p:txBody>
      </p:sp>
      <p:grpSp>
        <p:nvGrpSpPr>
          <p:cNvPr id="45059" name="Group 3"/>
          <p:cNvGrpSpPr>
            <a:grpSpLocks/>
          </p:cNvGrpSpPr>
          <p:nvPr/>
        </p:nvGrpSpPr>
        <p:grpSpPr bwMode="auto">
          <a:xfrm>
            <a:off x="223838" y="1544638"/>
            <a:ext cx="7853362" cy="4816475"/>
            <a:chOff x="141" y="973"/>
            <a:chExt cx="4947" cy="3034"/>
          </a:xfrm>
        </p:grpSpPr>
        <p:grpSp>
          <p:nvGrpSpPr>
            <p:cNvPr id="45076" name="Group 4"/>
            <p:cNvGrpSpPr>
              <a:grpSpLocks/>
            </p:cNvGrpSpPr>
            <p:nvPr/>
          </p:nvGrpSpPr>
          <p:grpSpPr bwMode="auto">
            <a:xfrm>
              <a:off x="1249" y="1341"/>
              <a:ext cx="2879" cy="2205"/>
              <a:chOff x="1249" y="1341"/>
              <a:chExt cx="2697" cy="2205"/>
            </a:xfrm>
          </p:grpSpPr>
          <p:sp>
            <p:nvSpPr>
              <p:cNvPr id="45079" name="Line 5"/>
              <p:cNvSpPr>
                <a:spLocks noChangeShapeType="1"/>
              </p:cNvSpPr>
              <p:nvPr/>
            </p:nvSpPr>
            <p:spPr bwMode="auto">
              <a:xfrm>
                <a:off x="1249" y="1341"/>
                <a:ext cx="0" cy="2205"/>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5080" name="Line 6"/>
              <p:cNvSpPr>
                <a:spLocks noChangeShapeType="1"/>
              </p:cNvSpPr>
              <p:nvPr/>
            </p:nvSpPr>
            <p:spPr bwMode="auto">
              <a:xfrm>
                <a:off x="1258" y="3536"/>
                <a:ext cx="2688"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sp>
          <p:nvSpPr>
            <p:cNvPr id="45077" name="Text Box 7"/>
            <p:cNvSpPr txBox="1">
              <a:spLocks noChangeArrowheads="1"/>
            </p:cNvSpPr>
            <p:nvPr/>
          </p:nvSpPr>
          <p:spPr bwMode="auto">
            <a:xfrm>
              <a:off x="141" y="973"/>
              <a:ext cx="1155"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kumimoji="1" lang="en-US" sz="2300"/>
                <a:t>Investment and depreciation </a:t>
              </a:r>
            </a:p>
          </p:txBody>
        </p:sp>
        <p:sp>
          <p:nvSpPr>
            <p:cNvPr id="45078" name="Text Box 8"/>
            <p:cNvSpPr txBox="1">
              <a:spLocks noChangeArrowheads="1"/>
            </p:cNvSpPr>
            <p:nvPr/>
          </p:nvSpPr>
          <p:spPr bwMode="auto">
            <a:xfrm>
              <a:off x="4080" y="3556"/>
              <a:ext cx="1008"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300"/>
                <a:t>Capital per </a:t>
              </a:r>
              <a:br>
                <a:rPr kumimoji="1" lang="en-US" sz="2300"/>
              </a:br>
              <a:r>
                <a:rPr kumimoji="1" lang="en-US" sz="2300"/>
                <a:t>worker, </a:t>
              </a:r>
              <a:r>
                <a:rPr kumimoji="1" lang="en-US" sz="2400" b="1" i="1"/>
                <a:t>k</a:t>
              </a:r>
              <a:r>
                <a:rPr kumimoji="1" lang="en-US" sz="2400"/>
                <a:t> </a:t>
              </a:r>
            </a:p>
          </p:txBody>
        </p:sp>
      </p:grpSp>
      <p:grpSp>
        <p:nvGrpSpPr>
          <p:cNvPr id="45060" name="Group 9"/>
          <p:cNvGrpSpPr>
            <a:grpSpLocks/>
          </p:cNvGrpSpPr>
          <p:nvPr/>
        </p:nvGrpSpPr>
        <p:grpSpPr bwMode="auto">
          <a:xfrm>
            <a:off x="1997075" y="2695575"/>
            <a:ext cx="5791200" cy="3389313"/>
            <a:chOff x="1248" y="1267"/>
            <a:chExt cx="3456" cy="2669"/>
          </a:xfrm>
        </p:grpSpPr>
        <p:sp>
          <p:nvSpPr>
            <p:cNvPr id="45074" name="Arc 10"/>
            <p:cNvSpPr>
              <a:spLocks/>
            </p:cNvSpPr>
            <p:nvPr/>
          </p:nvSpPr>
          <p:spPr bwMode="auto">
            <a:xfrm flipH="1">
              <a:off x="1248" y="1492"/>
              <a:ext cx="3456" cy="2444"/>
            </a:xfrm>
            <a:custGeom>
              <a:avLst/>
              <a:gdLst>
                <a:gd name="T0" fmla="*/ 0 w 21336"/>
                <a:gd name="T1" fmla="*/ 0 h 21243"/>
                <a:gd name="T2" fmla="*/ 0 w 21336"/>
                <a:gd name="T3" fmla="*/ 0 h 21243"/>
                <a:gd name="T4" fmla="*/ 0 w 21336"/>
                <a:gd name="T5" fmla="*/ 0 h 21243"/>
                <a:gd name="T6" fmla="*/ 0 60000 65536"/>
                <a:gd name="T7" fmla="*/ 0 60000 65536"/>
                <a:gd name="T8" fmla="*/ 0 60000 65536"/>
                <a:gd name="T9" fmla="*/ 0 w 21336"/>
                <a:gd name="T10" fmla="*/ 0 h 21243"/>
                <a:gd name="T11" fmla="*/ 21336 w 21336"/>
                <a:gd name="T12" fmla="*/ 21243 h 21243"/>
              </a:gdLst>
              <a:ahLst/>
              <a:cxnLst>
                <a:cxn ang="T6">
                  <a:pos x="T0" y="T1"/>
                </a:cxn>
                <a:cxn ang="T7">
                  <a:pos x="T2" y="T3"/>
                </a:cxn>
                <a:cxn ang="T8">
                  <a:pos x="T4" y="T5"/>
                </a:cxn>
              </a:cxnLst>
              <a:rect l="T9" t="T10" r="T11" b="T12"/>
              <a:pathLst>
                <a:path w="21336" h="21243" fill="none" extrusionOk="0">
                  <a:moveTo>
                    <a:pt x="3909" y="-1"/>
                  </a:moveTo>
                  <a:cubicBezTo>
                    <a:pt x="12922" y="1658"/>
                    <a:pt x="19907" y="8823"/>
                    <a:pt x="21335" y="17876"/>
                  </a:cubicBezTo>
                </a:path>
                <a:path w="21336" h="21243" stroke="0" extrusionOk="0">
                  <a:moveTo>
                    <a:pt x="3909" y="-1"/>
                  </a:moveTo>
                  <a:cubicBezTo>
                    <a:pt x="12922" y="1658"/>
                    <a:pt x="19907" y="8823"/>
                    <a:pt x="21335" y="17876"/>
                  </a:cubicBezTo>
                  <a:lnTo>
                    <a:pt x="0" y="21243"/>
                  </a:lnTo>
                  <a:close/>
                </a:path>
              </a:pathLst>
            </a:cu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75" name="Text Box 11"/>
            <p:cNvSpPr txBox="1">
              <a:spLocks noChangeArrowheads="1"/>
            </p:cNvSpPr>
            <p:nvPr/>
          </p:nvSpPr>
          <p:spPr bwMode="auto">
            <a:xfrm>
              <a:off x="4128" y="1267"/>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sf(k)</a:t>
              </a:r>
            </a:p>
          </p:txBody>
        </p:sp>
      </p:grpSp>
      <p:sp>
        <p:nvSpPr>
          <p:cNvPr id="45073" name="Line 14"/>
          <p:cNvSpPr>
            <a:spLocks noChangeShapeType="1"/>
          </p:cNvSpPr>
          <p:nvPr/>
        </p:nvSpPr>
        <p:spPr bwMode="auto">
          <a:xfrm flipV="1">
            <a:off x="2005013" y="2209800"/>
            <a:ext cx="4319587" cy="3382963"/>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5062" name="Group 15"/>
          <p:cNvGrpSpPr>
            <a:grpSpLocks/>
          </p:cNvGrpSpPr>
          <p:nvPr/>
        </p:nvGrpSpPr>
        <p:grpSpPr bwMode="auto">
          <a:xfrm>
            <a:off x="4800600" y="3352800"/>
            <a:ext cx="533400" cy="2671763"/>
            <a:chOff x="2640" y="1632"/>
            <a:chExt cx="336" cy="2189"/>
          </a:xfrm>
        </p:grpSpPr>
        <p:sp>
          <p:nvSpPr>
            <p:cNvPr id="45070" name="Line 16"/>
            <p:cNvSpPr>
              <a:spLocks noChangeShapeType="1"/>
            </p:cNvSpPr>
            <p:nvPr/>
          </p:nvSpPr>
          <p:spPr bwMode="auto">
            <a:xfrm>
              <a:off x="2688" y="1632"/>
              <a:ext cx="0" cy="192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071" name="Text Box 17"/>
            <p:cNvSpPr txBox="1">
              <a:spLocks noChangeArrowheads="1"/>
            </p:cNvSpPr>
            <p:nvPr/>
          </p:nvSpPr>
          <p:spPr bwMode="auto">
            <a:xfrm>
              <a:off x="2640" y="3522"/>
              <a:ext cx="33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k</a:t>
              </a:r>
              <a:r>
                <a:rPr kumimoji="1" lang="en-US" sz="2400" b="1" i="1" baseline="30000">
                  <a:latin typeface="Tahoma" pitchFamily="34" charset="0"/>
                </a:rPr>
                <a:t>*</a:t>
              </a:r>
              <a:r>
                <a:rPr kumimoji="1" lang="en-US" sz="2400">
                  <a:latin typeface="Tahoma" pitchFamily="34" charset="0"/>
                </a:rPr>
                <a:t> </a:t>
              </a:r>
            </a:p>
          </p:txBody>
        </p:sp>
      </p:grpSp>
      <p:sp>
        <p:nvSpPr>
          <p:cNvPr id="45064" name="Text Box 19"/>
          <p:cNvSpPr txBox="1">
            <a:spLocks noChangeArrowheads="1"/>
          </p:cNvSpPr>
          <p:nvPr/>
        </p:nvSpPr>
        <p:spPr bwMode="auto">
          <a:xfrm>
            <a:off x="3886200" y="5638800"/>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solidFill>
                  <a:srgbClr val="990033"/>
                </a:solidFill>
                <a:latin typeface="Tahoma" pitchFamily="34" charset="0"/>
              </a:rPr>
              <a:t>k</a:t>
            </a:r>
            <a:r>
              <a:rPr kumimoji="1" lang="en-US" sz="2400" b="1" i="1" baseline="-25000">
                <a:solidFill>
                  <a:srgbClr val="990033"/>
                </a:solidFill>
                <a:latin typeface="Tahoma" pitchFamily="34" charset="0"/>
              </a:rPr>
              <a:t>2</a:t>
            </a:r>
            <a:endParaRPr kumimoji="1" lang="en-US" sz="2400" baseline="-25000">
              <a:solidFill>
                <a:srgbClr val="990033"/>
              </a:solidFill>
              <a:latin typeface="Tahoma" pitchFamily="34" charset="0"/>
            </a:endParaRPr>
          </a:p>
        </p:txBody>
      </p:sp>
      <p:sp>
        <p:nvSpPr>
          <p:cNvPr id="45065" name="Line 20"/>
          <p:cNvSpPr>
            <a:spLocks noChangeShapeType="1"/>
          </p:cNvSpPr>
          <p:nvPr/>
        </p:nvSpPr>
        <p:spPr bwMode="auto">
          <a:xfrm flipH="1" flipV="1">
            <a:off x="4032250" y="3641725"/>
            <a:ext cx="6350" cy="1966913"/>
          </a:xfrm>
          <a:prstGeom prst="line">
            <a:avLst/>
          </a:prstGeom>
          <a:noFill/>
          <a:ln w="12700">
            <a:solidFill>
              <a:srgbClr val="990033"/>
            </a:solidFill>
            <a:prstDash val="sysDot"/>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5066" name="Group 21"/>
          <p:cNvGrpSpPr>
            <a:grpSpLocks/>
          </p:cNvGrpSpPr>
          <p:nvPr/>
        </p:nvGrpSpPr>
        <p:grpSpPr bwMode="auto">
          <a:xfrm>
            <a:off x="4038600" y="4892675"/>
            <a:ext cx="457200" cy="703263"/>
            <a:chOff x="2544" y="3082"/>
            <a:chExt cx="288" cy="443"/>
          </a:xfrm>
        </p:grpSpPr>
        <p:sp>
          <p:nvSpPr>
            <p:cNvPr id="45068" name="AutoShape 22"/>
            <p:cNvSpPr>
              <a:spLocks/>
            </p:cNvSpPr>
            <p:nvPr/>
          </p:nvSpPr>
          <p:spPr bwMode="auto">
            <a:xfrm rot="5393558">
              <a:off x="2545" y="3284"/>
              <a:ext cx="240" cy="242"/>
            </a:xfrm>
            <a:prstGeom prst="leftBrace">
              <a:avLst>
                <a:gd name="adj1" fmla="val 8403"/>
                <a:gd name="adj2" fmla="val 50000"/>
              </a:avLst>
            </a:prstGeom>
            <a:noFill/>
            <a:ln w="19050" cap="sq">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69" name="Text Box 23"/>
            <p:cNvSpPr txBox="1">
              <a:spLocks noChangeArrowheads="1"/>
            </p:cNvSpPr>
            <p:nvPr/>
          </p:nvSpPr>
          <p:spPr bwMode="auto">
            <a:xfrm>
              <a:off x="2550" y="3082"/>
              <a:ext cx="2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l-GR" sz="2500" dirty="0">
                  <a:solidFill>
                    <a:srgbClr val="339966"/>
                  </a:solidFill>
                  <a:latin typeface="Times New Roman"/>
                  <a:cs typeface="Times New Roman"/>
                  <a:sym typeface="Symbol" pitchFamily="18" charset="2"/>
                </a:rPr>
                <a:t>Δ</a:t>
              </a:r>
              <a:r>
                <a:rPr kumimoji="1" lang="en-US" sz="2500" b="1" i="1" dirty="0" smtClean="0">
                  <a:solidFill>
                    <a:srgbClr val="339966"/>
                  </a:solidFill>
                  <a:latin typeface="Tahoma" pitchFamily="34" charset="0"/>
                  <a:sym typeface="Symbol" pitchFamily="18" charset="2"/>
                </a:rPr>
                <a:t>k</a:t>
              </a:r>
              <a:endParaRPr kumimoji="1" lang="en-US" sz="2500" b="1" i="1" dirty="0">
                <a:solidFill>
                  <a:srgbClr val="339966"/>
                </a:solidFill>
                <a:latin typeface="Tahoma" pitchFamily="34" charset="0"/>
                <a:sym typeface="Symbol" pitchFamily="18" charset="2"/>
              </a:endParaRPr>
            </a:p>
          </p:txBody>
        </p:sp>
      </p:grpSp>
      <p:sp>
        <p:nvSpPr>
          <p:cNvPr id="101400" name="Text Box 24"/>
          <p:cNvSpPr txBox="1">
            <a:spLocks noChangeArrowheads="1"/>
          </p:cNvSpPr>
          <p:nvPr/>
        </p:nvSpPr>
        <p:spPr bwMode="auto">
          <a:xfrm>
            <a:off x="4343400" y="5638800"/>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solidFill>
                  <a:srgbClr val="339966"/>
                </a:solidFill>
                <a:latin typeface="Tahoma" pitchFamily="34" charset="0"/>
              </a:rPr>
              <a:t>k</a:t>
            </a:r>
            <a:r>
              <a:rPr kumimoji="1" lang="en-US" sz="2400" b="1" i="1" baseline="-25000">
                <a:solidFill>
                  <a:srgbClr val="339966"/>
                </a:solidFill>
                <a:latin typeface="Tahoma" pitchFamily="34" charset="0"/>
              </a:rPr>
              <a:t>3</a:t>
            </a:r>
            <a:endParaRPr kumimoji="1" lang="en-US" sz="2400" baseline="-25000">
              <a:solidFill>
                <a:srgbClr val="339966"/>
              </a:solidFill>
              <a:latin typeface="Tahoma" pitchFamily="34" charset="0"/>
            </a:endParaRPr>
          </a:p>
        </p:txBody>
      </p:sp>
      <p:sp>
        <p:nvSpPr>
          <p:cNvPr id="25" name="Text Box 18"/>
          <p:cNvSpPr txBox="1">
            <a:spLocks noChangeArrowheads="1"/>
          </p:cNvSpPr>
          <p:nvPr/>
        </p:nvSpPr>
        <p:spPr bwMode="auto">
          <a:xfrm>
            <a:off x="2895600" y="1293475"/>
            <a:ext cx="31131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800" dirty="0" err="1">
                <a:latin typeface="Times New Roman"/>
                <a:ea typeface="Lucida Grande"/>
                <a:cs typeface="Times New Roman"/>
              </a:rPr>
              <a:t>Δ</a:t>
            </a:r>
            <a:r>
              <a:rPr kumimoji="1" lang="en-US" sz="2800" b="1" i="1" dirty="0" err="1" smtClean="0">
                <a:latin typeface="Tahoma" pitchFamily="34" charset="0"/>
                <a:sym typeface="Symbol" pitchFamily="18" charset="2"/>
              </a:rPr>
              <a:t>k</a:t>
            </a:r>
            <a:r>
              <a:rPr kumimoji="1" lang="en-US" sz="2800" dirty="0" smtClean="0">
                <a:latin typeface="Tahoma" pitchFamily="34" charset="0"/>
                <a:sym typeface="Symbol" pitchFamily="18" charset="2"/>
              </a:rPr>
              <a:t> </a:t>
            </a:r>
            <a:r>
              <a:rPr kumimoji="1" lang="en-US" sz="2800" dirty="0">
                <a:latin typeface="Tahoma" pitchFamily="34" charset="0"/>
                <a:sym typeface="Symbol" pitchFamily="18" charset="2"/>
              </a:rPr>
              <a:t>= </a:t>
            </a:r>
            <a:r>
              <a:rPr kumimoji="1" lang="en-US" sz="2800" b="1" i="1" dirty="0" err="1">
                <a:latin typeface="Tahoma" pitchFamily="34" charset="0"/>
                <a:sym typeface="Symbol" pitchFamily="18" charset="2"/>
              </a:rPr>
              <a:t>sf</a:t>
            </a:r>
            <a:r>
              <a:rPr kumimoji="1" lang="en-US" sz="2800" b="1" i="1" dirty="0">
                <a:latin typeface="Tahoma" pitchFamily="34" charset="0"/>
                <a:sym typeface="Symbol" pitchFamily="18" charset="2"/>
              </a:rPr>
              <a:t>(k)</a:t>
            </a:r>
            <a:r>
              <a:rPr kumimoji="1" lang="en-US" sz="2800" b="1" dirty="0">
                <a:latin typeface="Tahoma" pitchFamily="34" charset="0"/>
                <a:sym typeface="Symbol" pitchFamily="18" charset="2"/>
              </a:rPr>
              <a:t> </a:t>
            </a:r>
            <a:r>
              <a:rPr kumimoji="1" lang="en-US" sz="2800" dirty="0" smtClean="0">
                <a:latin typeface="Tahoma" pitchFamily="34" charset="0"/>
                <a:sym typeface="Symbol" pitchFamily="18" charset="2"/>
              </a:rPr>
              <a:t>−</a:t>
            </a:r>
            <a:r>
              <a:rPr kumimoji="1" lang="en-US" sz="2800" b="1" dirty="0" smtClean="0">
                <a:latin typeface="Tahoma" pitchFamily="34" charset="0"/>
                <a:sym typeface="Symbol" pitchFamily="18" charset="2"/>
              </a:rPr>
              <a:t> </a:t>
            </a:r>
            <a:r>
              <a:rPr lang="en-US" sz="2800" i="1" dirty="0" err="1">
                <a:solidFill>
                  <a:srgbClr val="000000"/>
                </a:solidFill>
                <a:latin typeface="Times New Roman"/>
                <a:ea typeface="Lucida Grande"/>
                <a:cs typeface="Times New Roman"/>
              </a:rPr>
              <a:t>δ</a:t>
            </a:r>
            <a:r>
              <a:rPr kumimoji="1" lang="en-US" sz="2800" b="1" i="1" dirty="0" err="1" smtClean="0">
                <a:latin typeface="Tahoma" pitchFamily="34" charset="0"/>
              </a:rPr>
              <a:t>k</a:t>
            </a:r>
            <a:endParaRPr kumimoji="1" lang="en-US" sz="2800" b="1" i="1" dirty="0">
              <a:latin typeface="Tahoma" pitchFamily="34" charset="0"/>
            </a:endParaRPr>
          </a:p>
        </p:txBody>
      </p:sp>
      <p:sp>
        <p:nvSpPr>
          <p:cNvPr id="26" name="Text Box 13"/>
          <p:cNvSpPr txBox="1">
            <a:spLocks noChangeArrowheads="1"/>
          </p:cNvSpPr>
          <p:nvPr/>
        </p:nvSpPr>
        <p:spPr bwMode="auto">
          <a:xfrm>
            <a:off x="6369048" y="1893892"/>
            <a:ext cx="530225" cy="3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500" i="1" dirty="0" err="1">
                <a:solidFill>
                  <a:srgbClr val="000000"/>
                </a:solidFill>
                <a:latin typeface="Times New Roman"/>
                <a:ea typeface="Lucida Grande"/>
                <a:cs typeface="Times New Roman"/>
              </a:rPr>
              <a:t>δ</a:t>
            </a:r>
            <a:r>
              <a:rPr kumimoji="1" lang="en-US" sz="2400" b="1" i="1" dirty="0" err="1" smtClean="0">
                <a:latin typeface="Tahoma" pitchFamily="34" charset="0"/>
                <a:sym typeface="Symbol" pitchFamily="18" charset="2"/>
              </a:rPr>
              <a:t>k</a:t>
            </a:r>
            <a:endParaRPr kumimoji="1" lang="en-US" sz="2400" b="1" i="1" dirty="0">
              <a:latin typeface="Tahoma" pitchFamily="34" charset="0"/>
              <a:sym typeface="Symbol" pitchFamily="18" charset="2"/>
            </a:endParaRPr>
          </a:p>
        </p:txBody>
      </p:sp>
    </p:spTree>
    <p:extLst>
      <p:ext uri="{BB962C8B-B14F-4D97-AF65-F5344CB8AC3E}">
        <p14:creationId xmlns:p14="http://schemas.microsoft.com/office/powerpoint/2010/main" val="308710688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1400"/>
                                        </p:tgtEl>
                                        <p:attrNameLst>
                                          <p:attrName>style.visibility</p:attrName>
                                        </p:attrNameLst>
                                      </p:cBhvr>
                                      <p:to>
                                        <p:strVal val="visible"/>
                                      </p:to>
                                    </p:set>
                                    <p:animEffect transition="in" filter="dissolve">
                                      <p:cBhvr>
                                        <p:cTn id="7" dur="500"/>
                                        <p:tgtEl>
                                          <p:spTgt spid="101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0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42913" y="307975"/>
            <a:ext cx="8234362" cy="808038"/>
          </a:xfrm>
        </p:spPr>
        <p:txBody>
          <a:bodyPr/>
          <a:lstStyle/>
          <a:p>
            <a:pPr eaLnBrk="1" hangingPunct="1"/>
            <a:r>
              <a:rPr lang="en-US" smtClean="0"/>
              <a:t>Moving toward the steady state</a:t>
            </a:r>
          </a:p>
        </p:txBody>
      </p:sp>
      <p:grpSp>
        <p:nvGrpSpPr>
          <p:cNvPr id="46083" name="Group 3"/>
          <p:cNvGrpSpPr>
            <a:grpSpLocks/>
          </p:cNvGrpSpPr>
          <p:nvPr/>
        </p:nvGrpSpPr>
        <p:grpSpPr bwMode="auto">
          <a:xfrm>
            <a:off x="223838" y="1544638"/>
            <a:ext cx="7853362" cy="4816475"/>
            <a:chOff x="141" y="973"/>
            <a:chExt cx="4947" cy="3034"/>
          </a:xfrm>
        </p:grpSpPr>
        <p:grpSp>
          <p:nvGrpSpPr>
            <p:cNvPr id="46097" name="Group 4"/>
            <p:cNvGrpSpPr>
              <a:grpSpLocks/>
            </p:cNvGrpSpPr>
            <p:nvPr/>
          </p:nvGrpSpPr>
          <p:grpSpPr bwMode="auto">
            <a:xfrm>
              <a:off x="1249" y="1341"/>
              <a:ext cx="2879" cy="2205"/>
              <a:chOff x="1249" y="1341"/>
              <a:chExt cx="2697" cy="2205"/>
            </a:xfrm>
          </p:grpSpPr>
          <p:sp>
            <p:nvSpPr>
              <p:cNvPr id="46100" name="Line 5"/>
              <p:cNvSpPr>
                <a:spLocks noChangeShapeType="1"/>
              </p:cNvSpPr>
              <p:nvPr/>
            </p:nvSpPr>
            <p:spPr bwMode="auto">
              <a:xfrm>
                <a:off x="1249" y="1341"/>
                <a:ext cx="0" cy="2205"/>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6101" name="Line 6"/>
              <p:cNvSpPr>
                <a:spLocks noChangeShapeType="1"/>
              </p:cNvSpPr>
              <p:nvPr/>
            </p:nvSpPr>
            <p:spPr bwMode="auto">
              <a:xfrm>
                <a:off x="1258" y="3536"/>
                <a:ext cx="2688"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sp>
          <p:nvSpPr>
            <p:cNvPr id="46098" name="Text Box 7"/>
            <p:cNvSpPr txBox="1">
              <a:spLocks noChangeArrowheads="1"/>
            </p:cNvSpPr>
            <p:nvPr/>
          </p:nvSpPr>
          <p:spPr bwMode="auto">
            <a:xfrm>
              <a:off x="141" y="973"/>
              <a:ext cx="1155"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kumimoji="1" lang="en-US" sz="2300"/>
                <a:t>Investment and depreciation </a:t>
              </a:r>
            </a:p>
          </p:txBody>
        </p:sp>
        <p:sp>
          <p:nvSpPr>
            <p:cNvPr id="46099" name="Text Box 8"/>
            <p:cNvSpPr txBox="1">
              <a:spLocks noChangeArrowheads="1"/>
            </p:cNvSpPr>
            <p:nvPr/>
          </p:nvSpPr>
          <p:spPr bwMode="auto">
            <a:xfrm>
              <a:off x="4080" y="3556"/>
              <a:ext cx="1008"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300"/>
                <a:t>Capital per </a:t>
              </a:r>
              <a:br>
                <a:rPr kumimoji="1" lang="en-US" sz="2300"/>
              </a:br>
              <a:r>
                <a:rPr kumimoji="1" lang="en-US" sz="2300"/>
                <a:t>worker, </a:t>
              </a:r>
              <a:r>
                <a:rPr kumimoji="1" lang="en-US" sz="2400" b="1" i="1"/>
                <a:t>k</a:t>
              </a:r>
              <a:r>
                <a:rPr kumimoji="1" lang="en-US" sz="2400"/>
                <a:t> </a:t>
              </a:r>
            </a:p>
          </p:txBody>
        </p:sp>
      </p:grpSp>
      <p:grpSp>
        <p:nvGrpSpPr>
          <p:cNvPr id="46084" name="Group 9"/>
          <p:cNvGrpSpPr>
            <a:grpSpLocks/>
          </p:cNvGrpSpPr>
          <p:nvPr/>
        </p:nvGrpSpPr>
        <p:grpSpPr bwMode="auto">
          <a:xfrm>
            <a:off x="1997075" y="2695575"/>
            <a:ext cx="5791200" cy="3389313"/>
            <a:chOff x="1248" y="1267"/>
            <a:chExt cx="3456" cy="2669"/>
          </a:xfrm>
        </p:grpSpPr>
        <p:sp>
          <p:nvSpPr>
            <p:cNvPr id="46095" name="Arc 10"/>
            <p:cNvSpPr>
              <a:spLocks/>
            </p:cNvSpPr>
            <p:nvPr/>
          </p:nvSpPr>
          <p:spPr bwMode="auto">
            <a:xfrm flipH="1">
              <a:off x="1248" y="1492"/>
              <a:ext cx="3456" cy="2444"/>
            </a:xfrm>
            <a:custGeom>
              <a:avLst/>
              <a:gdLst>
                <a:gd name="T0" fmla="*/ 0 w 21336"/>
                <a:gd name="T1" fmla="*/ 0 h 21243"/>
                <a:gd name="T2" fmla="*/ 0 w 21336"/>
                <a:gd name="T3" fmla="*/ 0 h 21243"/>
                <a:gd name="T4" fmla="*/ 0 w 21336"/>
                <a:gd name="T5" fmla="*/ 0 h 21243"/>
                <a:gd name="T6" fmla="*/ 0 60000 65536"/>
                <a:gd name="T7" fmla="*/ 0 60000 65536"/>
                <a:gd name="T8" fmla="*/ 0 60000 65536"/>
                <a:gd name="T9" fmla="*/ 0 w 21336"/>
                <a:gd name="T10" fmla="*/ 0 h 21243"/>
                <a:gd name="T11" fmla="*/ 21336 w 21336"/>
                <a:gd name="T12" fmla="*/ 21243 h 21243"/>
              </a:gdLst>
              <a:ahLst/>
              <a:cxnLst>
                <a:cxn ang="T6">
                  <a:pos x="T0" y="T1"/>
                </a:cxn>
                <a:cxn ang="T7">
                  <a:pos x="T2" y="T3"/>
                </a:cxn>
                <a:cxn ang="T8">
                  <a:pos x="T4" y="T5"/>
                </a:cxn>
              </a:cxnLst>
              <a:rect l="T9" t="T10" r="T11" b="T12"/>
              <a:pathLst>
                <a:path w="21336" h="21243" fill="none" extrusionOk="0">
                  <a:moveTo>
                    <a:pt x="3909" y="-1"/>
                  </a:moveTo>
                  <a:cubicBezTo>
                    <a:pt x="12922" y="1658"/>
                    <a:pt x="19907" y="8823"/>
                    <a:pt x="21335" y="17876"/>
                  </a:cubicBezTo>
                </a:path>
                <a:path w="21336" h="21243" stroke="0" extrusionOk="0">
                  <a:moveTo>
                    <a:pt x="3909" y="-1"/>
                  </a:moveTo>
                  <a:cubicBezTo>
                    <a:pt x="12922" y="1658"/>
                    <a:pt x="19907" y="8823"/>
                    <a:pt x="21335" y="17876"/>
                  </a:cubicBezTo>
                  <a:lnTo>
                    <a:pt x="0" y="21243"/>
                  </a:lnTo>
                  <a:close/>
                </a:path>
              </a:pathLst>
            </a:cu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6096" name="Text Box 11"/>
            <p:cNvSpPr txBox="1">
              <a:spLocks noChangeArrowheads="1"/>
            </p:cNvSpPr>
            <p:nvPr/>
          </p:nvSpPr>
          <p:spPr bwMode="auto">
            <a:xfrm>
              <a:off x="4128" y="1267"/>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sf(k)</a:t>
              </a:r>
            </a:p>
          </p:txBody>
        </p:sp>
      </p:grpSp>
      <p:sp>
        <p:nvSpPr>
          <p:cNvPr id="46094" name="Line 14"/>
          <p:cNvSpPr>
            <a:spLocks noChangeShapeType="1"/>
          </p:cNvSpPr>
          <p:nvPr/>
        </p:nvSpPr>
        <p:spPr bwMode="auto">
          <a:xfrm flipV="1">
            <a:off x="2005013" y="2209800"/>
            <a:ext cx="4319587" cy="3382963"/>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6086" name="Group 15"/>
          <p:cNvGrpSpPr>
            <a:grpSpLocks/>
          </p:cNvGrpSpPr>
          <p:nvPr/>
        </p:nvGrpSpPr>
        <p:grpSpPr bwMode="auto">
          <a:xfrm>
            <a:off x="4800600" y="3352800"/>
            <a:ext cx="533400" cy="2671763"/>
            <a:chOff x="2640" y="1632"/>
            <a:chExt cx="336" cy="2189"/>
          </a:xfrm>
        </p:grpSpPr>
        <p:sp>
          <p:nvSpPr>
            <p:cNvPr id="46091" name="Line 16"/>
            <p:cNvSpPr>
              <a:spLocks noChangeShapeType="1"/>
            </p:cNvSpPr>
            <p:nvPr/>
          </p:nvSpPr>
          <p:spPr bwMode="auto">
            <a:xfrm>
              <a:off x="2688" y="1632"/>
              <a:ext cx="0" cy="192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092" name="Text Box 17"/>
            <p:cNvSpPr txBox="1">
              <a:spLocks noChangeArrowheads="1"/>
            </p:cNvSpPr>
            <p:nvPr/>
          </p:nvSpPr>
          <p:spPr bwMode="auto">
            <a:xfrm>
              <a:off x="2640" y="3522"/>
              <a:ext cx="33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k</a:t>
              </a:r>
              <a:r>
                <a:rPr kumimoji="1" lang="en-US" sz="2400" b="1" i="1" baseline="30000">
                  <a:latin typeface="Tahoma" pitchFamily="34" charset="0"/>
                </a:rPr>
                <a:t>*</a:t>
              </a:r>
              <a:r>
                <a:rPr kumimoji="1" lang="en-US" sz="2400">
                  <a:latin typeface="Tahoma" pitchFamily="34" charset="0"/>
                </a:rPr>
                <a:t> </a:t>
              </a:r>
            </a:p>
          </p:txBody>
        </p:sp>
      </p:grpSp>
      <p:sp>
        <p:nvSpPr>
          <p:cNvPr id="46088" name="Text Box 19"/>
          <p:cNvSpPr txBox="1">
            <a:spLocks noChangeArrowheads="1"/>
          </p:cNvSpPr>
          <p:nvPr/>
        </p:nvSpPr>
        <p:spPr bwMode="auto">
          <a:xfrm>
            <a:off x="4343400" y="5638800"/>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solidFill>
                  <a:srgbClr val="339966"/>
                </a:solidFill>
                <a:latin typeface="Tahoma" pitchFamily="34" charset="0"/>
              </a:rPr>
              <a:t>k</a:t>
            </a:r>
            <a:r>
              <a:rPr kumimoji="1" lang="en-US" sz="2400" b="1" i="1" baseline="-25000">
                <a:solidFill>
                  <a:srgbClr val="339966"/>
                </a:solidFill>
                <a:latin typeface="Tahoma" pitchFamily="34" charset="0"/>
              </a:rPr>
              <a:t>3</a:t>
            </a:r>
            <a:endParaRPr kumimoji="1" lang="en-US" sz="2400" baseline="-25000">
              <a:solidFill>
                <a:srgbClr val="339966"/>
              </a:solidFill>
              <a:latin typeface="Tahoma" pitchFamily="34" charset="0"/>
            </a:endParaRPr>
          </a:p>
        </p:txBody>
      </p:sp>
      <p:sp>
        <p:nvSpPr>
          <p:cNvPr id="103444" name="Text Box 20"/>
          <p:cNvSpPr txBox="1">
            <a:spLocks noChangeArrowheads="1"/>
          </p:cNvSpPr>
          <p:nvPr/>
        </p:nvSpPr>
        <p:spPr bwMode="auto">
          <a:xfrm>
            <a:off x="381000" y="2743200"/>
            <a:ext cx="3581400" cy="2584450"/>
          </a:xfrm>
          <a:prstGeom prst="rect">
            <a:avLst/>
          </a:prstGeom>
          <a:solidFill>
            <a:srgbClr val="FFFFCC"/>
          </a:solidFill>
          <a:ln w="12700" cap="sq">
            <a:noFill/>
            <a:miter lim="800000"/>
            <a:headEnd type="none" w="sm" len="sm"/>
            <a:tailEnd type="none" w="sm" len="sm"/>
          </a:ln>
          <a:effectLst>
            <a:outerShdw blurRad="50800" dist="38100" dir="2700000" algn="tl" rotWithShape="0">
              <a:prstClr val="black">
                <a:alpha val="40000"/>
              </a:prstClr>
            </a:outerShdw>
          </a:effectLst>
        </p:spPr>
        <p:txBody>
          <a:bodyPr tIns="91440" bIns="91440">
            <a:spAutoFit/>
          </a:bodyPr>
          <a:lstStyle/>
          <a:p>
            <a:pPr algn="ctr" eaLnBrk="0" hangingPunct="0">
              <a:lnSpc>
                <a:spcPct val="105000"/>
              </a:lnSpc>
              <a:spcBef>
                <a:spcPct val="50000"/>
              </a:spcBef>
              <a:defRPr/>
            </a:pPr>
            <a:r>
              <a:rPr kumimoji="1" lang="en-US" sz="2500" i="1" dirty="0"/>
              <a:t>Summary:</a:t>
            </a:r>
            <a:br>
              <a:rPr kumimoji="1" lang="en-US" sz="2500" i="1" dirty="0"/>
            </a:br>
            <a:r>
              <a:rPr kumimoji="1" lang="en-US" sz="2500" dirty="0"/>
              <a:t>As long as </a:t>
            </a:r>
            <a:r>
              <a:rPr kumimoji="1" lang="en-US" sz="2500" b="1" i="1" dirty="0"/>
              <a:t>k</a:t>
            </a:r>
            <a:r>
              <a:rPr kumimoji="1" lang="en-US" sz="2500" dirty="0"/>
              <a:t> &lt; </a:t>
            </a:r>
            <a:r>
              <a:rPr kumimoji="1" lang="en-US" sz="2500" b="1" i="1" dirty="0"/>
              <a:t>k</a:t>
            </a:r>
            <a:r>
              <a:rPr kumimoji="1" lang="en-US" sz="2500" b="1" i="1" baseline="30000" dirty="0"/>
              <a:t>*</a:t>
            </a:r>
            <a:r>
              <a:rPr kumimoji="1" lang="en-US" sz="2500" dirty="0"/>
              <a:t>, investment will exceed depreciation, </a:t>
            </a:r>
            <a:br>
              <a:rPr kumimoji="1" lang="en-US" sz="2500" dirty="0"/>
            </a:br>
            <a:r>
              <a:rPr kumimoji="1" lang="en-US" sz="2500" dirty="0"/>
              <a:t>and </a:t>
            </a:r>
            <a:r>
              <a:rPr kumimoji="1" lang="en-US" sz="2500" b="1" i="1" dirty="0"/>
              <a:t>k</a:t>
            </a:r>
            <a:r>
              <a:rPr kumimoji="1" lang="en-US" sz="2500" dirty="0"/>
              <a:t> will continue to grow toward </a:t>
            </a:r>
            <a:r>
              <a:rPr kumimoji="1" lang="en-US" sz="2500" b="1" i="1" dirty="0"/>
              <a:t>k</a:t>
            </a:r>
            <a:r>
              <a:rPr kumimoji="1" lang="en-US" sz="2500" b="1" i="1" baseline="30000" dirty="0"/>
              <a:t>*</a:t>
            </a:r>
            <a:r>
              <a:rPr kumimoji="1" lang="en-US" sz="2500" dirty="0"/>
              <a:t>.</a:t>
            </a:r>
          </a:p>
        </p:txBody>
      </p:sp>
      <p:sp>
        <p:nvSpPr>
          <p:cNvPr id="46090" name="Line 21"/>
          <p:cNvSpPr>
            <a:spLocks noChangeShapeType="1"/>
          </p:cNvSpPr>
          <p:nvPr/>
        </p:nvSpPr>
        <p:spPr bwMode="auto">
          <a:xfrm flipV="1">
            <a:off x="4419600" y="3505200"/>
            <a:ext cx="0" cy="21336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Text Box 18"/>
          <p:cNvSpPr txBox="1">
            <a:spLocks noChangeArrowheads="1"/>
          </p:cNvSpPr>
          <p:nvPr/>
        </p:nvSpPr>
        <p:spPr bwMode="auto">
          <a:xfrm>
            <a:off x="2895600" y="1293475"/>
            <a:ext cx="31131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800" dirty="0" err="1">
                <a:latin typeface="Times New Roman"/>
                <a:ea typeface="Lucida Grande"/>
                <a:cs typeface="Times New Roman"/>
              </a:rPr>
              <a:t>Δ</a:t>
            </a:r>
            <a:r>
              <a:rPr kumimoji="1" lang="en-US" sz="2800" b="1" i="1" dirty="0" err="1" smtClean="0">
                <a:latin typeface="Tahoma" pitchFamily="34" charset="0"/>
                <a:sym typeface="Symbol" pitchFamily="18" charset="2"/>
              </a:rPr>
              <a:t>k</a:t>
            </a:r>
            <a:r>
              <a:rPr kumimoji="1" lang="en-US" sz="2800" dirty="0" smtClean="0">
                <a:latin typeface="Tahoma" pitchFamily="34" charset="0"/>
                <a:sym typeface="Symbol" pitchFamily="18" charset="2"/>
              </a:rPr>
              <a:t> </a:t>
            </a:r>
            <a:r>
              <a:rPr kumimoji="1" lang="en-US" sz="2800" dirty="0">
                <a:latin typeface="Tahoma" pitchFamily="34" charset="0"/>
                <a:sym typeface="Symbol" pitchFamily="18" charset="2"/>
              </a:rPr>
              <a:t>= </a:t>
            </a:r>
            <a:r>
              <a:rPr kumimoji="1" lang="en-US" sz="2800" b="1" i="1" dirty="0" err="1">
                <a:latin typeface="Tahoma" pitchFamily="34" charset="0"/>
                <a:sym typeface="Symbol" pitchFamily="18" charset="2"/>
              </a:rPr>
              <a:t>sf</a:t>
            </a:r>
            <a:r>
              <a:rPr kumimoji="1" lang="en-US" sz="2800" b="1" i="1" dirty="0">
                <a:latin typeface="Tahoma" pitchFamily="34" charset="0"/>
                <a:sym typeface="Symbol" pitchFamily="18" charset="2"/>
              </a:rPr>
              <a:t>(k)</a:t>
            </a:r>
            <a:r>
              <a:rPr kumimoji="1" lang="en-US" sz="2800" b="1" dirty="0">
                <a:latin typeface="Tahoma" pitchFamily="34" charset="0"/>
                <a:sym typeface="Symbol" pitchFamily="18" charset="2"/>
              </a:rPr>
              <a:t> </a:t>
            </a:r>
            <a:r>
              <a:rPr kumimoji="1" lang="en-US" sz="2800" dirty="0" smtClean="0">
                <a:latin typeface="Tahoma" pitchFamily="34" charset="0"/>
                <a:sym typeface="Symbol" pitchFamily="18" charset="2"/>
              </a:rPr>
              <a:t>−</a:t>
            </a:r>
            <a:r>
              <a:rPr kumimoji="1" lang="en-US" sz="2800" b="1" dirty="0" smtClean="0">
                <a:latin typeface="Tahoma" pitchFamily="34" charset="0"/>
                <a:sym typeface="Symbol" pitchFamily="18" charset="2"/>
              </a:rPr>
              <a:t> </a:t>
            </a:r>
            <a:r>
              <a:rPr lang="en-US" sz="2800" i="1" dirty="0" err="1">
                <a:solidFill>
                  <a:srgbClr val="000000"/>
                </a:solidFill>
                <a:latin typeface="Times New Roman"/>
                <a:ea typeface="Lucida Grande"/>
                <a:cs typeface="Times New Roman"/>
              </a:rPr>
              <a:t>δ</a:t>
            </a:r>
            <a:r>
              <a:rPr kumimoji="1" lang="en-US" sz="2800" b="1" i="1" dirty="0" err="1" smtClean="0">
                <a:latin typeface="Tahoma" pitchFamily="34" charset="0"/>
              </a:rPr>
              <a:t>k</a:t>
            </a:r>
            <a:endParaRPr kumimoji="1" lang="en-US" sz="2800" b="1" i="1" dirty="0">
              <a:latin typeface="Tahoma" pitchFamily="34" charset="0"/>
            </a:endParaRPr>
          </a:p>
        </p:txBody>
      </p:sp>
      <p:sp>
        <p:nvSpPr>
          <p:cNvPr id="23" name="Text Box 13"/>
          <p:cNvSpPr txBox="1">
            <a:spLocks noChangeArrowheads="1"/>
          </p:cNvSpPr>
          <p:nvPr/>
        </p:nvSpPr>
        <p:spPr bwMode="auto">
          <a:xfrm>
            <a:off x="6369048" y="1893892"/>
            <a:ext cx="530225" cy="3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500" i="1" dirty="0" err="1">
                <a:solidFill>
                  <a:srgbClr val="000000"/>
                </a:solidFill>
                <a:latin typeface="Times New Roman"/>
                <a:ea typeface="Lucida Grande"/>
                <a:cs typeface="Times New Roman"/>
              </a:rPr>
              <a:t>δ</a:t>
            </a:r>
            <a:r>
              <a:rPr kumimoji="1" lang="en-US" sz="2400" b="1" i="1" dirty="0" err="1" smtClean="0">
                <a:latin typeface="Tahoma" pitchFamily="34" charset="0"/>
                <a:sym typeface="Symbol" pitchFamily="18" charset="2"/>
              </a:rPr>
              <a:t>k</a:t>
            </a:r>
            <a:endParaRPr kumimoji="1" lang="en-US" sz="2400" b="1" i="1" dirty="0">
              <a:latin typeface="Tahoma" pitchFamily="34" charset="0"/>
              <a:sym typeface="Symbol" pitchFamily="18" charset="2"/>
            </a:endParaRPr>
          </a:p>
        </p:txBody>
      </p:sp>
    </p:spTree>
    <p:extLst>
      <p:ext uri="{BB962C8B-B14F-4D97-AF65-F5344CB8AC3E}">
        <p14:creationId xmlns:p14="http://schemas.microsoft.com/office/powerpoint/2010/main" val="361489154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444"/>
                                        </p:tgtEl>
                                        <p:attrNameLst>
                                          <p:attrName>style.visibility</p:attrName>
                                        </p:attrNameLst>
                                      </p:cBhvr>
                                      <p:to>
                                        <p:strVal val="visible"/>
                                      </p:to>
                                    </p:set>
                                    <p:animEffect transition="in" filter="fade">
                                      <p:cBhvr>
                                        <p:cTn id="7" dur="500"/>
                                        <p:tgtEl>
                                          <p:spTgt spid="103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44"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NOW YOU TRY</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Approaching </a:t>
            </a:r>
            <a:r>
              <a:rPr lang="en-US" i="1" dirty="0">
                <a:solidFill>
                  <a:schemeClr val="bg1"/>
                </a:solidFill>
                <a:effectLst>
                  <a:outerShdw blurRad="38100" dist="38100" dir="2700000" algn="tl">
                    <a:srgbClr val="000000">
                      <a:alpha val="43137"/>
                    </a:srgbClr>
                  </a:outerShdw>
                </a:effectLst>
              </a:rPr>
              <a:t>k*</a:t>
            </a:r>
            <a:r>
              <a:rPr lang="en-US" dirty="0">
                <a:solidFill>
                  <a:schemeClr val="bg1"/>
                </a:solidFill>
                <a:effectLst>
                  <a:outerShdw blurRad="38100" dist="38100" dir="2700000" algn="tl">
                    <a:srgbClr val="000000">
                      <a:alpha val="43137"/>
                    </a:srgbClr>
                  </a:outerShdw>
                </a:effectLst>
              </a:rPr>
              <a:t>  from above</a:t>
            </a:r>
          </a:p>
        </p:txBody>
      </p:sp>
      <p:sp>
        <p:nvSpPr>
          <p:cNvPr id="3" name="Content Placeholder 2"/>
          <p:cNvSpPr>
            <a:spLocks noGrp="1"/>
          </p:cNvSpPr>
          <p:nvPr>
            <p:ph idx="1"/>
          </p:nvPr>
        </p:nvSpPr>
        <p:spPr>
          <a:xfrm>
            <a:off x="476250" y="1484416"/>
            <a:ext cx="8210550" cy="4641747"/>
          </a:xfrm>
        </p:spPr>
        <p:txBody>
          <a:bodyPr/>
          <a:lstStyle/>
          <a:p>
            <a:pPr marL="0" lvl="0" indent="0" eaLnBrk="1" hangingPunct="1">
              <a:lnSpc>
                <a:spcPct val="110000"/>
              </a:lnSpc>
              <a:spcBef>
                <a:spcPct val="50000"/>
              </a:spcBef>
              <a:buNone/>
            </a:pPr>
            <a:r>
              <a:rPr lang="en-US" dirty="0">
                <a:solidFill>
                  <a:srgbClr val="000000"/>
                </a:solidFill>
              </a:rPr>
              <a:t>Draw the Solow model diagram, </a:t>
            </a:r>
            <a:br>
              <a:rPr lang="en-US" dirty="0">
                <a:solidFill>
                  <a:srgbClr val="000000"/>
                </a:solidFill>
              </a:rPr>
            </a:br>
            <a:r>
              <a:rPr lang="en-US" dirty="0">
                <a:solidFill>
                  <a:srgbClr val="000000"/>
                </a:solidFill>
              </a:rPr>
              <a:t>labeling the steady state </a:t>
            </a:r>
            <a:r>
              <a:rPr lang="en-US" b="1" i="1" dirty="0">
                <a:solidFill>
                  <a:srgbClr val="000000"/>
                </a:solidFill>
              </a:rPr>
              <a:t>k</a:t>
            </a:r>
            <a:r>
              <a:rPr lang="en-US" b="1" i="1" baseline="30000" dirty="0">
                <a:solidFill>
                  <a:srgbClr val="000000"/>
                </a:solidFill>
              </a:rPr>
              <a:t>*</a:t>
            </a:r>
            <a:r>
              <a:rPr lang="en-US" dirty="0">
                <a:solidFill>
                  <a:srgbClr val="000000"/>
                </a:solidFill>
              </a:rPr>
              <a:t>.  </a:t>
            </a:r>
          </a:p>
          <a:p>
            <a:pPr marL="0" lvl="0" indent="0" eaLnBrk="1" hangingPunct="1">
              <a:lnSpc>
                <a:spcPct val="110000"/>
              </a:lnSpc>
              <a:spcBef>
                <a:spcPct val="50000"/>
              </a:spcBef>
              <a:buNone/>
            </a:pPr>
            <a:r>
              <a:rPr lang="en-US" dirty="0">
                <a:solidFill>
                  <a:srgbClr val="000000"/>
                </a:solidFill>
              </a:rPr>
              <a:t>On the horizontal axis, pick a value greater than </a:t>
            </a:r>
            <a:r>
              <a:rPr lang="en-US" b="1" i="1" dirty="0">
                <a:solidFill>
                  <a:srgbClr val="000000"/>
                </a:solidFill>
              </a:rPr>
              <a:t>k</a:t>
            </a:r>
            <a:r>
              <a:rPr lang="en-US" b="1" i="1" baseline="30000" dirty="0">
                <a:solidFill>
                  <a:srgbClr val="000000"/>
                </a:solidFill>
              </a:rPr>
              <a:t>*  </a:t>
            </a:r>
            <a:r>
              <a:rPr lang="en-US" dirty="0">
                <a:solidFill>
                  <a:srgbClr val="000000"/>
                </a:solidFill>
              </a:rPr>
              <a:t>for the economy’s initial capital stock.  Label it </a:t>
            </a:r>
            <a:r>
              <a:rPr lang="en-US" b="1" i="1" dirty="0">
                <a:solidFill>
                  <a:srgbClr val="000000"/>
                </a:solidFill>
              </a:rPr>
              <a:t>k</a:t>
            </a:r>
            <a:r>
              <a:rPr lang="en-US" b="1" i="1" baseline="-25000" dirty="0">
                <a:solidFill>
                  <a:srgbClr val="000000"/>
                </a:solidFill>
              </a:rPr>
              <a:t>1</a:t>
            </a:r>
            <a:r>
              <a:rPr lang="en-US" dirty="0">
                <a:solidFill>
                  <a:srgbClr val="000000"/>
                </a:solidFill>
              </a:rPr>
              <a:t>.  </a:t>
            </a:r>
          </a:p>
          <a:p>
            <a:pPr marL="0" lvl="0" indent="0" eaLnBrk="1" hangingPunct="1">
              <a:lnSpc>
                <a:spcPct val="110000"/>
              </a:lnSpc>
              <a:spcBef>
                <a:spcPct val="50000"/>
              </a:spcBef>
              <a:buNone/>
            </a:pPr>
            <a:r>
              <a:rPr lang="en-US" dirty="0">
                <a:solidFill>
                  <a:srgbClr val="000000"/>
                </a:solidFill>
              </a:rPr>
              <a:t>Show what happens to </a:t>
            </a:r>
            <a:r>
              <a:rPr lang="en-US" b="1" i="1" dirty="0">
                <a:solidFill>
                  <a:srgbClr val="000000"/>
                </a:solidFill>
              </a:rPr>
              <a:t>k</a:t>
            </a:r>
            <a:r>
              <a:rPr lang="en-US" dirty="0">
                <a:solidFill>
                  <a:srgbClr val="000000"/>
                </a:solidFill>
              </a:rPr>
              <a:t>  over time.  </a:t>
            </a:r>
            <a:br>
              <a:rPr lang="en-US" dirty="0">
                <a:solidFill>
                  <a:srgbClr val="000000"/>
                </a:solidFill>
              </a:rPr>
            </a:br>
            <a:r>
              <a:rPr lang="en-US" dirty="0">
                <a:solidFill>
                  <a:srgbClr val="000000"/>
                </a:solidFill>
              </a:rPr>
              <a:t>Does </a:t>
            </a:r>
            <a:r>
              <a:rPr lang="en-US" b="1" i="1" dirty="0">
                <a:solidFill>
                  <a:srgbClr val="000000"/>
                </a:solidFill>
              </a:rPr>
              <a:t>k</a:t>
            </a:r>
            <a:r>
              <a:rPr lang="en-US" dirty="0">
                <a:solidFill>
                  <a:srgbClr val="000000"/>
                </a:solidFill>
              </a:rPr>
              <a:t>  move toward the steady state or </a:t>
            </a:r>
            <a:br>
              <a:rPr lang="en-US" dirty="0">
                <a:solidFill>
                  <a:srgbClr val="000000"/>
                </a:solidFill>
              </a:rPr>
            </a:br>
            <a:r>
              <a:rPr lang="en-US" dirty="0">
                <a:solidFill>
                  <a:srgbClr val="000000"/>
                </a:solidFill>
              </a:rPr>
              <a:t>away from it?</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28</a:t>
            </a:fld>
            <a:endParaRPr lang="en-US" sz="1600" dirty="0">
              <a:solidFill>
                <a:srgbClr val="006666"/>
              </a:solidFill>
              <a:cs typeface="Arial"/>
            </a:endParaRPr>
          </a:p>
        </p:txBody>
      </p:sp>
    </p:spTree>
    <p:extLst>
      <p:ext uri="{BB962C8B-B14F-4D97-AF65-F5344CB8AC3E}">
        <p14:creationId xmlns:p14="http://schemas.microsoft.com/office/powerpoint/2010/main" val="389375420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Why growth matters</a:t>
            </a:r>
          </a:p>
        </p:txBody>
      </p:sp>
      <p:sp>
        <p:nvSpPr>
          <p:cNvPr id="21507" name="Rectangle 3"/>
          <p:cNvSpPr>
            <a:spLocks noGrp="1" noChangeArrowheads="1"/>
          </p:cNvSpPr>
          <p:nvPr>
            <p:ph type="body" idx="1"/>
          </p:nvPr>
        </p:nvSpPr>
        <p:spPr>
          <a:xfrm>
            <a:off x="479425" y="1250950"/>
            <a:ext cx="8453438" cy="4926013"/>
          </a:xfrm>
        </p:spPr>
        <p:txBody>
          <a:bodyPr/>
          <a:lstStyle/>
          <a:p>
            <a:pPr eaLnBrk="1" hangingPunct="1">
              <a:lnSpc>
                <a:spcPct val="100000"/>
              </a:lnSpc>
            </a:pPr>
            <a:r>
              <a:rPr lang="en-US" sz="2700" smtClean="0"/>
              <a:t>Data on infant mortality rates:</a:t>
            </a:r>
          </a:p>
          <a:p>
            <a:pPr lvl="1" eaLnBrk="1" hangingPunct="1"/>
            <a:r>
              <a:rPr lang="en-US" sz="2600" smtClean="0"/>
              <a:t>20% in the poorest 1/5 of all countries</a:t>
            </a:r>
          </a:p>
          <a:p>
            <a:pPr lvl="1" eaLnBrk="1" hangingPunct="1"/>
            <a:r>
              <a:rPr lang="en-US" sz="2600" smtClean="0"/>
              <a:t>0.4% in the richest 1/5</a:t>
            </a:r>
          </a:p>
          <a:p>
            <a:pPr eaLnBrk="1" hangingPunct="1">
              <a:lnSpc>
                <a:spcPct val="100000"/>
              </a:lnSpc>
              <a:spcBef>
                <a:spcPct val="35000"/>
              </a:spcBef>
            </a:pPr>
            <a:r>
              <a:rPr lang="en-US" sz="2700" smtClean="0"/>
              <a:t>In Pakistan, 85% of people live on less than $2/day.</a:t>
            </a:r>
          </a:p>
          <a:p>
            <a:pPr eaLnBrk="1" hangingPunct="1">
              <a:lnSpc>
                <a:spcPct val="100000"/>
              </a:lnSpc>
              <a:spcBef>
                <a:spcPct val="35000"/>
              </a:spcBef>
            </a:pPr>
            <a:r>
              <a:rPr lang="en-US" sz="2700" smtClean="0"/>
              <a:t>One-fourth of the poorest countries have had famines during the past 3 decades. </a:t>
            </a:r>
          </a:p>
          <a:p>
            <a:pPr eaLnBrk="1" hangingPunct="1">
              <a:lnSpc>
                <a:spcPct val="100000"/>
              </a:lnSpc>
              <a:spcBef>
                <a:spcPct val="35000"/>
              </a:spcBef>
            </a:pPr>
            <a:r>
              <a:rPr lang="en-US" sz="2700" smtClean="0"/>
              <a:t>Poverty is associated with oppression of women and minorities.</a:t>
            </a:r>
          </a:p>
          <a:p>
            <a:pPr eaLnBrk="1" hangingPunct="1">
              <a:lnSpc>
                <a:spcPct val="100000"/>
              </a:lnSpc>
              <a:spcBef>
                <a:spcPct val="35000"/>
              </a:spcBef>
              <a:buFont typeface="Wingdings" pitchFamily="2" charset="2"/>
              <a:buNone/>
            </a:pPr>
            <a:r>
              <a:rPr lang="en-US" sz="2700" smtClean="0"/>
              <a:t>	</a:t>
            </a:r>
            <a:r>
              <a:rPr lang="en-US" sz="2700" b="1" i="1" smtClean="0">
                <a:solidFill>
                  <a:srgbClr val="0000FF"/>
                </a:solidFill>
              </a:rPr>
              <a:t>Economic growth raises living standards and reduces poverty….</a:t>
            </a:r>
          </a:p>
        </p:txBody>
      </p:sp>
    </p:spTree>
    <p:extLst>
      <p:ext uri="{BB962C8B-B14F-4D97-AF65-F5344CB8AC3E}">
        <p14:creationId xmlns:p14="http://schemas.microsoft.com/office/powerpoint/2010/main" val="150732864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a:xfrm>
            <a:off x="485775" y="336550"/>
            <a:ext cx="8116888" cy="746125"/>
          </a:xfrm>
        </p:spPr>
        <p:txBody>
          <a:bodyPr/>
          <a:lstStyle/>
          <a:p>
            <a:pPr eaLnBrk="1" hangingPunct="1"/>
            <a:r>
              <a:rPr lang="en-US" smtClean="0"/>
              <a:t>A numerical example</a:t>
            </a:r>
          </a:p>
        </p:txBody>
      </p:sp>
      <p:sp>
        <p:nvSpPr>
          <p:cNvPr id="107523" name="Rectangle 3"/>
          <p:cNvSpPr>
            <a:spLocks noGrp="1" noChangeArrowheads="1"/>
          </p:cNvSpPr>
          <p:nvPr>
            <p:ph type="body" idx="1"/>
          </p:nvPr>
        </p:nvSpPr>
        <p:spPr>
          <a:xfrm>
            <a:off x="547688" y="1319213"/>
            <a:ext cx="7543800" cy="609600"/>
          </a:xfrm>
        </p:spPr>
        <p:txBody>
          <a:bodyPr/>
          <a:lstStyle/>
          <a:p>
            <a:pPr eaLnBrk="1" hangingPunct="1">
              <a:buFont typeface="Wingdings" pitchFamily="2" charset="2"/>
              <a:buNone/>
            </a:pPr>
            <a:r>
              <a:rPr lang="en-US" sz="2700" smtClean="0"/>
              <a:t>Production function (aggregate):</a:t>
            </a:r>
          </a:p>
        </p:txBody>
      </p:sp>
      <p:graphicFrame>
        <p:nvGraphicFramePr>
          <p:cNvPr id="107524" name="Object 4"/>
          <p:cNvGraphicFramePr>
            <a:graphicFrameLocks noChangeAspect="1"/>
          </p:cNvGraphicFramePr>
          <p:nvPr/>
        </p:nvGraphicFramePr>
        <p:xfrm>
          <a:off x="1317625" y="1852613"/>
          <a:ext cx="5537200" cy="635000"/>
        </p:xfrm>
        <a:graphic>
          <a:graphicData uri="http://schemas.openxmlformats.org/presentationml/2006/ole">
            <mc:AlternateContent xmlns:mc="http://schemas.openxmlformats.org/markup-compatibility/2006">
              <mc:Choice xmlns:v="urn:schemas-microsoft-com:vml" Requires="v">
                <p:oleObj spid="_x0000_s1069" name="Equation" r:id="rId4" imgW="2222280" imgH="253800" progId="Equation.DSMT4">
                  <p:embed/>
                </p:oleObj>
              </mc:Choice>
              <mc:Fallback>
                <p:oleObj name="Equation" r:id="rId4" imgW="222228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7625" y="1852613"/>
                        <a:ext cx="55372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25" name="Object 5"/>
          <p:cNvGraphicFramePr>
            <a:graphicFrameLocks noChangeAspect="1"/>
          </p:cNvGraphicFramePr>
          <p:nvPr/>
        </p:nvGraphicFramePr>
        <p:xfrm>
          <a:off x="2246313" y="3608388"/>
          <a:ext cx="3502025" cy="1081087"/>
        </p:xfrm>
        <a:graphic>
          <a:graphicData uri="http://schemas.openxmlformats.org/presentationml/2006/ole">
            <mc:AlternateContent xmlns:mc="http://schemas.openxmlformats.org/markup-compatibility/2006">
              <mc:Choice xmlns:v="urn:schemas-microsoft-com:vml" Requires="v">
                <p:oleObj spid="_x0000_s1070" name="Equation" r:id="rId6" imgW="1562040" imgH="482400" progId="Equation.DSMT4">
                  <p:embed/>
                </p:oleObj>
              </mc:Choice>
              <mc:Fallback>
                <p:oleObj name="Equation" r:id="rId6" imgW="1562040" imgH="4824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6313" y="3608388"/>
                        <a:ext cx="3502025" cy="1081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26" name="Object 6"/>
          <p:cNvGraphicFramePr>
            <a:graphicFrameLocks noChangeAspect="1"/>
          </p:cNvGraphicFramePr>
          <p:nvPr/>
        </p:nvGraphicFramePr>
        <p:xfrm>
          <a:off x="2660650" y="5513388"/>
          <a:ext cx="2870200" cy="587375"/>
        </p:xfrm>
        <a:graphic>
          <a:graphicData uri="http://schemas.openxmlformats.org/presentationml/2006/ole">
            <mc:AlternateContent xmlns:mc="http://schemas.openxmlformats.org/markup-compatibility/2006">
              <mc:Choice xmlns:v="urn:schemas-microsoft-com:vml" Requires="v">
                <p:oleObj spid="_x0000_s1071" name="Equation" r:id="rId8" imgW="1117440" imgH="228600" progId="Equation.DSMT4">
                  <p:embed/>
                </p:oleObj>
              </mc:Choice>
              <mc:Fallback>
                <p:oleObj name="Equation" r:id="rId8" imgW="111744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0650" y="5513388"/>
                        <a:ext cx="287020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27" name="Rectangle 7"/>
          <p:cNvSpPr>
            <a:spLocks noChangeArrowheads="1"/>
          </p:cNvSpPr>
          <p:nvPr/>
        </p:nvSpPr>
        <p:spPr bwMode="auto">
          <a:xfrm>
            <a:off x="569913" y="2770188"/>
            <a:ext cx="7848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sz="2700" dirty="0"/>
              <a:t>To derive the per-worker production function, divide through by </a:t>
            </a:r>
            <a:r>
              <a:rPr lang="en-US" sz="2700" b="1" i="1" dirty="0"/>
              <a:t>L</a:t>
            </a:r>
            <a:r>
              <a:rPr lang="en-US" sz="2700" dirty="0"/>
              <a:t>:</a:t>
            </a:r>
          </a:p>
        </p:txBody>
      </p:sp>
      <p:sp>
        <p:nvSpPr>
          <p:cNvPr id="107528" name="Rectangle 8"/>
          <p:cNvSpPr>
            <a:spLocks noChangeArrowheads="1"/>
          </p:cNvSpPr>
          <p:nvPr/>
        </p:nvSpPr>
        <p:spPr bwMode="auto">
          <a:xfrm>
            <a:off x="603250" y="4979988"/>
            <a:ext cx="746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sz="2700"/>
              <a:t>Then substitute </a:t>
            </a:r>
            <a:r>
              <a:rPr lang="en-US" sz="2700" b="1" i="1"/>
              <a:t>y</a:t>
            </a:r>
            <a:r>
              <a:rPr lang="en-US" sz="2700"/>
              <a:t> = </a:t>
            </a:r>
            <a:r>
              <a:rPr lang="en-US" sz="2700" b="1" i="1"/>
              <a:t>Y</a:t>
            </a:r>
            <a:r>
              <a:rPr lang="en-US" sz="2700" i="1"/>
              <a:t>/</a:t>
            </a:r>
            <a:r>
              <a:rPr lang="en-US" sz="2700" b="1" i="1"/>
              <a:t>L</a:t>
            </a:r>
            <a:r>
              <a:rPr lang="en-US" sz="2700"/>
              <a:t>  and </a:t>
            </a:r>
            <a:r>
              <a:rPr lang="en-US" sz="2700" b="1" i="1"/>
              <a:t>k</a:t>
            </a:r>
            <a:r>
              <a:rPr lang="en-US" sz="2700"/>
              <a:t> = </a:t>
            </a:r>
            <a:r>
              <a:rPr lang="en-US" sz="2700" b="1" i="1"/>
              <a:t>K</a:t>
            </a:r>
            <a:r>
              <a:rPr lang="en-US" sz="2700" i="1"/>
              <a:t>/</a:t>
            </a:r>
            <a:r>
              <a:rPr lang="en-US" sz="2700" b="1" i="1"/>
              <a:t>L  </a:t>
            </a:r>
            <a:r>
              <a:rPr lang="en-US" sz="2700"/>
              <a:t>to get</a:t>
            </a:r>
          </a:p>
        </p:txBody>
      </p:sp>
    </p:spTree>
    <p:extLst>
      <p:ext uri="{BB962C8B-B14F-4D97-AF65-F5344CB8AC3E}">
        <p14:creationId xmlns:p14="http://schemas.microsoft.com/office/powerpoint/2010/main" val="156233779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Effect transition="in" filter="wipe(left)">
                                      <p:cBhvr>
                                        <p:cTn id="7" dur="500"/>
                                        <p:tgtEl>
                                          <p:spTgt spid="107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7524"/>
                                        </p:tgtEl>
                                        <p:attrNameLst>
                                          <p:attrName>style.visibility</p:attrName>
                                        </p:attrNameLst>
                                      </p:cBhvr>
                                      <p:to>
                                        <p:strVal val="visible"/>
                                      </p:to>
                                    </p:set>
                                    <p:animEffect transition="in" filter="wipe(left)">
                                      <p:cBhvr>
                                        <p:cTn id="12" dur="500"/>
                                        <p:tgtEl>
                                          <p:spTgt spid="1075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7527"/>
                                        </p:tgtEl>
                                        <p:attrNameLst>
                                          <p:attrName>style.visibility</p:attrName>
                                        </p:attrNameLst>
                                      </p:cBhvr>
                                      <p:to>
                                        <p:strVal val="visible"/>
                                      </p:to>
                                    </p:set>
                                    <p:animEffect transition="in" filter="wipe(left)">
                                      <p:cBhvr>
                                        <p:cTn id="17" dur="500"/>
                                        <p:tgtEl>
                                          <p:spTgt spid="1075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7525"/>
                                        </p:tgtEl>
                                        <p:attrNameLst>
                                          <p:attrName>style.visibility</p:attrName>
                                        </p:attrNameLst>
                                      </p:cBhvr>
                                      <p:to>
                                        <p:strVal val="visible"/>
                                      </p:to>
                                    </p:set>
                                    <p:animEffect transition="in" filter="wipe(left)">
                                      <p:cBhvr>
                                        <p:cTn id="22" dur="500"/>
                                        <p:tgtEl>
                                          <p:spTgt spid="1075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7528"/>
                                        </p:tgtEl>
                                        <p:attrNameLst>
                                          <p:attrName>style.visibility</p:attrName>
                                        </p:attrNameLst>
                                      </p:cBhvr>
                                      <p:to>
                                        <p:strVal val="visible"/>
                                      </p:to>
                                    </p:set>
                                    <p:animEffect transition="in" filter="wipe(left)">
                                      <p:cBhvr>
                                        <p:cTn id="27" dur="500"/>
                                        <p:tgtEl>
                                          <p:spTgt spid="1075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7526"/>
                                        </p:tgtEl>
                                        <p:attrNameLst>
                                          <p:attrName>style.visibility</p:attrName>
                                        </p:attrNameLst>
                                      </p:cBhvr>
                                      <p:to>
                                        <p:strVal val="visible"/>
                                      </p:to>
                                    </p:set>
                                    <p:animEffect transition="in" filter="wipe(left)">
                                      <p:cBhvr>
                                        <p:cTn id="32" dur="500"/>
                                        <p:tgtEl>
                                          <p:spTgt spid="107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bldLvl="3" autoUpdateAnimBg="0"/>
      <p:bldP spid="107527" grpId="0" autoUpdateAnimBg="0"/>
      <p:bldP spid="10752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82600" y="287338"/>
            <a:ext cx="7067550" cy="839787"/>
          </a:xfrm>
        </p:spPr>
        <p:txBody>
          <a:bodyPr/>
          <a:lstStyle/>
          <a:p>
            <a:pPr eaLnBrk="1" hangingPunct="1"/>
            <a:r>
              <a:rPr lang="en-US" smtClean="0"/>
              <a:t>A numerical example</a:t>
            </a:r>
            <a:r>
              <a:rPr lang="en-US" sz="3000" smtClean="0"/>
              <a:t>, </a:t>
            </a:r>
            <a:r>
              <a:rPr lang="en-US" sz="3000" i="1" smtClean="0"/>
              <a:t>cont.</a:t>
            </a:r>
          </a:p>
        </p:txBody>
      </p:sp>
      <p:sp>
        <p:nvSpPr>
          <p:cNvPr id="48131" name="Rectangle 3"/>
          <p:cNvSpPr>
            <a:spLocks noGrp="1" noChangeArrowheads="1"/>
          </p:cNvSpPr>
          <p:nvPr>
            <p:ph type="body" idx="1"/>
          </p:nvPr>
        </p:nvSpPr>
        <p:spPr>
          <a:xfrm>
            <a:off x="615950" y="1462088"/>
            <a:ext cx="5318125" cy="3149600"/>
          </a:xfrm>
        </p:spPr>
        <p:txBody>
          <a:bodyPr/>
          <a:lstStyle/>
          <a:p>
            <a:pPr marL="395288" indent="-395288" eaLnBrk="1" hangingPunct="1">
              <a:spcBef>
                <a:spcPct val="50000"/>
              </a:spcBef>
              <a:buClr>
                <a:srgbClr val="990099"/>
              </a:buClr>
              <a:buFont typeface="Wingdings" pitchFamily="2" charset="2"/>
              <a:buNone/>
            </a:pPr>
            <a:r>
              <a:rPr lang="en-US" dirty="0" smtClean="0"/>
              <a:t>Assume:</a:t>
            </a:r>
          </a:p>
          <a:p>
            <a:pPr marL="395288" indent="-395288" eaLnBrk="1" hangingPunct="1">
              <a:spcBef>
                <a:spcPct val="50000"/>
              </a:spcBef>
            </a:pPr>
            <a:r>
              <a:rPr lang="en-US" b="1" i="1" dirty="0" smtClean="0"/>
              <a:t>s</a:t>
            </a:r>
            <a:r>
              <a:rPr lang="en-US" dirty="0" smtClean="0"/>
              <a:t> = 0.3</a:t>
            </a:r>
          </a:p>
          <a:p>
            <a:pPr marL="395288" indent="-395288" eaLnBrk="1" hangingPunct="1">
              <a:spcBef>
                <a:spcPct val="50000"/>
              </a:spcBef>
            </a:pPr>
            <a:r>
              <a:rPr lang="en-US" i="1" kern="1200" dirty="0" err="1">
                <a:solidFill>
                  <a:srgbClr val="000000"/>
                </a:solidFill>
                <a:latin typeface="Times New Roman"/>
                <a:ea typeface="Lucida Grande"/>
                <a:cs typeface="Times New Roman"/>
              </a:rPr>
              <a:t>δ</a:t>
            </a:r>
            <a:r>
              <a:rPr lang="en-US" dirty="0" smtClean="0">
                <a:sym typeface="Symbol" pitchFamily="18" charset="2"/>
              </a:rPr>
              <a:t> = 0.1</a:t>
            </a:r>
          </a:p>
          <a:p>
            <a:pPr marL="395288" indent="-395288" eaLnBrk="1" hangingPunct="1">
              <a:spcBef>
                <a:spcPct val="50000"/>
              </a:spcBef>
            </a:pPr>
            <a:r>
              <a:rPr lang="en-US" dirty="0" smtClean="0">
                <a:sym typeface="Symbol" pitchFamily="18" charset="2"/>
              </a:rPr>
              <a:t>initial value of </a:t>
            </a:r>
            <a:r>
              <a:rPr lang="en-US" b="1" i="1" dirty="0" smtClean="0">
                <a:sym typeface="Symbol" pitchFamily="18" charset="2"/>
              </a:rPr>
              <a:t>k</a:t>
            </a:r>
            <a:r>
              <a:rPr lang="en-US" dirty="0" smtClean="0">
                <a:sym typeface="Symbol" pitchFamily="18" charset="2"/>
              </a:rPr>
              <a:t> = 4.0</a:t>
            </a:r>
            <a:endParaRPr lang="en-US" dirty="0" smtClean="0"/>
          </a:p>
        </p:txBody>
      </p:sp>
    </p:spTree>
    <p:extLst>
      <p:ext uri="{BB962C8B-B14F-4D97-AF65-F5344CB8AC3E}">
        <p14:creationId xmlns:p14="http://schemas.microsoft.com/office/powerpoint/2010/main" val="377711015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66725" y="265113"/>
            <a:ext cx="7804150" cy="884237"/>
          </a:xfrm>
        </p:spPr>
        <p:txBody>
          <a:bodyPr/>
          <a:lstStyle/>
          <a:p>
            <a:pPr eaLnBrk="1" hangingPunct="1">
              <a:lnSpc>
                <a:spcPct val="114000"/>
              </a:lnSpc>
            </a:pPr>
            <a:r>
              <a:rPr lang="en-US" sz="3000" smtClean="0"/>
              <a:t>Approaching the steady state: </a:t>
            </a:r>
            <a:br>
              <a:rPr lang="en-US" sz="3000" smtClean="0"/>
            </a:br>
            <a:r>
              <a:rPr lang="en-US" sz="3000" i="1" smtClean="0"/>
              <a:t>A numerical example</a:t>
            </a:r>
          </a:p>
        </p:txBody>
      </p:sp>
      <p:sp useBgFill="1">
        <p:nvSpPr>
          <p:cNvPr id="111619" name="Rectangle 3"/>
          <p:cNvSpPr>
            <a:spLocks noGrp="1" noChangeArrowheads="1"/>
          </p:cNvSpPr>
          <p:nvPr>
            <p:ph type="body" idx="1"/>
          </p:nvPr>
        </p:nvSpPr>
        <p:spPr>
          <a:xfrm>
            <a:off x="222250" y="1728788"/>
            <a:ext cx="8688388" cy="4992687"/>
          </a:xfrm>
          <a:ln w="6350">
            <a:solidFill>
              <a:srgbClr val="333399"/>
            </a:solidFill>
          </a:ln>
          <a:effectLst>
            <a:outerShdw blurRad="50800" dist="38100" dir="2700000" algn="tl" rotWithShape="0">
              <a:prstClr val="black">
                <a:alpha val="40000"/>
              </a:prstClr>
            </a:outerShdw>
          </a:effectLst>
        </p:spPr>
        <p:txBody>
          <a:bodyPr tIns="182880"/>
          <a:lstStyle/>
          <a:p>
            <a:pPr marL="571500" indent="-571500" defTabSz="922338" eaLnBrk="1" hangingPunct="1">
              <a:spcBef>
                <a:spcPct val="25000"/>
              </a:spcBef>
              <a:buNone/>
              <a:tabLst>
                <a:tab pos="1370013" algn="l"/>
                <a:tab pos="2738438" algn="l"/>
                <a:tab pos="3824288" algn="l"/>
                <a:tab pos="4970463" algn="l"/>
                <a:tab pos="6116638" algn="l"/>
                <a:tab pos="7323138" algn="l"/>
              </a:tabLst>
              <a:defRPr/>
            </a:pPr>
            <a:r>
              <a:rPr lang="en-US" sz="2300" dirty="0" smtClean="0"/>
              <a:t>Year	  </a:t>
            </a:r>
            <a:r>
              <a:rPr lang="en-US" sz="2300" b="1" dirty="0" smtClean="0"/>
              <a:t> </a:t>
            </a:r>
            <a:r>
              <a:rPr lang="en-US" sz="2300" b="1" i="1" dirty="0" smtClean="0"/>
              <a:t>k	   y	   c	   i 	  </a:t>
            </a:r>
            <a:r>
              <a:rPr lang="en-US" sz="2400" i="1" dirty="0" err="1">
                <a:solidFill>
                  <a:srgbClr val="000000"/>
                </a:solidFill>
                <a:latin typeface="Times New Roman"/>
                <a:ea typeface="Lucida Grande"/>
                <a:cs typeface="Times New Roman"/>
              </a:rPr>
              <a:t>δ</a:t>
            </a:r>
            <a:r>
              <a:rPr lang="en-US" sz="2300" b="1" i="1" dirty="0" err="1" smtClean="0">
                <a:sym typeface="Euclid Symbol" pitchFamily="18" charset="2"/>
              </a:rPr>
              <a:t>k</a:t>
            </a:r>
            <a:r>
              <a:rPr lang="en-US" sz="2300" b="1" i="1" dirty="0" smtClean="0">
                <a:sym typeface="Euclid Symbol" pitchFamily="18" charset="2"/>
              </a:rPr>
              <a:t>	 </a:t>
            </a:r>
            <a:r>
              <a:rPr lang="en-US" sz="2400" dirty="0" err="1">
                <a:latin typeface="Times New Roman"/>
                <a:ea typeface="Lucida Grande"/>
                <a:cs typeface="Times New Roman"/>
              </a:rPr>
              <a:t>Δ</a:t>
            </a:r>
            <a:r>
              <a:rPr lang="en-US" sz="2300" b="1" i="1" dirty="0" err="1" smtClean="0">
                <a:sym typeface="MT Symbol" pitchFamily="82" charset="2"/>
              </a:rPr>
              <a:t>k</a:t>
            </a:r>
            <a:endParaRPr lang="en-US" sz="2300" b="1" dirty="0" smtClean="0">
              <a:sym typeface="MT Symbol" pitchFamily="82" charset="2"/>
            </a:endParaRPr>
          </a:p>
          <a:p>
            <a:pPr marL="571500" indent="-571500" defTabSz="922338" eaLnBrk="1" hangingPunct="1">
              <a:spcBef>
                <a:spcPct val="25000"/>
              </a:spcBef>
              <a:buFont typeface="Wingdings" pitchFamily="2" charset="2"/>
              <a:buNone/>
              <a:tabLst>
                <a:tab pos="1370013" algn="l"/>
                <a:tab pos="2738438" algn="l"/>
                <a:tab pos="3824288" algn="l"/>
                <a:tab pos="4970463" algn="l"/>
                <a:tab pos="6116638" algn="l"/>
                <a:tab pos="7323138" algn="l"/>
              </a:tabLst>
              <a:defRPr/>
            </a:pPr>
            <a:r>
              <a:rPr lang="en-US" sz="2300" dirty="0" smtClean="0">
                <a:sym typeface="MT Symbol" pitchFamily="82" charset="2"/>
              </a:rPr>
              <a:t>   1		4.000	2.000	1.400	0.600	0.400	0.200</a:t>
            </a:r>
          </a:p>
          <a:p>
            <a:pPr marL="571500" indent="-571500" defTabSz="922338" eaLnBrk="1" hangingPunct="1">
              <a:spcBef>
                <a:spcPct val="25000"/>
              </a:spcBef>
              <a:buFont typeface="Wingdings" pitchFamily="2" charset="2"/>
              <a:buNone/>
              <a:tabLst>
                <a:tab pos="1370013" algn="l"/>
                <a:tab pos="2738438" algn="l"/>
                <a:tab pos="3824288" algn="l"/>
                <a:tab pos="4970463" algn="l"/>
                <a:tab pos="6116638" algn="l"/>
                <a:tab pos="7323138" algn="l"/>
              </a:tabLst>
              <a:defRPr/>
            </a:pPr>
            <a:r>
              <a:rPr lang="en-US" sz="2300" dirty="0" smtClean="0">
                <a:sym typeface="MT Symbol" pitchFamily="82" charset="2"/>
              </a:rPr>
              <a:t>   2		4.200	2.049	1.435	0.615	0.420	0.195</a:t>
            </a:r>
          </a:p>
          <a:p>
            <a:pPr marL="571500" indent="-571500" defTabSz="922338" eaLnBrk="1" hangingPunct="1">
              <a:spcBef>
                <a:spcPct val="25000"/>
              </a:spcBef>
              <a:buFont typeface="Wingdings" pitchFamily="2" charset="2"/>
              <a:buNone/>
              <a:tabLst>
                <a:tab pos="1370013" algn="l"/>
                <a:tab pos="2738438" algn="l"/>
                <a:tab pos="3824288" algn="l"/>
                <a:tab pos="4970463" algn="l"/>
                <a:tab pos="6116638" algn="l"/>
                <a:tab pos="7323138" algn="l"/>
              </a:tabLst>
              <a:defRPr/>
            </a:pPr>
            <a:r>
              <a:rPr lang="en-US" sz="2300" dirty="0" smtClean="0">
                <a:sym typeface="MT Symbol" pitchFamily="82" charset="2"/>
              </a:rPr>
              <a:t>   3		4.395	2.096	1.467	0.629	0.440	0.189</a:t>
            </a:r>
            <a:endParaRPr lang="en-US" sz="2300" i="1" dirty="0" smtClean="0"/>
          </a:p>
        </p:txBody>
      </p:sp>
      <p:sp>
        <p:nvSpPr>
          <p:cNvPr id="111621" name="Rectangle 5"/>
          <p:cNvSpPr>
            <a:spLocks noChangeArrowheads="1"/>
          </p:cNvSpPr>
          <p:nvPr/>
        </p:nvSpPr>
        <p:spPr bwMode="auto">
          <a:xfrm>
            <a:off x="223838" y="3617913"/>
            <a:ext cx="8547100"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82880"/>
          <a:lstStyle/>
          <a:p>
            <a:pPr marL="571500" indent="-571500" defTabSz="922338">
              <a:lnSpc>
                <a:spcPct val="90000"/>
              </a:lnSpc>
              <a:buClr>
                <a:srgbClr val="008080"/>
              </a:buClr>
              <a:buSzPct val="120000"/>
              <a:buFont typeface="Wingdings" pitchFamily="2" charset="2"/>
              <a:buNone/>
              <a:tabLst>
                <a:tab pos="1370013" algn="l"/>
                <a:tab pos="2738438" algn="l"/>
                <a:tab pos="3824288" algn="l"/>
                <a:tab pos="4970463" algn="l"/>
                <a:tab pos="6116638" algn="l"/>
                <a:tab pos="7323138" algn="l"/>
              </a:tabLst>
            </a:pPr>
            <a:r>
              <a:rPr lang="en-US" sz="2300" dirty="0">
                <a:sym typeface="MT Symbol" pitchFamily="82" charset="2"/>
              </a:rPr>
              <a:t>   4		4.584	2.141	1.499	0.642	0.458	0.184</a:t>
            </a:r>
          </a:p>
          <a:p>
            <a:pPr marL="571500" indent="-571500" defTabSz="922338">
              <a:lnSpc>
                <a:spcPct val="90000"/>
              </a:lnSpc>
              <a:buClr>
                <a:srgbClr val="008080"/>
              </a:buClr>
              <a:buSzPct val="120000"/>
              <a:buFont typeface="Wingdings" pitchFamily="2" charset="2"/>
              <a:buNone/>
              <a:tabLst>
                <a:tab pos="1370013" algn="l"/>
                <a:tab pos="2738438" algn="l"/>
                <a:tab pos="3824288" algn="l"/>
                <a:tab pos="4970463" algn="l"/>
                <a:tab pos="6116638" algn="l"/>
                <a:tab pos="7323138" algn="l"/>
              </a:tabLst>
            </a:pPr>
            <a:r>
              <a:rPr lang="en-US" sz="2300" dirty="0">
                <a:sym typeface="MT Symbol" pitchFamily="82" charset="2"/>
              </a:rPr>
              <a:t>  …</a:t>
            </a:r>
          </a:p>
          <a:p>
            <a:pPr marL="571500" indent="-571500" defTabSz="922338">
              <a:lnSpc>
                <a:spcPct val="90000"/>
              </a:lnSpc>
              <a:buClr>
                <a:srgbClr val="008080"/>
              </a:buClr>
              <a:buSzPct val="120000"/>
              <a:buFont typeface="Wingdings" pitchFamily="2" charset="2"/>
              <a:buNone/>
              <a:tabLst>
                <a:tab pos="1370013" algn="l"/>
                <a:tab pos="2738438" algn="l"/>
                <a:tab pos="3824288" algn="l"/>
                <a:tab pos="4970463" algn="l"/>
                <a:tab pos="6116638" algn="l"/>
                <a:tab pos="7323138" algn="l"/>
              </a:tabLst>
            </a:pPr>
            <a:r>
              <a:rPr lang="en-US" sz="2300" dirty="0">
                <a:sym typeface="MT Symbol" pitchFamily="82" charset="2"/>
              </a:rPr>
              <a:t>  10		5.602	2.367	1.657	0.710	0.560	0.150</a:t>
            </a:r>
          </a:p>
          <a:p>
            <a:pPr marL="571500" indent="-571500" defTabSz="922338">
              <a:lnSpc>
                <a:spcPct val="90000"/>
              </a:lnSpc>
              <a:buClr>
                <a:srgbClr val="008080"/>
              </a:buClr>
              <a:buSzPct val="120000"/>
              <a:buFont typeface="Wingdings" pitchFamily="2" charset="2"/>
              <a:buNone/>
              <a:tabLst>
                <a:tab pos="1370013" algn="l"/>
                <a:tab pos="2738438" algn="l"/>
                <a:tab pos="3824288" algn="l"/>
                <a:tab pos="4970463" algn="l"/>
                <a:tab pos="6116638" algn="l"/>
                <a:tab pos="7323138" algn="l"/>
              </a:tabLst>
            </a:pPr>
            <a:r>
              <a:rPr lang="en-US" sz="2300" dirty="0">
                <a:sym typeface="MT Symbol" pitchFamily="82" charset="2"/>
              </a:rPr>
              <a:t>  …</a:t>
            </a:r>
          </a:p>
          <a:p>
            <a:pPr marL="571500" indent="-571500" defTabSz="922338">
              <a:lnSpc>
                <a:spcPct val="90000"/>
              </a:lnSpc>
              <a:buClr>
                <a:srgbClr val="008080"/>
              </a:buClr>
              <a:buSzPct val="120000"/>
              <a:buFont typeface="Wingdings" pitchFamily="2" charset="2"/>
              <a:buNone/>
              <a:tabLst>
                <a:tab pos="1370013" algn="l"/>
                <a:tab pos="2738438" algn="l"/>
                <a:tab pos="3824288" algn="l"/>
                <a:tab pos="4970463" algn="l"/>
                <a:tab pos="6116638" algn="l"/>
                <a:tab pos="7323138" algn="l"/>
              </a:tabLst>
            </a:pPr>
            <a:r>
              <a:rPr lang="en-US" sz="2300" dirty="0">
                <a:sym typeface="MT Symbol" pitchFamily="82" charset="2"/>
              </a:rPr>
              <a:t>  25		7.351	2.706	1.894	0.812	0.732	0.080</a:t>
            </a:r>
          </a:p>
          <a:p>
            <a:pPr marL="571500" indent="-571500" defTabSz="922338">
              <a:lnSpc>
                <a:spcPct val="90000"/>
              </a:lnSpc>
              <a:buClr>
                <a:srgbClr val="008080"/>
              </a:buClr>
              <a:buSzPct val="120000"/>
              <a:buFont typeface="Wingdings" pitchFamily="2" charset="2"/>
              <a:buNone/>
              <a:tabLst>
                <a:tab pos="1370013" algn="l"/>
                <a:tab pos="2738438" algn="l"/>
                <a:tab pos="3824288" algn="l"/>
                <a:tab pos="4970463" algn="l"/>
                <a:tab pos="6116638" algn="l"/>
                <a:tab pos="7323138" algn="l"/>
              </a:tabLst>
            </a:pPr>
            <a:r>
              <a:rPr lang="en-US" sz="2300" dirty="0">
                <a:sym typeface="MT Symbol" pitchFamily="82" charset="2"/>
              </a:rPr>
              <a:t>  …</a:t>
            </a:r>
          </a:p>
          <a:p>
            <a:pPr marL="571500" indent="-571500" defTabSz="922338">
              <a:lnSpc>
                <a:spcPct val="90000"/>
              </a:lnSpc>
              <a:buClr>
                <a:srgbClr val="008080"/>
              </a:buClr>
              <a:buSzPct val="120000"/>
              <a:buFont typeface="Wingdings" pitchFamily="2" charset="2"/>
              <a:buNone/>
              <a:tabLst>
                <a:tab pos="1370013" algn="l"/>
                <a:tab pos="2738438" algn="l"/>
                <a:tab pos="3824288" algn="l"/>
                <a:tab pos="4970463" algn="l"/>
                <a:tab pos="6116638" algn="l"/>
                <a:tab pos="7323138" algn="l"/>
              </a:tabLst>
            </a:pPr>
            <a:r>
              <a:rPr lang="en-US" sz="2300" dirty="0">
                <a:sym typeface="Euclid Symbol" pitchFamily="18" charset="2"/>
              </a:rPr>
              <a:t> 100		8.962	2.994	2.096	0.898	0.896	0.002</a:t>
            </a:r>
            <a:endParaRPr lang="en-US" sz="2300" dirty="0">
              <a:sym typeface="MT Symbol" pitchFamily="82" charset="2"/>
            </a:endParaRPr>
          </a:p>
          <a:p>
            <a:pPr marL="571500" indent="-571500" defTabSz="922338">
              <a:lnSpc>
                <a:spcPct val="90000"/>
              </a:lnSpc>
              <a:buClr>
                <a:srgbClr val="008080"/>
              </a:buClr>
              <a:buSzPct val="120000"/>
              <a:buFont typeface="Wingdings" pitchFamily="2" charset="2"/>
              <a:buNone/>
              <a:tabLst>
                <a:tab pos="1370013" algn="l"/>
                <a:tab pos="2738438" algn="l"/>
                <a:tab pos="3824288" algn="l"/>
                <a:tab pos="4970463" algn="l"/>
                <a:tab pos="6116638" algn="l"/>
                <a:tab pos="7323138" algn="l"/>
              </a:tabLst>
            </a:pPr>
            <a:r>
              <a:rPr lang="en-US" sz="2300" dirty="0">
                <a:sym typeface="MT Symbol" pitchFamily="82" charset="2"/>
              </a:rPr>
              <a:t>  …</a:t>
            </a:r>
          </a:p>
          <a:p>
            <a:pPr marL="571500" indent="-571500" defTabSz="922338">
              <a:lnSpc>
                <a:spcPct val="90000"/>
              </a:lnSpc>
              <a:buClr>
                <a:srgbClr val="008080"/>
              </a:buClr>
              <a:buSzPct val="120000"/>
              <a:buFont typeface="Wingdings" pitchFamily="2" charset="2"/>
              <a:buNone/>
              <a:tabLst>
                <a:tab pos="1370013" algn="l"/>
                <a:tab pos="2738438" algn="l"/>
                <a:tab pos="3824288" algn="l"/>
                <a:tab pos="4970463" algn="l"/>
                <a:tab pos="6116638" algn="l"/>
                <a:tab pos="7323138" algn="l"/>
              </a:tabLst>
            </a:pPr>
            <a:r>
              <a:rPr lang="en-US" sz="2800" dirty="0">
                <a:sym typeface="Euclid Symbol" pitchFamily="18" charset="2"/>
              </a:rPr>
              <a:t> </a:t>
            </a:r>
            <a:r>
              <a:rPr lang="en-US" sz="2500" dirty="0" smtClean="0">
                <a:sym typeface="Euclid Symbol" pitchFamily="18" charset="2"/>
              </a:rPr>
              <a:t> </a:t>
            </a:r>
            <a:r>
              <a:rPr lang="en-US" sz="2500" dirty="0" smtClean="0">
                <a:latin typeface="Times New Roman"/>
                <a:cs typeface="Times New Roman"/>
                <a:sym typeface="Euclid Symbol" pitchFamily="18" charset="2"/>
              </a:rPr>
              <a:t>∞</a:t>
            </a:r>
            <a:r>
              <a:rPr lang="en-US" sz="2300" dirty="0">
                <a:sym typeface="Euclid Symbol" pitchFamily="18" charset="2"/>
              </a:rPr>
              <a:t>		9.000	3.000	2.100	0.900	0.900	0.000</a:t>
            </a:r>
            <a:endParaRPr lang="en-US" sz="2300" i="1" dirty="0"/>
          </a:p>
        </p:txBody>
      </p:sp>
      <p:graphicFrame>
        <p:nvGraphicFramePr>
          <p:cNvPr id="2" name="Object 1"/>
          <p:cNvGraphicFramePr>
            <a:graphicFrameLocks noChangeAspect="1"/>
          </p:cNvGraphicFramePr>
          <p:nvPr>
            <p:extLst>
              <p:ext uri="{D42A27DB-BD31-4B8C-83A1-F6EECF244321}">
                <p14:modId xmlns:p14="http://schemas.microsoft.com/office/powerpoint/2010/main" val="2050899879"/>
              </p:ext>
            </p:extLst>
          </p:nvPr>
        </p:nvGraphicFramePr>
        <p:xfrm>
          <a:off x="4699000" y="4419600"/>
          <a:ext cx="127000" cy="203200"/>
        </p:xfrm>
        <a:graphic>
          <a:graphicData uri="http://schemas.openxmlformats.org/presentationml/2006/ole">
            <mc:AlternateContent xmlns:mc="http://schemas.openxmlformats.org/markup-compatibility/2006">
              <mc:Choice xmlns:v="urn:schemas-microsoft-com:vml" Requires="v">
                <p:oleObj spid="_x0000_s18433" name="Equation" r:id="rId4" imgW="127000" imgH="203200" progId="Equation.DSMT4">
                  <p:embed/>
                </p:oleObj>
              </mc:Choice>
              <mc:Fallback>
                <p:oleObj name="Equation" r:id="rId4" imgW="127000" imgH="203200" progId="Equation.DSMT4">
                  <p:embed/>
                  <p:pic>
                    <p:nvPicPr>
                      <p:cNvPr id="0" name=""/>
                      <p:cNvPicPr/>
                      <p:nvPr/>
                    </p:nvPicPr>
                    <p:blipFill>
                      <a:blip r:embed="rId5"/>
                      <a:stretch>
                        <a:fillRect/>
                      </a:stretch>
                    </p:blipFill>
                    <p:spPr>
                      <a:xfrm>
                        <a:off x="4699000" y="4419600"/>
                        <a:ext cx="127000" cy="2032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80918980"/>
              </p:ext>
            </p:extLst>
          </p:nvPr>
        </p:nvGraphicFramePr>
        <p:xfrm>
          <a:off x="393700" y="1314450"/>
          <a:ext cx="2164976" cy="400050"/>
        </p:xfrm>
        <a:graphic>
          <a:graphicData uri="http://schemas.openxmlformats.org/presentationml/2006/ole">
            <mc:AlternateContent xmlns:mc="http://schemas.openxmlformats.org/markup-compatibility/2006">
              <mc:Choice xmlns:v="urn:schemas-microsoft-com:vml" Requires="v">
                <p:oleObj spid="_x0000_s18434" name="Equation" r:id="rId6" imgW="1168400" imgH="215900" progId="Equation.DSMT4">
                  <p:embed/>
                </p:oleObj>
              </mc:Choice>
              <mc:Fallback>
                <p:oleObj name="Equation" r:id="rId6" imgW="1168400" imgH="215900" progId="Equation.DSMT4">
                  <p:embed/>
                  <p:pic>
                    <p:nvPicPr>
                      <p:cNvPr id="0" name=""/>
                      <p:cNvPicPr/>
                      <p:nvPr/>
                    </p:nvPicPr>
                    <p:blipFill>
                      <a:blip r:embed="rId7"/>
                      <a:stretch>
                        <a:fillRect/>
                      </a:stretch>
                    </p:blipFill>
                    <p:spPr>
                      <a:xfrm>
                        <a:off x="393700" y="1314450"/>
                        <a:ext cx="2164976" cy="400050"/>
                      </a:xfrm>
                      <a:prstGeom prst="rect">
                        <a:avLst/>
                      </a:prstGeom>
                    </p:spPr>
                  </p:pic>
                </p:oleObj>
              </mc:Fallback>
            </mc:AlternateContent>
          </a:graphicData>
        </a:graphic>
      </p:graphicFrame>
    </p:spTree>
    <p:extLst>
      <p:ext uri="{BB962C8B-B14F-4D97-AF65-F5344CB8AC3E}">
        <p14:creationId xmlns:p14="http://schemas.microsoft.com/office/powerpoint/2010/main" val="383713986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619">
                                            <p:txEl>
                                              <p:pRg st="1" end="1"/>
                                            </p:txEl>
                                          </p:spTgt>
                                        </p:tgtEl>
                                        <p:attrNameLst>
                                          <p:attrName>style.visibility</p:attrName>
                                        </p:attrNameLst>
                                      </p:cBhvr>
                                      <p:to>
                                        <p:strVal val="visible"/>
                                      </p:to>
                                    </p:set>
                                    <p:animEffect transition="in" filter="wipe(left)">
                                      <p:cBhvr>
                                        <p:cTn id="7" dur="500"/>
                                        <p:tgtEl>
                                          <p:spTgt spid="1116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619">
                                            <p:txEl>
                                              <p:pRg st="2" end="2"/>
                                            </p:txEl>
                                          </p:spTgt>
                                        </p:tgtEl>
                                        <p:attrNameLst>
                                          <p:attrName>style.visibility</p:attrName>
                                        </p:attrNameLst>
                                      </p:cBhvr>
                                      <p:to>
                                        <p:strVal val="visible"/>
                                      </p:to>
                                    </p:set>
                                    <p:animEffect transition="in" filter="wipe(left)">
                                      <p:cBhvr>
                                        <p:cTn id="12" dur="500"/>
                                        <p:tgtEl>
                                          <p:spTgt spid="1116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1619">
                                            <p:txEl>
                                              <p:pRg st="3" end="3"/>
                                            </p:txEl>
                                          </p:spTgt>
                                        </p:tgtEl>
                                        <p:attrNameLst>
                                          <p:attrName>style.visibility</p:attrName>
                                        </p:attrNameLst>
                                      </p:cBhvr>
                                      <p:to>
                                        <p:strVal val="visible"/>
                                      </p:to>
                                    </p:set>
                                    <p:animEffect transition="in" filter="wipe(left)">
                                      <p:cBhvr>
                                        <p:cTn id="17" dur="500"/>
                                        <p:tgtEl>
                                          <p:spTgt spid="1116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1621"/>
                                        </p:tgtEl>
                                        <p:attrNameLst>
                                          <p:attrName>style.visibility</p:attrName>
                                        </p:attrNameLst>
                                      </p:cBhvr>
                                      <p:to>
                                        <p:strVal val="visible"/>
                                      </p:to>
                                    </p:set>
                                    <p:animEffect transition="in" filter="strips(downRight)">
                                      <p:cBhvr>
                                        <p:cTn id="22" dur="500"/>
                                        <p:tgtEl>
                                          <p:spTgt spid="111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bldLvl="3" autoUpdateAnimBg="0"/>
      <p:bldP spid="111621"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NOW YOU TRY</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Solve for the steady state</a:t>
            </a:r>
            <a:endParaRPr lang="en-US"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32</a:t>
            </a:fld>
            <a:endParaRPr lang="en-US" sz="1600" dirty="0">
              <a:solidFill>
                <a:srgbClr val="006666"/>
              </a:solidFill>
              <a:cs typeface="Arial"/>
            </a:endParaRPr>
          </a:p>
        </p:txBody>
      </p:sp>
      <p:sp>
        <p:nvSpPr>
          <p:cNvPr id="8" name="Rectangle 3"/>
          <p:cNvSpPr txBox="1">
            <a:spLocks noChangeArrowheads="1"/>
          </p:cNvSpPr>
          <p:nvPr/>
        </p:nvSpPr>
        <p:spPr>
          <a:xfrm>
            <a:off x="500063" y="1674813"/>
            <a:ext cx="7980362" cy="1187450"/>
          </a:xfrm>
          <a:prstGeom prst="rect">
            <a:avLst/>
          </a:prstGeom>
        </p:spPr>
        <p:txBody>
          <a:bodyPr/>
          <a:lstStyle/>
          <a:p>
            <a:pPr>
              <a:lnSpc>
                <a:spcPct val="115000"/>
              </a:lnSpc>
              <a:spcBef>
                <a:spcPct val="45000"/>
              </a:spcBef>
              <a:buClr>
                <a:srgbClr val="CC6600"/>
              </a:buClr>
              <a:buSzPct val="120000"/>
              <a:buFont typeface="Wingdings" pitchFamily="2" charset="2"/>
              <a:buNone/>
              <a:defRPr/>
            </a:pPr>
            <a:r>
              <a:rPr lang="en-US" sz="2800" kern="0" dirty="0">
                <a:latin typeface="+mn-lt"/>
                <a:cs typeface="+mn-cs"/>
                <a:sym typeface="Symbol" pitchFamily="18" charset="2"/>
              </a:rPr>
              <a:t>Continue to assume </a:t>
            </a:r>
            <a:br>
              <a:rPr lang="en-US" sz="2800" kern="0" dirty="0">
                <a:latin typeface="+mn-lt"/>
                <a:cs typeface="+mn-cs"/>
                <a:sym typeface="Symbol" pitchFamily="18" charset="2"/>
              </a:rPr>
            </a:br>
            <a:r>
              <a:rPr lang="en-US" sz="2800" kern="0" dirty="0">
                <a:latin typeface="+mn-lt"/>
                <a:cs typeface="+mn-cs"/>
                <a:sym typeface="Symbol" pitchFamily="18" charset="2"/>
              </a:rPr>
              <a:t>	</a:t>
            </a:r>
            <a:r>
              <a:rPr lang="en-US" sz="2800" b="1" i="1" kern="0" dirty="0">
                <a:latin typeface="+mn-lt"/>
                <a:cs typeface="+mn-cs"/>
              </a:rPr>
              <a:t>s</a:t>
            </a:r>
            <a:r>
              <a:rPr lang="en-US" sz="2800" kern="0" dirty="0">
                <a:latin typeface="+mn-lt"/>
                <a:cs typeface="+mn-cs"/>
              </a:rPr>
              <a:t> = 0.3</a:t>
            </a:r>
            <a:r>
              <a:rPr lang="en-US" sz="2800" kern="0" dirty="0" smtClean="0">
                <a:latin typeface="+mn-lt"/>
                <a:cs typeface="+mn-cs"/>
              </a:rPr>
              <a:t>,  </a:t>
            </a:r>
            <a:r>
              <a:rPr lang="en-US" sz="2800" i="1" dirty="0" err="1">
                <a:solidFill>
                  <a:srgbClr val="000000"/>
                </a:solidFill>
                <a:latin typeface="Times New Roman"/>
                <a:ea typeface="Lucida Grande"/>
                <a:cs typeface="Times New Roman"/>
              </a:rPr>
              <a:t>δ</a:t>
            </a:r>
            <a:r>
              <a:rPr lang="en-US" sz="2800" kern="0" dirty="0" smtClean="0">
                <a:latin typeface="+mn-lt"/>
                <a:cs typeface="+mn-cs"/>
                <a:sym typeface="Symbol" pitchFamily="18" charset="2"/>
              </a:rPr>
              <a:t> </a:t>
            </a:r>
            <a:r>
              <a:rPr lang="en-US" sz="2800" kern="0" dirty="0">
                <a:latin typeface="+mn-lt"/>
                <a:cs typeface="+mn-cs"/>
                <a:sym typeface="Symbol" pitchFamily="18" charset="2"/>
              </a:rPr>
              <a:t>= 0.1,  and  </a:t>
            </a:r>
            <a:r>
              <a:rPr lang="en-US" sz="2800" b="1" i="1" kern="0" dirty="0">
                <a:latin typeface="+mn-lt"/>
                <a:cs typeface="+mn-cs"/>
                <a:sym typeface="Symbol" pitchFamily="18" charset="2"/>
              </a:rPr>
              <a:t>y</a:t>
            </a:r>
            <a:r>
              <a:rPr lang="en-US" sz="2800" kern="0" dirty="0">
                <a:latin typeface="+mn-lt"/>
                <a:cs typeface="+mn-cs"/>
                <a:sym typeface="Symbol" pitchFamily="18" charset="2"/>
              </a:rPr>
              <a:t> = </a:t>
            </a:r>
            <a:r>
              <a:rPr lang="en-US" sz="2800" b="1" i="1" kern="0" dirty="0">
                <a:latin typeface="+mn-lt"/>
                <a:cs typeface="+mn-cs"/>
                <a:sym typeface="Symbol" pitchFamily="18" charset="2"/>
              </a:rPr>
              <a:t>k</a:t>
            </a:r>
            <a:r>
              <a:rPr lang="en-US" sz="2800" kern="0" baseline="30000" dirty="0">
                <a:latin typeface="+mn-lt"/>
                <a:cs typeface="+mn-cs"/>
                <a:sym typeface="Symbol" pitchFamily="18" charset="2"/>
              </a:rPr>
              <a:t> 1/2</a:t>
            </a:r>
            <a:endParaRPr lang="en-US" sz="2800" kern="0" dirty="0">
              <a:latin typeface="+mn-lt"/>
              <a:cs typeface="+mn-cs"/>
              <a:sym typeface="Symbol" pitchFamily="18" charset="2"/>
            </a:endParaRPr>
          </a:p>
        </p:txBody>
      </p:sp>
      <p:sp>
        <p:nvSpPr>
          <p:cNvPr id="10" name="Text Box 4"/>
          <p:cNvSpPr txBox="1">
            <a:spLocks noChangeArrowheads="1"/>
          </p:cNvSpPr>
          <p:nvPr/>
        </p:nvSpPr>
        <p:spPr bwMode="auto">
          <a:xfrm>
            <a:off x="639763" y="2935288"/>
            <a:ext cx="8243887"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120000"/>
              </a:lnSpc>
              <a:spcBef>
                <a:spcPct val="50000"/>
              </a:spcBef>
            </a:pPr>
            <a:r>
              <a:rPr kumimoji="1" lang="en-US" sz="2800" dirty="0">
                <a:sym typeface="Symbol" pitchFamily="18" charset="2"/>
              </a:rPr>
              <a:t>Use the equation of motion </a:t>
            </a:r>
            <a:br>
              <a:rPr kumimoji="1" lang="en-US" sz="2800" dirty="0">
                <a:sym typeface="Symbol" pitchFamily="18" charset="2"/>
              </a:rPr>
            </a:br>
            <a:r>
              <a:rPr kumimoji="1" lang="en-US" sz="2800" dirty="0">
                <a:sym typeface="Symbol" pitchFamily="18" charset="2"/>
              </a:rPr>
              <a:t>		</a:t>
            </a:r>
            <a:r>
              <a:rPr lang="en-US" sz="2800" dirty="0" err="1">
                <a:latin typeface="Times New Roman"/>
                <a:ea typeface="Lucida Grande"/>
                <a:cs typeface="Times New Roman"/>
              </a:rPr>
              <a:t>Δ</a:t>
            </a:r>
            <a:r>
              <a:rPr kumimoji="1" lang="en-US" sz="2800" b="1" i="1" dirty="0" err="1" smtClean="0">
                <a:sym typeface="Symbol" pitchFamily="18" charset="2"/>
              </a:rPr>
              <a:t>k</a:t>
            </a:r>
            <a:r>
              <a:rPr kumimoji="1" lang="en-US" sz="2800" dirty="0" smtClean="0">
                <a:sym typeface="Symbol" pitchFamily="18" charset="2"/>
              </a:rPr>
              <a:t> </a:t>
            </a:r>
            <a:r>
              <a:rPr kumimoji="1" lang="en-US" sz="2800" dirty="0">
                <a:sym typeface="Symbol" pitchFamily="18" charset="2"/>
              </a:rPr>
              <a:t>= </a:t>
            </a:r>
            <a:r>
              <a:rPr kumimoji="1" lang="en-US" sz="2800" b="1" i="1" dirty="0">
                <a:sym typeface="Symbol" pitchFamily="18" charset="2"/>
              </a:rPr>
              <a:t>s f(k)</a:t>
            </a:r>
            <a:r>
              <a:rPr kumimoji="1" lang="en-US" sz="2800" b="1" dirty="0">
                <a:sym typeface="Symbol" pitchFamily="18" charset="2"/>
              </a:rPr>
              <a:t> </a:t>
            </a:r>
            <a:r>
              <a:rPr kumimoji="1" lang="en-US" sz="2800" dirty="0" smtClean="0">
                <a:sym typeface="Symbol" pitchFamily="18" charset="2"/>
              </a:rPr>
              <a:t>−</a:t>
            </a:r>
            <a:r>
              <a:rPr kumimoji="1" lang="en-US" sz="2800" b="1" dirty="0" smtClean="0">
                <a:sym typeface="Symbol" pitchFamily="18" charset="2"/>
              </a:rPr>
              <a:t> </a:t>
            </a:r>
            <a:r>
              <a:rPr lang="en-US" sz="2800" i="1" dirty="0" err="1">
                <a:solidFill>
                  <a:srgbClr val="000000"/>
                </a:solidFill>
                <a:latin typeface="Times New Roman"/>
                <a:ea typeface="Lucida Grande"/>
                <a:cs typeface="Times New Roman"/>
              </a:rPr>
              <a:t>δ</a:t>
            </a:r>
            <a:r>
              <a:rPr kumimoji="1" lang="en-US" sz="2800" b="1" i="1" dirty="0" err="1" smtClean="0"/>
              <a:t>k</a:t>
            </a:r>
            <a:r>
              <a:rPr kumimoji="1" lang="en-US" sz="2800" dirty="0" smtClean="0">
                <a:sym typeface="Symbol" pitchFamily="18" charset="2"/>
              </a:rPr>
              <a:t> </a:t>
            </a:r>
            <a:r>
              <a:rPr kumimoji="1" lang="en-US" sz="2800" dirty="0">
                <a:sym typeface="Symbol" pitchFamily="18" charset="2"/>
              </a:rPr>
              <a:t/>
            </a:r>
            <a:br>
              <a:rPr kumimoji="1" lang="en-US" sz="2800" dirty="0">
                <a:sym typeface="Symbol" pitchFamily="18" charset="2"/>
              </a:rPr>
            </a:br>
            <a:r>
              <a:rPr kumimoji="1" lang="en-US" sz="2800" dirty="0">
                <a:sym typeface="Symbol" pitchFamily="18" charset="2"/>
              </a:rPr>
              <a:t>to solve for the steady-state values of </a:t>
            </a:r>
            <a:r>
              <a:rPr kumimoji="1" lang="en-US" sz="2800" b="1" i="1" dirty="0">
                <a:sym typeface="Symbol" pitchFamily="18" charset="2"/>
              </a:rPr>
              <a:t>k</a:t>
            </a:r>
            <a:r>
              <a:rPr kumimoji="1" lang="en-US" sz="2800" dirty="0">
                <a:sym typeface="Symbol" pitchFamily="18" charset="2"/>
              </a:rPr>
              <a:t>, </a:t>
            </a:r>
            <a:r>
              <a:rPr kumimoji="1" lang="en-US" sz="2800" b="1" i="1" dirty="0">
                <a:sym typeface="Symbol" pitchFamily="18" charset="2"/>
              </a:rPr>
              <a:t>y</a:t>
            </a:r>
            <a:r>
              <a:rPr kumimoji="1" lang="en-US" sz="2800" dirty="0">
                <a:sym typeface="Symbol" pitchFamily="18" charset="2"/>
              </a:rPr>
              <a:t>, and </a:t>
            </a:r>
            <a:r>
              <a:rPr kumimoji="1" lang="en-US" sz="2800" b="1" i="1" dirty="0">
                <a:sym typeface="Symbol" pitchFamily="18" charset="2"/>
              </a:rPr>
              <a:t>c</a:t>
            </a:r>
            <a:r>
              <a:rPr kumimoji="1" lang="en-US" sz="2800" dirty="0">
                <a:sym typeface="Symbol" pitchFamily="18" charset="2"/>
              </a:rPr>
              <a:t>.  </a:t>
            </a:r>
          </a:p>
        </p:txBody>
      </p:sp>
    </p:spTree>
    <p:extLst>
      <p:ext uri="{BB962C8B-B14F-4D97-AF65-F5344CB8AC3E}">
        <p14:creationId xmlns:p14="http://schemas.microsoft.com/office/powerpoint/2010/main" val="112148397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autoUpdateAnimBg="0"/>
      <p:bldP spid="1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ANSWERS</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Solve for the steady state</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33</a:t>
            </a:fld>
            <a:endParaRPr lang="en-US" sz="1600" dirty="0">
              <a:solidFill>
                <a:srgbClr val="006666"/>
              </a:solidFill>
              <a:cs typeface="Arial"/>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821311225"/>
              </p:ext>
            </p:extLst>
          </p:nvPr>
        </p:nvGraphicFramePr>
        <p:xfrm>
          <a:off x="1423988" y="1631950"/>
          <a:ext cx="5815012" cy="463550"/>
        </p:xfrm>
        <a:graphic>
          <a:graphicData uri="http://schemas.openxmlformats.org/presentationml/2006/ole">
            <mc:AlternateContent xmlns:mc="http://schemas.openxmlformats.org/markup-compatibility/2006">
              <mc:Choice xmlns:v="urn:schemas-microsoft-com:vml" Requires="v">
                <p:oleObj spid="_x0000_s10286" name="Equation" r:id="rId4" imgW="2540000" imgH="203200" progId="Equation.DSMT4">
                  <p:embed/>
                </p:oleObj>
              </mc:Choice>
              <mc:Fallback>
                <p:oleObj name="Equation" r:id="rId4" imgW="2540000" imgH="203200" progId="Equation.DSMT4">
                  <p:embed/>
                  <p:pic>
                    <p:nvPicPr>
                      <p:cNvPr id="0" name=""/>
                      <p:cNvPicPr>
                        <a:picLocks noChangeAspect="1" noChangeArrowheads="1"/>
                      </p:cNvPicPr>
                      <p:nvPr/>
                    </p:nvPicPr>
                    <p:blipFill>
                      <a:blip r:embed="rId5"/>
                      <a:srcRect/>
                      <a:stretch>
                        <a:fillRect/>
                      </a:stretch>
                    </p:blipFill>
                    <p:spPr bwMode="auto">
                      <a:xfrm>
                        <a:off x="1423988" y="1631950"/>
                        <a:ext cx="58150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9"/>
          <p:cNvGraphicFramePr>
            <a:graphicFrameLocks noChangeAspect="1"/>
          </p:cNvGraphicFramePr>
          <p:nvPr/>
        </p:nvGraphicFramePr>
        <p:xfrm>
          <a:off x="865188" y="2303463"/>
          <a:ext cx="7016750" cy="481012"/>
        </p:xfrm>
        <a:graphic>
          <a:graphicData uri="http://schemas.openxmlformats.org/presentationml/2006/ole">
            <mc:AlternateContent xmlns:mc="http://schemas.openxmlformats.org/markup-compatibility/2006">
              <mc:Choice xmlns:v="urn:schemas-microsoft-com:vml" Requires="v">
                <p:oleObj spid="_x0000_s10287" name="Equation" r:id="rId6" imgW="3136900" imgH="215900" progId="Equation.DSMT4">
                  <p:embed/>
                </p:oleObj>
              </mc:Choice>
              <mc:Fallback>
                <p:oleObj name="Equation" r:id="rId6" imgW="3136900" imgH="2159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5188" y="2303463"/>
                        <a:ext cx="701675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0"/>
          <p:cNvGraphicFramePr>
            <a:graphicFrameLocks noChangeAspect="1"/>
          </p:cNvGraphicFramePr>
          <p:nvPr/>
        </p:nvGraphicFramePr>
        <p:xfrm>
          <a:off x="766763" y="2946400"/>
          <a:ext cx="6559550" cy="566738"/>
        </p:xfrm>
        <a:graphic>
          <a:graphicData uri="http://schemas.openxmlformats.org/presentationml/2006/ole">
            <mc:AlternateContent xmlns:mc="http://schemas.openxmlformats.org/markup-compatibility/2006">
              <mc:Choice xmlns:v="urn:schemas-microsoft-com:vml" Requires="v">
                <p:oleObj spid="_x0000_s10288" name="Equation" r:id="rId8" imgW="2933700" imgH="254000" progId="Equation.DSMT4">
                  <p:embed/>
                </p:oleObj>
              </mc:Choice>
              <mc:Fallback>
                <p:oleObj name="Equation" r:id="rId8" imgW="2933700" imgH="2540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6763" y="2946400"/>
                        <a:ext cx="655955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1"/>
          <p:cNvGraphicFramePr>
            <a:graphicFrameLocks noChangeAspect="1"/>
          </p:cNvGraphicFramePr>
          <p:nvPr/>
        </p:nvGraphicFramePr>
        <p:xfrm>
          <a:off x="781050" y="3708400"/>
          <a:ext cx="3284538" cy="985838"/>
        </p:xfrm>
        <a:graphic>
          <a:graphicData uri="http://schemas.openxmlformats.org/presentationml/2006/ole">
            <mc:AlternateContent xmlns:mc="http://schemas.openxmlformats.org/markup-compatibility/2006">
              <mc:Choice xmlns:v="urn:schemas-microsoft-com:vml" Requires="v">
                <p:oleObj spid="_x0000_s10289" name="Equation" r:id="rId10" imgW="1435100" imgH="431800" progId="Equation.DSMT4">
                  <p:embed/>
                </p:oleObj>
              </mc:Choice>
              <mc:Fallback>
                <p:oleObj name="Equation" r:id="rId10" imgW="1435100" imgH="4318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1050" y="3708400"/>
                        <a:ext cx="3284538" cy="98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2"/>
          <p:cNvGraphicFramePr>
            <a:graphicFrameLocks noChangeAspect="1"/>
          </p:cNvGraphicFramePr>
          <p:nvPr/>
        </p:nvGraphicFramePr>
        <p:xfrm>
          <a:off x="784225" y="4959350"/>
          <a:ext cx="3308350" cy="477838"/>
        </p:xfrm>
        <a:graphic>
          <a:graphicData uri="http://schemas.openxmlformats.org/presentationml/2006/ole">
            <mc:AlternateContent xmlns:mc="http://schemas.openxmlformats.org/markup-compatibility/2006">
              <mc:Choice xmlns:v="urn:schemas-microsoft-com:vml" Requires="v">
                <p:oleObj spid="_x0000_s10290" name="Equation" r:id="rId12" imgW="1485255" imgH="215806" progId="Equation.DSMT4">
                  <p:embed/>
                </p:oleObj>
              </mc:Choice>
              <mc:Fallback>
                <p:oleObj name="Equation" r:id="rId12" imgW="1485255" imgH="215806"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4225" y="4959350"/>
                        <a:ext cx="330835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3"/>
          <p:cNvGraphicFramePr>
            <a:graphicFrameLocks noChangeAspect="1"/>
          </p:cNvGraphicFramePr>
          <p:nvPr/>
        </p:nvGraphicFramePr>
        <p:xfrm>
          <a:off x="4656138" y="4872038"/>
          <a:ext cx="3127375" cy="565150"/>
        </p:xfrm>
        <a:graphic>
          <a:graphicData uri="http://schemas.openxmlformats.org/presentationml/2006/ole">
            <mc:AlternateContent xmlns:mc="http://schemas.openxmlformats.org/markup-compatibility/2006">
              <mc:Choice xmlns:v="urn:schemas-microsoft-com:vml" Requires="v">
                <p:oleObj spid="_x0000_s10291" name="Equation" r:id="rId14" imgW="1396394" imgH="253890" progId="Equation.DSMT4">
                  <p:embed/>
                </p:oleObj>
              </mc:Choice>
              <mc:Fallback>
                <p:oleObj name="Equation" r:id="rId14" imgW="1396394" imgH="25389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56138" y="4872038"/>
                        <a:ext cx="3127375"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4"/>
          <p:cNvGraphicFramePr>
            <a:graphicFrameLocks noChangeAspect="1"/>
          </p:cNvGraphicFramePr>
          <p:nvPr/>
        </p:nvGraphicFramePr>
        <p:xfrm>
          <a:off x="801688" y="5667375"/>
          <a:ext cx="5894387" cy="485775"/>
        </p:xfrm>
        <a:graphic>
          <a:graphicData uri="http://schemas.openxmlformats.org/presentationml/2006/ole">
            <mc:AlternateContent xmlns:mc="http://schemas.openxmlformats.org/markup-compatibility/2006">
              <mc:Choice xmlns:v="urn:schemas-microsoft-com:vml" Requires="v">
                <p:oleObj spid="_x0000_s10292" name="Equation" r:id="rId16" imgW="2603500" imgH="215900" progId="Equation.DSMT4">
                  <p:embed/>
                </p:oleObj>
              </mc:Choice>
              <mc:Fallback>
                <p:oleObj name="Equation" r:id="rId16" imgW="2603500" imgH="2159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1688" y="5667375"/>
                        <a:ext cx="5894387"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6994860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2"/>
          <p:cNvSpPr>
            <a:spLocks noGrp="1" noChangeArrowheads="1"/>
          </p:cNvSpPr>
          <p:nvPr>
            <p:ph type="title"/>
          </p:nvPr>
        </p:nvSpPr>
        <p:spPr/>
        <p:txBody>
          <a:bodyPr/>
          <a:lstStyle/>
          <a:p>
            <a:pPr eaLnBrk="1" hangingPunct="1"/>
            <a:r>
              <a:rPr lang="en-US" smtClean="0"/>
              <a:t>An increase in the saving rate</a:t>
            </a:r>
          </a:p>
        </p:txBody>
      </p:sp>
      <p:grpSp>
        <p:nvGrpSpPr>
          <p:cNvPr id="4101" name="Group 3"/>
          <p:cNvGrpSpPr>
            <a:grpSpLocks/>
          </p:cNvGrpSpPr>
          <p:nvPr/>
        </p:nvGrpSpPr>
        <p:grpSpPr bwMode="auto">
          <a:xfrm>
            <a:off x="1000125" y="2290763"/>
            <a:ext cx="7239000" cy="4038600"/>
            <a:chOff x="192" y="1392"/>
            <a:chExt cx="4560" cy="2544"/>
          </a:xfrm>
        </p:grpSpPr>
        <p:sp>
          <p:nvSpPr>
            <p:cNvPr id="4124" name="Text Box 4"/>
            <p:cNvSpPr txBox="1">
              <a:spLocks noChangeArrowheads="1"/>
            </p:cNvSpPr>
            <p:nvPr/>
          </p:nvSpPr>
          <p:spPr bwMode="auto">
            <a:xfrm>
              <a:off x="192" y="1392"/>
              <a:ext cx="1248"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200"/>
                <a:t>Investment </a:t>
              </a:r>
              <a:br>
                <a:rPr lang="en-US" sz="2200"/>
              </a:br>
              <a:r>
                <a:rPr lang="en-US" sz="2200"/>
                <a:t>and </a:t>
              </a:r>
              <a:br>
                <a:rPr lang="en-US" sz="2200"/>
              </a:br>
              <a:r>
                <a:rPr lang="en-US" sz="2200"/>
                <a:t>depreciation</a:t>
              </a:r>
            </a:p>
          </p:txBody>
        </p:sp>
        <p:sp>
          <p:nvSpPr>
            <p:cNvPr id="4125" name="Line 5"/>
            <p:cNvSpPr>
              <a:spLocks noChangeShapeType="1"/>
            </p:cNvSpPr>
            <p:nvPr/>
          </p:nvSpPr>
          <p:spPr bwMode="auto">
            <a:xfrm>
              <a:off x="1392" y="1632"/>
              <a:ext cx="0" cy="211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6" name="Line 6"/>
            <p:cNvSpPr>
              <a:spLocks noChangeShapeType="1"/>
            </p:cNvSpPr>
            <p:nvPr/>
          </p:nvSpPr>
          <p:spPr bwMode="auto">
            <a:xfrm>
              <a:off x="1392" y="3744"/>
              <a:ext cx="307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 name="Text Box 7"/>
            <p:cNvSpPr txBox="1">
              <a:spLocks noChangeArrowheads="1"/>
            </p:cNvSpPr>
            <p:nvPr/>
          </p:nvSpPr>
          <p:spPr bwMode="auto">
            <a:xfrm>
              <a:off x="4464" y="364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t>k</a:t>
              </a:r>
            </a:p>
          </p:txBody>
        </p:sp>
      </p:grpSp>
      <p:grpSp>
        <p:nvGrpSpPr>
          <p:cNvPr id="4102" name="Group 8"/>
          <p:cNvGrpSpPr>
            <a:grpSpLocks/>
          </p:cNvGrpSpPr>
          <p:nvPr/>
        </p:nvGrpSpPr>
        <p:grpSpPr bwMode="auto">
          <a:xfrm>
            <a:off x="2905125" y="2394403"/>
            <a:ext cx="5199063" cy="3630149"/>
            <a:chOff x="1392" y="1507"/>
            <a:chExt cx="3275" cy="2237"/>
          </a:xfrm>
        </p:grpSpPr>
        <p:sp>
          <p:nvSpPr>
            <p:cNvPr id="4122" name="Text Box 9"/>
            <p:cNvSpPr txBox="1">
              <a:spLocks noChangeArrowheads="1"/>
            </p:cNvSpPr>
            <p:nvPr/>
          </p:nvSpPr>
          <p:spPr bwMode="auto">
            <a:xfrm>
              <a:off x="4251" y="1507"/>
              <a:ext cx="41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i="1" dirty="0" err="1">
                  <a:solidFill>
                    <a:srgbClr val="000000"/>
                  </a:solidFill>
                  <a:latin typeface="Times New Roman"/>
                  <a:ea typeface="Lucida Grande"/>
                  <a:cs typeface="Times New Roman"/>
                </a:rPr>
                <a:t>δ</a:t>
              </a:r>
              <a:r>
                <a:rPr lang="en-US" sz="2400" b="1" i="1" dirty="0" err="1" smtClean="0">
                  <a:sym typeface="MT Symbol" pitchFamily="82" charset="2"/>
                </a:rPr>
                <a:t>k</a:t>
              </a:r>
              <a:endParaRPr lang="en-US" sz="2400" b="1" i="1" dirty="0"/>
            </a:p>
          </p:txBody>
        </p:sp>
        <p:sp>
          <p:nvSpPr>
            <p:cNvPr id="4123" name="Line 10"/>
            <p:cNvSpPr>
              <a:spLocks noChangeShapeType="1"/>
            </p:cNvSpPr>
            <p:nvPr/>
          </p:nvSpPr>
          <p:spPr bwMode="auto">
            <a:xfrm flipV="1">
              <a:off x="1392" y="1728"/>
              <a:ext cx="2880" cy="20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03" name="Group 11"/>
          <p:cNvGrpSpPr>
            <a:grpSpLocks/>
          </p:cNvGrpSpPr>
          <p:nvPr/>
        </p:nvGrpSpPr>
        <p:grpSpPr bwMode="auto">
          <a:xfrm>
            <a:off x="2908300" y="3586163"/>
            <a:ext cx="5711825" cy="2438400"/>
            <a:chOff x="1394" y="2208"/>
            <a:chExt cx="3550" cy="1536"/>
          </a:xfrm>
        </p:grpSpPr>
        <p:sp>
          <p:nvSpPr>
            <p:cNvPr id="4120" name="Arc 12"/>
            <p:cNvSpPr>
              <a:spLocks/>
            </p:cNvSpPr>
            <p:nvPr/>
          </p:nvSpPr>
          <p:spPr bwMode="auto">
            <a:xfrm flipH="1">
              <a:off x="1394" y="2356"/>
              <a:ext cx="3214" cy="1388"/>
            </a:xfrm>
            <a:custGeom>
              <a:avLst/>
              <a:gdLst>
                <a:gd name="T0" fmla="*/ 0 w 21600"/>
                <a:gd name="T1" fmla="*/ 0 h 21474"/>
                <a:gd name="T2" fmla="*/ 0 w 21600"/>
                <a:gd name="T3" fmla="*/ 0 h 21474"/>
                <a:gd name="T4" fmla="*/ 0 w 21600"/>
                <a:gd name="T5" fmla="*/ 0 h 21474"/>
                <a:gd name="T6" fmla="*/ 0 60000 65536"/>
                <a:gd name="T7" fmla="*/ 0 60000 65536"/>
                <a:gd name="T8" fmla="*/ 0 60000 65536"/>
                <a:gd name="T9" fmla="*/ 0 w 21600"/>
                <a:gd name="T10" fmla="*/ 0 h 21474"/>
                <a:gd name="T11" fmla="*/ 21600 w 21600"/>
                <a:gd name="T12" fmla="*/ 21474 h 21474"/>
              </a:gdLst>
              <a:ahLst/>
              <a:cxnLst>
                <a:cxn ang="T6">
                  <a:pos x="T0" y="T1"/>
                </a:cxn>
                <a:cxn ang="T7">
                  <a:pos x="T2" y="T3"/>
                </a:cxn>
                <a:cxn ang="T8">
                  <a:pos x="T4" y="T5"/>
                </a:cxn>
              </a:cxnLst>
              <a:rect l="T9" t="T10" r="T11" b="T12"/>
              <a:pathLst>
                <a:path w="21600" h="21474" fill="none" extrusionOk="0">
                  <a:moveTo>
                    <a:pt x="2326" y="-1"/>
                  </a:moveTo>
                  <a:cubicBezTo>
                    <a:pt x="13290" y="1187"/>
                    <a:pt x="21600" y="10444"/>
                    <a:pt x="21600" y="21474"/>
                  </a:cubicBezTo>
                </a:path>
                <a:path w="21600" h="21474" stroke="0" extrusionOk="0">
                  <a:moveTo>
                    <a:pt x="2326" y="-1"/>
                  </a:moveTo>
                  <a:cubicBezTo>
                    <a:pt x="13290" y="1187"/>
                    <a:pt x="21600" y="10444"/>
                    <a:pt x="21600" y="21474"/>
                  </a:cubicBezTo>
                  <a:lnTo>
                    <a:pt x="0" y="21474"/>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21" name="Text Box 13"/>
            <p:cNvSpPr txBox="1">
              <a:spLocks noChangeArrowheads="1"/>
            </p:cNvSpPr>
            <p:nvPr/>
          </p:nvSpPr>
          <p:spPr bwMode="auto">
            <a:xfrm>
              <a:off x="4272" y="2208"/>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t>s</a:t>
              </a:r>
              <a:r>
                <a:rPr lang="en-US" sz="2400" b="1" i="1" baseline="-25000"/>
                <a:t>1</a:t>
              </a:r>
              <a:r>
                <a:rPr lang="en-US" sz="2400" b="1" i="1"/>
                <a:t> f(k)</a:t>
              </a:r>
            </a:p>
          </p:txBody>
        </p:sp>
      </p:grpSp>
      <p:grpSp>
        <p:nvGrpSpPr>
          <p:cNvPr id="4104" name="Group 14"/>
          <p:cNvGrpSpPr>
            <a:grpSpLocks/>
          </p:cNvGrpSpPr>
          <p:nvPr/>
        </p:nvGrpSpPr>
        <p:grpSpPr bwMode="auto">
          <a:xfrm>
            <a:off x="5437188" y="4076700"/>
            <a:ext cx="527050" cy="2487613"/>
            <a:chOff x="3467" y="2421"/>
            <a:chExt cx="332" cy="1567"/>
          </a:xfrm>
        </p:grpSpPr>
        <p:sp>
          <p:nvSpPr>
            <p:cNvPr id="4119" name="Line 15"/>
            <p:cNvSpPr>
              <a:spLocks noChangeShapeType="1"/>
            </p:cNvSpPr>
            <p:nvPr/>
          </p:nvSpPr>
          <p:spPr bwMode="auto">
            <a:xfrm flipH="1">
              <a:off x="3600" y="2421"/>
              <a:ext cx="3" cy="1227"/>
            </a:xfrm>
            <a:prstGeom prst="line">
              <a:avLst/>
            </a:prstGeom>
            <a:noFill/>
            <a:ln w="19050">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4099" name="Object 16"/>
            <p:cNvGraphicFramePr>
              <a:graphicFrameLocks noChangeAspect="1"/>
            </p:cNvGraphicFramePr>
            <p:nvPr/>
          </p:nvGraphicFramePr>
          <p:xfrm>
            <a:off x="3467" y="3639"/>
            <a:ext cx="332" cy="349"/>
          </p:xfrm>
          <a:graphic>
            <a:graphicData uri="http://schemas.openxmlformats.org/presentationml/2006/ole">
              <mc:AlternateContent xmlns:mc="http://schemas.openxmlformats.org/markup-compatibility/2006">
                <mc:Choice xmlns:v="urn:schemas-microsoft-com:vml" Requires="v">
                  <p:oleObj spid="_x0000_s3104" name="Equation" r:id="rId4" imgW="228600" imgH="241200" progId="Equation.DSMT4">
                    <p:embed/>
                  </p:oleObj>
                </mc:Choice>
                <mc:Fallback>
                  <p:oleObj name="Equation" r:id="rId4" imgW="22860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7" y="3639"/>
                          <a:ext cx="332"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7777" name="Text Box 17"/>
          <p:cNvSpPr txBox="1">
            <a:spLocks noChangeArrowheads="1"/>
          </p:cNvSpPr>
          <p:nvPr/>
        </p:nvSpPr>
        <p:spPr bwMode="auto">
          <a:xfrm>
            <a:off x="579438" y="1117600"/>
            <a:ext cx="80549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a:t>An increase in the saving rate raises investment…</a:t>
            </a:r>
          </a:p>
        </p:txBody>
      </p:sp>
      <p:sp>
        <p:nvSpPr>
          <p:cNvPr id="117778" name="Text Box 18"/>
          <p:cNvSpPr txBox="1">
            <a:spLocks noChangeArrowheads="1"/>
          </p:cNvSpPr>
          <p:nvPr/>
        </p:nvSpPr>
        <p:spPr bwMode="auto">
          <a:xfrm>
            <a:off x="522288" y="1568450"/>
            <a:ext cx="80692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a:t>…causing </a:t>
            </a:r>
            <a:r>
              <a:rPr lang="en-US" sz="2500" b="1" i="1"/>
              <a:t>k</a:t>
            </a:r>
            <a:r>
              <a:rPr lang="en-US" sz="2500"/>
              <a:t> to grow toward a new steady state: </a:t>
            </a:r>
          </a:p>
        </p:txBody>
      </p:sp>
      <p:grpSp>
        <p:nvGrpSpPr>
          <p:cNvPr id="6" name="Group 19"/>
          <p:cNvGrpSpPr>
            <a:grpSpLocks/>
          </p:cNvGrpSpPr>
          <p:nvPr/>
        </p:nvGrpSpPr>
        <p:grpSpPr bwMode="auto">
          <a:xfrm>
            <a:off x="2905125" y="2976563"/>
            <a:ext cx="5943600" cy="3048000"/>
            <a:chOff x="1872" y="1728"/>
            <a:chExt cx="3744" cy="1920"/>
          </a:xfrm>
        </p:grpSpPr>
        <p:sp>
          <p:nvSpPr>
            <p:cNvPr id="4115" name="Arc 20"/>
            <p:cNvSpPr>
              <a:spLocks/>
            </p:cNvSpPr>
            <p:nvPr/>
          </p:nvSpPr>
          <p:spPr bwMode="auto">
            <a:xfrm flipH="1">
              <a:off x="1872" y="1882"/>
              <a:ext cx="3360" cy="1766"/>
            </a:xfrm>
            <a:custGeom>
              <a:avLst/>
              <a:gdLst>
                <a:gd name="T0" fmla="*/ 0 w 21600"/>
                <a:gd name="T1" fmla="*/ 0 h 21424"/>
                <a:gd name="T2" fmla="*/ 0 w 21600"/>
                <a:gd name="T3" fmla="*/ 0 h 21424"/>
                <a:gd name="T4" fmla="*/ 0 w 21600"/>
                <a:gd name="T5" fmla="*/ 0 h 21424"/>
                <a:gd name="T6" fmla="*/ 0 60000 65536"/>
                <a:gd name="T7" fmla="*/ 0 60000 65536"/>
                <a:gd name="T8" fmla="*/ 0 60000 65536"/>
                <a:gd name="T9" fmla="*/ 0 w 21600"/>
                <a:gd name="T10" fmla="*/ 0 h 21424"/>
                <a:gd name="T11" fmla="*/ 21600 w 21600"/>
                <a:gd name="T12" fmla="*/ 21424 h 21424"/>
              </a:gdLst>
              <a:ahLst/>
              <a:cxnLst>
                <a:cxn ang="T6">
                  <a:pos x="T0" y="T1"/>
                </a:cxn>
                <a:cxn ang="T7">
                  <a:pos x="T2" y="T3"/>
                </a:cxn>
                <a:cxn ang="T8">
                  <a:pos x="T4" y="T5"/>
                </a:cxn>
              </a:cxnLst>
              <a:rect l="T9" t="T10" r="T11" b="T12"/>
              <a:pathLst>
                <a:path w="21600" h="21424" fill="none" extrusionOk="0">
                  <a:moveTo>
                    <a:pt x="2750" y="-1"/>
                  </a:moveTo>
                  <a:cubicBezTo>
                    <a:pt x="13527" y="1383"/>
                    <a:pt x="21600" y="10557"/>
                    <a:pt x="21600" y="21424"/>
                  </a:cubicBezTo>
                </a:path>
                <a:path w="21600" h="21424" stroke="0" extrusionOk="0">
                  <a:moveTo>
                    <a:pt x="2750" y="-1"/>
                  </a:moveTo>
                  <a:cubicBezTo>
                    <a:pt x="13527" y="1383"/>
                    <a:pt x="21600" y="10557"/>
                    <a:pt x="21600" y="21424"/>
                  </a:cubicBezTo>
                  <a:lnTo>
                    <a:pt x="0" y="21424"/>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16" name="Text Box 21"/>
            <p:cNvSpPr txBox="1">
              <a:spLocks noChangeArrowheads="1"/>
            </p:cNvSpPr>
            <p:nvPr/>
          </p:nvSpPr>
          <p:spPr bwMode="auto">
            <a:xfrm>
              <a:off x="4800" y="1728"/>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solidFill>
                    <a:srgbClr val="FF0000"/>
                  </a:solidFill>
                </a:rPr>
                <a:t>s</a:t>
              </a:r>
              <a:r>
                <a:rPr lang="en-US" sz="2400" b="1" i="1" baseline="-25000">
                  <a:solidFill>
                    <a:srgbClr val="FF0000"/>
                  </a:solidFill>
                </a:rPr>
                <a:t>2</a:t>
              </a:r>
              <a:r>
                <a:rPr lang="en-US" sz="2400" b="1" i="1">
                  <a:solidFill>
                    <a:srgbClr val="FF0000"/>
                  </a:solidFill>
                </a:rPr>
                <a:t> f(k)</a:t>
              </a:r>
            </a:p>
          </p:txBody>
        </p:sp>
        <p:sp>
          <p:nvSpPr>
            <p:cNvPr id="4117" name="Line 22"/>
            <p:cNvSpPr>
              <a:spLocks noChangeShapeType="1"/>
            </p:cNvSpPr>
            <p:nvPr/>
          </p:nvSpPr>
          <p:spPr bwMode="auto">
            <a:xfrm flipV="1">
              <a:off x="4608" y="1920"/>
              <a:ext cx="0" cy="33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8" name="Line 23"/>
            <p:cNvSpPr>
              <a:spLocks noChangeShapeType="1"/>
            </p:cNvSpPr>
            <p:nvPr/>
          </p:nvSpPr>
          <p:spPr bwMode="auto">
            <a:xfrm flipH="1" flipV="1">
              <a:off x="3249" y="2235"/>
              <a:ext cx="3" cy="23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7" name="Group 24"/>
          <p:cNvGrpSpPr>
            <a:grpSpLocks/>
          </p:cNvGrpSpPr>
          <p:nvPr/>
        </p:nvGrpSpPr>
        <p:grpSpPr bwMode="auto">
          <a:xfrm>
            <a:off x="6519863" y="3319463"/>
            <a:ext cx="496887" cy="3240087"/>
            <a:chOff x="4149" y="1944"/>
            <a:chExt cx="313" cy="2041"/>
          </a:xfrm>
        </p:grpSpPr>
        <p:graphicFrame>
          <p:nvGraphicFramePr>
            <p:cNvPr id="4098" name="Object 25"/>
            <p:cNvGraphicFramePr>
              <a:graphicFrameLocks noChangeAspect="1"/>
            </p:cNvGraphicFramePr>
            <p:nvPr/>
          </p:nvGraphicFramePr>
          <p:xfrm>
            <a:off x="4149" y="3641"/>
            <a:ext cx="313" cy="344"/>
          </p:xfrm>
          <a:graphic>
            <a:graphicData uri="http://schemas.openxmlformats.org/presentationml/2006/ole">
              <mc:AlternateContent xmlns:mc="http://schemas.openxmlformats.org/markup-compatibility/2006">
                <mc:Choice xmlns:v="urn:schemas-microsoft-com:vml" Requires="v">
                  <p:oleObj spid="_x0000_s3105" name="Equation" r:id="rId6" imgW="215640" imgH="241200" progId="Equation.DSMT4">
                    <p:embed/>
                  </p:oleObj>
                </mc:Choice>
                <mc:Fallback>
                  <p:oleObj name="Equation" r:id="rId6" imgW="21564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9" y="3641"/>
                          <a:ext cx="313"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4" name="Line 26"/>
            <p:cNvSpPr>
              <a:spLocks noChangeShapeType="1"/>
            </p:cNvSpPr>
            <p:nvPr/>
          </p:nvSpPr>
          <p:spPr bwMode="auto">
            <a:xfrm flipH="1">
              <a:off x="4272" y="1944"/>
              <a:ext cx="0" cy="1705"/>
            </a:xfrm>
            <a:prstGeom prst="line">
              <a:avLst/>
            </a:prstGeom>
            <a:noFill/>
            <a:ln w="19050">
              <a:solidFill>
                <a:srgbClr val="FF0000"/>
              </a:solidFill>
              <a:prstDash val="sysDot"/>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17787" name="Line 27"/>
          <p:cNvSpPr>
            <a:spLocks noChangeShapeType="1"/>
          </p:cNvSpPr>
          <p:nvPr/>
        </p:nvSpPr>
        <p:spPr bwMode="auto">
          <a:xfrm>
            <a:off x="5724525" y="6024563"/>
            <a:ext cx="76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7788" name="Line 28"/>
          <p:cNvSpPr>
            <a:spLocks noChangeShapeType="1"/>
          </p:cNvSpPr>
          <p:nvPr/>
        </p:nvSpPr>
        <p:spPr bwMode="auto">
          <a:xfrm>
            <a:off x="5953125" y="6024563"/>
            <a:ext cx="76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7789" name="Line 29"/>
          <p:cNvSpPr>
            <a:spLocks noChangeShapeType="1"/>
          </p:cNvSpPr>
          <p:nvPr/>
        </p:nvSpPr>
        <p:spPr bwMode="auto">
          <a:xfrm>
            <a:off x="6181725" y="6024563"/>
            <a:ext cx="76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7790" name="Line 30"/>
          <p:cNvSpPr>
            <a:spLocks noChangeShapeType="1"/>
          </p:cNvSpPr>
          <p:nvPr/>
        </p:nvSpPr>
        <p:spPr bwMode="auto">
          <a:xfrm>
            <a:off x="6410325" y="6024563"/>
            <a:ext cx="76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7791" name="Line 31"/>
          <p:cNvSpPr>
            <a:spLocks noChangeShapeType="1"/>
          </p:cNvSpPr>
          <p:nvPr/>
        </p:nvSpPr>
        <p:spPr bwMode="auto">
          <a:xfrm>
            <a:off x="6632575" y="6024563"/>
            <a:ext cx="6985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53334952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777"/>
                                        </p:tgtEl>
                                        <p:attrNameLst>
                                          <p:attrName>style.visibility</p:attrName>
                                        </p:attrNameLst>
                                      </p:cBhvr>
                                      <p:to>
                                        <p:strVal val="visible"/>
                                      </p:to>
                                    </p:set>
                                    <p:animEffect transition="in" filter="wipe(left)">
                                      <p:cBhvr>
                                        <p:cTn id="7" dur="500"/>
                                        <p:tgtEl>
                                          <p:spTgt spid="1177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upRigh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7778"/>
                                        </p:tgtEl>
                                        <p:attrNameLst>
                                          <p:attrName>style.visibility</p:attrName>
                                        </p:attrNameLst>
                                      </p:cBhvr>
                                      <p:to>
                                        <p:strVal val="visible"/>
                                      </p:to>
                                    </p:set>
                                    <p:animEffect transition="in" filter="wipe(left)">
                                      <p:cBhvr>
                                        <p:cTn id="17" dur="500"/>
                                        <p:tgtEl>
                                          <p:spTgt spid="1177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117787"/>
                                        </p:tgtEl>
                                        <p:attrNameLst>
                                          <p:attrName>style.visibility</p:attrName>
                                        </p:attrNameLst>
                                      </p:cBhvr>
                                      <p:to>
                                        <p:strVal val="visible"/>
                                      </p:to>
                                    </p:set>
                                    <p:anim calcmode="lin" valueType="num">
                                      <p:cBhvr>
                                        <p:cTn id="22" dur="500" fill="hold"/>
                                        <p:tgtEl>
                                          <p:spTgt spid="117787"/>
                                        </p:tgtEl>
                                        <p:attrNameLst>
                                          <p:attrName>ppt_x</p:attrName>
                                        </p:attrNameLst>
                                      </p:cBhvr>
                                      <p:tavLst>
                                        <p:tav tm="0">
                                          <p:val>
                                            <p:strVal val="#ppt_x-#ppt_w/2"/>
                                          </p:val>
                                        </p:tav>
                                        <p:tav tm="100000">
                                          <p:val>
                                            <p:strVal val="#ppt_x"/>
                                          </p:val>
                                        </p:tav>
                                      </p:tavLst>
                                    </p:anim>
                                    <p:anim calcmode="lin" valueType="num">
                                      <p:cBhvr>
                                        <p:cTn id="23" dur="500" fill="hold"/>
                                        <p:tgtEl>
                                          <p:spTgt spid="117787"/>
                                        </p:tgtEl>
                                        <p:attrNameLst>
                                          <p:attrName>ppt_y</p:attrName>
                                        </p:attrNameLst>
                                      </p:cBhvr>
                                      <p:tavLst>
                                        <p:tav tm="0">
                                          <p:val>
                                            <p:strVal val="#ppt_y"/>
                                          </p:val>
                                        </p:tav>
                                        <p:tav tm="100000">
                                          <p:val>
                                            <p:strVal val="#ppt_y"/>
                                          </p:val>
                                        </p:tav>
                                      </p:tavLst>
                                    </p:anim>
                                    <p:anim calcmode="lin" valueType="num">
                                      <p:cBhvr>
                                        <p:cTn id="24" dur="500" fill="hold"/>
                                        <p:tgtEl>
                                          <p:spTgt spid="117787"/>
                                        </p:tgtEl>
                                        <p:attrNameLst>
                                          <p:attrName>ppt_w</p:attrName>
                                        </p:attrNameLst>
                                      </p:cBhvr>
                                      <p:tavLst>
                                        <p:tav tm="0">
                                          <p:val>
                                            <p:fltVal val="0"/>
                                          </p:val>
                                        </p:tav>
                                        <p:tav tm="100000">
                                          <p:val>
                                            <p:strVal val="#ppt_w"/>
                                          </p:val>
                                        </p:tav>
                                      </p:tavLst>
                                    </p:anim>
                                    <p:anim calcmode="lin" valueType="num">
                                      <p:cBhvr>
                                        <p:cTn id="25" dur="500" fill="hold"/>
                                        <p:tgtEl>
                                          <p:spTgt spid="117787"/>
                                        </p:tgtEl>
                                        <p:attrNameLst>
                                          <p:attrName>ppt_h</p:attrName>
                                        </p:attrNameLst>
                                      </p:cBhvr>
                                      <p:tavLst>
                                        <p:tav tm="0">
                                          <p:val>
                                            <p:strVal val="#ppt_h"/>
                                          </p:val>
                                        </p:tav>
                                        <p:tav tm="100000">
                                          <p:val>
                                            <p:strVal val="#ppt_h"/>
                                          </p:val>
                                        </p:tav>
                                      </p:tavLst>
                                    </p:anim>
                                  </p:childTnLst>
                                </p:cTn>
                              </p:par>
                            </p:childTnLst>
                          </p:cTn>
                        </p:par>
                        <p:par>
                          <p:cTn id="26" fill="hold" nodeType="afterGroup">
                            <p:stCondLst>
                              <p:cond delay="500"/>
                            </p:stCondLst>
                            <p:childTnLst>
                              <p:par>
                                <p:cTn id="27" presetID="17" presetClass="entr" presetSubtype="8" fill="hold" grpId="0" nodeType="afterEffect">
                                  <p:stCondLst>
                                    <p:cond delay="0"/>
                                  </p:stCondLst>
                                  <p:childTnLst>
                                    <p:set>
                                      <p:cBhvr>
                                        <p:cTn id="28" dur="1" fill="hold">
                                          <p:stCondLst>
                                            <p:cond delay="0"/>
                                          </p:stCondLst>
                                        </p:cTn>
                                        <p:tgtEl>
                                          <p:spTgt spid="117788"/>
                                        </p:tgtEl>
                                        <p:attrNameLst>
                                          <p:attrName>style.visibility</p:attrName>
                                        </p:attrNameLst>
                                      </p:cBhvr>
                                      <p:to>
                                        <p:strVal val="visible"/>
                                      </p:to>
                                    </p:set>
                                    <p:anim calcmode="lin" valueType="num">
                                      <p:cBhvr>
                                        <p:cTn id="29" dur="500" fill="hold"/>
                                        <p:tgtEl>
                                          <p:spTgt spid="117788"/>
                                        </p:tgtEl>
                                        <p:attrNameLst>
                                          <p:attrName>ppt_x</p:attrName>
                                        </p:attrNameLst>
                                      </p:cBhvr>
                                      <p:tavLst>
                                        <p:tav tm="0">
                                          <p:val>
                                            <p:strVal val="#ppt_x-#ppt_w/2"/>
                                          </p:val>
                                        </p:tav>
                                        <p:tav tm="100000">
                                          <p:val>
                                            <p:strVal val="#ppt_x"/>
                                          </p:val>
                                        </p:tav>
                                      </p:tavLst>
                                    </p:anim>
                                    <p:anim calcmode="lin" valueType="num">
                                      <p:cBhvr>
                                        <p:cTn id="30" dur="500" fill="hold"/>
                                        <p:tgtEl>
                                          <p:spTgt spid="117788"/>
                                        </p:tgtEl>
                                        <p:attrNameLst>
                                          <p:attrName>ppt_y</p:attrName>
                                        </p:attrNameLst>
                                      </p:cBhvr>
                                      <p:tavLst>
                                        <p:tav tm="0">
                                          <p:val>
                                            <p:strVal val="#ppt_y"/>
                                          </p:val>
                                        </p:tav>
                                        <p:tav tm="100000">
                                          <p:val>
                                            <p:strVal val="#ppt_y"/>
                                          </p:val>
                                        </p:tav>
                                      </p:tavLst>
                                    </p:anim>
                                    <p:anim calcmode="lin" valueType="num">
                                      <p:cBhvr>
                                        <p:cTn id="31" dur="500" fill="hold"/>
                                        <p:tgtEl>
                                          <p:spTgt spid="117788"/>
                                        </p:tgtEl>
                                        <p:attrNameLst>
                                          <p:attrName>ppt_w</p:attrName>
                                        </p:attrNameLst>
                                      </p:cBhvr>
                                      <p:tavLst>
                                        <p:tav tm="0">
                                          <p:val>
                                            <p:fltVal val="0"/>
                                          </p:val>
                                        </p:tav>
                                        <p:tav tm="100000">
                                          <p:val>
                                            <p:strVal val="#ppt_w"/>
                                          </p:val>
                                        </p:tav>
                                      </p:tavLst>
                                    </p:anim>
                                    <p:anim calcmode="lin" valueType="num">
                                      <p:cBhvr>
                                        <p:cTn id="32" dur="500" fill="hold"/>
                                        <p:tgtEl>
                                          <p:spTgt spid="117788"/>
                                        </p:tgtEl>
                                        <p:attrNameLst>
                                          <p:attrName>ppt_h</p:attrName>
                                        </p:attrNameLst>
                                      </p:cBhvr>
                                      <p:tavLst>
                                        <p:tav tm="0">
                                          <p:val>
                                            <p:strVal val="#ppt_h"/>
                                          </p:val>
                                        </p:tav>
                                        <p:tav tm="100000">
                                          <p:val>
                                            <p:strVal val="#ppt_h"/>
                                          </p:val>
                                        </p:tav>
                                      </p:tavLst>
                                    </p:anim>
                                  </p:childTnLst>
                                </p:cTn>
                              </p:par>
                            </p:childTnLst>
                          </p:cTn>
                        </p:par>
                        <p:par>
                          <p:cTn id="33" fill="hold" nodeType="afterGroup">
                            <p:stCondLst>
                              <p:cond delay="1000"/>
                            </p:stCondLst>
                            <p:childTnLst>
                              <p:par>
                                <p:cTn id="34" presetID="17" presetClass="entr" presetSubtype="8" fill="hold" grpId="0" nodeType="afterEffect">
                                  <p:stCondLst>
                                    <p:cond delay="0"/>
                                  </p:stCondLst>
                                  <p:childTnLst>
                                    <p:set>
                                      <p:cBhvr>
                                        <p:cTn id="35" dur="1" fill="hold">
                                          <p:stCondLst>
                                            <p:cond delay="0"/>
                                          </p:stCondLst>
                                        </p:cTn>
                                        <p:tgtEl>
                                          <p:spTgt spid="117789"/>
                                        </p:tgtEl>
                                        <p:attrNameLst>
                                          <p:attrName>style.visibility</p:attrName>
                                        </p:attrNameLst>
                                      </p:cBhvr>
                                      <p:to>
                                        <p:strVal val="visible"/>
                                      </p:to>
                                    </p:set>
                                    <p:anim calcmode="lin" valueType="num">
                                      <p:cBhvr>
                                        <p:cTn id="36" dur="500" fill="hold"/>
                                        <p:tgtEl>
                                          <p:spTgt spid="117789"/>
                                        </p:tgtEl>
                                        <p:attrNameLst>
                                          <p:attrName>ppt_x</p:attrName>
                                        </p:attrNameLst>
                                      </p:cBhvr>
                                      <p:tavLst>
                                        <p:tav tm="0">
                                          <p:val>
                                            <p:strVal val="#ppt_x-#ppt_w/2"/>
                                          </p:val>
                                        </p:tav>
                                        <p:tav tm="100000">
                                          <p:val>
                                            <p:strVal val="#ppt_x"/>
                                          </p:val>
                                        </p:tav>
                                      </p:tavLst>
                                    </p:anim>
                                    <p:anim calcmode="lin" valueType="num">
                                      <p:cBhvr>
                                        <p:cTn id="37" dur="500" fill="hold"/>
                                        <p:tgtEl>
                                          <p:spTgt spid="117789"/>
                                        </p:tgtEl>
                                        <p:attrNameLst>
                                          <p:attrName>ppt_y</p:attrName>
                                        </p:attrNameLst>
                                      </p:cBhvr>
                                      <p:tavLst>
                                        <p:tav tm="0">
                                          <p:val>
                                            <p:strVal val="#ppt_y"/>
                                          </p:val>
                                        </p:tav>
                                        <p:tav tm="100000">
                                          <p:val>
                                            <p:strVal val="#ppt_y"/>
                                          </p:val>
                                        </p:tav>
                                      </p:tavLst>
                                    </p:anim>
                                    <p:anim calcmode="lin" valueType="num">
                                      <p:cBhvr>
                                        <p:cTn id="38" dur="500" fill="hold"/>
                                        <p:tgtEl>
                                          <p:spTgt spid="117789"/>
                                        </p:tgtEl>
                                        <p:attrNameLst>
                                          <p:attrName>ppt_w</p:attrName>
                                        </p:attrNameLst>
                                      </p:cBhvr>
                                      <p:tavLst>
                                        <p:tav tm="0">
                                          <p:val>
                                            <p:fltVal val="0"/>
                                          </p:val>
                                        </p:tav>
                                        <p:tav tm="100000">
                                          <p:val>
                                            <p:strVal val="#ppt_w"/>
                                          </p:val>
                                        </p:tav>
                                      </p:tavLst>
                                    </p:anim>
                                    <p:anim calcmode="lin" valueType="num">
                                      <p:cBhvr>
                                        <p:cTn id="39" dur="500" fill="hold"/>
                                        <p:tgtEl>
                                          <p:spTgt spid="117789"/>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1500"/>
                            </p:stCondLst>
                            <p:childTnLst>
                              <p:par>
                                <p:cTn id="41" presetID="17" presetClass="entr" presetSubtype="8" fill="hold" grpId="0" nodeType="afterEffect">
                                  <p:stCondLst>
                                    <p:cond delay="0"/>
                                  </p:stCondLst>
                                  <p:childTnLst>
                                    <p:set>
                                      <p:cBhvr>
                                        <p:cTn id="42" dur="1" fill="hold">
                                          <p:stCondLst>
                                            <p:cond delay="0"/>
                                          </p:stCondLst>
                                        </p:cTn>
                                        <p:tgtEl>
                                          <p:spTgt spid="117790"/>
                                        </p:tgtEl>
                                        <p:attrNameLst>
                                          <p:attrName>style.visibility</p:attrName>
                                        </p:attrNameLst>
                                      </p:cBhvr>
                                      <p:to>
                                        <p:strVal val="visible"/>
                                      </p:to>
                                    </p:set>
                                    <p:anim calcmode="lin" valueType="num">
                                      <p:cBhvr>
                                        <p:cTn id="43" dur="500" fill="hold"/>
                                        <p:tgtEl>
                                          <p:spTgt spid="117790"/>
                                        </p:tgtEl>
                                        <p:attrNameLst>
                                          <p:attrName>ppt_x</p:attrName>
                                        </p:attrNameLst>
                                      </p:cBhvr>
                                      <p:tavLst>
                                        <p:tav tm="0">
                                          <p:val>
                                            <p:strVal val="#ppt_x-#ppt_w/2"/>
                                          </p:val>
                                        </p:tav>
                                        <p:tav tm="100000">
                                          <p:val>
                                            <p:strVal val="#ppt_x"/>
                                          </p:val>
                                        </p:tav>
                                      </p:tavLst>
                                    </p:anim>
                                    <p:anim calcmode="lin" valueType="num">
                                      <p:cBhvr>
                                        <p:cTn id="44" dur="500" fill="hold"/>
                                        <p:tgtEl>
                                          <p:spTgt spid="117790"/>
                                        </p:tgtEl>
                                        <p:attrNameLst>
                                          <p:attrName>ppt_y</p:attrName>
                                        </p:attrNameLst>
                                      </p:cBhvr>
                                      <p:tavLst>
                                        <p:tav tm="0">
                                          <p:val>
                                            <p:strVal val="#ppt_y"/>
                                          </p:val>
                                        </p:tav>
                                        <p:tav tm="100000">
                                          <p:val>
                                            <p:strVal val="#ppt_y"/>
                                          </p:val>
                                        </p:tav>
                                      </p:tavLst>
                                    </p:anim>
                                    <p:anim calcmode="lin" valueType="num">
                                      <p:cBhvr>
                                        <p:cTn id="45" dur="500" fill="hold"/>
                                        <p:tgtEl>
                                          <p:spTgt spid="117790"/>
                                        </p:tgtEl>
                                        <p:attrNameLst>
                                          <p:attrName>ppt_w</p:attrName>
                                        </p:attrNameLst>
                                      </p:cBhvr>
                                      <p:tavLst>
                                        <p:tav tm="0">
                                          <p:val>
                                            <p:fltVal val="0"/>
                                          </p:val>
                                        </p:tav>
                                        <p:tav tm="100000">
                                          <p:val>
                                            <p:strVal val="#ppt_w"/>
                                          </p:val>
                                        </p:tav>
                                      </p:tavLst>
                                    </p:anim>
                                    <p:anim calcmode="lin" valueType="num">
                                      <p:cBhvr>
                                        <p:cTn id="46" dur="500" fill="hold"/>
                                        <p:tgtEl>
                                          <p:spTgt spid="117790"/>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2000"/>
                            </p:stCondLst>
                            <p:childTnLst>
                              <p:par>
                                <p:cTn id="48" presetID="17" presetClass="entr" presetSubtype="8" fill="hold" grpId="0" nodeType="afterEffect">
                                  <p:stCondLst>
                                    <p:cond delay="0"/>
                                  </p:stCondLst>
                                  <p:childTnLst>
                                    <p:set>
                                      <p:cBhvr>
                                        <p:cTn id="49" dur="1" fill="hold">
                                          <p:stCondLst>
                                            <p:cond delay="0"/>
                                          </p:stCondLst>
                                        </p:cTn>
                                        <p:tgtEl>
                                          <p:spTgt spid="117791"/>
                                        </p:tgtEl>
                                        <p:attrNameLst>
                                          <p:attrName>style.visibility</p:attrName>
                                        </p:attrNameLst>
                                      </p:cBhvr>
                                      <p:to>
                                        <p:strVal val="visible"/>
                                      </p:to>
                                    </p:set>
                                    <p:anim calcmode="lin" valueType="num">
                                      <p:cBhvr>
                                        <p:cTn id="50" dur="500" fill="hold"/>
                                        <p:tgtEl>
                                          <p:spTgt spid="117791"/>
                                        </p:tgtEl>
                                        <p:attrNameLst>
                                          <p:attrName>ppt_x</p:attrName>
                                        </p:attrNameLst>
                                      </p:cBhvr>
                                      <p:tavLst>
                                        <p:tav tm="0">
                                          <p:val>
                                            <p:strVal val="#ppt_x-#ppt_w/2"/>
                                          </p:val>
                                        </p:tav>
                                        <p:tav tm="100000">
                                          <p:val>
                                            <p:strVal val="#ppt_x"/>
                                          </p:val>
                                        </p:tav>
                                      </p:tavLst>
                                    </p:anim>
                                    <p:anim calcmode="lin" valueType="num">
                                      <p:cBhvr>
                                        <p:cTn id="51" dur="500" fill="hold"/>
                                        <p:tgtEl>
                                          <p:spTgt spid="117791"/>
                                        </p:tgtEl>
                                        <p:attrNameLst>
                                          <p:attrName>ppt_y</p:attrName>
                                        </p:attrNameLst>
                                      </p:cBhvr>
                                      <p:tavLst>
                                        <p:tav tm="0">
                                          <p:val>
                                            <p:strVal val="#ppt_y"/>
                                          </p:val>
                                        </p:tav>
                                        <p:tav tm="100000">
                                          <p:val>
                                            <p:strVal val="#ppt_y"/>
                                          </p:val>
                                        </p:tav>
                                      </p:tavLst>
                                    </p:anim>
                                    <p:anim calcmode="lin" valueType="num">
                                      <p:cBhvr>
                                        <p:cTn id="52" dur="500" fill="hold"/>
                                        <p:tgtEl>
                                          <p:spTgt spid="117791"/>
                                        </p:tgtEl>
                                        <p:attrNameLst>
                                          <p:attrName>ppt_w</p:attrName>
                                        </p:attrNameLst>
                                      </p:cBhvr>
                                      <p:tavLst>
                                        <p:tav tm="0">
                                          <p:val>
                                            <p:fltVal val="0"/>
                                          </p:val>
                                        </p:tav>
                                        <p:tav tm="100000">
                                          <p:val>
                                            <p:strVal val="#ppt_w"/>
                                          </p:val>
                                        </p:tav>
                                      </p:tavLst>
                                    </p:anim>
                                    <p:anim calcmode="lin" valueType="num">
                                      <p:cBhvr>
                                        <p:cTn id="53" dur="500" fill="hold"/>
                                        <p:tgtEl>
                                          <p:spTgt spid="117791"/>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2500"/>
                            </p:stCondLst>
                            <p:childTnLst>
                              <p:par>
                                <p:cTn id="55" presetID="22" presetClass="entr" presetSubtype="1" fill="hold" nodeType="after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up)">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7" grpId="0" autoUpdateAnimBg="0"/>
      <p:bldP spid="117778" grpId="0" autoUpdateAnimBg="0"/>
      <p:bldP spid="117787" grpId="0" animBg="1"/>
      <p:bldP spid="117788" grpId="0" animBg="1"/>
      <p:bldP spid="117789" grpId="0" animBg="1"/>
      <p:bldP spid="117790" grpId="0" animBg="1"/>
      <p:bldP spid="117791"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z="3100" smtClean="0"/>
              <a:t>Prediction:</a:t>
            </a:r>
          </a:p>
        </p:txBody>
      </p:sp>
      <p:sp>
        <p:nvSpPr>
          <p:cNvPr id="119811" name="Rectangle 3"/>
          <p:cNvSpPr>
            <a:spLocks noGrp="1" noChangeArrowheads="1"/>
          </p:cNvSpPr>
          <p:nvPr>
            <p:ph type="body" idx="1"/>
          </p:nvPr>
        </p:nvSpPr>
        <p:spPr>
          <a:xfrm>
            <a:off x="528638" y="1503363"/>
            <a:ext cx="7848600" cy="4876800"/>
          </a:xfrm>
        </p:spPr>
        <p:txBody>
          <a:bodyPr/>
          <a:lstStyle/>
          <a:p>
            <a:pPr eaLnBrk="1" hangingPunct="1">
              <a:lnSpc>
                <a:spcPct val="115000"/>
              </a:lnSpc>
              <a:spcBef>
                <a:spcPct val="80000"/>
              </a:spcBef>
            </a:pPr>
            <a:r>
              <a:rPr lang="en-US" sz="2700" dirty="0" smtClean="0"/>
              <a:t>The Solow model predicts that countries with higher rates of saving and investment </a:t>
            </a:r>
            <a:br>
              <a:rPr lang="en-US" sz="2700" dirty="0" smtClean="0"/>
            </a:br>
            <a:r>
              <a:rPr lang="en-US" sz="2700" dirty="0" smtClean="0"/>
              <a:t>will have higher levels of capital and income per worker in the long run. </a:t>
            </a:r>
          </a:p>
          <a:p>
            <a:pPr eaLnBrk="1" hangingPunct="1">
              <a:lnSpc>
                <a:spcPct val="115000"/>
              </a:lnSpc>
              <a:spcBef>
                <a:spcPct val="80000"/>
              </a:spcBef>
            </a:pPr>
            <a:r>
              <a:rPr lang="en-US" sz="2700" dirty="0" smtClean="0"/>
              <a:t>Are the data consistent with this prediction?</a:t>
            </a:r>
          </a:p>
        </p:txBody>
      </p:sp>
    </p:spTree>
    <p:extLst>
      <p:ext uri="{BB962C8B-B14F-4D97-AF65-F5344CB8AC3E}">
        <p14:creationId xmlns:p14="http://schemas.microsoft.com/office/powerpoint/2010/main" val="173920309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wipe(left)">
                                      <p:cBhvr>
                                        <p:cTn id="7" dur="500"/>
                                        <p:tgtEl>
                                          <p:spTgt spid="119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Effect transition="in" filter="wipe(left)">
                                      <p:cBhvr>
                                        <p:cTn id="12" dur="500"/>
                                        <p:tgtEl>
                                          <p:spTgt spid="1198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7" name="Chart 6"/>
          <p:cNvGraphicFramePr>
            <a:graphicFrameLocks noGrp="1"/>
          </p:cNvGraphicFramePr>
          <p:nvPr>
            <p:extLst>
              <p:ext uri="{D42A27DB-BD31-4B8C-83A1-F6EECF244321}">
                <p14:modId xmlns:p14="http://schemas.microsoft.com/office/powerpoint/2010/main" val="3850994440"/>
              </p:ext>
            </p:extLst>
          </p:nvPr>
        </p:nvGraphicFramePr>
        <p:xfrm>
          <a:off x="1545336" y="1280160"/>
          <a:ext cx="7452360" cy="4873752"/>
        </p:xfrm>
        <a:graphic>
          <a:graphicData uri="http://schemas.openxmlformats.org/drawingml/2006/chart">
            <c:chart xmlns:c="http://schemas.openxmlformats.org/drawingml/2006/chart" xmlns:r="http://schemas.openxmlformats.org/officeDocument/2006/relationships" r:id="rId3"/>
          </a:graphicData>
        </a:graphic>
      </p:graphicFrame>
      <p:sp>
        <p:nvSpPr>
          <p:cNvPr id="52226" name="Title 1"/>
          <p:cNvSpPr>
            <a:spLocks noGrp="1"/>
          </p:cNvSpPr>
          <p:nvPr>
            <p:ph type="title"/>
          </p:nvPr>
        </p:nvSpPr>
        <p:spPr>
          <a:xfrm>
            <a:off x="455613" y="211777"/>
            <a:ext cx="8245475" cy="887413"/>
          </a:xfrm>
        </p:spPr>
        <p:txBody>
          <a:bodyPr/>
          <a:lstStyle/>
          <a:p>
            <a:r>
              <a:rPr lang="en-US" sz="2800" smtClean="0">
                <a:solidFill>
                  <a:srgbClr val="336699"/>
                </a:solidFill>
              </a:rPr>
              <a:t>International evidence on investment rates and income per person</a:t>
            </a:r>
          </a:p>
        </p:txBody>
      </p:sp>
      <p:sp>
        <p:nvSpPr>
          <p:cNvPr id="52228" name="Rectangle 135"/>
          <p:cNvSpPr>
            <a:spLocks noChangeArrowheads="1"/>
          </p:cNvSpPr>
          <p:nvPr/>
        </p:nvSpPr>
        <p:spPr bwMode="auto">
          <a:xfrm>
            <a:off x="208850" y="1320863"/>
            <a:ext cx="12890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10000"/>
              </a:lnSpc>
            </a:pPr>
            <a:r>
              <a:rPr lang="en-US" sz="1900" b="1" dirty="0">
                <a:solidFill>
                  <a:srgbClr val="000000"/>
                </a:solidFill>
              </a:rPr>
              <a:t>Income per person in </a:t>
            </a:r>
            <a:r>
              <a:rPr lang="en-US" sz="1900" b="1" dirty="0" smtClean="0">
                <a:solidFill>
                  <a:srgbClr val="000000"/>
                </a:solidFill>
              </a:rPr>
              <a:t>2010 </a:t>
            </a:r>
            <a:r>
              <a:rPr lang="en-US" sz="1900" b="1" dirty="0">
                <a:solidFill>
                  <a:srgbClr val="000000"/>
                </a:solidFill>
              </a:rPr>
              <a:t/>
            </a:r>
            <a:br>
              <a:rPr lang="en-US" sz="1900" b="1" dirty="0">
                <a:solidFill>
                  <a:srgbClr val="000000"/>
                </a:solidFill>
              </a:rPr>
            </a:br>
            <a:r>
              <a:rPr lang="en-US" dirty="0">
                <a:solidFill>
                  <a:srgbClr val="000000"/>
                </a:solidFill>
              </a:rPr>
              <a:t>(log scale) </a:t>
            </a:r>
          </a:p>
        </p:txBody>
      </p:sp>
      <p:sp>
        <p:nvSpPr>
          <p:cNvPr id="52229" name="Rectangle 133"/>
          <p:cNvSpPr>
            <a:spLocks noChangeArrowheads="1"/>
          </p:cNvSpPr>
          <p:nvPr/>
        </p:nvSpPr>
        <p:spPr bwMode="auto">
          <a:xfrm>
            <a:off x="4539897" y="6084918"/>
            <a:ext cx="4195058" cy="62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lnSpc>
                <a:spcPct val="110000"/>
              </a:lnSpc>
            </a:pPr>
            <a:r>
              <a:rPr lang="en-US" sz="1900" b="1" dirty="0">
                <a:solidFill>
                  <a:srgbClr val="000000"/>
                </a:solidFill>
              </a:rPr>
              <a:t>Investment as percentage of output </a:t>
            </a:r>
            <a:br>
              <a:rPr lang="en-US" sz="1900" b="1" dirty="0">
                <a:solidFill>
                  <a:srgbClr val="000000"/>
                </a:solidFill>
              </a:rPr>
            </a:br>
            <a:r>
              <a:rPr lang="en-US" dirty="0">
                <a:solidFill>
                  <a:srgbClr val="000000"/>
                </a:solidFill>
              </a:rPr>
              <a:t>(average </a:t>
            </a:r>
            <a:r>
              <a:rPr lang="en-US" dirty="0" smtClean="0">
                <a:solidFill>
                  <a:srgbClr val="000000"/>
                </a:solidFill>
              </a:rPr>
              <a:t>1960-2010) </a:t>
            </a:r>
            <a:endParaRPr lang="en-US" dirty="0">
              <a:solidFill>
                <a:srgbClr val="000000"/>
              </a:solidFill>
            </a:endParaRPr>
          </a:p>
        </p:txBody>
      </p:sp>
    </p:spTree>
    <p:extLst>
      <p:ext uri="{BB962C8B-B14F-4D97-AF65-F5344CB8AC3E}">
        <p14:creationId xmlns:p14="http://schemas.microsoft.com/office/powerpoint/2010/main" val="172208633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5"/>
          <p:cNvSpPr>
            <a:spLocks noGrp="1" noChangeArrowheads="1"/>
          </p:cNvSpPr>
          <p:nvPr>
            <p:ph type="title"/>
          </p:nvPr>
        </p:nvSpPr>
        <p:spPr/>
        <p:txBody>
          <a:bodyPr/>
          <a:lstStyle/>
          <a:p>
            <a:pPr eaLnBrk="1" hangingPunct="1"/>
            <a:r>
              <a:rPr lang="en-US" smtClean="0"/>
              <a:t>The Golden Rule:  Introduction</a:t>
            </a:r>
          </a:p>
        </p:txBody>
      </p:sp>
      <p:sp>
        <p:nvSpPr>
          <p:cNvPr id="123910" name="Rectangle 6"/>
          <p:cNvSpPr>
            <a:spLocks noGrp="1" noChangeArrowheads="1"/>
          </p:cNvSpPr>
          <p:nvPr>
            <p:ph type="body" idx="1"/>
          </p:nvPr>
        </p:nvSpPr>
        <p:spPr>
          <a:xfrm>
            <a:off x="479425" y="1366838"/>
            <a:ext cx="8229600" cy="5000625"/>
          </a:xfrm>
        </p:spPr>
        <p:txBody>
          <a:bodyPr/>
          <a:lstStyle/>
          <a:p>
            <a:pPr eaLnBrk="1" hangingPunct="1"/>
            <a:r>
              <a:rPr lang="en-US" sz="2600" smtClean="0"/>
              <a:t>Different values of </a:t>
            </a:r>
            <a:r>
              <a:rPr lang="en-US" sz="2600" b="1" i="1" smtClean="0"/>
              <a:t>s</a:t>
            </a:r>
            <a:r>
              <a:rPr lang="en-US" sz="2600" smtClean="0"/>
              <a:t> lead to different steady states.  </a:t>
            </a:r>
            <a:br>
              <a:rPr lang="en-US" sz="2600" smtClean="0"/>
            </a:br>
            <a:r>
              <a:rPr lang="en-US" sz="2600" smtClean="0"/>
              <a:t>How do we know which is the “best” steady state?  </a:t>
            </a:r>
          </a:p>
          <a:p>
            <a:pPr eaLnBrk="1" hangingPunct="1"/>
            <a:r>
              <a:rPr lang="en-US" sz="2600" smtClean="0"/>
              <a:t>The “best” steady state has the highest possible </a:t>
            </a:r>
            <a:br>
              <a:rPr lang="en-US" sz="2600" smtClean="0"/>
            </a:br>
            <a:r>
              <a:rPr lang="en-US" sz="2600" smtClean="0"/>
              <a:t>consumption per person:   </a:t>
            </a:r>
            <a:r>
              <a:rPr lang="en-US" sz="2600" b="1" i="1" smtClean="0"/>
              <a:t>c*</a:t>
            </a:r>
            <a:r>
              <a:rPr lang="en-US" sz="2600" smtClean="0"/>
              <a:t>  =  (1–</a:t>
            </a:r>
            <a:r>
              <a:rPr lang="en-US" sz="2600" b="1" i="1" smtClean="0"/>
              <a:t>s</a:t>
            </a:r>
            <a:r>
              <a:rPr lang="en-US" sz="2600" smtClean="0"/>
              <a:t>) f(</a:t>
            </a:r>
            <a:r>
              <a:rPr lang="en-US" sz="2600" b="1" i="1" smtClean="0"/>
              <a:t>k*</a:t>
            </a:r>
            <a:r>
              <a:rPr lang="en-US" sz="2600" smtClean="0"/>
              <a:t>).</a:t>
            </a:r>
          </a:p>
          <a:p>
            <a:pPr eaLnBrk="1" hangingPunct="1"/>
            <a:r>
              <a:rPr lang="en-US" sz="2600" smtClean="0"/>
              <a:t>An increase in </a:t>
            </a:r>
            <a:r>
              <a:rPr lang="en-US" sz="2600" b="1" i="1" smtClean="0"/>
              <a:t>s</a:t>
            </a:r>
            <a:r>
              <a:rPr lang="en-US" sz="2600" smtClean="0"/>
              <a:t> </a:t>
            </a:r>
          </a:p>
          <a:p>
            <a:pPr lvl="1" eaLnBrk="1" hangingPunct="1"/>
            <a:r>
              <a:rPr lang="en-US" sz="2600" smtClean="0"/>
              <a:t>leads to </a:t>
            </a:r>
            <a:r>
              <a:rPr lang="en-US" sz="2600" smtClean="0">
                <a:sym typeface="Symbol" pitchFamily="18" charset="2"/>
              </a:rPr>
              <a:t>higher </a:t>
            </a:r>
            <a:r>
              <a:rPr lang="en-US" sz="2600" b="1" i="1" smtClean="0">
                <a:sym typeface="Symbol" pitchFamily="18" charset="2"/>
              </a:rPr>
              <a:t>k*</a:t>
            </a:r>
            <a:r>
              <a:rPr lang="en-US" sz="2600" smtClean="0">
                <a:sym typeface="Symbol" pitchFamily="18" charset="2"/>
              </a:rPr>
              <a:t> and </a:t>
            </a:r>
            <a:r>
              <a:rPr lang="en-US" sz="2600" b="1" i="1" smtClean="0">
                <a:sym typeface="Symbol" pitchFamily="18" charset="2"/>
              </a:rPr>
              <a:t>y*</a:t>
            </a:r>
            <a:r>
              <a:rPr lang="en-US" sz="2600" smtClean="0"/>
              <a:t>, which raises </a:t>
            </a:r>
            <a:r>
              <a:rPr lang="en-US" sz="2600" b="1" i="1" smtClean="0"/>
              <a:t>c*</a:t>
            </a:r>
            <a:r>
              <a:rPr lang="en-US" sz="2600" smtClean="0"/>
              <a:t> </a:t>
            </a:r>
            <a:endParaRPr lang="en-US" sz="2600" smtClean="0">
              <a:sym typeface="Symbol" pitchFamily="18" charset="2"/>
            </a:endParaRPr>
          </a:p>
          <a:p>
            <a:pPr lvl="1" eaLnBrk="1" hangingPunct="1"/>
            <a:r>
              <a:rPr lang="en-US" sz="2600" smtClean="0">
                <a:sym typeface="Symbol" pitchFamily="18" charset="2"/>
              </a:rPr>
              <a:t>reduces consumption’s share of income </a:t>
            </a:r>
            <a:r>
              <a:rPr lang="en-US" sz="2600" smtClean="0"/>
              <a:t>(1–</a:t>
            </a:r>
            <a:r>
              <a:rPr lang="en-US" sz="2600" b="1" i="1" smtClean="0"/>
              <a:t>s</a:t>
            </a:r>
            <a:r>
              <a:rPr lang="en-US" sz="2600" smtClean="0"/>
              <a:t>), </a:t>
            </a:r>
            <a:br>
              <a:rPr lang="en-US" sz="2600" smtClean="0"/>
            </a:br>
            <a:r>
              <a:rPr lang="en-US" sz="2600" smtClean="0"/>
              <a:t>which lowers </a:t>
            </a:r>
            <a:r>
              <a:rPr lang="en-US" sz="2600" b="1" i="1" smtClean="0"/>
              <a:t>c*.</a:t>
            </a:r>
            <a:r>
              <a:rPr lang="en-US" sz="2600" smtClean="0"/>
              <a:t>  </a:t>
            </a:r>
          </a:p>
          <a:p>
            <a:pPr eaLnBrk="1" hangingPunct="1"/>
            <a:r>
              <a:rPr lang="en-US" sz="2600" smtClean="0"/>
              <a:t>So, how do we find the </a:t>
            </a:r>
            <a:r>
              <a:rPr lang="en-US" sz="2600" b="1" i="1" smtClean="0"/>
              <a:t>s</a:t>
            </a:r>
            <a:r>
              <a:rPr lang="en-US" sz="2600" smtClean="0"/>
              <a:t> and </a:t>
            </a:r>
            <a:r>
              <a:rPr lang="en-US" sz="2600" b="1" i="1" smtClean="0">
                <a:sym typeface="Symbol" pitchFamily="18" charset="2"/>
              </a:rPr>
              <a:t>k*</a:t>
            </a:r>
            <a:r>
              <a:rPr lang="en-US" sz="2600" smtClean="0"/>
              <a:t> that maximize </a:t>
            </a:r>
            <a:r>
              <a:rPr lang="en-US" sz="2600" b="1" i="1" smtClean="0"/>
              <a:t>c*</a:t>
            </a:r>
            <a:r>
              <a:rPr lang="en-US" sz="2600" smtClean="0"/>
              <a:t>?</a:t>
            </a:r>
          </a:p>
        </p:txBody>
      </p:sp>
    </p:spTree>
    <p:extLst>
      <p:ext uri="{BB962C8B-B14F-4D97-AF65-F5344CB8AC3E}">
        <p14:creationId xmlns:p14="http://schemas.microsoft.com/office/powerpoint/2010/main" val="265814033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910">
                                            <p:txEl>
                                              <p:pRg st="0" end="0"/>
                                            </p:txEl>
                                          </p:spTgt>
                                        </p:tgtEl>
                                        <p:attrNameLst>
                                          <p:attrName>style.visibility</p:attrName>
                                        </p:attrNameLst>
                                      </p:cBhvr>
                                      <p:to>
                                        <p:strVal val="visible"/>
                                      </p:to>
                                    </p:set>
                                    <p:animEffect transition="in" filter="wipe(left)">
                                      <p:cBhvr>
                                        <p:cTn id="7" dur="500"/>
                                        <p:tgtEl>
                                          <p:spTgt spid="1239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3910">
                                            <p:txEl>
                                              <p:pRg st="1" end="1"/>
                                            </p:txEl>
                                          </p:spTgt>
                                        </p:tgtEl>
                                        <p:attrNameLst>
                                          <p:attrName>style.visibility</p:attrName>
                                        </p:attrNameLst>
                                      </p:cBhvr>
                                      <p:to>
                                        <p:strVal val="visible"/>
                                      </p:to>
                                    </p:set>
                                    <p:animEffect transition="in" filter="wipe(left)">
                                      <p:cBhvr>
                                        <p:cTn id="12" dur="500"/>
                                        <p:tgtEl>
                                          <p:spTgt spid="1239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3910">
                                            <p:txEl>
                                              <p:pRg st="2" end="2"/>
                                            </p:txEl>
                                          </p:spTgt>
                                        </p:tgtEl>
                                        <p:attrNameLst>
                                          <p:attrName>style.visibility</p:attrName>
                                        </p:attrNameLst>
                                      </p:cBhvr>
                                      <p:to>
                                        <p:strVal val="visible"/>
                                      </p:to>
                                    </p:set>
                                    <p:animEffect transition="in" filter="wipe(left)">
                                      <p:cBhvr>
                                        <p:cTn id="17" dur="500"/>
                                        <p:tgtEl>
                                          <p:spTgt spid="123910">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23910">
                                            <p:txEl>
                                              <p:pRg st="3" end="3"/>
                                            </p:txEl>
                                          </p:spTgt>
                                        </p:tgtEl>
                                        <p:attrNameLst>
                                          <p:attrName>style.visibility</p:attrName>
                                        </p:attrNameLst>
                                      </p:cBhvr>
                                      <p:to>
                                        <p:strVal val="visible"/>
                                      </p:to>
                                    </p:set>
                                    <p:animEffect transition="in" filter="wipe(left)">
                                      <p:cBhvr>
                                        <p:cTn id="20" dur="500"/>
                                        <p:tgtEl>
                                          <p:spTgt spid="123910">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3910">
                                            <p:txEl>
                                              <p:pRg st="4" end="4"/>
                                            </p:txEl>
                                          </p:spTgt>
                                        </p:tgtEl>
                                        <p:attrNameLst>
                                          <p:attrName>style.visibility</p:attrName>
                                        </p:attrNameLst>
                                      </p:cBhvr>
                                      <p:to>
                                        <p:strVal val="visible"/>
                                      </p:to>
                                    </p:set>
                                    <p:animEffect transition="in" filter="wipe(left)">
                                      <p:cBhvr>
                                        <p:cTn id="25" dur="500"/>
                                        <p:tgtEl>
                                          <p:spTgt spid="123910">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3910">
                                            <p:txEl>
                                              <p:pRg st="5" end="5"/>
                                            </p:txEl>
                                          </p:spTgt>
                                        </p:tgtEl>
                                        <p:attrNameLst>
                                          <p:attrName>style.visibility</p:attrName>
                                        </p:attrNameLst>
                                      </p:cBhvr>
                                      <p:to>
                                        <p:strVal val="visible"/>
                                      </p:to>
                                    </p:set>
                                    <p:animEffect transition="in" filter="wipe(left)">
                                      <p:cBhvr>
                                        <p:cTn id="30" dur="500"/>
                                        <p:tgtEl>
                                          <p:spTgt spid="1239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0" grpId="0" build="p" bldLvl="5"/>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smtClean="0"/>
              <a:t>The Golden Rule capital stock</a:t>
            </a:r>
          </a:p>
        </p:txBody>
      </p:sp>
      <p:sp>
        <p:nvSpPr>
          <p:cNvPr id="5124" name="Rectangle 3"/>
          <p:cNvSpPr>
            <a:spLocks noGrp="1" noChangeArrowheads="1"/>
          </p:cNvSpPr>
          <p:nvPr>
            <p:ph type="body" idx="1"/>
          </p:nvPr>
        </p:nvSpPr>
        <p:spPr>
          <a:xfrm>
            <a:off x="1824038" y="1592263"/>
            <a:ext cx="6567487" cy="1484312"/>
          </a:xfrm>
        </p:spPr>
        <p:txBody>
          <a:bodyPr/>
          <a:lstStyle/>
          <a:p>
            <a:pPr marL="0" indent="0" eaLnBrk="1" hangingPunct="1">
              <a:buFont typeface="Wingdings" pitchFamily="2" charset="2"/>
              <a:buNone/>
            </a:pPr>
            <a:r>
              <a:rPr lang="en-US" sz="2600" dirty="0" smtClean="0"/>
              <a:t>the </a:t>
            </a:r>
            <a:r>
              <a:rPr lang="en-US" sz="2600" b="1" dirty="0" smtClean="0">
                <a:solidFill>
                  <a:srgbClr val="CC0000"/>
                </a:solidFill>
              </a:rPr>
              <a:t>Golden Rule level of capital</a:t>
            </a:r>
            <a:r>
              <a:rPr lang="en-US" sz="2600" dirty="0" smtClean="0"/>
              <a:t>, </a:t>
            </a:r>
            <a:br>
              <a:rPr lang="en-US" sz="2600" dirty="0" smtClean="0"/>
            </a:br>
            <a:r>
              <a:rPr lang="en-US" sz="2600" dirty="0" smtClean="0"/>
              <a:t>the steady state value of </a:t>
            </a:r>
            <a:r>
              <a:rPr lang="en-US" sz="2600" b="1" i="1" dirty="0" smtClean="0"/>
              <a:t>k</a:t>
            </a:r>
            <a:r>
              <a:rPr lang="en-US" sz="2600" dirty="0" smtClean="0"/>
              <a:t> </a:t>
            </a:r>
            <a:r>
              <a:rPr lang="en-US" sz="1100" dirty="0" smtClean="0"/>
              <a:t> </a:t>
            </a:r>
            <a:br>
              <a:rPr lang="en-US" sz="1100" dirty="0" smtClean="0"/>
            </a:br>
            <a:r>
              <a:rPr lang="en-US" sz="2600" dirty="0" smtClean="0"/>
              <a:t>that maximizes consumption. </a:t>
            </a:r>
          </a:p>
        </p:txBody>
      </p:sp>
      <p:graphicFrame>
        <p:nvGraphicFramePr>
          <p:cNvPr id="5122" name="Object 4"/>
          <p:cNvGraphicFramePr>
            <a:graphicFrameLocks noChangeAspect="1"/>
          </p:cNvGraphicFramePr>
          <p:nvPr/>
        </p:nvGraphicFramePr>
        <p:xfrm>
          <a:off x="622300" y="1543050"/>
          <a:ext cx="1166813" cy="582613"/>
        </p:xfrm>
        <a:graphic>
          <a:graphicData uri="http://schemas.openxmlformats.org/presentationml/2006/ole">
            <mc:AlternateContent xmlns:mc="http://schemas.openxmlformats.org/markup-compatibility/2006">
              <mc:Choice xmlns:v="urn:schemas-microsoft-com:vml" Requires="v">
                <p:oleObj spid="_x0000_s4115" name="Equation" r:id="rId4" imgW="507960" imgH="253800" progId="Equation.DSMT4">
                  <p:embed/>
                </p:oleObj>
              </mc:Choice>
              <mc:Fallback>
                <p:oleObj name="Equation" r:id="rId4" imgW="50796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300" y="1543050"/>
                        <a:ext cx="1166813"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57" name="Rectangle 5"/>
          <p:cNvSpPr>
            <a:spLocks noChangeArrowheads="1"/>
          </p:cNvSpPr>
          <p:nvPr/>
        </p:nvSpPr>
        <p:spPr bwMode="auto">
          <a:xfrm>
            <a:off x="681038" y="2987675"/>
            <a:ext cx="6934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tabLst>
                <a:tab pos="346075" algn="l"/>
                <a:tab pos="1139825" algn="l"/>
                <a:tab pos="2741613" algn="l"/>
              </a:tabLst>
            </a:pPr>
            <a:r>
              <a:rPr lang="en-US" sz="2600" dirty="0"/>
              <a:t>To find it, first express </a:t>
            </a:r>
            <a:r>
              <a:rPr lang="en-US" sz="2600" b="1" i="1" dirty="0"/>
              <a:t>c</a:t>
            </a:r>
            <a:r>
              <a:rPr lang="en-US" sz="2600" b="1" i="1" baseline="30000" dirty="0"/>
              <a:t>*</a:t>
            </a:r>
            <a:r>
              <a:rPr lang="en-US" sz="2600" dirty="0"/>
              <a:t> in terms of </a:t>
            </a:r>
            <a:r>
              <a:rPr lang="en-US" sz="2600" b="1" i="1" dirty="0"/>
              <a:t>k</a:t>
            </a:r>
            <a:r>
              <a:rPr lang="en-US" sz="2600" b="1" i="1" baseline="30000" dirty="0"/>
              <a:t>*</a:t>
            </a:r>
            <a:r>
              <a:rPr lang="en-US" sz="2600" dirty="0"/>
              <a:t>:</a:t>
            </a:r>
          </a:p>
          <a:p>
            <a:pPr>
              <a:lnSpc>
                <a:spcPct val="105000"/>
              </a:lnSpc>
              <a:spcBef>
                <a:spcPct val="45000"/>
              </a:spcBef>
              <a:buClr>
                <a:srgbClr val="008080"/>
              </a:buClr>
              <a:buSzPct val="120000"/>
              <a:buFont typeface="Wingdings" pitchFamily="2" charset="2"/>
              <a:buNone/>
              <a:tabLst>
                <a:tab pos="346075" algn="l"/>
                <a:tab pos="1139825" algn="l"/>
                <a:tab pos="2741613" algn="l"/>
              </a:tabLst>
            </a:pPr>
            <a:r>
              <a:rPr lang="en-US" sz="2600" b="1" i="1" dirty="0"/>
              <a:t>	c</a:t>
            </a:r>
            <a:r>
              <a:rPr lang="en-US" sz="2600" b="1" i="1" baseline="30000" dirty="0"/>
              <a:t>*</a:t>
            </a:r>
            <a:r>
              <a:rPr lang="en-US" sz="2600" dirty="0"/>
              <a:t> 	=    </a:t>
            </a:r>
            <a:r>
              <a:rPr lang="en-US" sz="2600" b="1" i="1" dirty="0"/>
              <a:t>y</a:t>
            </a:r>
            <a:r>
              <a:rPr lang="en-US" sz="2600" b="1" i="1" baseline="30000" dirty="0"/>
              <a:t>*</a:t>
            </a:r>
            <a:r>
              <a:rPr lang="en-US" sz="2600" dirty="0"/>
              <a:t> 	</a:t>
            </a:r>
            <a:r>
              <a:rPr lang="en-US" sz="2600" dirty="0" smtClean="0"/>
              <a:t>−</a:t>
            </a:r>
            <a:r>
              <a:rPr lang="en-US" sz="2600" dirty="0" smtClean="0">
                <a:sym typeface="Symbol" pitchFamily="18" charset="2"/>
              </a:rPr>
              <a:t>  </a:t>
            </a:r>
            <a:r>
              <a:rPr lang="en-US" sz="2600" b="1" i="1" dirty="0" err="1">
                <a:sym typeface="Symbol" pitchFamily="18" charset="2"/>
              </a:rPr>
              <a:t>i</a:t>
            </a:r>
            <a:r>
              <a:rPr lang="en-US" sz="2600" b="1" i="1" baseline="30000" dirty="0">
                <a:sym typeface="Symbol" pitchFamily="18" charset="2"/>
              </a:rPr>
              <a:t>*</a:t>
            </a:r>
            <a:endParaRPr lang="en-US" sz="2600" dirty="0">
              <a:sym typeface="Symbol" pitchFamily="18" charset="2"/>
            </a:endParaRPr>
          </a:p>
          <a:p>
            <a:pPr>
              <a:lnSpc>
                <a:spcPct val="105000"/>
              </a:lnSpc>
              <a:spcBef>
                <a:spcPct val="45000"/>
              </a:spcBef>
              <a:buClr>
                <a:srgbClr val="008080"/>
              </a:buClr>
              <a:buSzPct val="120000"/>
              <a:tabLst>
                <a:tab pos="346075" algn="l"/>
                <a:tab pos="1139825" algn="l"/>
                <a:tab pos="2741613" algn="l"/>
              </a:tabLst>
            </a:pPr>
            <a:r>
              <a:rPr lang="en-US" sz="2600" dirty="0">
                <a:sym typeface="Symbol" pitchFamily="18" charset="2"/>
              </a:rPr>
              <a:t>		=  </a:t>
            </a:r>
            <a:r>
              <a:rPr lang="en-US" sz="2600" b="1" i="1" dirty="0">
                <a:sym typeface="Symbol" pitchFamily="18" charset="2"/>
              </a:rPr>
              <a:t>f</a:t>
            </a:r>
            <a:r>
              <a:rPr lang="en-US" sz="1100" b="1" i="1" dirty="0">
                <a:sym typeface="Symbol" pitchFamily="18" charset="2"/>
              </a:rPr>
              <a:t> </a:t>
            </a:r>
            <a:r>
              <a:rPr lang="en-US" sz="2600" b="1" i="1" dirty="0">
                <a:sym typeface="Symbol" pitchFamily="18" charset="2"/>
              </a:rPr>
              <a:t>(k</a:t>
            </a:r>
            <a:r>
              <a:rPr lang="en-US" sz="2600" b="1" i="1" baseline="30000" dirty="0">
                <a:sym typeface="Symbol" pitchFamily="18" charset="2"/>
              </a:rPr>
              <a:t>*</a:t>
            </a:r>
            <a:r>
              <a:rPr lang="en-US" sz="2600" b="1" i="1" dirty="0">
                <a:sym typeface="Symbol" pitchFamily="18" charset="2"/>
              </a:rPr>
              <a:t>)</a:t>
            </a:r>
            <a:r>
              <a:rPr lang="en-US" sz="1100" b="1" i="1" dirty="0">
                <a:sym typeface="Symbol" pitchFamily="18" charset="2"/>
              </a:rPr>
              <a:t>    	</a:t>
            </a:r>
            <a:r>
              <a:rPr lang="en-US" sz="2600" dirty="0">
                <a:solidFill>
                  <a:srgbClr val="000000"/>
                </a:solidFill>
              </a:rPr>
              <a:t>−</a:t>
            </a:r>
            <a:r>
              <a:rPr lang="en-US" sz="1100" b="1" i="1" dirty="0" smtClean="0">
                <a:sym typeface="Symbol" pitchFamily="18" charset="2"/>
              </a:rPr>
              <a:t> </a:t>
            </a:r>
            <a:r>
              <a:rPr lang="en-US" sz="2600" dirty="0" smtClean="0">
                <a:sym typeface="Symbol" pitchFamily="18" charset="2"/>
              </a:rPr>
              <a:t>  </a:t>
            </a:r>
            <a:r>
              <a:rPr lang="en-US" sz="2600" b="1" i="1" dirty="0" err="1">
                <a:sym typeface="Symbol" pitchFamily="18" charset="2"/>
              </a:rPr>
              <a:t>i</a:t>
            </a:r>
            <a:r>
              <a:rPr lang="en-US" sz="2600" b="1" i="1" baseline="30000" dirty="0">
                <a:sym typeface="Symbol" pitchFamily="18" charset="2"/>
              </a:rPr>
              <a:t>*</a:t>
            </a:r>
            <a:r>
              <a:rPr lang="en-US" sz="2600" dirty="0">
                <a:sym typeface="Symbol" pitchFamily="18" charset="2"/>
              </a:rPr>
              <a:t> 	</a:t>
            </a:r>
          </a:p>
          <a:p>
            <a:pPr>
              <a:lnSpc>
                <a:spcPct val="105000"/>
              </a:lnSpc>
              <a:spcBef>
                <a:spcPct val="45000"/>
              </a:spcBef>
              <a:buClr>
                <a:srgbClr val="008080"/>
              </a:buClr>
              <a:buSzPct val="120000"/>
              <a:tabLst>
                <a:tab pos="346075" algn="l"/>
                <a:tab pos="1139825" algn="l"/>
                <a:tab pos="2741613" algn="l"/>
              </a:tabLst>
            </a:pPr>
            <a:r>
              <a:rPr lang="en-US" sz="2600" dirty="0">
                <a:sym typeface="Symbol" pitchFamily="18" charset="2"/>
              </a:rPr>
              <a:t>		=  </a:t>
            </a:r>
            <a:r>
              <a:rPr lang="en-US" sz="2600" b="1" i="1" dirty="0">
                <a:sym typeface="Symbol" pitchFamily="18" charset="2"/>
              </a:rPr>
              <a:t>f</a:t>
            </a:r>
            <a:r>
              <a:rPr lang="en-US" sz="1100" b="1" i="1" dirty="0">
                <a:sym typeface="Symbol" pitchFamily="18" charset="2"/>
              </a:rPr>
              <a:t> </a:t>
            </a:r>
            <a:r>
              <a:rPr lang="en-US" sz="2600" b="1" i="1" dirty="0">
                <a:sym typeface="Symbol" pitchFamily="18" charset="2"/>
              </a:rPr>
              <a:t>(k</a:t>
            </a:r>
            <a:r>
              <a:rPr lang="en-US" sz="2600" b="1" i="1" baseline="30000" dirty="0">
                <a:sym typeface="Symbol" pitchFamily="18" charset="2"/>
              </a:rPr>
              <a:t>*</a:t>
            </a:r>
            <a:r>
              <a:rPr lang="en-US" sz="2600" b="1" i="1" dirty="0">
                <a:sym typeface="Symbol" pitchFamily="18" charset="2"/>
              </a:rPr>
              <a:t>)</a:t>
            </a:r>
            <a:r>
              <a:rPr lang="en-US" sz="1100" b="1" i="1" dirty="0">
                <a:sym typeface="Symbol" pitchFamily="18" charset="2"/>
              </a:rPr>
              <a:t>    	</a:t>
            </a:r>
            <a:r>
              <a:rPr lang="en-US" sz="2600" dirty="0">
                <a:solidFill>
                  <a:srgbClr val="000000"/>
                </a:solidFill>
              </a:rPr>
              <a:t>−</a:t>
            </a:r>
            <a:r>
              <a:rPr lang="en-US" sz="1100" b="1" i="1" dirty="0" smtClean="0">
                <a:sym typeface="Symbol" pitchFamily="18" charset="2"/>
              </a:rPr>
              <a:t> </a:t>
            </a:r>
            <a:r>
              <a:rPr lang="en-US" sz="2600" dirty="0" smtClean="0">
                <a:sym typeface="Symbol" pitchFamily="18" charset="2"/>
              </a:rPr>
              <a:t> </a:t>
            </a:r>
            <a:r>
              <a:rPr lang="en-US" sz="2600" b="1" i="1" dirty="0" err="1" smtClean="0">
                <a:latin typeface="Times New Roman"/>
                <a:cs typeface="Times New Roman"/>
                <a:sym typeface="Symbol" pitchFamily="18" charset="2"/>
              </a:rPr>
              <a:t>δ</a:t>
            </a:r>
            <a:r>
              <a:rPr lang="en-US" sz="2600" b="1" i="1" dirty="0" err="1" smtClean="0">
                <a:sym typeface="Symbol" pitchFamily="18" charset="2"/>
              </a:rPr>
              <a:t>k</a:t>
            </a:r>
            <a:r>
              <a:rPr lang="en-US" sz="2600" b="1" i="1" baseline="30000" dirty="0">
                <a:sym typeface="Symbol" pitchFamily="18" charset="2"/>
              </a:rPr>
              <a:t>*</a:t>
            </a:r>
            <a:r>
              <a:rPr lang="en-US" sz="2600" dirty="0">
                <a:sym typeface="Symbol" pitchFamily="18" charset="2"/>
              </a:rPr>
              <a:t> 	</a:t>
            </a:r>
          </a:p>
        </p:txBody>
      </p:sp>
      <p:sp>
        <p:nvSpPr>
          <p:cNvPr id="125958" name="Text Box 6"/>
          <p:cNvSpPr txBox="1">
            <a:spLocks noChangeArrowheads="1"/>
          </p:cNvSpPr>
          <p:nvPr/>
        </p:nvSpPr>
        <p:spPr bwMode="auto">
          <a:xfrm>
            <a:off x="4835525" y="4357688"/>
            <a:ext cx="3124200" cy="13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519113" algn="l"/>
              </a:tabLst>
              <a:defRPr>
                <a:solidFill>
                  <a:schemeClr val="tx1"/>
                </a:solidFill>
                <a:latin typeface="Arial" charset="0"/>
                <a:cs typeface="Arial" charset="0"/>
              </a:defRPr>
            </a:lvl1pPr>
            <a:lvl2pPr marL="742950" indent="-285750" eaLnBrk="0" hangingPunct="0">
              <a:tabLst>
                <a:tab pos="519113" algn="l"/>
              </a:tabLst>
              <a:defRPr>
                <a:solidFill>
                  <a:schemeClr val="tx1"/>
                </a:solidFill>
                <a:latin typeface="Arial" charset="0"/>
                <a:cs typeface="Arial" charset="0"/>
              </a:defRPr>
            </a:lvl2pPr>
            <a:lvl3pPr marL="1143000" indent="-228600" eaLnBrk="0" hangingPunct="0">
              <a:tabLst>
                <a:tab pos="519113" algn="l"/>
              </a:tabLst>
              <a:defRPr>
                <a:solidFill>
                  <a:schemeClr val="tx1"/>
                </a:solidFill>
                <a:latin typeface="Arial" charset="0"/>
                <a:cs typeface="Arial" charset="0"/>
              </a:defRPr>
            </a:lvl3pPr>
            <a:lvl4pPr marL="1600200" indent="-228600" eaLnBrk="0" hangingPunct="0">
              <a:tabLst>
                <a:tab pos="519113" algn="l"/>
              </a:tabLst>
              <a:defRPr>
                <a:solidFill>
                  <a:schemeClr val="tx1"/>
                </a:solidFill>
                <a:latin typeface="Arial" charset="0"/>
                <a:cs typeface="Arial" charset="0"/>
              </a:defRPr>
            </a:lvl4pPr>
            <a:lvl5pPr marL="2057400" indent="-228600" eaLnBrk="0" hangingPunct="0">
              <a:tabLst>
                <a:tab pos="519113"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19113"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19113"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19113"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19113" algn="l"/>
              </a:tabLst>
              <a:defRPr>
                <a:solidFill>
                  <a:schemeClr val="tx1"/>
                </a:solidFill>
                <a:latin typeface="Arial" charset="0"/>
                <a:cs typeface="Arial" charset="0"/>
              </a:defRPr>
            </a:lvl9pPr>
          </a:lstStyle>
          <a:p>
            <a:pPr eaLnBrk="1" hangingPunct="1">
              <a:lnSpc>
                <a:spcPct val="105000"/>
              </a:lnSpc>
              <a:spcBef>
                <a:spcPct val="20000"/>
              </a:spcBef>
              <a:buFont typeface="Symbol" pitchFamily="18" charset="2"/>
              <a:buNone/>
            </a:pPr>
            <a:r>
              <a:rPr lang="en-US" sz="2600" dirty="0">
                <a:solidFill>
                  <a:srgbClr val="996633"/>
                </a:solidFill>
              </a:rPr>
              <a:t>In the steady state:</a:t>
            </a:r>
            <a:r>
              <a:rPr lang="en-US" sz="2600" b="1" i="1" dirty="0">
                <a:solidFill>
                  <a:srgbClr val="996633"/>
                </a:solidFill>
                <a:sym typeface="Symbol" pitchFamily="18" charset="2"/>
              </a:rPr>
              <a:t>	</a:t>
            </a:r>
            <a:r>
              <a:rPr lang="en-US" sz="2600" b="1" i="1" dirty="0" err="1">
                <a:solidFill>
                  <a:srgbClr val="996633"/>
                </a:solidFill>
                <a:sym typeface="Symbol" pitchFamily="18" charset="2"/>
              </a:rPr>
              <a:t>i</a:t>
            </a:r>
            <a:r>
              <a:rPr lang="en-US" sz="2600" b="1" i="1" baseline="30000" dirty="0">
                <a:solidFill>
                  <a:srgbClr val="996633"/>
                </a:solidFill>
                <a:sym typeface="Symbol" pitchFamily="18" charset="2"/>
              </a:rPr>
              <a:t>*</a:t>
            </a:r>
            <a:r>
              <a:rPr lang="en-US" sz="2600" b="1" dirty="0">
                <a:solidFill>
                  <a:srgbClr val="996633"/>
                </a:solidFill>
                <a:sym typeface="Symbol" pitchFamily="18" charset="2"/>
              </a:rPr>
              <a:t>  </a:t>
            </a:r>
            <a:r>
              <a:rPr lang="en-US" sz="2600" dirty="0">
                <a:solidFill>
                  <a:srgbClr val="996633"/>
                </a:solidFill>
                <a:sym typeface="Symbol" pitchFamily="18" charset="2"/>
              </a:rPr>
              <a:t>=</a:t>
            </a:r>
            <a:r>
              <a:rPr lang="en-US" sz="2600" b="1" dirty="0">
                <a:solidFill>
                  <a:srgbClr val="996633"/>
                </a:solidFill>
                <a:sym typeface="Symbol" pitchFamily="18" charset="2"/>
              </a:rPr>
              <a:t>  </a:t>
            </a:r>
            <a:r>
              <a:rPr lang="en-US" sz="2600" b="1" dirty="0" err="1" smtClean="0">
                <a:solidFill>
                  <a:srgbClr val="996633"/>
                </a:solidFill>
                <a:latin typeface="Times New Roman"/>
                <a:cs typeface="Times New Roman"/>
                <a:sym typeface="Symbol" pitchFamily="18" charset="2"/>
              </a:rPr>
              <a:t>δ</a:t>
            </a:r>
            <a:r>
              <a:rPr lang="en-US" sz="2600" b="1" i="1" dirty="0" err="1" smtClean="0">
                <a:solidFill>
                  <a:srgbClr val="996633"/>
                </a:solidFill>
              </a:rPr>
              <a:t>k</a:t>
            </a:r>
            <a:r>
              <a:rPr lang="en-US" sz="2600" b="1" i="1" baseline="30000" dirty="0">
                <a:solidFill>
                  <a:srgbClr val="996633"/>
                </a:solidFill>
                <a:sym typeface="Symbol" pitchFamily="18" charset="2"/>
              </a:rPr>
              <a:t>*</a:t>
            </a:r>
            <a:r>
              <a:rPr lang="en-US" sz="2600" dirty="0">
                <a:solidFill>
                  <a:srgbClr val="996633"/>
                </a:solidFill>
              </a:rPr>
              <a:t> because </a:t>
            </a:r>
            <a:r>
              <a:rPr lang="en-US" sz="2600" dirty="0" err="1" smtClean="0">
                <a:solidFill>
                  <a:srgbClr val="996633"/>
                </a:solidFill>
                <a:latin typeface="Times New Roman"/>
                <a:cs typeface="Times New Roman"/>
              </a:rPr>
              <a:t>Δ</a:t>
            </a:r>
            <a:r>
              <a:rPr lang="en-US" sz="2600" b="1" i="1" dirty="0" err="1" smtClean="0">
                <a:solidFill>
                  <a:srgbClr val="996633"/>
                </a:solidFill>
                <a:sym typeface="Symbol" pitchFamily="18" charset="2"/>
              </a:rPr>
              <a:t>k</a:t>
            </a:r>
            <a:r>
              <a:rPr lang="en-US" sz="2600" dirty="0" smtClean="0">
                <a:solidFill>
                  <a:srgbClr val="996633"/>
                </a:solidFill>
                <a:sym typeface="Symbol" pitchFamily="18" charset="2"/>
              </a:rPr>
              <a:t> </a:t>
            </a:r>
            <a:r>
              <a:rPr lang="en-US" sz="2600" dirty="0">
                <a:solidFill>
                  <a:srgbClr val="996633"/>
                </a:solidFill>
                <a:sym typeface="Symbol" pitchFamily="18" charset="2"/>
              </a:rPr>
              <a:t>= 0.</a:t>
            </a:r>
          </a:p>
        </p:txBody>
      </p:sp>
      <p:sp>
        <p:nvSpPr>
          <p:cNvPr id="125959" name="AutoShape 7"/>
          <p:cNvSpPr>
            <a:spLocks/>
          </p:cNvSpPr>
          <p:nvPr/>
        </p:nvSpPr>
        <p:spPr bwMode="auto">
          <a:xfrm>
            <a:off x="4440238" y="4424363"/>
            <a:ext cx="385762" cy="1257300"/>
          </a:xfrm>
          <a:prstGeom prst="leftBrace">
            <a:avLst>
              <a:gd name="adj1" fmla="val 44785"/>
              <a:gd name="adj2" fmla="val 50000"/>
            </a:avLst>
          </a:prstGeom>
          <a:noFill/>
          <a:ln w="19050">
            <a:solidFill>
              <a:srgbClr val="99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74007251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57">
                                            <p:txEl>
                                              <p:pRg st="0" end="0"/>
                                            </p:txEl>
                                          </p:spTgt>
                                        </p:tgtEl>
                                        <p:attrNameLst>
                                          <p:attrName>style.visibility</p:attrName>
                                        </p:attrNameLst>
                                      </p:cBhvr>
                                      <p:to>
                                        <p:strVal val="visible"/>
                                      </p:to>
                                    </p:set>
                                    <p:animEffect transition="in" filter="wipe(left)">
                                      <p:cBhvr>
                                        <p:cTn id="7" dur="500"/>
                                        <p:tgtEl>
                                          <p:spTgt spid="1259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957">
                                            <p:txEl>
                                              <p:pRg st="1" end="1"/>
                                            </p:txEl>
                                          </p:spTgt>
                                        </p:tgtEl>
                                        <p:attrNameLst>
                                          <p:attrName>style.visibility</p:attrName>
                                        </p:attrNameLst>
                                      </p:cBhvr>
                                      <p:to>
                                        <p:strVal val="visible"/>
                                      </p:to>
                                    </p:set>
                                    <p:animEffect transition="in" filter="wipe(left)">
                                      <p:cBhvr>
                                        <p:cTn id="12" dur="500"/>
                                        <p:tgtEl>
                                          <p:spTgt spid="12595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5957">
                                            <p:txEl>
                                              <p:pRg st="2" end="2"/>
                                            </p:txEl>
                                          </p:spTgt>
                                        </p:tgtEl>
                                        <p:attrNameLst>
                                          <p:attrName>style.visibility</p:attrName>
                                        </p:attrNameLst>
                                      </p:cBhvr>
                                      <p:to>
                                        <p:strVal val="visible"/>
                                      </p:to>
                                    </p:set>
                                    <p:animEffect transition="in" filter="wipe(left)">
                                      <p:cBhvr>
                                        <p:cTn id="17" dur="500"/>
                                        <p:tgtEl>
                                          <p:spTgt spid="12595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5957">
                                            <p:txEl>
                                              <p:pRg st="3" end="3"/>
                                            </p:txEl>
                                          </p:spTgt>
                                        </p:tgtEl>
                                        <p:attrNameLst>
                                          <p:attrName>style.visibility</p:attrName>
                                        </p:attrNameLst>
                                      </p:cBhvr>
                                      <p:to>
                                        <p:strVal val="visible"/>
                                      </p:to>
                                    </p:set>
                                    <p:animEffect transition="in" filter="wipe(left)">
                                      <p:cBhvr>
                                        <p:cTn id="22" dur="500"/>
                                        <p:tgtEl>
                                          <p:spTgt spid="12595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5959"/>
                                        </p:tgtEl>
                                        <p:attrNameLst>
                                          <p:attrName>style.visibility</p:attrName>
                                        </p:attrNameLst>
                                      </p:cBhvr>
                                      <p:to>
                                        <p:strVal val="visible"/>
                                      </p:to>
                                    </p:set>
                                    <p:animEffect transition="in" filter="wipe(up)">
                                      <p:cBhvr>
                                        <p:cTn id="27" dur="500"/>
                                        <p:tgtEl>
                                          <p:spTgt spid="125959"/>
                                        </p:tgtEl>
                                      </p:cBhvr>
                                    </p:animEffect>
                                  </p:childTnLst>
                                </p:cTn>
                              </p:par>
                              <p:par>
                                <p:cTn id="28" presetID="18" presetClass="entr" presetSubtype="6" fill="hold" grpId="0" nodeType="withEffect">
                                  <p:stCondLst>
                                    <p:cond delay="0"/>
                                  </p:stCondLst>
                                  <p:childTnLst>
                                    <p:set>
                                      <p:cBhvr>
                                        <p:cTn id="29" dur="1" fill="hold">
                                          <p:stCondLst>
                                            <p:cond delay="0"/>
                                          </p:stCondLst>
                                        </p:cTn>
                                        <p:tgtEl>
                                          <p:spTgt spid="125958">
                                            <p:txEl>
                                              <p:pRg st="0" end="0"/>
                                            </p:txEl>
                                          </p:spTgt>
                                        </p:tgtEl>
                                        <p:attrNameLst>
                                          <p:attrName>style.visibility</p:attrName>
                                        </p:attrNameLst>
                                      </p:cBhvr>
                                      <p:to>
                                        <p:strVal val="visible"/>
                                      </p:to>
                                    </p:set>
                                    <p:animEffect transition="in" filter="strips(downRight)">
                                      <p:cBhvr>
                                        <p:cTn id="30" dur="500"/>
                                        <p:tgtEl>
                                          <p:spTgt spid="1259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build="p" autoUpdateAnimBg="0"/>
      <p:bldP spid="125958" grpId="0" build="p" autoUpdateAnimBg="0"/>
      <p:bldP spid="125959"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0" y="149443"/>
            <a:ext cx="9144000" cy="977900"/>
          </a:xfrm>
        </p:spPr>
        <p:txBody>
          <a:bodyPr/>
          <a:lstStyle/>
          <a:p>
            <a:pPr algn="ctr" eaLnBrk="1" hangingPunct="1"/>
            <a:r>
              <a:rPr lang="en-US" sz="2900" dirty="0" smtClean="0">
                <a:solidFill>
                  <a:schemeClr val="tx1"/>
                </a:solidFill>
              </a:rPr>
              <a:t>Income and poverty in the world </a:t>
            </a:r>
            <a:br>
              <a:rPr lang="en-US" sz="2900" dirty="0" smtClean="0">
                <a:solidFill>
                  <a:schemeClr val="tx1"/>
                </a:solidFill>
              </a:rPr>
            </a:br>
            <a:r>
              <a:rPr lang="en-US" sz="2400" dirty="0" smtClean="0">
                <a:solidFill>
                  <a:schemeClr val="tx1"/>
                </a:solidFill>
              </a:rPr>
              <a:t>selected countries, 2010</a:t>
            </a:r>
          </a:p>
        </p:txBody>
      </p:sp>
      <p:graphicFrame>
        <p:nvGraphicFramePr>
          <p:cNvPr id="4" name="Chart 3"/>
          <p:cNvGraphicFramePr>
            <a:graphicFrameLocks noGrp="1"/>
          </p:cNvGraphicFramePr>
          <p:nvPr>
            <p:extLst>
              <p:ext uri="{D42A27DB-BD31-4B8C-83A1-F6EECF244321}">
                <p14:modId xmlns:p14="http://schemas.microsoft.com/office/powerpoint/2010/main" val="2478778953"/>
              </p:ext>
            </p:extLst>
          </p:nvPr>
        </p:nvGraphicFramePr>
        <p:xfrm>
          <a:off x="1" y="1040523"/>
          <a:ext cx="9144000" cy="5817475"/>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Straight Connector 2"/>
          <p:cNvCxnSpPr/>
          <p:nvPr/>
        </p:nvCxnSpPr>
        <p:spPr>
          <a:xfrm>
            <a:off x="2074742" y="1945134"/>
            <a:ext cx="479274" cy="15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680601" y="4537347"/>
            <a:ext cx="0" cy="220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5144815" y="4656062"/>
            <a:ext cx="120869" cy="532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816709" y="2653862"/>
            <a:ext cx="945931"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70000" y="3577967"/>
            <a:ext cx="1617541" cy="384721"/>
          </a:xfrm>
          <a:prstGeom prst="rect">
            <a:avLst/>
          </a:prstGeom>
          <a:noFill/>
        </p:spPr>
        <p:txBody>
          <a:bodyPr wrap="square" rtlCol="0">
            <a:spAutoFit/>
          </a:bodyPr>
          <a:lstStyle/>
          <a:p>
            <a:r>
              <a:rPr lang="en-US" sz="1900" i="1" dirty="0" smtClean="0"/>
              <a:t>Indonesia</a:t>
            </a:r>
            <a:endParaRPr lang="en-US" sz="1900" i="1" dirty="0"/>
          </a:p>
        </p:txBody>
      </p:sp>
      <p:sp>
        <p:nvSpPr>
          <p:cNvPr id="14" name="TextBox 13"/>
          <p:cNvSpPr txBox="1"/>
          <p:nvPr/>
        </p:nvSpPr>
        <p:spPr>
          <a:xfrm>
            <a:off x="7251086" y="4656062"/>
            <a:ext cx="1134067" cy="384721"/>
          </a:xfrm>
          <a:prstGeom prst="rect">
            <a:avLst/>
          </a:prstGeom>
          <a:noFill/>
        </p:spPr>
        <p:txBody>
          <a:bodyPr wrap="square" rtlCol="0">
            <a:spAutoFit/>
          </a:bodyPr>
          <a:lstStyle/>
          <a:p>
            <a:r>
              <a:rPr lang="en-US" sz="1900" i="1" dirty="0"/>
              <a:t>Uruguay</a:t>
            </a:r>
          </a:p>
        </p:txBody>
      </p:sp>
      <p:sp>
        <p:nvSpPr>
          <p:cNvPr id="15" name="TextBox 14"/>
          <p:cNvSpPr txBox="1"/>
          <p:nvPr/>
        </p:nvSpPr>
        <p:spPr>
          <a:xfrm>
            <a:off x="7770821" y="5310504"/>
            <a:ext cx="951712" cy="384721"/>
          </a:xfrm>
          <a:prstGeom prst="rect">
            <a:avLst/>
          </a:prstGeom>
          <a:noFill/>
        </p:spPr>
        <p:txBody>
          <a:bodyPr wrap="square" rtlCol="0">
            <a:spAutoFit/>
          </a:bodyPr>
          <a:lstStyle/>
          <a:p>
            <a:r>
              <a:rPr lang="en-US" sz="1900" i="1" dirty="0" smtClean="0"/>
              <a:t>Poland</a:t>
            </a:r>
            <a:endParaRPr lang="en-US" sz="1900" i="1" dirty="0"/>
          </a:p>
        </p:txBody>
      </p:sp>
      <p:sp>
        <p:nvSpPr>
          <p:cNvPr id="16" name="TextBox 15"/>
          <p:cNvSpPr txBox="1"/>
          <p:nvPr/>
        </p:nvSpPr>
        <p:spPr>
          <a:xfrm>
            <a:off x="2522485" y="2355411"/>
            <a:ext cx="1150882" cy="384721"/>
          </a:xfrm>
          <a:prstGeom prst="rect">
            <a:avLst/>
          </a:prstGeom>
          <a:noFill/>
        </p:spPr>
        <p:txBody>
          <a:bodyPr wrap="square" rtlCol="0">
            <a:spAutoFit/>
          </a:bodyPr>
          <a:lstStyle/>
          <a:p>
            <a:r>
              <a:rPr lang="en-US" sz="1900" i="1" dirty="0" smtClean="0"/>
              <a:t>Senegal</a:t>
            </a:r>
            <a:endParaRPr lang="en-US" sz="1900" i="1" dirty="0"/>
          </a:p>
        </p:txBody>
      </p:sp>
      <p:sp>
        <p:nvSpPr>
          <p:cNvPr id="17" name="TextBox 16"/>
          <p:cNvSpPr txBox="1"/>
          <p:nvPr/>
        </p:nvSpPr>
        <p:spPr>
          <a:xfrm>
            <a:off x="1288052" y="3883858"/>
            <a:ext cx="1234432" cy="677108"/>
          </a:xfrm>
          <a:prstGeom prst="rect">
            <a:avLst/>
          </a:prstGeom>
          <a:noFill/>
        </p:spPr>
        <p:txBody>
          <a:bodyPr wrap="square" rtlCol="0">
            <a:spAutoFit/>
          </a:bodyPr>
          <a:lstStyle/>
          <a:p>
            <a:r>
              <a:rPr lang="en-US" sz="1900" i="1" dirty="0"/>
              <a:t>Kyrgyz Republic</a:t>
            </a:r>
          </a:p>
        </p:txBody>
      </p:sp>
      <p:sp>
        <p:nvSpPr>
          <p:cNvPr id="18" name="TextBox 17"/>
          <p:cNvSpPr txBox="1"/>
          <p:nvPr/>
        </p:nvSpPr>
        <p:spPr>
          <a:xfrm>
            <a:off x="2506718" y="1767926"/>
            <a:ext cx="1617541" cy="384721"/>
          </a:xfrm>
          <a:prstGeom prst="rect">
            <a:avLst/>
          </a:prstGeom>
          <a:noFill/>
        </p:spPr>
        <p:txBody>
          <a:bodyPr wrap="square" rtlCol="0">
            <a:spAutoFit/>
          </a:bodyPr>
          <a:lstStyle/>
          <a:p>
            <a:r>
              <a:rPr lang="en-US" sz="1900" i="1" dirty="0" smtClean="0"/>
              <a:t>Nigeria</a:t>
            </a:r>
            <a:endParaRPr lang="en-US" sz="1900" i="1" dirty="0"/>
          </a:p>
        </p:txBody>
      </p:sp>
      <p:cxnSp>
        <p:nvCxnSpPr>
          <p:cNvPr id="21" name="Straight Connector 20"/>
          <p:cNvCxnSpPr/>
          <p:nvPr/>
        </p:nvCxnSpPr>
        <p:spPr>
          <a:xfrm flipH="1" flipV="1">
            <a:off x="5897879" y="5188988"/>
            <a:ext cx="1" cy="4161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7360920" y="5029200"/>
            <a:ext cx="411480" cy="7614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7818120" y="5605166"/>
            <a:ext cx="236482" cy="2312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90953" y="1431704"/>
            <a:ext cx="1617541" cy="384721"/>
          </a:xfrm>
          <a:prstGeom prst="rect">
            <a:avLst/>
          </a:prstGeom>
          <a:noFill/>
        </p:spPr>
        <p:txBody>
          <a:bodyPr wrap="square" rtlCol="0">
            <a:spAutoFit/>
          </a:bodyPr>
          <a:lstStyle/>
          <a:p>
            <a:r>
              <a:rPr lang="en-US" sz="1900" i="1" dirty="0" smtClean="0"/>
              <a:t>Zambia</a:t>
            </a:r>
            <a:endParaRPr lang="en-US" sz="1900" i="1" dirty="0"/>
          </a:p>
        </p:txBody>
      </p:sp>
      <p:sp>
        <p:nvSpPr>
          <p:cNvPr id="27" name="TextBox 26"/>
          <p:cNvSpPr txBox="1"/>
          <p:nvPr/>
        </p:nvSpPr>
        <p:spPr>
          <a:xfrm>
            <a:off x="5071772" y="4317008"/>
            <a:ext cx="1313268" cy="384721"/>
          </a:xfrm>
          <a:prstGeom prst="rect">
            <a:avLst/>
          </a:prstGeom>
          <a:noFill/>
        </p:spPr>
        <p:txBody>
          <a:bodyPr wrap="square" rtlCol="0">
            <a:spAutoFit/>
          </a:bodyPr>
          <a:lstStyle/>
          <a:p>
            <a:r>
              <a:rPr lang="en-US" sz="1900" i="1" dirty="0" smtClean="0"/>
              <a:t>Panama</a:t>
            </a:r>
            <a:endParaRPr lang="en-US" sz="1900" i="1" dirty="0"/>
          </a:p>
        </p:txBody>
      </p:sp>
      <p:sp>
        <p:nvSpPr>
          <p:cNvPr id="28" name="TextBox 27"/>
          <p:cNvSpPr txBox="1"/>
          <p:nvPr/>
        </p:nvSpPr>
        <p:spPr>
          <a:xfrm>
            <a:off x="5403631" y="4836839"/>
            <a:ext cx="988497" cy="384721"/>
          </a:xfrm>
          <a:prstGeom prst="rect">
            <a:avLst/>
          </a:prstGeom>
          <a:noFill/>
        </p:spPr>
        <p:txBody>
          <a:bodyPr wrap="square" rtlCol="0">
            <a:spAutoFit/>
          </a:bodyPr>
          <a:lstStyle/>
          <a:p>
            <a:r>
              <a:rPr lang="en-US" sz="1900" i="1" dirty="0" smtClean="0"/>
              <a:t>Mexico</a:t>
            </a:r>
            <a:endParaRPr lang="en-US" sz="1900" i="1" dirty="0"/>
          </a:p>
        </p:txBody>
      </p:sp>
      <p:cxnSp>
        <p:nvCxnSpPr>
          <p:cNvPr id="34" name="Straight Connector 33"/>
          <p:cNvCxnSpPr>
            <a:endCxn id="26" idx="1"/>
          </p:cNvCxnSpPr>
          <p:nvPr/>
        </p:nvCxnSpPr>
        <p:spPr>
          <a:xfrm flipV="1">
            <a:off x="1937578" y="1624065"/>
            <a:ext cx="553375" cy="1554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593943" y="4083556"/>
            <a:ext cx="1158243" cy="384721"/>
          </a:xfrm>
          <a:prstGeom prst="rect">
            <a:avLst/>
          </a:prstGeom>
          <a:noFill/>
        </p:spPr>
        <p:txBody>
          <a:bodyPr wrap="square" rtlCol="0">
            <a:spAutoFit/>
          </a:bodyPr>
          <a:lstStyle/>
          <a:p>
            <a:r>
              <a:rPr lang="en-US" sz="1900" i="1" dirty="0" smtClean="0"/>
              <a:t>Georgia</a:t>
            </a:r>
            <a:endParaRPr lang="en-US" sz="1900" i="1" dirty="0"/>
          </a:p>
        </p:txBody>
      </p:sp>
      <p:sp>
        <p:nvSpPr>
          <p:cNvPr id="38" name="TextBox 37"/>
          <p:cNvSpPr txBox="1"/>
          <p:nvPr/>
        </p:nvSpPr>
        <p:spPr>
          <a:xfrm>
            <a:off x="3856241" y="4436407"/>
            <a:ext cx="857644" cy="383149"/>
          </a:xfrm>
          <a:prstGeom prst="rect">
            <a:avLst/>
          </a:prstGeom>
          <a:noFill/>
        </p:spPr>
        <p:txBody>
          <a:bodyPr wrap="square" rtlCol="0">
            <a:spAutoFit/>
          </a:bodyPr>
          <a:lstStyle/>
          <a:p>
            <a:r>
              <a:rPr lang="en-US" sz="1900" i="1" dirty="0" smtClean="0"/>
              <a:t>Peru</a:t>
            </a:r>
            <a:endParaRPr lang="en-US" sz="1900" i="1" dirty="0"/>
          </a:p>
        </p:txBody>
      </p:sp>
      <p:cxnSp>
        <p:nvCxnSpPr>
          <p:cNvPr id="39" name="Straight Connector 38"/>
          <p:cNvCxnSpPr/>
          <p:nvPr/>
        </p:nvCxnSpPr>
        <p:spPr>
          <a:xfrm flipV="1">
            <a:off x="4013901" y="4756492"/>
            <a:ext cx="120869" cy="532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564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485775" y="2341563"/>
            <a:ext cx="2562225" cy="2536825"/>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lstStyle/>
          <a:p>
            <a:pPr>
              <a:lnSpc>
                <a:spcPct val="110000"/>
              </a:lnSpc>
              <a:spcBef>
                <a:spcPct val="20000"/>
              </a:spcBef>
              <a:buClr>
                <a:srgbClr val="008080"/>
              </a:buClr>
              <a:buSzPct val="120000"/>
              <a:buFont typeface="Wingdings" pitchFamily="2" charset="2"/>
              <a:buNone/>
              <a:defRPr/>
            </a:pPr>
            <a:r>
              <a:rPr lang="en-US" sz="2400" dirty="0"/>
              <a:t>Then, graph </a:t>
            </a:r>
            <a:br>
              <a:rPr lang="en-US" sz="2400" dirty="0"/>
            </a:br>
            <a:r>
              <a:rPr lang="en-US" sz="2400" b="1" i="1" dirty="0">
                <a:sym typeface="Symbol" pitchFamily="18" charset="2"/>
              </a:rPr>
              <a:t>f(k</a:t>
            </a:r>
            <a:r>
              <a:rPr lang="en-US" sz="2400" b="1" i="1" baseline="30000" dirty="0">
                <a:sym typeface="Symbol" pitchFamily="18" charset="2"/>
              </a:rPr>
              <a:t>*</a:t>
            </a:r>
            <a:r>
              <a:rPr lang="en-US" sz="2400" b="1" i="1" dirty="0">
                <a:sym typeface="Symbol" pitchFamily="18" charset="2"/>
              </a:rPr>
              <a:t>)</a:t>
            </a:r>
            <a:r>
              <a:rPr lang="en-US" sz="2400" dirty="0"/>
              <a:t> and </a:t>
            </a:r>
            <a:r>
              <a:rPr lang="en-US" sz="2400" b="1" i="1" dirty="0" err="1" smtClean="0">
                <a:latin typeface="Times New Roman"/>
                <a:cs typeface="Times New Roman"/>
                <a:sym typeface="Symbol" pitchFamily="18" charset="2"/>
              </a:rPr>
              <a:t>δ</a:t>
            </a:r>
            <a:r>
              <a:rPr lang="en-US" sz="2400" b="1" i="1" dirty="0" err="1" smtClean="0">
                <a:sym typeface="Symbol" pitchFamily="18" charset="2"/>
              </a:rPr>
              <a:t>k</a:t>
            </a:r>
            <a:r>
              <a:rPr lang="en-US" sz="2400" b="1" i="1" baseline="30000" dirty="0">
                <a:sym typeface="Symbol" pitchFamily="18" charset="2"/>
              </a:rPr>
              <a:t>*</a:t>
            </a:r>
            <a:r>
              <a:rPr lang="en-US" sz="2400" dirty="0">
                <a:sym typeface="Symbol" pitchFamily="18" charset="2"/>
              </a:rPr>
              <a:t>, </a:t>
            </a:r>
            <a:br>
              <a:rPr lang="en-US" sz="2400" dirty="0">
                <a:sym typeface="Symbol" pitchFamily="18" charset="2"/>
              </a:rPr>
            </a:br>
            <a:r>
              <a:rPr lang="en-US" sz="2400" dirty="0">
                <a:sym typeface="Symbol" pitchFamily="18" charset="2"/>
              </a:rPr>
              <a:t>look for the </a:t>
            </a:r>
            <a:br>
              <a:rPr lang="en-US" sz="2400" dirty="0">
                <a:sym typeface="Symbol" pitchFamily="18" charset="2"/>
              </a:rPr>
            </a:br>
            <a:r>
              <a:rPr lang="en-US" sz="2400" dirty="0">
                <a:sym typeface="Symbol" pitchFamily="18" charset="2"/>
              </a:rPr>
              <a:t>point where </a:t>
            </a:r>
            <a:br>
              <a:rPr lang="en-US" sz="2400" dirty="0">
                <a:sym typeface="Symbol" pitchFamily="18" charset="2"/>
              </a:rPr>
            </a:br>
            <a:r>
              <a:rPr lang="en-US" sz="2400" dirty="0">
                <a:sym typeface="Symbol" pitchFamily="18" charset="2"/>
              </a:rPr>
              <a:t>the gap between them is biggest. </a:t>
            </a:r>
            <a:endParaRPr lang="en-US" sz="2400" b="1" i="1" baseline="30000" dirty="0">
              <a:sym typeface="Symbol" pitchFamily="18" charset="2"/>
            </a:endParaRPr>
          </a:p>
        </p:txBody>
      </p:sp>
      <p:sp>
        <p:nvSpPr>
          <p:cNvPr id="6151" name="Rectangle 3"/>
          <p:cNvSpPr>
            <a:spLocks noGrp="1" noChangeArrowheads="1"/>
          </p:cNvSpPr>
          <p:nvPr>
            <p:ph type="title"/>
          </p:nvPr>
        </p:nvSpPr>
        <p:spPr/>
        <p:txBody>
          <a:bodyPr/>
          <a:lstStyle/>
          <a:p>
            <a:pPr eaLnBrk="1" hangingPunct="1"/>
            <a:r>
              <a:rPr lang="en-US" smtClean="0"/>
              <a:t>The Golden Rule capital stock</a:t>
            </a:r>
          </a:p>
        </p:txBody>
      </p:sp>
      <p:grpSp>
        <p:nvGrpSpPr>
          <p:cNvPr id="2" name="Group 4"/>
          <p:cNvGrpSpPr>
            <a:grpSpLocks/>
          </p:cNvGrpSpPr>
          <p:nvPr/>
        </p:nvGrpSpPr>
        <p:grpSpPr bwMode="auto">
          <a:xfrm>
            <a:off x="2286000" y="1143000"/>
            <a:ext cx="6477000" cy="5249863"/>
            <a:chOff x="1440" y="720"/>
            <a:chExt cx="4080" cy="3307"/>
          </a:xfrm>
        </p:grpSpPr>
        <p:sp>
          <p:nvSpPr>
            <p:cNvPr id="6168" name="Line 5"/>
            <p:cNvSpPr>
              <a:spLocks noChangeShapeType="1"/>
            </p:cNvSpPr>
            <p:nvPr/>
          </p:nvSpPr>
          <p:spPr bwMode="auto">
            <a:xfrm>
              <a:off x="2257" y="1158"/>
              <a:ext cx="0" cy="220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6169" name="Line 6"/>
            <p:cNvSpPr>
              <a:spLocks noChangeShapeType="1"/>
            </p:cNvSpPr>
            <p:nvPr/>
          </p:nvSpPr>
          <p:spPr bwMode="auto">
            <a:xfrm>
              <a:off x="2258" y="3365"/>
              <a:ext cx="2869"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useBgFill="1">
          <p:nvSpPr>
            <p:cNvPr id="6170" name="Text Box 7"/>
            <p:cNvSpPr txBox="1">
              <a:spLocks noChangeArrowheads="1"/>
            </p:cNvSpPr>
            <p:nvPr/>
          </p:nvSpPr>
          <p:spPr bwMode="auto">
            <a:xfrm>
              <a:off x="1440" y="720"/>
              <a:ext cx="1155" cy="633"/>
            </a:xfrm>
            <a:prstGeom prst="rect">
              <a:avLst/>
            </a:prstGeom>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kumimoji="1" lang="en-US" sz="2200"/>
                <a:t>steady state output and depreciation</a:t>
              </a:r>
            </a:p>
          </p:txBody>
        </p:sp>
        <p:sp>
          <p:nvSpPr>
            <p:cNvPr id="6171" name="Text Box 8"/>
            <p:cNvSpPr txBox="1">
              <a:spLocks noChangeArrowheads="1"/>
            </p:cNvSpPr>
            <p:nvPr/>
          </p:nvSpPr>
          <p:spPr bwMode="auto">
            <a:xfrm>
              <a:off x="4512" y="3408"/>
              <a:ext cx="1008" cy="619"/>
            </a:xfrm>
            <a:prstGeom prst="rect">
              <a:avLst/>
            </a:prstGeom>
            <a:solidFill>
              <a:schemeClr val="bg1">
                <a:alpha val="50195"/>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95000"/>
                </a:lnSpc>
                <a:spcBef>
                  <a:spcPct val="50000"/>
                </a:spcBef>
              </a:pPr>
              <a:r>
                <a:rPr kumimoji="1" lang="en-US" sz="2200"/>
                <a:t>steady-state capital per </a:t>
              </a:r>
              <a:br>
                <a:rPr kumimoji="1" lang="en-US" sz="2200"/>
              </a:br>
              <a:r>
                <a:rPr kumimoji="1" lang="en-US" sz="2200"/>
                <a:t>worker, </a:t>
              </a:r>
              <a:r>
                <a:rPr kumimoji="1" lang="en-US" sz="2400" b="1" i="1">
                  <a:latin typeface="Tahoma" pitchFamily="34" charset="0"/>
                </a:rPr>
                <a:t>k</a:t>
              </a:r>
              <a:r>
                <a:rPr kumimoji="1" lang="en-US" sz="2400" b="1" i="1" baseline="30000">
                  <a:latin typeface="Tahoma" pitchFamily="34" charset="0"/>
                  <a:sym typeface="Symbol" pitchFamily="18" charset="2"/>
                </a:rPr>
                <a:t>*</a:t>
              </a:r>
              <a:r>
                <a:rPr kumimoji="1" lang="en-US" sz="2400">
                  <a:latin typeface="Tahoma" pitchFamily="34" charset="0"/>
                </a:rPr>
                <a:t> </a:t>
              </a:r>
            </a:p>
          </p:txBody>
        </p:sp>
      </p:grpSp>
      <p:grpSp>
        <p:nvGrpSpPr>
          <p:cNvPr id="3" name="Group 9"/>
          <p:cNvGrpSpPr>
            <a:grpSpLocks/>
          </p:cNvGrpSpPr>
          <p:nvPr/>
        </p:nvGrpSpPr>
        <p:grpSpPr bwMode="auto">
          <a:xfrm>
            <a:off x="3594100" y="2633663"/>
            <a:ext cx="5321300" cy="3155950"/>
            <a:chOff x="2264" y="1872"/>
            <a:chExt cx="3352" cy="1988"/>
          </a:xfrm>
        </p:grpSpPr>
        <p:sp>
          <p:nvSpPr>
            <p:cNvPr id="6166" name="Arc 10"/>
            <p:cNvSpPr>
              <a:spLocks/>
            </p:cNvSpPr>
            <p:nvPr/>
          </p:nvSpPr>
          <p:spPr bwMode="auto">
            <a:xfrm flipH="1">
              <a:off x="2264" y="2018"/>
              <a:ext cx="3302" cy="1842"/>
            </a:xfrm>
            <a:custGeom>
              <a:avLst/>
              <a:gdLst>
                <a:gd name="T0" fmla="*/ 0 w 21336"/>
                <a:gd name="T1" fmla="*/ 0 h 21243"/>
                <a:gd name="T2" fmla="*/ 0 w 21336"/>
                <a:gd name="T3" fmla="*/ 0 h 21243"/>
                <a:gd name="T4" fmla="*/ 0 w 21336"/>
                <a:gd name="T5" fmla="*/ 0 h 21243"/>
                <a:gd name="T6" fmla="*/ 0 60000 65536"/>
                <a:gd name="T7" fmla="*/ 0 60000 65536"/>
                <a:gd name="T8" fmla="*/ 0 60000 65536"/>
                <a:gd name="T9" fmla="*/ 0 w 21336"/>
                <a:gd name="T10" fmla="*/ 0 h 21243"/>
                <a:gd name="T11" fmla="*/ 21336 w 21336"/>
                <a:gd name="T12" fmla="*/ 21243 h 21243"/>
              </a:gdLst>
              <a:ahLst/>
              <a:cxnLst>
                <a:cxn ang="T6">
                  <a:pos x="T0" y="T1"/>
                </a:cxn>
                <a:cxn ang="T7">
                  <a:pos x="T2" y="T3"/>
                </a:cxn>
                <a:cxn ang="T8">
                  <a:pos x="T4" y="T5"/>
                </a:cxn>
              </a:cxnLst>
              <a:rect l="T9" t="T10" r="T11" b="T12"/>
              <a:pathLst>
                <a:path w="21336" h="21243" fill="none" extrusionOk="0">
                  <a:moveTo>
                    <a:pt x="3909" y="-1"/>
                  </a:moveTo>
                  <a:cubicBezTo>
                    <a:pt x="12922" y="1658"/>
                    <a:pt x="19907" y="8823"/>
                    <a:pt x="21335" y="17876"/>
                  </a:cubicBezTo>
                </a:path>
                <a:path w="21336" h="21243" stroke="0" extrusionOk="0">
                  <a:moveTo>
                    <a:pt x="3909" y="-1"/>
                  </a:moveTo>
                  <a:cubicBezTo>
                    <a:pt x="12922" y="1658"/>
                    <a:pt x="19907" y="8823"/>
                    <a:pt x="21335" y="17876"/>
                  </a:cubicBezTo>
                  <a:lnTo>
                    <a:pt x="0" y="21243"/>
                  </a:lnTo>
                  <a:close/>
                </a:path>
              </a:pathLst>
            </a:cu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67" name="Text Box 11"/>
            <p:cNvSpPr txBox="1">
              <a:spLocks noChangeArrowheads="1"/>
            </p:cNvSpPr>
            <p:nvPr/>
          </p:nvSpPr>
          <p:spPr bwMode="auto">
            <a:xfrm>
              <a:off x="5018" y="1872"/>
              <a:ext cx="59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f(k</a:t>
              </a:r>
              <a:r>
                <a:rPr kumimoji="1" lang="en-US" sz="2400" b="1" i="1" baseline="30000">
                  <a:latin typeface="Tahoma" pitchFamily="34" charset="0"/>
                  <a:sym typeface="Symbol" pitchFamily="18" charset="2"/>
                </a:rPr>
                <a:t>*</a:t>
              </a:r>
              <a:r>
                <a:rPr kumimoji="1" lang="en-US" sz="2400" b="1" i="1">
                  <a:latin typeface="Tahoma" pitchFamily="34" charset="0"/>
                </a:rPr>
                <a:t>)</a:t>
              </a:r>
            </a:p>
          </p:txBody>
        </p:sp>
      </p:grpSp>
      <p:grpSp>
        <p:nvGrpSpPr>
          <p:cNvPr id="4" name="Group 12"/>
          <p:cNvGrpSpPr>
            <a:grpSpLocks/>
          </p:cNvGrpSpPr>
          <p:nvPr/>
        </p:nvGrpSpPr>
        <p:grpSpPr bwMode="auto">
          <a:xfrm>
            <a:off x="3595688" y="1885951"/>
            <a:ext cx="4786312" cy="3446463"/>
            <a:chOff x="2265" y="1401"/>
            <a:chExt cx="3015" cy="2171"/>
          </a:xfrm>
        </p:grpSpPr>
        <p:sp>
          <p:nvSpPr>
            <p:cNvPr id="6164" name="Text Box 13"/>
            <p:cNvSpPr txBox="1">
              <a:spLocks noChangeArrowheads="1"/>
            </p:cNvSpPr>
            <p:nvPr/>
          </p:nvSpPr>
          <p:spPr bwMode="auto">
            <a:xfrm>
              <a:off x="4941" y="1401"/>
              <a:ext cx="3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dirty="0" err="1" smtClean="0">
                  <a:latin typeface="Times New Roman"/>
                  <a:cs typeface="Times New Roman"/>
                  <a:sym typeface="Symbol" pitchFamily="18" charset="2"/>
                </a:rPr>
                <a:t>δ</a:t>
              </a:r>
              <a:r>
                <a:rPr kumimoji="1" lang="en-US" sz="600" dirty="0" smtClean="0">
                  <a:latin typeface="Tahoma" pitchFamily="34" charset="0"/>
                  <a:sym typeface="Symbol" pitchFamily="18" charset="2"/>
                </a:rPr>
                <a:t> </a:t>
              </a:r>
              <a:r>
                <a:rPr kumimoji="1" lang="en-US" sz="2400" b="1" i="1" dirty="0">
                  <a:latin typeface="Tahoma" pitchFamily="34" charset="0"/>
                  <a:sym typeface="Symbol" pitchFamily="18" charset="2"/>
                </a:rPr>
                <a:t>k</a:t>
              </a:r>
              <a:r>
                <a:rPr kumimoji="1" lang="en-US" sz="2400" b="1" i="1" baseline="30000" dirty="0">
                  <a:latin typeface="Tahoma" pitchFamily="34" charset="0"/>
                  <a:sym typeface="Symbol" pitchFamily="18" charset="2"/>
                </a:rPr>
                <a:t>*</a:t>
              </a:r>
            </a:p>
          </p:txBody>
        </p:sp>
        <p:sp>
          <p:nvSpPr>
            <p:cNvPr id="6165" name="Line 14"/>
            <p:cNvSpPr>
              <a:spLocks noChangeShapeType="1"/>
            </p:cNvSpPr>
            <p:nvPr/>
          </p:nvSpPr>
          <p:spPr bwMode="auto">
            <a:xfrm flipV="1">
              <a:off x="2265" y="1656"/>
              <a:ext cx="2721" cy="1916"/>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5" name="Group 15"/>
          <p:cNvGrpSpPr>
            <a:grpSpLocks/>
          </p:cNvGrpSpPr>
          <p:nvPr/>
        </p:nvGrpSpPr>
        <p:grpSpPr bwMode="auto">
          <a:xfrm>
            <a:off x="4419600" y="3938588"/>
            <a:ext cx="838200" cy="1971675"/>
            <a:chOff x="2784" y="2481"/>
            <a:chExt cx="528" cy="1242"/>
          </a:xfrm>
        </p:grpSpPr>
        <p:graphicFrame>
          <p:nvGraphicFramePr>
            <p:cNvPr id="6149" name="Object 16"/>
            <p:cNvGraphicFramePr>
              <a:graphicFrameLocks noChangeAspect="1"/>
            </p:cNvGraphicFramePr>
            <p:nvPr/>
          </p:nvGraphicFramePr>
          <p:xfrm>
            <a:off x="2784" y="3360"/>
            <a:ext cx="528" cy="363"/>
          </p:xfrm>
          <a:graphic>
            <a:graphicData uri="http://schemas.openxmlformats.org/presentationml/2006/ole">
              <mc:AlternateContent xmlns:mc="http://schemas.openxmlformats.org/markup-compatibility/2006">
                <mc:Choice xmlns:v="urn:schemas-microsoft-com:vml" Requires="v">
                  <p:oleObj spid="_x0000_s5178" name="Equation" r:id="rId4" imgW="368280" imgH="253800" progId="Equation.DSMT4">
                    <p:embed/>
                  </p:oleObj>
                </mc:Choice>
                <mc:Fallback>
                  <p:oleObj name="Equation" r:id="rId4" imgW="36828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 y="3360"/>
                          <a:ext cx="528"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3" name="Line 17"/>
            <p:cNvSpPr>
              <a:spLocks noChangeShapeType="1"/>
            </p:cNvSpPr>
            <p:nvPr/>
          </p:nvSpPr>
          <p:spPr bwMode="auto">
            <a:xfrm>
              <a:off x="2946" y="2481"/>
              <a:ext cx="0" cy="885"/>
            </a:xfrm>
            <a:prstGeom prst="line">
              <a:avLst/>
            </a:prstGeom>
            <a:noFill/>
            <a:ln w="12700">
              <a:solidFill>
                <a:srgbClr val="CDA60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8018" name="AutoShape 18"/>
          <p:cNvSpPr>
            <a:spLocks/>
          </p:cNvSpPr>
          <p:nvPr/>
        </p:nvSpPr>
        <p:spPr bwMode="auto">
          <a:xfrm>
            <a:off x="4267200" y="3948113"/>
            <a:ext cx="357188" cy="1385887"/>
          </a:xfrm>
          <a:prstGeom prst="leftBrace">
            <a:avLst>
              <a:gd name="adj1" fmla="val 32333"/>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6" name="Group 19"/>
          <p:cNvGrpSpPr>
            <a:grpSpLocks/>
          </p:cNvGrpSpPr>
          <p:nvPr/>
        </p:nvGrpSpPr>
        <p:grpSpPr bwMode="auto">
          <a:xfrm>
            <a:off x="4714875" y="3943350"/>
            <a:ext cx="1171575" cy="609600"/>
            <a:chOff x="2970" y="2484"/>
            <a:chExt cx="738" cy="384"/>
          </a:xfrm>
        </p:grpSpPr>
        <p:sp>
          <p:nvSpPr>
            <p:cNvPr id="6162" name="AutoShape 20"/>
            <p:cNvSpPr>
              <a:spLocks/>
            </p:cNvSpPr>
            <p:nvPr/>
          </p:nvSpPr>
          <p:spPr bwMode="auto">
            <a:xfrm>
              <a:off x="2970" y="2484"/>
              <a:ext cx="192" cy="384"/>
            </a:xfrm>
            <a:prstGeom prst="rightBrace">
              <a:avLst>
                <a:gd name="adj1" fmla="val 32741"/>
                <a:gd name="adj2" fmla="val 50000"/>
              </a:avLst>
            </a:pr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aphicFrame>
          <p:nvGraphicFramePr>
            <p:cNvPr id="6148" name="Object 21"/>
            <p:cNvGraphicFramePr>
              <a:graphicFrameLocks noChangeAspect="1"/>
            </p:cNvGraphicFramePr>
            <p:nvPr/>
          </p:nvGraphicFramePr>
          <p:xfrm>
            <a:off x="3216" y="2496"/>
            <a:ext cx="492" cy="363"/>
          </p:xfrm>
          <a:graphic>
            <a:graphicData uri="http://schemas.openxmlformats.org/presentationml/2006/ole">
              <mc:AlternateContent xmlns:mc="http://schemas.openxmlformats.org/markup-compatibility/2006">
                <mc:Choice xmlns:v="urn:schemas-microsoft-com:vml" Requires="v">
                  <p:oleObj spid="_x0000_s5179" name="Equation" r:id="rId6" imgW="342720" imgH="253800" progId="Equation.DSMT4">
                    <p:embed/>
                  </p:oleObj>
                </mc:Choice>
                <mc:Fallback>
                  <p:oleObj name="Equation" r:id="rId6" imgW="342720" imgH="253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6" y="2496"/>
                          <a:ext cx="492" cy="3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22"/>
          <p:cNvGrpSpPr>
            <a:grpSpLocks/>
          </p:cNvGrpSpPr>
          <p:nvPr/>
        </p:nvGrpSpPr>
        <p:grpSpPr bwMode="auto">
          <a:xfrm>
            <a:off x="4719638" y="4562475"/>
            <a:ext cx="2401887" cy="766763"/>
            <a:chOff x="2973" y="2874"/>
            <a:chExt cx="1513" cy="483"/>
          </a:xfrm>
        </p:grpSpPr>
        <p:sp>
          <p:nvSpPr>
            <p:cNvPr id="6161" name="AutoShape 23"/>
            <p:cNvSpPr>
              <a:spLocks/>
            </p:cNvSpPr>
            <p:nvPr/>
          </p:nvSpPr>
          <p:spPr bwMode="auto">
            <a:xfrm>
              <a:off x="2973" y="2874"/>
              <a:ext cx="192" cy="483"/>
            </a:xfrm>
            <a:prstGeom prst="rightBrace">
              <a:avLst>
                <a:gd name="adj1" fmla="val 41182"/>
                <a:gd name="adj2" fmla="val 50000"/>
              </a:avLst>
            </a:pr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aphicFrame>
          <p:nvGraphicFramePr>
            <p:cNvPr id="6147" name="Object 24"/>
            <p:cNvGraphicFramePr>
              <a:graphicFrameLocks noChangeAspect="1"/>
            </p:cNvGraphicFramePr>
            <p:nvPr/>
          </p:nvGraphicFramePr>
          <p:xfrm>
            <a:off x="3174" y="2955"/>
            <a:ext cx="1312" cy="363"/>
          </p:xfrm>
          <a:graphic>
            <a:graphicData uri="http://schemas.openxmlformats.org/presentationml/2006/ole">
              <mc:AlternateContent xmlns:mc="http://schemas.openxmlformats.org/markup-compatibility/2006">
                <mc:Choice xmlns:v="urn:schemas-microsoft-com:vml" Requires="v">
                  <p:oleObj spid="_x0000_s5180" name="Equation" r:id="rId8" imgW="914400" imgH="253800" progId="Equation.DSMT4">
                    <p:embed/>
                  </p:oleObj>
                </mc:Choice>
                <mc:Fallback>
                  <p:oleObj name="Equation" r:id="rId8" imgW="914400" imgH="2538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4" y="2955"/>
                          <a:ext cx="1312" cy="3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25"/>
          <p:cNvGrpSpPr>
            <a:grpSpLocks/>
          </p:cNvGrpSpPr>
          <p:nvPr/>
        </p:nvGrpSpPr>
        <p:grpSpPr bwMode="auto">
          <a:xfrm>
            <a:off x="685800" y="4659313"/>
            <a:ext cx="3533775" cy="1098550"/>
            <a:chOff x="432" y="2935"/>
            <a:chExt cx="2226" cy="692"/>
          </a:xfrm>
        </p:grpSpPr>
        <p:graphicFrame>
          <p:nvGraphicFramePr>
            <p:cNvPr id="6146" name="Object 26"/>
            <p:cNvGraphicFramePr>
              <a:graphicFrameLocks noChangeAspect="1"/>
            </p:cNvGraphicFramePr>
            <p:nvPr/>
          </p:nvGraphicFramePr>
          <p:xfrm>
            <a:off x="432" y="3264"/>
            <a:ext cx="1587" cy="363"/>
          </p:xfrm>
          <a:graphic>
            <a:graphicData uri="http://schemas.openxmlformats.org/presentationml/2006/ole">
              <mc:AlternateContent xmlns:mc="http://schemas.openxmlformats.org/markup-compatibility/2006">
                <mc:Choice xmlns:v="urn:schemas-microsoft-com:vml" Requires="v">
                  <p:oleObj spid="_x0000_s5181" name="Equation" r:id="rId10" imgW="1104840" imgH="253800" progId="Equation.DSMT4">
                    <p:embed/>
                  </p:oleObj>
                </mc:Choice>
                <mc:Fallback>
                  <p:oleObj name="Equation" r:id="rId10" imgW="1104840" imgH="2538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 y="3264"/>
                          <a:ext cx="1587" cy="363"/>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0" name="Line 27"/>
            <p:cNvSpPr>
              <a:spLocks noChangeShapeType="1"/>
            </p:cNvSpPr>
            <p:nvPr/>
          </p:nvSpPr>
          <p:spPr bwMode="auto">
            <a:xfrm flipV="1">
              <a:off x="2028" y="2935"/>
              <a:ext cx="630" cy="455"/>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79257032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up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8018"/>
                                        </p:tgtEl>
                                        <p:attrNameLst>
                                          <p:attrName>style.visibility</p:attrName>
                                        </p:attrNameLst>
                                      </p:cBhvr>
                                      <p:to>
                                        <p:strVal val="visible"/>
                                      </p:to>
                                    </p:set>
                                    <p:animEffect transition="in" filter="wipe(up)">
                                      <p:cBhvr>
                                        <p:cTn id="27" dur="500"/>
                                        <p:tgtEl>
                                          <p:spTgt spid="128018"/>
                                        </p:tgtEl>
                                      </p:cBhvr>
                                    </p:animEffect>
                                  </p:childTnLst>
                                </p:cTn>
                              </p:par>
                            </p:childTnLst>
                          </p:cTn>
                        </p:par>
                        <p:par>
                          <p:cTn id="28" fill="hold" nodeType="afterGroup">
                            <p:stCondLst>
                              <p:cond delay="500"/>
                            </p:stCondLst>
                            <p:childTnLst>
                              <p:par>
                                <p:cTn id="29" presetID="18" presetClass="entr" presetSubtype="12"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strips(downLeft)">
                                      <p:cBhvr>
                                        <p:cTn id="31" dur="500"/>
                                        <p:tgtEl>
                                          <p:spTgt spid="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strips(downRight)">
                                      <p:cBhvr>
                                        <p:cTn id="36" dur="500"/>
                                        <p:tgtEl>
                                          <p:spTgt spid="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strips(downRight)">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18"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smtClean="0"/>
              <a:t>The Golden Rule capital stock</a:t>
            </a:r>
          </a:p>
        </p:txBody>
      </p:sp>
      <p:sp>
        <p:nvSpPr>
          <p:cNvPr id="130051" name="Rectangle 3"/>
          <p:cNvSpPr>
            <a:spLocks noGrp="1" noChangeArrowheads="1"/>
          </p:cNvSpPr>
          <p:nvPr>
            <p:ph type="body" idx="1"/>
          </p:nvPr>
        </p:nvSpPr>
        <p:spPr>
          <a:xfrm>
            <a:off x="381000" y="1752600"/>
            <a:ext cx="2819400" cy="3581400"/>
          </a:xfrm>
          <a:solidFill>
            <a:srgbClr val="FFFFCC"/>
          </a:solidFill>
          <a:effectLst>
            <a:outerShdw blurRad="50800" dist="38100" dir="2700000" algn="tl" rotWithShape="0">
              <a:prstClr val="black">
                <a:alpha val="40000"/>
              </a:prstClr>
            </a:outerShdw>
          </a:effectLst>
        </p:spPr>
        <p:txBody>
          <a:bodyPr/>
          <a:lstStyle/>
          <a:p>
            <a:pPr marL="0" indent="0" eaLnBrk="1" hangingPunct="1">
              <a:lnSpc>
                <a:spcPct val="110000"/>
              </a:lnSpc>
              <a:spcBef>
                <a:spcPct val="20000"/>
              </a:spcBef>
              <a:buFont typeface="Wingdings" pitchFamily="2" charset="2"/>
              <a:buNone/>
              <a:defRPr/>
            </a:pPr>
            <a:r>
              <a:rPr lang="en-US" sz="2300" b="1" i="1" dirty="0" smtClean="0"/>
              <a:t>c</a:t>
            </a:r>
            <a:r>
              <a:rPr lang="en-US" sz="2300" b="1" i="1" baseline="30000" dirty="0" smtClean="0"/>
              <a:t>*</a:t>
            </a:r>
            <a:r>
              <a:rPr lang="en-US" sz="2300" dirty="0" smtClean="0"/>
              <a:t> </a:t>
            </a:r>
            <a:r>
              <a:rPr lang="en-US" sz="2300" dirty="0" smtClean="0">
                <a:sym typeface="Symbol" pitchFamily="18" charset="2"/>
              </a:rPr>
              <a:t>= </a:t>
            </a:r>
            <a:r>
              <a:rPr lang="en-US" sz="2300" b="1" i="1" dirty="0" smtClean="0">
                <a:sym typeface="Symbol" pitchFamily="18" charset="2"/>
              </a:rPr>
              <a:t>f(k</a:t>
            </a:r>
            <a:r>
              <a:rPr lang="en-US" sz="2300" b="1" i="1" baseline="30000" dirty="0" smtClean="0">
                <a:sym typeface="Symbol" pitchFamily="18" charset="2"/>
              </a:rPr>
              <a:t>*</a:t>
            </a:r>
            <a:r>
              <a:rPr lang="en-US" sz="2300" b="1" i="1" dirty="0" smtClean="0">
                <a:sym typeface="Symbol" pitchFamily="18" charset="2"/>
              </a:rPr>
              <a:t>) </a:t>
            </a:r>
            <a:r>
              <a:rPr lang="en-US" sz="2300" dirty="0" smtClean="0">
                <a:sym typeface="Symbol" pitchFamily="18" charset="2"/>
              </a:rPr>
              <a:t>−</a:t>
            </a:r>
            <a:r>
              <a:rPr lang="en-US" sz="2300" b="1" dirty="0" smtClean="0">
                <a:sym typeface="Symbol" pitchFamily="18" charset="2"/>
              </a:rPr>
              <a:t> </a:t>
            </a:r>
            <a:r>
              <a:rPr lang="en-US" sz="2300" b="1" i="1" dirty="0" err="1" smtClean="0">
                <a:latin typeface="Times New Roman"/>
                <a:cs typeface="Times New Roman"/>
                <a:sym typeface="Symbol" pitchFamily="18" charset="2"/>
              </a:rPr>
              <a:t>δ</a:t>
            </a:r>
            <a:r>
              <a:rPr lang="en-US" sz="2300" b="1" i="1" dirty="0" err="1" smtClean="0">
                <a:sym typeface="Symbol" pitchFamily="18" charset="2"/>
              </a:rPr>
              <a:t>k</a:t>
            </a:r>
            <a:r>
              <a:rPr lang="en-US" sz="2300" b="1" i="1" baseline="30000" dirty="0" smtClean="0">
                <a:sym typeface="Symbol" pitchFamily="18" charset="2"/>
              </a:rPr>
              <a:t>*</a:t>
            </a:r>
            <a:br>
              <a:rPr lang="en-US" sz="2300" b="1" i="1" baseline="30000" dirty="0" smtClean="0">
                <a:sym typeface="Symbol" pitchFamily="18" charset="2"/>
              </a:rPr>
            </a:br>
            <a:r>
              <a:rPr lang="en-US" sz="2300" dirty="0" smtClean="0">
                <a:sym typeface="Symbol" pitchFamily="18" charset="2"/>
              </a:rPr>
              <a:t>is biggest where the slope of the production function </a:t>
            </a:r>
            <a:br>
              <a:rPr lang="en-US" sz="2300" dirty="0" smtClean="0">
                <a:sym typeface="Symbol" pitchFamily="18" charset="2"/>
              </a:rPr>
            </a:br>
            <a:r>
              <a:rPr lang="en-US" sz="2300" dirty="0" smtClean="0">
                <a:sym typeface="Symbol" pitchFamily="18" charset="2"/>
              </a:rPr>
              <a:t>   equals </a:t>
            </a:r>
            <a:br>
              <a:rPr lang="en-US" sz="2300" dirty="0" smtClean="0">
                <a:sym typeface="Symbol" pitchFamily="18" charset="2"/>
              </a:rPr>
            </a:br>
            <a:r>
              <a:rPr lang="en-US" sz="2300" dirty="0" smtClean="0">
                <a:sym typeface="Symbol" pitchFamily="18" charset="2"/>
              </a:rPr>
              <a:t>the slope of the depreciation line: </a:t>
            </a:r>
          </a:p>
        </p:txBody>
      </p:sp>
      <p:sp>
        <p:nvSpPr>
          <p:cNvPr id="7174" name="Line 4"/>
          <p:cNvSpPr>
            <a:spLocks noChangeShapeType="1"/>
          </p:cNvSpPr>
          <p:nvPr/>
        </p:nvSpPr>
        <p:spPr bwMode="auto">
          <a:xfrm>
            <a:off x="3582988" y="1838325"/>
            <a:ext cx="0" cy="3500438"/>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175" name="Line 5"/>
          <p:cNvSpPr>
            <a:spLocks noChangeShapeType="1"/>
          </p:cNvSpPr>
          <p:nvPr/>
        </p:nvSpPr>
        <p:spPr bwMode="auto">
          <a:xfrm>
            <a:off x="3584575" y="5341938"/>
            <a:ext cx="4554538"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176" name="Text Box 6"/>
          <p:cNvSpPr txBox="1">
            <a:spLocks noChangeArrowheads="1"/>
          </p:cNvSpPr>
          <p:nvPr/>
        </p:nvSpPr>
        <p:spPr bwMode="auto">
          <a:xfrm>
            <a:off x="7162800" y="5410200"/>
            <a:ext cx="1600200" cy="982663"/>
          </a:xfrm>
          <a:prstGeom prst="rect">
            <a:avLst/>
          </a:prstGeom>
          <a:solidFill>
            <a:schemeClr val="bg1">
              <a:alpha val="50195"/>
            </a:scheme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95000"/>
              </a:lnSpc>
              <a:spcBef>
                <a:spcPct val="50000"/>
              </a:spcBef>
            </a:pPr>
            <a:r>
              <a:rPr kumimoji="1" lang="en-US" sz="2200"/>
              <a:t>steady-state capital per </a:t>
            </a:r>
            <a:br>
              <a:rPr kumimoji="1" lang="en-US" sz="2200"/>
            </a:br>
            <a:r>
              <a:rPr kumimoji="1" lang="en-US" sz="2200"/>
              <a:t>worker, </a:t>
            </a:r>
            <a:r>
              <a:rPr kumimoji="1" lang="en-US" sz="2400" b="1" i="1">
                <a:latin typeface="Tahoma" pitchFamily="34" charset="0"/>
              </a:rPr>
              <a:t>k</a:t>
            </a:r>
            <a:r>
              <a:rPr kumimoji="1" lang="en-US" sz="2400" b="1" i="1" baseline="30000">
                <a:latin typeface="Tahoma" pitchFamily="34" charset="0"/>
                <a:sym typeface="Symbol" pitchFamily="18" charset="2"/>
              </a:rPr>
              <a:t>*</a:t>
            </a:r>
            <a:r>
              <a:rPr kumimoji="1" lang="en-US" sz="2400">
                <a:latin typeface="Tahoma" pitchFamily="34" charset="0"/>
              </a:rPr>
              <a:t> </a:t>
            </a:r>
          </a:p>
        </p:txBody>
      </p:sp>
      <p:grpSp>
        <p:nvGrpSpPr>
          <p:cNvPr id="7177" name="Group 7"/>
          <p:cNvGrpSpPr>
            <a:grpSpLocks/>
          </p:cNvGrpSpPr>
          <p:nvPr/>
        </p:nvGrpSpPr>
        <p:grpSpPr bwMode="auto">
          <a:xfrm>
            <a:off x="3594100" y="2633663"/>
            <a:ext cx="5321300" cy="3155950"/>
            <a:chOff x="2264" y="1872"/>
            <a:chExt cx="3352" cy="1988"/>
          </a:xfrm>
        </p:grpSpPr>
        <p:sp>
          <p:nvSpPr>
            <p:cNvPr id="7185" name="Arc 8"/>
            <p:cNvSpPr>
              <a:spLocks/>
            </p:cNvSpPr>
            <p:nvPr/>
          </p:nvSpPr>
          <p:spPr bwMode="auto">
            <a:xfrm flipH="1">
              <a:off x="2264" y="2018"/>
              <a:ext cx="3302" cy="1842"/>
            </a:xfrm>
            <a:custGeom>
              <a:avLst/>
              <a:gdLst>
                <a:gd name="T0" fmla="*/ 0 w 21336"/>
                <a:gd name="T1" fmla="*/ 0 h 21243"/>
                <a:gd name="T2" fmla="*/ 0 w 21336"/>
                <a:gd name="T3" fmla="*/ 0 h 21243"/>
                <a:gd name="T4" fmla="*/ 0 w 21336"/>
                <a:gd name="T5" fmla="*/ 0 h 21243"/>
                <a:gd name="T6" fmla="*/ 0 60000 65536"/>
                <a:gd name="T7" fmla="*/ 0 60000 65536"/>
                <a:gd name="T8" fmla="*/ 0 60000 65536"/>
                <a:gd name="T9" fmla="*/ 0 w 21336"/>
                <a:gd name="T10" fmla="*/ 0 h 21243"/>
                <a:gd name="T11" fmla="*/ 21336 w 21336"/>
                <a:gd name="T12" fmla="*/ 21243 h 21243"/>
              </a:gdLst>
              <a:ahLst/>
              <a:cxnLst>
                <a:cxn ang="T6">
                  <a:pos x="T0" y="T1"/>
                </a:cxn>
                <a:cxn ang="T7">
                  <a:pos x="T2" y="T3"/>
                </a:cxn>
                <a:cxn ang="T8">
                  <a:pos x="T4" y="T5"/>
                </a:cxn>
              </a:cxnLst>
              <a:rect l="T9" t="T10" r="T11" b="T12"/>
              <a:pathLst>
                <a:path w="21336" h="21243" fill="none" extrusionOk="0">
                  <a:moveTo>
                    <a:pt x="3909" y="-1"/>
                  </a:moveTo>
                  <a:cubicBezTo>
                    <a:pt x="12922" y="1658"/>
                    <a:pt x="19907" y="8823"/>
                    <a:pt x="21335" y="17876"/>
                  </a:cubicBezTo>
                </a:path>
                <a:path w="21336" h="21243" stroke="0" extrusionOk="0">
                  <a:moveTo>
                    <a:pt x="3909" y="-1"/>
                  </a:moveTo>
                  <a:cubicBezTo>
                    <a:pt x="12922" y="1658"/>
                    <a:pt x="19907" y="8823"/>
                    <a:pt x="21335" y="17876"/>
                  </a:cubicBezTo>
                  <a:lnTo>
                    <a:pt x="0" y="21243"/>
                  </a:lnTo>
                  <a:close/>
                </a:path>
              </a:pathLst>
            </a:cu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6" name="Text Box 9"/>
            <p:cNvSpPr txBox="1">
              <a:spLocks noChangeArrowheads="1"/>
            </p:cNvSpPr>
            <p:nvPr/>
          </p:nvSpPr>
          <p:spPr bwMode="auto">
            <a:xfrm>
              <a:off x="5018" y="1872"/>
              <a:ext cx="59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f(k</a:t>
              </a:r>
              <a:r>
                <a:rPr kumimoji="1" lang="en-US" sz="2400" b="1" i="1" baseline="30000">
                  <a:latin typeface="Tahoma" pitchFamily="34" charset="0"/>
                  <a:sym typeface="Symbol" pitchFamily="18" charset="2"/>
                </a:rPr>
                <a:t>*</a:t>
              </a:r>
              <a:r>
                <a:rPr kumimoji="1" lang="en-US" sz="2400" b="1" i="1">
                  <a:latin typeface="Tahoma" pitchFamily="34" charset="0"/>
                </a:rPr>
                <a:t>)</a:t>
              </a:r>
            </a:p>
          </p:txBody>
        </p:sp>
      </p:grpSp>
      <p:sp>
        <p:nvSpPr>
          <p:cNvPr id="7184" name="Line 12"/>
          <p:cNvSpPr>
            <a:spLocks noChangeShapeType="1"/>
          </p:cNvSpPr>
          <p:nvPr/>
        </p:nvSpPr>
        <p:spPr bwMode="auto">
          <a:xfrm flipV="1">
            <a:off x="3595688" y="2290763"/>
            <a:ext cx="4319587" cy="304165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0061" name="Line 13"/>
          <p:cNvSpPr>
            <a:spLocks noChangeShapeType="1"/>
          </p:cNvSpPr>
          <p:nvPr/>
        </p:nvSpPr>
        <p:spPr bwMode="auto">
          <a:xfrm flipV="1">
            <a:off x="3976688" y="3419475"/>
            <a:ext cx="1419225" cy="10001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7170" name="Object 14"/>
          <p:cNvGraphicFramePr>
            <a:graphicFrameLocks noChangeAspect="1"/>
          </p:cNvGraphicFramePr>
          <p:nvPr/>
        </p:nvGraphicFramePr>
        <p:xfrm>
          <a:off x="4419600" y="5334000"/>
          <a:ext cx="838200" cy="576263"/>
        </p:xfrm>
        <a:graphic>
          <a:graphicData uri="http://schemas.openxmlformats.org/presentationml/2006/ole">
            <mc:AlternateContent xmlns:mc="http://schemas.openxmlformats.org/markup-compatibility/2006">
              <mc:Choice xmlns:v="urn:schemas-microsoft-com:vml" Requires="v">
                <p:oleObj spid="_x0000_s6176" name="Equation" r:id="rId4" imgW="368280" imgH="253800" progId="Equation.DSMT4">
                  <p:embed/>
                </p:oleObj>
              </mc:Choice>
              <mc:Fallback>
                <p:oleObj name="Equation" r:id="rId4" imgW="36828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5334000"/>
                        <a:ext cx="8382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0" name="Line 15"/>
          <p:cNvSpPr>
            <a:spLocks noChangeShapeType="1"/>
          </p:cNvSpPr>
          <p:nvPr/>
        </p:nvSpPr>
        <p:spPr bwMode="auto">
          <a:xfrm>
            <a:off x="4676775" y="3938588"/>
            <a:ext cx="0" cy="1404937"/>
          </a:xfrm>
          <a:prstGeom prst="line">
            <a:avLst/>
          </a:prstGeom>
          <a:noFill/>
          <a:ln w="12700">
            <a:solidFill>
              <a:srgbClr val="CDA60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181" name="AutoShape 16"/>
          <p:cNvSpPr>
            <a:spLocks/>
          </p:cNvSpPr>
          <p:nvPr/>
        </p:nvSpPr>
        <p:spPr bwMode="auto">
          <a:xfrm>
            <a:off x="4714875" y="3943350"/>
            <a:ext cx="304800" cy="609600"/>
          </a:xfrm>
          <a:prstGeom prst="rightBrace">
            <a:avLst>
              <a:gd name="adj1" fmla="val 32741"/>
              <a:gd name="adj2" fmla="val 50000"/>
            </a:avLst>
          </a:pr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aphicFrame>
        <p:nvGraphicFramePr>
          <p:cNvPr id="7171" name="Object 17"/>
          <p:cNvGraphicFramePr>
            <a:graphicFrameLocks noChangeAspect="1"/>
          </p:cNvGraphicFramePr>
          <p:nvPr/>
        </p:nvGraphicFramePr>
        <p:xfrm>
          <a:off x="5105400" y="3962400"/>
          <a:ext cx="781050" cy="576263"/>
        </p:xfrm>
        <a:graphic>
          <a:graphicData uri="http://schemas.openxmlformats.org/presentationml/2006/ole">
            <mc:AlternateContent xmlns:mc="http://schemas.openxmlformats.org/markup-compatibility/2006">
              <mc:Choice xmlns:v="urn:schemas-microsoft-com:vml" Requires="v">
                <p:oleObj spid="_x0000_s6177" name="Equation" r:id="rId6" imgW="342720" imgH="253800" progId="Equation.DSMT4">
                  <p:embed/>
                </p:oleObj>
              </mc:Choice>
              <mc:Fallback>
                <p:oleObj name="Equation" r:id="rId6" imgW="342720" imgH="253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3962400"/>
                        <a:ext cx="781050" cy="5762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66" name="Text Box 18"/>
          <p:cNvSpPr txBox="1">
            <a:spLocks noChangeArrowheads="1"/>
          </p:cNvSpPr>
          <p:nvPr/>
        </p:nvSpPr>
        <p:spPr bwMode="auto">
          <a:xfrm>
            <a:off x="860425" y="4694238"/>
            <a:ext cx="1752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05000"/>
              </a:lnSpc>
              <a:spcBef>
                <a:spcPct val="20000"/>
              </a:spcBef>
              <a:buFont typeface="Wingdings" pitchFamily="2" charset="2"/>
              <a:buNone/>
            </a:pPr>
            <a:r>
              <a:rPr lang="en-US" sz="2700" dirty="0">
                <a:solidFill>
                  <a:srgbClr val="FF0000"/>
                </a:solidFill>
                <a:sym typeface="Symbol" pitchFamily="18" charset="2"/>
              </a:rPr>
              <a:t>MPK = </a:t>
            </a:r>
            <a:r>
              <a:rPr lang="en-US" sz="2800" b="1" i="1" dirty="0" err="1" smtClean="0">
                <a:solidFill>
                  <a:srgbClr val="FF0000"/>
                </a:solidFill>
                <a:latin typeface="Times New Roman"/>
                <a:cs typeface="Times New Roman"/>
                <a:sym typeface="Symbol" pitchFamily="18" charset="2"/>
              </a:rPr>
              <a:t>δ</a:t>
            </a:r>
            <a:r>
              <a:rPr lang="en-US" sz="2800" dirty="0" smtClean="0">
                <a:solidFill>
                  <a:srgbClr val="FF0000"/>
                </a:solidFill>
                <a:sym typeface="Symbol" pitchFamily="18" charset="2"/>
              </a:rPr>
              <a:t> </a:t>
            </a:r>
            <a:endParaRPr lang="en-US" sz="2400" dirty="0">
              <a:solidFill>
                <a:srgbClr val="FF0000"/>
              </a:solidFill>
            </a:endParaRPr>
          </a:p>
        </p:txBody>
      </p:sp>
      <p:sp>
        <p:nvSpPr>
          <p:cNvPr id="19" name="Text Box 13"/>
          <p:cNvSpPr txBox="1">
            <a:spLocks noChangeArrowheads="1"/>
          </p:cNvSpPr>
          <p:nvPr/>
        </p:nvSpPr>
        <p:spPr bwMode="auto">
          <a:xfrm>
            <a:off x="7843838" y="1885951"/>
            <a:ext cx="538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dirty="0" err="1" smtClean="0">
                <a:latin typeface="Times New Roman"/>
                <a:cs typeface="Times New Roman"/>
                <a:sym typeface="Symbol" pitchFamily="18" charset="2"/>
              </a:rPr>
              <a:t>δ</a:t>
            </a:r>
            <a:r>
              <a:rPr kumimoji="1" lang="en-US" sz="600" dirty="0" smtClean="0">
                <a:latin typeface="Tahoma" pitchFamily="34" charset="0"/>
                <a:sym typeface="Symbol" pitchFamily="18" charset="2"/>
              </a:rPr>
              <a:t> </a:t>
            </a:r>
            <a:r>
              <a:rPr kumimoji="1" lang="en-US" sz="2400" b="1" i="1" dirty="0">
                <a:latin typeface="Tahoma" pitchFamily="34" charset="0"/>
                <a:sym typeface="Symbol" pitchFamily="18" charset="2"/>
              </a:rPr>
              <a:t>k</a:t>
            </a:r>
            <a:r>
              <a:rPr kumimoji="1" lang="en-US" sz="2400" b="1" i="1" baseline="30000" dirty="0">
                <a:latin typeface="Tahoma" pitchFamily="34" charset="0"/>
                <a:sym typeface="Symbol" pitchFamily="18" charset="2"/>
              </a:rPr>
              <a:t>*</a:t>
            </a:r>
          </a:p>
        </p:txBody>
      </p:sp>
    </p:spTree>
    <p:extLst>
      <p:ext uri="{BB962C8B-B14F-4D97-AF65-F5344CB8AC3E}">
        <p14:creationId xmlns:p14="http://schemas.microsoft.com/office/powerpoint/2010/main" val="298219845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30061"/>
                                        </p:tgtEl>
                                        <p:attrNameLst>
                                          <p:attrName>style.visibility</p:attrName>
                                        </p:attrNameLst>
                                      </p:cBhvr>
                                      <p:to>
                                        <p:strVal val="visible"/>
                                      </p:to>
                                    </p:set>
                                    <p:animEffect transition="in" filter="strips(upRight)">
                                      <p:cBhvr>
                                        <p:cTn id="7" dur="500"/>
                                        <p:tgtEl>
                                          <p:spTgt spid="130061"/>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0066"/>
                                        </p:tgtEl>
                                        <p:attrNameLst>
                                          <p:attrName>style.visibility</p:attrName>
                                        </p:attrNameLst>
                                      </p:cBhvr>
                                      <p:to>
                                        <p:strVal val="visible"/>
                                      </p:to>
                                    </p:set>
                                    <p:animEffect transition="in" filter="fade">
                                      <p:cBhvr>
                                        <p:cTn id="11" dur="500"/>
                                        <p:tgtEl>
                                          <p:spTgt spid="130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61" grpId="0" animBg="1"/>
      <p:bldP spid="13006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a:xfrm>
            <a:off x="466725" y="236538"/>
            <a:ext cx="8245475" cy="1155700"/>
          </a:xfrm>
        </p:spPr>
        <p:txBody>
          <a:bodyPr/>
          <a:lstStyle/>
          <a:p>
            <a:pPr eaLnBrk="1" hangingPunct="1"/>
            <a:r>
              <a:rPr lang="en-US" smtClean="0"/>
              <a:t>The transition to the </a:t>
            </a:r>
            <a:br>
              <a:rPr lang="en-US" smtClean="0"/>
            </a:br>
            <a:r>
              <a:rPr lang="en-US" smtClean="0"/>
              <a:t>Golden Rule steady state</a:t>
            </a:r>
          </a:p>
        </p:txBody>
      </p:sp>
      <p:sp>
        <p:nvSpPr>
          <p:cNvPr id="54275" name="Rectangle 5"/>
          <p:cNvSpPr>
            <a:spLocks noGrp="1" noChangeArrowheads="1"/>
          </p:cNvSpPr>
          <p:nvPr>
            <p:ph type="body" idx="1"/>
          </p:nvPr>
        </p:nvSpPr>
        <p:spPr>
          <a:xfrm>
            <a:off x="476250" y="1541463"/>
            <a:ext cx="8210550" cy="4584700"/>
          </a:xfrm>
        </p:spPr>
        <p:txBody>
          <a:bodyPr/>
          <a:lstStyle/>
          <a:p>
            <a:pPr eaLnBrk="1" hangingPunct="1"/>
            <a:r>
              <a:rPr lang="en-US" smtClean="0"/>
              <a:t>The economy does NOT have a tendency to move toward the Golden Rule steady state.  </a:t>
            </a:r>
          </a:p>
          <a:p>
            <a:pPr eaLnBrk="1" hangingPunct="1"/>
            <a:r>
              <a:rPr lang="en-US" smtClean="0"/>
              <a:t>Achieving the Golden Rule requires that policymakers adjust </a:t>
            </a:r>
            <a:r>
              <a:rPr lang="en-US" b="1" i="1" smtClean="0"/>
              <a:t>s</a:t>
            </a:r>
            <a:r>
              <a:rPr lang="en-US" smtClean="0"/>
              <a:t>.</a:t>
            </a:r>
          </a:p>
          <a:p>
            <a:pPr eaLnBrk="1" hangingPunct="1"/>
            <a:r>
              <a:rPr lang="en-US" smtClean="0"/>
              <a:t>This adjustment leads to a new steady state with higher consumption. </a:t>
            </a:r>
          </a:p>
          <a:p>
            <a:pPr eaLnBrk="1" hangingPunct="1"/>
            <a:r>
              <a:rPr lang="en-US" smtClean="0"/>
              <a:t>But what happens to consumption </a:t>
            </a:r>
            <a:br>
              <a:rPr lang="en-US" smtClean="0"/>
            </a:br>
            <a:r>
              <a:rPr lang="en-US" smtClean="0"/>
              <a:t>during the transition to the Golden Rule?  </a:t>
            </a:r>
          </a:p>
        </p:txBody>
      </p:sp>
    </p:spTree>
    <p:extLst>
      <p:ext uri="{BB962C8B-B14F-4D97-AF65-F5344CB8AC3E}">
        <p14:creationId xmlns:p14="http://schemas.microsoft.com/office/powerpoint/2010/main" val="371956104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smtClean="0"/>
              <a:t>Starting with too much capital</a:t>
            </a:r>
          </a:p>
        </p:txBody>
      </p:sp>
      <p:sp>
        <p:nvSpPr>
          <p:cNvPr id="134147" name="Rectangle 3"/>
          <p:cNvSpPr>
            <a:spLocks noGrp="1" noChangeArrowheads="1"/>
          </p:cNvSpPr>
          <p:nvPr>
            <p:ph type="body" idx="1"/>
          </p:nvPr>
        </p:nvSpPr>
        <p:spPr>
          <a:xfrm>
            <a:off x="358775" y="1549400"/>
            <a:ext cx="2811463" cy="4138613"/>
          </a:xfrm>
          <a:solidFill>
            <a:srgbClr val="FFFFCC"/>
          </a:solidFill>
          <a:effectLst>
            <a:outerShdw blurRad="50800" dist="38100" dir="2700000" algn="tl" rotWithShape="0">
              <a:prstClr val="black">
                <a:alpha val="40000"/>
              </a:prstClr>
            </a:outerShdw>
          </a:effectLst>
        </p:spPr>
        <p:txBody>
          <a:bodyPr/>
          <a:lstStyle/>
          <a:p>
            <a:pPr marL="0" indent="0" eaLnBrk="1" hangingPunct="1">
              <a:lnSpc>
                <a:spcPct val="110000"/>
              </a:lnSpc>
              <a:spcBef>
                <a:spcPct val="40000"/>
              </a:spcBef>
              <a:buFont typeface="Wingdings" pitchFamily="2" charset="2"/>
              <a:buNone/>
              <a:defRPr/>
            </a:pPr>
            <a:endParaRPr lang="en-US" sz="2500" dirty="0" smtClean="0"/>
          </a:p>
          <a:p>
            <a:pPr marL="0" indent="0" eaLnBrk="1" hangingPunct="1">
              <a:lnSpc>
                <a:spcPct val="110000"/>
              </a:lnSpc>
              <a:spcBef>
                <a:spcPct val="40000"/>
              </a:spcBef>
              <a:buFont typeface="Wingdings" pitchFamily="2" charset="2"/>
              <a:buNone/>
              <a:defRPr/>
            </a:pPr>
            <a:r>
              <a:rPr lang="en-US" sz="2500" dirty="0" smtClean="0"/>
              <a:t>then increasing </a:t>
            </a:r>
            <a:r>
              <a:rPr lang="en-US" sz="2500" b="1" i="1" dirty="0" smtClean="0"/>
              <a:t>c</a:t>
            </a:r>
            <a:r>
              <a:rPr lang="en-US" sz="2500" b="1" i="1" baseline="30000" dirty="0" smtClean="0"/>
              <a:t>*</a:t>
            </a:r>
            <a:r>
              <a:rPr lang="en-US" sz="2500" dirty="0" smtClean="0"/>
              <a:t>  requires a fall in </a:t>
            </a:r>
            <a:r>
              <a:rPr lang="en-US" sz="2500" b="1" i="1" dirty="0" smtClean="0"/>
              <a:t>s</a:t>
            </a:r>
            <a:r>
              <a:rPr lang="en-US" sz="2500" dirty="0" smtClean="0"/>
              <a:t>.  </a:t>
            </a:r>
          </a:p>
          <a:p>
            <a:pPr marL="0" indent="0" eaLnBrk="1" hangingPunct="1">
              <a:lnSpc>
                <a:spcPct val="110000"/>
              </a:lnSpc>
              <a:spcBef>
                <a:spcPct val="40000"/>
              </a:spcBef>
              <a:buFont typeface="Wingdings" pitchFamily="2" charset="2"/>
              <a:buNone/>
              <a:defRPr/>
            </a:pPr>
            <a:r>
              <a:rPr lang="en-US" sz="2500" dirty="0" smtClean="0"/>
              <a:t>In the transition to the Golden Rule, consumption is higher at all points in time.</a:t>
            </a:r>
          </a:p>
        </p:txBody>
      </p:sp>
      <p:graphicFrame>
        <p:nvGraphicFramePr>
          <p:cNvPr id="134148" name="Object 4"/>
          <p:cNvGraphicFramePr>
            <a:graphicFrameLocks noChangeAspect="1"/>
          </p:cNvGraphicFramePr>
          <p:nvPr/>
        </p:nvGraphicFramePr>
        <p:xfrm>
          <a:off x="476250" y="1603375"/>
          <a:ext cx="1944688" cy="555625"/>
        </p:xfrm>
        <a:graphic>
          <a:graphicData uri="http://schemas.openxmlformats.org/presentationml/2006/ole">
            <mc:AlternateContent xmlns:mc="http://schemas.openxmlformats.org/markup-compatibility/2006">
              <mc:Choice xmlns:v="urn:schemas-microsoft-com:vml" Requires="v">
                <p:oleObj spid="_x0000_s7187" name="Equation" r:id="rId4" imgW="888840" imgH="253800" progId="Equation.DSMT4">
                  <p:embed/>
                </p:oleObj>
              </mc:Choice>
              <mc:Fallback>
                <p:oleObj name="Equation" r:id="rId4" imgW="88884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50" y="1603375"/>
                        <a:ext cx="1944688"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3810000" y="1600200"/>
            <a:ext cx="4876800" cy="4191000"/>
            <a:chOff x="2400" y="1008"/>
            <a:chExt cx="3072" cy="2640"/>
          </a:xfrm>
        </p:grpSpPr>
        <p:grpSp>
          <p:nvGrpSpPr>
            <p:cNvPr id="8217" name="Group 6"/>
            <p:cNvGrpSpPr>
              <a:grpSpLocks/>
            </p:cNvGrpSpPr>
            <p:nvPr/>
          </p:nvGrpSpPr>
          <p:grpSpPr bwMode="auto">
            <a:xfrm>
              <a:off x="2400" y="1008"/>
              <a:ext cx="2944" cy="2352"/>
              <a:chOff x="2592" y="1008"/>
              <a:chExt cx="2752" cy="2352"/>
            </a:xfrm>
          </p:grpSpPr>
          <p:sp>
            <p:nvSpPr>
              <p:cNvPr id="8219" name="Line 7"/>
              <p:cNvSpPr>
                <a:spLocks noChangeShapeType="1"/>
              </p:cNvSpPr>
              <p:nvPr/>
            </p:nvSpPr>
            <p:spPr bwMode="auto">
              <a:xfrm>
                <a:off x="2592" y="1008"/>
                <a:ext cx="0" cy="2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0" name="Line 8"/>
              <p:cNvSpPr>
                <a:spLocks noChangeShapeType="1"/>
              </p:cNvSpPr>
              <p:nvPr/>
            </p:nvSpPr>
            <p:spPr bwMode="auto">
              <a:xfrm>
                <a:off x="2592" y="3360"/>
                <a:ext cx="2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18" name="Text Box 9"/>
            <p:cNvSpPr txBox="1">
              <a:spLocks noChangeArrowheads="1"/>
            </p:cNvSpPr>
            <p:nvPr/>
          </p:nvSpPr>
          <p:spPr bwMode="auto">
            <a:xfrm>
              <a:off x="4944" y="336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t>time</a:t>
              </a:r>
            </a:p>
          </p:txBody>
        </p:sp>
      </p:grpSp>
      <p:sp>
        <p:nvSpPr>
          <p:cNvPr id="134154" name="Line 10"/>
          <p:cNvSpPr>
            <a:spLocks noChangeShapeType="1"/>
          </p:cNvSpPr>
          <p:nvPr/>
        </p:nvSpPr>
        <p:spPr bwMode="auto">
          <a:xfrm>
            <a:off x="5029200" y="1676400"/>
            <a:ext cx="0" cy="36576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34155" name="Text Box 11"/>
          <p:cNvSpPr txBox="1">
            <a:spLocks noChangeArrowheads="1"/>
          </p:cNvSpPr>
          <p:nvPr/>
        </p:nvSpPr>
        <p:spPr bwMode="auto">
          <a:xfrm>
            <a:off x="4876800" y="5257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t>t</a:t>
            </a:r>
            <a:r>
              <a:rPr lang="en-US" sz="2400" b="1" i="1" baseline="-25000"/>
              <a:t>0</a:t>
            </a:r>
          </a:p>
        </p:txBody>
      </p:sp>
      <p:sp>
        <p:nvSpPr>
          <p:cNvPr id="134156" name="Text Box 12"/>
          <p:cNvSpPr txBox="1">
            <a:spLocks noChangeArrowheads="1"/>
          </p:cNvSpPr>
          <p:nvPr/>
        </p:nvSpPr>
        <p:spPr bwMode="auto">
          <a:xfrm>
            <a:off x="3429000" y="3200400"/>
            <a:ext cx="457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c</a:t>
            </a:r>
          </a:p>
        </p:txBody>
      </p:sp>
      <p:sp>
        <p:nvSpPr>
          <p:cNvPr id="134157" name="Text Box 13"/>
          <p:cNvSpPr txBox="1">
            <a:spLocks noChangeArrowheads="1"/>
          </p:cNvSpPr>
          <p:nvPr/>
        </p:nvSpPr>
        <p:spPr bwMode="auto">
          <a:xfrm>
            <a:off x="3429000" y="3886200"/>
            <a:ext cx="457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p>
        </p:txBody>
      </p:sp>
      <p:grpSp>
        <p:nvGrpSpPr>
          <p:cNvPr id="4" name="Group 14"/>
          <p:cNvGrpSpPr>
            <a:grpSpLocks/>
          </p:cNvGrpSpPr>
          <p:nvPr/>
        </p:nvGrpSpPr>
        <p:grpSpPr bwMode="auto">
          <a:xfrm>
            <a:off x="3810000" y="2238375"/>
            <a:ext cx="4703763" cy="1909763"/>
            <a:chOff x="2400" y="1410"/>
            <a:chExt cx="2963" cy="1203"/>
          </a:xfrm>
        </p:grpSpPr>
        <p:sp>
          <p:nvSpPr>
            <p:cNvPr id="8211" name="Line 15"/>
            <p:cNvSpPr>
              <a:spLocks noChangeShapeType="1"/>
            </p:cNvSpPr>
            <p:nvPr/>
          </p:nvSpPr>
          <p:spPr bwMode="auto">
            <a:xfrm>
              <a:off x="2414" y="2190"/>
              <a:ext cx="2949"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12" name="Line 16"/>
            <p:cNvSpPr>
              <a:spLocks noChangeShapeType="1"/>
            </p:cNvSpPr>
            <p:nvPr/>
          </p:nvSpPr>
          <p:spPr bwMode="auto">
            <a:xfrm>
              <a:off x="2403" y="2190"/>
              <a:ext cx="768"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3" name="Line 17"/>
            <p:cNvSpPr>
              <a:spLocks noChangeShapeType="1"/>
            </p:cNvSpPr>
            <p:nvPr/>
          </p:nvSpPr>
          <p:spPr bwMode="auto">
            <a:xfrm>
              <a:off x="2409" y="2610"/>
              <a:ext cx="2949"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14" name="Line 18"/>
            <p:cNvSpPr>
              <a:spLocks noChangeShapeType="1"/>
            </p:cNvSpPr>
            <p:nvPr/>
          </p:nvSpPr>
          <p:spPr bwMode="auto">
            <a:xfrm>
              <a:off x="2400" y="2613"/>
              <a:ext cx="76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5" name="Line 19"/>
            <p:cNvSpPr>
              <a:spLocks noChangeShapeType="1"/>
            </p:cNvSpPr>
            <p:nvPr/>
          </p:nvSpPr>
          <p:spPr bwMode="auto">
            <a:xfrm>
              <a:off x="2410" y="1411"/>
              <a:ext cx="2949"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16" name="Line 20"/>
            <p:cNvSpPr>
              <a:spLocks noChangeShapeType="1"/>
            </p:cNvSpPr>
            <p:nvPr/>
          </p:nvSpPr>
          <p:spPr bwMode="auto">
            <a:xfrm>
              <a:off x="2403" y="1410"/>
              <a:ext cx="768"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4165" name="Text Box 21"/>
          <p:cNvSpPr txBox="1">
            <a:spLocks noChangeArrowheads="1"/>
          </p:cNvSpPr>
          <p:nvPr/>
        </p:nvSpPr>
        <p:spPr bwMode="auto">
          <a:xfrm>
            <a:off x="3429000" y="1981200"/>
            <a:ext cx="457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y</a:t>
            </a:r>
          </a:p>
        </p:txBody>
      </p:sp>
      <p:grpSp>
        <p:nvGrpSpPr>
          <p:cNvPr id="5" name="Group 22"/>
          <p:cNvGrpSpPr>
            <a:grpSpLocks/>
          </p:cNvGrpSpPr>
          <p:nvPr/>
        </p:nvGrpSpPr>
        <p:grpSpPr bwMode="auto">
          <a:xfrm>
            <a:off x="5029200" y="3038475"/>
            <a:ext cx="4763" cy="1533525"/>
            <a:chOff x="3168" y="1914"/>
            <a:chExt cx="3" cy="966"/>
          </a:xfrm>
        </p:grpSpPr>
        <p:sp>
          <p:nvSpPr>
            <p:cNvPr id="8209" name="Line 23"/>
            <p:cNvSpPr>
              <a:spLocks noChangeShapeType="1"/>
            </p:cNvSpPr>
            <p:nvPr/>
          </p:nvSpPr>
          <p:spPr bwMode="auto">
            <a:xfrm flipV="1">
              <a:off x="3170" y="2597"/>
              <a:ext cx="1" cy="283"/>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0" name="Line 24"/>
            <p:cNvSpPr>
              <a:spLocks noChangeShapeType="1"/>
            </p:cNvSpPr>
            <p:nvPr/>
          </p:nvSpPr>
          <p:spPr bwMode="auto">
            <a:xfrm flipV="1">
              <a:off x="3168" y="1914"/>
              <a:ext cx="0" cy="288"/>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 name="Group 25"/>
          <p:cNvGrpSpPr>
            <a:grpSpLocks/>
          </p:cNvGrpSpPr>
          <p:nvPr/>
        </p:nvGrpSpPr>
        <p:grpSpPr bwMode="auto">
          <a:xfrm>
            <a:off x="5024438" y="2209800"/>
            <a:ext cx="3452812" cy="2608263"/>
            <a:chOff x="3165" y="1392"/>
            <a:chExt cx="2175" cy="1643"/>
          </a:xfrm>
        </p:grpSpPr>
        <p:sp>
          <p:nvSpPr>
            <p:cNvPr id="8206" name="Freeform 26"/>
            <p:cNvSpPr>
              <a:spLocks/>
            </p:cNvSpPr>
            <p:nvPr/>
          </p:nvSpPr>
          <p:spPr bwMode="auto">
            <a:xfrm>
              <a:off x="3168" y="1392"/>
              <a:ext cx="2172" cy="264"/>
            </a:xfrm>
            <a:custGeom>
              <a:avLst/>
              <a:gdLst>
                <a:gd name="T0" fmla="*/ 0 w 2172"/>
                <a:gd name="T1" fmla="*/ 0 h 264"/>
                <a:gd name="T2" fmla="*/ 192 w 2172"/>
                <a:gd name="T3" fmla="*/ 144 h 264"/>
                <a:gd name="T4" fmla="*/ 912 w 2172"/>
                <a:gd name="T5" fmla="*/ 240 h 264"/>
                <a:gd name="T6" fmla="*/ 2172 w 2172"/>
                <a:gd name="T7" fmla="*/ 264 h 264"/>
                <a:gd name="T8" fmla="*/ 0 60000 65536"/>
                <a:gd name="T9" fmla="*/ 0 60000 65536"/>
                <a:gd name="T10" fmla="*/ 0 60000 65536"/>
                <a:gd name="T11" fmla="*/ 0 60000 65536"/>
                <a:gd name="T12" fmla="*/ 0 w 2172"/>
                <a:gd name="T13" fmla="*/ 0 h 264"/>
                <a:gd name="T14" fmla="*/ 2172 w 2172"/>
                <a:gd name="T15" fmla="*/ 264 h 264"/>
              </a:gdLst>
              <a:ahLst/>
              <a:cxnLst>
                <a:cxn ang="T8">
                  <a:pos x="T0" y="T1"/>
                </a:cxn>
                <a:cxn ang="T9">
                  <a:pos x="T2" y="T3"/>
                </a:cxn>
                <a:cxn ang="T10">
                  <a:pos x="T4" y="T5"/>
                </a:cxn>
                <a:cxn ang="T11">
                  <a:pos x="T6" y="T7"/>
                </a:cxn>
              </a:cxnLst>
              <a:rect l="T12" t="T13" r="T14" b="T15"/>
              <a:pathLst>
                <a:path w="2172" h="264">
                  <a:moveTo>
                    <a:pt x="0" y="0"/>
                  </a:moveTo>
                  <a:cubicBezTo>
                    <a:pt x="20" y="52"/>
                    <a:pt x="40" y="104"/>
                    <a:pt x="192" y="144"/>
                  </a:cubicBezTo>
                  <a:cubicBezTo>
                    <a:pt x="344" y="184"/>
                    <a:pt x="582" y="220"/>
                    <a:pt x="912" y="240"/>
                  </a:cubicBezTo>
                  <a:cubicBezTo>
                    <a:pt x="1242" y="260"/>
                    <a:pt x="1962" y="259"/>
                    <a:pt x="2172" y="264"/>
                  </a:cubicBezTo>
                </a:path>
              </a:pathLst>
            </a:custGeom>
            <a:noFill/>
            <a:ln w="57150" cmpd="sng">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7" name="Freeform 27"/>
            <p:cNvSpPr>
              <a:spLocks/>
            </p:cNvSpPr>
            <p:nvPr/>
          </p:nvSpPr>
          <p:spPr bwMode="auto">
            <a:xfrm>
              <a:off x="3165" y="1915"/>
              <a:ext cx="2172" cy="197"/>
            </a:xfrm>
            <a:custGeom>
              <a:avLst/>
              <a:gdLst>
                <a:gd name="T0" fmla="*/ 0 w 2172"/>
                <a:gd name="T1" fmla="*/ 0 h 264"/>
                <a:gd name="T2" fmla="*/ 192 w 2172"/>
                <a:gd name="T3" fmla="*/ 25 h 264"/>
                <a:gd name="T4" fmla="*/ 912 w 2172"/>
                <a:gd name="T5" fmla="*/ 42 h 264"/>
                <a:gd name="T6" fmla="*/ 2172 w 2172"/>
                <a:gd name="T7" fmla="*/ 46 h 264"/>
                <a:gd name="T8" fmla="*/ 0 60000 65536"/>
                <a:gd name="T9" fmla="*/ 0 60000 65536"/>
                <a:gd name="T10" fmla="*/ 0 60000 65536"/>
                <a:gd name="T11" fmla="*/ 0 60000 65536"/>
                <a:gd name="T12" fmla="*/ 0 w 2172"/>
                <a:gd name="T13" fmla="*/ 0 h 264"/>
                <a:gd name="T14" fmla="*/ 2172 w 2172"/>
                <a:gd name="T15" fmla="*/ 264 h 264"/>
              </a:gdLst>
              <a:ahLst/>
              <a:cxnLst>
                <a:cxn ang="T8">
                  <a:pos x="T0" y="T1"/>
                </a:cxn>
                <a:cxn ang="T9">
                  <a:pos x="T2" y="T3"/>
                </a:cxn>
                <a:cxn ang="T10">
                  <a:pos x="T4" y="T5"/>
                </a:cxn>
                <a:cxn ang="T11">
                  <a:pos x="T6" y="T7"/>
                </a:cxn>
              </a:cxnLst>
              <a:rect l="T12" t="T13" r="T14" b="T15"/>
              <a:pathLst>
                <a:path w="2172" h="264">
                  <a:moveTo>
                    <a:pt x="0" y="0"/>
                  </a:moveTo>
                  <a:cubicBezTo>
                    <a:pt x="20" y="52"/>
                    <a:pt x="40" y="104"/>
                    <a:pt x="192" y="144"/>
                  </a:cubicBezTo>
                  <a:cubicBezTo>
                    <a:pt x="344" y="184"/>
                    <a:pt x="582" y="220"/>
                    <a:pt x="912" y="240"/>
                  </a:cubicBezTo>
                  <a:cubicBezTo>
                    <a:pt x="1242" y="260"/>
                    <a:pt x="1962" y="259"/>
                    <a:pt x="2172" y="264"/>
                  </a:cubicBezTo>
                </a:path>
              </a:pathLst>
            </a:custGeom>
            <a:noFill/>
            <a:ln w="57150" cmpd="sng">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8" name="Freeform 28"/>
            <p:cNvSpPr>
              <a:spLocks/>
            </p:cNvSpPr>
            <p:nvPr/>
          </p:nvSpPr>
          <p:spPr bwMode="auto">
            <a:xfrm>
              <a:off x="3166" y="2865"/>
              <a:ext cx="2172" cy="170"/>
            </a:xfrm>
            <a:custGeom>
              <a:avLst/>
              <a:gdLst>
                <a:gd name="T0" fmla="*/ 0 w 2172"/>
                <a:gd name="T1" fmla="*/ 0 h 264"/>
                <a:gd name="T2" fmla="*/ 192 w 2172"/>
                <a:gd name="T3" fmla="*/ 10 h 264"/>
                <a:gd name="T4" fmla="*/ 912 w 2172"/>
                <a:gd name="T5" fmla="*/ 17 h 264"/>
                <a:gd name="T6" fmla="*/ 2172 w 2172"/>
                <a:gd name="T7" fmla="*/ 19 h 264"/>
                <a:gd name="T8" fmla="*/ 0 60000 65536"/>
                <a:gd name="T9" fmla="*/ 0 60000 65536"/>
                <a:gd name="T10" fmla="*/ 0 60000 65536"/>
                <a:gd name="T11" fmla="*/ 0 60000 65536"/>
                <a:gd name="T12" fmla="*/ 0 w 2172"/>
                <a:gd name="T13" fmla="*/ 0 h 264"/>
                <a:gd name="T14" fmla="*/ 2172 w 2172"/>
                <a:gd name="T15" fmla="*/ 264 h 264"/>
              </a:gdLst>
              <a:ahLst/>
              <a:cxnLst>
                <a:cxn ang="T8">
                  <a:pos x="T0" y="T1"/>
                </a:cxn>
                <a:cxn ang="T9">
                  <a:pos x="T2" y="T3"/>
                </a:cxn>
                <a:cxn ang="T10">
                  <a:pos x="T4" y="T5"/>
                </a:cxn>
                <a:cxn ang="T11">
                  <a:pos x="T6" y="T7"/>
                </a:cxn>
              </a:cxnLst>
              <a:rect l="T12" t="T13" r="T14" b="T15"/>
              <a:pathLst>
                <a:path w="2172" h="264">
                  <a:moveTo>
                    <a:pt x="0" y="0"/>
                  </a:moveTo>
                  <a:cubicBezTo>
                    <a:pt x="20" y="52"/>
                    <a:pt x="40" y="104"/>
                    <a:pt x="192" y="144"/>
                  </a:cubicBezTo>
                  <a:cubicBezTo>
                    <a:pt x="344" y="184"/>
                    <a:pt x="582" y="220"/>
                    <a:pt x="912" y="240"/>
                  </a:cubicBezTo>
                  <a:cubicBezTo>
                    <a:pt x="1242" y="260"/>
                    <a:pt x="1962" y="259"/>
                    <a:pt x="2172" y="264"/>
                  </a:cubicBezTo>
                </a:path>
              </a:pathLst>
            </a:custGeom>
            <a:noFill/>
            <a:ln w="571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335135431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4154"/>
                                        </p:tgtEl>
                                        <p:attrNameLst>
                                          <p:attrName>style.visibility</p:attrName>
                                        </p:attrNameLst>
                                      </p:cBhvr>
                                      <p:to>
                                        <p:strVal val="visible"/>
                                      </p:to>
                                    </p:set>
                                    <p:animEffect transition="in" filter="wipe(up)">
                                      <p:cBhvr>
                                        <p:cTn id="12" dur="500"/>
                                        <p:tgtEl>
                                          <p:spTgt spid="134154"/>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34155"/>
                                        </p:tgtEl>
                                        <p:attrNameLst>
                                          <p:attrName>style.visibility</p:attrName>
                                        </p:attrNameLst>
                                      </p:cBhvr>
                                      <p:to>
                                        <p:strVal val="visible"/>
                                      </p:to>
                                    </p:set>
                                    <p:animEffect transition="in" filter="fade">
                                      <p:cBhvr>
                                        <p:cTn id="16" dur="500"/>
                                        <p:tgtEl>
                                          <p:spTgt spid="13415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4165"/>
                                        </p:tgtEl>
                                        <p:attrNameLst>
                                          <p:attrName>style.visibility</p:attrName>
                                        </p:attrNameLst>
                                      </p:cBhvr>
                                      <p:to>
                                        <p:strVal val="visible"/>
                                      </p:to>
                                    </p:set>
                                    <p:animEffect transition="in" filter="fade">
                                      <p:cBhvr>
                                        <p:cTn id="21" dur="500"/>
                                        <p:tgtEl>
                                          <p:spTgt spid="134165"/>
                                        </p:tgtEl>
                                      </p:cBhvr>
                                    </p:animEffect>
                                  </p:childTnLst>
                                </p:cTn>
                              </p:par>
                            </p:childTnLst>
                          </p:cTn>
                        </p:par>
                        <p:par>
                          <p:cTn id="22" fill="hold" nodeType="afterGroup">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4156"/>
                                        </p:tgtEl>
                                        <p:attrNameLst>
                                          <p:attrName>style.visibility</p:attrName>
                                        </p:attrNameLst>
                                      </p:cBhvr>
                                      <p:to>
                                        <p:strVal val="visible"/>
                                      </p:to>
                                    </p:set>
                                    <p:animEffect transition="in" filter="fade">
                                      <p:cBhvr>
                                        <p:cTn id="25" dur="500"/>
                                        <p:tgtEl>
                                          <p:spTgt spid="134156"/>
                                        </p:tgtEl>
                                      </p:cBhvr>
                                    </p:animEffect>
                                  </p:childTnLst>
                                </p:cTn>
                              </p:par>
                            </p:childTnLst>
                          </p:cTn>
                        </p:par>
                        <p:par>
                          <p:cTn id="26" fill="hold" nodeType="afterGroup">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34157"/>
                                        </p:tgtEl>
                                        <p:attrNameLst>
                                          <p:attrName>style.visibility</p:attrName>
                                        </p:attrNameLst>
                                      </p:cBhvr>
                                      <p:to>
                                        <p:strVal val="visible"/>
                                      </p:to>
                                    </p:set>
                                    <p:animEffect transition="in" filter="fade">
                                      <p:cBhvr>
                                        <p:cTn id="29" dur="500"/>
                                        <p:tgtEl>
                                          <p:spTgt spid="13415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4147">
                                            <p:bg/>
                                          </p:spTgt>
                                        </p:tgtEl>
                                        <p:attrNameLst>
                                          <p:attrName>style.visibility</p:attrName>
                                        </p:attrNameLst>
                                      </p:cBhvr>
                                      <p:to>
                                        <p:strVal val="visible"/>
                                      </p:to>
                                    </p:set>
                                    <p:animEffect transition="in" filter="wipe(left)">
                                      <p:cBhvr>
                                        <p:cTn id="39" dur="500"/>
                                        <p:tgtEl>
                                          <p:spTgt spid="134147">
                                            <p:bg/>
                                          </p:spTgt>
                                        </p:tgtEl>
                                      </p:cBhvr>
                                    </p:animEffect>
                                  </p:childTnLst>
                                </p:cTn>
                              </p:par>
                              <p:par>
                                <p:cTn id="40" presetID="22" presetClass="entr" presetSubtype="8" fill="hold" nodeType="withEffect">
                                  <p:stCondLst>
                                    <p:cond delay="0"/>
                                  </p:stCondLst>
                                  <p:childTnLst>
                                    <p:set>
                                      <p:cBhvr>
                                        <p:cTn id="41" dur="1" fill="hold">
                                          <p:stCondLst>
                                            <p:cond delay="0"/>
                                          </p:stCondLst>
                                        </p:cTn>
                                        <p:tgtEl>
                                          <p:spTgt spid="134148"/>
                                        </p:tgtEl>
                                        <p:attrNameLst>
                                          <p:attrName>style.visibility</p:attrName>
                                        </p:attrNameLst>
                                      </p:cBhvr>
                                      <p:to>
                                        <p:strVal val="visible"/>
                                      </p:to>
                                    </p:set>
                                    <p:animEffect transition="in" filter="wipe(left)">
                                      <p:cBhvr>
                                        <p:cTn id="42" dur="500"/>
                                        <p:tgtEl>
                                          <p:spTgt spid="13414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4147">
                                            <p:txEl>
                                              <p:pRg st="1" end="1"/>
                                            </p:txEl>
                                          </p:spTgt>
                                        </p:tgtEl>
                                        <p:attrNameLst>
                                          <p:attrName>style.visibility</p:attrName>
                                        </p:attrNameLst>
                                      </p:cBhvr>
                                      <p:to>
                                        <p:strVal val="visible"/>
                                      </p:to>
                                    </p:set>
                                    <p:animEffect transition="in" filter="wipe(left)">
                                      <p:cBhvr>
                                        <p:cTn id="47" dur="500"/>
                                        <p:tgtEl>
                                          <p:spTgt spid="134147">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4147">
                                            <p:txEl>
                                              <p:pRg st="2" end="2"/>
                                            </p:txEl>
                                          </p:spTgt>
                                        </p:tgtEl>
                                        <p:attrNameLst>
                                          <p:attrName>style.visibility</p:attrName>
                                        </p:attrNameLst>
                                      </p:cBhvr>
                                      <p:to>
                                        <p:strVal val="visible"/>
                                      </p:to>
                                    </p:set>
                                    <p:animEffect transition="in" filter="wipe(left)">
                                      <p:cBhvr>
                                        <p:cTn id="52" dur="500"/>
                                        <p:tgtEl>
                                          <p:spTgt spid="134147">
                                            <p:txEl>
                                              <p:pRg st="2" end="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ox(out)">
                                      <p:cBhvr>
                                        <p:cTn id="57" dur="500"/>
                                        <p:tgtEl>
                                          <p:spTgt spid="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left)">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bldLvl="3" animBg="1" autoUpdateAnimBg="0"/>
      <p:bldP spid="134154" grpId="0" animBg="1"/>
      <p:bldP spid="134155" grpId="0" autoUpdateAnimBg="0"/>
      <p:bldP spid="134156" grpId="0" autoUpdateAnimBg="0"/>
      <p:bldP spid="134157" grpId="0" autoUpdateAnimBg="0"/>
      <p:bldP spid="134165"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smtClean="0"/>
              <a:t>Starting with too little capital</a:t>
            </a:r>
          </a:p>
        </p:txBody>
      </p:sp>
      <p:sp>
        <p:nvSpPr>
          <p:cNvPr id="136195" name="Rectangle 3"/>
          <p:cNvSpPr>
            <a:spLocks noGrp="1" noChangeArrowheads="1"/>
          </p:cNvSpPr>
          <p:nvPr>
            <p:ph type="body" idx="1"/>
          </p:nvPr>
        </p:nvSpPr>
        <p:spPr>
          <a:xfrm>
            <a:off x="347663" y="1290638"/>
            <a:ext cx="2928937" cy="4835525"/>
          </a:xfrm>
          <a:solidFill>
            <a:srgbClr val="FFFFCC"/>
          </a:solidFill>
          <a:effectLst>
            <a:outerShdw blurRad="50800" dist="38100" dir="2700000" algn="tl" rotWithShape="0">
              <a:prstClr val="black">
                <a:alpha val="40000"/>
              </a:prstClr>
            </a:outerShdw>
          </a:effectLst>
        </p:spPr>
        <p:txBody>
          <a:bodyPr/>
          <a:lstStyle/>
          <a:p>
            <a:pPr marL="0" indent="0" eaLnBrk="1" hangingPunct="1">
              <a:spcBef>
                <a:spcPct val="30000"/>
              </a:spcBef>
              <a:buFont typeface="Wingdings" pitchFamily="2" charset="2"/>
              <a:buNone/>
              <a:defRPr/>
            </a:pPr>
            <a:endParaRPr lang="en-US" sz="2500" dirty="0" smtClean="0"/>
          </a:p>
          <a:p>
            <a:pPr marL="0" indent="0" eaLnBrk="1" hangingPunct="1">
              <a:spcBef>
                <a:spcPct val="30000"/>
              </a:spcBef>
              <a:buFont typeface="Wingdings" pitchFamily="2" charset="2"/>
              <a:buNone/>
              <a:defRPr/>
            </a:pPr>
            <a:r>
              <a:rPr lang="en-US" sz="2500" dirty="0" smtClean="0"/>
              <a:t>then increasing </a:t>
            </a:r>
            <a:r>
              <a:rPr lang="en-US" sz="2500" b="1" i="1" dirty="0" smtClean="0"/>
              <a:t>c</a:t>
            </a:r>
            <a:r>
              <a:rPr lang="en-US" sz="2500" b="1" i="1" baseline="30000" dirty="0" smtClean="0"/>
              <a:t>*</a:t>
            </a:r>
            <a:r>
              <a:rPr lang="en-US" sz="2500" dirty="0" smtClean="0"/>
              <a:t>  requires an </a:t>
            </a:r>
            <a:br>
              <a:rPr lang="en-US" sz="2500" dirty="0" smtClean="0"/>
            </a:br>
            <a:r>
              <a:rPr lang="en-US" sz="2500" dirty="0" smtClean="0"/>
              <a:t>increase in </a:t>
            </a:r>
            <a:r>
              <a:rPr lang="en-US" sz="2500" b="1" i="1" dirty="0" smtClean="0"/>
              <a:t>s</a:t>
            </a:r>
            <a:r>
              <a:rPr lang="en-US" sz="2500" dirty="0" smtClean="0"/>
              <a:t>.  </a:t>
            </a:r>
          </a:p>
          <a:p>
            <a:pPr marL="0" indent="0" eaLnBrk="1" hangingPunct="1">
              <a:spcBef>
                <a:spcPct val="30000"/>
              </a:spcBef>
              <a:buFont typeface="Wingdings" pitchFamily="2" charset="2"/>
              <a:buNone/>
              <a:defRPr/>
            </a:pPr>
            <a:r>
              <a:rPr lang="en-US" sz="2500" dirty="0" smtClean="0"/>
              <a:t>Future generations </a:t>
            </a:r>
            <a:br>
              <a:rPr lang="en-US" sz="2500" dirty="0" smtClean="0"/>
            </a:br>
            <a:r>
              <a:rPr lang="en-US" sz="2500" dirty="0" smtClean="0"/>
              <a:t>enjoy higher consumption, </a:t>
            </a:r>
            <a:br>
              <a:rPr lang="en-US" sz="2500" dirty="0" smtClean="0"/>
            </a:br>
            <a:r>
              <a:rPr lang="en-US" sz="2500" dirty="0" smtClean="0"/>
              <a:t>but the current </a:t>
            </a:r>
            <a:br>
              <a:rPr lang="en-US" sz="2500" dirty="0" smtClean="0"/>
            </a:br>
            <a:r>
              <a:rPr lang="en-US" sz="2500" dirty="0" smtClean="0"/>
              <a:t>one experiences </a:t>
            </a:r>
            <a:br>
              <a:rPr lang="en-US" sz="2500" dirty="0" smtClean="0"/>
            </a:br>
            <a:r>
              <a:rPr lang="en-US" sz="2500" dirty="0" smtClean="0"/>
              <a:t>an initial drop </a:t>
            </a:r>
            <a:br>
              <a:rPr lang="en-US" sz="2500" dirty="0" smtClean="0"/>
            </a:br>
            <a:r>
              <a:rPr lang="en-US" sz="2500" dirty="0" smtClean="0"/>
              <a:t>in consumption.</a:t>
            </a:r>
          </a:p>
        </p:txBody>
      </p:sp>
      <p:graphicFrame>
        <p:nvGraphicFramePr>
          <p:cNvPr id="136196" name="Object 4"/>
          <p:cNvGraphicFramePr>
            <a:graphicFrameLocks noChangeAspect="1"/>
          </p:cNvGraphicFramePr>
          <p:nvPr/>
        </p:nvGraphicFramePr>
        <p:xfrm>
          <a:off x="465138" y="1346200"/>
          <a:ext cx="1943100" cy="555625"/>
        </p:xfrm>
        <a:graphic>
          <a:graphicData uri="http://schemas.openxmlformats.org/presentationml/2006/ole">
            <mc:AlternateContent xmlns:mc="http://schemas.openxmlformats.org/markup-compatibility/2006">
              <mc:Choice xmlns:v="urn:schemas-microsoft-com:vml" Requires="v">
                <p:oleObj spid="_x0000_s8211" name="Equation" r:id="rId4" imgW="888840" imgH="253800" progId="Equation.DSMT4">
                  <p:embed/>
                </p:oleObj>
              </mc:Choice>
              <mc:Fallback>
                <p:oleObj name="Equation" r:id="rId4" imgW="88884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138" y="1346200"/>
                        <a:ext cx="1943100"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21" name="Group 5"/>
          <p:cNvGrpSpPr>
            <a:grpSpLocks/>
          </p:cNvGrpSpPr>
          <p:nvPr/>
        </p:nvGrpSpPr>
        <p:grpSpPr bwMode="auto">
          <a:xfrm>
            <a:off x="3810000" y="1600200"/>
            <a:ext cx="4673600" cy="3733800"/>
            <a:chOff x="2592" y="1008"/>
            <a:chExt cx="2752" cy="2352"/>
          </a:xfrm>
        </p:grpSpPr>
        <p:sp>
          <p:nvSpPr>
            <p:cNvPr id="9242" name="Line 6"/>
            <p:cNvSpPr>
              <a:spLocks noChangeShapeType="1"/>
            </p:cNvSpPr>
            <p:nvPr/>
          </p:nvSpPr>
          <p:spPr bwMode="auto">
            <a:xfrm>
              <a:off x="2592" y="1008"/>
              <a:ext cx="0" cy="2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3" name="Line 7"/>
            <p:cNvSpPr>
              <a:spLocks noChangeShapeType="1"/>
            </p:cNvSpPr>
            <p:nvPr/>
          </p:nvSpPr>
          <p:spPr bwMode="auto">
            <a:xfrm>
              <a:off x="2592" y="3360"/>
              <a:ext cx="2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222" name="Text Box 8"/>
          <p:cNvSpPr txBox="1">
            <a:spLocks noChangeArrowheads="1"/>
          </p:cNvSpPr>
          <p:nvPr/>
        </p:nvSpPr>
        <p:spPr bwMode="auto">
          <a:xfrm>
            <a:off x="7848600" y="5334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t>time</a:t>
            </a:r>
          </a:p>
        </p:txBody>
      </p:sp>
      <p:sp>
        <p:nvSpPr>
          <p:cNvPr id="9223" name="Line 9"/>
          <p:cNvSpPr>
            <a:spLocks noChangeShapeType="1"/>
          </p:cNvSpPr>
          <p:nvPr/>
        </p:nvSpPr>
        <p:spPr bwMode="auto">
          <a:xfrm>
            <a:off x="5029200" y="1676400"/>
            <a:ext cx="0" cy="36576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24" name="Text Box 10"/>
          <p:cNvSpPr txBox="1">
            <a:spLocks noChangeArrowheads="1"/>
          </p:cNvSpPr>
          <p:nvPr/>
        </p:nvSpPr>
        <p:spPr bwMode="auto">
          <a:xfrm>
            <a:off x="4876800" y="5257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t>t</a:t>
            </a:r>
            <a:r>
              <a:rPr lang="en-US" sz="2400" b="1" i="1" baseline="-25000"/>
              <a:t>0</a:t>
            </a:r>
          </a:p>
        </p:txBody>
      </p:sp>
      <p:sp>
        <p:nvSpPr>
          <p:cNvPr id="9225" name="Text Box 11"/>
          <p:cNvSpPr txBox="1">
            <a:spLocks noChangeArrowheads="1"/>
          </p:cNvSpPr>
          <p:nvPr/>
        </p:nvSpPr>
        <p:spPr bwMode="auto">
          <a:xfrm>
            <a:off x="3429000" y="2819400"/>
            <a:ext cx="457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c</a:t>
            </a:r>
          </a:p>
        </p:txBody>
      </p:sp>
      <p:sp>
        <p:nvSpPr>
          <p:cNvPr id="9226" name="Text Box 12"/>
          <p:cNvSpPr txBox="1">
            <a:spLocks noChangeArrowheads="1"/>
          </p:cNvSpPr>
          <p:nvPr/>
        </p:nvSpPr>
        <p:spPr bwMode="auto">
          <a:xfrm>
            <a:off x="3429000" y="4327525"/>
            <a:ext cx="457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p>
        </p:txBody>
      </p:sp>
      <p:grpSp>
        <p:nvGrpSpPr>
          <p:cNvPr id="3" name="Group 13"/>
          <p:cNvGrpSpPr>
            <a:grpSpLocks/>
          </p:cNvGrpSpPr>
          <p:nvPr/>
        </p:nvGrpSpPr>
        <p:grpSpPr bwMode="auto">
          <a:xfrm>
            <a:off x="3810000" y="2451100"/>
            <a:ext cx="4703763" cy="2138363"/>
            <a:chOff x="2400" y="1544"/>
            <a:chExt cx="2963" cy="1347"/>
          </a:xfrm>
        </p:grpSpPr>
        <p:sp>
          <p:nvSpPr>
            <p:cNvPr id="9236" name="Line 14"/>
            <p:cNvSpPr>
              <a:spLocks noChangeShapeType="1"/>
            </p:cNvSpPr>
            <p:nvPr/>
          </p:nvSpPr>
          <p:spPr bwMode="auto">
            <a:xfrm>
              <a:off x="2414" y="1950"/>
              <a:ext cx="2949"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37" name="Line 15"/>
            <p:cNvSpPr>
              <a:spLocks noChangeShapeType="1"/>
            </p:cNvSpPr>
            <p:nvPr/>
          </p:nvSpPr>
          <p:spPr bwMode="auto">
            <a:xfrm>
              <a:off x="2403" y="1950"/>
              <a:ext cx="768"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8" name="Line 16"/>
            <p:cNvSpPr>
              <a:spLocks noChangeShapeType="1"/>
            </p:cNvSpPr>
            <p:nvPr/>
          </p:nvSpPr>
          <p:spPr bwMode="auto">
            <a:xfrm>
              <a:off x="2409" y="2888"/>
              <a:ext cx="2949"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39" name="Line 17"/>
            <p:cNvSpPr>
              <a:spLocks noChangeShapeType="1"/>
            </p:cNvSpPr>
            <p:nvPr/>
          </p:nvSpPr>
          <p:spPr bwMode="auto">
            <a:xfrm>
              <a:off x="2400" y="2891"/>
              <a:ext cx="76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0" name="Line 18"/>
            <p:cNvSpPr>
              <a:spLocks noChangeShapeType="1"/>
            </p:cNvSpPr>
            <p:nvPr/>
          </p:nvSpPr>
          <p:spPr bwMode="auto">
            <a:xfrm>
              <a:off x="2410" y="1545"/>
              <a:ext cx="2949"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41" name="Line 19"/>
            <p:cNvSpPr>
              <a:spLocks noChangeShapeType="1"/>
            </p:cNvSpPr>
            <p:nvPr/>
          </p:nvSpPr>
          <p:spPr bwMode="auto">
            <a:xfrm>
              <a:off x="2403" y="1544"/>
              <a:ext cx="768"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228" name="Text Box 20"/>
          <p:cNvSpPr txBox="1">
            <a:spLocks noChangeArrowheads="1"/>
          </p:cNvSpPr>
          <p:nvPr/>
        </p:nvSpPr>
        <p:spPr bwMode="auto">
          <a:xfrm>
            <a:off x="3429000" y="2193925"/>
            <a:ext cx="457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y</a:t>
            </a:r>
          </a:p>
        </p:txBody>
      </p:sp>
      <p:grpSp>
        <p:nvGrpSpPr>
          <p:cNvPr id="4" name="Group 21"/>
          <p:cNvGrpSpPr>
            <a:grpSpLocks/>
          </p:cNvGrpSpPr>
          <p:nvPr/>
        </p:nvGrpSpPr>
        <p:grpSpPr bwMode="auto">
          <a:xfrm>
            <a:off x="5022850" y="3079750"/>
            <a:ext cx="4763" cy="1538288"/>
            <a:chOff x="3164" y="1940"/>
            <a:chExt cx="3" cy="969"/>
          </a:xfrm>
        </p:grpSpPr>
        <p:sp>
          <p:nvSpPr>
            <p:cNvPr id="9234" name="Line 22"/>
            <p:cNvSpPr>
              <a:spLocks noChangeShapeType="1"/>
            </p:cNvSpPr>
            <p:nvPr/>
          </p:nvSpPr>
          <p:spPr bwMode="auto">
            <a:xfrm flipV="1">
              <a:off x="3166" y="2632"/>
              <a:ext cx="1" cy="27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5" name="Line 23"/>
            <p:cNvSpPr>
              <a:spLocks noChangeShapeType="1"/>
            </p:cNvSpPr>
            <p:nvPr/>
          </p:nvSpPr>
          <p:spPr bwMode="auto">
            <a:xfrm flipV="1">
              <a:off x="3164" y="1940"/>
              <a:ext cx="0" cy="276"/>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 name="Group 24"/>
          <p:cNvGrpSpPr>
            <a:grpSpLocks/>
          </p:cNvGrpSpPr>
          <p:nvPr/>
        </p:nvGrpSpPr>
        <p:grpSpPr bwMode="auto">
          <a:xfrm>
            <a:off x="5016500" y="1905000"/>
            <a:ext cx="3460750" cy="2286000"/>
            <a:chOff x="3160" y="1200"/>
            <a:chExt cx="2180" cy="1440"/>
          </a:xfrm>
        </p:grpSpPr>
        <p:sp>
          <p:nvSpPr>
            <p:cNvPr id="9231" name="Freeform 25"/>
            <p:cNvSpPr>
              <a:spLocks/>
            </p:cNvSpPr>
            <p:nvPr/>
          </p:nvSpPr>
          <p:spPr bwMode="auto">
            <a:xfrm flipV="1">
              <a:off x="3168" y="1200"/>
              <a:ext cx="2172" cy="346"/>
            </a:xfrm>
            <a:custGeom>
              <a:avLst/>
              <a:gdLst>
                <a:gd name="T0" fmla="*/ 0 w 2172"/>
                <a:gd name="T1" fmla="*/ 0 h 264"/>
                <a:gd name="T2" fmla="*/ 192 w 2172"/>
                <a:gd name="T3" fmla="*/ 731 h 264"/>
                <a:gd name="T4" fmla="*/ 912 w 2172"/>
                <a:gd name="T5" fmla="*/ 1218 h 264"/>
                <a:gd name="T6" fmla="*/ 2172 w 2172"/>
                <a:gd name="T7" fmla="*/ 1337 h 264"/>
                <a:gd name="T8" fmla="*/ 0 60000 65536"/>
                <a:gd name="T9" fmla="*/ 0 60000 65536"/>
                <a:gd name="T10" fmla="*/ 0 60000 65536"/>
                <a:gd name="T11" fmla="*/ 0 60000 65536"/>
                <a:gd name="T12" fmla="*/ 0 w 2172"/>
                <a:gd name="T13" fmla="*/ 0 h 264"/>
                <a:gd name="T14" fmla="*/ 2172 w 2172"/>
                <a:gd name="T15" fmla="*/ 264 h 264"/>
              </a:gdLst>
              <a:ahLst/>
              <a:cxnLst>
                <a:cxn ang="T8">
                  <a:pos x="T0" y="T1"/>
                </a:cxn>
                <a:cxn ang="T9">
                  <a:pos x="T2" y="T3"/>
                </a:cxn>
                <a:cxn ang="T10">
                  <a:pos x="T4" y="T5"/>
                </a:cxn>
                <a:cxn ang="T11">
                  <a:pos x="T6" y="T7"/>
                </a:cxn>
              </a:cxnLst>
              <a:rect l="T12" t="T13" r="T14" b="T15"/>
              <a:pathLst>
                <a:path w="2172" h="264">
                  <a:moveTo>
                    <a:pt x="0" y="0"/>
                  </a:moveTo>
                  <a:cubicBezTo>
                    <a:pt x="20" y="52"/>
                    <a:pt x="40" y="104"/>
                    <a:pt x="192" y="144"/>
                  </a:cubicBezTo>
                  <a:cubicBezTo>
                    <a:pt x="344" y="184"/>
                    <a:pt x="582" y="220"/>
                    <a:pt x="912" y="240"/>
                  </a:cubicBezTo>
                  <a:cubicBezTo>
                    <a:pt x="1242" y="260"/>
                    <a:pt x="1962" y="259"/>
                    <a:pt x="2172" y="264"/>
                  </a:cubicBezTo>
                </a:path>
              </a:pathLst>
            </a:custGeom>
            <a:noFill/>
            <a:ln w="57150" cmpd="sng">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32" name="Freeform 26"/>
            <p:cNvSpPr>
              <a:spLocks/>
            </p:cNvSpPr>
            <p:nvPr/>
          </p:nvSpPr>
          <p:spPr bwMode="auto">
            <a:xfrm flipV="1">
              <a:off x="3160" y="1776"/>
              <a:ext cx="2172" cy="448"/>
            </a:xfrm>
            <a:custGeom>
              <a:avLst/>
              <a:gdLst>
                <a:gd name="T0" fmla="*/ 0 w 2172"/>
                <a:gd name="T1" fmla="*/ 0 h 264"/>
                <a:gd name="T2" fmla="*/ 192 w 2172"/>
                <a:gd name="T3" fmla="*/ 3435 h 264"/>
                <a:gd name="T4" fmla="*/ 912 w 2172"/>
                <a:gd name="T5" fmla="*/ 5734 h 264"/>
                <a:gd name="T6" fmla="*/ 2172 w 2172"/>
                <a:gd name="T7" fmla="*/ 6304 h 264"/>
                <a:gd name="T8" fmla="*/ 0 60000 65536"/>
                <a:gd name="T9" fmla="*/ 0 60000 65536"/>
                <a:gd name="T10" fmla="*/ 0 60000 65536"/>
                <a:gd name="T11" fmla="*/ 0 60000 65536"/>
                <a:gd name="T12" fmla="*/ 0 w 2172"/>
                <a:gd name="T13" fmla="*/ 0 h 264"/>
                <a:gd name="T14" fmla="*/ 2172 w 2172"/>
                <a:gd name="T15" fmla="*/ 264 h 264"/>
              </a:gdLst>
              <a:ahLst/>
              <a:cxnLst>
                <a:cxn ang="T8">
                  <a:pos x="T0" y="T1"/>
                </a:cxn>
                <a:cxn ang="T9">
                  <a:pos x="T2" y="T3"/>
                </a:cxn>
                <a:cxn ang="T10">
                  <a:pos x="T4" y="T5"/>
                </a:cxn>
                <a:cxn ang="T11">
                  <a:pos x="T6" y="T7"/>
                </a:cxn>
              </a:cxnLst>
              <a:rect l="T12" t="T13" r="T14" b="T15"/>
              <a:pathLst>
                <a:path w="2172" h="264">
                  <a:moveTo>
                    <a:pt x="0" y="0"/>
                  </a:moveTo>
                  <a:cubicBezTo>
                    <a:pt x="20" y="52"/>
                    <a:pt x="40" y="104"/>
                    <a:pt x="192" y="144"/>
                  </a:cubicBezTo>
                  <a:cubicBezTo>
                    <a:pt x="344" y="184"/>
                    <a:pt x="582" y="220"/>
                    <a:pt x="912" y="240"/>
                  </a:cubicBezTo>
                  <a:cubicBezTo>
                    <a:pt x="1242" y="260"/>
                    <a:pt x="1962" y="259"/>
                    <a:pt x="2172" y="264"/>
                  </a:cubicBezTo>
                </a:path>
              </a:pathLst>
            </a:custGeom>
            <a:noFill/>
            <a:ln w="57150" cmpd="sng">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33" name="Freeform 27"/>
            <p:cNvSpPr>
              <a:spLocks/>
            </p:cNvSpPr>
            <p:nvPr/>
          </p:nvSpPr>
          <p:spPr bwMode="auto">
            <a:xfrm flipV="1">
              <a:off x="3162" y="2352"/>
              <a:ext cx="2172" cy="288"/>
            </a:xfrm>
            <a:custGeom>
              <a:avLst/>
              <a:gdLst>
                <a:gd name="T0" fmla="*/ 0 w 2172"/>
                <a:gd name="T1" fmla="*/ 0 h 264"/>
                <a:gd name="T2" fmla="*/ 192 w 2172"/>
                <a:gd name="T3" fmla="*/ 243 h 264"/>
                <a:gd name="T4" fmla="*/ 912 w 2172"/>
                <a:gd name="T5" fmla="*/ 405 h 264"/>
                <a:gd name="T6" fmla="*/ 2172 w 2172"/>
                <a:gd name="T7" fmla="*/ 445 h 264"/>
                <a:gd name="T8" fmla="*/ 0 60000 65536"/>
                <a:gd name="T9" fmla="*/ 0 60000 65536"/>
                <a:gd name="T10" fmla="*/ 0 60000 65536"/>
                <a:gd name="T11" fmla="*/ 0 60000 65536"/>
                <a:gd name="T12" fmla="*/ 0 w 2172"/>
                <a:gd name="T13" fmla="*/ 0 h 264"/>
                <a:gd name="T14" fmla="*/ 2172 w 2172"/>
                <a:gd name="T15" fmla="*/ 264 h 264"/>
              </a:gdLst>
              <a:ahLst/>
              <a:cxnLst>
                <a:cxn ang="T8">
                  <a:pos x="T0" y="T1"/>
                </a:cxn>
                <a:cxn ang="T9">
                  <a:pos x="T2" y="T3"/>
                </a:cxn>
                <a:cxn ang="T10">
                  <a:pos x="T4" y="T5"/>
                </a:cxn>
                <a:cxn ang="T11">
                  <a:pos x="T6" y="T7"/>
                </a:cxn>
              </a:cxnLst>
              <a:rect l="T12" t="T13" r="T14" b="T15"/>
              <a:pathLst>
                <a:path w="2172" h="264">
                  <a:moveTo>
                    <a:pt x="0" y="0"/>
                  </a:moveTo>
                  <a:cubicBezTo>
                    <a:pt x="20" y="52"/>
                    <a:pt x="40" y="104"/>
                    <a:pt x="192" y="144"/>
                  </a:cubicBezTo>
                  <a:cubicBezTo>
                    <a:pt x="344" y="184"/>
                    <a:pt x="582" y="220"/>
                    <a:pt x="912" y="240"/>
                  </a:cubicBezTo>
                  <a:cubicBezTo>
                    <a:pt x="1242" y="260"/>
                    <a:pt x="1962" y="259"/>
                    <a:pt x="2172" y="264"/>
                  </a:cubicBezTo>
                </a:path>
              </a:pathLst>
            </a:custGeom>
            <a:noFill/>
            <a:ln w="571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337326476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6195">
                                            <p:bg/>
                                          </p:spTgt>
                                        </p:tgtEl>
                                        <p:attrNameLst>
                                          <p:attrName>style.visibility</p:attrName>
                                        </p:attrNameLst>
                                      </p:cBhvr>
                                      <p:to>
                                        <p:strVal val="visible"/>
                                      </p:to>
                                    </p:set>
                                    <p:animEffect transition="in" filter="wipe(left)">
                                      <p:cBhvr>
                                        <p:cTn id="12" dur="500"/>
                                        <p:tgtEl>
                                          <p:spTgt spid="136195">
                                            <p:bg/>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36196"/>
                                        </p:tgtEl>
                                        <p:attrNameLst>
                                          <p:attrName>style.visibility</p:attrName>
                                        </p:attrNameLst>
                                      </p:cBhvr>
                                      <p:to>
                                        <p:strVal val="visible"/>
                                      </p:to>
                                    </p:set>
                                    <p:animEffect transition="in" filter="wipe(left)">
                                      <p:cBhvr>
                                        <p:cTn id="15" dur="500"/>
                                        <p:tgtEl>
                                          <p:spTgt spid="13619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6195">
                                            <p:txEl>
                                              <p:pRg st="1" end="1"/>
                                            </p:txEl>
                                          </p:spTgt>
                                        </p:tgtEl>
                                        <p:attrNameLst>
                                          <p:attrName>style.visibility</p:attrName>
                                        </p:attrNameLst>
                                      </p:cBhvr>
                                      <p:to>
                                        <p:strVal val="visible"/>
                                      </p:to>
                                    </p:set>
                                    <p:animEffect transition="in" filter="wipe(left)">
                                      <p:cBhvr>
                                        <p:cTn id="20" dur="500"/>
                                        <p:tgtEl>
                                          <p:spTgt spid="136195">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6195">
                                            <p:txEl>
                                              <p:pRg st="2" end="2"/>
                                            </p:txEl>
                                          </p:spTgt>
                                        </p:tgtEl>
                                        <p:attrNameLst>
                                          <p:attrName>style.visibility</p:attrName>
                                        </p:attrNameLst>
                                      </p:cBhvr>
                                      <p:to>
                                        <p:strVal val="visible"/>
                                      </p:to>
                                    </p:set>
                                    <p:animEffect transition="in" filter="wipe(left)">
                                      <p:cBhvr>
                                        <p:cTn id="25" dur="500"/>
                                        <p:tgtEl>
                                          <p:spTgt spid="136195">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ox(in)">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bldLvl="3"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8"/>
          <p:cNvSpPr>
            <a:spLocks noGrp="1" noChangeArrowheads="1"/>
          </p:cNvSpPr>
          <p:nvPr>
            <p:ph type="title"/>
          </p:nvPr>
        </p:nvSpPr>
        <p:spPr/>
        <p:txBody>
          <a:bodyPr/>
          <a:lstStyle/>
          <a:p>
            <a:pPr eaLnBrk="1" hangingPunct="1"/>
            <a:r>
              <a:rPr lang="en-US" smtClean="0"/>
              <a:t>Population growth</a:t>
            </a:r>
          </a:p>
        </p:txBody>
      </p:sp>
      <p:sp>
        <p:nvSpPr>
          <p:cNvPr id="138249" name="Rectangle 9"/>
          <p:cNvSpPr>
            <a:spLocks noGrp="1" noChangeArrowheads="1"/>
          </p:cNvSpPr>
          <p:nvPr>
            <p:ph type="body" idx="1"/>
          </p:nvPr>
        </p:nvSpPr>
        <p:spPr/>
        <p:txBody>
          <a:bodyPr/>
          <a:lstStyle/>
          <a:p>
            <a:pPr eaLnBrk="1" hangingPunct="1"/>
            <a:r>
              <a:rPr lang="en-US" dirty="0" smtClean="0"/>
              <a:t>Assume the population and labor force grow </a:t>
            </a:r>
            <a:br>
              <a:rPr lang="en-US" dirty="0" smtClean="0"/>
            </a:br>
            <a:r>
              <a:rPr lang="en-US" dirty="0" smtClean="0"/>
              <a:t>at rate </a:t>
            </a:r>
            <a:r>
              <a:rPr lang="en-US" b="1" i="1" dirty="0" smtClean="0"/>
              <a:t>n</a:t>
            </a:r>
            <a:r>
              <a:rPr lang="en-US" dirty="0" smtClean="0"/>
              <a:t> (exogenous):</a:t>
            </a:r>
          </a:p>
          <a:p>
            <a:pPr eaLnBrk="1" hangingPunct="1"/>
            <a:endParaRPr lang="en-US" dirty="0" smtClean="0"/>
          </a:p>
          <a:p>
            <a:pPr eaLnBrk="1" hangingPunct="1">
              <a:spcBef>
                <a:spcPct val="125000"/>
              </a:spcBef>
            </a:pPr>
            <a:r>
              <a:rPr lang="en-US" dirty="0" smtClean="0"/>
              <a:t>EX:  Suppose </a:t>
            </a:r>
            <a:r>
              <a:rPr lang="en-US" b="1" i="1" dirty="0" smtClean="0"/>
              <a:t>L</a:t>
            </a:r>
            <a:r>
              <a:rPr lang="en-US" dirty="0" smtClean="0"/>
              <a:t> = 1,000 in year 1 and the population is growing at 2% per year (</a:t>
            </a:r>
            <a:r>
              <a:rPr lang="en-US" b="1" i="1" dirty="0" smtClean="0"/>
              <a:t>n</a:t>
            </a:r>
            <a:r>
              <a:rPr lang="en-US" dirty="0" smtClean="0"/>
              <a:t> = 0.02).  </a:t>
            </a:r>
          </a:p>
          <a:p>
            <a:pPr eaLnBrk="1" hangingPunct="1">
              <a:lnSpc>
                <a:spcPct val="114000"/>
              </a:lnSpc>
            </a:pPr>
            <a:r>
              <a:rPr lang="en-US" dirty="0" smtClean="0"/>
              <a:t>Then  </a:t>
            </a:r>
            <a:r>
              <a:rPr lang="en-US" dirty="0" smtClean="0">
                <a:latin typeface="Times New Roman"/>
                <a:cs typeface="Times New Roman"/>
                <a:sym typeface="Symbol" pitchFamily="18" charset="2"/>
              </a:rPr>
              <a:t>Δ</a:t>
            </a:r>
            <a:r>
              <a:rPr lang="en-US" b="1" i="1" dirty="0" smtClean="0">
                <a:sym typeface="Symbol" pitchFamily="18" charset="2"/>
              </a:rPr>
              <a:t>L</a:t>
            </a:r>
            <a:r>
              <a:rPr lang="en-US" dirty="0" smtClean="0">
                <a:sym typeface="Symbol" pitchFamily="18" charset="2"/>
              </a:rPr>
              <a:t> = </a:t>
            </a:r>
            <a:r>
              <a:rPr lang="en-US" b="1" i="1" dirty="0" smtClean="0">
                <a:sym typeface="Symbol" pitchFamily="18" charset="2"/>
              </a:rPr>
              <a:t>n</a:t>
            </a:r>
            <a:r>
              <a:rPr lang="en-US" sz="1100" b="1" i="1" dirty="0" smtClean="0">
                <a:sym typeface="Symbol" pitchFamily="18" charset="2"/>
              </a:rPr>
              <a:t> </a:t>
            </a:r>
            <a:r>
              <a:rPr lang="en-US" b="1" i="1" dirty="0" smtClean="0">
                <a:sym typeface="Symbol" pitchFamily="18" charset="2"/>
              </a:rPr>
              <a:t>L</a:t>
            </a:r>
            <a:r>
              <a:rPr lang="en-US" dirty="0" smtClean="0">
                <a:sym typeface="Symbol" pitchFamily="18" charset="2"/>
              </a:rPr>
              <a:t> = 0.02</a:t>
            </a:r>
            <a:r>
              <a:rPr lang="en-US" sz="1100" dirty="0" smtClean="0">
                <a:sym typeface="Symbol" pitchFamily="18" charset="2"/>
              </a:rPr>
              <a:t> </a:t>
            </a:r>
            <a:r>
              <a:rPr lang="en-US" dirty="0" smtClean="0">
                <a:latin typeface="Times New Roman"/>
                <a:cs typeface="Times New Roman"/>
                <a:sym typeface="Symbol" pitchFamily="18" charset="2"/>
              </a:rPr>
              <a:t>×</a:t>
            </a:r>
            <a:r>
              <a:rPr lang="en-US" dirty="0" smtClean="0">
                <a:sym typeface="Symbol" pitchFamily="18" charset="2"/>
              </a:rPr>
              <a:t>1,000 = 20,</a:t>
            </a:r>
            <a:br>
              <a:rPr lang="en-US" dirty="0" smtClean="0">
                <a:sym typeface="Symbol" pitchFamily="18" charset="2"/>
              </a:rPr>
            </a:br>
            <a:r>
              <a:rPr lang="en-US" dirty="0" smtClean="0">
                <a:sym typeface="Symbol" pitchFamily="18" charset="2"/>
              </a:rPr>
              <a:t>so </a:t>
            </a:r>
            <a:r>
              <a:rPr lang="en-US" b="1" i="1" dirty="0" smtClean="0"/>
              <a:t>L</a:t>
            </a:r>
            <a:r>
              <a:rPr lang="en-US" dirty="0" smtClean="0"/>
              <a:t> = 1,020 in year 2.</a:t>
            </a:r>
          </a:p>
        </p:txBody>
      </p:sp>
      <p:graphicFrame>
        <p:nvGraphicFramePr>
          <p:cNvPr id="138244" name="Object 4"/>
          <p:cNvGraphicFramePr>
            <a:graphicFrameLocks noChangeAspect="1"/>
          </p:cNvGraphicFramePr>
          <p:nvPr/>
        </p:nvGraphicFramePr>
        <p:xfrm>
          <a:off x="3400425" y="2287588"/>
          <a:ext cx="1576388" cy="1009650"/>
        </p:xfrm>
        <a:graphic>
          <a:graphicData uri="http://schemas.openxmlformats.org/presentationml/2006/ole">
            <mc:AlternateContent xmlns:mc="http://schemas.openxmlformats.org/markup-compatibility/2006">
              <mc:Choice xmlns:v="urn:schemas-microsoft-com:vml" Requires="v">
                <p:oleObj spid="_x0000_s9235" name="Equation" r:id="rId4" imgW="634680" imgH="406080" progId="Equation.DSMT4">
                  <p:embed/>
                </p:oleObj>
              </mc:Choice>
              <mc:Fallback>
                <p:oleObj name="Equation" r:id="rId4" imgW="634680" imgH="406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0425" y="2287588"/>
                        <a:ext cx="1576388"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9610873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249">
                                            <p:txEl>
                                              <p:pRg st="0" end="0"/>
                                            </p:txEl>
                                          </p:spTgt>
                                        </p:tgtEl>
                                        <p:attrNameLst>
                                          <p:attrName>style.visibility</p:attrName>
                                        </p:attrNameLst>
                                      </p:cBhvr>
                                      <p:to>
                                        <p:strVal val="visible"/>
                                      </p:to>
                                    </p:set>
                                    <p:animEffect transition="in" filter="wipe(left)">
                                      <p:cBhvr>
                                        <p:cTn id="7" dur="500"/>
                                        <p:tgtEl>
                                          <p:spTgt spid="1382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8244"/>
                                        </p:tgtEl>
                                        <p:attrNameLst>
                                          <p:attrName>style.visibility</p:attrName>
                                        </p:attrNameLst>
                                      </p:cBhvr>
                                      <p:to>
                                        <p:strVal val="visible"/>
                                      </p:to>
                                    </p:set>
                                    <p:animEffect transition="in" filter="fade">
                                      <p:cBhvr>
                                        <p:cTn id="12" dur="500"/>
                                        <p:tgtEl>
                                          <p:spTgt spid="1382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8249">
                                            <p:txEl>
                                              <p:pRg st="2" end="2"/>
                                            </p:txEl>
                                          </p:spTgt>
                                        </p:tgtEl>
                                        <p:attrNameLst>
                                          <p:attrName>style.visibility</p:attrName>
                                        </p:attrNameLst>
                                      </p:cBhvr>
                                      <p:to>
                                        <p:strVal val="visible"/>
                                      </p:to>
                                    </p:set>
                                    <p:animEffect transition="in" filter="wipe(left)">
                                      <p:cBhvr>
                                        <p:cTn id="17" dur="500"/>
                                        <p:tgtEl>
                                          <p:spTgt spid="13824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8249">
                                            <p:txEl>
                                              <p:pRg st="3" end="3"/>
                                            </p:txEl>
                                          </p:spTgt>
                                        </p:tgtEl>
                                        <p:attrNameLst>
                                          <p:attrName>style.visibility</p:attrName>
                                        </p:attrNameLst>
                                      </p:cBhvr>
                                      <p:to>
                                        <p:strVal val="visible"/>
                                      </p:to>
                                    </p:set>
                                    <p:animEffect transition="in" filter="wipe(left)">
                                      <p:cBhvr>
                                        <p:cTn id="22" dur="500"/>
                                        <p:tgtEl>
                                          <p:spTgt spid="13824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9" grpId="0" build="p" bldLvl="3"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title"/>
          </p:nvPr>
        </p:nvSpPr>
        <p:spPr/>
        <p:txBody>
          <a:bodyPr/>
          <a:lstStyle/>
          <a:p>
            <a:pPr eaLnBrk="1" hangingPunct="1"/>
            <a:r>
              <a:rPr lang="en-US" smtClean="0"/>
              <a:t>Break-even investment</a:t>
            </a:r>
          </a:p>
        </p:txBody>
      </p:sp>
      <p:sp>
        <p:nvSpPr>
          <p:cNvPr id="55299" name="Rectangle 7"/>
          <p:cNvSpPr>
            <a:spLocks noGrp="1" noChangeArrowheads="1"/>
          </p:cNvSpPr>
          <p:nvPr>
            <p:ph type="body" idx="1"/>
          </p:nvPr>
        </p:nvSpPr>
        <p:spPr>
          <a:xfrm>
            <a:off x="490538" y="1422400"/>
            <a:ext cx="8229600" cy="5002213"/>
          </a:xfrm>
        </p:spPr>
        <p:txBody>
          <a:bodyPr/>
          <a:lstStyle/>
          <a:p>
            <a:pPr eaLnBrk="1" hangingPunct="1"/>
            <a:r>
              <a:rPr lang="en-US" sz="3000" dirty="0" smtClean="0"/>
              <a:t>(</a:t>
            </a:r>
            <a:r>
              <a:rPr lang="en-US" sz="3000" b="1" i="1" dirty="0" err="1" smtClean="0">
                <a:latin typeface="Times New Roman"/>
                <a:cs typeface="Times New Roman"/>
                <a:sym typeface="Symbol" pitchFamily="18" charset="2"/>
              </a:rPr>
              <a:t>δ</a:t>
            </a:r>
            <a:r>
              <a:rPr lang="en-US" sz="3000" b="1" i="1" dirty="0" smtClean="0">
                <a:sym typeface="Symbol" pitchFamily="18" charset="2"/>
              </a:rPr>
              <a:t> </a:t>
            </a:r>
            <a:r>
              <a:rPr lang="en-US" sz="1100" dirty="0" smtClean="0"/>
              <a:t> </a:t>
            </a:r>
            <a:r>
              <a:rPr lang="en-US" sz="3000" dirty="0" smtClean="0">
                <a:sym typeface="Symbol" pitchFamily="18" charset="2"/>
              </a:rPr>
              <a:t>+</a:t>
            </a:r>
            <a:r>
              <a:rPr lang="en-US" sz="1400" dirty="0" smtClean="0">
                <a:sym typeface="Symbol" pitchFamily="18" charset="2"/>
              </a:rPr>
              <a:t> </a:t>
            </a:r>
            <a:r>
              <a:rPr lang="en-US" sz="3000" b="1" i="1" dirty="0" smtClean="0">
                <a:sym typeface="Symbol" pitchFamily="18" charset="2"/>
              </a:rPr>
              <a:t>n</a:t>
            </a:r>
            <a:r>
              <a:rPr lang="en-US" sz="3000" dirty="0" smtClean="0">
                <a:sym typeface="Symbol" pitchFamily="18" charset="2"/>
              </a:rPr>
              <a:t>)</a:t>
            </a:r>
            <a:r>
              <a:rPr lang="en-US" sz="3000" b="1" i="1" dirty="0" smtClean="0"/>
              <a:t>k</a:t>
            </a:r>
            <a:r>
              <a:rPr lang="en-US" dirty="0" smtClean="0"/>
              <a:t> = </a:t>
            </a:r>
            <a:r>
              <a:rPr lang="en-US" b="1" dirty="0" smtClean="0">
                <a:solidFill>
                  <a:srgbClr val="CC0000"/>
                </a:solidFill>
              </a:rPr>
              <a:t>break-even investment</a:t>
            </a:r>
            <a:r>
              <a:rPr lang="en-US" dirty="0" smtClean="0"/>
              <a:t>, </a:t>
            </a:r>
            <a:br>
              <a:rPr lang="en-US" dirty="0" smtClean="0"/>
            </a:br>
            <a:r>
              <a:rPr lang="en-US" dirty="0" smtClean="0"/>
              <a:t>the amount of investment necessary </a:t>
            </a:r>
            <a:br>
              <a:rPr lang="en-US" dirty="0" smtClean="0"/>
            </a:br>
            <a:r>
              <a:rPr lang="en-US" dirty="0" smtClean="0"/>
              <a:t>to keep </a:t>
            </a:r>
            <a:r>
              <a:rPr lang="en-US" b="1" i="1" dirty="0" smtClean="0"/>
              <a:t>k</a:t>
            </a:r>
            <a:r>
              <a:rPr lang="en-US" dirty="0" smtClean="0"/>
              <a:t> constant. </a:t>
            </a:r>
          </a:p>
          <a:p>
            <a:pPr eaLnBrk="1" hangingPunct="1"/>
            <a:r>
              <a:rPr lang="en-US" dirty="0" smtClean="0"/>
              <a:t>Break-even investment includes:</a:t>
            </a:r>
          </a:p>
          <a:p>
            <a:pPr lvl="1" eaLnBrk="1" hangingPunct="1">
              <a:lnSpc>
                <a:spcPct val="105000"/>
              </a:lnSpc>
            </a:pPr>
            <a:r>
              <a:rPr lang="en-US" sz="3000" b="1" i="1" dirty="0" err="1">
                <a:solidFill>
                  <a:srgbClr val="000000"/>
                </a:solidFill>
                <a:latin typeface="Times New Roman"/>
                <a:ea typeface="+mn-ea"/>
                <a:cs typeface="Times New Roman"/>
                <a:sym typeface="Symbol" pitchFamily="18" charset="2"/>
              </a:rPr>
              <a:t>δ</a:t>
            </a:r>
            <a:r>
              <a:rPr lang="en-US" sz="1100" b="1" i="1" dirty="0" smtClean="0">
                <a:sym typeface="Symbol" pitchFamily="18" charset="2"/>
              </a:rPr>
              <a:t> </a:t>
            </a:r>
            <a:r>
              <a:rPr lang="en-US" sz="2900" b="1" i="1" dirty="0" smtClean="0"/>
              <a:t>k</a:t>
            </a:r>
            <a:r>
              <a:rPr lang="en-US" sz="1100" b="1" i="1" dirty="0" smtClean="0"/>
              <a:t> </a:t>
            </a:r>
            <a:r>
              <a:rPr lang="en-US" dirty="0" smtClean="0"/>
              <a:t> to replace capital as it wears out</a:t>
            </a:r>
          </a:p>
          <a:p>
            <a:pPr lvl="1" eaLnBrk="1" hangingPunct="1">
              <a:lnSpc>
                <a:spcPct val="105000"/>
              </a:lnSpc>
            </a:pPr>
            <a:r>
              <a:rPr lang="en-US" sz="2900" b="1" i="1" dirty="0" smtClean="0">
                <a:sym typeface="Symbol" pitchFamily="18" charset="2"/>
              </a:rPr>
              <a:t>n</a:t>
            </a:r>
            <a:r>
              <a:rPr lang="en-US" sz="300" b="1" i="1" dirty="0" smtClean="0">
                <a:sym typeface="Symbol" pitchFamily="18" charset="2"/>
              </a:rPr>
              <a:t> </a:t>
            </a:r>
            <a:r>
              <a:rPr lang="en-US" sz="2900" b="1" i="1" dirty="0" smtClean="0"/>
              <a:t>k</a:t>
            </a:r>
            <a:r>
              <a:rPr lang="en-US" sz="1100" b="1" i="1" dirty="0" smtClean="0"/>
              <a:t> </a:t>
            </a:r>
            <a:r>
              <a:rPr lang="en-US" dirty="0" smtClean="0"/>
              <a:t> to equip new workers with capital</a:t>
            </a:r>
          </a:p>
          <a:p>
            <a:pPr lvl="1" eaLnBrk="1" hangingPunct="1">
              <a:lnSpc>
                <a:spcPct val="105000"/>
              </a:lnSpc>
              <a:buFont typeface="Wingdings" pitchFamily="2" charset="2"/>
              <a:buNone/>
            </a:pPr>
            <a:r>
              <a:rPr lang="en-US" sz="2500" dirty="0" smtClean="0"/>
              <a:t>	(Otherwise, </a:t>
            </a:r>
            <a:r>
              <a:rPr lang="en-US" sz="2500" b="1" i="1" dirty="0" smtClean="0"/>
              <a:t>k</a:t>
            </a:r>
            <a:r>
              <a:rPr lang="en-US" sz="2500" dirty="0" smtClean="0"/>
              <a:t> would fall as the existing capital stock is spread more thinly over a larger population of workers.)</a:t>
            </a:r>
          </a:p>
        </p:txBody>
      </p:sp>
    </p:spTree>
    <p:extLst>
      <p:ext uri="{BB962C8B-B14F-4D97-AF65-F5344CB8AC3E}">
        <p14:creationId xmlns:p14="http://schemas.microsoft.com/office/powerpoint/2010/main" val="354694984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2"/>
          <p:cNvSpPr>
            <a:spLocks noGrp="1" noChangeArrowheads="1"/>
          </p:cNvSpPr>
          <p:nvPr>
            <p:ph type="title"/>
          </p:nvPr>
        </p:nvSpPr>
        <p:spPr/>
        <p:txBody>
          <a:bodyPr/>
          <a:lstStyle/>
          <a:p>
            <a:pPr eaLnBrk="1" hangingPunct="1"/>
            <a:r>
              <a:rPr lang="en-US" smtClean="0"/>
              <a:t>The equation of motion for </a:t>
            </a:r>
            <a:r>
              <a:rPr lang="en-US" i="1" smtClean="0"/>
              <a:t>k</a:t>
            </a:r>
          </a:p>
        </p:txBody>
      </p:sp>
      <p:sp>
        <p:nvSpPr>
          <p:cNvPr id="56323" name="Rectangle 13"/>
          <p:cNvSpPr>
            <a:spLocks noGrp="1" noChangeArrowheads="1"/>
          </p:cNvSpPr>
          <p:nvPr>
            <p:ph type="body" idx="1"/>
          </p:nvPr>
        </p:nvSpPr>
        <p:spPr>
          <a:xfrm>
            <a:off x="457200" y="1411288"/>
            <a:ext cx="8229600" cy="1117600"/>
          </a:xfrm>
        </p:spPr>
        <p:txBody>
          <a:bodyPr/>
          <a:lstStyle/>
          <a:p>
            <a:pPr eaLnBrk="1" hangingPunct="1"/>
            <a:r>
              <a:rPr lang="en-US" smtClean="0"/>
              <a:t>With population growth, </a:t>
            </a:r>
            <a:br>
              <a:rPr lang="en-US" smtClean="0"/>
            </a:br>
            <a:r>
              <a:rPr lang="en-US" smtClean="0"/>
              <a:t>the equation of motion for </a:t>
            </a:r>
            <a:r>
              <a:rPr lang="en-US" b="1" i="1" smtClean="0"/>
              <a:t>k</a:t>
            </a:r>
            <a:r>
              <a:rPr lang="en-US" smtClean="0"/>
              <a:t> is:</a:t>
            </a:r>
          </a:p>
        </p:txBody>
      </p:sp>
      <p:grpSp>
        <p:nvGrpSpPr>
          <p:cNvPr id="2" name="Group 17"/>
          <p:cNvGrpSpPr>
            <a:grpSpLocks/>
          </p:cNvGrpSpPr>
          <p:nvPr/>
        </p:nvGrpSpPr>
        <p:grpSpPr bwMode="auto">
          <a:xfrm>
            <a:off x="5067300" y="3154363"/>
            <a:ext cx="2744788" cy="2459037"/>
            <a:chOff x="3192" y="1994"/>
            <a:chExt cx="1729" cy="1549"/>
          </a:xfrm>
        </p:grpSpPr>
        <p:sp>
          <p:nvSpPr>
            <p:cNvPr id="56331" name="AutoShape 5"/>
            <p:cNvSpPr>
              <a:spLocks/>
            </p:cNvSpPr>
            <p:nvPr/>
          </p:nvSpPr>
          <p:spPr bwMode="auto">
            <a:xfrm rot="16200000">
              <a:off x="3567" y="1619"/>
              <a:ext cx="192" cy="941"/>
            </a:xfrm>
            <a:prstGeom prst="leftBrace">
              <a:avLst>
                <a:gd name="adj1" fmla="val 92692"/>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56332" name="Group 6"/>
            <p:cNvGrpSpPr>
              <a:grpSpLocks/>
            </p:cNvGrpSpPr>
            <p:nvPr/>
          </p:nvGrpSpPr>
          <p:grpSpPr bwMode="auto">
            <a:xfrm>
              <a:off x="3655" y="2236"/>
              <a:ext cx="1266" cy="1307"/>
              <a:chOff x="3390" y="1924"/>
              <a:chExt cx="1266" cy="1307"/>
            </a:xfrm>
          </p:grpSpPr>
          <p:sp>
            <p:nvSpPr>
              <p:cNvPr id="56333" name="Text Box 7"/>
              <p:cNvSpPr txBox="1">
                <a:spLocks noChangeArrowheads="1"/>
              </p:cNvSpPr>
              <p:nvPr/>
            </p:nvSpPr>
            <p:spPr bwMode="auto">
              <a:xfrm>
                <a:off x="3456" y="2667"/>
                <a:ext cx="1200" cy="564"/>
              </a:xfrm>
              <a:prstGeom prst="rect">
                <a:avLst/>
              </a:prstGeom>
              <a:solidFill>
                <a:srgbClr val="FFFFCC"/>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a:t>break-even investment</a:t>
                </a:r>
              </a:p>
            </p:txBody>
          </p:sp>
          <p:sp>
            <p:nvSpPr>
              <p:cNvPr id="56334" name="Line 8"/>
              <p:cNvSpPr>
                <a:spLocks noChangeShapeType="1"/>
              </p:cNvSpPr>
              <p:nvPr/>
            </p:nvSpPr>
            <p:spPr bwMode="auto">
              <a:xfrm flipH="1" flipV="1">
                <a:off x="3390" y="1924"/>
                <a:ext cx="450" cy="743"/>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grpSp>
      <p:grpSp>
        <p:nvGrpSpPr>
          <p:cNvPr id="4" name="Group 16"/>
          <p:cNvGrpSpPr>
            <a:grpSpLocks/>
          </p:cNvGrpSpPr>
          <p:nvPr/>
        </p:nvGrpSpPr>
        <p:grpSpPr bwMode="auto">
          <a:xfrm>
            <a:off x="2152650" y="3165475"/>
            <a:ext cx="2197100" cy="2235200"/>
            <a:chOff x="1356" y="1994"/>
            <a:chExt cx="1384" cy="1408"/>
          </a:xfrm>
        </p:grpSpPr>
        <p:sp>
          <p:nvSpPr>
            <p:cNvPr id="56327" name="AutoShape 4"/>
            <p:cNvSpPr>
              <a:spLocks/>
            </p:cNvSpPr>
            <p:nvPr/>
          </p:nvSpPr>
          <p:spPr bwMode="auto">
            <a:xfrm rot="-5400000">
              <a:off x="2341" y="1787"/>
              <a:ext cx="192" cy="606"/>
            </a:xfrm>
            <a:prstGeom prst="leftBrace">
              <a:avLst>
                <a:gd name="adj1" fmla="val 55892"/>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56328" name="Group 9"/>
            <p:cNvGrpSpPr>
              <a:grpSpLocks/>
            </p:cNvGrpSpPr>
            <p:nvPr/>
          </p:nvGrpSpPr>
          <p:grpSpPr bwMode="auto">
            <a:xfrm>
              <a:off x="1356" y="2241"/>
              <a:ext cx="1200" cy="1161"/>
              <a:chOff x="1104" y="1899"/>
              <a:chExt cx="1200" cy="1161"/>
            </a:xfrm>
          </p:grpSpPr>
          <p:sp>
            <p:nvSpPr>
              <p:cNvPr id="56329" name="Text Box 10"/>
              <p:cNvSpPr txBox="1">
                <a:spLocks noChangeArrowheads="1"/>
              </p:cNvSpPr>
              <p:nvPr/>
            </p:nvSpPr>
            <p:spPr bwMode="auto">
              <a:xfrm>
                <a:off x="1104" y="2496"/>
                <a:ext cx="1200" cy="564"/>
              </a:xfrm>
              <a:prstGeom prst="rect">
                <a:avLst/>
              </a:prstGeom>
              <a:solidFill>
                <a:srgbClr val="FFFFCC"/>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a:t>actual investment</a:t>
                </a:r>
              </a:p>
            </p:txBody>
          </p:sp>
          <p:sp>
            <p:nvSpPr>
              <p:cNvPr id="56330" name="Line 11"/>
              <p:cNvSpPr>
                <a:spLocks noChangeShapeType="1"/>
              </p:cNvSpPr>
              <p:nvPr/>
            </p:nvSpPr>
            <p:spPr bwMode="auto">
              <a:xfrm flipV="1">
                <a:off x="1965" y="1899"/>
                <a:ext cx="213" cy="593"/>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grpSp>
      <p:sp>
        <p:nvSpPr>
          <p:cNvPr id="142351" name="Rectangle 15"/>
          <p:cNvSpPr>
            <a:spLocks noChangeArrowheads="1"/>
          </p:cNvSpPr>
          <p:nvPr/>
        </p:nvSpPr>
        <p:spPr bwMode="auto">
          <a:xfrm>
            <a:off x="2230438" y="2551113"/>
            <a:ext cx="4586662"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sz="3200" dirty="0" err="1" smtClean="0">
                <a:latin typeface="Times New Roman"/>
                <a:cs typeface="Times New Roman"/>
                <a:sym typeface="Symbol" pitchFamily="18" charset="2"/>
              </a:rPr>
              <a:t>Δ</a:t>
            </a:r>
            <a:r>
              <a:rPr kumimoji="1" lang="en-US" sz="3200" b="1" i="1" dirty="0" err="1" smtClean="0">
                <a:latin typeface="Tahoma" pitchFamily="34" charset="0"/>
                <a:sym typeface="Symbol" pitchFamily="18" charset="2"/>
              </a:rPr>
              <a:t>k</a:t>
            </a:r>
            <a:r>
              <a:rPr kumimoji="1" lang="en-US" sz="3200" dirty="0" smtClean="0">
                <a:latin typeface="Tahoma" pitchFamily="34" charset="0"/>
                <a:sym typeface="Symbol" pitchFamily="18" charset="2"/>
              </a:rPr>
              <a:t> </a:t>
            </a:r>
            <a:r>
              <a:rPr kumimoji="1" lang="en-US" sz="3200" dirty="0">
                <a:latin typeface="Tahoma" pitchFamily="34" charset="0"/>
                <a:sym typeface="Symbol" pitchFamily="18" charset="2"/>
              </a:rPr>
              <a:t>= </a:t>
            </a:r>
            <a:r>
              <a:rPr kumimoji="1" lang="en-US" sz="3200" b="1" i="1" dirty="0">
                <a:latin typeface="Tahoma" pitchFamily="34" charset="0"/>
                <a:sym typeface="Symbol" pitchFamily="18" charset="2"/>
              </a:rPr>
              <a:t>s</a:t>
            </a:r>
            <a:r>
              <a:rPr kumimoji="1" lang="en-US" sz="1500" b="1" i="1" dirty="0">
                <a:latin typeface="Tahoma" pitchFamily="34" charset="0"/>
                <a:sym typeface="Symbol" pitchFamily="18" charset="2"/>
              </a:rPr>
              <a:t> </a:t>
            </a:r>
            <a:r>
              <a:rPr kumimoji="1" lang="en-US" sz="3200" b="1" i="1" dirty="0">
                <a:latin typeface="Tahoma" pitchFamily="34" charset="0"/>
                <a:sym typeface="Symbol" pitchFamily="18" charset="2"/>
              </a:rPr>
              <a:t>f</a:t>
            </a:r>
            <a:r>
              <a:rPr kumimoji="1" lang="en-US" sz="3200" i="1" dirty="0">
                <a:latin typeface="Tahoma" pitchFamily="34" charset="0"/>
                <a:sym typeface="Symbol" pitchFamily="18" charset="2"/>
              </a:rPr>
              <a:t>(</a:t>
            </a:r>
            <a:r>
              <a:rPr kumimoji="1" lang="en-US" sz="3200" b="1" i="1" dirty="0">
                <a:latin typeface="Tahoma" pitchFamily="34" charset="0"/>
                <a:sym typeface="Symbol" pitchFamily="18" charset="2"/>
              </a:rPr>
              <a:t>k</a:t>
            </a:r>
            <a:r>
              <a:rPr kumimoji="1" lang="en-US" sz="3200" i="1" dirty="0">
                <a:latin typeface="Tahoma" pitchFamily="34" charset="0"/>
                <a:sym typeface="Symbol" pitchFamily="18" charset="2"/>
              </a:rPr>
              <a:t>)</a:t>
            </a:r>
            <a:r>
              <a:rPr kumimoji="1" lang="en-US" sz="1500" b="1" i="1" dirty="0">
                <a:latin typeface="Tahoma" pitchFamily="34" charset="0"/>
                <a:sym typeface="Symbol" pitchFamily="18" charset="2"/>
              </a:rPr>
              <a:t> </a:t>
            </a:r>
            <a:r>
              <a:rPr kumimoji="1" lang="en-US" sz="3200" b="1" dirty="0">
                <a:latin typeface="Tahoma" pitchFamily="34" charset="0"/>
                <a:sym typeface="Symbol" pitchFamily="18" charset="2"/>
              </a:rPr>
              <a:t> </a:t>
            </a:r>
            <a:r>
              <a:rPr kumimoji="1" lang="en-US" sz="3200" dirty="0" smtClean="0">
                <a:latin typeface="Tahoma" pitchFamily="34" charset="0"/>
                <a:sym typeface="Symbol" pitchFamily="18" charset="2"/>
              </a:rPr>
              <a:t>−</a:t>
            </a:r>
            <a:r>
              <a:rPr kumimoji="1" lang="en-US" sz="3200" b="1" dirty="0" smtClean="0">
                <a:latin typeface="Tahoma" pitchFamily="34" charset="0"/>
                <a:sym typeface="Symbol" pitchFamily="18" charset="2"/>
              </a:rPr>
              <a:t> </a:t>
            </a:r>
            <a:r>
              <a:rPr kumimoji="1" lang="en-US" sz="1500" b="1" i="1" dirty="0" smtClean="0">
                <a:latin typeface="Tahoma" pitchFamily="34" charset="0"/>
                <a:sym typeface="Symbol" pitchFamily="18" charset="2"/>
              </a:rPr>
              <a:t> </a:t>
            </a:r>
            <a:r>
              <a:rPr kumimoji="1" lang="en-US" sz="3200" dirty="0" smtClean="0">
                <a:latin typeface="Tahoma" pitchFamily="34" charset="0"/>
                <a:sym typeface="Symbol" pitchFamily="18" charset="2"/>
              </a:rPr>
              <a:t>(</a:t>
            </a:r>
            <a:r>
              <a:rPr kumimoji="1" lang="en-US" sz="3200" b="1" i="1" dirty="0" err="1" smtClean="0">
                <a:latin typeface="Times New Roman"/>
                <a:cs typeface="Times New Roman"/>
                <a:sym typeface="Symbol" pitchFamily="18" charset="2"/>
              </a:rPr>
              <a:t>δ</a:t>
            </a:r>
            <a:r>
              <a:rPr kumimoji="1" lang="en-US" sz="1500" b="1" i="1" dirty="0" smtClean="0">
                <a:latin typeface="Tahoma" pitchFamily="34" charset="0"/>
                <a:sym typeface="Symbol" pitchFamily="18" charset="2"/>
              </a:rPr>
              <a:t>  </a:t>
            </a:r>
            <a:r>
              <a:rPr kumimoji="1" lang="en-US" sz="3200" dirty="0">
                <a:latin typeface="Tahoma" pitchFamily="34" charset="0"/>
                <a:sym typeface="Symbol" pitchFamily="18" charset="2"/>
              </a:rPr>
              <a:t>+</a:t>
            </a:r>
            <a:r>
              <a:rPr kumimoji="1" lang="en-US" sz="1500" b="1" i="1" dirty="0">
                <a:latin typeface="Tahoma" pitchFamily="34" charset="0"/>
                <a:sym typeface="Symbol" pitchFamily="18" charset="2"/>
              </a:rPr>
              <a:t> </a:t>
            </a:r>
            <a:r>
              <a:rPr kumimoji="1" lang="en-US" sz="3200" b="1" i="1" dirty="0">
                <a:latin typeface="Tahoma" pitchFamily="34" charset="0"/>
                <a:sym typeface="Symbol" pitchFamily="18" charset="2"/>
              </a:rPr>
              <a:t>n</a:t>
            </a:r>
            <a:r>
              <a:rPr kumimoji="1" lang="en-US" sz="3200" dirty="0">
                <a:latin typeface="Tahoma" pitchFamily="34" charset="0"/>
                <a:sym typeface="Symbol" pitchFamily="18" charset="2"/>
              </a:rPr>
              <a:t>)</a:t>
            </a:r>
            <a:r>
              <a:rPr kumimoji="1" lang="en-US" sz="1500" b="1" i="1" dirty="0">
                <a:latin typeface="Tahoma" pitchFamily="34" charset="0"/>
                <a:sym typeface="Symbol" pitchFamily="18" charset="2"/>
              </a:rPr>
              <a:t> </a:t>
            </a:r>
            <a:r>
              <a:rPr kumimoji="1" lang="en-US" sz="3200" b="1" i="1" dirty="0">
                <a:latin typeface="Tahoma" pitchFamily="34" charset="0"/>
              </a:rPr>
              <a:t>k</a:t>
            </a:r>
          </a:p>
        </p:txBody>
      </p:sp>
    </p:spTree>
    <p:extLst>
      <p:ext uri="{BB962C8B-B14F-4D97-AF65-F5344CB8AC3E}">
        <p14:creationId xmlns:p14="http://schemas.microsoft.com/office/powerpoint/2010/main" val="53484601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2351"/>
                                        </p:tgtEl>
                                        <p:attrNameLst>
                                          <p:attrName>style.visibility</p:attrName>
                                        </p:attrNameLst>
                                      </p:cBhvr>
                                      <p:to>
                                        <p:strVal val="visible"/>
                                      </p:to>
                                    </p:set>
                                    <p:animEffect transition="in" filter="wipe(left)">
                                      <p:cBhvr>
                                        <p:cTn id="7" dur="500"/>
                                        <p:tgtEl>
                                          <p:spTgt spid="1423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73075" y="306388"/>
            <a:ext cx="7197725" cy="820737"/>
          </a:xfrm>
        </p:spPr>
        <p:txBody>
          <a:bodyPr/>
          <a:lstStyle/>
          <a:p>
            <a:pPr eaLnBrk="1" hangingPunct="1"/>
            <a:r>
              <a:rPr lang="en-US" smtClean="0"/>
              <a:t>The Solow model diagram</a:t>
            </a:r>
          </a:p>
        </p:txBody>
      </p:sp>
      <p:grpSp>
        <p:nvGrpSpPr>
          <p:cNvPr id="2" name="Group 3"/>
          <p:cNvGrpSpPr>
            <a:grpSpLocks/>
          </p:cNvGrpSpPr>
          <p:nvPr/>
        </p:nvGrpSpPr>
        <p:grpSpPr bwMode="auto">
          <a:xfrm>
            <a:off x="2286000" y="1471613"/>
            <a:ext cx="6477000" cy="4921250"/>
            <a:chOff x="1440" y="927"/>
            <a:chExt cx="4080" cy="3100"/>
          </a:xfrm>
        </p:grpSpPr>
        <p:grpSp>
          <p:nvGrpSpPr>
            <p:cNvPr id="57358" name="Group 4"/>
            <p:cNvGrpSpPr>
              <a:grpSpLocks/>
            </p:cNvGrpSpPr>
            <p:nvPr/>
          </p:nvGrpSpPr>
          <p:grpSpPr bwMode="auto">
            <a:xfrm>
              <a:off x="2256" y="1366"/>
              <a:ext cx="2873" cy="2205"/>
              <a:chOff x="2256" y="1366"/>
              <a:chExt cx="2873" cy="2205"/>
            </a:xfrm>
          </p:grpSpPr>
          <p:sp>
            <p:nvSpPr>
              <p:cNvPr id="57361" name="Line 5"/>
              <p:cNvSpPr>
                <a:spLocks noChangeShapeType="1"/>
              </p:cNvSpPr>
              <p:nvPr/>
            </p:nvSpPr>
            <p:spPr bwMode="auto">
              <a:xfrm>
                <a:off x="2256" y="1366"/>
                <a:ext cx="0" cy="2205"/>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57362" name="Line 6"/>
              <p:cNvSpPr>
                <a:spLocks noChangeShapeType="1"/>
              </p:cNvSpPr>
              <p:nvPr/>
            </p:nvSpPr>
            <p:spPr bwMode="auto">
              <a:xfrm>
                <a:off x="2260" y="3570"/>
                <a:ext cx="2869"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sp useBgFill="1">
          <p:nvSpPr>
            <p:cNvPr id="57359" name="Text Box 7"/>
            <p:cNvSpPr txBox="1">
              <a:spLocks noChangeArrowheads="1"/>
            </p:cNvSpPr>
            <p:nvPr/>
          </p:nvSpPr>
          <p:spPr bwMode="auto">
            <a:xfrm>
              <a:off x="1440" y="927"/>
              <a:ext cx="1155" cy="633"/>
            </a:xfrm>
            <a:prstGeom prst="rect">
              <a:avLst/>
            </a:prstGeom>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kumimoji="1" lang="en-US" sz="2200"/>
                <a:t>Investment, break-even investment</a:t>
              </a:r>
            </a:p>
          </p:txBody>
        </p:sp>
        <p:sp>
          <p:nvSpPr>
            <p:cNvPr id="57360" name="Text Box 8"/>
            <p:cNvSpPr txBox="1">
              <a:spLocks noChangeArrowheads="1"/>
            </p:cNvSpPr>
            <p:nvPr/>
          </p:nvSpPr>
          <p:spPr bwMode="auto">
            <a:xfrm>
              <a:off x="4512" y="3586"/>
              <a:ext cx="1008"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200"/>
                <a:t>Capital per </a:t>
              </a:r>
              <a:br>
                <a:rPr kumimoji="1" lang="en-US" sz="2200"/>
              </a:br>
              <a:r>
                <a:rPr kumimoji="1" lang="en-US" sz="2200"/>
                <a:t>worker, </a:t>
              </a:r>
              <a:r>
                <a:rPr kumimoji="1" lang="en-US" sz="2400" b="1" i="1">
                  <a:latin typeface="Tahoma" pitchFamily="34" charset="0"/>
                </a:rPr>
                <a:t>k</a:t>
              </a:r>
              <a:r>
                <a:rPr kumimoji="1" lang="en-US" sz="2400">
                  <a:latin typeface="Tahoma" pitchFamily="34" charset="0"/>
                </a:rPr>
                <a:t> </a:t>
              </a:r>
            </a:p>
          </p:txBody>
        </p:sp>
      </p:grpSp>
      <p:grpSp>
        <p:nvGrpSpPr>
          <p:cNvPr id="4" name="Group 9"/>
          <p:cNvGrpSpPr>
            <a:grpSpLocks/>
          </p:cNvGrpSpPr>
          <p:nvPr/>
        </p:nvGrpSpPr>
        <p:grpSpPr bwMode="auto">
          <a:xfrm>
            <a:off x="3587750" y="2971800"/>
            <a:ext cx="5318125" cy="3152775"/>
            <a:chOff x="1882" y="1920"/>
            <a:chExt cx="3350" cy="1986"/>
          </a:xfrm>
        </p:grpSpPr>
        <p:sp>
          <p:nvSpPr>
            <p:cNvPr id="57356" name="Arc 10"/>
            <p:cNvSpPr>
              <a:spLocks/>
            </p:cNvSpPr>
            <p:nvPr/>
          </p:nvSpPr>
          <p:spPr bwMode="auto">
            <a:xfrm flipH="1">
              <a:off x="1882" y="2064"/>
              <a:ext cx="3302" cy="1842"/>
            </a:xfrm>
            <a:custGeom>
              <a:avLst/>
              <a:gdLst>
                <a:gd name="T0" fmla="*/ 0 w 21336"/>
                <a:gd name="T1" fmla="*/ 0 h 21243"/>
                <a:gd name="T2" fmla="*/ 0 w 21336"/>
                <a:gd name="T3" fmla="*/ 0 h 21243"/>
                <a:gd name="T4" fmla="*/ 0 w 21336"/>
                <a:gd name="T5" fmla="*/ 0 h 21243"/>
                <a:gd name="T6" fmla="*/ 0 60000 65536"/>
                <a:gd name="T7" fmla="*/ 0 60000 65536"/>
                <a:gd name="T8" fmla="*/ 0 60000 65536"/>
                <a:gd name="T9" fmla="*/ 0 w 21336"/>
                <a:gd name="T10" fmla="*/ 0 h 21243"/>
                <a:gd name="T11" fmla="*/ 21336 w 21336"/>
                <a:gd name="T12" fmla="*/ 21243 h 21243"/>
              </a:gdLst>
              <a:ahLst/>
              <a:cxnLst>
                <a:cxn ang="T6">
                  <a:pos x="T0" y="T1"/>
                </a:cxn>
                <a:cxn ang="T7">
                  <a:pos x="T2" y="T3"/>
                </a:cxn>
                <a:cxn ang="T8">
                  <a:pos x="T4" y="T5"/>
                </a:cxn>
              </a:cxnLst>
              <a:rect l="T9" t="T10" r="T11" b="T12"/>
              <a:pathLst>
                <a:path w="21336" h="21243" fill="none" extrusionOk="0">
                  <a:moveTo>
                    <a:pt x="3909" y="-1"/>
                  </a:moveTo>
                  <a:cubicBezTo>
                    <a:pt x="12922" y="1658"/>
                    <a:pt x="19907" y="8823"/>
                    <a:pt x="21335" y="17876"/>
                  </a:cubicBezTo>
                </a:path>
                <a:path w="21336" h="21243" stroke="0" extrusionOk="0">
                  <a:moveTo>
                    <a:pt x="3909" y="-1"/>
                  </a:moveTo>
                  <a:cubicBezTo>
                    <a:pt x="12922" y="1658"/>
                    <a:pt x="19907" y="8823"/>
                    <a:pt x="21335" y="17876"/>
                  </a:cubicBezTo>
                  <a:lnTo>
                    <a:pt x="0" y="21243"/>
                  </a:lnTo>
                  <a:close/>
                </a:path>
              </a:pathLst>
            </a:cu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7357" name="Text Box 11"/>
            <p:cNvSpPr txBox="1">
              <a:spLocks noChangeArrowheads="1"/>
            </p:cNvSpPr>
            <p:nvPr/>
          </p:nvSpPr>
          <p:spPr bwMode="auto">
            <a:xfrm>
              <a:off x="4634" y="1920"/>
              <a:ext cx="59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sf(k)</a:t>
              </a:r>
            </a:p>
          </p:txBody>
        </p:sp>
      </p:grpSp>
      <p:grpSp>
        <p:nvGrpSpPr>
          <p:cNvPr id="5" name="Group 12"/>
          <p:cNvGrpSpPr>
            <a:grpSpLocks/>
          </p:cNvGrpSpPr>
          <p:nvPr/>
        </p:nvGrpSpPr>
        <p:grpSpPr bwMode="auto">
          <a:xfrm>
            <a:off x="3595688" y="2352676"/>
            <a:ext cx="5091112" cy="3303589"/>
            <a:chOff x="2265" y="1482"/>
            <a:chExt cx="3207" cy="2081"/>
          </a:xfrm>
        </p:grpSpPr>
        <p:sp>
          <p:nvSpPr>
            <p:cNvPr id="57354" name="Text Box 13"/>
            <p:cNvSpPr txBox="1">
              <a:spLocks noChangeArrowheads="1"/>
            </p:cNvSpPr>
            <p:nvPr/>
          </p:nvSpPr>
          <p:spPr bwMode="auto">
            <a:xfrm>
              <a:off x="4608" y="1482"/>
              <a:ext cx="86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dirty="0" smtClean="0">
                  <a:latin typeface="Tahoma" pitchFamily="34" charset="0"/>
                  <a:sym typeface="Symbol" pitchFamily="18" charset="2"/>
                </a:rPr>
                <a:t>(</a:t>
              </a:r>
              <a:r>
                <a:rPr kumimoji="1" lang="en-US" sz="2500" b="1" i="1" dirty="0" err="1" smtClean="0">
                  <a:latin typeface="Times New Roman"/>
                  <a:cs typeface="Times New Roman"/>
                  <a:sym typeface="Symbol" pitchFamily="18" charset="2"/>
                </a:rPr>
                <a:t>δ</a:t>
              </a:r>
              <a:r>
                <a:rPr kumimoji="1" lang="en-US" sz="2400" b="1" i="1" dirty="0" smtClean="0">
                  <a:latin typeface="Times New Roman"/>
                  <a:cs typeface="Times New Roman"/>
                  <a:sym typeface="Symbol" pitchFamily="18" charset="2"/>
                </a:rPr>
                <a:t> </a:t>
              </a:r>
              <a:r>
                <a:rPr kumimoji="1" lang="en-US" sz="2400" dirty="0" smtClean="0">
                  <a:latin typeface="Tahoma" pitchFamily="34" charset="0"/>
                  <a:sym typeface="Symbol" pitchFamily="18" charset="2"/>
                </a:rPr>
                <a:t>+</a:t>
              </a:r>
              <a:r>
                <a:rPr kumimoji="1" lang="en-US" sz="1200" dirty="0" smtClean="0">
                  <a:latin typeface="Tahoma" pitchFamily="34" charset="0"/>
                  <a:sym typeface="Symbol" pitchFamily="18" charset="2"/>
                </a:rPr>
                <a:t> </a:t>
              </a:r>
              <a:r>
                <a:rPr kumimoji="1" lang="en-US" sz="2400" b="1" i="1" dirty="0">
                  <a:latin typeface="Tahoma" pitchFamily="34" charset="0"/>
                  <a:sym typeface="Symbol" pitchFamily="18" charset="2"/>
                </a:rPr>
                <a:t>n</a:t>
              </a:r>
              <a:r>
                <a:rPr kumimoji="1" lang="en-US" sz="1200" dirty="0">
                  <a:latin typeface="Tahoma" pitchFamily="34" charset="0"/>
                  <a:sym typeface="Symbol" pitchFamily="18" charset="2"/>
                </a:rPr>
                <a:t> </a:t>
              </a:r>
              <a:r>
                <a:rPr kumimoji="1" lang="en-US" sz="2400" dirty="0">
                  <a:latin typeface="Tahoma" pitchFamily="34" charset="0"/>
                  <a:sym typeface="Symbol" pitchFamily="18" charset="2"/>
                </a:rPr>
                <a:t>)</a:t>
              </a:r>
              <a:r>
                <a:rPr kumimoji="1" lang="en-US" sz="600" dirty="0">
                  <a:latin typeface="Tahoma" pitchFamily="34" charset="0"/>
                  <a:sym typeface="Symbol" pitchFamily="18" charset="2"/>
                </a:rPr>
                <a:t> </a:t>
              </a:r>
              <a:r>
                <a:rPr kumimoji="1" lang="en-US" sz="2400" b="1" i="1" dirty="0">
                  <a:latin typeface="Tahoma" pitchFamily="34" charset="0"/>
                  <a:sym typeface="Symbol" pitchFamily="18" charset="2"/>
                </a:rPr>
                <a:t>k</a:t>
              </a:r>
            </a:p>
          </p:txBody>
        </p:sp>
        <p:sp>
          <p:nvSpPr>
            <p:cNvPr id="57355" name="Line 14"/>
            <p:cNvSpPr>
              <a:spLocks noChangeShapeType="1"/>
            </p:cNvSpPr>
            <p:nvPr/>
          </p:nvSpPr>
          <p:spPr bwMode="auto">
            <a:xfrm flipV="1">
              <a:off x="2265" y="1776"/>
              <a:ext cx="2439" cy="1787"/>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6" name="Group 15"/>
          <p:cNvGrpSpPr>
            <a:grpSpLocks/>
          </p:cNvGrpSpPr>
          <p:nvPr/>
        </p:nvGrpSpPr>
        <p:grpSpPr bwMode="auto">
          <a:xfrm>
            <a:off x="6483350" y="3422650"/>
            <a:ext cx="533400" cy="2716213"/>
            <a:chOff x="4084" y="2156"/>
            <a:chExt cx="336" cy="1711"/>
          </a:xfrm>
        </p:grpSpPr>
        <p:sp>
          <p:nvSpPr>
            <p:cNvPr id="57352" name="Text Box 16"/>
            <p:cNvSpPr txBox="1">
              <a:spLocks noChangeArrowheads="1"/>
            </p:cNvSpPr>
            <p:nvPr/>
          </p:nvSpPr>
          <p:spPr bwMode="auto">
            <a:xfrm>
              <a:off x="4084" y="3579"/>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9144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k</a:t>
              </a:r>
              <a:r>
                <a:rPr kumimoji="1" lang="en-US" sz="2400" b="1" i="1" baseline="30000">
                  <a:latin typeface="Tahoma" pitchFamily="34" charset="0"/>
                </a:rPr>
                <a:t>*</a:t>
              </a:r>
              <a:r>
                <a:rPr kumimoji="1" lang="en-US" sz="2400">
                  <a:latin typeface="Tahoma" pitchFamily="34" charset="0"/>
                </a:rPr>
                <a:t> </a:t>
              </a:r>
            </a:p>
          </p:txBody>
        </p:sp>
        <p:sp>
          <p:nvSpPr>
            <p:cNvPr id="57353" name="Line 17"/>
            <p:cNvSpPr>
              <a:spLocks noChangeShapeType="1"/>
            </p:cNvSpPr>
            <p:nvPr/>
          </p:nvSpPr>
          <p:spPr bwMode="auto">
            <a:xfrm>
              <a:off x="4192" y="2156"/>
              <a:ext cx="0" cy="1416"/>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7351" name="Text Box 18"/>
          <p:cNvSpPr txBox="1">
            <a:spLocks noChangeArrowheads="1"/>
          </p:cNvSpPr>
          <p:nvPr/>
        </p:nvSpPr>
        <p:spPr bwMode="auto">
          <a:xfrm>
            <a:off x="4724400" y="1219200"/>
            <a:ext cx="3581400" cy="52322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kumimoji="1" lang="en-US" sz="2600" dirty="0" err="1" smtClean="0">
                <a:latin typeface="Times New Roman"/>
                <a:cs typeface="Times New Roman"/>
                <a:sym typeface="Symbol" pitchFamily="18" charset="2"/>
              </a:rPr>
              <a:t>Δ</a:t>
            </a:r>
            <a:r>
              <a:rPr kumimoji="1" lang="en-US" sz="2600" b="1" i="1" dirty="0" err="1" smtClean="0">
                <a:latin typeface="Tahoma" pitchFamily="34" charset="0"/>
                <a:sym typeface="Symbol" pitchFamily="18" charset="2"/>
              </a:rPr>
              <a:t>k</a:t>
            </a:r>
            <a:r>
              <a:rPr kumimoji="1" lang="en-US" sz="2600" dirty="0" smtClean="0">
                <a:latin typeface="Tahoma" pitchFamily="34" charset="0"/>
                <a:sym typeface="Symbol" pitchFamily="18" charset="2"/>
              </a:rPr>
              <a:t> </a:t>
            </a:r>
            <a:r>
              <a:rPr kumimoji="1" lang="en-US" sz="1300" dirty="0" smtClean="0">
                <a:latin typeface="Tahoma" pitchFamily="34" charset="0"/>
                <a:sym typeface="Symbol" pitchFamily="18" charset="2"/>
              </a:rPr>
              <a:t> </a:t>
            </a:r>
            <a:r>
              <a:rPr kumimoji="1" lang="en-US" sz="2600" dirty="0">
                <a:latin typeface="Tahoma" pitchFamily="34" charset="0"/>
                <a:sym typeface="Symbol" pitchFamily="18" charset="2"/>
              </a:rPr>
              <a:t>=</a:t>
            </a:r>
            <a:r>
              <a:rPr kumimoji="1" lang="en-US" sz="1300" dirty="0">
                <a:latin typeface="Tahoma" pitchFamily="34" charset="0"/>
                <a:sym typeface="Symbol" pitchFamily="18" charset="2"/>
              </a:rPr>
              <a:t> </a:t>
            </a:r>
            <a:r>
              <a:rPr kumimoji="1" lang="en-US" sz="2600" b="1" i="1" dirty="0">
                <a:latin typeface="Tahoma" pitchFamily="34" charset="0"/>
                <a:sym typeface="Symbol" pitchFamily="18" charset="2"/>
              </a:rPr>
              <a:t>s</a:t>
            </a:r>
            <a:r>
              <a:rPr kumimoji="1" lang="en-US" sz="1200" b="1" i="1" dirty="0">
                <a:latin typeface="Tahoma" pitchFamily="34" charset="0"/>
                <a:sym typeface="Symbol" pitchFamily="18" charset="2"/>
              </a:rPr>
              <a:t> </a:t>
            </a:r>
            <a:r>
              <a:rPr kumimoji="1" lang="en-US" sz="2600" b="1" i="1" dirty="0">
                <a:latin typeface="Tahoma" pitchFamily="34" charset="0"/>
                <a:sym typeface="Symbol" pitchFamily="18" charset="2"/>
              </a:rPr>
              <a:t>f</a:t>
            </a:r>
            <a:r>
              <a:rPr kumimoji="1" lang="en-US" sz="2600" i="1" dirty="0">
                <a:latin typeface="Tahoma" pitchFamily="34" charset="0"/>
                <a:sym typeface="Symbol" pitchFamily="18" charset="2"/>
              </a:rPr>
              <a:t>(</a:t>
            </a:r>
            <a:r>
              <a:rPr kumimoji="1" lang="en-US" sz="2600" b="1" i="1" dirty="0">
                <a:latin typeface="Tahoma" pitchFamily="34" charset="0"/>
                <a:sym typeface="Symbol" pitchFamily="18" charset="2"/>
              </a:rPr>
              <a:t>k</a:t>
            </a:r>
            <a:r>
              <a:rPr kumimoji="1" lang="en-US" sz="2600" i="1" dirty="0" smtClean="0">
                <a:latin typeface="Tahoma" pitchFamily="34" charset="0"/>
                <a:sym typeface="Symbol" pitchFamily="18" charset="2"/>
              </a:rPr>
              <a:t>)</a:t>
            </a:r>
            <a:r>
              <a:rPr kumimoji="1" lang="en-US" sz="2600" b="1" dirty="0" smtClean="0">
                <a:latin typeface="Tahoma" pitchFamily="34" charset="0"/>
                <a:sym typeface="Symbol" pitchFamily="18" charset="2"/>
              </a:rPr>
              <a:t> </a:t>
            </a:r>
            <a:r>
              <a:rPr kumimoji="1" lang="en-US" sz="2600" dirty="0" smtClean="0">
                <a:latin typeface="Tahoma" pitchFamily="34" charset="0"/>
                <a:sym typeface="Symbol" pitchFamily="18" charset="2"/>
              </a:rPr>
              <a:t>−</a:t>
            </a:r>
            <a:r>
              <a:rPr kumimoji="1" lang="en-US" sz="2600" b="1" dirty="0" smtClean="0">
                <a:latin typeface="Tahoma" pitchFamily="34" charset="0"/>
                <a:sym typeface="Symbol" pitchFamily="18" charset="2"/>
              </a:rPr>
              <a:t> </a:t>
            </a:r>
            <a:r>
              <a:rPr kumimoji="1" lang="en-US" sz="2600" dirty="0" smtClean="0">
                <a:latin typeface="Tahoma" pitchFamily="34" charset="0"/>
                <a:sym typeface="Symbol" pitchFamily="18" charset="2"/>
              </a:rPr>
              <a:t>(</a:t>
            </a:r>
            <a:r>
              <a:rPr kumimoji="1" lang="en-US" sz="2800" b="1" i="1" dirty="0" err="1" smtClean="0">
                <a:latin typeface="Times New Roman"/>
                <a:cs typeface="Times New Roman"/>
                <a:sym typeface="Symbol" pitchFamily="18" charset="2"/>
              </a:rPr>
              <a:t>δ</a:t>
            </a:r>
            <a:r>
              <a:rPr kumimoji="1" lang="en-US" sz="2600" dirty="0" err="1" smtClean="0">
                <a:latin typeface="Tahoma" pitchFamily="34" charset="0"/>
                <a:sym typeface="Symbol" pitchFamily="18" charset="2"/>
              </a:rPr>
              <a:t>+</a:t>
            </a:r>
            <a:r>
              <a:rPr kumimoji="1" lang="en-US" sz="2600" b="1" i="1" dirty="0" err="1">
                <a:latin typeface="Tahoma" pitchFamily="34" charset="0"/>
                <a:sym typeface="Symbol" pitchFamily="18" charset="2"/>
              </a:rPr>
              <a:t>n</a:t>
            </a:r>
            <a:r>
              <a:rPr kumimoji="1" lang="en-US" sz="2600" dirty="0">
                <a:latin typeface="Tahoma" pitchFamily="34" charset="0"/>
                <a:sym typeface="Symbol" pitchFamily="18" charset="2"/>
              </a:rPr>
              <a:t>)</a:t>
            </a:r>
            <a:r>
              <a:rPr kumimoji="1" lang="en-US" sz="2600" b="1" i="1" dirty="0">
                <a:latin typeface="Tahoma" pitchFamily="34" charset="0"/>
              </a:rPr>
              <a:t>k</a:t>
            </a:r>
          </a:p>
        </p:txBody>
      </p:sp>
    </p:spTree>
    <p:extLst>
      <p:ext uri="{BB962C8B-B14F-4D97-AF65-F5344CB8AC3E}">
        <p14:creationId xmlns:p14="http://schemas.microsoft.com/office/powerpoint/2010/main" val="17312295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up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up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77838" y="231775"/>
            <a:ext cx="7197725" cy="896938"/>
          </a:xfrm>
        </p:spPr>
        <p:txBody>
          <a:bodyPr/>
          <a:lstStyle/>
          <a:p>
            <a:pPr eaLnBrk="1" hangingPunct="1"/>
            <a:r>
              <a:rPr lang="en-US" smtClean="0"/>
              <a:t>The impact of population growth</a:t>
            </a:r>
          </a:p>
        </p:txBody>
      </p:sp>
      <p:grpSp>
        <p:nvGrpSpPr>
          <p:cNvPr id="58371" name="Group 3"/>
          <p:cNvGrpSpPr>
            <a:grpSpLocks/>
          </p:cNvGrpSpPr>
          <p:nvPr/>
        </p:nvGrpSpPr>
        <p:grpSpPr bwMode="auto">
          <a:xfrm>
            <a:off x="3581400" y="2168525"/>
            <a:ext cx="4560888" cy="3500438"/>
            <a:chOff x="2256" y="1366"/>
            <a:chExt cx="2873" cy="2205"/>
          </a:xfrm>
        </p:grpSpPr>
        <p:sp>
          <p:nvSpPr>
            <p:cNvPr id="58394" name="Line 4"/>
            <p:cNvSpPr>
              <a:spLocks noChangeShapeType="1"/>
            </p:cNvSpPr>
            <p:nvPr/>
          </p:nvSpPr>
          <p:spPr bwMode="auto">
            <a:xfrm>
              <a:off x="2256" y="1366"/>
              <a:ext cx="0" cy="220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58395" name="Line 5"/>
            <p:cNvSpPr>
              <a:spLocks noChangeShapeType="1"/>
            </p:cNvSpPr>
            <p:nvPr/>
          </p:nvSpPr>
          <p:spPr bwMode="auto">
            <a:xfrm>
              <a:off x="2260" y="3570"/>
              <a:ext cx="2869"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sp useBgFill="1">
        <p:nvSpPr>
          <p:cNvPr id="58372" name="Text Box 6"/>
          <p:cNvSpPr txBox="1">
            <a:spLocks noChangeArrowheads="1"/>
          </p:cNvSpPr>
          <p:nvPr/>
        </p:nvSpPr>
        <p:spPr bwMode="auto">
          <a:xfrm>
            <a:off x="2286000" y="1471613"/>
            <a:ext cx="1833563" cy="1004887"/>
          </a:xfrm>
          <a:prstGeom prst="rect">
            <a:avLst/>
          </a:prstGeom>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kumimoji="1" lang="en-US" sz="2200"/>
              <a:t>Investment, break-even investment</a:t>
            </a:r>
          </a:p>
        </p:txBody>
      </p:sp>
      <p:sp>
        <p:nvSpPr>
          <p:cNvPr id="58373" name="Text Box 7"/>
          <p:cNvSpPr txBox="1">
            <a:spLocks noChangeArrowheads="1"/>
          </p:cNvSpPr>
          <p:nvPr/>
        </p:nvSpPr>
        <p:spPr bwMode="auto">
          <a:xfrm>
            <a:off x="7162800" y="5692775"/>
            <a:ext cx="16002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200"/>
              <a:t>Capital per </a:t>
            </a:r>
            <a:br>
              <a:rPr kumimoji="1" lang="en-US" sz="2200"/>
            </a:br>
            <a:r>
              <a:rPr kumimoji="1" lang="en-US" sz="2200"/>
              <a:t>worker, </a:t>
            </a:r>
            <a:r>
              <a:rPr kumimoji="1" lang="en-US" sz="2400" b="1" i="1">
                <a:latin typeface="Tahoma" pitchFamily="34" charset="0"/>
              </a:rPr>
              <a:t>k</a:t>
            </a:r>
            <a:r>
              <a:rPr kumimoji="1" lang="en-US" sz="2400">
                <a:latin typeface="Tahoma" pitchFamily="34" charset="0"/>
              </a:rPr>
              <a:t> </a:t>
            </a:r>
          </a:p>
        </p:txBody>
      </p:sp>
      <p:grpSp>
        <p:nvGrpSpPr>
          <p:cNvPr id="58374" name="Group 8"/>
          <p:cNvGrpSpPr>
            <a:grpSpLocks/>
          </p:cNvGrpSpPr>
          <p:nvPr/>
        </p:nvGrpSpPr>
        <p:grpSpPr bwMode="auto">
          <a:xfrm>
            <a:off x="3587750" y="2971800"/>
            <a:ext cx="5318125" cy="3152775"/>
            <a:chOff x="1882" y="1920"/>
            <a:chExt cx="3350" cy="1986"/>
          </a:xfrm>
        </p:grpSpPr>
        <p:sp>
          <p:nvSpPr>
            <p:cNvPr id="58392" name="Arc 9"/>
            <p:cNvSpPr>
              <a:spLocks/>
            </p:cNvSpPr>
            <p:nvPr/>
          </p:nvSpPr>
          <p:spPr bwMode="auto">
            <a:xfrm flipH="1">
              <a:off x="1882" y="2064"/>
              <a:ext cx="3302" cy="1842"/>
            </a:xfrm>
            <a:custGeom>
              <a:avLst/>
              <a:gdLst>
                <a:gd name="T0" fmla="*/ 0 w 21336"/>
                <a:gd name="T1" fmla="*/ 0 h 21243"/>
                <a:gd name="T2" fmla="*/ 0 w 21336"/>
                <a:gd name="T3" fmla="*/ 0 h 21243"/>
                <a:gd name="T4" fmla="*/ 0 w 21336"/>
                <a:gd name="T5" fmla="*/ 0 h 21243"/>
                <a:gd name="T6" fmla="*/ 0 60000 65536"/>
                <a:gd name="T7" fmla="*/ 0 60000 65536"/>
                <a:gd name="T8" fmla="*/ 0 60000 65536"/>
                <a:gd name="T9" fmla="*/ 0 w 21336"/>
                <a:gd name="T10" fmla="*/ 0 h 21243"/>
                <a:gd name="T11" fmla="*/ 21336 w 21336"/>
                <a:gd name="T12" fmla="*/ 21243 h 21243"/>
              </a:gdLst>
              <a:ahLst/>
              <a:cxnLst>
                <a:cxn ang="T6">
                  <a:pos x="T0" y="T1"/>
                </a:cxn>
                <a:cxn ang="T7">
                  <a:pos x="T2" y="T3"/>
                </a:cxn>
                <a:cxn ang="T8">
                  <a:pos x="T4" y="T5"/>
                </a:cxn>
              </a:cxnLst>
              <a:rect l="T9" t="T10" r="T11" b="T12"/>
              <a:pathLst>
                <a:path w="21336" h="21243" fill="none" extrusionOk="0">
                  <a:moveTo>
                    <a:pt x="3909" y="-1"/>
                  </a:moveTo>
                  <a:cubicBezTo>
                    <a:pt x="12922" y="1658"/>
                    <a:pt x="19907" y="8823"/>
                    <a:pt x="21335" y="17876"/>
                  </a:cubicBezTo>
                </a:path>
                <a:path w="21336" h="21243" stroke="0" extrusionOk="0">
                  <a:moveTo>
                    <a:pt x="3909" y="-1"/>
                  </a:moveTo>
                  <a:cubicBezTo>
                    <a:pt x="12922" y="1658"/>
                    <a:pt x="19907" y="8823"/>
                    <a:pt x="21335" y="17876"/>
                  </a:cubicBezTo>
                  <a:lnTo>
                    <a:pt x="0" y="21243"/>
                  </a:lnTo>
                  <a:close/>
                </a:path>
              </a:pathLst>
            </a:cu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8393" name="Text Box 10"/>
            <p:cNvSpPr txBox="1">
              <a:spLocks noChangeArrowheads="1"/>
            </p:cNvSpPr>
            <p:nvPr/>
          </p:nvSpPr>
          <p:spPr bwMode="auto">
            <a:xfrm>
              <a:off x="4634" y="1920"/>
              <a:ext cx="59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sf(k)</a:t>
              </a:r>
            </a:p>
          </p:txBody>
        </p:sp>
      </p:grpSp>
      <p:sp>
        <p:nvSpPr>
          <p:cNvPr id="58375" name="Text Box 11"/>
          <p:cNvSpPr txBox="1">
            <a:spLocks noChangeArrowheads="1"/>
          </p:cNvSpPr>
          <p:nvPr/>
        </p:nvSpPr>
        <p:spPr bwMode="auto">
          <a:xfrm>
            <a:off x="7315200" y="2352401"/>
            <a:ext cx="1371600"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dirty="0" smtClean="0">
                <a:latin typeface="Tahoma" pitchFamily="34" charset="0"/>
                <a:sym typeface="Symbol" pitchFamily="18" charset="2"/>
              </a:rPr>
              <a:t>(</a:t>
            </a:r>
            <a:r>
              <a:rPr kumimoji="1" lang="en-US" sz="2500" b="1" i="1" dirty="0" err="1">
                <a:solidFill>
                  <a:srgbClr val="000000"/>
                </a:solidFill>
                <a:latin typeface="Times New Roman"/>
                <a:cs typeface="Times New Roman"/>
                <a:sym typeface="Symbol" pitchFamily="18" charset="2"/>
              </a:rPr>
              <a:t>δ</a:t>
            </a:r>
            <a:r>
              <a:rPr kumimoji="1" lang="en-US" sz="1200" dirty="0" smtClean="0">
                <a:latin typeface="Tahoma" pitchFamily="34" charset="0"/>
                <a:sym typeface="Symbol" pitchFamily="18" charset="2"/>
              </a:rPr>
              <a:t> </a:t>
            </a:r>
            <a:r>
              <a:rPr kumimoji="1" lang="en-US" sz="2400" dirty="0">
                <a:latin typeface="Tahoma" pitchFamily="34" charset="0"/>
                <a:sym typeface="Symbol" pitchFamily="18" charset="2"/>
              </a:rPr>
              <a:t>+</a:t>
            </a:r>
            <a:r>
              <a:rPr kumimoji="1" lang="en-US" sz="2400" b="1" i="1" dirty="0">
                <a:latin typeface="Tahoma" pitchFamily="34" charset="0"/>
                <a:sym typeface="Symbol" pitchFamily="18" charset="2"/>
              </a:rPr>
              <a:t>n</a:t>
            </a:r>
            <a:r>
              <a:rPr kumimoji="1" lang="en-US" sz="2400" b="1" i="1" baseline="-25000" dirty="0">
                <a:latin typeface="Tahoma" pitchFamily="34" charset="0"/>
                <a:sym typeface="Symbol" pitchFamily="18" charset="2"/>
              </a:rPr>
              <a:t>1</a:t>
            </a:r>
            <a:r>
              <a:rPr kumimoji="1" lang="en-US" sz="2400" dirty="0">
                <a:latin typeface="Tahoma" pitchFamily="34" charset="0"/>
                <a:sym typeface="Symbol" pitchFamily="18" charset="2"/>
              </a:rPr>
              <a:t>)</a:t>
            </a:r>
            <a:r>
              <a:rPr kumimoji="1" lang="en-US" sz="600" dirty="0">
                <a:latin typeface="Tahoma" pitchFamily="34" charset="0"/>
                <a:sym typeface="Symbol" pitchFamily="18" charset="2"/>
              </a:rPr>
              <a:t> </a:t>
            </a:r>
            <a:r>
              <a:rPr kumimoji="1" lang="en-US" sz="2400" b="1" i="1" dirty="0">
                <a:latin typeface="Tahoma" pitchFamily="34" charset="0"/>
                <a:sym typeface="Symbol" pitchFamily="18" charset="2"/>
              </a:rPr>
              <a:t>k</a:t>
            </a:r>
          </a:p>
        </p:txBody>
      </p:sp>
      <p:sp>
        <p:nvSpPr>
          <p:cNvPr id="58376" name="Line 12"/>
          <p:cNvSpPr>
            <a:spLocks noChangeShapeType="1"/>
          </p:cNvSpPr>
          <p:nvPr/>
        </p:nvSpPr>
        <p:spPr bwMode="auto">
          <a:xfrm flipV="1">
            <a:off x="3595688" y="2819400"/>
            <a:ext cx="3871912" cy="2836863"/>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8377" name="Text Box 13"/>
          <p:cNvSpPr txBox="1">
            <a:spLocks noChangeArrowheads="1"/>
          </p:cNvSpPr>
          <p:nvPr/>
        </p:nvSpPr>
        <p:spPr bwMode="auto">
          <a:xfrm>
            <a:off x="6483350" y="568166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9144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k</a:t>
            </a:r>
            <a:r>
              <a:rPr kumimoji="1" lang="en-US" sz="2400" b="1" i="1" baseline="-25000">
                <a:latin typeface="Tahoma" pitchFamily="34" charset="0"/>
              </a:rPr>
              <a:t>1</a:t>
            </a:r>
            <a:r>
              <a:rPr kumimoji="1" lang="en-US" sz="2400" b="1" i="1" baseline="30000">
                <a:latin typeface="Tahoma" pitchFamily="34" charset="0"/>
              </a:rPr>
              <a:t>*</a:t>
            </a:r>
            <a:r>
              <a:rPr kumimoji="1" lang="en-US" sz="2400">
                <a:latin typeface="Tahoma" pitchFamily="34" charset="0"/>
              </a:rPr>
              <a:t> </a:t>
            </a:r>
          </a:p>
        </p:txBody>
      </p:sp>
      <p:grpSp>
        <p:nvGrpSpPr>
          <p:cNvPr id="4" name="Group 14"/>
          <p:cNvGrpSpPr>
            <a:grpSpLocks/>
          </p:cNvGrpSpPr>
          <p:nvPr/>
        </p:nvGrpSpPr>
        <p:grpSpPr bwMode="auto">
          <a:xfrm>
            <a:off x="3595688" y="1819275"/>
            <a:ext cx="4481512" cy="3832225"/>
            <a:chOff x="2265" y="1146"/>
            <a:chExt cx="2823" cy="2414"/>
          </a:xfrm>
        </p:grpSpPr>
        <p:sp>
          <p:nvSpPr>
            <p:cNvPr id="58390" name="Text Box 15"/>
            <p:cNvSpPr txBox="1">
              <a:spLocks noChangeArrowheads="1"/>
            </p:cNvSpPr>
            <p:nvPr/>
          </p:nvSpPr>
          <p:spPr bwMode="auto">
            <a:xfrm>
              <a:off x="4224" y="1146"/>
              <a:ext cx="864"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9144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dirty="0" smtClean="0">
                  <a:latin typeface="Tahoma" pitchFamily="34" charset="0"/>
                  <a:sym typeface="Symbol" pitchFamily="18" charset="2"/>
                </a:rPr>
                <a:t>(</a:t>
              </a:r>
              <a:r>
                <a:rPr kumimoji="1" lang="en-US" sz="2500" b="1" i="1" dirty="0" err="1">
                  <a:solidFill>
                    <a:srgbClr val="000000"/>
                  </a:solidFill>
                  <a:latin typeface="Times New Roman"/>
                  <a:cs typeface="Times New Roman"/>
                  <a:sym typeface="Symbol" pitchFamily="18" charset="2"/>
                </a:rPr>
                <a:t>δ</a:t>
              </a:r>
              <a:r>
                <a:rPr kumimoji="1" lang="en-US" sz="1200" dirty="0" smtClean="0">
                  <a:latin typeface="Tahoma" pitchFamily="34" charset="0"/>
                  <a:sym typeface="Symbol" pitchFamily="18" charset="2"/>
                </a:rPr>
                <a:t> </a:t>
              </a:r>
              <a:r>
                <a:rPr kumimoji="1" lang="en-US" sz="2400" dirty="0">
                  <a:latin typeface="Tahoma" pitchFamily="34" charset="0"/>
                  <a:sym typeface="Symbol" pitchFamily="18" charset="2"/>
                </a:rPr>
                <a:t>+</a:t>
              </a:r>
              <a:r>
                <a:rPr kumimoji="1" lang="en-US" sz="2400" b="1" i="1" dirty="0">
                  <a:solidFill>
                    <a:srgbClr val="009900"/>
                  </a:solidFill>
                  <a:latin typeface="Tahoma" pitchFamily="34" charset="0"/>
                  <a:sym typeface="Symbol" pitchFamily="18" charset="2"/>
                </a:rPr>
                <a:t>n</a:t>
              </a:r>
              <a:r>
                <a:rPr kumimoji="1" lang="en-US" sz="2400" b="1" i="1" baseline="-25000" dirty="0">
                  <a:solidFill>
                    <a:srgbClr val="009900"/>
                  </a:solidFill>
                  <a:latin typeface="Tahoma" pitchFamily="34" charset="0"/>
                  <a:sym typeface="Symbol" pitchFamily="18" charset="2"/>
                </a:rPr>
                <a:t>2</a:t>
              </a:r>
              <a:r>
                <a:rPr kumimoji="1" lang="en-US" sz="2400" dirty="0">
                  <a:latin typeface="Tahoma" pitchFamily="34" charset="0"/>
                  <a:sym typeface="Symbol" pitchFamily="18" charset="2"/>
                </a:rPr>
                <a:t>)</a:t>
              </a:r>
              <a:r>
                <a:rPr kumimoji="1" lang="en-US" sz="600" dirty="0">
                  <a:latin typeface="Tahoma" pitchFamily="34" charset="0"/>
                  <a:sym typeface="Symbol" pitchFamily="18" charset="2"/>
                </a:rPr>
                <a:t> </a:t>
              </a:r>
              <a:r>
                <a:rPr kumimoji="1" lang="en-US" sz="2400" b="1" i="1" dirty="0">
                  <a:latin typeface="Tahoma" pitchFamily="34" charset="0"/>
                  <a:sym typeface="Symbol" pitchFamily="18" charset="2"/>
                </a:rPr>
                <a:t>k</a:t>
              </a:r>
            </a:p>
          </p:txBody>
        </p:sp>
        <p:sp>
          <p:nvSpPr>
            <p:cNvPr id="58391" name="Line 16"/>
            <p:cNvSpPr>
              <a:spLocks noChangeShapeType="1"/>
            </p:cNvSpPr>
            <p:nvPr/>
          </p:nvSpPr>
          <p:spPr bwMode="auto">
            <a:xfrm flipV="1">
              <a:off x="2265" y="1453"/>
              <a:ext cx="2110" cy="2107"/>
            </a:xfrm>
            <a:prstGeom prst="line">
              <a:avLst/>
            </a:prstGeom>
            <a:noFill/>
            <a:ln w="19050" cap="sq">
              <a:solidFill>
                <a:srgbClr val="009900"/>
              </a:solidFill>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58379" name="Line 17"/>
          <p:cNvSpPr>
            <a:spLocks noChangeShapeType="1"/>
          </p:cNvSpPr>
          <p:nvPr/>
        </p:nvSpPr>
        <p:spPr bwMode="auto">
          <a:xfrm>
            <a:off x="6654800" y="3422650"/>
            <a:ext cx="0" cy="22479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 name="Group 18"/>
          <p:cNvGrpSpPr>
            <a:grpSpLocks/>
          </p:cNvGrpSpPr>
          <p:nvPr/>
        </p:nvGrpSpPr>
        <p:grpSpPr bwMode="auto">
          <a:xfrm>
            <a:off x="5200650" y="3884613"/>
            <a:ext cx="533400" cy="2239962"/>
            <a:chOff x="3276" y="2447"/>
            <a:chExt cx="336" cy="1411"/>
          </a:xfrm>
        </p:grpSpPr>
        <p:sp>
          <p:nvSpPr>
            <p:cNvPr id="58388" name="Text Box 19"/>
            <p:cNvSpPr txBox="1">
              <a:spLocks noChangeArrowheads="1"/>
            </p:cNvSpPr>
            <p:nvPr/>
          </p:nvSpPr>
          <p:spPr bwMode="auto">
            <a:xfrm>
              <a:off x="3276" y="357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9144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solidFill>
                    <a:srgbClr val="009900"/>
                  </a:solidFill>
                  <a:latin typeface="Tahoma" pitchFamily="34" charset="0"/>
                </a:rPr>
                <a:t>k</a:t>
              </a:r>
              <a:r>
                <a:rPr kumimoji="1" lang="en-US" sz="2400" b="1" i="1" baseline="-25000">
                  <a:solidFill>
                    <a:srgbClr val="009900"/>
                  </a:solidFill>
                  <a:latin typeface="Tahoma" pitchFamily="34" charset="0"/>
                </a:rPr>
                <a:t>2</a:t>
              </a:r>
              <a:r>
                <a:rPr kumimoji="1" lang="en-US" sz="2400" b="1" i="1" baseline="30000">
                  <a:solidFill>
                    <a:srgbClr val="009900"/>
                  </a:solidFill>
                  <a:latin typeface="Tahoma" pitchFamily="34" charset="0"/>
                </a:rPr>
                <a:t>*</a:t>
              </a:r>
              <a:r>
                <a:rPr kumimoji="1" lang="en-US" sz="2400">
                  <a:solidFill>
                    <a:srgbClr val="009900"/>
                  </a:solidFill>
                  <a:latin typeface="Tahoma" pitchFamily="34" charset="0"/>
                </a:rPr>
                <a:t> </a:t>
              </a:r>
            </a:p>
          </p:txBody>
        </p:sp>
        <p:sp>
          <p:nvSpPr>
            <p:cNvPr id="58389" name="Line 20"/>
            <p:cNvSpPr>
              <a:spLocks noChangeShapeType="1"/>
            </p:cNvSpPr>
            <p:nvPr/>
          </p:nvSpPr>
          <p:spPr bwMode="auto">
            <a:xfrm>
              <a:off x="3390" y="2447"/>
              <a:ext cx="2" cy="1133"/>
            </a:xfrm>
            <a:prstGeom prst="line">
              <a:avLst/>
            </a:prstGeom>
            <a:noFill/>
            <a:ln w="12700">
              <a:solidFill>
                <a:srgbClr val="0099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6453" name="Line 21"/>
          <p:cNvSpPr>
            <a:spLocks noChangeShapeType="1"/>
          </p:cNvSpPr>
          <p:nvPr/>
        </p:nvSpPr>
        <p:spPr bwMode="auto">
          <a:xfrm>
            <a:off x="6477000" y="5667375"/>
            <a:ext cx="76200" cy="0"/>
          </a:xfrm>
          <a:prstGeom prst="line">
            <a:avLst/>
          </a:prstGeom>
          <a:noFill/>
          <a:ln w="44450">
            <a:solidFill>
              <a:srgbClr val="009900"/>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146454" name="Line 22"/>
          <p:cNvSpPr>
            <a:spLocks noChangeShapeType="1"/>
          </p:cNvSpPr>
          <p:nvPr/>
        </p:nvSpPr>
        <p:spPr bwMode="auto">
          <a:xfrm>
            <a:off x="6223000" y="5667375"/>
            <a:ext cx="76200" cy="0"/>
          </a:xfrm>
          <a:prstGeom prst="line">
            <a:avLst/>
          </a:prstGeom>
          <a:noFill/>
          <a:ln w="44450">
            <a:solidFill>
              <a:srgbClr val="009900"/>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146455" name="Line 23"/>
          <p:cNvSpPr>
            <a:spLocks noChangeShapeType="1"/>
          </p:cNvSpPr>
          <p:nvPr/>
        </p:nvSpPr>
        <p:spPr bwMode="auto">
          <a:xfrm>
            <a:off x="5980113" y="5667375"/>
            <a:ext cx="76200" cy="0"/>
          </a:xfrm>
          <a:prstGeom prst="line">
            <a:avLst/>
          </a:prstGeom>
          <a:noFill/>
          <a:ln w="44450">
            <a:solidFill>
              <a:srgbClr val="009900"/>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146456" name="Line 24"/>
          <p:cNvSpPr>
            <a:spLocks noChangeShapeType="1"/>
          </p:cNvSpPr>
          <p:nvPr/>
        </p:nvSpPr>
        <p:spPr bwMode="auto">
          <a:xfrm>
            <a:off x="5727700" y="5665788"/>
            <a:ext cx="76200" cy="0"/>
          </a:xfrm>
          <a:prstGeom prst="line">
            <a:avLst/>
          </a:prstGeom>
          <a:noFill/>
          <a:ln w="44450">
            <a:solidFill>
              <a:srgbClr val="009900"/>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146457" name="Line 25"/>
          <p:cNvSpPr>
            <a:spLocks noChangeShapeType="1"/>
          </p:cNvSpPr>
          <p:nvPr/>
        </p:nvSpPr>
        <p:spPr bwMode="auto">
          <a:xfrm>
            <a:off x="5473700" y="5667375"/>
            <a:ext cx="76200" cy="0"/>
          </a:xfrm>
          <a:prstGeom prst="line">
            <a:avLst/>
          </a:prstGeom>
          <a:noFill/>
          <a:ln w="44450">
            <a:solidFill>
              <a:srgbClr val="009900"/>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146458" name="Text Box 26"/>
          <p:cNvSpPr txBox="1">
            <a:spLocks noChangeArrowheads="1"/>
          </p:cNvSpPr>
          <p:nvPr/>
        </p:nvSpPr>
        <p:spPr bwMode="auto">
          <a:xfrm>
            <a:off x="381000" y="2670175"/>
            <a:ext cx="2743200" cy="278765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lstStyle/>
          <a:p>
            <a:pPr>
              <a:spcBef>
                <a:spcPct val="50000"/>
              </a:spcBef>
              <a:defRPr/>
            </a:pPr>
            <a:r>
              <a:rPr lang="en-US" sz="2400" dirty="0"/>
              <a:t>An increase in </a:t>
            </a:r>
            <a:r>
              <a:rPr lang="en-US" sz="2400" b="1" i="1" dirty="0"/>
              <a:t>n</a:t>
            </a:r>
            <a:r>
              <a:rPr lang="en-US" sz="2400" dirty="0"/>
              <a:t> causes an increase in break-even investment,</a:t>
            </a:r>
          </a:p>
        </p:txBody>
      </p:sp>
      <p:sp>
        <p:nvSpPr>
          <p:cNvPr id="146459" name="Text Box 27"/>
          <p:cNvSpPr txBox="1">
            <a:spLocks noChangeArrowheads="1"/>
          </p:cNvSpPr>
          <p:nvPr/>
        </p:nvSpPr>
        <p:spPr bwMode="auto">
          <a:xfrm>
            <a:off x="381000" y="4146550"/>
            <a:ext cx="2743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t>leading to a lower steady-state level of </a:t>
            </a:r>
            <a:r>
              <a:rPr lang="en-US" sz="2400" b="1" i="1"/>
              <a:t>k</a:t>
            </a:r>
            <a:r>
              <a:rPr lang="en-US" sz="2400"/>
              <a:t>.</a:t>
            </a:r>
          </a:p>
        </p:txBody>
      </p:sp>
    </p:spTree>
    <p:extLst>
      <p:ext uri="{BB962C8B-B14F-4D97-AF65-F5344CB8AC3E}">
        <p14:creationId xmlns:p14="http://schemas.microsoft.com/office/powerpoint/2010/main" val="181012811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6458"/>
                                        </p:tgtEl>
                                        <p:attrNameLst>
                                          <p:attrName>style.visibility</p:attrName>
                                        </p:attrNameLst>
                                      </p:cBhvr>
                                      <p:to>
                                        <p:strVal val="visible"/>
                                      </p:to>
                                    </p:set>
                                    <p:animEffect transition="in" filter="strips(downRight)">
                                      <p:cBhvr>
                                        <p:cTn id="7" dur="500"/>
                                        <p:tgtEl>
                                          <p:spTgt spid="146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up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46459"/>
                                        </p:tgtEl>
                                        <p:attrNameLst>
                                          <p:attrName>style.visibility</p:attrName>
                                        </p:attrNameLst>
                                      </p:cBhvr>
                                      <p:to>
                                        <p:strVal val="visible"/>
                                      </p:to>
                                    </p:set>
                                    <p:animEffect transition="in" filter="strips(downLeft)">
                                      <p:cBhvr>
                                        <p:cTn id="17" dur="500"/>
                                        <p:tgtEl>
                                          <p:spTgt spid="1464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2" fill="hold" grpId="0" nodeType="clickEffect">
                                  <p:stCondLst>
                                    <p:cond delay="0"/>
                                  </p:stCondLst>
                                  <p:childTnLst>
                                    <p:set>
                                      <p:cBhvr>
                                        <p:cTn id="21" dur="1" fill="hold">
                                          <p:stCondLst>
                                            <p:cond delay="0"/>
                                          </p:stCondLst>
                                        </p:cTn>
                                        <p:tgtEl>
                                          <p:spTgt spid="146453"/>
                                        </p:tgtEl>
                                        <p:attrNameLst>
                                          <p:attrName>style.visibility</p:attrName>
                                        </p:attrNameLst>
                                      </p:cBhvr>
                                      <p:to>
                                        <p:strVal val="visible"/>
                                      </p:to>
                                    </p:set>
                                    <p:anim calcmode="lin" valueType="num">
                                      <p:cBhvr>
                                        <p:cTn id="22" dur="500" fill="hold"/>
                                        <p:tgtEl>
                                          <p:spTgt spid="146453"/>
                                        </p:tgtEl>
                                        <p:attrNameLst>
                                          <p:attrName>ppt_x</p:attrName>
                                        </p:attrNameLst>
                                      </p:cBhvr>
                                      <p:tavLst>
                                        <p:tav tm="0">
                                          <p:val>
                                            <p:strVal val="#ppt_x+#ppt_w/2"/>
                                          </p:val>
                                        </p:tav>
                                        <p:tav tm="100000">
                                          <p:val>
                                            <p:strVal val="#ppt_x"/>
                                          </p:val>
                                        </p:tav>
                                      </p:tavLst>
                                    </p:anim>
                                    <p:anim calcmode="lin" valueType="num">
                                      <p:cBhvr>
                                        <p:cTn id="23" dur="500" fill="hold"/>
                                        <p:tgtEl>
                                          <p:spTgt spid="146453"/>
                                        </p:tgtEl>
                                        <p:attrNameLst>
                                          <p:attrName>ppt_y</p:attrName>
                                        </p:attrNameLst>
                                      </p:cBhvr>
                                      <p:tavLst>
                                        <p:tav tm="0">
                                          <p:val>
                                            <p:strVal val="#ppt_y"/>
                                          </p:val>
                                        </p:tav>
                                        <p:tav tm="100000">
                                          <p:val>
                                            <p:strVal val="#ppt_y"/>
                                          </p:val>
                                        </p:tav>
                                      </p:tavLst>
                                    </p:anim>
                                    <p:anim calcmode="lin" valueType="num">
                                      <p:cBhvr>
                                        <p:cTn id="24" dur="500" fill="hold"/>
                                        <p:tgtEl>
                                          <p:spTgt spid="146453"/>
                                        </p:tgtEl>
                                        <p:attrNameLst>
                                          <p:attrName>ppt_w</p:attrName>
                                        </p:attrNameLst>
                                      </p:cBhvr>
                                      <p:tavLst>
                                        <p:tav tm="0">
                                          <p:val>
                                            <p:fltVal val="0"/>
                                          </p:val>
                                        </p:tav>
                                        <p:tav tm="100000">
                                          <p:val>
                                            <p:strVal val="#ppt_w"/>
                                          </p:val>
                                        </p:tav>
                                      </p:tavLst>
                                    </p:anim>
                                    <p:anim calcmode="lin" valueType="num">
                                      <p:cBhvr>
                                        <p:cTn id="25" dur="500" fill="hold"/>
                                        <p:tgtEl>
                                          <p:spTgt spid="146453"/>
                                        </p:tgtEl>
                                        <p:attrNameLst>
                                          <p:attrName>ppt_h</p:attrName>
                                        </p:attrNameLst>
                                      </p:cBhvr>
                                      <p:tavLst>
                                        <p:tav tm="0">
                                          <p:val>
                                            <p:strVal val="#ppt_h"/>
                                          </p:val>
                                        </p:tav>
                                        <p:tav tm="100000">
                                          <p:val>
                                            <p:strVal val="#ppt_h"/>
                                          </p:val>
                                        </p:tav>
                                      </p:tavLst>
                                    </p:anim>
                                  </p:childTnLst>
                                </p:cTn>
                              </p:par>
                            </p:childTnLst>
                          </p:cTn>
                        </p:par>
                        <p:par>
                          <p:cTn id="26" fill="hold" nodeType="afterGroup">
                            <p:stCondLst>
                              <p:cond delay="500"/>
                            </p:stCondLst>
                            <p:childTnLst>
                              <p:par>
                                <p:cTn id="27" presetID="17" presetClass="entr" presetSubtype="2" fill="hold" grpId="0" nodeType="afterEffect">
                                  <p:stCondLst>
                                    <p:cond delay="0"/>
                                  </p:stCondLst>
                                  <p:childTnLst>
                                    <p:set>
                                      <p:cBhvr>
                                        <p:cTn id="28" dur="1" fill="hold">
                                          <p:stCondLst>
                                            <p:cond delay="0"/>
                                          </p:stCondLst>
                                        </p:cTn>
                                        <p:tgtEl>
                                          <p:spTgt spid="146454"/>
                                        </p:tgtEl>
                                        <p:attrNameLst>
                                          <p:attrName>style.visibility</p:attrName>
                                        </p:attrNameLst>
                                      </p:cBhvr>
                                      <p:to>
                                        <p:strVal val="visible"/>
                                      </p:to>
                                    </p:set>
                                    <p:anim calcmode="lin" valueType="num">
                                      <p:cBhvr>
                                        <p:cTn id="29" dur="500" fill="hold"/>
                                        <p:tgtEl>
                                          <p:spTgt spid="146454"/>
                                        </p:tgtEl>
                                        <p:attrNameLst>
                                          <p:attrName>ppt_x</p:attrName>
                                        </p:attrNameLst>
                                      </p:cBhvr>
                                      <p:tavLst>
                                        <p:tav tm="0">
                                          <p:val>
                                            <p:strVal val="#ppt_x+#ppt_w/2"/>
                                          </p:val>
                                        </p:tav>
                                        <p:tav tm="100000">
                                          <p:val>
                                            <p:strVal val="#ppt_x"/>
                                          </p:val>
                                        </p:tav>
                                      </p:tavLst>
                                    </p:anim>
                                    <p:anim calcmode="lin" valueType="num">
                                      <p:cBhvr>
                                        <p:cTn id="30" dur="500" fill="hold"/>
                                        <p:tgtEl>
                                          <p:spTgt spid="146454"/>
                                        </p:tgtEl>
                                        <p:attrNameLst>
                                          <p:attrName>ppt_y</p:attrName>
                                        </p:attrNameLst>
                                      </p:cBhvr>
                                      <p:tavLst>
                                        <p:tav tm="0">
                                          <p:val>
                                            <p:strVal val="#ppt_y"/>
                                          </p:val>
                                        </p:tav>
                                        <p:tav tm="100000">
                                          <p:val>
                                            <p:strVal val="#ppt_y"/>
                                          </p:val>
                                        </p:tav>
                                      </p:tavLst>
                                    </p:anim>
                                    <p:anim calcmode="lin" valueType="num">
                                      <p:cBhvr>
                                        <p:cTn id="31" dur="500" fill="hold"/>
                                        <p:tgtEl>
                                          <p:spTgt spid="146454"/>
                                        </p:tgtEl>
                                        <p:attrNameLst>
                                          <p:attrName>ppt_w</p:attrName>
                                        </p:attrNameLst>
                                      </p:cBhvr>
                                      <p:tavLst>
                                        <p:tav tm="0">
                                          <p:val>
                                            <p:fltVal val="0"/>
                                          </p:val>
                                        </p:tav>
                                        <p:tav tm="100000">
                                          <p:val>
                                            <p:strVal val="#ppt_w"/>
                                          </p:val>
                                        </p:tav>
                                      </p:tavLst>
                                    </p:anim>
                                    <p:anim calcmode="lin" valueType="num">
                                      <p:cBhvr>
                                        <p:cTn id="32" dur="500" fill="hold"/>
                                        <p:tgtEl>
                                          <p:spTgt spid="146454"/>
                                        </p:tgtEl>
                                        <p:attrNameLst>
                                          <p:attrName>ppt_h</p:attrName>
                                        </p:attrNameLst>
                                      </p:cBhvr>
                                      <p:tavLst>
                                        <p:tav tm="0">
                                          <p:val>
                                            <p:strVal val="#ppt_h"/>
                                          </p:val>
                                        </p:tav>
                                        <p:tav tm="100000">
                                          <p:val>
                                            <p:strVal val="#ppt_h"/>
                                          </p:val>
                                        </p:tav>
                                      </p:tavLst>
                                    </p:anim>
                                  </p:childTnLst>
                                </p:cTn>
                              </p:par>
                            </p:childTnLst>
                          </p:cTn>
                        </p:par>
                        <p:par>
                          <p:cTn id="33" fill="hold" nodeType="afterGroup">
                            <p:stCondLst>
                              <p:cond delay="1000"/>
                            </p:stCondLst>
                            <p:childTnLst>
                              <p:par>
                                <p:cTn id="34" presetID="17" presetClass="entr" presetSubtype="2" fill="hold" grpId="0" nodeType="afterEffect">
                                  <p:stCondLst>
                                    <p:cond delay="0"/>
                                  </p:stCondLst>
                                  <p:childTnLst>
                                    <p:set>
                                      <p:cBhvr>
                                        <p:cTn id="35" dur="1" fill="hold">
                                          <p:stCondLst>
                                            <p:cond delay="0"/>
                                          </p:stCondLst>
                                        </p:cTn>
                                        <p:tgtEl>
                                          <p:spTgt spid="146455"/>
                                        </p:tgtEl>
                                        <p:attrNameLst>
                                          <p:attrName>style.visibility</p:attrName>
                                        </p:attrNameLst>
                                      </p:cBhvr>
                                      <p:to>
                                        <p:strVal val="visible"/>
                                      </p:to>
                                    </p:set>
                                    <p:anim calcmode="lin" valueType="num">
                                      <p:cBhvr>
                                        <p:cTn id="36" dur="500" fill="hold"/>
                                        <p:tgtEl>
                                          <p:spTgt spid="146455"/>
                                        </p:tgtEl>
                                        <p:attrNameLst>
                                          <p:attrName>ppt_x</p:attrName>
                                        </p:attrNameLst>
                                      </p:cBhvr>
                                      <p:tavLst>
                                        <p:tav tm="0">
                                          <p:val>
                                            <p:strVal val="#ppt_x+#ppt_w/2"/>
                                          </p:val>
                                        </p:tav>
                                        <p:tav tm="100000">
                                          <p:val>
                                            <p:strVal val="#ppt_x"/>
                                          </p:val>
                                        </p:tav>
                                      </p:tavLst>
                                    </p:anim>
                                    <p:anim calcmode="lin" valueType="num">
                                      <p:cBhvr>
                                        <p:cTn id="37" dur="500" fill="hold"/>
                                        <p:tgtEl>
                                          <p:spTgt spid="146455"/>
                                        </p:tgtEl>
                                        <p:attrNameLst>
                                          <p:attrName>ppt_y</p:attrName>
                                        </p:attrNameLst>
                                      </p:cBhvr>
                                      <p:tavLst>
                                        <p:tav tm="0">
                                          <p:val>
                                            <p:strVal val="#ppt_y"/>
                                          </p:val>
                                        </p:tav>
                                        <p:tav tm="100000">
                                          <p:val>
                                            <p:strVal val="#ppt_y"/>
                                          </p:val>
                                        </p:tav>
                                      </p:tavLst>
                                    </p:anim>
                                    <p:anim calcmode="lin" valueType="num">
                                      <p:cBhvr>
                                        <p:cTn id="38" dur="500" fill="hold"/>
                                        <p:tgtEl>
                                          <p:spTgt spid="146455"/>
                                        </p:tgtEl>
                                        <p:attrNameLst>
                                          <p:attrName>ppt_w</p:attrName>
                                        </p:attrNameLst>
                                      </p:cBhvr>
                                      <p:tavLst>
                                        <p:tav tm="0">
                                          <p:val>
                                            <p:fltVal val="0"/>
                                          </p:val>
                                        </p:tav>
                                        <p:tav tm="100000">
                                          <p:val>
                                            <p:strVal val="#ppt_w"/>
                                          </p:val>
                                        </p:tav>
                                      </p:tavLst>
                                    </p:anim>
                                    <p:anim calcmode="lin" valueType="num">
                                      <p:cBhvr>
                                        <p:cTn id="39" dur="500" fill="hold"/>
                                        <p:tgtEl>
                                          <p:spTgt spid="146455"/>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1500"/>
                            </p:stCondLst>
                            <p:childTnLst>
                              <p:par>
                                <p:cTn id="41" presetID="17" presetClass="entr" presetSubtype="2" fill="hold" grpId="0" nodeType="afterEffect">
                                  <p:stCondLst>
                                    <p:cond delay="0"/>
                                  </p:stCondLst>
                                  <p:childTnLst>
                                    <p:set>
                                      <p:cBhvr>
                                        <p:cTn id="42" dur="1" fill="hold">
                                          <p:stCondLst>
                                            <p:cond delay="0"/>
                                          </p:stCondLst>
                                        </p:cTn>
                                        <p:tgtEl>
                                          <p:spTgt spid="146456"/>
                                        </p:tgtEl>
                                        <p:attrNameLst>
                                          <p:attrName>style.visibility</p:attrName>
                                        </p:attrNameLst>
                                      </p:cBhvr>
                                      <p:to>
                                        <p:strVal val="visible"/>
                                      </p:to>
                                    </p:set>
                                    <p:anim calcmode="lin" valueType="num">
                                      <p:cBhvr>
                                        <p:cTn id="43" dur="500" fill="hold"/>
                                        <p:tgtEl>
                                          <p:spTgt spid="146456"/>
                                        </p:tgtEl>
                                        <p:attrNameLst>
                                          <p:attrName>ppt_x</p:attrName>
                                        </p:attrNameLst>
                                      </p:cBhvr>
                                      <p:tavLst>
                                        <p:tav tm="0">
                                          <p:val>
                                            <p:strVal val="#ppt_x+#ppt_w/2"/>
                                          </p:val>
                                        </p:tav>
                                        <p:tav tm="100000">
                                          <p:val>
                                            <p:strVal val="#ppt_x"/>
                                          </p:val>
                                        </p:tav>
                                      </p:tavLst>
                                    </p:anim>
                                    <p:anim calcmode="lin" valueType="num">
                                      <p:cBhvr>
                                        <p:cTn id="44" dur="500" fill="hold"/>
                                        <p:tgtEl>
                                          <p:spTgt spid="146456"/>
                                        </p:tgtEl>
                                        <p:attrNameLst>
                                          <p:attrName>ppt_y</p:attrName>
                                        </p:attrNameLst>
                                      </p:cBhvr>
                                      <p:tavLst>
                                        <p:tav tm="0">
                                          <p:val>
                                            <p:strVal val="#ppt_y"/>
                                          </p:val>
                                        </p:tav>
                                        <p:tav tm="100000">
                                          <p:val>
                                            <p:strVal val="#ppt_y"/>
                                          </p:val>
                                        </p:tav>
                                      </p:tavLst>
                                    </p:anim>
                                    <p:anim calcmode="lin" valueType="num">
                                      <p:cBhvr>
                                        <p:cTn id="45" dur="500" fill="hold"/>
                                        <p:tgtEl>
                                          <p:spTgt spid="146456"/>
                                        </p:tgtEl>
                                        <p:attrNameLst>
                                          <p:attrName>ppt_w</p:attrName>
                                        </p:attrNameLst>
                                      </p:cBhvr>
                                      <p:tavLst>
                                        <p:tav tm="0">
                                          <p:val>
                                            <p:fltVal val="0"/>
                                          </p:val>
                                        </p:tav>
                                        <p:tav tm="100000">
                                          <p:val>
                                            <p:strVal val="#ppt_w"/>
                                          </p:val>
                                        </p:tav>
                                      </p:tavLst>
                                    </p:anim>
                                    <p:anim calcmode="lin" valueType="num">
                                      <p:cBhvr>
                                        <p:cTn id="46" dur="500" fill="hold"/>
                                        <p:tgtEl>
                                          <p:spTgt spid="146456"/>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2000"/>
                            </p:stCondLst>
                            <p:childTnLst>
                              <p:par>
                                <p:cTn id="48" presetID="17" presetClass="entr" presetSubtype="2" fill="hold" grpId="0" nodeType="afterEffect">
                                  <p:stCondLst>
                                    <p:cond delay="0"/>
                                  </p:stCondLst>
                                  <p:childTnLst>
                                    <p:set>
                                      <p:cBhvr>
                                        <p:cTn id="49" dur="1" fill="hold">
                                          <p:stCondLst>
                                            <p:cond delay="0"/>
                                          </p:stCondLst>
                                        </p:cTn>
                                        <p:tgtEl>
                                          <p:spTgt spid="146457"/>
                                        </p:tgtEl>
                                        <p:attrNameLst>
                                          <p:attrName>style.visibility</p:attrName>
                                        </p:attrNameLst>
                                      </p:cBhvr>
                                      <p:to>
                                        <p:strVal val="visible"/>
                                      </p:to>
                                    </p:set>
                                    <p:anim calcmode="lin" valueType="num">
                                      <p:cBhvr>
                                        <p:cTn id="50" dur="500" fill="hold"/>
                                        <p:tgtEl>
                                          <p:spTgt spid="146457"/>
                                        </p:tgtEl>
                                        <p:attrNameLst>
                                          <p:attrName>ppt_x</p:attrName>
                                        </p:attrNameLst>
                                      </p:cBhvr>
                                      <p:tavLst>
                                        <p:tav tm="0">
                                          <p:val>
                                            <p:strVal val="#ppt_x+#ppt_w/2"/>
                                          </p:val>
                                        </p:tav>
                                        <p:tav tm="100000">
                                          <p:val>
                                            <p:strVal val="#ppt_x"/>
                                          </p:val>
                                        </p:tav>
                                      </p:tavLst>
                                    </p:anim>
                                    <p:anim calcmode="lin" valueType="num">
                                      <p:cBhvr>
                                        <p:cTn id="51" dur="500" fill="hold"/>
                                        <p:tgtEl>
                                          <p:spTgt spid="146457"/>
                                        </p:tgtEl>
                                        <p:attrNameLst>
                                          <p:attrName>ppt_y</p:attrName>
                                        </p:attrNameLst>
                                      </p:cBhvr>
                                      <p:tavLst>
                                        <p:tav tm="0">
                                          <p:val>
                                            <p:strVal val="#ppt_y"/>
                                          </p:val>
                                        </p:tav>
                                        <p:tav tm="100000">
                                          <p:val>
                                            <p:strVal val="#ppt_y"/>
                                          </p:val>
                                        </p:tav>
                                      </p:tavLst>
                                    </p:anim>
                                    <p:anim calcmode="lin" valueType="num">
                                      <p:cBhvr>
                                        <p:cTn id="52" dur="500" fill="hold"/>
                                        <p:tgtEl>
                                          <p:spTgt spid="146457"/>
                                        </p:tgtEl>
                                        <p:attrNameLst>
                                          <p:attrName>ppt_w</p:attrName>
                                        </p:attrNameLst>
                                      </p:cBhvr>
                                      <p:tavLst>
                                        <p:tav tm="0">
                                          <p:val>
                                            <p:fltVal val="0"/>
                                          </p:val>
                                        </p:tav>
                                        <p:tav tm="100000">
                                          <p:val>
                                            <p:strVal val="#ppt_w"/>
                                          </p:val>
                                        </p:tav>
                                      </p:tavLst>
                                    </p:anim>
                                    <p:anim calcmode="lin" valueType="num">
                                      <p:cBhvr>
                                        <p:cTn id="53" dur="500" fill="hold"/>
                                        <p:tgtEl>
                                          <p:spTgt spid="146457"/>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2500"/>
                            </p:stCondLst>
                            <p:childTnLst>
                              <p:par>
                                <p:cTn id="55" presetID="22" presetClass="entr" presetSubtype="1"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up)">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53" grpId="0" animBg="1"/>
      <p:bldP spid="146454" grpId="0" animBg="1"/>
      <p:bldP spid="146455" grpId="0" animBg="1"/>
      <p:bldP spid="146456" grpId="0" animBg="1"/>
      <p:bldP spid="146457" grpId="0" animBg="1"/>
      <p:bldP spid="146458" grpId="0" animBg="1" autoUpdateAnimBg="0"/>
      <p:bldP spid="146459"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itle 1"/>
          <p:cNvSpPr>
            <a:spLocks noGrp="1"/>
          </p:cNvSpPr>
          <p:nvPr>
            <p:ph type="title"/>
          </p:nvPr>
        </p:nvSpPr>
        <p:spPr>
          <a:xfrm>
            <a:off x="466725" y="236538"/>
            <a:ext cx="8245475" cy="646112"/>
          </a:xfrm>
        </p:spPr>
        <p:txBody>
          <a:bodyPr/>
          <a:lstStyle/>
          <a:p>
            <a:r>
              <a:rPr lang="en-US" sz="2800" smtClean="0">
                <a:solidFill>
                  <a:srgbClr val="FF0000"/>
                </a:solidFill>
              </a:rPr>
              <a:t>links to prepared graphs @ Gapminder.org</a:t>
            </a:r>
          </a:p>
        </p:txBody>
      </p:sp>
      <p:sp>
        <p:nvSpPr>
          <p:cNvPr id="22531" name="Content Placeholder 3"/>
          <p:cNvSpPr>
            <a:spLocks noGrp="1"/>
          </p:cNvSpPr>
          <p:nvPr>
            <p:ph idx="1"/>
          </p:nvPr>
        </p:nvSpPr>
        <p:spPr>
          <a:xfrm>
            <a:off x="476250" y="930275"/>
            <a:ext cx="8383588" cy="5195888"/>
          </a:xfrm>
        </p:spPr>
        <p:txBody>
          <a:bodyPr/>
          <a:lstStyle/>
          <a:p>
            <a:pPr>
              <a:buFont typeface="Wingdings" pitchFamily="2" charset="2"/>
              <a:buNone/>
              <a:defRPr/>
            </a:pPr>
            <a:r>
              <a:rPr lang="en-US" sz="2500" dirty="0" smtClean="0">
                <a:solidFill>
                  <a:srgbClr val="0000FF"/>
                </a:solidFill>
              </a:rPr>
              <a:t>notes:  circle size is proportional to population size, </a:t>
            </a:r>
            <a:br>
              <a:rPr lang="en-US" sz="2500" dirty="0" smtClean="0">
                <a:solidFill>
                  <a:srgbClr val="0000FF"/>
                </a:solidFill>
              </a:rPr>
            </a:br>
            <a:r>
              <a:rPr lang="en-US" sz="2500" dirty="0" smtClean="0">
                <a:solidFill>
                  <a:srgbClr val="0000FF"/>
                </a:solidFill>
              </a:rPr>
              <a:t>color of circle indicates continent, press “play” on bottom to see the cross section graph evolve over time</a:t>
            </a:r>
            <a:endParaRPr lang="en-US" sz="2500" dirty="0" smtClean="0">
              <a:solidFill>
                <a:schemeClr val="bg1"/>
              </a:solidFill>
            </a:endParaRPr>
          </a:p>
          <a:p>
            <a:pPr>
              <a:buFont typeface="Wingdings" pitchFamily="2" charset="2"/>
              <a:buNone/>
              <a:defRPr/>
            </a:pPr>
            <a:r>
              <a:rPr lang="en-US" sz="2500" dirty="0" smtClean="0">
                <a:solidFill>
                  <a:srgbClr val="0000FF"/>
                </a:solidFill>
              </a:rPr>
              <a:t>Income per capita and</a:t>
            </a:r>
          </a:p>
          <a:p>
            <a:pPr>
              <a:defRPr/>
            </a:pPr>
            <a:r>
              <a:rPr lang="en-US" sz="2500" dirty="0" smtClean="0">
                <a:solidFill>
                  <a:schemeClr val="bg1"/>
                </a:solidFill>
                <a:hlinkClick r:id="rId3"/>
              </a:rPr>
              <a:t>Life expectancy</a:t>
            </a:r>
            <a:endParaRPr lang="en-US" sz="2500" dirty="0" smtClean="0">
              <a:solidFill>
                <a:schemeClr val="bg1"/>
              </a:solidFill>
            </a:endParaRPr>
          </a:p>
          <a:p>
            <a:pPr>
              <a:defRPr/>
            </a:pPr>
            <a:r>
              <a:rPr lang="en-US" sz="2500" dirty="0" smtClean="0">
                <a:solidFill>
                  <a:schemeClr val="bg1"/>
                </a:solidFill>
                <a:hlinkClick r:id="rId4"/>
              </a:rPr>
              <a:t>Infant mortality</a:t>
            </a:r>
            <a:endParaRPr lang="en-US" sz="2500" dirty="0" smtClean="0">
              <a:solidFill>
                <a:schemeClr val="bg1"/>
              </a:solidFill>
            </a:endParaRPr>
          </a:p>
          <a:p>
            <a:pPr>
              <a:defRPr/>
            </a:pPr>
            <a:r>
              <a:rPr lang="en-US" sz="2500" dirty="0" smtClean="0">
                <a:solidFill>
                  <a:schemeClr val="bg1"/>
                </a:solidFill>
                <a:hlinkClick r:id="rId5"/>
              </a:rPr>
              <a:t>Malaria deaths per 100,000</a:t>
            </a:r>
            <a:endParaRPr lang="en-US" sz="2500" dirty="0" smtClean="0">
              <a:solidFill>
                <a:schemeClr val="bg1"/>
              </a:solidFill>
            </a:endParaRPr>
          </a:p>
          <a:p>
            <a:pPr>
              <a:defRPr/>
            </a:pPr>
            <a:r>
              <a:rPr lang="en-US" sz="2500" dirty="0" smtClean="0">
                <a:solidFill>
                  <a:schemeClr val="bg1"/>
                </a:solidFill>
                <a:hlinkClick r:id="rId6"/>
              </a:rPr>
              <a:t>Cell phone users per 100 people</a:t>
            </a:r>
            <a:endParaRPr lang="en-US" sz="2500" dirty="0" smtClean="0">
              <a:solidFill>
                <a:schemeClr val="bg1"/>
              </a:solidFill>
            </a:endParaRPr>
          </a:p>
          <a:p>
            <a:pPr>
              <a:defRPr/>
            </a:pPr>
            <a:endParaRPr lang="en-US" sz="2500" dirty="0" smtClean="0">
              <a:solidFill>
                <a:schemeClr val="bg1"/>
              </a:solidFill>
            </a:endParaRPr>
          </a:p>
        </p:txBody>
      </p:sp>
    </p:spTree>
    <p:extLst>
      <p:ext uri="{BB962C8B-B14F-4D97-AF65-F5344CB8AC3E}">
        <p14:creationId xmlns:p14="http://schemas.microsoft.com/office/powerpoint/2010/main" val="204748979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pPr eaLnBrk="1" hangingPunct="1"/>
            <a:r>
              <a:rPr lang="en-US" smtClean="0"/>
              <a:t>Prediction:</a:t>
            </a:r>
          </a:p>
        </p:txBody>
      </p:sp>
      <p:sp>
        <p:nvSpPr>
          <p:cNvPr id="148485" name="Rectangle 5"/>
          <p:cNvSpPr>
            <a:spLocks noGrp="1" noChangeArrowheads="1"/>
          </p:cNvSpPr>
          <p:nvPr>
            <p:ph type="body" idx="1"/>
          </p:nvPr>
        </p:nvSpPr>
        <p:spPr/>
        <p:txBody>
          <a:bodyPr/>
          <a:lstStyle/>
          <a:p>
            <a:pPr eaLnBrk="1" hangingPunct="1">
              <a:lnSpc>
                <a:spcPct val="110000"/>
              </a:lnSpc>
              <a:spcBef>
                <a:spcPct val="60000"/>
              </a:spcBef>
            </a:pPr>
            <a:r>
              <a:rPr lang="en-US" dirty="0" smtClean="0"/>
              <a:t>The Solow model predicts that countries with higher population growth rates will have lower levels of capital and income per worker in the long run. </a:t>
            </a:r>
          </a:p>
          <a:p>
            <a:pPr eaLnBrk="1" hangingPunct="1">
              <a:lnSpc>
                <a:spcPct val="110000"/>
              </a:lnSpc>
              <a:spcBef>
                <a:spcPct val="60000"/>
              </a:spcBef>
            </a:pPr>
            <a:r>
              <a:rPr lang="en-US" dirty="0"/>
              <a:t>Are the data consistent with this prediction</a:t>
            </a:r>
            <a:r>
              <a:rPr lang="en-US" dirty="0" smtClean="0"/>
              <a:t>?</a:t>
            </a:r>
            <a:endParaRPr lang="en-US" dirty="0"/>
          </a:p>
        </p:txBody>
      </p:sp>
    </p:spTree>
    <p:extLst>
      <p:ext uri="{BB962C8B-B14F-4D97-AF65-F5344CB8AC3E}">
        <p14:creationId xmlns:p14="http://schemas.microsoft.com/office/powerpoint/2010/main" val="44454921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8485">
                                            <p:txEl>
                                              <p:pRg st="0" end="0"/>
                                            </p:txEl>
                                          </p:spTgt>
                                        </p:tgtEl>
                                        <p:attrNameLst>
                                          <p:attrName>style.visibility</p:attrName>
                                        </p:attrNameLst>
                                      </p:cBhvr>
                                      <p:to>
                                        <p:strVal val="visible"/>
                                      </p:to>
                                    </p:set>
                                    <p:animEffect transition="in" filter="wipe(left)">
                                      <p:cBhvr>
                                        <p:cTn id="7" dur="500"/>
                                        <p:tgtEl>
                                          <p:spTgt spid="1484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485">
                                            <p:txEl>
                                              <p:pRg st="1" end="1"/>
                                            </p:txEl>
                                          </p:spTgt>
                                        </p:tgtEl>
                                        <p:attrNameLst>
                                          <p:attrName>style.visibility</p:attrName>
                                        </p:attrNameLst>
                                      </p:cBhvr>
                                      <p:to>
                                        <p:strVal val="visible"/>
                                      </p:to>
                                    </p:set>
                                    <p:animEffect transition="in" filter="wipe(left)">
                                      <p:cBhvr>
                                        <p:cTn id="12" dur="500"/>
                                        <p:tgtEl>
                                          <p:spTgt spid="14848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5"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6" name="Chart 5"/>
          <p:cNvGraphicFramePr>
            <a:graphicFrameLocks noGrp="1"/>
          </p:cNvGraphicFramePr>
          <p:nvPr>
            <p:extLst>
              <p:ext uri="{D42A27DB-BD31-4B8C-83A1-F6EECF244321}">
                <p14:modId xmlns:p14="http://schemas.microsoft.com/office/powerpoint/2010/main" val="3708614604"/>
              </p:ext>
            </p:extLst>
          </p:nvPr>
        </p:nvGraphicFramePr>
        <p:xfrm>
          <a:off x="1682496" y="1280160"/>
          <a:ext cx="7187184" cy="4782312"/>
        </p:xfrm>
        <a:graphic>
          <a:graphicData uri="http://schemas.openxmlformats.org/drawingml/2006/chart">
            <c:chart xmlns:c="http://schemas.openxmlformats.org/drawingml/2006/chart" xmlns:r="http://schemas.openxmlformats.org/officeDocument/2006/relationships" r:id="rId3"/>
          </a:graphicData>
        </a:graphic>
      </p:graphicFrame>
      <p:sp>
        <p:nvSpPr>
          <p:cNvPr id="60418" name="Title 1"/>
          <p:cNvSpPr>
            <a:spLocks noGrp="1"/>
          </p:cNvSpPr>
          <p:nvPr>
            <p:ph type="title"/>
          </p:nvPr>
        </p:nvSpPr>
        <p:spPr>
          <a:xfrm>
            <a:off x="455613" y="211777"/>
            <a:ext cx="8245475" cy="887413"/>
          </a:xfrm>
        </p:spPr>
        <p:txBody>
          <a:bodyPr/>
          <a:lstStyle/>
          <a:p>
            <a:r>
              <a:rPr lang="en-US" sz="2800" smtClean="0">
                <a:solidFill>
                  <a:srgbClr val="336699"/>
                </a:solidFill>
              </a:rPr>
              <a:t>International evidence on population growth and income per person</a:t>
            </a:r>
          </a:p>
        </p:txBody>
      </p:sp>
      <p:sp>
        <p:nvSpPr>
          <p:cNvPr id="60419" name="Rectangle 135"/>
          <p:cNvSpPr>
            <a:spLocks noChangeArrowheads="1"/>
          </p:cNvSpPr>
          <p:nvPr/>
        </p:nvSpPr>
        <p:spPr bwMode="auto">
          <a:xfrm>
            <a:off x="268225" y="1320863"/>
            <a:ext cx="12890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10000"/>
              </a:lnSpc>
            </a:pPr>
            <a:r>
              <a:rPr lang="en-US" sz="1900" b="1" dirty="0">
                <a:solidFill>
                  <a:srgbClr val="000000"/>
                </a:solidFill>
              </a:rPr>
              <a:t>Income per person in </a:t>
            </a:r>
            <a:r>
              <a:rPr lang="en-US" sz="1900" b="1" dirty="0" smtClean="0">
                <a:solidFill>
                  <a:srgbClr val="000000"/>
                </a:solidFill>
              </a:rPr>
              <a:t>2010 </a:t>
            </a:r>
            <a:r>
              <a:rPr lang="en-US" sz="1900" b="1" dirty="0">
                <a:solidFill>
                  <a:srgbClr val="000000"/>
                </a:solidFill>
              </a:rPr>
              <a:t/>
            </a:r>
            <a:br>
              <a:rPr lang="en-US" sz="1900" b="1" dirty="0">
                <a:solidFill>
                  <a:srgbClr val="000000"/>
                </a:solidFill>
              </a:rPr>
            </a:br>
            <a:r>
              <a:rPr lang="en-US" dirty="0">
                <a:solidFill>
                  <a:srgbClr val="000000"/>
                </a:solidFill>
              </a:rPr>
              <a:t>(log scale) </a:t>
            </a:r>
          </a:p>
        </p:txBody>
      </p:sp>
      <p:sp>
        <p:nvSpPr>
          <p:cNvPr id="60420" name="Rectangle 133"/>
          <p:cNvSpPr>
            <a:spLocks noChangeArrowheads="1"/>
          </p:cNvSpPr>
          <p:nvPr/>
        </p:nvSpPr>
        <p:spPr bwMode="auto">
          <a:xfrm>
            <a:off x="4728379" y="6080125"/>
            <a:ext cx="4013984" cy="62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lnSpc>
                <a:spcPct val="110000"/>
              </a:lnSpc>
            </a:pPr>
            <a:r>
              <a:rPr lang="en-US" sz="1900" b="1" dirty="0">
                <a:solidFill>
                  <a:srgbClr val="000000"/>
                </a:solidFill>
              </a:rPr>
              <a:t>Population growth </a:t>
            </a:r>
            <a:br>
              <a:rPr lang="en-US" sz="1900" b="1" dirty="0">
                <a:solidFill>
                  <a:srgbClr val="000000"/>
                </a:solidFill>
              </a:rPr>
            </a:br>
            <a:r>
              <a:rPr lang="en-US" dirty="0">
                <a:solidFill>
                  <a:srgbClr val="000000"/>
                </a:solidFill>
              </a:rPr>
              <a:t>(percent per year, average </a:t>
            </a:r>
            <a:r>
              <a:rPr lang="en-US" dirty="0" smtClean="0">
                <a:solidFill>
                  <a:srgbClr val="000000"/>
                </a:solidFill>
              </a:rPr>
              <a:t>1961-2010) </a:t>
            </a:r>
            <a:endParaRPr lang="en-US" dirty="0">
              <a:solidFill>
                <a:srgbClr val="000000"/>
              </a:solidFill>
            </a:endParaRPr>
          </a:p>
        </p:txBody>
      </p:sp>
    </p:spTree>
    <p:extLst>
      <p:ext uri="{BB962C8B-B14F-4D97-AF65-F5344CB8AC3E}">
        <p14:creationId xmlns:p14="http://schemas.microsoft.com/office/powerpoint/2010/main" val="107616309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8"/>
          <p:cNvSpPr>
            <a:spLocks noGrp="1" noChangeArrowheads="1"/>
          </p:cNvSpPr>
          <p:nvPr>
            <p:ph type="title"/>
          </p:nvPr>
        </p:nvSpPr>
        <p:spPr/>
        <p:txBody>
          <a:bodyPr/>
          <a:lstStyle/>
          <a:p>
            <a:pPr eaLnBrk="1" hangingPunct="1"/>
            <a:r>
              <a:rPr lang="en-US" smtClean="0"/>
              <a:t>The Golden Rule with population growth</a:t>
            </a:r>
          </a:p>
        </p:txBody>
      </p:sp>
      <p:sp>
        <p:nvSpPr>
          <p:cNvPr id="152579" name="Rectangle 3"/>
          <p:cNvSpPr>
            <a:spLocks noChangeArrowheads="1"/>
          </p:cNvSpPr>
          <p:nvPr/>
        </p:nvSpPr>
        <p:spPr bwMode="auto">
          <a:xfrm>
            <a:off x="622300" y="1452563"/>
            <a:ext cx="74993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tabLst>
                <a:tab pos="288925" algn="l"/>
                <a:tab pos="850900" algn="l"/>
                <a:tab pos="2452688" algn="l"/>
              </a:tabLst>
            </a:pPr>
            <a:r>
              <a:rPr lang="en-US" sz="2700" dirty="0"/>
              <a:t>To find the Golden Rule capital stock, </a:t>
            </a:r>
            <a:br>
              <a:rPr lang="en-US" sz="2700" dirty="0"/>
            </a:br>
            <a:r>
              <a:rPr lang="en-US" sz="2700" dirty="0"/>
              <a:t>express </a:t>
            </a:r>
            <a:r>
              <a:rPr lang="en-US" sz="2700" b="1" i="1" dirty="0"/>
              <a:t>c</a:t>
            </a:r>
            <a:r>
              <a:rPr lang="en-US" sz="2700" b="1" i="1" baseline="30000" dirty="0"/>
              <a:t>*</a:t>
            </a:r>
            <a:r>
              <a:rPr lang="en-US" sz="2700" dirty="0"/>
              <a:t> in terms of </a:t>
            </a:r>
            <a:r>
              <a:rPr lang="en-US" sz="2700" b="1" i="1" dirty="0"/>
              <a:t>k</a:t>
            </a:r>
            <a:r>
              <a:rPr lang="en-US" sz="2700" b="1" i="1" baseline="30000" dirty="0"/>
              <a:t>*</a:t>
            </a:r>
            <a:r>
              <a:rPr lang="en-US" sz="2700" dirty="0"/>
              <a:t>:</a:t>
            </a:r>
          </a:p>
          <a:p>
            <a:pPr>
              <a:lnSpc>
                <a:spcPct val="105000"/>
              </a:lnSpc>
              <a:spcBef>
                <a:spcPct val="45000"/>
              </a:spcBef>
              <a:buClr>
                <a:srgbClr val="008080"/>
              </a:buClr>
              <a:buSzPct val="120000"/>
              <a:buFont typeface="Wingdings" pitchFamily="2" charset="2"/>
              <a:buNone/>
              <a:tabLst>
                <a:tab pos="288925" algn="l"/>
                <a:tab pos="850900" algn="l"/>
                <a:tab pos="2452688" algn="l"/>
              </a:tabLst>
            </a:pPr>
            <a:r>
              <a:rPr lang="en-US" sz="2700" b="1" i="1" dirty="0"/>
              <a:t>	c</a:t>
            </a:r>
            <a:r>
              <a:rPr lang="en-US" sz="2700" b="1" i="1" baseline="30000" dirty="0"/>
              <a:t>*</a:t>
            </a:r>
            <a:r>
              <a:rPr lang="en-US" sz="2700" dirty="0"/>
              <a:t> 	=     </a:t>
            </a:r>
            <a:r>
              <a:rPr lang="en-US" sz="2700" b="1" i="1" dirty="0"/>
              <a:t>y</a:t>
            </a:r>
            <a:r>
              <a:rPr lang="en-US" sz="2700" b="1" i="1" baseline="30000" dirty="0"/>
              <a:t>*</a:t>
            </a:r>
            <a:r>
              <a:rPr lang="en-US" sz="2700" dirty="0"/>
              <a:t> 	</a:t>
            </a:r>
            <a:r>
              <a:rPr lang="en-US" sz="2700" dirty="0" smtClean="0">
                <a:sym typeface="Symbol" pitchFamily="18" charset="2"/>
              </a:rPr>
              <a:t>−     </a:t>
            </a:r>
            <a:r>
              <a:rPr lang="en-US" sz="2700" b="1" i="1" dirty="0" err="1">
                <a:sym typeface="Symbol" pitchFamily="18" charset="2"/>
              </a:rPr>
              <a:t>i</a:t>
            </a:r>
            <a:r>
              <a:rPr lang="en-US" sz="2700" b="1" i="1" baseline="30000" dirty="0">
                <a:sym typeface="Symbol" pitchFamily="18" charset="2"/>
              </a:rPr>
              <a:t>*</a:t>
            </a:r>
            <a:endParaRPr lang="en-US" sz="2700" dirty="0">
              <a:sym typeface="Symbol" pitchFamily="18" charset="2"/>
            </a:endParaRPr>
          </a:p>
          <a:p>
            <a:pPr>
              <a:lnSpc>
                <a:spcPct val="105000"/>
              </a:lnSpc>
              <a:spcBef>
                <a:spcPct val="45000"/>
              </a:spcBef>
              <a:buClr>
                <a:srgbClr val="008080"/>
              </a:buClr>
              <a:buSzPct val="120000"/>
              <a:buFont typeface="Wingdings" pitchFamily="2" charset="2"/>
              <a:buNone/>
              <a:tabLst>
                <a:tab pos="288925" algn="l"/>
                <a:tab pos="850900" algn="l"/>
                <a:tab pos="2452688" algn="l"/>
              </a:tabLst>
            </a:pPr>
            <a:r>
              <a:rPr lang="en-US" sz="2700" dirty="0">
                <a:sym typeface="Symbol" pitchFamily="18" charset="2"/>
              </a:rPr>
              <a:t>		=  </a:t>
            </a:r>
            <a:r>
              <a:rPr lang="en-US" sz="2700" b="1" i="1" dirty="0">
                <a:sym typeface="Symbol" pitchFamily="18" charset="2"/>
              </a:rPr>
              <a:t>f</a:t>
            </a:r>
            <a:r>
              <a:rPr lang="en-US" sz="1100" b="1" i="1" dirty="0">
                <a:sym typeface="Symbol" pitchFamily="18" charset="2"/>
              </a:rPr>
              <a:t> </a:t>
            </a:r>
            <a:r>
              <a:rPr lang="en-US" sz="2700" dirty="0">
                <a:sym typeface="Symbol" pitchFamily="18" charset="2"/>
              </a:rPr>
              <a:t>(</a:t>
            </a:r>
            <a:r>
              <a:rPr lang="en-US" sz="2700" b="1" i="1" dirty="0">
                <a:sym typeface="Symbol" pitchFamily="18" charset="2"/>
              </a:rPr>
              <a:t>k</a:t>
            </a:r>
            <a:r>
              <a:rPr lang="en-US" sz="2700" b="1" i="1" baseline="30000" dirty="0">
                <a:sym typeface="Symbol" pitchFamily="18" charset="2"/>
              </a:rPr>
              <a:t>* </a:t>
            </a:r>
            <a:r>
              <a:rPr lang="en-US" sz="2700" dirty="0">
                <a:sym typeface="Symbol" pitchFamily="18" charset="2"/>
              </a:rPr>
              <a:t>)</a:t>
            </a:r>
            <a:r>
              <a:rPr lang="en-US" sz="2700" b="1" i="1" dirty="0">
                <a:sym typeface="Symbol" pitchFamily="18" charset="2"/>
              </a:rPr>
              <a:t>   	</a:t>
            </a:r>
            <a:r>
              <a:rPr lang="en-US" sz="2700" dirty="0" smtClean="0">
                <a:sym typeface="Symbol" pitchFamily="18" charset="2"/>
              </a:rPr>
              <a:t>−</a:t>
            </a:r>
            <a:r>
              <a:rPr lang="en-US" sz="2700" b="1" dirty="0" smtClean="0">
                <a:sym typeface="Symbol" pitchFamily="18" charset="2"/>
              </a:rPr>
              <a:t> </a:t>
            </a:r>
            <a:r>
              <a:rPr lang="en-US" sz="2700" b="1" i="1" dirty="0" smtClean="0">
                <a:sym typeface="Symbol" pitchFamily="18" charset="2"/>
              </a:rPr>
              <a:t>  </a:t>
            </a:r>
            <a:r>
              <a:rPr lang="en-US" sz="2700" dirty="0" smtClean="0"/>
              <a:t>(</a:t>
            </a:r>
            <a:r>
              <a:rPr lang="en-US" sz="2700" b="1" i="1" dirty="0" err="1" smtClean="0">
                <a:latin typeface="Times New Roman"/>
                <a:cs typeface="Times New Roman"/>
                <a:sym typeface="Symbol" pitchFamily="18" charset="2"/>
              </a:rPr>
              <a:t>δ</a:t>
            </a:r>
            <a:r>
              <a:rPr lang="en-US" sz="2700" b="1" i="1" dirty="0" smtClean="0">
                <a:sym typeface="Symbol" pitchFamily="18" charset="2"/>
              </a:rPr>
              <a:t> </a:t>
            </a:r>
            <a:r>
              <a:rPr lang="en-US" sz="2700" dirty="0" smtClean="0"/>
              <a:t> </a:t>
            </a:r>
            <a:r>
              <a:rPr lang="en-US" sz="2700" dirty="0">
                <a:sym typeface="Symbol" pitchFamily="18" charset="2"/>
              </a:rPr>
              <a:t>+ </a:t>
            </a:r>
            <a:r>
              <a:rPr lang="en-US" sz="2700" b="1" i="1" dirty="0">
                <a:sym typeface="Symbol" pitchFamily="18" charset="2"/>
              </a:rPr>
              <a:t>n</a:t>
            </a:r>
            <a:r>
              <a:rPr lang="en-US" sz="2700" dirty="0">
                <a:sym typeface="Symbol" pitchFamily="18" charset="2"/>
              </a:rPr>
              <a:t>)</a:t>
            </a:r>
            <a:r>
              <a:rPr lang="en-US" sz="2700" b="1" i="1" dirty="0"/>
              <a:t> </a:t>
            </a:r>
            <a:r>
              <a:rPr lang="en-US" sz="2700" b="1" i="1" dirty="0">
                <a:sym typeface="Symbol" pitchFamily="18" charset="2"/>
              </a:rPr>
              <a:t>k</a:t>
            </a:r>
            <a:r>
              <a:rPr lang="en-US" sz="2700" b="1" i="1" baseline="30000" dirty="0">
                <a:sym typeface="Symbol" pitchFamily="18" charset="2"/>
              </a:rPr>
              <a:t>*</a:t>
            </a:r>
            <a:r>
              <a:rPr lang="en-US" sz="2700" dirty="0">
                <a:sym typeface="Symbol" pitchFamily="18" charset="2"/>
              </a:rPr>
              <a:t> </a:t>
            </a:r>
          </a:p>
          <a:p>
            <a:pPr>
              <a:lnSpc>
                <a:spcPct val="115000"/>
              </a:lnSpc>
              <a:spcBef>
                <a:spcPct val="45000"/>
              </a:spcBef>
              <a:buClr>
                <a:srgbClr val="008080"/>
              </a:buClr>
              <a:buSzPct val="120000"/>
              <a:buFont typeface="Wingdings" pitchFamily="2" charset="2"/>
              <a:buNone/>
              <a:tabLst>
                <a:tab pos="288925" algn="l"/>
                <a:tab pos="850900" algn="l"/>
                <a:tab pos="2452688" algn="l"/>
              </a:tabLst>
            </a:pPr>
            <a:r>
              <a:rPr lang="en-US" sz="2700" b="1" i="1" dirty="0"/>
              <a:t>c</a:t>
            </a:r>
            <a:r>
              <a:rPr lang="en-US" sz="2700" b="1" i="1" baseline="30000" dirty="0"/>
              <a:t>*</a:t>
            </a:r>
            <a:r>
              <a:rPr lang="en-US" sz="2700" dirty="0"/>
              <a:t> is maximized when </a:t>
            </a:r>
            <a:br>
              <a:rPr lang="en-US" sz="2700" dirty="0"/>
            </a:br>
            <a:r>
              <a:rPr lang="en-US" sz="2700" dirty="0"/>
              <a:t>		MPK  =  </a:t>
            </a:r>
            <a:r>
              <a:rPr lang="en-US" sz="2700" b="1" i="1" dirty="0" err="1">
                <a:latin typeface="Times New Roman"/>
                <a:cs typeface="Times New Roman"/>
                <a:sym typeface="Symbol" pitchFamily="18" charset="2"/>
              </a:rPr>
              <a:t>δ</a:t>
            </a:r>
            <a:r>
              <a:rPr lang="en-US" sz="2700" b="1" i="1" dirty="0" smtClean="0">
                <a:sym typeface="Symbol" pitchFamily="18" charset="2"/>
              </a:rPr>
              <a:t> </a:t>
            </a:r>
            <a:r>
              <a:rPr lang="en-US" sz="2700" dirty="0" smtClean="0"/>
              <a:t> </a:t>
            </a:r>
            <a:r>
              <a:rPr lang="en-US" sz="2700" dirty="0">
                <a:sym typeface="Symbol" pitchFamily="18" charset="2"/>
              </a:rPr>
              <a:t>+ </a:t>
            </a:r>
            <a:r>
              <a:rPr lang="en-US" sz="2700" b="1" i="1" dirty="0">
                <a:sym typeface="Symbol" pitchFamily="18" charset="2"/>
              </a:rPr>
              <a:t>n</a:t>
            </a:r>
            <a:r>
              <a:rPr lang="en-US" sz="2700" dirty="0"/>
              <a:t> </a:t>
            </a:r>
          </a:p>
          <a:p>
            <a:pPr>
              <a:lnSpc>
                <a:spcPct val="115000"/>
              </a:lnSpc>
              <a:spcBef>
                <a:spcPct val="45000"/>
              </a:spcBef>
              <a:buClr>
                <a:srgbClr val="008080"/>
              </a:buClr>
              <a:buSzPct val="120000"/>
              <a:buFont typeface="Wingdings" pitchFamily="2" charset="2"/>
              <a:buNone/>
              <a:tabLst>
                <a:tab pos="288925" algn="l"/>
                <a:tab pos="850900" algn="l"/>
                <a:tab pos="2452688" algn="l"/>
              </a:tabLst>
            </a:pPr>
            <a:r>
              <a:rPr lang="en-US" sz="2700" dirty="0"/>
              <a:t>or equivalently, </a:t>
            </a:r>
            <a:br>
              <a:rPr lang="en-US" sz="2700" dirty="0"/>
            </a:br>
            <a:r>
              <a:rPr lang="en-US" sz="2700" dirty="0"/>
              <a:t>		MPK </a:t>
            </a:r>
            <a:r>
              <a:rPr lang="en-US" sz="2700" dirty="0" smtClean="0">
                <a:sym typeface="Symbol" pitchFamily="18" charset="2"/>
              </a:rPr>
              <a:t>−</a:t>
            </a:r>
            <a:r>
              <a:rPr lang="en-US" sz="2700" dirty="0" smtClean="0"/>
              <a:t> </a:t>
            </a:r>
            <a:r>
              <a:rPr lang="en-US" sz="2700" b="1" i="1" dirty="0" err="1">
                <a:latin typeface="Times New Roman"/>
                <a:cs typeface="Times New Roman"/>
                <a:sym typeface="Symbol" pitchFamily="18" charset="2"/>
              </a:rPr>
              <a:t>δ</a:t>
            </a:r>
            <a:r>
              <a:rPr lang="en-US" sz="2700" b="1" i="1" dirty="0" smtClean="0">
                <a:sym typeface="Symbol" pitchFamily="18" charset="2"/>
              </a:rPr>
              <a:t> </a:t>
            </a:r>
            <a:r>
              <a:rPr lang="en-US" sz="2700" dirty="0" smtClean="0"/>
              <a:t>  </a:t>
            </a:r>
            <a:r>
              <a:rPr lang="en-US" sz="2700" dirty="0">
                <a:sym typeface="Symbol" pitchFamily="18" charset="2"/>
              </a:rPr>
              <a:t>=  </a:t>
            </a:r>
            <a:r>
              <a:rPr lang="en-US" sz="2700" b="1" i="1" dirty="0">
                <a:sym typeface="Symbol" pitchFamily="18" charset="2"/>
              </a:rPr>
              <a:t>n</a:t>
            </a:r>
            <a:endParaRPr lang="en-US" sz="2700" dirty="0">
              <a:sym typeface="Symbol" pitchFamily="18" charset="2"/>
            </a:endParaRPr>
          </a:p>
        </p:txBody>
      </p:sp>
      <p:grpSp>
        <p:nvGrpSpPr>
          <p:cNvPr id="2" name="Group 5"/>
          <p:cNvGrpSpPr>
            <a:grpSpLocks/>
          </p:cNvGrpSpPr>
          <p:nvPr/>
        </p:nvGrpSpPr>
        <p:grpSpPr bwMode="auto">
          <a:xfrm>
            <a:off x="1416050" y="5159375"/>
            <a:ext cx="4024313" cy="762000"/>
            <a:chOff x="864" y="3120"/>
            <a:chExt cx="2400" cy="480"/>
          </a:xfrm>
        </p:grpSpPr>
        <p:sp>
          <p:nvSpPr>
            <p:cNvPr id="61446" name="Rectangle 6"/>
            <p:cNvSpPr>
              <a:spLocks noChangeArrowheads="1"/>
            </p:cNvSpPr>
            <p:nvPr/>
          </p:nvSpPr>
          <p:spPr bwMode="auto">
            <a:xfrm>
              <a:off x="864" y="3264"/>
              <a:ext cx="1536" cy="336"/>
            </a:xfrm>
            <a:prstGeom prst="rect">
              <a:avLst/>
            </a:prstGeom>
            <a:noFill/>
            <a:ln w="50800" cmpd="dbl">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2583" name="Line 7"/>
            <p:cNvSpPr>
              <a:spLocks noChangeShapeType="1"/>
            </p:cNvSpPr>
            <p:nvPr/>
          </p:nvSpPr>
          <p:spPr bwMode="auto">
            <a:xfrm flipH="1">
              <a:off x="2395" y="3120"/>
              <a:ext cx="869" cy="299"/>
            </a:xfrm>
            <a:prstGeom prst="line">
              <a:avLst/>
            </a:prstGeom>
            <a:noFill/>
            <a:ln w="38100">
              <a:solidFill>
                <a:srgbClr val="FFCC00"/>
              </a:solidFill>
              <a:round/>
              <a:headEnd/>
              <a:tailEnd type="triangle" w="lg" len="lg"/>
            </a:ln>
            <a:effectLst>
              <a:outerShdw dist="35921" dir="2700000" algn="ctr" rotWithShape="0">
                <a:schemeClr val="bg2"/>
              </a:outerShdw>
            </a:effectLst>
          </p:spPr>
          <p:txBody>
            <a:bodyPr/>
            <a:lstStyle/>
            <a:p>
              <a:pPr>
                <a:defRPr/>
              </a:pPr>
              <a:endParaRPr lang="en-US"/>
            </a:p>
          </p:txBody>
        </p:sp>
      </p:grpSp>
      <p:sp>
        <p:nvSpPr>
          <p:cNvPr id="152580" name="Text Box 4"/>
          <p:cNvSpPr txBox="1">
            <a:spLocks noChangeArrowheads="1"/>
          </p:cNvSpPr>
          <p:nvPr/>
        </p:nvSpPr>
        <p:spPr bwMode="auto">
          <a:xfrm>
            <a:off x="5459413" y="3313113"/>
            <a:ext cx="3348037" cy="3206750"/>
          </a:xfrm>
          <a:prstGeom prst="rect">
            <a:avLst/>
          </a:prstGeom>
          <a:solidFill>
            <a:schemeClr val="bg1"/>
          </a:solidFill>
          <a:ln w="9525">
            <a:solidFill>
              <a:srgbClr val="CC9900"/>
            </a:solidFill>
            <a:miter lim="800000"/>
            <a:headEnd/>
            <a:tailEnd/>
          </a:ln>
          <a:effectLst>
            <a:outerShdw blurRad="50800" dist="38100" dir="2700000" algn="tl" rotWithShape="0">
              <a:prstClr val="black">
                <a:alpha val="40000"/>
              </a:prstClr>
            </a:outerShdw>
          </a:effectLst>
        </p:spPr>
        <p:txBody>
          <a:bodyPr/>
          <a:lstStyle/>
          <a:p>
            <a:pPr>
              <a:lnSpc>
                <a:spcPct val="105000"/>
              </a:lnSpc>
              <a:spcBef>
                <a:spcPct val="50000"/>
              </a:spcBef>
              <a:defRPr/>
            </a:pPr>
            <a:r>
              <a:rPr lang="en-US" sz="2700" i="1" dirty="0"/>
              <a:t>In the Golden </a:t>
            </a:r>
            <a:br>
              <a:rPr lang="en-US" sz="2700" i="1" dirty="0"/>
            </a:br>
            <a:r>
              <a:rPr lang="en-US" sz="2700" i="1" dirty="0"/>
              <a:t>Rule steady state, </a:t>
            </a:r>
            <a:br>
              <a:rPr lang="en-US" sz="2700" i="1" dirty="0"/>
            </a:br>
            <a:r>
              <a:rPr lang="en-US" sz="2700" i="1" dirty="0"/>
              <a:t>the marginal product </a:t>
            </a:r>
            <a:br>
              <a:rPr lang="en-US" sz="2700" i="1" dirty="0"/>
            </a:br>
            <a:r>
              <a:rPr lang="en-US" sz="2700" i="1" dirty="0"/>
              <a:t>of capital net of depreciation equals the population </a:t>
            </a:r>
            <a:br>
              <a:rPr lang="en-US" sz="2700" i="1" dirty="0"/>
            </a:br>
            <a:r>
              <a:rPr lang="en-US" sz="2700" i="1" dirty="0"/>
              <a:t>growth rate.</a:t>
            </a:r>
          </a:p>
        </p:txBody>
      </p:sp>
    </p:spTree>
    <p:extLst>
      <p:ext uri="{BB962C8B-B14F-4D97-AF65-F5344CB8AC3E}">
        <p14:creationId xmlns:p14="http://schemas.microsoft.com/office/powerpoint/2010/main" val="181174596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wipe(left)">
                                      <p:cBhvr>
                                        <p:cTn id="7" dur="500"/>
                                        <p:tgtEl>
                                          <p:spTgt spid="15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wipe(left)">
                                      <p:cBhvr>
                                        <p:cTn id="12" dur="500"/>
                                        <p:tgtEl>
                                          <p:spTgt spid="152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2579">
                                            <p:txEl>
                                              <p:pRg st="2" end="2"/>
                                            </p:txEl>
                                          </p:spTgt>
                                        </p:tgtEl>
                                        <p:attrNameLst>
                                          <p:attrName>style.visibility</p:attrName>
                                        </p:attrNameLst>
                                      </p:cBhvr>
                                      <p:to>
                                        <p:strVal val="visible"/>
                                      </p:to>
                                    </p:set>
                                    <p:animEffect transition="in" filter="wipe(left)">
                                      <p:cBhvr>
                                        <p:cTn id="17" dur="500"/>
                                        <p:tgtEl>
                                          <p:spTgt spid="152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2579">
                                            <p:txEl>
                                              <p:pRg st="3" end="3"/>
                                            </p:txEl>
                                          </p:spTgt>
                                        </p:tgtEl>
                                        <p:attrNameLst>
                                          <p:attrName>style.visibility</p:attrName>
                                        </p:attrNameLst>
                                      </p:cBhvr>
                                      <p:to>
                                        <p:strVal val="visible"/>
                                      </p:to>
                                    </p:set>
                                    <p:animEffect transition="in" filter="wipe(left)">
                                      <p:cBhvr>
                                        <p:cTn id="22" dur="500"/>
                                        <p:tgtEl>
                                          <p:spTgt spid="1525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2579">
                                            <p:txEl>
                                              <p:pRg st="4" end="4"/>
                                            </p:txEl>
                                          </p:spTgt>
                                        </p:tgtEl>
                                        <p:attrNameLst>
                                          <p:attrName>style.visibility</p:attrName>
                                        </p:attrNameLst>
                                      </p:cBhvr>
                                      <p:to>
                                        <p:strVal val="visible"/>
                                      </p:to>
                                    </p:set>
                                    <p:animEffect transition="in" filter="wipe(left)">
                                      <p:cBhvr>
                                        <p:cTn id="27" dur="500"/>
                                        <p:tgtEl>
                                          <p:spTgt spid="1525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2580"/>
                                        </p:tgtEl>
                                        <p:attrNameLst>
                                          <p:attrName>style.visibility</p:attrName>
                                        </p:attrNameLst>
                                      </p:cBhvr>
                                      <p:to>
                                        <p:strVal val="visible"/>
                                      </p:to>
                                    </p:set>
                                    <p:animEffect transition="in" filter="fade">
                                      <p:cBhvr>
                                        <p:cTn id="32" dur="500"/>
                                        <p:tgtEl>
                                          <p:spTgt spid="152580"/>
                                        </p:tgtEl>
                                      </p:cBhvr>
                                    </p:animEffect>
                                  </p:childTnLst>
                                </p:cTn>
                              </p:par>
                            </p:childTnLst>
                          </p:cTn>
                        </p:par>
                        <p:par>
                          <p:cTn id="33" fill="hold" nodeType="afterGroup">
                            <p:stCondLst>
                              <p:cond delay="500"/>
                            </p:stCondLst>
                            <p:childTnLst>
                              <p:par>
                                <p:cTn id="34" presetID="22" presetClass="entr" presetSubtype="2"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right)">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autoUpdateAnimBg="0"/>
      <p:bldP spid="152580"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z="3200" smtClean="0"/>
              <a:t>Alternative perspectives on population growth</a:t>
            </a:r>
          </a:p>
        </p:txBody>
      </p:sp>
      <p:sp>
        <p:nvSpPr>
          <p:cNvPr id="62467" name="Rectangle 3"/>
          <p:cNvSpPr>
            <a:spLocks noGrp="1" noChangeArrowheads="1"/>
          </p:cNvSpPr>
          <p:nvPr>
            <p:ph type="body" idx="1"/>
          </p:nvPr>
        </p:nvSpPr>
        <p:spPr>
          <a:xfrm>
            <a:off x="476250" y="1368300"/>
            <a:ext cx="8210550" cy="4884738"/>
          </a:xfrm>
        </p:spPr>
        <p:txBody>
          <a:bodyPr/>
          <a:lstStyle/>
          <a:p>
            <a:pPr marL="0" indent="0" eaLnBrk="1" hangingPunct="1">
              <a:spcBef>
                <a:spcPts val="900"/>
              </a:spcBef>
              <a:buFont typeface="Wingdings" pitchFamily="2" charset="2"/>
              <a:buNone/>
            </a:pPr>
            <a:r>
              <a:rPr lang="en-US" u="sng" dirty="0" smtClean="0"/>
              <a:t>The Malthusian Model (1798)</a:t>
            </a:r>
          </a:p>
          <a:p>
            <a:pPr marL="452438" lvl="1" eaLnBrk="1" hangingPunct="1">
              <a:lnSpc>
                <a:spcPct val="105000"/>
              </a:lnSpc>
              <a:spcBef>
                <a:spcPts val="900"/>
              </a:spcBef>
            </a:pPr>
            <a:r>
              <a:rPr lang="en-US" dirty="0" smtClean="0"/>
              <a:t>Predicts population growth will outstrip the </a:t>
            </a:r>
            <a:br>
              <a:rPr lang="en-US" dirty="0" smtClean="0"/>
            </a:br>
            <a:r>
              <a:rPr lang="en-US" dirty="0" smtClean="0"/>
              <a:t>Earth’s ability to produce food, leading to the impoverishment of humanity.</a:t>
            </a:r>
          </a:p>
          <a:p>
            <a:pPr marL="452438" lvl="1" eaLnBrk="1" hangingPunct="1">
              <a:lnSpc>
                <a:spcPct val="105000"/>
              </a:lnSpc>
              <a:spcBef>
                <a:spcPts val="900"/>
              </a:spcBef>
            </a:pPr>
            <a:r>
              <a:rPr lang="en-US" dirty="0" smtClean="0"/>
              <a:t>Since Malthus, world population has increased </a:t>
            </a:r>
            <a:r>
              <a:rPr lang="en-US" dirty="0" err="1" smtClean="0"/>
              <a:t>sixfold</a:t>
            </a:r>
            <a:r>
              <a:rPr lang="en-US" dirty="0" smtClean="0"/>
              <a:t>, yet living standards are higher than ever.</a:t>
            </a:r>
          </a:p>
          <a:p>
            <a:pPr marL="452438" lvl="1" eaLnBrk="1" hangingPunct="1">
              <a:lnSpc>
                <a:spcPct val="105000"/>
              </a:lnSpc>
              <a:spcBef>
                <a:spcPts val="900"/>
              </a:spcBef>
            </a:pPr>
            <a:r>
              <a:rPr lang="en-US" dirty="0" smtClean="0"/>
              <a:t>Malthus neglected the effects of technological progress.  </a:t>
            </a:r>
          </a:p>
        </p:txBody>
      </p:sp>
    </p:spTree>
    <p:extLst>
      <p:ext uri="{BB962C8B-B14F-4D97-AF65-F5344CB8AC3E}">
        <p14:creationId xmlns:p14="http://schemas.microsoft.com/office/powerpoint/2010/main" val="62694907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z="3200" smtClean="0"/>
              <a:t>Alternative perspectives on population growth</a:t>
            </a:r>
          </a:p>
        </p:txBody>
      </p:sp>
      <p:sp>
        <p:nvSpPr>
          <p:cNvPr id="63491" name="Rectangle 3"/>
          <p:cNvSpPr>
            <a:spLocks noGrp="1" noChangeArrowheads="1"/>
          </p:cNvSpPr>
          <p:nvPr>
            <p:ph type="body" idx="1"/>
          </p:nvPr>
        </p:nvSpPr>
        <p:spPr>
          <a:xfrm>
            <a:off x="457200" y="1385187"/>
            <a:ext cx="8229600" cy="5146241"/>
          </a:xfrm>
        </p:spPr>
        <p:txBody>
          <a:bodyPr/>
          <a:lstStyle/>
          <a:p>
            <a:pPr marL="0" indent="0" eaLnBrk="1" hangingPunct="1">
              <a:buFont typeface="Wingdings" pitchFamily="2" charset="2"/>
              <a:buNone/>
            </a:pPr>
            <a:r>
              <a:rPr lang="en-US" u="sng" dirty="0" smtClean="0"/>
              <a:t>The </a:t>
            </a:r>
            <a:r>
              <a:rPr lang="en-US" u="sng" dirty="0" err="1" smtClean="0"/>
              <a:t>Kremerian</a:t>
            </a:r>
            <a:r>
              <a:rPr lang="en-US" u="sng" dirty="0" smtClean="0"/>
              <a:t> Model (1993)</a:t>
            </a:r>
          </a:p>
          <a:p>
            <a:pPr marL="400050" lvl="1" eaLnBrk="1" hangingPunct="1">
              <a:lnSpc>
                <a:spcPct val="105000"/>
              </a:lnSpc>
            </a:pPr>
            <a:r>
              <a:rPr lang="en-US" dirty="0" smtClean="0"/>
              <a:t>Posits that population growth contributes to economic growth.  </a:t>
            </a:r>
          </a:p>
          <a:p>
            <a:pPr marL="400050" lvl="1" eaLnBrk="1" hangingPunct="1">
              <a:lnSpc>
                <a:spcPct val="105000"/>
              </a:lnSpc>
            </a:pPr>
            <a:r>
              <a:rPr lang="en-US" dirty="0" smtClean="0"/>
              <a:t>More people = more geniuses, scientists &amp; engineers, so faster technological progress.</a:t>
            </a:r>
          </a:p>
          <a:p>
            <a:pPr marL="400050" lvl="1" eaLnBrk="1" hangingPunct="1">
              <a:lnSpc>
                <a:spcPct val="105000"/>
              </a:lnSpc>
            </a:pPr>
            <a:r>
              <a:rPr lang="en-US" dirty="0" smtClean="0"/>
              <a:t>Evidence, from very long historical periods:  </a:t>
            </a:r>
          </a:p>
          <a:p>
            <a:pPr marL="803275" lvl="2" indent="-279400" eaLnBrk="1" hangingPunct="1">
              <a:lnSpc>
                <a:spcPct val="105000"/>
              </a:lnSpc>
              <a:spcBef>
                <a:spcPct val="25000"/>
              </a:spcBef>
            </a:pPr>
            <a:r>
              <a:rPr lang="en-US" dirty="0" smtClean="0"/>
              <a:t>As world pop. growth rate increased, so did rate of growth in living standards</a:t>
            </a:r>
          </a:p>
          <a:p>
            <a:pPr marL="803275" lvl="2" indent="-279400" eaLnBrk="1" hangingPunct="1">
              <a:lnSpc>
                <a:spcPct val="105000"/>
              </a:lnSpc>
              <a:spcBef>
                <a:spcPct val="25000"/>
              </a:spcBef>
            </a:pPr>
            <a:r>
              <a:rPr lang="en-US" dirty="0" smtClean="0"/>
              <a:t>Historically, regions with larger populations have enjoyed faster growth.</a:t>
            </a:r>
          </a:p>
        </p:txBody>
      </p:sp>
    </p:spTree>
    <p:extLst>
      <p:ext uri="{BB962C8B-B14F-4D97-AF65-F5344CB8AC3E}">
        <p14:creationId xmlns:p14="http://schemas.microsoft.com/office/powerpoint/2010/main" val="402678575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marL="403225" indent="-403225" eaLnBrk="1" hangingPunct="1">
              <a:buNone/>
            </a:pPr>
            <a:r>
              <a:rPr lang="en-US" sz="2500" b="1" dirty="0">
                <a:solidFill>
                  <a:srgbClr val="5F5F5F"/>
                </a:solidFill>
              </a:rPr>
              <a:t>1.	</a:t>
            </a:r>
            <a:r>
              <a:rPr lang="en-US" dirty="0"/>
              <a:t>The Solow growth model shows that, </a:t>
            </a:r>
            <a:br>
              <a:rPr lang="en-US" dirty="0"/>
            </a:br>
            <a:r>
              <a:rPr lang="en-US" dirty="0"/>
              <a:t>in the long run, a country’s standard of living depends:</a:t>
            </a:r>
          </a:p>
          <a:p>
            <a:pPr marL="911225" lvl="1" eaLnBrk="1" hangingPunct="1">
              <a:buClr>
                <a:srgbClr val="71254B"/>
              </a:buClr>
            </a:pPr>
            <a:r>
              <a:rPr lang="en-US" dirty="0"/>
              <a:t>positively on its saving rate</a:t>
            </a:r>
          </a:p>
          <a:p>
            <a:pPr marL="911225" lvl="1" eaLnBrk="1" hangingPunct="1">
              <a:buClr>
                <a:srgbClr val="71254B"/>
              </a:buClr>
            </a:pPr>
            <a:r>
              <a:rPr lang="en-US" dirty="0"/>
              <a:t>negatively on its population growth rate</a:t>
            </a:r>
          </a:p>
          <a:p>
            <a:pPr marL="403225" indent="-403225" eaLnBrk="1" hangingPunct="1">
              <a:spcBef>
                <a:spcPts val="1800"/>
              </a:spcBef>
              <a:buNone/>
            </a:pPr>
            <a:r>
              <a:rPr lang="en-US" sz="2500" b="1" dirty="0">
                <a:solidFill>
                  <a:srgbClr val="5F5F5F"/>
                </a:solidFill>
              </a:rPr>
              <a:t>2.	</a:t>
            </a:r>
            <a:r>
              <a:rPr lang="en-US" dirty="0"/>
              <a:t>An increase in the saving rate leads to:</a:t>
            </a:r>
          </a:p>
          <a:p>
            <a:pPr marL="911225" lvl="1" eaLnBrk="1" hangingPunct="1">
              <a:buClr>
                <a:srgbClr val="71254B"/>
              </a:buClr>
            </a:pPr>
            <a:r>
              <a:rPr lang="en-US" dirty="0"/>
              <a:t>higher output in the long run</a:t>
            </a:r>
          </a:p>
          <a:p>
            <a:pPr marL="911225" lvl="1" eaLnBrk="1" hangingPunct="1">
              <a:buClr>
                <a:srgbClr val="71254B"/>
              </a:buClr>
            </a:pPr>
            <a:r>
              <a:rPr lang="en-US" dirty="0"/>
              <a:t>faster growth temporarily </a:t>
            </a:r>
          </a:p>
          <a:p>
            <a:pPr marL="911225" lvl="1" eaLnBrk="1" hangingPunct="1">
              <a:buClr>
                <a:srgbClr val="71254B"/>
              </a:buClr>
            </a:pPr>
            <a:r>
              <a:rPr lang="en-US" dirty="0"/>
              <a:t>but not faster steady-state growth</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54</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marL="463550" indent="-463550" eaLnBrk="1" hangingPunct="1">
              <a:buNone/>
            </a:pPr>
            <a:r>
              <a:rPr lang="en-US" b="1" dirty="0">
                <a:solidFill>
                  <a:srgbClr val="5F5F5F"/>
                </a:solidFill>
              </a:rPr>
              <a:t>3.	</a:t>
            </a:r>
            <a:r>
              <a:rPr lang="en-US" dirty="0"/>
              <a:t>If the economy has more capital than the Golden Rule level, then reducing saving will increase consumption at all points in time, making all generations better off.  </a:t>
            </a:r>
          </a:p>
          <a:p>
            <a:pPr marL="463550" indent="-463550" eaLnBrk="1" hangingPunct="1">
              <a:buNone/>
            </a:pPr>
            <a:r>
              <a:rPr lang="en-US" dirty="0"/>
              <a:t>	If the economy has less capital than the Golden Rule level, then increasing saving will increase consumption for future generations, but reduce consumption for the present generation.</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55</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7038500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33"/>
          <p:cNvSpPr>
            <a:spLocks noChangeArrowheads="1"/>
          </p:cNvSpPr>
          <p:nvPr/>
        </p:nvSpPr>
        <p:spPr bwMode="auto">
          <a:xfrm>
            <a:off x="792163" y="3222625"/>
            <a:ext cx="8005762" cy="28225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3555" name="Rectangle 2"/>
          <p:cNvSpPr>
            <a:spLocks noGrp="1" noChangeArrowheads="1"/>
          </p:cNvSpPr>
          <p:nvPr>
            <p:ph type="title"/>
          </p:nvPr>
        </p:nvSpPr>
        <p:spPr>
          <a:noFill/>
        </p:spPr>
        <p:txBody>
          <a:bodyPr/>
          <a:lstStyle/>
          <a:p>
            <a:pPr eaLnBrk="1" hangingPunct="1"/>
            <a:r>
              <a:rPr lang="en-US" smtClean="0"/>
              <a:t>Why growth matters</a:t>
            </a:r>
          </a:p>
        </p:txBody>
      </p:sp>
      <p:sp>
        <p:nvSpPr>
          <p:cNvPr id="23556" name="Rectangle 3"/>
          <p:cNvSpPr>
            <a:spLocks noGrp="1" noChangeArrowheads="1"/>
          </p:cNvSpPr>
          <p:nvPr>
            <p:ph type="body" idx="1"/>
          </p:nvPr>
        </p:nvSpPr>
        <p:spPr>
          <a:xfrm>
            <a:off x="490538" y="1589088"/>
            <a:ext cx="8229600" cy="1627187"/>
          </a:xfrm>
          <a:noFill/>
        </p:spPr>
        <p:txBody>
          <a:bodyPr/>
          <a:lstStyle/>
          <a:p>
            <a:pPr eaLnBrk="1" hangingPunct="1"/>
            <a:r>
              <a:rPr lang="en-US" sz="2600" smtClean="0"/>
              <a:t>Anything that effects the long-run rate of economic growth – even by a tiny amount – will have huge effects on living standards in the long run.   </a:t>
            </a:r>
          </a:p>
        </p:txBody>
      </p:sp>
      <p:sp>
        <p:nvSpPr>
          <p:cNvPr id="187396" name="Rectangle 4"/>
          <p:cNvSpPr>
            <a:spLocks noChangeArrowheads="1"/>
          </p:cNvSpPr>
          <p:nvPr/>
        </p:nvSpPr>
        <p:spPr bwMode="auto">
          <a:xfrm>
            <a:off x="6775450" y="5426075"/>
            <a:ext cx="20034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300">
                <a:solidFill>
                  <a:srgbClr val="FF0000"/>
                </a:solidFill>
              </a:rPr>
              <a:t>1,081.4%</a:t>
            </a:r>
          </a:p>
        </p:txBody>
      </p:sp>
      <p:sp>
        <p:nvSpPr>
          <p:cNvPr id="187397" name="Rectangle 5"/>
          <p:cNvSpPr>
            <a:spLocks noChangeArrowheads="1"/>
          </p:cNvSpPr>
          <p:nvPr/>
        </p:nvSpPr>
        <p:spPr bwMode="auto">
          <a:xfrm>
            <a:off x="4794250" y="5426075"/>
            <a:ext cx="20034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300">
                <a:solidFill>
                  <a:srgbClr val="FF0000"/>
                </a:solidFill>
              </a:rPr>
              <a:t>243.7%</a:t>
            </a:r>
          </a:p>
        </p:txBody>
      </p:sp>
      <p:sp>
        <p:nvSpPr>
          <p:cNvPr id="187398" name="Rectangle 6"/>
          <p:cNvSpPr>
            <a:spLocks noChangeArrowheads="1"/>
          </p:cNvSpPr>
          <p:nvPr/>
        </p:nvSpPr>
        <p:spPr bwMode="auto">
          <a:xfrm>
            <a:off x="2813050" y="5426075"/>
            <a:ext cx="20034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300">
                <a:solidFill>
                  <a:srgbClr val="FF0000"/>
                </a:solidFill>
              </a:rPr>
              <a:t>85.4%</a:t>
            </a:r>
          </a:p>
        </p:txBody>
      </p:sp>
      <p:sp>
        <p:nvSpPr>
          <p:cNvPr id="187399" name="Rectangle 7"/>
          <p:cNvSpPr>
            <a:spLocks noChangeArrowheads="1"/>
          </p:cNvSpPr>
          <p:nvPr/>
        </p:nvSpPr>
        <p:spPr bwMode="auto">
          <a:xfrm>
            <a:off x="6786563" y="4737100"/>
            <a:ext cx="200342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300">
                <a:solidFill>
                  <a:srgbClr val="FF0000"/>
                </a:solidFill>
              </a:rPr>
              <a:t>624.5%</a:t>
            </a:r>
          </a:p>
        </p:txBody>
      </p:sp>
      <p:sp>
        <p:nvSpPr>
          <p:cNvPr id="187400" name="Rectangle 8"/>
          <p:cNvSpPr>
            <a:spLocks noChangeArrowheads="1"/>
          </p:cNvSpPr>
          <p:nvPr/>
        </p:nvSpPr>
        <p:spPr bwMode="auto">
          <a:xfrm>
            <a:off x="4783138" y="4725988"/>
            <a:ext cx="200342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300">
                <a:solidFill>
                  <a:srgbClr val="FF0000"/>
                </a:solidFill>
              </a:rPr>
              <a:t>169.2%</a:t>
            </a:r>
          </a:p>
        </p:txBody>
      </p:sp>
      <p:sp>
        <p:nvSpPr>
          <p:cNvPr id="187401" name="Rectangle 9"/>
          <p:cNvSpPr>
            <a:spLocks noChangeArrowheads="1"/>
          </p:cNvSpPr>
          <p:nvPr/>
        </p:nvSpPr>
        <p:spPr bwMode="auto">
          <a:xfrm>
            <a:off x="2779713" y="4737100"/>
            <a:ext cx="200342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300">
                <a:solidFill>
                  <a:srgbClr val="FF0000"/>
                </a:solidFill>
              </a:rPr>
              <a:t>64.0%</a:t>
            </a:r>
          </a:p>
        </p:txBody>
      </p:sp>
      <p:sp>
        <p:nvSpPr>
          <p:cNvPr id="23563" name="Rectangle 10"/>
          <p:cNvSpPr>
            <a:spLocks noChangeArrowheads="1"/>
          </p:cNvSpPr>
          <p:nvPr/>
        </p:nvSpPr>
        <p:spPr bwMode="auto">
          <a:xfrm>
            <a:off x="787400" y="5381625"/>
            <a:ext cx="20034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300"/>
              <a:t>2.5%</a:t>
            </a:r>
          </a:p>
        </p:txBody>
      </p:sp>
      <p:sp>
        <p:nvSpPr>
          <p:cNvPr id="23564" name="Rectangle 11"/>
          <p:cNvSpPr>
            <a:spLocks noChangeArrowheads="1"/>
          </p:cNvSpPr>
          <p:nvPr/>
        </p:nvSpPr>
        <p:spPr bwMode="auto">
          <a:xfrm>
            <a:off x="798513" y="4737100"/>
            <a:ext cx="200342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300"/>
              <a:t>2.0%</a:t>
            </a:r>
          </a:p>
        </p:txBody>
      </p:sp>
      <p:sp>
        <p:nvSpPr>
          <p:cNvPr id="187404" name="Rectangle 12"/>
          <p:cNvSpPr>
            <a:spLocks noChangeArrowheads="1"/>
          </p:cNvSpPr>
          <p:nvPr/>
        </p:nvSpPr>
        <p:spPr bwMode="auto">
          <a:xfrm>
            <a:off x="6786563" y="4181475"/>
            <a:ext cx="20034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300">
                <a:solidFill>
                  <a:srgbClr val="FF0000"/>
                </a:solidFill>
              </a:rPr>
              <a:t>…100 years</a:t>
            </a:r>
          </a:p>
        </p:txBody>
      </p:sp>
      <p:sp>
        <p:nvSpPr>
          <p:cNvPr id="187405" name="Rectangle 13"/>
          <p:cNvSpPr>
            <a:spLocks noChangeArrowheads="1"/>
          </p:cNvSpPr>
          <p:nvPr/>
        </p:nvSpPr>
        <p:spPr bwMode="auto">
          <a:xfrm>
            <a:off x="4783138" y="4192588"/>
            <a:ext cx="20034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300">
                <a:solidFill>
                  <a:srgbClr val="FF0000"/>
                </a:solidFill>
              </a:rPr>
              <a:t>…50 years</a:t>
            </a:r>
          </a:p>
        </p:txBody>
      </p:sp>
      <p:sp>
        <p:nvSpPr>
          <p:cNvPr id="187406" name="Rectangle 14"/>
          <p:cNvSpPr>
            <a:spLocks noChangeArrowheads="1"/>
          </p:cNvSpPr>
          <p:nvPr/>
        </p:nvSpPr>
        <p:spPr bwMode="auto">
          <a:xfrm>
            <a:off x="2790825" y="4181475"/>
            <a:ext cx="20034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300">
                <a:solidFill>
                  <a:srgbClr val="FF0000"/>
                </a:solidFill>
              </a:rPr>
              <a:t>…25 years</a:t>
            </a:r>
          </a:p>
        </p:txBody>
      </p:sp>
      <p:grpSp>
        <p:nvGrpSpPr>
          <p:cNvPr id="23568" name="Group 15"/>
          <p:cNvGrpSpPr>
            <a:grpSpLocks/>
          </p:cNvGrpSpPr>
          <p:nvPr/>
        </p:nvGrpSpPr>
        <p:grpSpPr bwMode="auto">
          <a:xfrm>
            <a:off x="787400" y="3219450"/>
            <a:ext cx="8013700" cy="2827338"/>
            <a:chOff x="384" y="1020"/>
            <a:chExt cx="4992" cy="2148"/>
          </a:xfrm>
        </p:grpSpPr>
        <p:sp>
          <p:nvSpPr>
            <p:cNvPr id="23569" name="Rectangle 16"/>
            <p:cNvSpPr>
              <a:spLocks noChangeArrowheads="1"/>
            </p:cNvSpPr>
            <p:nvPr/>
          </p:nvSpPr>
          <p:spPr bwMode="auto">
            <a:xfrm>
              <a:off x="1632" y="1020"/>
              <a:ext cx="3744" cy="7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lnSpc>
                  <a:spcPct val="110000"/>
                </a:lnSpc>
                <a:spcBef>
                  <a:spcPct val="45000"/>
                </a:spcBef>
                <a:buClr>
                  <a:srgbClr val="008080"/>
                </a:buClr>
                <a:buSzPct val="120000"/>
                <a:buFont typeface="Wingdings" pitchFamily="2" charset="2"/>
                <a:buNone/>
              </a:pPr>
              <a:r>
                <a:rPr lang="en-US" sz="2300" dirty="0" smtClean="0"/>
                <a:t>increase in standard </a:t>
              </a:r>
              <a:r>
                <a:rPr lang="en-US" sz="2300" dirty="0"/>
                <a:t/>
              </a:r>
              <a:br>
                <a:rPr lang="en-US" sz="2300" dirty="0"/>
              </a:br>
              <a:r>
                <a:rPr lang="en-US" sz="2300" dirty="0" smtClean="0"/>
                <a:t>of </a:t>
              </a:r>
              <a:r>
                <a:rPr lang="en-US" sz="2300" dirty="0"/>
                <a:t>living after…</a:t>
              </a:r>
            </a:p>
          </p:txBody>
        </p:sp>
        <p:sp>
          <p:nvSpPr>
            <p:cNvPr id="23570" name="Rectangle 17"/>
            <p:cNvSpPr>
              <a:spLocks noChangeArrowheads="1"/>
            </p:cNvSpPr>
            <p:nvPr/>
          </p:nvSpPr>
          <p:spPr bwMode="auto">
            <a:xfrm>
              <a:off x="384" y="1020"/>
              <a:ext cx="1248" cy="115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300"/>
                <a:t>annual growth rate of income per capita</a:t>
              </a:r>
            </a:p>
          </p:txBody>
        </p:sp>
        <p:grpSp>
          <p:nvGrpSpPr>
            <p:cNvPr id="23571" name="Group 18"/>
            <p:cNvGrpSpPr>
              <a:grpSpLocks/>
            </p:cNvGrpSpPr>
            <p:nvPr/>
          </p:nvGrpSpPr>
          <p:grpSpPr bwMode="auto">
            <a:xfrm>
              <a:off x="384" y="1020"/>
              <a:ext cx="4992" cy="2148"/>
              <a:chOff x="384" y="1020"/>
              <a:chExt cx="4992" cy="2148"/>
            </a:xfrm>
          </p:grpSpPr>
          <p:sp>
            <p:nvSpPr>
              <p:cNvPr id="23572" name="Line 19"/>
              <p:cNvSpPr>
                <a:spLocks noChangeShapeType="1"/>
              </p:cNvSpPr>
              <p:nvPr/>
            </p:nvSpPr>
            <p:spPr bwMode="auto">
              <a:xfrm>
                <a:off x="384" y="1020"/>
                <a:ext cx="4992"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3" name="Line 20"/>
              <p:cNvSpPr>
                <a:spLocks noChangeShapeType="1"/>
              </p:cNvSpPr>
              <p:nvPr/>
            </p:nvSpPr>
            <p:spPr bwMode="auto">
              <a:xfrm>
                <a:off x="384" y="2172"/>
                <a:ext cx="49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4" name="Line 21"/>
              <p:cNvSpPr>
                <a:spLocks noChangeShapeType="1"/>
              </p:cNvSpPr>
              <p:nvPr/>
            </p:nvSpPr>
            <p:spPr bwMode="auto">
              <a:xfrm>
                <a:off x="384" y="2676"/>
                <a:ext cx="49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5" name="Line 22"/>
              <p:cNvSpPr>
                <a:spLocks noChangeShapeType="1"/>
              </p:cNvSpPr>
              <p:nvPr/>
            </p:nvSpPr>
            <p:spPr bwMode="auto">
              <a:xfrm>
                <a:off x="384" y="3168"/>
                <a:ext cx="4992"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6" name="Line 23"/>
              <p:cNvSpPr>
                <a:spLocks noChangeShapeType="1"/>
              </p:cNvSpPr>
              <p:nvPr/>
            </p:nvSpPr>
            <p:spPr bwMode="auto">
              <a:xfrm>
                <a:off x="384" y="1020"/>
                <a:ext cx="0" cy="214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7" name="Line 24"/>
              <p:cNvSpPr>
                <a:spLocks noChangeShapeType="1"/>
              </p:cNvSpPr>
              <p:nvPr/>
            </p:nvSpPr>
            <p:spPr bwMode="auto">
              <a:xfrm>
                <a:off x="5376" y="1020"/>
                <a:ext cx="0" cy="214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8" name="Line 25"/>
              <p:cNvSpPr>
                <a:spLocks noChangeShapeType="1"/>
              </p:cNvSpPr>
              <p:nvPr/>
            </p:nvSpPr>
            <p:spPr bwMode="auto">
              <a:xfrm>
                <a:off x="1632" y="1020"/>
                <a:ext cx="0" cy="214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9" name="Line 26"/>
              <p:cNvSpPr>
                <a:spLocks noChangeShapeType="1"/>
              </p:cNvSpPr>
              <p:nvPr/>
            </p:nvSpPr>
            <p:spPr bwMode="auto">
              <a:xfrm>
                <a:off x="2880" y="1752"/>
                <a:ext cx="12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0" name="Line 27"/>
              <p:cNvSpPr>
                <a:spLocks noChangeShapeType="1"/>
              </p:cNvSpPr>
              <p:nvPr/>
            </p:nvSpPr>
            <p:spPr bwMode="auto">
              <a:xfrm>
                <a:off x="2880" y="1752"/>
                <a:ext cx="0" cy="4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1" name="Line 28"/>
              <p:cNvSpPr>
                <a:spLocks noChangeShapeType="1"/>
              </p:cNvSpPr>
              <p:nvPr/>
            </p:nvSpPr>
            <p:spPr bwMode="auto">
              <a:xfrm>
                <a:off x="4128" y="1752"/>
                <a:ext cx="0" cy="4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2" name="Line 29"/>
              <p:cNvSpPr>
                <a:spLocks noChangeShapeType="1"/>
              </p:cNvSpPr>
              <p:nvPr/>
            </p:nvSpPr>
            <p:spPr bwMode="auto">
              <a:xfrm>
                <a:off x="1632" y="1752"/>
                <a:ext cx="124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3" name="Line 30"/>
              <p:cNvSpPr>
                <a:spLocks noChangeShapeType="1"/>
              </p:cNvSpPr>
              <p:nvPr/>
            </p:nvSpPr>
            <p:spPr bwMode="auto">
              <a:xfrm>
                <a:off x="4128" y="1752"/>
                <a:ext cx="124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4" name="Line 31"/>
              <p:cNvSpPr>
                <a:spLocks noChangeShapeType="1"/>
              </p:cNvSpPr>
              <p:nvPr/>
            </p:nvSpPr>
            <p:spPr bwMode="auto">
              <a:xfrm>
                <a:off x="2880" y="2172"/>
                <a:ext cx="0" cy="99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5" name="Line 32"/>
              <p:cNvSpPr>
                <a:spLocks noChangeShapeType="1"/>
              </p:cNvSpPr>
              <p:nvPr/>
            </p:nvSpPr>
            <p:spPr bwMode="auto">
              <a:xfrm>
                <a:off x="4128" y="2172"/>
                <a:ext cx="0" cy="99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267386753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7406"/>
                                        </p:tgtEl>
                                        <p:attrNameLst>
                                          <p:attrName>style.visibility</p:attrName>
                                        </p:attrNameLst>
                                      </p:cBhvr>
                                      <p:to>
                                        <p:strVal val="visible"/>
                                      </p:to>
                                    </p:set>
                                    <p:animEffect transition="in" filter="fade">
                                      <p:cBhvr>
                                        <p:cTn id="7" dur="500"/>
                                        <p:tgtEl>
                                          <p:spTgt spid="187406"/>
                                        </p:tgtEl>
                                      </p:cBhvr>
                                    </p:animEffect>
                                  </p:childTnLst>
                                  <p:subTnLst>
                                    <p:animClr clrSpc="rgb" dir="cw">
                                      <p:cBhvr override="childStyle">
                                        <p:cTn dur="1" fill="hold" display="0" masterRel="nextClick" afterEffect="1"/>
                                        <p:tgtEl>
                                          <p:spTgt spid="187406"/>
                                        </p:tgtEl>
                                        <p:attrNameLst>
                                          <p:attrName>ppt_c</p:attrName>
                                        </p:attrNameLst>
                                      </p:cBhvr>
                                      <p:to>
                                        <a:schemeClr val="tx1"/>
                                      </p:to>
                                    </p:animClr>
                                  </p:subTnLst>
                                </p:cTn>
                              </p:par>
                              <p:par>
                                <p:cTn id="8" presetID="10" presetClass="entr" presetSubtype="0" fill="hold" grpId="0" nodeType="withEffect">
                                  <p:stCondLst>
                                    <p:cond delay="0"/>
                                  </p:stCondLst>
                                  <p:childTnLst>
                                    <p:set>
                                      <p:cBhvr>
                                        <p:cTn id="9" dur="1" fill="hold">
                                          <p:stCondLst>
                                            <p:cond delay="0"/>
                                          </p:stCondLst>
                                        </p:cTn>
                                        <p:tgtEl>
                                          <p:spTgt spid="187401"/>
                                        </p:tgtEl>
                                        <p:attrNameLst>
                                          <p:attrName>style.visibility</p:attrName>
                                        </p:attrNameLst>
                                      </p:cBhvr>
                                      <p:to>
                                        <p:strVal val="visible"/>
                                      </p:to>
                                    </p:set>
                                    <p:animEffect transition="in" filter="fade">
                                      <p:cBhvr>
                                        <p:cTn id="10" dur="500"/>
                                        <p:tgtEl>
                                          <p:spTgt spid="187401"/>
                                        </p:tgtEl>
                                      </p:cBhvr>
                                    </p:animEffect>
                                  </p:childTnLst>
                                  <p:subTnLst>
                                    <p:animClr clrSpc="rgb" dir="cw">
                                      <p:cBhvr override="childStyle">
                                        <p:cTn dur="1" fill="hold" display="0" masterRel="nextClick" afterEffect="1"/>
                                        <p:tgtEl>
                                          <p:spTgt spid="187401"/>
                                        </p:tgtEl>
                                        <p:attrNameLst>
                                          <p:attrName>ppt_c</p:attrName>
                                        </p:attrNameLst>
                                      </p:cBhvr>
                                      <p:to>
                                        <a:schemeClr val="tx1"/>
                                      </p:to>
                                    </p:animClr>
                                  </p:subTnLst>
                                </p:cTn>
                              </p:par>
                              <p:par>
                                <p:cTn id="11" presetID="10" presetClass="entr" presetSubtype="0" fill="hold" grpId="0" nodeType="withEffect">
                                  <p:stCondLst>
                                    <p:cond delay="0"/>
                                  </p:stCondLst>
                                  <p:childTnLst>
                                    <p:set>
                                      <p:cBhvr>
                                        <p:cTn id="12" dur="1" fill="hold">
                                          <p:stCondLst>
                                            <p:cond delay="0"/>
                                          </p:stCondLst>
                                        </p:cTn>
                                        <p:tgtEl>
                                          <p:spTgt spid="187398"/>
                                        </p:tgtEl>
                                        <p:attrNameLst>
                                          <p:attrName>style.visibility</p:attrName>
                                        </p:attrNameLst>
                                      </p:cBhvr>
                                      <p:to>
                                        <p:strVal val="visible"/>
                                      </p:to>
                                    </p:set>
                                    <p:animEffect transition="in" filter="fade">
                                      <p:cBhvr>
                                        <p:cTn id="13" dur="500"/>
                                        <p:tgtEl>
                                          <p:spTgt spid="187398"/>
                                        </p:tgtEl>
                                      </p:cBhvr>
                                    </p:animEffect>
                                  </p:childTnLst>
                                  <p:subTnLst>
                                    <p:animClr clrSpc="rgb" dir="cw">
                                      <p:cBhvr override="childStyle">
                                        <p:cTn dur="1" fill="hold" display="0" masterRel="nextClick" afterEffect="1"/>
                                        <p:tgtEl>
                                          <p:spTgt spid="187398"/>
                                        </p:tgtEl>
                                        <p:attrNameLst>
                                          <p:attrName>ppt_c</p:attrName>
                                        </p:attrNameLst>
                                      </p:cBhvr>
                                      <p:to>
                                        <a:schemeClr val="tx1"/>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7405"/>
                                        </p:tgtEl>
                                        <p:attrNameLst>
                                          <p:attrName>style.visibility</p:attrName>
                                        </p:attrNameLst>
                                      </p:cBhvr>
                                      <p:to>
                                        <p:strVal val="visible"/>
                                      </p:to>
                                    </p:set>
                                    <p:animEffect transition="in" filter="fade">
                                      <p:cBhvr>
                                        <p:cTn id="18" dur="500"/>
                                        <p:tgtEl>
                                          <p:spTgt spid="187405"/>
                                        </p:tgtEl>
                                      </p:cBhvr>
                                    </p:animEffect>
                                  </p:childTnLst>
                                  <p:subTnLst>
                                    <p:animClr clrSpc="rgb" dir="cw">
                                      <p:cBhvr override="childStyle">
                                        <p:cTn dur="1" fill="hold" display="0" masterRel="nextClick" afterEffect="1"/>
                                        <p:tgtEl>
                                          <p:spTgt spid="187405"/>
                                        </p:tgtEl>
                                        <p:attrNameLst>
                                          <p:attrName>ppt_c</p:attrName>
                                        </p:attrNameLst>
                                      </p:cBhvr>
                                      <p:to>
                                        <a:schemeClr val="tx1"/>
                                      </p:to>
                                    </p:animClr>
                                  </p:subTnLst>
                                </p:cTn>
                              </p:par>
                              <p:par>
                                <p:cTn id="19" presetID="10" presetClass="entr" presetSubtype="0" fill="hold" grpId="0" nodeType="withEffect">
                                  <p:stCondLst>
                                    <p:cond delay="0"/>
                                  </p:stCondLst>
                                  <p:childTnLst>
                                    <p:set>
                                      <p:cBhvr>
                                        <p:cTn id="20" dur="1" fill="hold">
                                          <p:stCondLst>
                                            <p:cond delay="0"/>
                                          </p:stCondLst>
                                        </p:cTn>
                                        <p:tgtEl>
                                          <p:spTgt spid="187400"/>
                                        </p:tgtEl>
                                        <p:attrNameLst>
                                          <p:attrName>style.visibility</p:attrName>
                                        </p:attrNameLst>
                                      </p:cBhvr>
                                      <p:to>
                                        <p:strVal val="visible"/>
                                      </p:to>
                                    </p:set>
                                    <p:animEffect transition="in" filter="fade">
                                      <p:cBhvr>
                                        <p:cTn id="21" dur="500"/>
                                        <p:tgtEl>
                                          <p:spTgt spid="187400"/>
                                        </p:tgtEl>
                                      </p:cBhvr>
                                    </p:animEffect>
                                  </p:childTnLst>
                                  <p:subTnLst>
                                    <p:animClr clrSpc="rgb" dir="cw">
                                      <p:cBhvr override="childStyle">
                                        <p:cTn dur="1" fill="hold" display="0" masterRel="nextClick" afterEffect="1"/>
                                        <p:tgtEl>
                                          <p:spTgt spid="187400"/>
                                        </p:tgtEl>
                                        <p:attrNameLst>
                                          <p:attrName>ppt_c</p:attrName>
                                        </p:attrNameLst>
                                      </p:cBhvr>
                                      <p:to>
                                        <a:schemeClr val="tx1"/>
                                      </p:to>
                                    </p:animClr>
                                  </p:subTnLst>
                                </p:cTn>
                              </p:par>
                              <p:par>
                                <p:cTn id="22" presetID="10" presetClass="entr" presetSubtype="0" fill="hold" grpId="0" nodeType="withEffect">
                                  <p:stCondLst>
                                    <p:cond delay="0"/>
                                  </p:stCondLst>
                                  <p:childTnLst>
                                    <p:set>
                                      <p:cBhvr>
                                        <p:cTn id="23" dur="1" fill="hold">
                                          <p:stCondLst>
                                            <p:cond delay="0"/>
                                          </p:stCondLst>
                                        </p:cTn>
                                        <p:tgtEl>
                                          <p:spTgt spid="187397"/>
                                        </p:tgtEl>
                                        <p:attrNameLst>
                                          <p:attrName>style.visibility</p:attrName>
                                        </p:attrNameLst>
                                      </p:cBhvr>
                                      <p:to>
                                        <p:strVal val="visible"/>
                                      </p:to>
                                    </p:set>
                                    <p:animEffect transition="in" filter="fade">
                                      <p:cBhvr>
                                        <p:cTn id="24" dur="500"/>
                                        <p:tgtEl>
                                          <p:spTgt spid="187397"/>
                                        </p:tgtEl>
                                      </p:cBhvr>
                                    </p:animEffect>
                                  </p:childTnLst>
                                  <p:subTnLst>
                                    <p:animClr clrSpc="rgb" dir="cw">
                                      <p:cBhvr override="childStyle">
                                        <p:cTn dur="1" fill="hold" display="0" masterRel="nextClick" afterEffect="1"/>
                                        <p:tgtEl>
                                          <p:spTgt spid="187397"/>
                                        </p:tgtEl>
                                        <p:attrNameLst>
                                          <p:attrName>ppt_c</p:attrName>
                                        </p:attrNameLst>
                                      </p:cBhvr>
                                      <p:to>
                                        <a:schemeClr val="tx1"/>
                                      </p:to>
                                    </p:animClr>
                                  </p:sub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87404"/>
                                        </p:tgtEl>
                                        <p:attrNameLst>
                                          <p:attrName>style.visibility</p:attrName>
                                        </p:attrNameLst>
                                      </p:cBhvr>
                                      <p:to>
                                        <p:strVal val="visible"/>
                                      </p:to>
                                    </p:set>
                                    <p:animEffect transition="in" filter="fade">
                                      <p:cBhvr>
                                        <p:cTn id="29" dur="500"/>
                                        <p:tgtEl>
                                          <p:spTgt spid="18740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7399"/>
                                        </p:tgtEl>
                                        <p:attrNameLst>
                                          <p:attrName>style.visibility</p:attrName>
                                        </p:attrNameLst>
                                      </p:cBhvr>
                                      <p:to>
                                        <p:strVal val="visible"/>
                                      </p:to>
                                    </p:set>
                                    <p:animEffect transition="in" filter="fade">
                                      <p:cBhvr>
                                        <p:cTn id="32" dur="500"/>
                                        <p:tgtEl>
                                          <p:spTgt spid="18739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7396"/>
                                        </p:tgtEl>
                                        <p:attrNameLst>
                                          <p:attrName>style.visibility</p:attrName>
                                        </p:attrNameLst>
                                      </p:cBhvr>
                                      <p:to>
                                        <p:strVal val="visible"/>
                                      </p:to>
                                    </p:set>
                                    <p:animEffect transition="in" filter="fade">
                                      <p:cBhvr>
                                        <p:cTn id="35" dur="500"/>
                                        <p:tgtEl>
                                          <p:spTgt spid="187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6" grpId="0"/>
      <p:bldP spid="187397" grpId="0"/>
      <p:bldP spid="187398" grpId="0"/>
      <p:bldP spid="187399" grpId="0"/>
      <p:bldP spid="187400" grpId="0"/>
      <p:bldP spid="187401" grpId="0"/>
      <p:bldP spid="187404" grpId="0"/>
      <p:bldP spid="187405" grpId="0"/>
      <p:bldP spid="18740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Why growth matters</a:t>
            </a:r>
          </a:p>
        </p:txBody>
      </p:sp>
      <p:sp>
        <p:nvSpPr>
          <p:cNvPr id="24579" name="Rectangle 3"/>
          <p:cNvSpPr>
            <a:spLocks noGrp="1" noChangeArrowheads="1"/>
          </p:cNvSpPr>
          <p:nvPr>
            <p:ph type="body" idx="1"/>
          </p:nvPr>
        </p:nvSpPr>
        <p:spPr/>
        <p:txBody>
          <a:bodyPr/>
          <a:lstStyle/>
          <a:p>
            <a:pPr eaLnBrk="1" hangingPunct="1"/>
            <a:r>
              <a:rPr lang="en-US" dirty="0" smtClean="0"/>
              <a:t>If the annual growth rate of U.S. real GDP per capita had been just </a:t>
            </a:r>
            <a:r>
              <a:rPr lang="en-US" i="1" dirty="0" smtClean="0"/>
              <a:t>one-tenth of one percent  </a:t>
            </a:r>
            <a:r>
              <a:rPr lang="en-US" dirty="0" smtClean="0"/>
              <a:t>higher from 2000–2010, the average person would have earned $2,782 more during the decade.</a:t>
            </a:r>
          </a:p>
        </p:txBody>
      </p:sp>
    </p:spTree>
    <p:extLst>
      <p:ext uri="{BB962C8B-B14F-4D97-AF65-F5344CB8AC3E}">
        <p14:creationId xmlns:p14="http://schemas.microsoft.com/office/powerpoint/2010/main" val="331830863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71488" y="320675"/>
            <a:ext cx="8291512" cy="771525"/>
          </a:xfrm>
        </p:spPr>
        <p:txBody>
          <a:bodyPr/>
          <a:lstStyle/>
          <a:p>
            <a:pPr eaLnBrk="1" hangingPunct="1"/>
            <a:r>
              <a:rPr lang="en-US" smtClean="0"/>
              <a:t>The lessons of growth theory</a:t>
            </a:r>
          </a:p>
        </p:txBody>
      </p:sp>
      <p:sp>
        <p:nvSpPr>
          <p:cNvPr id="25603" name="Text Box 3"/>
          <p:cNvSpPr txBox="1">
            <a:spLocks noChangeArrowheads="1"/>
          </p:cNvSpPr>
          <p:nvPr/>
        </p:nvSpPr>
        <p:spPr bwMode="auto">
          <a:xfrm>
            <a:off x="554038" y="1057275"/>
            <a:ext cx="807085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13716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10000"/>
              </a:lnSpc>
              <a:spcBef>
                <a:spcPct val="40000"/>
              </a:spcBef>
              <a:buFont typeface="Wingdings" pitchFamily="2" charset="2"/>
              <a:buNone/>
            </a:pPr>
            <a:r>
              <a:rPr lang="en-US" sz="2600"/>
              <a:t>…can make a positive difference in the lives of hundreds of millions of people.</a:t>
            </a:r>
          </a:p>
        </p:txBody>
      </p:sp>
      <p:pic>
        <p:nvPicPr>
          <p:cNvPr id="25604" name="Picture 4" descr="IND100"/>
          <p:cNvPicPr>
            <a:picLocks noChangeAspect="1" noChangeArrowheads="1"/>
          </p:cNvPicPr>
          <p:nvPr/>
        </p:nvPicPr>
        <p:blipFill>
          <a:blip r:embed="rId3" cstate="print">
            <a:extLst>
              <a:ext uri="{28A0092B-C50C-407E-A947-70E740481C1C}">
                <a14:useLocalDpi xmlns:a14="http://schemas.microsoft.com/office/drawing/2010/main" val="0"/>
              </a:ext>
            </a:extLst>
          </a:blip>
          <a:srcRect l="5624" t="4230" r="5624"/>
          <a:stretch>
            <a:fillRect/>
          </a:stretch>
        </p:blipFill>
        <p:spPr bwMode="auto">
          <a:xfrm>
            <a:off x="347663" y="2257425"/>
            <a:ext cx="4672012" cy="3351213"/>
          </a:xfrm>
          <a:prstGeom prst="rect">
            <a:avLst/>
          </a:prstGeom>
          <a:noFill/>
          <a:ln w="9525">
            <a:solidFill>
              <a:srgbClr val="663300"/>
            </a:solidFill>
            <a:miter lim="800000"/>
            <a:headEnd/>
            <a:tailEnd/>
          </a:ln>
          <a:extLst>
            <a:ext uri="{909E8E84-426E-40dd-AFC4-6F175D3DCCD1}">
              <a14:hiddenFill xmlns:a14="http://schemas.microsoft.com/office/drawing/2010/main">
                <a:solidFill>
                  <a:srgbClr val="FFFFFF"/>
                </a:solidFill>
              </a14:hiddenFill>
            </a:ext>
          </a:extLst>
        </p:spPr>
      </p:pic>
      <p:sp>
        <p:nvSpPr>
          <p:cNvPr id="58373" name="Rectangle 5"/>
          <p:cNvSpPr>
            <a:spLocks noGrp="1" noChangeArrowheads="1"/>
          </p:cNvSpPr>
          <p:nvPr>
            <p:ph type="body" idx="1"/>
          </p:nvPr>
        </p:nvSpPr>
        <p:spPr>
          <a:xfrm>
            <a:off x="5103813" y="2130425"/>
            <a:ext cx="3886200" cy="4164013"/>
          </a:xfrm>
        </p:spPr>
        <p:txBody>
          <a:bodyPr/>
          <a:lstStyle/>
          <a:p>
            <a:pPr marL="0" indent="0" eaLnBrk="1" hangingPunct="1">
              <a:spcBef>
                <a:spcPct val="20000"/>
              </a:spcBef>
              <a:buFont typeface="Wingdings" pitchFamily="2" charset="2"/>
              <a:buNone/>
            </a:pPr>
            <a:r>
              <a:rPr lang="en-US" sz="2500" smtClean="0"/>
              <a:t>These lessons help us</a:t>
            </a:r>
          </a:p>
          <a:p>
            <a:pPr marL="404813" lvl="1" indent="-290513" eaLnBrk="1" hangingPunct="1">
              <a:lnSpc>
                <a:spcPct val="105000"/>
              </a:lnSpc>
              <a:buClr>
                <a:srgbClr val="996600"/>
              </a:buClr>
              <a:buSzPct val="110000"/>
            </a:pPr>
            <a:r>
              <a:rPr lang="en-US" sz="2500" smtClean="0"/>
              <a:t>understand why poor countries are poor</a:t>
            </a:r>
          </a:p>
          <a:p>
            <a:pPr marL="404813" lvl="1" indent="-290513" eaLnBrk="1" hangingPunct="1">
              <a:lnSpc>
                <a:spcPct val="105000"/>
              </a:lnSpc>
              <a:buClr>
                <a:srgbClr val="996600"/>
              </a:buClr>
              <a:buSzPct val="110000"/>
            </a:pPr>
            <a:r>
              <a:rPr lang="en-US" sz="2500" smtClean="0"/>
              <a:t>design policies that </a:t>
            </a:r>
            <a:br>
              <a:rPr lang="en-US" sz="2500" smtClean="0"/>
            </a:br>
            <a:r>
              <a:rPr lang="en-US" sz="2500" smtClean="0"/>
              <a:t>can help them grow</a:t>
            </a:r>
          </a:p>
          <a:p>
            <a:pPr marL="404813" lvl="1" indent="-290513" eaLnBrk="1" hangingPunct="1">
              <a:lnSpc>
                <a:spcPct val="105000"/>
              </a:lnSpc>
              <a:buClr>
                <a:srgbClr val="996600"/>
              </a:buClr>
              <a:buSzPct val="110000"/>
            </a:pPr>
            <a:r>
              <a:rPr lang="en-US" sz="2500" smtClean="0"/>
              <a:t>learn how our own growth rate is affected by shocks and our government’s policies</a:t>
            </a:r>
          </a:p>
        </p:txBody>
      </p:sp>
    </p:spTree>
    <p:extLst>
      <p:ext uri="{BB962C8B-B14F-4D97-AF65-F5344CB8AC3E}">
        <p14:creationId xmlns:p14="http://schemas.microsoft.com/office/powerpoint/2010/main" val="66244790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3">
                                            <p:txEl>
                                              <p:pRg st="0" end="0"/>
                                            </p:txEl>
                                          </p:spTgt>
                                        </p:tgtEl>
                                        <p:attrNameLst>
                                          <p:attrName>style.visibility</p:attrName>
                                        </p:attrNameLst>
                                      </p:cBhvr>
                                      <p:to>
                                        <p:strVal val="visible"/>
                                      </p:to>
                                    </p:set>
                                    <p:animEffect transition="in" filter="wipe(left)">
                                      <p:cBhvr>
                                        <p:cTn id="7" dur="500"/>
                                        <p:tgtEl>
                                          <p:spTgt spid="5837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8373">
                                            <p:txEl>
                                              <p:pRg st="1" end="1"/>
                                            </p:txEl>
                                          </p:spTgt>
                                        </p:tgtEl>
                                        <p:attrNameLst>
                                          <p:attrName>style.visibility</p:attrName>
                                        </p:attrNameLst>
                                      </p:cBhvr>
                                      <p:to>
                                        <p:strVal val="visible"/>
                                      </p:to>
                                    </p:set>
                                    <p:animEffect transition="in" filter="wipe(left)">
                                      <p:cBhvr>
                                        <p:cTn id="10" dur="500"/>
                                        <p:tgtEl>
                                          <p:spTgt spid="5837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8373">
                                            <p:txEl>
                                              <p:pRg st="2" end="2"/>
                                            </p:txEl>
                                          </p:spTgt>
                                        </p:tgtEl>
                                        <p:attrNameLst>
                                          <p:attrName>style.visibility</p:attrName>
                                        </p:attrNameLst>
                                      </p:cBhvr>
                                      <p:to>
                                        <p:strVal val="visible"/>
                                      </p:to>
                                    </p:set>
                                    <p:animEffect transition="in" filter="wipe(left)">
                                      <p:cBhvr>
                                        <p:cTn id="15" dur="500"/>
                                        <p:tgtEl>
                                          <p:spTgt spid="5837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8373">
                                            <p:txEl>
                                              <p:pRg st="3" end="3"/>
                                            </p:txEl>
                                          </p:spTgt>
                                        </p:tgtEl>
                                        <p:attrNameLst>
                                          <p:attrName>style.visibility</p:attrName>
                                        </p:attrNameLst>
                                      </p:cBhvr>
                                      <p:to>
                                        <p:strVal val="visible"/>
                                      </p:to>
                                    </p:set>
                                    <p:animEffect transition="in" filter="wipe(left)">
                                      <p:cBhvr>
                                        <p:cTn id="20" dur="500"/>
                                        <p:tgtEl>
                                          <p:spTgt spid="583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build="p" bldLvl="5"/>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r>
              <a:rPr lang="en-US" smtClean="0"/>
              <a:t>The Solow model</a:t>
            </a:r>
          </a:p>
        </p:txBody>
      </p:sp>
      <p:sp>
        <p:nvSpPr>
          <p:cNvPr id="60421" name="Rectangle 5"/>
          <p:cNvSpPr>
            <a:spLocks noGrp="1" noChangeArrowheads="1"/>
          </p:cNvSpPr>
          <p:nvPr>
            <p:ph type="body" idx="1"/>
          </p:nvPr>
        </p:nvSpPr>
        <p:spPr/>
        <p:txBody>
          <a:bodyPr/>
          <a:lstStyle/>
          <a:p>
            <a:r>
              <a:rPr lang="en-US" smtClean="0"/>
              <a:t>due to Robert Solow,</a:t>
            </a:r>
            <a:br>
              <a:rPr lang="en-US" smtClean="0"/>
            </a:br>
            <a:r>
              <a:rPr lang="en-US" smtClean="0"/>
              <a:t>won Nobel Prize for contributions to </a:t>
            </a:r>
            <a:br>
              <a:rPr lang="en-US" smtClean="0"/>
            </a:br>
            <a:r>
              <a:rPr lang="en-US" smtClean="0"/>
              <a:t>the study of economic growth</a:t>
            </a:r>
          </a:p>
          <a:p>
            <a:r>
              <a:rPr lang="en-US" smtClean="0"/>
              <a:t>a major paradigm:</a:t>
            </a:r>
          </a:p>
          <a:p>
            <a:pPr lvl="1"/>
            <a:r>
              <a:rPr lang="en-US" smtClean="0"/>
              <a:t>widely used in policy making</a:t>
            </a:r>
          </a:p>
          <a:p>
            <a:pPr lvl="1"/>
            <a:r>
              <a:rPr lang="en-US" smtClean="0"/>
              <a:t>benchmark against which most </a:t>
            </a:r>
            <a:br>
              <a:rPr lang="en-US" smtClean="0"/>
            </a:br>
            <a:r>
              <a:rPr lang="en-US" smtClean="0"/>
              <a:t>recent growth theories are compared</a:t>
            </a:r>
          </a:p>
          <a:p>
            <a:r>
              <a:rPr lang="en-US" smtClean="0"/>
              <a:t>looks at the determinants of economic growth and the standard of living in the long run</a:t>
            </a:r>
          </a:p>
        </p:txBody>
      </p:sp>
    </p:spTree>
    <p:extLst>
      <p:ext uri="{BB962C8B-B14F-4D97-AF65-F5344CB8AC3E}">
        <p14:creationId xmlns:p14="http://schemas.microsoft.com/office/powerpoint/2010/main" val="334922864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21">
                                            <p:txEl>
                                              <p:pRg st="0" end="0"/>
                                            </p:txEl>
                                          </p:spTgt>
                                        </p:tgtEl>
                                        <p:attrNameLst>
                                          <p:attrName>style.visibility</p:attrName>
                                        </p:attrNameLst>
                                      </p:cBhvr>
                                      <p:to>
                                        <p:strVal val="visible"/>
                                      </p:to>
                                    </p:set>
                                    <p:animEffect transition="in" filter="wipe(left)">
                                      <p:cBhvr>
                                        <p:cTn id="7" dur="500"/>
                                        <p:tgtEl>
                                          <p:spTgt spid="604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21">
                                            <p:txEl>
                                              <p:pRg st="1" end="1"/>
                                            </p:txEl>
                                          </p:spTgt>
                                        </p:tgtEl>
                                        <p:attrNameLst>
                                          <p:attrName>style.visibility</p:attrName>
                                        </p:attrNameLst>
                                      </p:cBhvr>
                                      <p:to>
                                        <p:strVal val="visible"/>
                                      </p:to>
                                    </p:set>
                                    <p:animEffect transition="in" filter="wipe(left)">
                                      <p:cBhvr>
                                        <p:cTn id="12" dur="500"/>
                                        <p:tgtEl>
                                          <p:spTgt spid="604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21">
                                            <p:txEl>
                                              <p:pRg st="2" end="2"/>
                                            </p:txEl>
                                          </p:spTgt>
                                        </p:tgtEl>
                                        <p:attrNameLst>
                                          <p:attrName>style.visibility</p:attrName>
                                        </p:attrNameLst>
                                      </p:cBhvr>
                                      <p:to>
                                        <p:strVal val="visible"/>
                                      </p:to>
                                    </p:set>
                                    <p:animEffect transition="in" filter="wipe(left)">
                                      <p:cBhvr>
                                        <p:cTn id="17" dur="500"/>
                                        <p:tgtEl>
                                          <p:spTgt spid="6042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421">
                                            <p:txEl>
                                              <p:pRg st="3" end="3"/>
                                            </p:txEl>
                                          </p:spTgt>
                                        </p:tgtEl>
                                        <p:attrNameLst>
                                          <p:attrName>style.visibility</p:attrName>
                                        </p:attrNameLst>
                                      </p:cBhvr>
                                      <p:to>
                                        <p:strVal val="visible"/>
                                      </p:to>
                                    </p:set>
                                    <p:animEffect transition="in" filter="wipe(left)">
                                      <p:cBhvr>
                                        <p:cTn id="22" dur="500"/>
                                        <p:tgtEl>
                                          <p:spTgt spid="6042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0421">
                                            <p:txEl>
                                              <p:pRg st="4" end="4"/>
                                            </p:txEl>
                                          </p:spTgt>
                                        </p:tgtEl>
                                        <p:attrNameLst>
                                          <p:attrName>style.visibility</p:attrName>
                                        </p:attrNameLst>
                                      </p:cBhvr>
                                      <p:to>
                                        <p:strVal val="visible"/>
                                      </p:to>
                                    </p:set>
                                    <p:animEffect transition="in" filter="wipe(left)">
                                      <p:cBhvr>
                                        <p:cTn id="27" dur="500"/>
                                        <p:tgtEl>
                                          <p:spTgt spid="604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build="p" bldLvl="2" autoUpdateAnimBg="0"/>
    </p:bldLst>
  </p:timing>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2366</TotalTime>
  <Words>4357</Words>
  <Application>Microsoft Macintosh PowerPoint</Application>
  <PresentationFormat>On-screen Show (4:3)</PresentationFormat>
  <Paragraphs>569</Paragraphs>
  <Slides>56</Slides>
  <Notes>56</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56</vt:i4>
      </vt:variant>
    </vt:vector>
  </HeadingPairs>
  <TitlesOfParts>
    <vt:vector size="59" baseType="lpstr">
      <vt:lpstr>14_Default Design</vt:lpstr>
      <vt:lpstr>Equation</vt:lpstr>
      <vt:lpstr>MathType 6.0 Equation</vt:lpstr>
      <vt:lpstr>PowerPoint Presentation</vt:lpstr>
      <vt:lpstr>IN THIS CHAPTER, YOU WILL LEARN:</vt:lpstr>
      <vt:lpstr>Why growth matters</vt:lpstr>
      <vt:lpstr>Income and poverty in the world  selected countries, 2010</vt:lpstr>
      <vt:lpstr>links to prepared graphs @ Gapminder.org</vt:lpstr>
      <vt:lpstr>Why growth matters</vt:lpstr>
      <vt:lpstr>Why growth matters</vt:lpstr>
      <vt:lpstr>The lessons of growth theory</vt:lpstr>
      <vt:lpstr>The Solow model</vt:lpstr>
      <vt:lpstr>How Solow model is different from Chapter 3’s model</vt:lpstr>
      <vt:lpstr>How Solow model is different from Chapter 3’s model</vt:lpstr>
      <vt:lpstr>The production function</vt:lpstr>
      <vt:lpstr>The production function</vt:lpstr>
      <vt:lpstr>The national income identity</vt:lpstr>
      <vt:lpstr>The consumption function</vt:lpstr>
      <vt:lpstr>Saving and investment</vt:lpstr>
      <vt:lpstr>Output, consumption, and investment</vt:lpstr>
      <vt:lpstr>Depreciation</vt:lpstr>
      <vt:lpstr>Capital accumulation</vt:lpstr>
      <vt:lpstr>The equation of motion for k</vt:lpstr>
      <vt:lpstr>The steady state</vt:lpstr>
      <vt:lpstr>The steady state</vt:lpstr>
      <vt:lpstr>Moving toward the steady state</vt:lpstr>
      <vt:lpstr>Moving toward the steady state</vt:lpstr>
      <vt:lpstr>Moving toward the steady state</vt:lpstr>
      <vt:lpstr>Moving toward the steady state</vt:lpstr>
      <vt:lpstr>Moving toward the steady state</vt:lpstr>
      <vt:lpstr>Moving toward the steady state</vt:lpstr>
      <vt:lpstr>NOW YOU TRY Approaching k*  from above</vt:lpstr>
      <vt:lpstr>A numerical example</vt:lpstr>
      <vt:lpstr>A numerical example, cont.</vt:lpstr>
      <vt:lpstr>Approaching the steady state:  A numerical example</vt:lpstr>
      <vt:lpstr>NOW YOU TRY Solve for the steady state</vt:lpstr>
      <vt:lpstr>ANSWERS Solve for the steady state</vt:lpstr>
      <vt:lpstr>An increase in the saving rate</vt:lpstr>
      <vt:lpstr>Prediction:</vt:lpstr>
      <vt:lpstr>International evidence on investment rates and income per person</vt:lpstr>
      <vt:lpstr>The Golden Rule:  Introduction</vt:lpstr>
      <vt:lpstr>The Golden Rule capital stock</vt:lpstr>
      <vt:lpstr>The Golden Rule capital stock</vt:lpstr>
      <vt:lpstr>The Golden Rule capital stock</vt:lpstr>
      <vt:lpstr>The transition to the  Golden Rule steady state</vt:lpstr>
      <vt:lpstr>Starting with too much capital</vt:lpstr>
      <vt:lpstr>Starting with too little capital</vt:lpstr>
      <vt:lpstr>Population growth</vt:lpstr>
      <vt:lpstr>Break-even investment</vt:lpstr>
      <vt:lpstr>The equation of motion for k</vt:lpstr>
      <vt:lpstr>The Solow model diagram</vt:lpstr>
      <vt:lpstr>The impact of population growth</vt:lpstr>
      <vt:lpstr>Prediction:</vt:lpstr>
      <vt:lpstr>International evidence on population growth and income per person</vt:lpstr>
      <vt:lpstr>The Golden Rule with population growth</vt:lpstr>
      <vt:lpstr>Alternative perspectives on population growth</vt:lpstr>
      <vt:lpstr>Alternative perspectives on population growth</vt:lpstr>
      <vt:lpstr>CHAPTER SUMMARY</vt:lpstr>
      <vt:lpstr>CHAPTER SUMMARY</vt:lpstr>
    </vt:vector>
  </TitlesOfParts>
  <Company>UNLV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Ron Cronovich</cp:lastModifiedBy>
  <cp:revision>224</cp:revision>
  <dcterms:created xsi:type="dcterms:W3CDTF">2006-04-29T00:50:43Z</dcterms:created>
  <dcterms:modified xsi:type="dcterms:W3CDTF">2015-05-27T19:35:06Z</dcterms:modified>
</cp:coreProperties>
</file>