
<file path=[Content_Types].xml><?xml version="1.0" encoding="utf-8"?>
<Types xmlns="http://schemas.openxmlformats.org/package/2006/content-types">
  <Default Extension="xml" ContentType="application/xml"/>
  <Default Extension="wmf" ContentType="image/x-wmf"/>
  <Default Extension="jpg" ContentType="image/jpeg"/>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oleObject1.bin" ContentType="application/vnd.openxmlformats-officedocument.oleObject"/>
  <Override PartName="/ppt/notesSlides/notesSlide6.xml" ContentType="application/vnd.openxmlformats-officedocument.presentationml.notesSlide+xml"/>
  <Override PartName="/ppt/embeddings/oleObject2.bin" ContentType="application/vnd.openxmlformats-officedocument.oleObject"/>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notesSlides/notesSlide22.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embeddings/oleObject9.bin" ContentType="application/vnd.openxmlformats-officedocument.oleObject"/>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40" r:id="rId1"/>
  </p:sldMasterIdLst>
  <p:notesMasterIdLst>
    <p:notesMasterId r:id="rId46"/>
  </p:notesMasterIdLst>
  <p:sldIdLst>
    <p:sldId id="374" r:id="rId2"/>
    <p:sldId id="377" r:id="rId3"/>
    <p:sldId id="408" r:id="rId4"/>
    <p:sldId id="409" r:id="rId5"/>
    <p:sldId id="410" r:id="rId6"/>
    <p:sldId id="411" r:id="rId7"/>
    <p:sldId id="412" r:id="rId8"/>
    <p:sldId id="413" r:id="rId9"/>
    <p:sldId id="414" r:id="rId10"/>
    <p:sldId id="415" r:id="rId11"/>
    <p:sldId id="416" r:id="rId12"/>
    <p:sldId id="417" r:id="rId13"/>
    <p:sldId id="418" r:id="rId14"/>
    <p:sldId id="419" r:id="rId15"/>
    <p:sldId id="420" r:id="rId16"/>
    <p:sldId id="421" r:id="rId17"/>
    <p:sldId id="422" r:id="rId18"/>
    <p:sldId id="425" r:id="rId19"/>
    <p:sldId id="426" r:id="rId20"/>
    <p:sldId id="427" r:id="rId21"/>
    <p:sldId id="428" r:id="rId22"/>
    <p:sldId id="429" r:id="rId23"/>
    <p:sldId id="430" r:id="rId24"/>
    <p:sldId id="431" r:id="rId25"/>
    <p:sldId id="432" r:id="rId26"/>
    <p:sldId id="433" r:id="rId27"/>
    <p:sldId id="434" r:id="rId28"/>
    <p:sldId id="435" r:id="rId29"/>
    <p:sldId id="453" r:id="rId30"/>
    <p:sldId id="436" r:id="rId31"/>
    <p:sldId id="423" r:id="rId32"/>
    <p:sldId id="424" r:id="rId33"/>
    <p:sldId id="443" r:id="rId34"/>
    <p:sldId id="444" r:id="rId35"/>
    <p:sldId id="445" r:id="rId36"/>
    <p:sldId id="446" r:id="rId37"/>
    <p:sldId id="447" r:id="rId38"/>
    <p:sldId id="448" r:id="rId39"/>
    <p:sldId id="449" r:id="rId40"/>
    <p:sldId id="450" r:id="rId41"/>
    <p:sldId id="451" r:id="rId42"/>
    <p:sldId id="452" r:id="rId43"/>
    <p:sldId id="378" r:id="rId44"/>
    <p:sldId id="407" r:id="rId4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3172">
          <p15:clr>
            <a:srgbClr val="A4A3A4"/>
          </p15:clr>
        </p15:guide>
        <p15:guide id="2" pos="496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D6E5"/>
    <a:srgbClr val="0E5229"/>
    <a:srgbClr val="043333"/>
    <a:srgbClr val="198A46"/>
    <a:srgbClr val="22B35B"/>
    <a:srgbClr val="00006E"/>
    <a:srgbClr val="FFEAD5"/>
    <a:srgbClr val="E41F07"/>
    <a:srgbClr val="CCCCCC"/>
    <a:srgbClr val="1354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90" autoAdjust="0"/>
    <p:restoredTop sz="84011" autoAdjust="0"/>
  </p:normalViewPr>
  <p:slideViewPr>
    <p:cSldViewPr snapToGrid="0">
      <p:cViewPr>
        <p:scale>
          <a:sx n="90" d="100"/>
          <a:sy n="90" d="100"/>
        </p:scale>
        <p:origin x="-912" y="-824"/>
      </p:cViewPr>
      <p:guideLst>
        <p:guide orient="horz" pos="3172"/>
        <p:guide pos="4969"/>
      </p:guideLst>
    </p:cSldViewPr>
  </p:slideViewPr>
  <p:outlineViewPr>
    <p:cViewPr>
      <p:scale>
        <a:sx n="33" d="100"/>
        <a:sy n="33" d="100"/>
      </p:scale>
      <p:origin x="42" y="2610"/>
    </p:cViewPr>
  </p:outlineViewPr>
  <p:notesTextViewPr>
    <p:cViewPr>
      <p:scale>
        <a:sx n="100" d="100"/>
        <a:sy n="100" d="100"/>
      </p:scale>
      <p:origin x="0" y="0"/>
    </p:cViewPr>
  </p:notesTextViewPr>
  <p:sorterViewPr>
    <p:cViewPr>
      <p:scale>
        <a:sx n="137" d="100"/>
        <a:sy n="137" d="100"/>
      </p:scale>
      <p:origin x="0" y="9792"/>
    </p:cViewPr>
  </p:sorterViewPr>
  <p:notesViewPr>
    <p:cSldViewPr snapToGrid="0">
      <p:cViewPr>
        <p:scale>
          <a:sx n="125" d="100"/>
          <a:sy n="125" d="100"/>
        </p:scale>
        <p:origin x="-1656" y="216"/>
      </p:cViewPr>
      <p:guideLst>
        <p:guide orient="horz" pos="2880"/>
        <p:guide pos="2160"/>
      </p:guideLst>
    </p:cSldViewPr>
  </p:notesViewPr>
  <p:gridSpacing cx="45720" cy="45720"/>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 Id="rId2" Type="http://schemas.openxmlformats.org/officeDocument/2006/relationships/image" Target="../media/image6.wmf"/><Relationship Id="rId3"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 Id="rId2" Type="http://schemas.openxmlformats.org/officeDocument/2006/relationships/image" Target="../media/image9.wmf"/><Relationship Id="rId3"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CF67D070-B369-4BEA-91A4-C0F09C415F4C}" type="slidenum">
              <a:rPr lang="en-US"/>
              <a:pPr>
                <a:defRPr/>
              </a:pPr>
              <a:t>‹#›</a:t>
            </a:fld>
            <a:endParaRPr lang="en-US"/>
          </a:p>
        </p:txBody>
      </p:sp>
    </p:spTree>
    <p:extLst>
      <p:ext uri="{BB962C8B-B14F-4D97-AF65-F5344CB8AC3E}">
        <p14:creationId xmlns:p14="http://schemas.microsoft.com/office/powerpoint/2010/main" val="3164917625"/>
      </p:ext>
    </p:extLst>
  </p:cSld>
  <p:clrMap bg1="lt1" tx1="dk1" bg2="lt2" tx2="dk2" accent1="accent1" accent2="accent2" accent3="accent3" accent4="accent4" accent5="accent5" accent6="accent6" hlink="hlink" folHlink="folHlink"/>
  <p:notesStyle>
    <a:lvl1pPr algn="l" rtl="0" eaLnBrk="0" fontAlgn="base" hangingPunct="0">
      <a:spcBef>
        <a:spcPts val="0"/>
      </a:spcBef>
      <a:spcAft>
        <a:spcPct val="0"/>
      </a:spcAft>
      <a:defRPr sz="1200" kern="1200">
        <a:solidFill>
          <a:schemeClr val="tx1"/>
        </a:solidFill>
        <a:latin typeface="Arial" charset="0"/>
        <a:ea typeface="+mn-ea"/>
        <a:cs typeface="+mn-cs"/>
      </a:defRPr>
    </a:lvl1pPr>
    <a:lvl2pPr marL="457200" algn="l" rtl="0" eaLnBrk="0" fontAlgn="base" hangingPunct="0">
      <a:spcBef>
        <a:spcPts val="0"/>
      </a:spcBef>
      <a:spcAft>
        <a:spcPct val="0"/>
      </a:spcAft>
      <a:defRPr sz="1200" kern="1200">
        <a:solidFill>
          <a:schemeClr val="tx1"/>
        </a:solidFill>
        <a:latin typeface="Arial" charset="0"/>
        <a:ea typeface="+mn-ea"/>
        <a:cs typeface="+mn-cs"/>
      </a:defRPr>
    </a:lvl2pPr>
    <a:lvl3pPr marL="914400" algn="l" rtl="0" eaLnBrk="0" fontAlgn="base" hangingPunct="0">
      <a:spcBef>
        <a:spcPts val="0"/>
      </a:spcBef>
      <a:spcAft>
        <a:spcPct val="0"/>
      </a:spcAft>
      <a:defRPr sz="1200" kern="1200">
        <a:solidFill>
          <a:schemeClr val="tx1"/>
        </a:solidFill>
        <a:latin typeface="Arial" charset="0"/>
        <a:ea typeface="+mn-ea"/>
        <a:cs typeface="+mn-cs"/>
      </a:defRPr>
    </a:lvl3pPr>
    <a:lvl4pPr marL="1371600" algn="l" rtl="0" eaLnBrk="0" fontAlgn="base" hangingPunct="0">
      <a:spcBef>
        <a:spcPts val="0"/>
      </a:spcBef>
      <a:spcAft>
        <a:spcPct val="0"/>
      </a:spcAft>
      <a:defRPr sz="1200" kern="1200">
        <a:solidFill>
          <a:schemeClr val="tx1"/>
        </a:solidFill>
        <a:latin typeface="Arial" charset="0"/>
        <a:ea typeface="+mn-ea"/>
        <a:cs typeface="+mn-cs"/>
      </a:defRPr>
    </a:lvl4pPr>
    <a:lvl5pPr marL="1828800" algn="l" rtl="0" eaLnBrk="0" fontAlgn="base" hangingPunct="0">
      <a:spcBef>
        <a:spcPts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43465" y="4487333"/>
            <a:ext cx="5681134" cy="4114800"/>
          </a:xfrm>
        </p:spPr>
        <p:txBody>
          <a:bodyPr/>
          <a:lstStyle/>
          <a:p>
            <a:r>
              <a:rPr lang="en-US" dirty="0" smtClean="0"/>
              <a:t>Chapter 8 had a single focus:  the in-depth development of the Solow model with population growth.  In contrast, Chapter 9 is a survey of many growth topics.  First, the Solow model is extended to incorporate labor-augmenting technological progress at an exogenous rate.  This is followed by a discussion of growth empirics, including balanced growth, convergence, and growth from factor accumulation vs. increases in efficiency.  Next, policy implications are discussed.  Finally, the chapter presents two very simple endogenous growth models. </a:t>
            </a:r>
          </a:p>
          <a:p>
            <a:r>
              <a:rPr lang="en-US" dirty="0" smtClean="0"/>
              <a:t> </a:t>
            </a:r>
          </a:p>
          <a:p>
            <a:r>
              <a:rPr lang="en-US" dirty="0" smtClean="0"/>
              <a:t>The models in this chapter are presented </a:t>
            </a:r>
            <a:r>
              <a:rPr lang="en-US" u="sng" dirty="0" smtClean="0"/>
              <a:t>very concisely</a:t>
            </a:r>
            <a:r>
              <a:rPr lang="en-US" dirty="0" smtClean="0"/>
              <a:t>.  If you want your students to master these models, have them do exercises and policy experiments with the models.  In the book, the Problems and Applications at the end of the chapter are excellent for this purpose; consider assigning them as homework or use them in class to break up your lecture.  </a:t>
            </a:r>
          </a:p>
          <a:p>
            <a:endParaRPr lang="en-US" dirty="0" smtClean="0"/>
          </a:p>
          <a:p>
            <a:r>
              <a:rPr lang="en-US" dirty="0" smtClean="0"/>
              <a:t>If you are pressed for time and are considering skipping this chapter, I encourage you to at least cover section 9-1, so that your students will learn the full Solow model with technological progress. One class period should be enough time to cover it, allowing for one or two in-class exercises if you wish.   If you can spare a few more minutes, also consider section 9-3:  it discusses policy implications, it’s not difficult or time-consuming, and students find it very interesting - it gives additional real-world relevance to the material in Chapter 8 and in Section 9-1. </a:t>
            </a:r>
          </a:p>
          <a:p>
            <a:pPr eaLnBrk="1" hangingPunct="1"/>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0</a:t>
            </a:fld>
            <a:endParaRPr lang="en-US"/>
          </a:p>
        </p:txBody>
      </p:sp>
    </p:spTree>
    <p:extLst>
      <p:ext uri="{BB962C8B-B14F-4D97-AF65-F5344CB8AC3E}">
        <p14:creationId xmlns:p14="http://schemas.microsoft.com/office/powerpoint/2010/main" val="379114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2E60A8F-EDCD-4167-8D09-6744A5F19DFC}" type="slidenum">
              <a:rPr lang="en-US"/>
              <a:pPr>
                <a:defRPr/>
              </a:pPr>
              <a:t>9</a:t>
            </a:fld>
            <a:endParaRPr lang="en-US"/>
          </a:p>
        </p:txBody>
      </p:sp>
      <p:sp>
        <p:nvSpPr>
          <p:cNvPr id="76803" name="Rectangle 2"/>
          <p:cNvSpPr>
            <a:spLocks noGrp="1" noRot="1" noChangeAspect="1" noChangeArrowheads="1" noTextEdit="1"/>
          </p:cNvSpPr>
          <p:nvPr>
            <p:ph type="sldImg"/>
          </p:nvPr>
        </p:nvSpPr>
        <p:spPr>
          <a:xfrm>
            <a:off x="1558925" y="650875"/>
            <a:ext cx="3748088" cy="2811463"/>
          </a:xfrm>
          <a:ln/>
        </p:spPr>
      </p:sp>
      <p:sp>
        <p:nvSpPr>
          <p:cNvPr id="76804" name="Rectangle 3"/>
          <p:cNvSpPr>
            <a:spLocks noGrp="1" noChangeArrowheads="1"/>
          </p:cNvSpPr>
          <p:nvPr>
            <p:ph type="body" idx="1"/>
          </p:nvPr>
        </p:nvSpPr>
        <p:spPr>
          <a:xfrm>
            <a:off x="914400" y="3761117"/>
            <a:ext cx="5029200" cy="469708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7013" indent="-227013"/>
            <a:r>
              <a:rPr lang="en-US" dirty="0" smtClean="0"/>
              <a:t>Table 9-1, p.245. </a:t>
            </a:r>
          </a:p>
          <a:p>
            <a:pPr marL="227013" indent="-227013"/>
            <a:endParaRPr lang="en-US" dirty="0" smtClean="0"/>
          </a:p>
          <a:p>
            <a:pPr marL="227013" indent="-227013"/>
            <a:r>
              <a:rPr lang="en-US" dirty="0" smtClean="0"/>
              <a:t>Explanations:</a:t>
            </a:r>
          </a:p>
          <a:p>
            <a:pPr marL="227013" indent="-227013">
              <a:buFontTx/>
              <a:buChar char="•"/>
            </a:pPr>
            <a:r>
              <a:rPr lang="en-US" dirty="0" smtClean="0"/>
              <a:t>k is constant (has zero growth rate) by definition of the steady state</a:t>
            </a:r>
          </a:p>
          <a:p>
            <a:pPr marL="227013" indent="-227013">
              <a:buFontTx/>
              <a:buChar char="•"/>
            </a:pPr>
            <a:r>
              <a:rPr lang="en-US" dirty="0" smtClean="0"/>
              <a:t>y is constant because y = f(k) and k is constant</a:t>
            </a:r>
          </a:p>
          <a:p>
            <a:pPr marL="227013" indent="-227013">
              <a:buFontTx/>
              <a:buChar char="•"/>
            </a:pPr>
            <a:r>
              <a:rPr lang="en-US" dirty="0" smtClean="0"/>
              <a:t>To see why Y/L grows at rate g, </a:t>
            </a:r>
            <a:br>
              <a:rPr lang="en-US" dirty="0" smtClean="0"/>
            </a:br>
            <a:r>
              <a:rPr lang="en-US" dirty="0" smtClean="0"/>
              <a:t>note that the definition of y implies (Y/L) = </a:t>
            </a:r>
            <a:r>
              <a:rPr lang="en-US" dirty="0" err="1" smtClean="0"/>
              <a:t>yE</a:t>
            </a:r>
            <a:r>
              <a:rPr lang="en-US" dirty="0" smtClean="0"/>
              <a:t>.  </a:t>
            </a:r>
            <a:br>
              <a:rPr lang="en-US" dirty="0" smtClean="0"/>
            </a:br>
            <a:r>
              <a:rPr lang="en-US" dirty="0" smtClean="0"/>
              <a:t>The growth rate of (Y/L) equals the growth rate of y plus that of E.  </a:t>
            </a:r>
            <a:br>
              <a:rPr lang="en-US" dirty="0" smtClean="0"/>
            </a:br>
            <a:r>
              <a:rPr lang="en-US" dirty="0" smtClean="0"/>
              <a:t>In the steady state, y is constant while E grows at rate g.</a:t>
            </a:r>
          </a:p>
          <a:p>
            <a:pPr marL="227013" indent="-227013">
              <a:buFontTx/>
              <a:buChar char="•"/>
            </a:pPr>
            <a:r>
              <a:rPr lang="en-US" dirty="0" smtClean="0"/>
              <a:t>Y grows at rate g + n.  To see this, note that Y = </a:t>
            </a:r>
            <a:r>
              <a:rPr lang="en-US" dirty="0" err="1" smtClean="0"/>
              <a:t>yEL</a:t>
            </a:r>
            <a:r>
              <a:rPr lang="en-US" dirty="0" smtClean="0"/>
              <a:t> = (</a:t>
            </a:r>
            <a:r>
              <a:rPr lang="en-US" dirty="0" err="1" smtClean="0"/>
              <a:t>yE</a:t>
            </a:r>
            <a:r>
              <a:rPr lang="en-US" dirty="0" smtClean="0"/>
              <a:t>)</a:t>
            </a:r>
            <a:r>
              <a:rPr lang="en-US" dirty="0" smtClean="0">
                <a:sym typeface="Symbol" pitchFamily="18" charset="2"/>
              </a:rPr>
              <a:t>L.  The growth rate of Y equals the growth rate of (</a:t>
            </a:r>
            <a:r>
              <a:rPr lang="en-US" dirty="0" err="1" smtClean="0">
                <a:sym typeface="Symbol" pitchFamily="18" charset="2"/>
              </a:rPr>
              <a:t>yE</a:t>
            </a:r>
            <a:r>
              <a:rPr lang="en-US" dirty="0" smtClean="0">
                <a:sym typeface="Symbol" pitchFamily="18" charset="2"/>
              </a:rPr>
              <a:t>) plus that of L.  We just saw that, in the steady state, the growth rate of (</a:t>
            </a:r>
            <a:r>
              <a:rPr lang="en-US" dirty="0" err="1" smtClean="0">
                <a:sym typeface="Symbol" pitchFamily="18" charset="2"/>
              </a:rPr>
              <a:t>yE</a:t>
            </a:r>
            <a:r>
              <a:rPr lang="en-US" dirty="0" smtClean="0">
                <a:sym typeface="Symbol" pitchFamily="18" charset="2"/>
              </a:rPr>
              <a:t>) equals g.  And we assume that L grows at rate n.  </a:t>
            </a:r>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87EA54B-6951-430C-A9E9-95D1A10E38E2}" type="slidenum">
              <a:rPr lang="en-US"/>
              <a:pPr>
                <a:defRPr/>
              </a:pPr>
              <a:t>10</a:t>
            </a:fld>
            <a:endParaRPr lang="en-US"/>
          </a:p>
        </p:txBody>
      </p:sp>
      <p:sp>
        <p:nvSpPr>
          <p:cNvPr id="77827" name="Rectangle 2"/>
          <p:cNvSpPr>
            <a:spLocks noGrp="1" noRot="1" noChangeAspect="1" noChangeArrowheads="1" noTextEdit="1"/>
          </p:cNvSpPr>
          <p:nvPr>
            <p:ph type="sldImg"/>
          </p:nvPr>
        </p:nvSpPr>
        <p:spPr>
          <a:xfrm>
            <a:off x="1558925" y="650875"/>
            <a:ext cx="3748088" cy="2811463"/>
          </a:xfrm>
          <a:ln/>
        </p:spPr>
      </p:sp>
      <p:sp>
        <p:nvSpPr>
          <p:cNvPr id="778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Remember:  investment in the steady state, i*, equals break-even investment.  </a:t>
            </a:r>
          </a:p>
          <a:p>
            <a:endParaRPr lang="en-US" smtClean="0"/>
          </a:p>
          <a:p>
            <a:r>
              <a:rPr lang="en-US" smtClean="0"/>
              <a:t>If your students are comfortable with basic calculus, have them derive the condition that must be satisfied to be in the Golden Rule steady state.  </a:t>
            </a:r>
          </a:p>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598E521-DA04-4F35-85DD-9615BC45CE0E}" type="slidenum">
              <a:rPr lang="en-US"/>
              <a:pPr>
                <a:defRPr/>
              </a:pPr>
              <a:t>11</a:t>
            </a:fld>
            <a:endParaRPr lang="en-US"/>
          </a:p>
        </p:txBody>
      </p:sp>
      <p:sp>
        <p:nvSpPr>
          <p:cNvPr id="78851" name="Rectangle 2"/>
          <p:cNvSpPr>
            <a:spLocks noGrp="1" noRot="1" noChangeAspect="1" noChangeArrowheads="1" noTextEdit="1"/>
          </p:cNvSpPr>
          <p:nvPr>
            <p:ph type="sldImg"/>
          </p:nvPr>
        </p:nvSpPr>
        <p:spPr>
          <a:xfrm>
            <a:off x="1558925" y="650875"/>
            <a:ext cx="3748088" cy="2811463"/>
          </a:xfrm>
          <a:ln/>
        </p:spPr>
      </p:sp>
      <p:sp>
        <p:nvSpPr>
          <p:cNvPr id="78852" name="Rectangle 3"/>
          <p:cNvSpPr>
            <a:spLocks noGrp="1" noChangeArrowheads="1"/>
          </p:cNvSpPr>
          <p:nvPr>
            <p:ph type="body" idx="1"/>
          </p:nvPr>
        </p:nvSpPr>
        <p:spPr>
          <a:xfrm>
            <a:off x="914400" y="3856008"/>
            <a:ext cx="5029200" cy="460219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Check out the fourth paragraph on p.246:  It gives a nice contrast of the Solow model and Marxist predictions for the behavior of factor prices, comparing both models’ predictions with the data.  </a:t>
            </a:r>
          </a:p>
          <a:p>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4A4613B-0BCC-4B3D-9457-5B3D0A736B5B}" type="slidenum">
              <a:rPr lang="en-US"/>
              <a:pPr>
                <a:defRPr/>
              </a:pPr>
              <a:t>12</a:t>
            </a:fld>
            <a:endParaRPr lang="en-US"/>
          </a:p>
        </p:txBody>
      </p:sp>
      <p:sp>
        <p:nvSpPr>
          <p:cNvPr id="79875" name="Rectangle 2"/>
          <p:cNvSpPr>
            <a:spLocks noGrp="1" noRot="1" noChangeAspect="1" noChangeArrowheads="1" noTextEdit="1"/>
          </p:cNvSpPr>
          <p:nvPr>
            <p:ph type="sldImg"/>
          </p:nvPr>
        </p:nvSpPr>
        <p:spPr>
          <a:xfrm>
            <a:off x="1558925" y="650875"/>
            <a:ext cx="3748088" cy="2811463"/>
          </a:xfrm>
          <a:ln/>
        </p:spPr>
      </p:sp>
      <p:sp>
        <p:nvSpPr>
          <p:cNvPr id="798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D401B2F-FF69-4BC0-A153-A29F32AE38FB}" type="slidenum">
              <a:rPr lang="en-US"/>
              <a:pPr>
                <a:defRPr/>
              </a:pPr>
              <a:t>13</a:t>
            </a:fld>
            <a:endParaRPr lang="en-US"/>
          </a:p>
        </p:txBody>
      </p:sp>
      <p:sp>
        <p:nvSpPr>
          <p:cNvPr id="80899" name="Rectangle 2"/>
          <p:cNvSpPr>
            <a:spLocks noGrp="1" noRot="1" noChangeAspect="1" noChangeArrowheads="1" noTextEdit="1"/>
          </p:cNvSpPr>
          <p:nvPr>
            <p:ph type="sldImg"/>
          </p:nvPr>
        </p:nvSpPr>
        <p:spPr>
          <a:xfrm>
            <a:off x="1558925" y="650875"/>
            <a:ext cx="3748088" cy="2811463"/>
          </a:xfrm>
          <a:ln/>
        </p:spPr>
      </p:sp>
      <p:sp>
        <p:nvSpPr>
          <p:cNvPr id="809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3DB1E91-EF17-4851-B6D5-39E75E23DD87}" type="slidenum">
              <a:rPr lang="en-US"/>
              <a:pPr>
                <a:defRPr/>
              </a:pPr>
              <a:t>14</a:t>
            </a:fld>
            <a:endParaRPr lang="en-US"/>
          </a:p>
        </p:txBody>
      </p:sp>
      <p:sp>
        <p:nvSpPr>
          <p:cNvPr id="81923" name="Rectangle 2"/>
          <p:cNvSpPr>
            <a:spLocks noGrp="1" noRot="1" noChangeAspect="1" noChangeArrowheads="1" noTextEdit="1"/>
          </p:cNvSpPr>
          <p:nvPr>
            <p:ph type="sldImg"/>
          </p:nvPr>
        </p:nvSpPr>
        <p:spPr>
          <a:xfrm>
            <a:off x="1558925" y="650875"/>
            <a:ext cx="3748088" cy="2811463"/>
          </a:xfrm>
          <a:ln/>
        </p:spPr>
      </p:sp>
      <p:sp>
        <p:nvSpPr>
          <p:cNvPr id="819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F4C9662-1FBE-4BDF-B49D-F85D8BFD35FB}" type="slidenum">
              <a:rPr lang="en-US"/>
              <a:pPr>
                <a:defRPr/>
              </a:pPr>
              <a:t>15</a:t>
            </a:fld>
            <a:endParaRPr lang="en-US"/>
          </a:p>
        </p:txBody>
      </p:sp>
      <p:sp>
        <p:nvSpPr>
          <p:cNvPr id="82947" name="Rectangle 2"/>
          <p:cNvSpPr>
            <a:spLocks noGrp="1" noRot="1" noChangeAspect="1" noChangeArrowheads="1" noTextEdit="1"/>
          </p:cNvSpPr>
          <p:nvPr>
            <p:ph type="sldImg"/>
          </p:nvPr>
        </p:nvSpPr>
        <p:spPr>
          <a:xfrm>
            <a:off x="1558925" y="650875"/>
            <a:ext cx="3748088" cy="2811463"/>
          </a:xfrm>
          <a:ln/>
        </p:spPr>
      </p:sp>
      <p:sp>
        <p:nvSpPr>
          <p:cNvPr id="8294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two reasons on this slide are both implied by the Solow model.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5EC95E5-8F54-472D-BDCB-8268BAA61B6E}" type="slidenum">
              <a:rPr lang="en-US"/>
              <a:pPr>
                <a:defRPr/>
              </a:pPr>
              <a:t>16</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B5B1E28-35C4-4CF4-B2E3-C9F535B751A1}" type="slidenum">
              <a:rPr lang="en-US"/>
              <a:pPr>
                <a:defRPr/>
              </a:pPr>
              <a:t>17</a:t>
            </a:fld>
            <a:endParaRPr lang="en-US"/>
          </a:p>
        </p:txBody>
      </p:sp>
      <p:sp>
        <p:nvSpPr>
          <p:cNvPr id="87043" name="Rectangle 2"/>
          <p:cNvSpPr>
            <a:spLocks noGrp="1" noRot="1" noChangeAspect="1" noChangeArrowheads="1" noTextEdit="1"/>
          </p:cNvSpPr>
          <p:nvPr>
            <p:ph type="sldImg"/>
          </p:nvPr>
        </p:nvSpPr>
        <p:spPr>
          <a:xfrm>
            <a:off x="1558925" y="650875"/>
            <a:ext cx="3748088" cy="2811463"/>
          </a:xfrm>
          <a:ln/>
        </p:spPr>
      </p:sp>
      <p:sp>
        <p:nvSpPr>
          <p:cNvPr id="870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328FDF7-1282-4B21-B743-2115951E9C2F}" type="slidenum">
              <a:rPr lang="en-US"/>
              <a:pPr>
                <a:defRPr/>
              </a:pPr>
              <a:t>18</a:t>
            </a:fld>
            <a:endParaRPr lang="en-US"/>
          </a:p>
        </p:txBody>
      </p:sp>
      <p:sp>
        <p:nvSpPr>
          <p:cNvPr id="88067" name="Rectangle 2"/>
          <p:cNvSpPr>
            <a:spLocks noGrp="1" noRot="1" noChangeAspect="1" noChangeArrowheads="1" noTextEdit="1"/>
          </p:cNvSpPr>
          <p:nvPr>
            <p:ph type="sldImg"/>
          </p:nvPr>
        </p:nvSpPr>
        <p:spPr>
          <a:xfrm>
            <a:off x="1558925" y="650875"/>
            <a:ext cx="3748088" cy="2811463"/>
          </a:xfrm>
          <a:ln/>
        </p:spPr>
      </p:sp>
      <p:sp>
        <p:nvSpPr>
          <p:cNvPr id="880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This section (this and the next couple of slides) presents a very clever and fairly simple analysis of the U.S. economy.  </a:t>
            </a:r>
          </a:p>
          <a:p>
            <a:endParaRPr lang="en-US" dirty="0" smtClean="0"/>
          </a:p>
          <a:p>
            <a:r>
              <a:rPr lang="en-US" dirty="0" smtClean="0"/>
              <a:t>When asked, students often have reasonable ideas of how to estimate </a:t>
            </a:r>
            <a:r>
              <a:rPr lang="en-US" i="1" dirty="0" smtClean="0"/>
              <a:t>MPK</a:t>
            </a:r>
            <a:r>
              <a:rPr lang="en-US" dirty="0" smtClean="0"/>
              <a:t> (e.g., look at stock market returns), </a:t>
            </a:r>
            <a:r>
              <a:rPr lang="en-US" i="1" dirty="0" smtClean="0"/>
              <a:t>n</a:t>
            </a:r>
            <a:r>
              <a:rPr lang="en-US" dirty="0" smtClean="0"/>
              <a:t> and </a:t>
            </a:r>
            <a:r>
              <a:rPr lang="en-US" i="1" dirty="0" smtClean="0"/>
              <a:t>g</a:t>
            </a:r>
            <a:r>
              <a:rPr lang="en-US" dirty="0" smtClean="0"/>
              <a:t>, but very few offer suggestions on how to estimate the depreciation rate:  there are lots of different kinds of capital out there.  Here, </a:t>
            </a:r>
            <a:r>
              <a:rPr lang="en-US" dirty="0" err="1" smtClean="0"/>
              <a:t>Mankiw</a:t>
            </a:r>
            <a:r>
              <a:rPr lang="en-US" dirty="0" smtClean="0"/>
              <a:t> presents a simple and elegant way to estimate the aggregate depreciation rate (which appears a couple of slides below). </a:t>
            </a:r>
          </a:p>
          <a:p>
            <a:endParaRPr lang="en-US" dirty="0" smtClean="0"/>
          </a:p>
          <a:p>
            <a:r>
              <a:rPr lang="en-US" dirty="0" smtClean="0"/>
              <a:t>First, though, you should make sure your students know why the inequalities in the last two lines tell us whether our current steady</a:t>
            </a:r>
            <a:r>
              <a:rPr lang="en-US" baseline="0" dirty="0" smtClean="0"/>
              <a:t> </a:t>
            </a:r>
            <a:r>
              <a:rPr lang="en-US" dirty="0" smtClean="0"/>
              <a:t>state is above or below the Golden Rule steady state.</a:t>
            </a:r>
          </a:p>
          <a:p>
            <a:endParaRPr lang="en-US" dirty="0" smtClean="0"/>
          </a:p>
          <a:p>
            <a:r>
              <a:rPr lang="en-US" dirty="0" smtClean="0"/>
              <a:t>To see this, remember that the steady-state value of capital is inversely related to the steady state value of MPK.  If we’re above the Golden Rule capital stock, then we have “too much” capital, so MPK will be smaller than in the Golden Rule steady state.  If we’re below the GR capital stock, then MPK is higher than in the Golden Rule.</a:t>
            </a:r>
          </a:p>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a:t>
            </a:fld>
            <a:endParaRPr lang="en-US"/>
          </a:p>
        </p:txBody>
      </p:sp>
    </p:spTree>
    <p:extLst>
      <p:ext uri="{BB962C8B-B14F-4D97-AF65-F5344CB8AC3E}">
        <p14:creationId xmlns:p14="http://schemas.microsoft.com/office/powerpoint/2010/main" val="42523556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7D384DE-A57F-4BF1-B078-ACA83E404D0A}" type="slidenum">
              <a:rPr lang="en-US"/>
              <a:pPr>
                <a:defRPr/>
              </a:pPr>
              <a:t>19</a:t>
            </a:fld>
            <a:endParaRPr lang="en-US"/>
          </a:p>
        </p:txBody>
      </p:sp>
      <p:sp>
        <p:nvSpPr>
          <p:cNvPr id="89091" name="Rectangle 2"/>
          <p:cNvSpPr>
            <a:spLocks noGrp="1" noRot="1" noChangeAspect="1" noChangeArrowheads="1" noTextEdit="1"/>
          </p:cNvSpPr>
          <p:nvPr>
            <p:ph type="sldImg"/>
          </p:nvPr>
        </p:nvSpPr>
        <p:spPr>
          <a:xfrm>
            <a:off x="1558925" y="650875"/>
            <a:ext cx="3748088" cy="2811463"/>
          </a:xfrm>
          <a:ln/>
        </p:spPr>
      </p:sp>
      <p:sp>
        <p:nvSpPr>
          <p:cNvPr id="8909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three equations appear in the top part of the next slide.   Therefore, if you wish, instead of showing this slide, you could just explain orally what appears on this slide when you show the three equations on the next slide. </a:t>
            </a:r>
          </a:p>
          <a:p>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36F867E-E9CB-492E-8B1C-EBAD4F1FE0ED}" type="slidenum">
              <a:rPr lang="en-US"/>
              <a:pPr>
                <a:defRPr/>
              </a:pPr>
              <a:t>20</a:t>
            </a:fld>
            <a:endParaRPr lang="en-US"/>
          </a:p>
        </p:txBody>
      </p:sp>
      <p:sp>
        <p:nvSpPr>
          <p:cNvPr id="90115" name="Rectangle 2"/>
          <p:cNvSpPr>
            <a:spLocks noGrp="1" noRot="1" noChangeAspect="1" noChangeArrowheads="1" noTextEdit="1"/>
          </p:cNvSpPr>
          <p:nvPr>
            <p:ph type="sldImg"/>
          </p:nvPr>
        </p:nvSpPr>
        <p:spPr>
          <a:xfrm>
            <a:off x="1558925" y="650875"/>
            <a:ext cx="3748088" cy="2811463"/>
          </a:xfrm>
          <a:ln/>
        </p:spPr>
      </p:sp>
      <p:sp>
        <p:nvSpPr>
          <p:cNvPr id="901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actual U.S. economy has tens of thousands of different types of capital goods, all with different depreciation rates.  Estimating the aggregate depreciation rate therefore might seem impossible.  </a:t>
            </a:r>
          </a:p>
          <a:p>
            <a:endParaRPr lang="en-US" smtClean="0"/>
          </a:p>
          <a:p>
            <a:r>
              <a:rPr lang="en-US" smtClean="0"/>
              <a:t>But on this slide, we see Mankiw’s simple, clever, and elegant method of estimating the aggregate depreciation rate.  </a:t>
            </a:r>
          </a:p>
          <a:p>
            <a:endParaRPr lang="en-US" smtClean="0"/>
          </a:p>
          <a:p>
            <a:r>
              <a:rPr lang="en-US" smtClean="0"/>
              <a:t>Pretty neat!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143579B-69E0-438A-90C0-DABDF499DEE2}" type="slidenum">
              <a:rPr lang="en-US"/>
              <a:pPr>
                <a:defRPr/>
              </a:pPr>
              <a:t>21</a:t>
            </a:fld>
            <a:endParaRPr lang="en-US"/>
          </a:p>
        </p:txBody>
      </p:sp>
      <p:sp>
        <p:nvSpPr>
          <p:cNvPr id="91139" name="Rectangle 2"/>
          <p:cNvSpPr>
            <a:spLocks noGrp="1" noRot="1" noChangeAspect="1" noChangeArrowheads="1" noTextEdit="1"/>
          </p:cNvSpPr>
          <p:nvPr>
            <p:ph type="sldImg"/>
          </p:nvPr>
        </p:nvSpPr>
        <p:spPr>
          <a:xfrm>
            <a:off x="1558925" y="650875"/>
            <a:ext cx="3748088" cy="2811463"/>
          </a:xfrm>
          <a:ln/>
        </p:spPr>
      </p:sp>
      <p:sp>
        <p:nvSpPr>
          <p:cNvPr id="911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Similarly, the method of estimating the aggregate MPK shown on this slide is far simpler and more elegant than somehow measuring and aggregating the returns on all different kinds of capital.  </a:t>
            </a:r>
          </a:p>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9A7A2A8-0EA7-4B65-A4E4-DF13FFC006A0}" type="slidenum">
              <a:rPr lang="en-US"/>
              <a:pPr>
                <a:defRPr/>
              </a:pPr>
              <a:t>22</a:t>
            </a:fld>
            <a:endParaRPr lang="en-US"/>
          </a:p>
        </p:txBody>
      </p:sp>
      <p:sp>
        <p:nvSpPr>
          <p:cNvPr id="92163" name="Rectangle 2"/>
          <p:cNvSpPr>
            <a:spLocks noGrp="1" noRot="1" noChangeAspect="1" noChangeArrowheads="1" noTextEdit="1"/>
          </p:cNvSpPr>
          <p:nvPr>
            <p:ph type="sldImg"/>
          </p:nvPr>
        </p:nvSpPr>
        <p:spPr>
          <a:xfrm>
            <a:off x="1558925" y="650875"/>
            <a:ext cx="3748088" cy="2811463"/>
          </a:xfrm>
          <a:ln/>
        </p:spPr>
      </p:sp>
      <p:sp>
        <p:nvSpPr>
          <p:cNvPr id="921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When the second bullet point displays on the screen, it might be helpful to remind students that, in the Solow model’s steady state, total output grows at rate n + g.   Thus, we can estimate n + g </a:t>
            </a:r>
            <a:r>
              <a:rPr lang="en-US" baseline="0" dirty="0" smtClean="0"/>
              <a:t> </a:t>
            </a:r>
            <a:r>
              <a:rPr lang="en-US" dirty="0" smtClean="0"/>
              <a:t>simply by using the long-run average growth rate of real GDP.  </a:t>
            </a:r>
          </a:p>
          <a:p>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7952AB3-66F3-45E5-AE53-91D78C6E99A4}" type="slidenum">
              <a:rPr lang="en-US"/>
              <a:pPr>
                <a:defRPr/>
              </a:pPr>
              <a:t>23</a:t>
            </a:fld>
            <a:endParaRPr lang="en-US"/>
          </a:p>
        </p:txBody>
      </p:sp>
      <p:sp>
        <p:nvSpPr>
          <p:cNvPr id="93187" name="Rectangle 2"/>
          <p:cNvSpPr>
            <a:spLocks noGrp="1" noRot="1" noChangeAspect="1" noChangeArrowheads="1" noTextEdit="1"/>
          </p:cNvSpPr>
          <p:nvPr>
            <p:ph type="sldImg"/>
          </p:nvPr>
        </p:nvSpPr>
        <p:spPr>
          <a:xfrm>
            <a:off x="1587500" y="533400"/>
            <a:ext cx="3759200" cy="2819400"/>
          </a:xfrm>
          <a:ln/>
        </p:spPr>
      </p:sp>
      <p:sp>
        <p:nvSpPr>
          <p:cNvPr id="93188" name="Rectangle 3"/>
          <p:cNvSpPr>
            <a:spLocks noGrp="1" noChangeArrowheads="1"/>
          </p:cNvSpPr>
          <p:nvPr>
            <p:ph type="body" idx="1"/>
          </p:nvPr>
        </p:nvSpPr>
        <p:spPr>
          <a:xfrm>
            <a:off x="914400" y="3581400"/>
            <a:ext cx="5181600" cy="5029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100" smtClean="0"/>
              <a:t>If you have time available in class, you might consider asking students to brainstorm a list of policies or actions the government could take to increase the national saving rate.  </a:t>
            </a:r>
          </a:p>
          <a:p>
            <a:r>
              <a:rPr lang="en-US" sz="1100" smtClean="0"/>
              <a:t>If you’ve been reading these annotations in the “notes” area of these slides, you’ve seen my suggestions on generating classroom discussion, and hopefully have tried them. If you haven’t, now would be a great time to try, and it’s easy:</a:t>
            </a:r>
          </a:p>
          <a:p>
            <a:r>
              <a:rPr lang="en-US" sz="1100" smtClean="0"/>
              <a:t>Get students into pairs (they need not change seats – students sitting together can work together).  Ask them to take out a sheet of paper, and give them 3-4 minutes to see if they can come up with 3 different policies to increase saving.  After the 3-4 minutes are up, ask for volunteers.  Write down their responses on the board, and then compare the list that the class came up with to those appearing on this slide.  </a:t>
            </a:r>
          </a:p>
          <a:p>
            <a:endParaRPr lang="en-US" sz="1100" smtClean="0"/>
          </a:p>
          <a:p>
            <a:r>
              <a:rPr lang="en-US" sz="1100" smtClean="0"/>
              <a:t>Having students work in pairs BEFORE discussing in class takes class-time, but yields many benefits.  </a:t>
            </a:r>
          </a:p>
          <a:p>
            <a:pPr marL="288925" lvl="1" indent="-174625">
              <a:buFontTx/>
              <a:buChar char="•"/>
            </a:pPr>
            <a:r>
              <a:rPr lang="en-US" sz="1100" smtClean="0"/>
              <a:t>All students become involved (while they are working in pairs), as opposed to only a few being involved if you immediately ask for responses w/o giving them time to think first.</a:t>
            </a:r>
          </a:p>
          <a:p>
            <a:pPr marL="288925" lvl="1" indent="-174625">
              <a:buFontTx/>
              <a:buChar char="•"/>
            </a:pPr>
            <a:r>
              <a:rPr lang="en-US" sz="1100" smtClean="0"/>
              <a:t>Many students don’t have the confidence to volunteer a response when their instructor asks for responses immediately after posing the question.  However, if these students are given a few moments to think of possible answers, and if they have the chance to run it by a classmate first, then they will be FAR more likely to volunteer their responses. </a:t>
            </a:r>
          </a:p>
          <a:p>
            <a:pPr marL="288925" lvl="1" indent="-174625">
              <a:buFontTx/>
              <a:buChar char="•"/>
            </a:pPr>
            <a:r>
              <a:rPr lang="en-US" sz="1100" smtClean="0"/>
              <a:t>This leads to a higher quantity and quality of class participation.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FD816B5-A86B-4D41-B095-1AF9F95D0143}" type="slidenum">
              <a:rPr lang="en-US"/>
              <a:pPr>
                <a:defRPr/>
              </a:pPr>
              <a:t>24</a:t>
            </a:fld>
            <a:endParaRPr lang="en-US"/>
          </a:p>
        </p:txBody>
      </p:sp>
      <p:sp>
        <p:nvSpPr>
          <p:cNvPr id="94211" name="Rectangle 2"/>
          <p:cNvSpPr>
            <a:spLocks noGrp="1" noRot="1" noChangeAspect="1" noChangeArrowheads="1" noTextEdit="1"/>
          </p:cNvSpPr>
          <p:nvPr>
            <p:ph type="sldImg"/>
          </p:nvPr>
        </p:nvSpPr>
        <p:spPr>
          <a:xfrm>
            <a:off x="1558925" y="650875"/>
            <a:ext cx="3748088" cy="2811463"/>
          </a:xfrm>
          <a:ln/>
        </p:spPr>
      </p:sp>
      <p:sp>
        <p:nvSpPr>
          <p:cNvPr id="942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BCDEAA1-678A-4CC0-97B6-B67AADBE1F0C}" type="slidenum">
              <a:rPr lang="en-US"/>
              <a:pPr>
                <a:defRPr/>
              </a:pPr>
              <a:t>25</a:t>
            </a:fld>
            <a:endParaRPr lang="en-US"/>
          </a:p>
        </p:txBody>
      </p:sp>
      <p:sp>
        <p:nvSpPr>
          <p:cNvPr id="95235" name="Rectangle 2"/>
          <p:cNvSpPr>
            <a:spLocks noGrp="1" noRot="1" noChangeAspect="1" noChangeArrowheads="1" noTextEdit="1"/>
          </p:cNvSpPr>
          <p:nvPr>
            <p:ph type="sldImg"/>
          </p:nvPr>
        </p:nvSpPr>
        <p:spPr>
          <a:xfrm>
            <a:off x="1558925" y="650875"/>
            <a:ext cx="3748088" cy="2811463"/>
          </a:xfrm>
          <a:ln/>
        </p:spPr>
      </p:sp>
      <p:sp>
        <p:nvSpPr>
          <p:cNvPr id="952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Refer</a:t>
            </a:r>
            <a:r>
              <a:rPr lang="en-US" baseline="0" dirty="0" smtClean="0"/>
              <a:t> students to the case study “Industrial Policy in Practice,” on pp.255-256.</a:t>
            </a:r>
            <a:endParaRPr lang="en-US" dirty="0" smtClean="0"/>
          </a:p>
          <a:p>
            <a:endParaRPr lang="en-US" dirty="0" smtClean="0"/>
          </a:p>
          <a:p>
            <a:r>
              <a:rPr lang="en-US" dirty="0" smtClean="0"/>
              <a:t>Before showing the next slide, ask your students which of the two views is closest to their own.  </a:t>
            </a:r>
          </a:p>
          <a:p>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5018FF2-C385-4BC6-BD00-5BBED0AAD0B1}" type="slidenum">
              <a:rPr lang="en-US"/>
              <a:pPr>
                <a:defRPr/>
              </a:pPr>
              <a:t>26</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4183C95-CF70-42A6-AF18-F83EF072E4F2}" type="slidenum">
              <a:rPr lang="en-US"/>
              <a:pPr>
                <a:defRPr/>
              </a:pPr>
              <a:t>27</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4183C95-CF70-42A6-AF18-F83EF072E4F2}" type="slidenum">
              <a:rPr lang="en-US"/>
              <a:pPr>
                <a:defRPr/>
              </a:pPr>
              <a:t>28</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This satellite photo</a:t>
            </a:r>
            <a:r>
              <a:rPr lang="en-US" baseline="0" dirty="0" smtClean="0"/>
              <a:t> of North and South Korea was taken at night.  South Korea is well-lit, indicating the widespread access to electricity.  North Korea is dark.  </a:t>
            </a:r>
          </a:p>
          <a:p>
            <a:endParaRPr lang="en-US" baseline="0" dirty="0" smtClean="0"/>
          </a:p>
          <a:p>
            <a:r>
              <a:rPr lang="en-US" baseline="0" dirty="0" smtClean="0"/>
              <a:t>For more info, see </a:t>
            </a:r>
          </a:p>
          <a:p>
            <a:r>
              <a:rPr lang="en-US" baseline="0" dirty="0" smtClean="0"/>
              <a:t>http://</a:t>
            </a:r>
            <a:r>
              <a:rPr lang="en-US" baseline="0" dirty="0" err="1" smtClean="0"/>
              <a:t>www.nytimes.com</a:t>
            </a:r>
            <a:r>
              <a:rPr lang="en-US" baseline="0" dirty="0" smtClean="0"/>
              <a:t>/2006/10/23/technology/23link.html</a:t>
            </a:r>
          </a:p>
          <a:p>
            <a:endParaRPr lang="en-US" baseline="0" dirty="0" smtClean="0"/>
          </a:p>
          <a:p>
            <a:r>
              <a:rPr lang="en-US" baseline="0" dirty="0" smtClean="0"/>
              <a:t>Photo credit:  </a:t>
            </a:r>
            <a:r>
              <a:rPr lang="en-US" sz="1200" b="0" i="0" u="none" strike="noStrike" kern="1200" baseline="0" dirty="0" smtClean="0">
                <a:solidFill>
                  <a:schemeClr val="tx1"/>
                </a:solidFill>
                <a:latin typeface="Arial" charset="0"/>
                <a:ea typeface="+mn-ea"/>
                <a:cs typeface="+mn-cs"/>
              </a:rPr>
              <a:t>Jason Reed/Reuters/</a:t>
            </a:r>
            <a:r>
              <a:rPr lang="en-US" sz="1200" b="0" i="0" u="none" strike="noStrike" kern="1200" baseline="0" dirty="0" err="1" smtClean="0">
                <a:solidFill>
                  <a:schemeClr val="tx1"/>
                </a:solidFill>
                <a:latin typeface="Arial" charset="0"/>
                <a:ea typeface="+mn-ea"/>
                <a:cs typeface="+mn-cs"/>
              </a:rPr>
              <a:t>Landov</a:t>
            </a:r>
            <a:r>
              <a:rPr lang="en-US" sz="1200" b="0" i="0" u="none" strike="noStrike" kern="1200" baseline="0" dirty="0" smtClean="0">
                <a:solidFill>
                  <a:schemeClr val="tx1"/>
                </a:solidFill>
                <a:latin typeface="Arial" charset="0"/>
                <a:ea typeface="+mn-ea"/>
                <a:cs typeface="+mn-cs"/>
              </a:rPr>
              <a:t>. </a:t>
            </a: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97A7CBF-7241-418E-A66C-168759E358B4}" type="slidenum">
              <a:rPr lang="en-US"/>
              <a:pPr>
                <a:defRPr/>
              </a:pPr>
              <a:t>2</a:t>
            </a:fld>
            <a:endParaRPr lang="en-US"/>
          </a:p>
        </p:txBody>
      </p:sp>
      <p:sp>
        <p:nvSpPr>
          <p:cNvPr id="69635" name="Rectangle 2"/>
          <p:cNvSpPr>
            <a:spLocks noGrp="1" noRot="1" noChangeAspect="1" noChangeArrowheads="1" noTextEdit="1"/>
          </p:cNvSpPr>
          <p:nvPr>
            <p:ph type="sldImg"/>
          </p:nvPr>
        </p:nvSpPr>
        <p:spPr>
          <a:xfrm>
            <a:off x="1558925" y="650875"/>
            <a:ext cx="3748088" cy="2811463"/>
          </a:xfrm>
          <a:ln/>
        </p:spPr>
      </p:sp>
      <p:sp>
        <p:nvSpPr>
          <p:cNvPr id="696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Source:  data used to construct Figure 1-1, and some simple calculations.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091C82C-9E0C-42C9-9C72-B636DFB471CD}" type="slidenum">
              <a:rPr lang="en-US"/>
              <a:pPr>
                <a:defRPr/>
              </a:pPr>
              <a:t>29</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5000"/>
              </a:lnSpc>
              <a:spcBef>
                <a:spcPts val="0"/>
              </a:spcBef>
              <a:spcAft>
                <a:spcPct val="0"/>
              </a:spcAft>
              <a:buClrTx/>
              <a:buSzTx/>
              <a:buFontTx/>
              <a:buNone/>
              <a:tabLst/>
              <a:defRPr/>
            </a:pPr>
            <a:r>
              <a:rPr lang="en-US" dirty="0" smtClean="0"/>
              <a:t>R&amp;D = research and development</a:t>
            </a:r>
          </a:p>
          <a:p>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AA0425D-A461-46B7-B243-DC5B45C7521F}" type="slidenum">
              <a:rPr lang="en-US"/>
              <a:pPr>
                <a:defRPr/>
              </a:pPr>
              <a:t>30</a:t>
            </a:fld>
            <a:endParaRPr lang="en-US"/>
          </a:p>
        </p:txBody>
      </p:sp>
      <p:sp>
        <p:nvSpPr>
          <p:cNvPr id="84995" name="Rectangle 2"/>
          <p:cNvSpPr>
            <a:spLocks noGrp="1" noRot="1" noChangeAspect="1" noChangeArrowheads="1" noTextEdit="1"/>
          </p:cNvSpPr>
          <p:nvPr>
            <p:ph type="sldImg"/>
          </p:nvPr>
        </p:nvSpPr>
        <p:spPr>
          <a:xfrm>
            <a:off x="1558925" y="650875"/>
            <a:ext cx="3748088" cy="2811463"/>
          </a:xfrm>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Interpreting the numbers in this table:</a:t>
            </a:r>
          </a:p>
          <a:p>
            <a:r>
              <a:rPr lang="en-US" dirty="0" smtClean="0"/>
              <a:t>Sachs and Warner classify countries as either “open” or “closed.”  Among the developed nations classified as “open,” the average annual growth rate was 2.3%.  Among developed nations classified as “closed,” the growth rate was only 0.7% per year.  </a:t>
            </a:r>
          </a:p>
          <a:p>
            <a:r>
              <a:rPr lang="en-US" dirty="0" smtClean="0"/>
              <a:t>The average growth rate for “open” developing nations was 4.5%.  The average growth rate for “closed” developing countries was only 0.7%.  </a:t>
            </a:r>
          </a:p>
          <a:p>
            <a:endParaRPr lang="en-US" dirty="0" smtClean="0"/>
          </a:p>
          <a:p>
            <a:r>
              <a:rPr lang="en-US" dirty="0" smtClean="0"/>
              <a:t>See note 11 on p.260 for references.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08D5003-6C16-4C84-9C72-8F391F575127}" type="slidenum">
              <a:rPr lang="en-US"/>
              <a:pPr>
                <a:defRPr/>
              </a:pPr>
              <a:t>31</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See note 11 on p.260 for references.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34D8C8F-E162-4E47-82FE-0E737DD70621}" type="slidenum">
              <a:rPr lang="en-US"/>
              <a:pPr>
                <a:defRPr/>
              </a:pPr>
              <a:t>32</a:t>
            </a:fld>
            <a:endParaRPr 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In the Solow model, the long-run economic growth rate equals the rate of technological progress, which is exogenous in the model.  Hence, the Solow model is basically saying “all I can tell you is that growth in living standards depends on technological progress.  I have no idea what drives technological progress.”  </a:t>
            </a:r>
          </a:p>
          <a:p>
            <a:endParaRPr lang="en-US" smtClean="0"/>
          </a:p>
          <a:p>
            <a:r>
              <a:rPr lang="en-US" smtClean="0"/>
              <a:t>Endogenous growth theory tries to explain the behavior of the rates of technological progress and/or productivity growth, rather than merely taking these rates as given.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CADF592-AEA8-414B-AB34-F6D257CF71D8}" type="slidenum">
              <a:rPr lang="en-US"/>
              <a:pPr>
                <a:defRPr/>
              </a:pPr>
              <a:t>33</a:t>
            </a:fld>
            <a:endParaRPr lang="en-US"/>
          </a:p>
        </p:txBody>
      </p:sp>
      <p:sp>
        <p:nvSpPr>
          <p:cNvPr id="106499" name="Rectangle 2"/>
          <p:cNvSpPr>
            <a:spLocks noGrp="1" noRot="1" noChangeAspect="1" noChangeArrowheads="1" noTextEdit="1"/>
          </p:cNvSpPr>
          <p:nvPr>
            <p:ph type="sldImg"/>
          </p:nvPr>
        </p:nvSpPr>
        <p:spPr>
          <a:xfrm>
            <a:off x="1558925" y="650875"/>
            <a:ext cx="3748088" cy="2811463"/>
          </a:xfrm>
          <a:ln/>
        </p:spPr>
      </p:sp>
      <p:sp>
        <p:nvSpPr>
          <p:cNvPr id="1065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This is an extremely simple model, yet has a powerful implication (to be developed below).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8992323-1B27-405D-B812-EF782D6DBD64}" type="slidenum">
              <a:rPr lang="en-US"/>
              <a:pPr>
                <a:defRPr/>
              </a:pPr>
              <a:t>34</a:t>
            </a:fld>
            <a:endParaRPr lang="en-US"/>
          </a:p>
        </p:txBody>
      </p:sp>
      <p:sp>
        <p:nvSpPr>
          <p:cNvPr id="107523" name="Rectangle 2"/>
          <p:cNvSpPr>
            <a:spLocks noGrp="1" noRot="1" noChangeAspect="1" noChangeArrowheads="1" noTextEdit="1"/>
          </p:cNvSpPr>
          <p:nvPr>
            <p:ph type="sldImg"/>
          </p:nvPr>
        </p:nvSpPr>
        <p:spPr>
          <a:xfrm>
            <a:off x="1558925" y="650875"/>
            <a:ext cx="3748088" cy="2811463"/>
          </a:xfrm>
          <a:ln/>
        </p:spPr>
      </p:sp>
      <p:sp>
        <p:nvSpPr>
          <p:cNvPr id="1075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Y and K grow at the same rate because A is constant.  </a:t>
            </a:r>
          </a:p>
          <a:p>
            <a:endParaRPr lang="en-US" smtClean="0"/>
          </a:p>
          <a:p>
            <a:r>
              <a:rPr lang="en-US" smtClean="0"/>
              <a:t>Discussion:</a:t>
            </a:r>
          </a:p>
          <a:p>
            <a:r>
              <a:rPr lang="en-US" smtClean="0"/>
              <a:t>The return to capital is the incentive to invest.  If capital exhibits diminishing returns, then the incentive to invest decreases as the economy grows.  Hence, investment cannot be a source of sustained growth.  </a:t>
            </a:r>
          </a:p>
          <a:p>
            <a:r>
              <a:rPr lang="en-US" smtClean="0"/>
              <a:t>However, in this model, MPK does </a:t>
            </a:r>
            <a:r>
              <a:rPr lang="en-US" u="sng" smtClean="0"/>
              <a:t>not</a:t>
            </a:r>
            <a:r>
              <a:rPr lang="en-US" smtClean="0"/>
              <a:t> fall as K rises, so the incentive to invest never declines, people will always find it worthwhile to save and invest over and above depreciation, so investment becomes an engine of growth.  </a:t>
            </a:r>
          </a:p>
          <a:p>
            <a:endParaRPr lang="en-US" smtClean="0"/>
          </a:p>
          <a:p>
            <a:r>
              <a:rPr lang="en-US" smtClean="0"/>
              <a:t>The $64,000 question:</a:t>
            </a:r>
          </a:p>
          <a:p>
            <a:r>
              <a:rPr lang="en-US" smtClean="0"/>
              <a:t>Does capital exhibit diminishing or constant marginal returns?  The answer is critical, for it determines whether investment explains sustained (i.e. steady-state) growth in productivity and living standards.  See the next slide for discussion. </a:t>
            </a:r>
          </a:p>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E6527EE-2651-40BF-B6F4-1E84E2B3385C}" type="slidenum">
              <a:rPr lang="en-US"/>
              <a:pPr>
                <a:defRPr/>
              </a:pPr>
              <a:t>35</a:t>
            </a:fld>
            <a:endParaRPr lang="en-US"/>
          </a:p>
        </p:txBody>
      </p:sp>
      <p:sp>
        <p:nvSpPr>
          <p:cNvPr id="108547" name="Rectangle 2"/>
          <p:cNvSpPr>
            <a:spLocks noGrp="1" noRot="1" noChangeAspect="1" noChangeArrowheads="1" noTextEdit="1"/>
          </p:cNvSpPr>
          <p:nvPr>
            <p:ph type="sldImg"/>
          </p:nvPr>
        </p:nvSpPr>
        <p:spPr>
          <a:xfrm>
            <a:off x="1558925" y="650875"/>
            <a:ext cx="3748088" cy="2811463"/>
          </a:xfrm>
          <a:ln/>
        </p:spPr>
      </p:sp>
      <p:sp>
        <p:nvSpPr>
          <p:cNvPr id="10854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AE9FA1F-2D30-4A35-95C9-B5B25C272A5E}" type="slidenum">
              <a:rPr lang="en-US"/>
              <a:pPr>
                <a:defRPr/>
              </a:pPr>
              <a:t>36</a:t>
            </a:fld>
            <a:endParaRPr lang="en-US"/>
          </a:p>
        </p:txBody>
      </p:sp>
      <p:sp>
        <p:nvSpPr>
          <p:cNvPr id="109571" name="Rectangle 2"/>
          <p:cNvSpPr>
            <a:spLocks noGrp="1" noRot="1" noChangeAspect="1" noChangeArrowheads="1" noTextEdit="1"/>
          </p:cNvSpPr>
          <p:nvPr>
            <p:ph type="sldImg"/>
          </p:nvPr>
        </p:nvSpPr>
        <p:spPr>
          <a:xfrm>
            <a:off x="1511300" y="685800"/>
            <a:ext cx="3759200" cy="2819400"/>
          </a:xfrm>
          <a:ln/>
        </p:spPr>
      </p:sp>
      <p:sp>
        <p:nvSpPr>
          <p:cNvPr id="119812" name="Rectangle 3"/>
          <p:cNvSpPr>
            <a:spLocks noGrp="1" noChangeArrowheads="1"/>
          </p:cNvSpPr>
          <p:nvPr>
            <p:ph type="body" idx="1"/>
          </p:nvPr>
        </p:nvSpPr>
        <p:spPr>
          <a:xfrm>
            <a:off x="838200" y="3657600"/>
            <a:ext cx="5410200" cy="4724400"/>
          </a:xfrm>
          <a:ln/>
        </p:spPr>
        <p:txBody>
          <a:bodyPr/>
          <a:lstStyle/>
          <a:p>
            <a:pPr>
              <a:defRPr/>
            </a:pPr>
            <a:r>
              <a:rPr lang="en-US" sz="1150" dirty="0" smtClean="0"/>
              <a:t>Before presenting this model, it might be helpful to tell students that it is an extension of something they already know - the Solow model with tech progress.  There are two differences:</a:t>
            </a:r>
          </a:p>
          <a:p>
            <a:pPr marL="290513" lvl="1" indent="-171450">
              <a:buSzPct val="110000"/>
              <a:buFontTx/>
              <a:buChar char="•"/>
              <a:defRPr/>
            </a:pPr>
            <a:r>
              <a:rPr lang="en-US" sz="1150" dirty="0" smtClean="0"/>
              <a:t>First, a fraction of the labor force does not produce goods &amp; services, but rather produces “knowledge” by doing research in universities.  </a:t>
            </a:r>
          </a:p>
          <a:p>
            <a:pPr marL="290513" lvl="1" indent="-171450">
              <a:buSzPct val="110000"/>
              <a:buFontTx/>
              <a:buChar char="•"/>
              <a:defRPr/>
            </a:pPr>
            <a:r>
              <a:rPr lang="en-US" sz="1150" dirty="0" smtClean="0"/>
              <a:t>Second, the rate of tech progress is not exogenous, but rather depends on how fast the stock of knowledge grows, which in turn depends on how much labor the economy has allocated to research. </a:t>
            </a:r>
          </a:p>
          <a:p>
            <a:pPr>
              <a:defRPr/>
            </a:pPr>
            <a:r>
              <a:rPr lang="en-US" sz="1150" dirty="0" smtClean="0"/>
              <a:t>If you have a few minutes of class time after presenting the model, you should consider having your students work problem </a:t>
            </a:r>
            <a:r>
              <a:rPr lang="en-US" sz="1150" dirty="0" smtClean="0"/>
              <a:t>#7 </a:t>
            </a:r>
            <a:r>
              <a:rPr lang="en-US" sz="1150" dirty="0" smtClean="0"/>
              <a:t>on p.</a:t>
            </a:r>
            <a:r>
              <a:rPr lang="en-US" sz="1150" dirty="0" smtClean="0"/>
              <a:t>269.  </a:t>
            </a:r>
            <a:r>
              <a:rPr lang="en-US" sz="1150" dirty="0" smtClean="0"/>
              <a:t>Otherwise, assign it as a homework exercise.  </a:t>
            </a:r>
          </a:p>
          <a:p>
            <a:pPr>
              <a:defRPr/>
            </a:pPr>
            <a:r>
              <a:rPr lang="en-US" sz="1150" dirty="0" smtClean="0"/>
              <a:t>In regards to the specific elements of the model, </a:t>
            </a:r>
          </a:p>
          <a:p>
            <a:pPr marL="290513" lvl="1" indent="-171450">
              <a:buFontTx/>
              <a:buChar char="•"/>
              <a:defRPr/>
            </a:pPr>
            <a:r>
              <a:rPr lang="en-US" sz="1150" dirty="0" smtClean="0"/>
              <a:t>Manufacturing production function:  Just like in the Solow model with exogenous technological progress, output of manufactures depends on capital and the effective labor force employed in the mfg sector, (1-u)EL.  </a:t>
            </a:r>
          </a:p>
          <a:p>
            <a:pPr marL="290513" lvl="1" indent="-171450">
              <a:buFontTx/>
              <a:buChar char="•"/>
              <a:defRPr/>
            </a:pPr>
            <a:r>
              <a:rPr lang="en-US" sz="1150" dirty="0" smtClean="0"/>
              <a:t>Research production function:   The “output” is increases in knowledge and </a:t>
            </a:r>
            <a:br>
              <a:rPr lang="en-US" sz="1150" dirty="0" smtClean="0"/>
            </a:br>
            <a:r>
              <a:rPr lang="en-US" sz="1150" dirty="0" smtClean="0"/>
              <a:t>labor efficiency.  The “inputs” are labor and current knowledge.  The function g(</a:t>
            </a:r>
            <a:r>
              <a:rPr lang="en-US" sz="800" dirty="0" smtClean="0"/>
              <a:t> </a:t>
            </a:r>
            <a:r>
              <a:rPr lang="en-US" sz="1150" dirty="0" smtClean="0"/>
              <a:t>) shows how changes in the amount of labor devoted to research affect the creation of new knowledge.  All we need is for g(</a:t>
            </a:r>
            <a:r>
              <a:rPr lang="en-US" sz="800" dirty="0" smtClean="0"/>
              <a:t> </a:t>
            </a:r>
            <a:r>
              <a:rPr lang="en-US" sz="1150" dirty="0" smtClean="0"/>
              <a:t>) to be an increasing function.  It does not matter whether a doubling of scientists causes the creation of knowledge to double, more than double, or less than double.  </a:t>
            </a:r>
          </a:p>
          <a:p>
            <a:pPr marL="290513" lvl="1" indent="-171450">
              <a:buFontTx/>
              <a:buChar char="•"/>
              <a:defRPr/>
            </a:pPr>
            <a:r>
              <a:rPr lang="en-US" sz="1150" dirty="0" smtClean="0"/>
              <a:t>Capital accumulation:  Same as in the previous model -- net investment equals gross investment (</a:t>
            </a:r>
            <a:r>
              <a:rPr lang="en-US" sz="1150" dirty="0" err="1" smtClean="0"/>
              <a:t>sY</a:t>
            </a:r>
            <a:r>
              <a:rPr lang="en-US" sz="1150" dirty="0" smtClean="0"/>
              <a:t>) minus depreciation.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0B8A524-95FF-44C2-93A0-1FB4898ED7D3}" type="slidenum">
              <a:rPr lang="en-US"/>
              <a:pPr>
                <a:defRPr/>
              </a:pPr>
              <a:t>37</a:t>
            </a:fld>
            <a:endParaRPr lang="en-US"/>
          </a:p>
        </p:txBody>
      </p:sp>
      <p:sp>
        <p:nvSpPr>
          <p:cNvPr id="110595" name="Rectangle 2"/>
          <p:cNvSpPr>
            <a:spLocks noGrp="1" noRot="1" noChangeAspect="1" noChangeArrowheads="1" noTextEdit="1"/>
          </p:cNvSpPr>
          <p:nvPr>
            <p:ph type="sldImg"/>
          </p:nvPr>
        </p:nvSpPr>
        <p:spPr>
          <a:xfrm>
            <a:off x="1558925" y="650875"/>
            <a:ext cx="3748088" cy="2811463"/>
          </a:xfrm>
          <a:ln/>
        </p:spPr>
      </p:sp>
      <p:sp>
        <p:nvSpPr>
          <p:cNvPr id="110596" name="Rectangle 3"/>
          <p:cNvSpPr>
            <a:spLocks noGrp="1" noChangeArrowheads="1"/>
          </p:cNvSpPr>
          <p:nvPr>
            <p:ph type="body" idx="1"/>
          </p:nvPr>
        </p:nvSpPr>
        <p:spPr>
          <a:xfrm>
            <a:off x="914400" y="4343400"/>
            <a:ext cx="5105400" cy="3886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In this model, the steady state growth rate of the standard of living equals the growth rate of labor efficiency, just like in the Solow model with tech progress, covered at the beginning of this chapter.  The difference here is that the rate of tech progress, g, is not exogenous: it depends on how much labor the economy has allocated to research. </a:t>
            </a:r>
          </a:p>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r>
              <a:rPr lang="en-US" dirty="0" smtClean="0"/>
              <a:t>Increasing </a:t>
            </a:r>
            <a:r>
              <a:rPr lang="en-US" b="1" i="1" dirty="0" smtClean="0"/>
              <a:t>u</a:t>
            </a:r>
            <a:r>
              <a:rPr lang="en-US" dirty="0" smtClean="0"/>
              <a:t> means devoting more resources to R&amp;D.  In the short run, output of goods &amp; services per capita will fall.  However, the pace of technological progress will rise, so growth will speed up and output per capita will eventually be higher than it would have been at the initial value of </a:t>
            </a:r>
            <a:r>
              <a:rPr lang="en-US" b="1" i="1" dirty="0" smtClean="0"/>
              <a:t>u</a:t>
            </a:r>
            <a:r>
              <a:rPr lang="en-US" dirty="0" smtClean="0"/>
              <a:t>.  </a:t>
            </a:r>
          </a:p>
          <a:p>
            <a:endParaRPr lang="en-US" dirty="0" smtClean="0"/>
          </a:p>
          <a:p>
            <a:r>
              <a:rPr lang="en-US" dirty="0" smtClean="0"/>
              <a:t>Of course, if we increase </a:t>
            </a:r>
            <a:r>
              <a:rPr lang="en-US" b="1" i="1" dirty="0" smtClean="0"/>
              <a:t>u</a:t>
            </a:r>
            <a:r>
              <a:rPr lang="en-US" dirty="0" smtClean="0"/>
              <a:t> to its maximum possible value, 1, then </a:t>
            </a:r>
            <a:r>
              <a:rPr lang="en-US" u="sng" dirty="0" smtClean="0"/>
              <a:t>no</a:t>
            </a:r>
            <a:r>
              <a:rPr lang="en-US" dirty="0" smtClean="0"/>
              <a:t> goods and services would be produced.  </a:t>
            </a:r>
          </a:p>
          <a:p>
            <a:endParaRPr lang="en-US" dirty="0" smtClean="0"/>
          </a:p>
          <a:p>
            <a:r>
              <a:rPr lang="en-US" dirty="0" smtClean="0"/>
              <a:t>This tradeoff suggests that there must be some kind of golden rule for </a:t>
            </a:r>
            <a:r>
              <a:rPr lang="en-US" b="1" i="1" dirty="0" smtClean="0"/>
              <a:t>u</a:t>
            </a:r>
            <a:r>
              <a:rPr lang="en-US" dirty="0" smtClean="0"/>
              <a:t>, </a:t>
            </a:r>
            <a:br>
              <a:rPr lang="en-US" dirty="0" smtClean="0"/>
            </a:br>
            <a:r>
              <a:rPr lang="en-US" dirty="0" smtClean="0"/>
              <a:t>a value of </a:t>
            </a:r>
            <a:r>
              <a:rPr lang="en-US" b="1" i="1" dirty="0" smtClean="0"/>
              <a:t>u</a:t>
            </a:r>
            <a:r>
              <a:rPr lang="en-US" dirty="0" smtClean="0"/>
              <a:t> that maximizes well-being per capita in the steady state.  </a:t>
            </a:r>
          </a:p>
          <a:p>
            <a:r>
              <a:rPr lang="en-US" dirty="0" smtClean="0"/>
              <a:t>At low enough values of </a:t>
            </a:r>
            <a:r>
              <a:rPr lang="en-US" b="1" i="1" dirty="0" smtClean="0"/>
              <a:t>u</a:t>
            </a:r>
            <a:r>
              <a:rPr lang="en-US" dirty="0" smtClean="0"/>
              <a:t> (values lower than this golden rule level), increases in </a:t>
            </a:r>
            <a:r>
              <a:rPr lang="en-US" b="1" i="1" dirty="0" smtClean="0"/>
              <a:t>u</a:t>
            </a:r>
            <a:r>
              <a:rPr lang="en-US" dirty="0" smtClean="0"/>
              <a:t> would, on balance, benefit the economy.  At high enough values, increases in </a:t>
            </a:r>
            <a:r>
              <a:rPr lang="en-US" b="1" i="1" dirty="0" smtClean="0"/>
              <a:t>u</a:t>
            </a:r>
            <a:r>
              <a:rPr lang="en-US" dirty="0" smtClean="0"/>
              <a:t> would likely harm the economy. </a:t>
            </a:r>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38</a:t>
            </a:fld>
            <a:endParaRPr lang="en-US"/>
          </a:p>
        </p:txBody>
      </p:sp>
    </p:spTree>
    <p:extLst>
      <p:ext uri="{BB962C8B-B14F-4D97-AF65-F5344CB8AC3E}">
        <p14:creationId xmlns:p14="http://schemas.microsoft.com/office/powerpoint/2010/main" val="1707782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B5558AA-94CD-4961-9051-41229F974C69}" type="slidenum">
              <a:rPr lang="en-US">
                <a:solidFill>
                  <a:prstClr val="black"/>
                </a:solidFill>
              </a:rPr>
              <a:pPr>
                <a:defRPr/>
              </a:pPr>
              <a:t>3</a:t>
            </a:fld>
            <a:endParaRPr lang="en-US">
              <a:solidFill>
                <a:prstClr val="black"/>
              </a:solidFill>
            </a:endParaRPr>
          </a:p>
        </p:txBody>
      </p:sp>
      <p:sp>
        <p:nvSpPr>
          <p:cNvPr id="70659" name="Rectangle 2"/>
          <p:cNvSpPr>
            <a:spLocks noGrp="1" noRot="1" noChangeAspect="1" noChangeArrowheads="1" noTextEdit="1"/>
          </p:cNvSpPr>
          <p:nvPr>
            <p:ph type="sldImg"/>
          </p:nvPr>
        </p:nvSpPr>
        <p:spPr>
          <a:xfrm>
            <a:off x="1558925" y="650875"/>
            <a:ext cx="3748088" cy="2811463"/>
          </a:xfrm>
          <a:ln/>
        </p:spPr>
      </p:sp>
      <p:sp>
        <p:nvSpPr>
          <p:cNvPr id="7066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Students are certainly aware that rapid technological progress has occurred.  Yet, it’s fun to show these figures, to take stock of some specific kinds of technological progress.  </a:t>
            </a:r>
          </a:p>
          <a:p>
            <a:endParaRPr lang="en-US" dirty="0" smtClean="0"/>
          </a:p>
          <a:p>
            <a:r>
              <a:rPr lang="en-US" dirty="0" smtClean="0"/>
              <a:t>Sources:  </a:t>
            </a:r>
          </a:p>
          <a:p>
            <a:r>
              <a:rPr lang="en-US" dirty="0" smtClean="0"/>
              <a:t>U.S. Census Bureau</a:t>
            </a:r>
          </a:p>
          <a:p>
            <a:r>
              <a:rPr lang="en-US" dirty="0" smtClean="0"/>
              <a:t>Wikipedia.org</a:t>
            </a:r>
          </a:p>
          <a:p>
            <a:r>
              <a:rPr lang="en-US" i="1" dirty="0" smtClean="0"/>
              <a:t>The Economist</a:t>
            </a:r>
            <a:r>
              <a:rPr lang="en-US" dirty="0" smtClean="0"/>
              <a:t>, various issues</a:t>
            </a:r>
          </a:p>
          <a:p>
            <a:r>
              <a:rPr lang="en-US" i="1" dirty="0" smtClean="0"/>
              <a:t>The Elusive Quest for Growth</a:t>
            </a:r>
            <a:r>
              <a:rPr lang="en-US" dirty="0" smtClean="0"/>
              <a:t>, by William Easterly</a:t>
            </a:r>
          </a:p>
          <a:p>
            <a:r>
              <a:rPr lang="en-US" i="1" dirty="0" smtClean="0"/>
              <a:t>The </a:t>
            </a:r>
            <a:r>
              <a:rPr lang="en-US" i="1" dirty="0" smtClean="0"/>
              <a:t>Statistical </a:t>
            </a:r>
            <a:r>
              <a:rPr lang="en-US" i="1" dirty="0" smtClean="0"/>
              <a:t>Abstract of the United States</a:t>
            </a:r>
            <a:r>
              <a:rPr lang="en-US" dirty="0" smtClean="0"/>
              <a:t>  at </a:t>
            </a:r>
            <a:r>
              <a:rPr lang="en-US" dirty="0" smtClean="0"/>
              <a:t>http://</a:t>
            </a:r>
            <a:r>
              <a:rPr lang="en-US" dirty="0" err="1" smtClean="0"/>
              <a:t>www.census.gov</a:t>
            </a:r>
            <a:r>
              <a:rPr lang="en-US" dirty="0" smtClean="0"/>
              <a:t>/prod/www/</a:t>
            </a:r>
            <a:r>
              <a:rPr lang="en-US" dirty="0" err="1" smtClean="0"/>
              <a:t>statistical_abstract.html</a:t>
            </a:r>
            <a:endParaRPr lang="en-US" dirty="0" smtClean="0"/>
          </a:p>
          <a:p>
            <a:r>
              <a:rPr lang="en-US" dirty="0" smtClean="0"/>
              <a:t>USDA:  http://www.ers.usda.gov/Data/AgProductivity/</a:t>
            </a:r>
          </a:p>
          <a:p>
            <a:r>
              <a:rPr lang="en-US" dirty="0" smtClean="0"/>
              <a:t>internet users: http://www.internetworldstats.com/</a:t>
            </a:r>
            <a:r>
              <a:rPr lang="en-US" dirty="0" err="1" smtClean="0"/>
              <a:t>stats.htm</a:t>
            </a:r>
            <a:r>
              <a:rPr lang="en-US" dirty="0" smtClean="0"/>
              <a:t>, </a:t>
            </a:r>
            <a:br>
              <a:rPr lang="en-US" dirty="0" smtClean="0"/>
            </a:br>
            <a:r>
              <a:rPr lang="en-US" dirty="0" smtClean="0"/>
              <a:t>http://</a:t>
            </a:r>
            <a:r>
              <a:rPr lang="en-US" dirty="0" err="1" smtClean="0"/>
              <a:t>www.internetlivestats.com</a:t>
            </a:r>
            <a:r>
              <a:rPr lang="en-US" dirty="0" smtClean="0"/>
              <a:t>/internet-users/</a:t>
            </a:r>
          </a:p>
          <a:p>
            <a:r>
              <a:rPr lang="en-US" dirty="0" smtClean="0"/>
              <a:t>cell phone users:  gapminder.org, data originally from </a:t>
            </a:r>
            <a:r>
              <a:rPr lang="en-US" dirty="0" err="1" smtClean="0"/>
              <a:t>data.un.org</a:t>
            </a:r>
            <a:r>
              <a:rPr lang="en-US" dirty="0" smtClean="0"/>
              <a:t>, http://</a:t>
            </a:r>
            <a:r>
              <a:rPr lang="en-US" dirty="0" err="1" smtClean="0"/>
              <a:t>www.statista.com</a:t>
            </a:r>
            <a:r>
              <a:rPr lang="en-US" dirty="0" smtClean="0"/>
              <a:t>/statistics/274774/forecast-of-mobile-phone-users-worldwide/</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D470B60-8DAD-423F-9852-0A862A31ABBE}" type="slidenum">
              <a:rPr lang="en-US"/>
              <a:pPr>
                <a:defRPr/>
              </a:pPr>
              <a:t>39</a:t>
            </a:fld>
            <a:endParaRPr lang="en-US"/>
          </a:p>
        </p:txBody>
      </p:sp>
      <p:sp>
        <p:nvSpPr>
          <p:cNvPr id="112643" name="Rectangle 2"/>
          <p:cNvSpPr>
            <a:spLocks noGrp="1" noRot="1" noChangeAspect="1" noChangeArrowheads="1" noTextEdit="1"/>
          </p:cNvSpPr>
          <p:nvPr>
            <p:ph type="sldImg"/>
          </p:nvPr>
        </p:nvSpPr>
        <p:spPr>
          <a:xfrm>
            <a:off x="1558925" y="650875"/>
            <a:ext cx="3748088" cy="2811463"/>
          </a:xfrm>
          <a:ln/>
        </p:spPr>
      </p:sp>
      <p:sp>
        <p:nvSpPr>
          <p:cNvPr id="1126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An excellent quote on p.264 is relevant to fact #3:  </a:t>
            </a:r>
            <a:br>
              <a:rPr lang="en-US" dirty="0" smtClean="0"/>
            </a:br>
            <a:r>
              <a:rPr lang="en-US" dirty="0" smtClean="0"/>
              <a:t>Isaac Newton once said “If I have seen farther than others, it is because I was standing on the shoulders of giants.”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070FF39-E060-4C29-9886-4AC7000AACE7}" type="slidenum">
              <a:rPr lang="en-US"/>
              <a:pPr>
                <a:defRPr/>
              </a:pPr>
              <a:t>40</a:t>
            </a:fld>
            <a:endParaRPr lang="en-US"/>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3C737B6-04BC-463B-ABC6-4A5721956E98}" type="slidenum">
              <a:rPr lang="en-US"/>
              <a:pPr>
                <a:defRPr/>
              </a:pPr>
              <a:t>41</a:t>
            </a:fld>
            <a:endParaRPr lang="en-US"/>
          </a:p>
        </p:txBody>
      </p:sp>
      <p:sp>
        <p:nvSpPr>
          <p:cNvPr id="114691" name="Rectangle 2"/>
          <p:cNvSpPr>
            <a:spLocks noGrp="1" noRot="1" noChangeAspect="1" noChangeArrowheads="1" noTextEdit="1"/>
          </p:cNvSpPr>
          <p:nvPr>
            <p:ph type="sldImg"/>
          </p:nvPr>
        </p:nvSpPr>
        <p:spPr>
          <a:xfrm>
            <a:off x="1558925" y="650875"/>
            <a:ext cx="3748088" cy="2811463"/>
          </a:xfrm>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See p.265 for a nice, brief summary of the story of the Luddites.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42</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43</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DC418D8-06BF-4582-94B3-CD94669F32AF}" type="slidenum">
              <a:rPr lang="en-US"/>
              <a:pPr>
                <a:defRPr/>
              </a:pPr>
              <a:t>4</a:t>
            </a:fld>
            <a:endParaRPr lang="en-US"/>
          </a:p>
        </p:txBody>
      </p:sp>
      <p:sp>
        <p:nvSpPr>
          <p:cNvPr id="71683" name="Rectangle 2"/>
          <p:cNvSpPr>
            <a:spLocks noGrp="1" noRot="1" noChangeAspect="1" noChangeArrowheads="1" noTextEdit="1"/>
          </p:cNvSpPr>
          <p:nvPr>
            <p:ph type="sldImg"/>
          </p:nvPr>
        </p:nvSpPr>
        <p:spPr>
          <a:xfrm>
            <a:off x="1558925" y="650875"/>
            <a:ext cx="3748088" cy="2811463"/>
          </a:xfrm>
          <a:ln/>
        </p:spPr>
      </p:sp>
      <p:sp>
        <p:nvSpPr>
          <p:cNvPr id="716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C923DE5-BB65-45A2-A9CF-B17F9FCFE4D3}" type="slidenum">
              <a:rPr lang="en-US"/>
              <a:pPr>
                <a:defRPr/>
              </a:pPr>
              <a:t>5</a:t>
            </a:fld>
            <a:endParaRPr lang="en-US"/>
          </a:p>
        </p:txBody>
      </p:sp>
      <p:sp>
        <p:nvSpPr>
          <p:cNvPr id="72707" name="Rectangle 2"/>
          <p:cNvSpPr>
            <a:spLocks noGrp="1" noRot="1" noChangeAspect="1" noChangeArrowheads="1" noTextEdit="1"/>
          </p:cNvSpPr>
          <p:nvPr>
            <p:ph type="sldImg"/>
          </p:nvPr>
        </p:nvSpPr>
        <p:spPr>
          <a:xfrm>
            <a:off x="1558925" y="650875"/>
            <a:ext cx="3748088" cy="2811463"/>
          </a:xfrm>
          <a:ln/>
        </p:spPr>
      </p:sp>
      <p:sp>
        <p:nvSpPr>
          <p:cNvPr id="7270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2DAAEC5-67C2-4897-BEDD-4D062DF53305}" type="slidenum">
              <a:rPr lang="en-US"/>
              <a:pPr>
                <a:defRPr/>
              </a:pPr>
              <a:t>6</a:t>
            </a:fld>
            <a:endParaRPr lang="en-US"/>
          </a:p>
        </p:txBody>
      </p:sp>
      <p:sp>
        <p:nvSpPr>
          <p:cNvPr id="73731" name="Rectangle 2"/>
          <p:cNvSpPr>
            <a:spLocks noGrp="1" noRot="1" noChangeAspect="1" noChangeArrowheads="1" noTextEdit="1"/>
          </p:cNvSpPr>
          <p:nvPr>
            <p:ph type="sldImg"/>
          </p:nvPr>
        </p:nvSpPr>
        <p:spPr>
          <a:xfrm>
            <a:off x="1558925" y="650875"/>
            <a:ext cx="3748088" cy="2811463"/>
          </a:xfrm>
          <a:ln/>
        </p:spPr>
      </p:sp>
      <p:sp>
        <p:nvSpPr>
          <p:cNvPr id="737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If your students have trouble wrapping their heads around quantities in “per effective worker” terms, tell them not to worry:  it’s not exactly intuitive, it’s merely a mathematical device to make the model tractable.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6866748-83C4-44B6-BBA7-1BB8753FD571}" type="slidenum">
              <a:rPr lang="en-US"/>
              <a:pPr>
                <a:defRPr/>
              </a:pPr>
              <a:t>7</a:t>
            </a:fld>
            <a:endParaRPr lang="en-US"/>
          </a:p>
        </p:txBody>
      </p:sp>
      <p:sp>
        <p:nvSpPr>
          <p:cNvPr id="74755" name="Rectangle 2"/>
          <p:cNvSpPr>
            <a:spLocks noGrp="1" noRot="1" noChangeAspect="1" noChangeArrowheads="1" noTextEdit="1"/>
          </p:cNvSpPr>
          <p:nvPr>
            <p:ph type="sldImg"/>
          </p:nvPr>
        </p:nvSpPr>
        <p:spPr>
          <a:xfrm>
            <a:off x="1558925" y="650875"/>
            <a:ext cx="3748088" cy="2811463"/>
          </a:xfrm>
          <a:ln/>
        </p:spPr>
      </p:sp>
      <p:sp>
        <p:nvSpPr>
          <p:cNvPr id="7475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only thing that’s new here, compared to Chapter 8, is that </a:t>
            </a:r>
            <a:r>
              <a:rPr lang="en-US" b="1" i="1" dirty="0" err="1" smtClean="0">
                <a:latin typeface="Tahoma" pitchFamily="34" charset="0"/>
              </a:rPr>
              <a:t>gk</a:t>
            </a:r>
            <a:r>
              <a:rPr lang="en-US" dirty="0" smtClean="0"/>
              <a:t>  is part of break-even investment.  </a:t>
            </a:r>
          </a:p>
          <a:p>
            <a:endParaRPr lang="en-US" dirty="0" smtClean="0"/>
          </a:p>
          <a:p>
            <a:r>
              <a:rPr lang="en-US" dirty="0" smtClean="0"/>
              <a:t>Remember:  k = K/LE, capital per effective worker.  Tech progress increases the number of effective workers at rate </a:t>
            </a:r>
            <a:r>
              <a:rPr lang="en-US" b="1" i="1" dirty="0" smtClean="0">
                <a:latin typeface="Tahoma" pitchFamily="34" charset="0"/>
              </a:rPr>
              <a:t>g</a:t>
            </a:r>
            <a:r>
              <a:rPr lang="en-US" dirty="0" smtClean="0"/>
              <a:t>, which would cause capital per effective worker to fall at rate </a:t>
            </a:r>
            <a:r>
              <a:rPr lang="en-US" b="1" i="1" dirty="0" smtClean="0">
                <a:latin typeface="Tahoma" pitchFamily="34" charset="0"/>
              </a:rPr>
              <a:t>g</a:t>
            </a:r>
            <a:r>
              <a:rPr lang="en-US" dirty="0" smtClean="0"/>
              <a:t> (other things equal).  Investment equal to </a:t>
            </a:r>
            <a:r>
              <a:rPr lang="en-US" b="1" i="1" dirty="0" err="1" smtClean="0">
                <a:latin typeface="Tahoma" pitchFamily="34" charset="0"/>
              </a:rPr>
              <a:t>gk</a:t>
            </a:r>
            <a:r>
              <a:rPr lang="en-US" dirty="0" smtClean="0"/>
              <a:t> would prevent this.  </a:t>
            </a:r>
          </a:p>
          <a:p>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7241940-6E47-42B7-921B-F15D56C3D2B1}" type="slidenum">
              <a:rPr lang="en-US"/>
              <a:pPr>
                <a:defRPr/>
              </a:pPr>
              <a:t>8</a:t>
            </a:fld>
            <a:endParaRPr lang="en-US"/>
          </a:p>
        </p:txBody>
      </p:sp>
      <p:sp>
        <p:nvSpPr>
          <p:cNvPr id="75779" name="Rectangle 2"/>
          <p:cNvSpPr>
            <a:spLocks noGrp="1" noRot="1" noChangeAspect="1" noChangeArrowheads="1" noTextEdit="1"/>
          </p:cNvSpPr>
          <p:nvPr>
            <p:ph type="sldImg"/>
          </p:nvPr>
        </p:nvSpPr>
        <p:spPr>
          <a:xfrm>
            <a:off x="1558925" y="650875"/>
            <a:ext cx="3748088" cy="2811463"/>
          </a:xfrm>
          <a:ln/>
        </p:spPr>
      </p:sp>
      <p:sp>
        <p:nvSpPr>
          <p:cNvPr id="75780" name="Rectangle 3"/>
          <p:cNvSpPr>
            <a:spLocks noGrp="1" noChangeArrowheads="1"/>
          </p:cNvSpPr>
          <p:nvPr>
            <p:ph type="body" idx="1"/>
          </p:nvPr>
        </p:nvSpPr>
        <p:spPr>
          <a:xfrm>
            <a:off x="914400" y="3761116"/>
            <a:ext cx="5029200" cy="469708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equation that appears above the graph is the equation of motion modified to allow for technological progress.  </a:t>
            </a:r>
          </a:p>
          <a:p>
            <a:endParaRPr lang="en-US" dirty="0" smtClean="0"/>
          </a:p>
          <a:p>
            <a:r>
              <a:rPr lang="en-US" dirty="0" smtClean="0"/>
              <a:t>There are minor differences between this and the Solow model graph from Chapter 8:</a:t>
            </a:r>
          </a:p>
          <a:p>
            <a:pPr marL="285750" lvl="1" indent="-171450">
              <a:buFontTx/>
              <a:buChar char="•"/>
            </a:pPr>
            <a:r>
              <a:rPr lang="en-US" dirty="0" smtClean="0"/>
              <a:t>Here, </a:t>
            </a:r>
            <a:r>
              <a:rPr lang="en-US" b="1" i="1" dirty="0" smtClean="0"/>
              <a:t>k</a:t>
            </a:r>
            <a:r>
              <a:rPr lang="en-US" dirty="0" smtClean="0"/>
              <a:t> and </a:t>
            </a:r>
            <a:r>
              <a:rPr lang="en-US" b="1" i="1" dirty="0" smtClean="0"/>
              <a:t>y</a:t>
            </a:r>
            <a:r>
              <a:rPr lang="en-US" dirty="0" smtClean="0"/>
              <a:t> are in “per effective worker” units rather than “per worker” units.</a:t>
            </a:r>
          </a:p>
          <a:p>
            <a:pPr marL="285750" lvl="1" indent="-171450">
              <a:buFontTx/>
              <a:buChar char="•"/>
            </a:pPr>
            <a:r>
              <a:rPr lang="en-US" dirty="0" smtClean="0"/>
              <a:t>The break-even investment line is a little bit steeper:  at any given value of </a:t>
            </a:r>
            <a:r>
              <a:rPr lang="en-US" b="1" i="1" dirty="0" smtClean="0"/>
              <a:t>k</a:t>
            </a:r>
            <a:r>
              <a:rPr lang="en-US" dirty="0" smtClean="0"/>
              <a:t>, more investment is needed to keep </a:t>
            </a:r>
            <a:r>
              <a:rPr lang="en-US" b="1" i="1" dirty="0" smtClean="0"/>
              <a:t>k</a:t>
            </a:r>
            <a:r>
              <a:rPr lang="en-US" dirty="0" smtClean="0"/>
              <a:t> from falling - in particular, </a:t>
            </a:r>
            <a:r>
              <a:rPr lang="en-US" b="1" i="1" dirty="0" err="1" smtClean="0"/>
              <a:t>gk</a:t>
            </a:r>
            <a:r>
              <a:rPr lang="en-US" dirty="0" smtClean="0"/>
              <a:t> is needed.  Otherwise, technological progress will cause </a:t>
            </a:r>
            <a:r>
              <a:rPr lang="en-US" b="1" i="1" dirty="0" smtClean="0"/>
              <a:t>k</a:t>
            </a:r>
            <a:r>
              <a:rPr lang="en-US" b="1" dirty="0" smtClean="0"/>
              <a:t> = </a:t>
            </a:r>
            <a:r>
              <a:rPr lang="en-US" b="1" i="1" dirty="0" smtClean="0"/>
              <a:t>K/LE</a:t>
            </a:r>
            <a:r>
              <a:rPr lang="en-US" dirty="0" smtClean="0"/>
              <a:t> to fall at rate </a:t>
            </a:r>
            <a:r>
              <a:rPr lang="en-US" b="1" i="1" dirty="0" smtClean="0"/>
              <a:t>g</a:t>
            </a:r>
            <a:r>
              <a:rPr lang="en-US" dirty="0" smtClean="0"/>
              <a:t> (because </a:t>
            </a:r>
            <a:r>
              <a:rPr lang="en-US" b="1" i="1" dirty="0" smtClean="0"/>
              <a:t>E</a:t>
            </a:r>
            <a:r>
              <a:rPr lang="en-US" dirty="0" smtClean="0"/>
              <a:t> in the denominator is growing at rate </a:t>
            </a:r>
            <a:r>
              <a:rPr lang="en-US" b="1" i="1" dirty="0" smtClean="0"/>
              <a:t>g</a:t>
            </a:r>
            <a:r>
              <a:rPr lang="en-US" dirty="0" smtClean="0"/>
              <a:t>).  </a:t>
            </a:r>
          </a:p>
          <a:p>
            <a:r>
              <a:rPr lang="en-US" dirty="0" smtClean="0"/>
              <a:t>With this graph, we can do the same policy experiments as in Chapter 8.  We can examine the effects of a change in the savings or population growth rates, and the analysis would be much the same.  The main difference is that in the steady state, income per worker/capita is growing at rate </a:t>
            </a:r>
            <a:r>
              <a:rPr lang="en-US" b="1" i="1" dirty="0" smtClean="0"/>
              <a:t>g</a:t>
            </a:r>
            <a:r>
              <a:rPr lang="en-US" dirty="0" smtClean="0"/>
              <a:t> instead of being constant.  </a:t>
            </a:r>
          </a:p>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rgbClr val="043333"/>
        </a:solidFill>
        <a:effectLst/>
      </p:bgPr>
    </p:bg>
    <p:spTree>
      <p:nvGrpSpPr>
        <p:cNvPr id="1" name=""/>
        <p:cNvGrpSpPr/>
        <p:nvPr/>
      </p:nvGrpSpPr>
      <p:grpSpPr>
        <a:xfrm>
          <a:off x="0" y="0"/>
          <a:ext cx="0" cy="0"/>
          <a:chOff x="0" y="0"/>
          <a:chExt cx="0" cy="0"/>
        </a:xfrm>
      </p:grpSpPr>
      <p:sp>
        <p:nvSpPr>
          <p:cNvPr id="11" name="Text Box 12"/>
          <p:cNvSpPr txBox="1">
            <a:spLocks noChangeArrowheads="1"/>
          </p:cNvSpPr>
          <p:nvPr userDrawn="1"/>
        </p:nvSpPr>
        <p:spPr bwMode="auto">
          <a:xfrm>
            <a:off x="4965700" y="6498597"/>
            <a:ext cx="4178300" cy="338137"/>
          </a:xfrm>
          <a:prstGeom prst="rect">
            <a:avLst/>
          </a:prstGeom>
          <a:noFill/>
          <a:ln w="9525">
            <a:noFill/>
            <a:miter lim="800000"/>
            <a:headEnd/>
            <a:tailEnd/>
          </a:ln>
          <a:effectLst/>
        </p:spPr>
        <p:txBody>
          <a:bodyPr wrap="square">
            <a:spAutoFit/>
          </a:bodyPr>
          <a:lstStyle/>
          <a:p>
            <a:pPr algn="ctr">
              <a:spcBef>
                <a:spcPct val="50000"/>
              </a:spcBef>
              <a:defRPr/>
            </a:pPr>
            <a:r>
              <a:rPr lang="en-US" sz="1600" i="1" dirty="0">
                <a:solidFill>
                  <a:srgbClr val="FFEAD5"/>
                </a:solidFill>
                <a:latin typeface="Times New Roman" pitchFamily="18" charset="0"/>
                <a:cs typeface="Arial"/>
              </a:rPr>
              <a:t>© </a:t>
            </a:r>
            <a:r>
              <a:rPr lang="en-US" sz="1600" i="1" dirty="0" smtClean="0">
                <a:solidFill>
                  <a:srgbClr val="FFEAD5"/>
                </a:solidFill>
                <a:latin typeface="Times New Roman" pitchFamily="18" charset="0"/>
                <a:cs typeface="Arial"/>
              </a:rPr>
              <a:t>2016 </a:t>
            </a:r>
            <a:r>
              <a:rPr lang="en-US" sz="1600" i="1" dirty="0">
                <a:solidFill>
                  <a:srgbClr val="FFEAD5"/>
                </a:solidFill>
                <a:latin typeface="Times New Roman" pitchFamily="18" charset="0"/>
                <a:cs typeface="Arial"/>
              </a:rPr>
              <a:t>Worth Publishers, all rights reserved</a:t>
            </a:r>
          </a:p>
        </p:txBody>
      </p:sp>
      <p:pic>
        <p:nvPicPr>
          <p:cNvPr id="3" name="Picture 2" descr="banner art 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1866901"/>
          </a:xfrm>
          <a:prstGeom prst="rect">
            <a:avLst/>
          </a:prstGeom>
        </p:spPr>
      </p:pic>
      <p:pic>
        <p:nvPicPr>
          <p:cNvPr id="4" name="Picture 3" descr="banner.png"/>
          <p:cNvPicPr>
            <a:picLocks noChangeAspect="1"/>
          </p:cNvPicPr>
          <p:nvPr userDrawn="1"/>
        </p:nvPicPr>
        <p:blipFill rotWithShape="1">
          <a:blip r:embed="rId3">
            <a:extLst>
              <a:ext uri="{28A0092B-C50C-407E-A947-70E740481C1C}">
                <a14:useLocalDpi xmlns:a14="http://schemas.microsoft.com/office/drawing/2010/main" val="0"/>
              </a:ext>
            </a:extLst>
          </a:blip>
          <a:srcRect t="-2122" b="2122"/>
          <a:stretch/>
        </p:blipFill>
        <p:spPr>
          <a:xfrm>
            <a:off x="0" y="1826260"/>
            <a:ext cx="9144000" cy="1442469"/>
          </a:xfrm>
          <a:prstGeom prst="rect">
            <a:avLst/>
          </a:prstGeom>
        </p:spPr>
      </p:pic>
      <p:sp>
        <p:nvSpPr>
          <p:cNvPr id="15" name="TextBox 14"/>
          <p:cNvSpPr txBox="1"/>
          <p:nvPr userDrawn="1"/>
        </p:nvSpPr>
        <p:spPr>
          <a:xfrm>
            <a:off x="584200" y="3577166"/>
            <a:ext cx="8280400" cy="1403461"/>
          </a:xfrm>
          <a:prstGeom prst="rect">
            <a:avLst/>
          </a:prstGeom>
          <a:noFill/>
          <a:effectLst>
            <a:outerShdw blurRad="50800" dist="38100" dir="2700000" algn="tl" rotWithShape="0">
              <a:srgbClr val="000000">
                <a:alpha val="43000"/>
              </a:srgbClr>
            </a:outerShdw>
          </a:effectLst>
        </p:spPr>
        <p:txBody>
          <a:bodyPr wrap="square" rtlCol="0">
            <a:spAutoFit/>
          </a:bodyPr>
          <a:lstStyle/>
          <a:p>
            <a:pPr>
              <a:lnSpc>
                <a:spcPct val="120000"/>
              </a:lnSpc>
            </a:pPr>
            <a:r>
              <a:rPr lang="en-US" sz="3600" b="1" dirty="0" smtClean="0">
                <a:solidFill>
                  <a:srgbClr val="FFEAD5"/>
                </a:solidFill>
                <a:effectLst>
                  <a:outerShdw blurRad="12700" dist="38100" dir="2700000" algn="tl" rotWithShape="0">
                    <a:schemeClr val="tx1">
                      <a:alpha val="67000"/>
                    </a:schemeClr>
                  </a:outerShdw>
                </a:effectLst>
                <a:latin typeface="+mj-lt"/>
              </a:rPr>
              <a:t>Economic Growth II:</a:t>
            </a:r>
            <a:br>
              <a:rPr lang="en-US" sz="3600" b="1" dirty="0" smtClean="0">
                <a:solidFill>
                  <a:srgbClr val="FFEAD5"/>
                </a:solidFill>
                <a:effectLst>
                  <a:outerShdw blurRad="12700" dist="38100" dir="2700000" algn="tl" rotWithShape="0">
                    <a:schemeClr val="tx1">
                      <a:alpha val="67000"/>
                    </a:schemeClr>
                  </a:outerShdw>
                </a:effectLst>
                <a:latin typeface="+mj-lt"/>
              </a:rPr>
            </a:br>
            <a:r>
              <a:rPr lang="en-US" sz="3600" b="1" dirty="0" smtClean="0">
                <a:solidFill>
                  <a:srgbClr val="FFEAD5"/>
                </a:solidFill>
                <a:effectLst>
                  <a:outerShdw blurRad="12700" dist="38100" dir="2700000" algn="tl" rotWithShape="0">
                    <a:schemeClr val="tx1">
                      <a:alpha val="67000"/>
                    </a:schemeClr>
                  </a:outerShdw>
                </a:effectLst>
                <a:latin typeface="+mj-lt"/>
              </a:rPr>
              <a:t>Technology, Empirics, and Policy</a:t>
            </a:r>
            <a:endParaRPr lang="en-US" sz="3600" b="1" dirty="0">
              <a:solidFill>
                <a:srgbClr val="FFEAD5"/>
              </a:solidFill>
              <a:effectLst>
                <a:outerShdw blurRad="12700" dist="38100" dir="2700000" algn="tl" rotWithShape="0">
                  <a:schemeClr val="tx1">
                    <a:alpha val="67000"/>
                  </a:schemeClr>
                </a:outerShdw>
              </a:effectLst>
              <a:latin typeface="+mj-lt"/>
            </a:endParaRPr>
          </a:p>
        </p:txBody>
      </p:sp>
      <p:sp>
        <p:nvSpPr>
          <p:cNvPr id="17" name="TextBox 16"/>
          <p:cNvSpPr txBox="1"/>
          <p:nvPr userDrawn="1"/>
        </p:nvSpPr>
        <p:spPr>
          <a:xfrm>
            <a:off x="7581900" y="138348"/>
            <a:ext cx="1292625" cy="1384995"/>
          </a:xfrm>
          <a:prstGeom prst="rect">
            <a:avLst/>
          </a:prstGeom>
          <a:noFill/>
        </p:spPr>
        <p:txBody>
          <a:bodyPr wrap="square" rtlCol="0">
            <a:spAutoFit/>
          </a:bodyPr>
          <a:lstStyle/>
          <a:p>
            <a:pPr algn="l"/>
            <a:r>
              <a:rPr lang="en-US" sz="8400" b="1" dirty="0" smtClean="0">
                <a:solidFill>
                  <a:schemeClr val="bg1"/>
                </a:solidFill>
                <a:effectLst>
                  <a:outerShdw blurRad="38100" dist="38100" dir="2700000" algn="tl">
                    <a:srgbClr val="000000">
                      <a:alpha val="43137"/>
                    </a:srgbClr>
                  </a:outerShdw>
                </a:effectLst>
                <a:latin typeface="Arial Narrow" pitchFamily="34" charset="0"/>
              </a:rPr>
              <a:t>9</a:t>
            </a:r>
            <a:endParaRPr lang="en-US" sz="8400" b="1" dirty="0">
              <a:solidFill>
                <a:schemeClr val="bg1"/>
              </a:solidFill>
              <a:effectLst>
                <a:outerShdw blurRad="38100" dist="38100" dir="2700000" algn="tl">
                  <a:srgbClr val="000000">
                    <a:alpha val="43137"/>
                  </a:srgbClr>
                </a:outerShdw>
              </a:effectLst>
              <a:latin typeface="Arial Narrow" pitchFamily="34" charset="0"/>
            </a:endParaRPr>
          </a:p>
        </p:txBody>
      </p:sp>
      <p:sp>
        <p:nvSpPr>
          <p:cNvPr id="20" name="TextBox 19"/>
          <p:cNvSpPr txBox="1"/>
          <p:nvPr userDrawn="1"/>
        </p:nvSpPr>
        <p:spPr>
          <a:xfrm>
            <a:off x="5854700" y="570149"/>
            <a:ext cx="1841500" cy="584776"/>
          </a:xfrm>
          <a:prstGeom prst="rect">
            <a:avLst/>
          </a:prstGeom>
          <a:noFill/>
        </p:spPr>
        <p:txBody>
          <a:bodyPr wrap="square" rtlCol="0">
            <a:spAutoFit/>
          </a:bodyPr>
          <a:lstStyle/>
          <a:p>
            <a:pPr algn="r"/>
            <a:r>
              <a:rPr lang="en-US" sz="3200" b="1" dirty="0" smtClean="0">
                <a:solidFill>
                  <a:schemeClr val="bg1"/>
                </a:solidFill>
                <a:effectLst>
                  <a:outerShdw blurRad="38100" dist="38100" dir="2700000" algn="tl">
                    <a:srgbClr val="000000">
                      <a:alpha val="43137"/>
                    </a:srgbClr>
                  </a:outerShdw>
                </a:effectLst>
                <a:latin typeface="Arial Narrow" pitchFamily="34" charset="0"/>
              </a:rPr>
              <a:t>CHAPTER</a:t>
            </a:r>
            <a:endParaRPr lang="en-US" sz="3200" b="1" dirty="0">
              <a:solidFill>
                <a:schemeClr val="bg1"/>
              </a:solidFill>
              <a:effectLst>
                <a:outerShdw blurRad="38100" dist="38100" dir="2700000" algn="tl">
                  <a:srgbClr val="000000">
                    <a:alpha val="43137"/>
                  </a:srgbClr>
                </a:outerShdw>
              </a:effectLst>
              <a:latin typeface="Arial Narrow" pitchFamily="34" charset="0"/>
            </a:endParaRPr>
          </a:p>
        </p:txBody>
      </p:sp>
    </p:spTree>
    <p:extLst>
      <p:ext uri="{BB962C8B-B14F-4D97-AF65-F5344CB8AC3E}">
        <p14:creationId xmlns:p14="http://schemas.microsoft.com/office/powerpoint/2010/main" val="270943636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236538"/>
            <a:ext cx="2060575" cy="58896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6725" y="236538"/>
            <a:ext cx="6032500" cy="58896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38474600"/>
      </p:ext>
    </p:extLst>
  </p:cSld>
  <p:clrMapOvr>
    <a:masterClrMapping/>
  </p:clrMapOvr>
  <p:transition xmlns:p14="http://schemas.microsoft.com/office/powerpoint/2010/mai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14475" y="236538"/>
            <a:ext cx="7197725" cy="11953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Footer Placeholder 3"/>
          <p:cNvSpPr>
            <a:spLocks noGrp="1"/>
          </p:cNvSpPr>
          <p:nvPr>
            <p:ph type="ftr" sz="quarter" idx="10"/>
          </p:nvPr>
        </p:nvSpPr>
        <p:spPr>
          <a:xfrm>
            <a:off x="515938" y="6289675"/>
            <a:ext cx="7488237" cy="476250"/>
          </a:xfrm>
          <a:prstGeom prst="rect">
            <a:avLst/>
          </a:prstGeom>
        </p:spPr>
        <p:txBody>
          <a:bodyPr/>
          <a:lstStyle>
            <a:lvl1pPr>
              <a:defRPr/>
            </a:lvl1pPr>
          </a:lstStyle>
          <a:p>
            <a:pPr>
              <a:defRPr/>
            </a:pPr>
            <a:r>
              <a:rPr lang="en-US"/>
              <a:t>CHAPTER 8</a:t>
            </a:r>
            <a:r>
              <a:rPr lang="en-US" sz="2200"/>
              <a:t>   Economic Growth II</a:t>
            </a:r>
          </a:p>
        </p:txBody>
      </p:sp>
    </p:spTree>
    <p:extLst>
      <p:ext uri="{BB962C8B-B14F-4D97-AF65-F5344CB8AC3E}">
        <p14:creationId xmlns:p14="http://schemas.microsoft.com/office/powerpoint/2010/main" val="2400022637"/>
      </p:ext>
    </p:extLst>
  </p:cSld>
  <p:clrMapOvr>
    <a:masterClrMapping/>
  </p:clrMapOvr>
  <p:transition xmlns:p14="http://schemas.microsoft.com/office/powerpoint/2010/mai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solidFill>
                  <a:srgbClr val="00006E"/>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5260987"/>
      </p:ext>
    </p:extLst>
  </p:cSld>
  <p:clrMapOvr>
    <a:masterClrMapping/>
  </p:clrMapOvr>
  <p:transition xmlns:p14="http://schemas.microsoft.com/office/powerpoint/2010/mai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6250"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7725"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00391982"/>
      </p:ext>
    </p:extLst>
  </p:cSld>
  <p:clrMapOvr>
    <a:masterClrMapping/>
  </p:clrMapOvr>
  <p:transition xmlns:p14="http://schemas.microsoft.com/office/powerpoint/2010/mai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75507646"/>
      </p:ext>
    </p:extLst>
  </p:cSld>
  <p:clrMapOvr>
    <a:masterClrMapping/>
  </p:clrMapOvr>
  <p:transition xmlns:p14="http://schemas.microsoft.com/office/powerpoint/2010/mai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73570663"/>
      </p:ext>
    </p:extLst>
  </p:cSld>
  <p:clrMapOvr>
    <a:masterClrMapping/>
  </p:clrMapOvr>
  <p:transition xmlns:p14="http://schemas.microsoft.com/office/powerpoint/2010/mai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0233721"/>
      </p:ext>
    </p:extLst>
  </p:cSld>
  <p:clrMapOvr>
    <a:masterClrMapping/>
  </p:clrMapOvr>
  <p:transition xmlns:p14="http://schemas.microsoft.com/office/powerpoint/2010/mai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98890610"/>
      </p:ext>
    </p:extLst>
  </p:cSld>
  <p:clrMapOvr>
    <a:masterClrMapping/>
  </p:clrMapOvr>
  <p:transition xmlns:p14="http://schemas.microsoft.com/office/powerpoint/2010/mai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63862596"/>
      </p:ext>
    </p:extLst>
  </p:cSld>
  <p:clrMapOvr>
    <a:masterClrMapping/>
  </p:clrMapOvr>
  <p:transition xmlns:p14="http://schemas.microsoft.com/office/powerpoint/2010/mai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07439191"/>
      </p:ext>
    </p:extLst>
  </p:cSld>
  <p:clrMapOvr>
    <a:masterClrMapping/>
  </p:clrMapOvr>
  <p:transition xmlns:p14="http://schemas.microsoft.com/office/powerpoint/2010/main">
    <p:wipe dir="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198A46"/>
                </a:solidFill>
                <a:cs typeface="+mn-cs"/>
              </a:rPr>
              <a:pPr algn="r">
                <a:defRPr/>
              </a:pPr>
              <a:t>‹#›</a:t>
            </a:fld>
            <a:endParaRPr lang="en-US" sz="1600" dirty="0">
              <a:solidFill>
                <a:srgbClr val="198A46"/>
              </a:solidFill>
              <a:cs typeface="+mn-cs"/>
            </a:endParaRPr>
          </a:p>
        </p:txBody>
      </p:sp>
      <p:sp>
        <p:nvSpPr>
          <p:cNvPr id="1027" name="Rectangle 2"/>
          <p:cNvSpPr>
            <a:spLocks noGrp="1" noChangeArrowheads="1"/>
          </p:cNvSpPr>
          <p:nvPr>
            <p:ph type="title"/>
          </p:nvPr>
        </p:nvSpPr>
        <p:spPr bwMode="auto">
          <a:xfrm>
            <a:off x="466725" y="236538"/>
            <a:ext cx="8245475"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2" name="Rectangle 3"/>
          <p:cNvSpPr>
            <a:spLocks noGrp="1" noChangeArrowheads="1"/>
          </p:cNvSpPr>
          <p:nvPr>
            <p:ph type="body" idx="1"/>
          </p:nvPr>
        </p:nvSpPr>
        <p:spPr bwMode="auto">
          <a:xfrm>
            <a:off x="476250" y="1241425"/>
            <a:ext cx="8210550" cy="488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9162" name="Rectangle 10"/>
          <p:cNvSpPr>
            <a:spLocks noChangeArrowheads="1"/>
          </p:cNvSpPr>
          <p:nvPr userDrawn="1"/>
        </p:nvSpPr>
        <p:spPr bwMode="auto">
          <a:xfrm>
            <a:off x="122238" y="6305550"/>
            <a:ext cx="7480300" cy="415498"/>
          </a:xfrm>
          <a:prstGeom prst="rect">
            <a:avLst/>
          </a:prstGeom>
          <a:noFill/>
          <a:ln w="9525">
            <a:noFill/>
            <a:miter lim="800000"/>
            <a:headEnd/>
            <a:tailEnd/>
          </a:ln>
          <a:effectLst/>
        </p:spPr>
        <p:txBody>
          <a:bodyPr>
            <a:spAutoFit/>
          </a:bodyPr>
          <a:lstStyle/>
          <a:p>
            <a:pPr>
              <a:defRPr/>
            </a:pPr>
            <a:r>
              <a:rPr lang="en-US" sz="1700" b="1" dirty="0">
                <a:solidFill>
                  <a:srgbClr val="198A46"/>
                </a:solidFill>
                <a:cs typeface="+mn-cs"/>
              </a:rPr>
              <a:t>CHAPTER </a:t>
            </a:r>
            <a:r>
              <a:rPr lang="en-US" sz="1700" b="1" dirty="0" smtClean="0">
                <a:solidFill>
                  <a:srgbClr val="198A46"/>
                </a:solidFill>
                <a:cs typeface="+mn-cs"/>
              </a:rPr>
              <a:t>9</a:t>
            </a:r>
            <a:r>
              <a:rPr lang="en-US" sz="1700" dirty="0" smtClean="0">
                <a:solidFill>
                  <a:srgbClr val="198A46"/>
                </a:solidFill>
                <a:cs typeface="+mn-cs"/>
              </a:rPr>
              <a:t>    </a:t>
            </a:r>
            <a:r>
              <a:rPr lang="en-US" sz="2100" dirty="0" smtClean="0">
                <a:solidFill>
                  <a:srgbClr val="198A46"/>
                </a:solidFill>
                <a:cs typeface="+mn-cs"/>
              </a:rPr>
              <a:t>Economic</a:t>
            </a:r>
            <a:r>
              <a:rPr lang="en-US" sz="2100" baseline="0" dirty="0" smtClean="0">
                <a:solidFill>
                  <a:srgbClr val="198A46"/>
                </a:solidFill>
                <a:cs typeface="+mn-cs"/>
              </a:rPr>
              <a:t> Growth II</a:t>
            </a:r>
            <a:endParaRPr lang="en-US" sz="2100" dirty="0">
              <a:solidFill>
                <a:srgbClr val="198A46"/>
              </a:solidFill>
              <a:cs typeface="+mn-cs"/>
            </a:endParaRPr>
          </a:p>
        </p:txBody>
      </p:sp>
    </p:spTree>
  </p:cSld>
  <p:clrMap bg1="lt1" tx1="dk1" bg2="lt2" tx2="dk2" accent1="accent1" accent2="accent2" accent3="accent3" accent4="accent4" accent5="accent5" accent6="accent6" hlink="hlink" folHlink="folHlink"/>
  <p:sldLayoutIdLst>
    <p:sldLayoutId id="2147483810" r:id="rId1"/>
    <p:sldLayoutId id="2147483790"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11" r:id="rId11"/>
  </p:sldLayoutIdLst>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5">
        <p:tmplLst>
          <p:tmpl lvl="1">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sldNum="0" hdr="0" dt="0"/>
  <p:txStyles>
    <p:titleStyle>
      <a:lvl1pPr algn="l" rtl="0" eaLnBrk="0" fontAlgn="base" hangingPunct="0">
        <a:lnSpc>
          <a:spcPct val="105000"/>
        </a:lnSpc>
        <a:spcBef>
          <a:spcPct val="0"/>
        </a:spcBef>
        <a:spcAft>
          <a:spcPct val="0"/>
        </a:spcAft>
        <a:defRPr sz="3400" b="1">
          <a:solidFill>
            <a:srgbClr val="00006E"/>
          </a:solidFill>
          <a:latin typeface="+mj-lt"/>
          <a:ea typeface="+mj-ea"/>
          <a:cs typeface="+mj-cs"/>
        </a:defRPr>
      </a:lvl1pPr>
      <a:lvl2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2pPr>
      <a:lvl3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3pPr>
      <a:lvl4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4pPr>
      <a:lvl5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5pPr>
      <a:lvl6pPr marL="457200" algn="l" rtl="0" fontAlgn="base">
        <a:lnSpc>
          <a:spcPct val="105000"/>
        </a:lnSpc>
        <a:spcBef>
          <a:spcPct val="0"/>
        </a:spcBef>
        <a:spcAft>
          <a:spcPct val="0"/>
        </a:spcAft>
        <a:defRPr sz="3400" b="1">
          <a:solidFill>
            <a:srgbClr val="660033"/>
          </a:solidFill>
          <a:latin typeface="Tahoma" pitchFamily="34" charset="0"/>
          <a:cs typeface="Arial" charset="0"/>
        </a:defRPr>
      </a:lvl6pPr>
      <a:lvl7pPr marL="914400" algn="l" rtl="0" fontAlgn="base">
        <a:lnSpc>
          <a:spcPct val="105000"/>
        </a:lnSpc>
        <a:spcBef>
          <a:spcPct val="0"/>
        </a:spcBef>
        <a:spcAft>
          <a:spcPct val="0"/>
        </a:spcAft>
        <a:defRPr sz="3400" b="1">
          <a:solidFill>
            <a:srgbClr val="660033"/>
          </a:solidFill>
          <a:latin typeface="Tahoma" pitchFamily="34" charset="0"/>
          <a:cs typeface="Arial" charset="0"/>
        </a:defRPr>
      </a:lvl7pPr>
      <a:lvl8pPr marL="1371600" algn="l" rtl="0" fontAlgn="base">
        <a:lnSpc>
          <a:spcPct val="105000"/>
        </a:lnSpc>
        <a:spcBef>
          <a:spcPct val="0"/>
        </a:spcBef>
        <a:spcAft>
          <a:spcPct val="0"/>
        </a:spcAft>
        <a:defRPr sz="3400" b="1">
          <a:solidFill>
            <a:srgbClr val="660033"/>
          </a:solidFill>
          <a:latin typeface="Tahoma" pitchFamily="34" charset="0"/>
          <a:cs typeface="Arial" charset="0"/>
        </a:defRPr>
      </a:lvl8pPr>
      <a:lvl9pPr marL="1828800" algn="l" rtl="0" fontAlgn="base">
        <a:lnSpc>
          <a:spcPct val="105000"/>
        </a:lnSpc>
        <a:spcBef>
          <a:spcPct val="0"/>
        </a:spcBef>
        <a:spcAft>
          <a:spcPct val="0"/>
        </a:spcAft>
        <a:defRPr sz="3400" b="1">
          <a:solidFill>
            <a:srgbClr val="660033"/>
          </a:solidFill>
          <a:latin typeface="Tahoma" pitchFamily="34" charset="0"/>
          <a:cs typeface="Arial" charset="0"/>
        </a:defRPr>
      </a:lvl9pPr>
    </p:titleStyle>
    <p:bodyStyle>
      <a:lvl1pPr marL="342900" indent="-342900" algn="l" rtl="0" eaLnBrk="0" fontAlgn="base" hangingPunct="0">
        <a:lnSpc>
          <a:spcPct val="105000"/>
        </a:lnSpc>
        <a:spcBef>
          <a:spcPct val="45000"/>
        </a:spcBef>
        <a:spcAft>
          <a:spcPct val="0"/>
        </a:spcAft>
        <a:buClr>
          <a:srgbClr val="996633"/>
        </a:buClr>
        <a:buSzPct val="12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6600"/>
        </a:buClr>
        <a:buSzPct val="120000"/>
        <a:buFont typeface="Wingdings" pitchFamily="2" charset="2"/>
        <a:buChar char="§"/>
        <a:defRPr sz="2700">
          <a:solidFill>
            <a:schemeClr val="tx1"/>
          </a:solidFill>
          <a:latin typeface="+mn-lt"/>
          <a:cs typeface="+mn-cs"/>
        </a:defRPr>
      </a:lvl2pPr>
      <a:lvl3pPr marL="1143000" indent="-228600" algn="l" rtl="0" eaLnBrk="0" fontAlgn="base" hangingPunct="0">
        <a:spcBef>
          <a:spcPct val="20000"/>
        </a:spcBef>
        <a:spcAft>
          <a:spcPct val="0"/>
        </a:spcAft>
        <a:buClr>
          <a:schemeClr val="accent2"/>
        </a:buClr>
        <a:buFont typeface="Wingdings" pitchFamily="2" charset="2"/>
        <a:buChar char="§"/>
        <a:defRPr sz="2600">
          <a:solidFill>
            <a:schemeClr val="tx1"/>
          </a:solidFill>
          <a:latin typeface="+mn-lt"/>
          <a:cs typeface="+mn-cs"/>
        </a:defRPr>
      </a:lvl3pPr>
      <a:lvl4pPr marL="1600200" indent="-228600" algn="l" rtl="0" eaLnBrk="0" fontAlgn="base" hangingPunct="0">
        <a:spcBef>
          <a:spcPct val="20000"/>
        </a:spcBef>
        <a:spcAft>
          <a:spcPct val="0"/>
        </a:spcAft>
        <a:buChar char="–"/>
        <a:defRPr sz="2600">
          <a:solidFill>
            <a:schemeClr val="tx1"/>
          </a:solidFill>
          <a:latin typeface="+mn-lt"/>
          <a:cs typeface="+mn-cs"/>
        </a:defRPr>
      </a:lvl4pPr>
      <a:lvl5pPr marL="2057400" indent="-228600" algn="l" rtl="0" eaLnBrk="0" fontAlgn="base" hangingPunct="0">
        <a:spcBef>
          <a:spcPct val="20000"/>
        </a:spcBef>
        <a:spcAft>
          <a:spcPct val="0"/>
        </a:spcAft>
        <a:buChar char="»"/>
        <a:defRPr sz="2600">
          <a:solidFill>
            <a:schemeClr val="tx1"/>
          </a:solidFill>
          <a:latin typeface="+mn-lt"/>
          <a:cs typeface="+mn-cs"/>
        </a:defRPr>
      </a:lvl5pPr>
      <a:lvl6pPr marL="2514600" indent="-228600" algn="l" rtl="0" fontAlgn="base">
        <a:spcBef>
          <a:spcPct val="20000"/>
        </a:spcBef>
        <a:spcAft>
          <a:spcPct val="0"/>
        </a:spcAft>
        <a:buChar char="»"/>
        <a:defRPr sz="2600">
          <a:solidFill>
            <a:schemeClr val="tx1"/>
          </a:solidFill>
          <a:latin typeface="+mn-lt"/>
          <a:cs typeface="+mn-cs"/>
        </a:defRPr>
      </a:lvl6pPr>
      <a:lvl7pPr marL="2971800" indent="-228600" algn="l" rtl="0" fontAlgn="base">
        <a:spcBef>
          <a:spcPct val="20000"/>
        </a:spcBef>
        <a:spcAft>
          <a:spcPct val="0"/>
        </a:spcAft>
        <a:buChar char="»"/>
        <a:defRPr sz="2600">
          <a:solidFill>
            <a:schemeClr val="tx1"/>
          </a:solidFill>
          <a:latin typeface="+mn-lt"/>
          <a:cs typeface="+mn-cs"/>
        </a:defRPr>
      </a:lvl7pPr>
      <a:lvl8pPr marL="3429000" indent="-228600" algn="l" rtl="0" fontAlgn="base">
        <a:spcBef>
          <a:spcPct val="20000"/>
        </a:spcBef>
        <a:spcAft>
          <a:spcPct val="0"/>
        </a:spcAft>
        <a:buChar char="»"/>
        <a:defRPr sz="2600">
          <a:solidFill>
            <a:schemeClr val="tx1"/>
          </a:solidFill>
          <a:latin typeface="+mn-lt"/>
          <a:cs typeface="+mn-cs"/>
        </a:defRPr>
      </a:lvl8pPr>
      <a:lvl9pPr marL="3886200" indent="-228600" algn="l" rtl="0" fontAlgn="base">
        <a:spcBef>
          <a:spcPct val="20000"/>
        </a:spcBef>
        <a:spcAft>
          <a:spcPct val="0"/>
        </a:spcAft>
        <a:buChar char="»"/>
        <a:defRPr sz="2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3.bin"/><Relationship Id="rId5" Type="http://schemas.openxmlformats.org/officeDocument/2006/relationships/image" Target="../media/image5.wmf"/><Relationship Id="rId6" Type="http://schemas.openxmlformats.org/officeDocument/2006/relationships/oleObject" Target="../embeddings/oleObject4.bin"/><Relationship Id="rId7" Type="http://schemas.openxmlformats.org/officeDocument/2006/relationships/image" Target="../media/image6.wmf"/><Relationship Id="rId8" Type="http://schemas.openxmlformats.org/officeDocument/2006/relationships/oleObject" Target="../embeddings/oleObject5.bin"/><Relationship Id="rId9" Type="http://schemas.openxmlformats.org/officeDocument/2006/relationships/image" Target="../media/image7.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6.bin"/><Relationship Id="rId5" Type="http://schemas.openxmlformats.org/officeDocument/2006/relationships/image" Target="../media/image8.wmf"/><Relationship Id="rId6" Type="http://schemas.openxmlformats.org/officeDocument/2006/relationships/oleObject" Target="../embeddings/oleObject7.bin"/><Relationship Id="rId7" Type="http://schemas.openxmlformats.org/officeDocument/2006/relationships/image" Target="../media/image9.wmf"/><Relationship Id="rId8" Type="http://schemas.openxmlformats.org/officeDocument/2006/relationships/oleObject" Target="../embeddings/oleObject8.bin"/><Relationship Id="rId9" Type="http://schemas.openxmlformats.org/officeDocument/2006/relationships/image" Target="../media/image7.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9.bin"/><Relationship Id="rId5" Type="http://schemas.openxmlformats.org/officeDocument/2006/relationships/image" Target="../media/image11.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1.bin"/><Relationship Id="rId5" Type="http://schemas.openxmlformats.org/officeDocument/2006/relationships/image" Target="../media/image3.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2.bin"/><Relationship Id="rId5" Type="http://schemas.openxmlformats.org/officeDocument/2006/relationships/image" Target="../media/image4.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008529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808038" y="1419225"/>
            <a:ext cx="7875587" cy="47767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7651" name="Rectangle 3"/>
          <p:cNvSpPr>
            <a:spLocks noGrp="1" noChangeArrowheads="1"/>
          </p:cNvSpPr>
          <p:nvPr>
            <p:ph type="title"/>
          </p:nvPr>
        </p:nvSpPr>
        <p:spPr>
          <a:xfrm>
            <a:off x="554038" y="161925"/>
            <a:ext cx="8143875" cy="1195388"/>
          </a:xfrm>
        </p:spPr>
        <p:txBody>
          <a:bodyPr/>
          <a:lstStyle/>
          <a:p>
            <a:pPr>
              <a:lnSpc>
                <a:spcPct val="100000"/>
              </a:lnSpc>
            </a:pPr>
            <a:r>
              <a:rPr lang="en-US" sz="3300" smtClean="0"/>
              <a:t>Steady-state growth rates in the </a:t>
            </a:r>
            <a:br>
              <a:rPr lang="en-US" sz="3300" smtClean="0"/>
            </a:br>
            <a:r>
              <a:rPr lang="en-US" sz="3300" smtClean="0"/>
              <a:t>Solow model with tech. progress</a:t>
            </a:r>
          </a:p>
        </p:txBody>
      </p:sp>
      <p:sp>
        <p:nvSpPr>
          <p:cNvPr id="49156" name="Rectangle 4"/>
          <p:cNvSpPr>
            <a:spLocks noChangeArrowheads="1"/>
          </p:cNvSpPr>
          <p:nvPr/>
        </p:nvSpPr>
        <p:spPr bwMode="auto">
          <a:xfrm>
            <a:off x="6203950" y="5330825"/>
            <a:ext cx="2508250" cy="87630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nSpc>
                <a:spcPct val="105000"/>
              </a:lnSpc>
              <a:spcBef>
                <a:spcPct val="45000"/>
              </a:spcBef>
              <a:buClr>
                <a:srgbClr val="008080"/>
              </a:buClr>
              <a:buSzPct val="120000"/>
              <a:buFont typeface="Wingdings" pitchFamily="2" charset="2"/>
              <a:buNone/>
            </a:pPr>
            <a:r>
              <a:rPr lang="en-US" sz="2600" b="1" i="1"/>
              <a:t>n</a:t>
            </a:r>
            <a:r>
              <a:rPr lang="en-US" sz="2600"/>
              <a:t> + </a:t>
            </a:r>
            <a:r>
              <a:rPr lang="en-US" sz="2600" b="1" i="1"/>
              <a:t>g</a:t>
            </a:r>
          </a:p>
        </p:txBody>
      </p:sp>
      <p:sp>
        <p:nvSpPr>
          <p:cNvPr id="49157" name="Rectangle 5"/>
          <p:cNvSpPr>
            <a:spLocks noChangeArrowheads="1"/>
          </p:cNvSpPr>
          <p:nvPr/>
        </p:nvSpPr>
        <p:spPr bwMode="auto">
          <a:xfrm>
            <a:off x="3692525" y="5330825"/>
            <a:ext cx="2511425" cy="87630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nSpc>
                <a:spcPct val="105000"/>
              </a:lnSpc>
              <a:spcBef>
                <a:spcPct val="45000"/>
              </a:spcBef>
              <a:buClr>
                <a:srgbClr val="008080"/>
              </a:buClr>
              <a:buSzPct val="120000"/>
              <a:buFont typeface="Wingdings" pitchFamily="2" charset="2"/>
              <a:buNone/>
            </a:pPr>
            <a:r>
              <a:rPr lang="en-US" sz="2600" b="1" i="1" dirty="0"/>
              <a:t>Y</a:t>
            </a:r>
            <a:r>
              <a:rPr lang="en-US" sz="2600" dirty="0"/>
              <a:t>  = </a:t>
            </a:r>
            <a:r>
              <a:rPr lang="en-US" sz="1300" dirty="0"/>
              <a:t> </a:t>
            </a:r>
            <a:r>
              <a:rPr lang="en-US" sz="2600" b="1" i="1" dirty="0" smtClean="0"/>
              <a:t>y</a:t>
            </a:r>
            <a:r>
              <a:rPr lang="en-US" sz="1600" b="1" i="1" dirty="0"/>
              <a:t> </a:t>
            </a:r>
            <a:r>
              <a:rPr lang="en-US" sz="2600" dirty="0" smtClean="0">
                <a:sym typeface="Symbol" pitchFamily="18" charset="2"/>
              </a:rPr>
              <a:t>×</a:t>
            </a:r>
            <a:r>
              <a:rPr lang="en-US" sz="1600" b="1" i="1" dirty="0" smtClean="0"/>
              <a:t> </a:t>
            </a:r>
            <a:r>
              <a:rPr lang="en-US" sz="2600" b="1" i="1" dirty="0" smtClean="0"/>
              <a:t>E</a:t>
            </a:r>
            <a:r>
              <a:rPr lang="en-US" sz="1600" b="1" i="1" dirty="0"/>
              <a:t> </a:t>
            </a:r>
            <a:r>
              <a:rPr lang="en-US" sz="2600" dirty="0" smtClean="0">
                <a:sym typeface="Symbol" pitchFamily="18" charset="2"/>
              </a:rPr>
              <a:t>×</a:t>
            </a:r>
            <a:r>
              <a:rPr lang="en-US" sz="1600" b="1" i="1" dirty="0" smtClean="0"/>
              <a:t> </a:t>
            </a:r>
            <a:r>
              <a:rPr lang="en-US" sz="2600" b="1" i="1" dirty="0" smtClean="0"/>
              <a:t>L </a:t>
            </a:r>
            <a:endParaRPr lang="en-US" sz="2600" b="1" i="1" dirty="0"/>
          </a:p>
        </p:txBody>
      </p:sp>
      <p:sp>
        <p:nvSpPr>
          <p:cNvPr id="49158" name="Rectangle 6"/>
          <p:cNvSpPr>
            <a:spLocks noChangeArrowheads="1"/>
          </p:cNvSpPr>
          <p:nvPr/>
        </p:nvSpPr>
        <p:spPr bwMode="auto">
          <a:xfrm>
            <a:off x="787400" y="5330825"/>
            <a:ext cx="2905125" cy="87630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nSpc>
                <a:spcPct val="105000"/>
              </a:lnSpc>
              <a:spcBef>
                <a:spcPct val="45000"/>
              </a:spcBef>
              <a:buClr>
                <a:srgbClr val="008080"/>
              </a:buClr>
              <a:buSzPct val="120000"/>
              <a:buFont typeface="Wingdings" pitchFamily="2" charset="2"/>
              <a:buNone/>
            </a:pPr>
            <a:r>
              <a:rPr lang="en-US" sz="2600"/>
              <a:t>Total output</a:t>
            </a:r>
          </a:p>
        </p:txBody>
      </p:sp>
      <p:sp>
        <p:nvSpPr>
          <p:cNvPr id="49159" name="Rectangle 7"/>
          <p:cNvSpPr>
            <a:spLocks noChangeArrowheads="1"/>
          </p:cNvSpPr>
          <p:nvPr/>
        </p:nvSpPr>
        <p:spPr bwMode="auto">
          <a:xfrm>
            <a:off x="6203950" y="4397375"/>
            <a:ext cx="2508250" cy="93345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nSpc>
                <a:spcPct val="105000"/>
              </a:lnSpc>
              <a:spcBef>
                <a:spcPct val="45000"/>
              </a:spcBef>
              <a:buClr>
                <a:srgbClr val="008080"/>
              </a:buClr>
              <a:buSzPct val="120000"/>
              <a:buFont typeface="Wingdings" pitchFamily="2" charset="2"/>
              <a:buNone/>
            </a:pPr>
            <a:r>
              <a:rPr lang="en-US" sz="2600" b="1" i="1"/>
              <a:t>g</a:t>
            </a:r>
          </a:p>
        </p:txBody>
      </p:sp>
      <p:sp>
        <p:nvSpPr>
          <p:cNvPr id="49160" name="Rectangle 8"/>
          <p:cNvSpPr>
            <a:spLocks noChangeArrowheads="1"/>
          </p:cNvSpPr>
          <p:nvPr/>
        </p:nvSpPr>
        <p:spPr bwMode="auto">
          <a:xfrm>
            <a:off x="3692525" y="4397375"/>
            <a:ext cx="2511425" cy="93345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nSpc>
                <a:spcPct val="105000"/>
              </a:lnSpc>
              <a:spcBef>
                <a:spcPct val="45000"/>
              </a:spcBef>
              <a:buClr>
                <a:srgbClr val="008080"/>
              </a:buClr>
              <a:buSzPct val="120000"/>
              <a:buFont typeface="Wingdings" pitchFamily="2" charset="2"/>
              <a:buNone/>
            </a:pPr>
            <a:r>
              <a:rPr lang="en-US" sz="2600" dirty="0"/>
              <a:t>(</a:t>
            </a:r>
            <a:r>
              <a:rPr lang="en-US" sz="2600" b="1" i="1" dirty="0"/>
              <a:t>Y</a:t>
            </a:r>
            <a:r>
              <a:rPr lang="en-US" sz="2600" i="1" dirty="0"/>
              <a:t>/</a:t>
            </a:r>
            <a:r>
              <a:rPr lang="en-US" sz="1300" b="1" i="1" dirty="0"/>
              <a:t> </a:t>
            </a:r>
            <a:r>
              <a:rPr lang="en-US" sz="2600" b="1" i="1" dirty="0"/>
              <a:t>L</a:t>
            </a:r>
            <a:r>
              <a:rPr lang="en-US" sz="2600" dirty="0"/>
              <a:t>) = </a:t>
            </a:r>
            <a:r>
              <a:rPr lang="en-US" sz="1300" dirty="0"/>
              <a:t> </a:t>
            </a:r>
            <a:r>
              <a:rPr lang="en-US" sz="2600" b="1" i="1" dirty="0" smtClean="0"/>
              <a:t>y</a:t>
            </a:r>
            <a:r>
              <a:rPr lang="en-US" sz="1600" b="1" i="1" dirty="0"/>
              <a:t> </a:t>
            </a:r>
            <a:r>
              <a:rPr lang="en-US" sz="2600" dirty="0" smtClean="0">
                <a:sym typeface="Symbol" pitchFamily="18" charset="2"/>
              </a:rPr>
              <a:t>×</a:t>
            </a:r>
            <a:r>
              <a:rPr lang="en-US" sz="1600" b="1" i="1" dirty="0" smtClean="0"/>
              <a:t> </a:t>
            </a:r>
            <a:r>
              <a:rPr lang="en-US" sz="2600" b="1" i="1" dirty="0" smtClean="0"/>
              <a:t>E </a:t>
            </a:r>
            <a:endParaRPr lang="en-US" sz="2600" b="1" i="1" dirty="0"/>
          </a:p>
        </p:txBody>
      </p:sp>
      <p:sp>
        <p:nvSpPr>
          <p:cNvPr id="49161" name="Rectangle 9"/>
          <p:cNvSpPr>
            <a:spLocks noChangeArrowheads="1"/>
          </p:cNvSpPr>
          <p:nvPr/>
        </p:nvSpPr>
        <p:spPr bwMode="auto">
          <a:xfrm>
            <a:off x="787400" y="4397375"/>
            <a:ext cx="2905125" cy="93345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nSpc>
                <a:spcPct val="105000"/>
              </a:lnSpc>
              <a:spcBef>
                <a:spcPct val="45000"/>
              </a:spcBef>
              <a:buClr>
                <a:srgbClr val="008080"/>
              </a:buClr>
              <a:buSzPct val="120000"/>
              <a:buFont typeface="Wingdings" pitchFamily="2" charset="2"/>
              <a:buNone/>
            </a:pPr>
            <a:r>
              <a:rPr lang="en-US" sz="2600"/>
              <a:t>Output per worker</a:t>
            </a:r>
          </a:p>
        </p:txBody>
      </p:sp>
      <p:sp>
        <p:nvSpPr>
          <p:cNvPr id="49162" name="Rectangle 10"/>
          <p:cNvSpPr>
            <a:spLocks noChangeArrowheads="1"/>
          </p:cNvSpPr>
          <p:nvPr/>
        </p:nvSpPr>
        <p:spPr bwMode="auto">
          <a:xfrm>
            <a:off x="6203950" y="3400425"/>
            <a:ext cx="2508250" cy="99695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nSpc>
                <a:spcPct val="105000"/>
              </a:lnSpc>
              <a:spcBef>
                <a:spcPct val="45000"/>
              </a:spcBef>
              <a:buClr>
                <a:srgbClr val="008080"/>
              </a:buClr>
              <a:buSzPct val="120000"/>
              <a:buFont typeface="Wingdings" pitchFamily="2" charset="2"/>
              <a:buNone/>
            </a:pPr>
            <a:r>
              <a:rPr lang="en-US" sz="2600"/>
              <a:t>0</a:t>
            </a:r>
          </a:p>
        </p:txBody>
      </p:sp>
      <p:sp>
        <p:nvSpPr>
          <p:cNvPr id="49163" name="Rectangle 11"/>
          <p:cNvSpPr>
            <a:spLocks noChangeArrowheads="1"/>
          </p:cNvSpPr>
          <p:nvPr/>
        </p:nvSpPr>
        <p:spPr bwMode="auto">
          <a:xfrm>
            <a:off x="3692525" y="3400425"/>
            <a:ext cx="2511425" cy="99695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nSpc>
                <a:spcPct val="105000"/>
              </a:lnSpc>
              <a:spcBef>
                <a:spcPct val="45000"/>
              </a:spcBef>
              <a:buClr>
                <a:srgbClr val="008080"/>
              </a:buClr>
              <a:buSzPct val="120000"/>
              <a:buFont typeface="Wingdings" pitchFamily="2" charset="2"/>
              <a:buNone/>
            </a:pPr>
            <a:r>
              <a:rPr lang="en-US" sz="2600" b="1" i="1" dirty="0"/>
              <a:t>y</a:t>
            </a:r>
            <a:r>
              <a:rPr lang="en-US" sz="2600" dirty="0"/>
              <a:t> =</a:t>
            </a:r>
            <a:r>
              <a:rPr lang="en-US" sz="1300" dirty="0"/>
              <a:t> </a:t>
            </a:r>
            <a:r>
              <a:rPr lang="en-US" sz="2600" b="1" i="1" dirty="0" smtClean="0"/>
              <a:t>Y</a:t>
            </a:r>
            <a:r>
              <a:rPr lang="en-US" sz="1200" b="1" i="1" kern="0" dirty="0">
                <a:solidFill>
                  <a:srgbClr val="000000"/>
                </a:solidFill>
                <a:latin typeface="Arial"/>
                <a:cs typeface="Arial"/>
              </a:rPr>
              <a:t> </a:t>
            </a:r>
            <a:r>
              <a:rPr lang="en-US" sz="2600" i="1" dirty="0" smtClean="0"/>
              <a:t>/</a:t>
            </a:r>
            <a:r>
              <a:rPr lang="en-US" sz="1200" b="1" i="1" kern="0" dirty="0">
                <a:solidFill>
                  <a:srgbClr val="000000"/>
                </a:solidFill>
                <a:latin typeface="Arial"/>
                <a:cs typeface="Arial"/>
              </a:rPr>
              <a:t> </a:t>
            </a:r>
            <a:r>
              <a:rPr lang="en-US" sz="2600" dirty="0" smtClean="0"/>
              <a:t>(</a:t>
            </a:r>
            <a:r>
              <a:rPr lang="en-US" sz="2600" b="1" i="1" dirty="0" smtClean="0"/>
              <a:t>L</a:t>
            </a:r>
            <a:r>
              <a:rPr lang="en-US" sz="1600" b="1" i="1" dirty="0">
                <a:solidFill>
                  <a:srgbClr val="000000"/>
                </a:solidFill>
              </a:rPr>
              <a:t> </a:t>
            </a:r>
            <a:r>
              <a:rPr lang="en-US" sz="2600" dirty="0" smtClean="0">
                <a:sym typeface="Symbol" pitchFamily="18" charset="2"/>
              </a:rPr>
              <a:t>×</a:t>
            </a:r>
            <a:r>
              <a:rPr lang="en-US" sz="1600" b="1" i="1" dirty="0" smtClean="0">
                <a:solidFill>
                  <a:srgbClr val="000000"/>
                </a:solidFill>
              </a:rPr>
              <a:t> </a:t>
            </a:r>
            <a:r>
              <a:rPr lang="en-US" sz="2600" b="1" i="1" dirty="0" smtClean="0"/>
              <a:t>E </a:t>
            </a:r>
            <a:r>
              <a:rPr lang="en-US" sz="2600" dirty="0"/>
              <a:t>)</a:t>
            </a:r>
          </a:p>
        </p:txBody>
      </p:sp>
      <p:sp>
        <p:nvSpPr>
          <p:cNvPr id="49164" name="Rectangle 12"/>
          <p:cNvSpPr>
            <a:spLocks noChangeArrowheads="1"/>
          </p:cNvSpPr>
          <p:nvPr/>
        </p:nvSpPr>
        <p:spPr bwMode="auto">
          <a:xfrm>
            <a:off x="787400" y="3400425"/>
            <a:ext cx="2905125" cy="99695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nSpc>
                <a:spcPct val="105000"/>
              </a:lnSpc>
              <a:spcBef>
                <a:spcPct val="45000"/>
              </a:spcBef>
              <a:buClr>
                <a:srgbClr val="008080"/>
              </a:buClr>
              <a:buSzPct val="120000"/>
              <a:buFont typeface="Wingdings" pitchFamily="2" charset="2"/>
              <a:buNone/>
            </a:pPr>
            <a:r>
              <a:rPr lang="en-US" sz="2600"/>
              <a:t>Output per effective worker</a:t>
            </a:r>
          </a:p>
        </p:txBody>
      </p:sp>
      <p:sp>
        <p:nvSpPr>
          <p:cNvPr id="49165" name="Rectangle 13"/>
          <p:cNvSpPr>
            <a:spLocks noChangeArrowheads="1"/>
          </p:cNvSpPr>
          <p:nvPr/>
        </p:nvSpPr>
        <p:spPr bwMode="auto">
          <a:xfrm>
            <a:off x="6203950" y="2405063"/>
            <a:ext cx="2508250" cy="995362"/>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nSpc>
                <a:spcPct val="105000"/>
              </a:lnSpc>
              <a:spcBef>
                <a:spcPct val="45000"/>
              </a:spcBef>
              <a:buClr>
                <a:srgbClr val="008080"/>
              </a:buClr>
              <a:buSzPct val="120000"/>
              <a:buFont typeface="Wingdings" pitchFamily="2" charset="2"/>
              <a:buNone/>
            </a:pPr>
            <a:r>
              <a:rPr lang="en-US" sz="2600"/>
              <a:t>0</a:t>
            </a:r>
          </a:p>
        </p:txBody>
      </p:sp>
      <p:sp>
        <p:nvSpPr>
          <p:cNvPr id="49166" name="Rectangle 14"/>
          <p:cNvSpPr>
            <a:spLocks noChangeArrowheads="1"/>
          </p:cNvSpPr>
          <p:nvPr/>
        </p:nvSpPr>
        <p:spPr bwMode="auto">
          <a:xfrm>
            <a:off x="3692525" y="2405063"/>
            <a:ext cx="2511425" cy="995362"/>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nSpc>
                <a:spcPct val="105000"/>
              </a:lnSpc>
              <a:spcBef>
                <a:spcPct val="45000"/>
              </a:spcBef>
              <a:buClr>
                <a:srgbClr val="008080"/>
              </a:buClr>
              <a:buSzPct val="120000"/>
              <a:buFont typeface="Wingdings" pitchFamily="2" charset="2"/>
              <a:buNone/>
            </a:pPr>
            <a:r>
              <a:rPr lang="en-US" sz="2600" b="1" i="1" dirty="0"/>
              <a:t>k</a:t>
            </a:r>
            <a:r>
              <a:rPr lang="en-US" sz="2600" dirty="0"/>
              <a:t> =</a:t>
            </a:r>
            <a:r>
              <a:rPr lang="en-US" sz="1300" dirty="0"/>
              <a:t> </a:t>
            </a:r>
            <a:r>
              <a:rPr lang="en-US" sz="2600" b="1" i="1" dirty="0" smtClean="0"/>
              <a:t>K</a:t>
            </a:r>
            <a:r>
              <a:rPr lang="en-US" sz="1200" b="1" i="1" kern="0" dirty="0">
                <a:solidFill>
                  <a:srgbClr val="000000"/>
                </a:solidFill>
                <a:latin typeface="Arial"/>
                <a:cs typeface="Arial"/>
              </a:rPr>
              <a:t> </a:t>
            </a:r>
            <a:r>
              <a:rPr lang="en-US" sz="2600" i="1" dirty="0" smtClean="0"/>
              <a:t>/</a:t>
            </a:r>
            <a:r>
              <a:rPr lang="en-US" sz="1200" b="1" i="1" kern="0" dirty="0">
                <a:solidFill>
                  <a:srgbClr val="000000"/>
                </a:solidFill>
                <a:latin typeface="Arial"/>
                <a:cs typeface="Arial"/>
              </a:rPr>
              <a:t> </a:t>
            </a:r>
            <a:r>
              <a:rPr lang="en-US" sz="2600" dirty="0" smtClean="0"/>
              <a:t>(</a:t>
            </a:r>
            <a:r>
              <a:rPr lang="en-US" sz="2600" b="1" i="1" dirty="0" smtClean="0"/>
              <a:t>L</a:t>
            </a:r>
            <a:r>
              <a:rPr lang="en-US" sz="1600" b="1" i="1" dirty="0">
                <a:solidFill>
                  <a:srgbClr val="000000"/>
                </a:solidFill>
              </a:rPr>
              <a:t> </a:t>
            </a:r>
            <a:r>
              <a:rPr lang="en-US" sz="2600" dirty="0" smtClean="0">
                <a:sym typeface="Symbol" pitchFamily="18" charset="2"/>
              </a:rPr>
              <a:t>×</a:t>
            </a:r>
            <a:r>
              <a:rPr lang="en-US" sz="1600" b="1" i="1" dirty="0" smtClean="0">
                <a:solidFill>
                  <a:srgbClr val="000000"/>
                </a:solidFill>
              </a:rPr>
              <a:t> </a:t>
            </a:r>
            <a:r>
              <a:rPr lang="en-US" sz="2600" b="1" i="1" dirty="0" smtClean="0"/>
              <a:t>E </a:t>
            </a:r>
            <a:r>
              <a:rPr lang="en-US" sz="2600" dirty="0"/>
              <a:t>)</a:t>
            </a:r>
          </a:p>
        </p:txBody>
      </p:sp>
      <p:sp>
        <p:nvSpPr>
          <p:cNvPr id="49167" name="Rectangle 15"/>
          <p:cNvSpPr>
            <a:spLocks noChangeArrowheads="1"/>
          </p:cNvSpPr>
          <p:nvPr/>
        </p:nvSpPr>
        <p:spPr bwMode="auto">
          <a:xfrm>
            <a:off x="787400" y="2405063"/>
            <a:ext cx="2905125" cy="995362"/>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nSpc>
                <a:spcPct val="105000"/>
              </a:lnSpc>
              <a:spcBef>
                <a:spcPct val="45000"/>
              </a:spcBef>
              <a:buClr>
                <a:srgbClr val="008080"/>
              </a:buClr>
              <a:buSzPct val="120000"/>
              <a:buFont typeface="Wingdings" pitchFamily="2" charset="2"/>
              <a:buNone/>
            </a:pPr>
            <a:r>
              <a:rPr lang="en-US" sz="2600"/>
              <a:t>Capital per effective worker</a:t>
            </a:r>
          </a:p>
        </p:txBody>
      </p:sp>
      <p:grpSp>
        <p:nvGrpSpPr>
          <p:cNvPr id="2" name="Group 16"/>
          <p:cNvGrpSpPr>
            <a:grpSpLocks/>
          </p:cNvGrpSpPr>
          <p:nvPr/>
        </p:nvGrpSpPr>
        <p:grpSpPr bwMode="auto">
          <a:xfrm>
            <a:off x="787400" y="1406525"/>
            <a:ext cx="7924800" cy="4800600"/>
            <a:chOff x="384" y="816"/>
            <a:chExt cx="4992" cy="3024"/>
          </a:xfrm>
          <a:solidFill>
            <a:srgbClr val="FFCCCC"/>
          </a:solidFill>
        </p:grpSpPr>
        <p:sp>
          <p:nvSpPr>
            <p:cNvPr id="30737" name="Rectangle 17"/>
            <p:cNvSpPr>
              <a:spLocks noChangeArrowheads="1"/>
            </p:cNvSpPr>
            <p:nvPr/>
          </p:nvSpPr>
          <p:spPr bwMode="auto">
            <a:xfrm>
              <a:off x="3796" y="816"/>
              <a:ext cx="1580" cy="629"/>
            </a:xfrm>
            <a:prstGeom prst="rect">
              <a:avLst/>
            </a:prstGeom>
            <a:grpFill/>
            <a:ln w="9525">
              <a:noFill/>
              <a:miter lim="800000"/>
              <a:headEnd/>
              <a:tailEnd/>
            </a:ln>
          </p:spPr>
          <p:txBody>
            <a:bodyPr anchor="ctr" anchorCtr="1"/>
            <a:lstStyle/>
            <a:p>
              <a:pPr>
                <a:lnSpc>
                  <a:spcPct val="105000"/>
                </a:lnSpc>
                <a:spcBef>
                  <a:spcPct val="45000"/>
                </a:spcBef>
                <a:buClr>
                  <a:srgbClr val="008080"/>
                </a:buClr>
                <a:buSzPct val="120000"/>
                <a:buFont typeface="Wingdings" pitchFamily="2" charset="2"/>
                <a:buNone/>
                <a:defRPr/>
              </a:pPr>
              <a:r>
                <a:rPr lang="en-US" sz="2600" i="1"/>
                <a:t>Steady-state growth rate</a:t>
              </a:r>
            </a:p>
          </p:txBody>
        </p:sp>
        <p:sp>
          <p:nvSpPr>
            <p:cNvPr id="30738" name="Rectangle 18"/>
            <p:cNvSpPr>
              <a:spLocks noChangeArrowheads="1"/>
            </p:cNvSpPr>
            <p:nvPr/>
          </p:nvSpPr>
          <p:spPr bwMode="auto">
            <a:xfrm>
              <a:off x="2214" y="816"/>
              <a:ext cx="1582" cy="629"/>
            </a:xfrm>
            <a:prstGeom prst="rect">
              <a:avLst/>
            </a:prstGeom>
            <a:grpFill/>
            <a:ln w="9525">
              <a:noFill/>
              <a:miter lim="800000"/>
              <a:headEnd/>
              <a:tailEnd/>
            </a:ln>
          </p:spPr>
          <p:txBody>
            <a:bodyPr anchor="ctr" anchorCtr="1"/>
            <a:lstStyle/>
            <a:p>
              <a:pPr>
                <a:lnSpc>
                  <a:spcPct val="105000"/>
                </a:lnSpc>
                <a:spcBef>
                  <a:spcPct val="45000"/>
                </a:spcBef>
                <a:buClr>
                  <a:srgbClr val="008080"/>
                </a:buClr>
                <a:buSzPct val="120000"/>
                <a:buFont typeface="Wingdings" pitchFamily="2" charset="2"/>
                <a:buNone/>
                <a:defRPr/>
              </a:pPr>
              <a:r>
                <a:rPr lang="en-US" sz="2600" i="1"/>
                <a:t>Symbol</a:t>
              </a:r>
            </a:p>
          </p:txBody>
        </p:sp>
        <p:sp>
          <p:nvSpPr>
            <p:cNvPr id="30739" name="Rectangle 19"/>
            <p:cNvSpPr>
              <a:spLocks noChangeArrowheads="1"/>
            </p:cNvSpPr>
            <p:nvPr/>
          </p:nvSpPr>
          <p:spPr bwMode="auto">
            <a:xfrm>
              <a:off x="384" y="816"/>
              <a:ext cx="1830" cy="629"/>
            </a:xfrm>
            <a:prstGeom prst="rect">
              <a:avLst/>
            </a:prstGeom>
            <a:grpFill/>
            <a:ln w="9525">
              <a:noFill/>
              <a:miter lim="800000"/>
              <a:headEnd/>
              <a:tailEnd/>
            </a:ln>
          </p:spPr>
          <p:txBody>
            <a:bodyPr anchor="ctr" anchorCtr="1"/>
            <a:lstStyle/>
            <a:p>
              <a:pPr>
                <a:lnSpc>
                  <a:spcPct val="105000"/>
                </a:lnSpc>
                <a:spcBef>
                  <a:spcPct val="45000"/>
                </a:spcBef>
                <a:buClr>
                  <a:srgbClr val="008080"/>
                </a:buClr>
                <a:buSzPct val="120000"/>
                <a:buFont typeface="Wingdings" pitchFamily="2" charset="2"/>
                <a:buNone/>
                <a:defRPr/>
              </a:pPr>
              <a:r>
                <a:rPr lang="en-US" sz="2600" i="1" dirty="0"/>
                <a:t>Variable</a:t>
              </a:r>
            </a:p>
          </p:txBody>
        </p:sp>
        <p:grpSp>
          <p:nvGrpSpPr>
            <p:cNvPr id="3" name="Group 20"/>
            <p:cNvGrpSpPr>
              <a:grpSpLocks/>
            </p:cNvGrpSpPr>
            <p:nvPr/>
          </p:nvGrpSpPr>
          <p:grpSpPr bwMode="auto">
            <a:xfrm>
              <a:off x="384" y="816"/>
              <a:ext cx="4992" cy="3024"/>
              <a:chOff x="384" y="816"/>
              <a:chExt cx="4992" cy="3024"/>
            </a:xfrm>
            <a:grpFill/>
          </p:grpSpPr>
          <p:sp>
            <p:nvSpPr>
              <p:cNvPr id="30741" name="Line 21"/>
              <p:cNvSpPr>
                <a:spLocks noChangeShapeType="1"/>
              </p:cNvSpPr>
              <p:nvPr/>
            </p:nvSpPr>
            <p:spPr bwMode="auto">
              <a:xfrm>
                <a:off x="384" y="816"/>
                <a:ext cx="4992" cy="0"/>
              </a:xfrm>
              <a:prstGeom prst="line">
                <a:avLst/>
              </a:prstGeom>
              <a:grpFill/>
              <a:ln w="12700" cap="sq">
                <a:solidFill>
                  <a:schemeClr val="tx1"/>
                </a:solidFill>
                <a:round/>
                <a:headEnd/>
                <a:tailEnd/>
              </a:ln>
            </p:spPr>
            <p:txBody>
              <a:bodyPr/>
              <a:lstStyle/>
              <a:p>
                <a:pPr>
                  <a:defRPr/>
                </a:pPr>
                <a:endParaRPr lang="en-US"/>
              </a:p>
            </p:txBody>
          </p:sp>
          <p:sp>
            <p:nvSpPr>
              <p:cNvPr id="30742" name="Line 22"/>
              <p:cNvSpPr>
                <a:spLocks noChangeShapeType="1"/>
              </p:cNvSpPr>
              <p:nvPr/>
            </p:nvSpPr>
            <p:spPr bwMode="auto">
              <a:xfrm>
                <a:off x="384" y="1445"/>
                <a:ext cx="4992" cy="0"/>
              </a:xfrm>
              <a:prstGeom prst="line">
                <a:avLst/>
              </a:prstGeom>
              <a:grpFill/>
              <a:ln w="12700">
                <a:solidFill>
                  <a:schemeClr val="tx1"/>
                </a:solidFill>
                <a:round/>
                <a:headEnd/>
                <a:tailEnd/>
              </a:ln>
            </p:spPr>
            <p:txBody>
              <a:bodyPr/>
              <a:lstStyle/>
              <a:p>
                <a:pPr>
                  <a:defRPr/>
                </a:pPr>
                <a:endParaRPr lang="en-US"/>
              </a:p>
            </p:txBody>
          </p:sp>
          <p:sp>
            <p:nvSpPr>
              <p:cNvPr id="30743" name="Line 23"/>
              <p:cNvSpPr>
                <a:spLocks noChangeShapeType="1"/>
              </p:cNvSpPr>
              <p:nvPr/>
            </p:nvSpPr>
            <p:spPr bwMode="auto">
              <a:xfrm>
                <a:off x="384" y="2072"/>
                <a:ext cx="4992" cy="0"/>
              </a:xfrm>
              <a:prstGeom prst="line">
                <a:avLst/>
              </a:prstGeom>
              <a:grpFill/>
              <a:ln w="12700">
                <a:solidFill>
                  <a:schemeClr val="tx1"/>
                </a:solidFill>
                <a:round/>
                <a:headEnd/>
                <a:tailEnd/>
              </a:ln>
            </p:spPr>
            <p:txBody>
              <a:bodyPr/>
              <a:lstStyle/>
              <a:p>
                <a:pPr>
                  <a:defRPr/>
                </a:pPr>
                <a:endParaRPr lang="en-US"/>
              </a:p>
            </p:txBody>
          </p:sp>
          <p:sp>
            <p:nvSpPr>
              <p:cNvPr id="30744" name="Line 24"/>
              <p:cNvSpPr>
                <a:spLocks noChangeShapeType="1"/>
              </p:cNvSpPr>
              <p:nvPr/>
            </p:nvSpPr>
            <p:spPr bwMode="auto">
              <a:xfrm>
                <a:off x="384" y="2700"/>
                <a:ext cx="4992" cy="0"/>
              </a:xfrm>
              <a:prstGeom prst="line">
                <a:avLst/>
              </a:prstGeom>
              <a:grpFill/>
              <a:ln w="12700">
                <a:solidFill>
                  <a:schemeClr val="tx1"/>
                </a:solidFill>
                <a:round/>
                <a:headEnd/>
                <a:tailEnd/>
              </a:ln>
            </p:spPr>
            <p:txBody>
              <a:bodyPr/>
              <a:lstStyle/>
              <a:p>
                <a:pPr>
                  <a:defRPr/>
                </a:pPr>
                <a:endParaRPr lang="en-US"/>
              </a:p>
            </p:txBody>
          </p:sp>
          <p:sp>
            <p:nvSpPr>
              <p:cNvPr id="30745" name="Line 25"/>
              <p:cNvSpPr>
                <a:spLocks noChangeShapeType="1"/>
              </p:cNvSpPr>
              <p:nvPr/>
            </p:nvSpPr>
            <p:spPr bwMode="auto">
              <a:xfrm>
                <a:off x="384" y="3288"/>
                <a:ext cx="4992" cy="0"/>
              </a:xfrm>
              <a:prstGeom prst="line">
                <a:avLst/>
              </a:prstGeom>
              <a:grpFill/>
              <a:ln w="12700">
                <a:solidFill>
                  <a:schemeClr val="tx1"/>
                </a:solidFill>
                <a:round/>
                <a:headEnd/>
                <a:tailEnd/>
              </a:ln>
            </p:spPr>
            <p:txBody>
              <a:bodyPr/>
              <a:lstStyle/>
              <a:p>
                <a:pPr>
                  <a:defRPr/>
                </a:pPr>
                <a:endParaRPr lang="en-US"/>
              </a:p>
            </p:txBody>
          </p:sp>
          <p:sp>
            <p:nvSpPr>
              <p:cNvPr id="30746" name="Line 26"/>
              <p:cNvSpPr>
                <a:spLocks noChangeShapeType="1"/>
              </p:cNvSpPr>
              <p:nvPr/>
            </p:nvSpPr>
            <p:spPr bwMode="auto">
              <a:xfrm>
                <a:off x="384" y="3840"/>
                <a:ext cx="4992" cy="0"/>
              </a:xfrm>
              <a:prstGeom prst="line">
                <a:avLst/>
              </a:prstGeom>
              <a:grpFill/>
              <a:ln w="12700" cap="sq">
                <a:solidFill>
                  <a:schemeClr val="tx1"/>
                </a:solidFill>
                <a:round/>
                <a:headEnd/>
                <a:tailEnd/>
              </a:ln>
            </p:spPr>
            <p:txBody>
              <a:bodyPr/>
              <a:lstStyle/>
              <a:p>
                <a:pPr>
                  <a:defRPr/>
                </a:pPr>
                <a:endParaRPr lang="en-US"/>
              </a:p>
            </p:txBody>
          </p:sp>
          <p:sp>
            <p:nvSpPr>
              <p:cNvPr id="30747" name="Line 27"/>
              <p:cNvSpPr>
                <a:spLocks noChangeShapeType="1"/>
              </p:cNvSpPr>
              <p:nvPr/>
            </p:nvSpPr>
            <p:spPr bwMode="auto">
              <a:xfrm>
                <a:off x="384" y="816"/>
                <a:ext cx="0" cy="3024"/>
              </a:xfrm>
              <a:prstGeom prst="line">
                <a:avLst/>
              </a:prstGeom>
              <a:grpFill/>
              <a:ln w="12700" cap="sq">
                <a:solidFill>
                  <a:schemeClr val="tx1"/>
                </a:solidFill>
                <a:round/>
                <a:headEnd/>
                <a:tailEnd/>
              </a:ln>
            </p:spPr>
            <p:txBody>
              <a:bodyPr/>
              <a:lstStyle/>
              <a:p>
                <a:pPr>
                  <a:defRPr/>
                </a:pPr>
                <a:endParaRPr lang="en-US"/>
              </a:p>
            </p:txBody>
          </p:sp>
          <p:sp>
            <p:nvSpPr>
              <p:cNvPr id="30748" name="Line 28"/>
              <p:cNvSpPr>
                <a:spLocks noChangeShapeType="1"/>
              </p:cNvSpPr>
              <p:nvPr/>
            </p:nvSpPr>
            <p:spPr bwMode="auto">
              <a:xfrm>
                <a:off x="2214" y="816"/>
                <a:ext cx="0" cy="3024"/>
              </a:xfrm>
              <a:prstGeom prst="line">
                <a:avLst/>
              </a:prstGeom>
              <a:grpFill/>
              <a:ln w="12700">
                <a:solidFill>
                  <a:schemeClr val="tx1"/>
                </a:solidFill>
                <a:round/>
                <a:headEnd/>
                <a:tailEnd/>
              </a:ln>
            </p:spPr>
            <p:txBody>
              <a:bodyPr/>
              <a:lstStyle/>
              <a:p>
                <a:pPr>
                  <a:defRPr/>
                </a:pPr>
                <a:endParaRPr lang="en-US"/>
              </a:p>
            </p:txBody>
          </p:sp>
          <p:sp>
            <p:nvSpPr>
              <p:cNvPr id="30749" name="Line 29"/>
              <p:cNvSpPr>
                <a:spLocks noChangeShapeType="1"/>
              </p:cNvSpPr>
              <p:nvPr/>
            </p:nvSpPr>
            <p:spPr bwMode="auto">
              <a:xfrm>
                <a:off x="3796" y="816"/>
                <a:ext cx="0" cy="3024"/>
              </a:xfrm>
              <a:prstGeom prst="line">
                <a:avLst/>
              </a:prstGeom>
              <a:grpFill/>
              <a:ln w="12700">
                <a:solidFill>
                  <a:schemeClr val="tx1"/>
                </a:solidFill>
                <a:round/>
                <a:headEnd/>
                <a:tailEnd/>
              </a:ln>
            </p:spPr>
            <p:txBody>
              <a:bodyPr/>
              <a:lstStyle/>
              <a:p>
                <a:pPr>
                  <a:defRPr/>
                </a:pPr>
                <a:endParaRPr lang="en-US"/>
              </a:p>
            </p:txBody>
          </p:sp>
          <p:sp>
            <p:nvSpPr>
              <p:cNvPr id="30750" name="Line 30"/>
              <p:cNvSpPr>
                <a:spLocks noChangeShapeType="1"/>
              </p:cNvSpPr>
              <p:nvPr/>
            </p:nvSpPr>
            <p:spPr bwMode="auto">
              <a:xfrm>
                <a:off x="5376" y="816"/>
                <a:ext cx="0" cy="3024"/>
              </a:xfrm>
              <a:prstGeom prst="line">
                <a:avLst/>
              </a:prstGeom>
              <a:grpFill/>
              <a:ln w="12700" cap="sq">
                <a:solidFill>
                  <a:schemeClr val="tx1"/>
                </a:solidFill>
                <a:round/>
                <a:headEnd/>
                <a:tailEnd/>
              </a:ln>
            </p:spPr>
            <p:txBody>
              <a:bodyPr/>
              <a:lstStyle/>
              <a:p>
                <a:pPr>
                  <a:defRPr/>
                </a:pPr>
                <a:endParaRPr lang="en-US"/>
              </a:p>
            </p:txBody>
          </p:sp>
        </p:grpSp>
      </p:grpSp>
    </p:spTree>
    <p:extLst>
      <p:ext uri="{BB962C8B-B14F-4D97-AF65-F5344CB8AC3E}">
        <p14:creationId xmlns:p14="http://schemas.microsoft.com/office/powerpoint/2010/main" val="54968622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9167"/>
                                        </p:tgtEl>
                                        <p:attrNameLst>
                                          <p:attrName>style.visibility</p:attrName>
                                        </p:attrNameLst>
                                      </p:cBhvr>
                                      <p:to>
                                        <p:strVal val="visible"/>
                                      </p:to>
                                    </p:set>
                                    <p:animEffect transition="in" filter="strips(downRight)">
                                      <p:cBhvr>
                                        <p:cTn id="7" dur="500"/>
                                        <p:tgtEl>
                                          <p:spTgt spid="491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9166"/>
                                        </p:tgtEl>
                                        <p:attrNameLst>
                                          <p:attrName>style.visibility</p:attrName>
                                        </p:attrNameLst>
                                      </p:cBhvr>
                                      <p:to>
                                        <p:strVal val="visible"/>
                                      </p:to>
                                    </p:set>
                                    <p:animEffect transition="in" filter="strips(downRight)">
                                      <p:cBhvr>
                                        <p:cTn id="12" dur="500"/>
                                        <p:tgtEl>
                                          <p:spTgt spid="491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9165"/>
                                        </p:tgtEl>
                                        <p:attrNameLst>
                                          <p:attrName>style.visibility</p:attrName>
                                        </p:attrNameLst>
                                      </p:cBhvr>
                                      <p:to>
                                        <p:strVal val="visible"/>
                                      </p:to>
                                    </p:set>
                                    <p:animEffect transition="in" filter="strips(downRight)">
                                      <p:cBhvr>
                                        <p:cTn id="17" dur="500"/>
                                        <p:tgtEl>
                                          <p:spTgt spid="491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9164"/>
                                        </p:tgtEl>
                                        <p:attrNameLst>
                                          <p:attrName>style.visibility</p:attrName>
                                        </p:attrNameLst>
                                      </p:cBhvr>
                                      <p:to>
                                        <p:strVal val="visible"/>
                                      </p:to>
                                    </p:set>
                                    <p:animEffect transition="in" filter="strips(downRight)">
                                      <p:cBhvr>
                                        <p:cTn id="22" dur="500"/>
                                        <p:tgtEl>
                                          <p:spTgt spid="491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9163"/>
                                        </p:tgtEl>
                                        <p:attrNameLst>
                                          <p:attrName>style.visibility</p:attrName>
                                        </p:attrNameLst>
                                      </p:cBhvr>
                                      <p:to>
                                        <p:strVal val="visible"/>
                                      </p:to>
                                    </p:set>
                                    <p:animEffect transition="in" filter="strips(downRight)">
                                      <p:cBhvr>
                                        <p:cTn id="27" dur="500"/>
                                        <p:tgtEl>
                                          <p:spTgt spid="4916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49162"/>
                                        </p:tgtEl>
                                        <p:attrNameLst>
                                          <p:attrName>style.visibility</p:attrName>
                                        </p:attrNameLst>
                                      </p:cBhvr>
                                      <p:to>
                                        <p:strVal val="visible"/>
                                      </p:to>
                                    </p:set>
                                    <p:animEffect transition="in" filter="strips(downRight)">
                                      <p:cBhvr>
                                        <p:cTn id="32" dur="500"/>
                                        <p:tgtEl>
                                          <p:spTgt spid="4916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49161"/>
                                        </p:tgtEl>
                                        <p:attrNameLst>
                                          <p:attrName>style.visibility</p:attrName>
                                        </p:attrNameLst>
                                      </p:cBhvr>
                                      <p:to>
                                        <p:strVal val="visible"/>
                                      </p:to>
                                    </p:set>
                                    <p:animEffect transition="in" filter="strips(downRight)">
                                      <p:cBhvr>
                                        <p:cTn id="37" dur="500"/>
                                        <p:tgtEl>
                                          <p:spTgt spid="4916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49160"/>
                                        </p:tgtEl>
                                        <p:attrNameLst>
                                          <p:attrName>style.visibility</p:attrName>
                                        </p:attrNameLst>
                                      </p:cBhvr>
                                      <p:to>
                                        <p:strVal val="visible"/>
                                      </p:to>
                                    </p:set>
                                    <p:animEffect transition="in" filter="strips(downRight)">
                                      <p:cBhvr>
                                        <p:cTn id="42" dur="500"/>
                                        <p:tgtEl>
                                          <p:spTgt spid="4916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49159"/>
                                        </p:tgtEl>
                                        <p:attrNameLst>
                                          <p:attrName>style.visibility</p:attrName>
                                        </p:attrNameLst>
                                      </p:cBhvr>
                                      <p:to>
                                        <p:strVal val="visible"/>
                                      </p:to>
                                    </p:set>
                                    <p:animEffect transition="in" filter="strips(downRight)">
                                      <p:cBhvr>
                                        <p:cTn id="47" dur="500"/>
                                        <p:tgtEl>
                                          <p:spTgt spid="4915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49158"/>
                                        </p:tgtEl>
                                        <p:attrNameLst>
                                          <p:attrName>style.visibility</p:attrName>
                                        </p:attrNameLst>
                                      </p:cBhvr>
                                      <p:to>
                                        <p:strVal val="visible"/>
                                      </p:to>
                                    </p:set>
                                    <p:animEffect transition="in" filter="strips(downRight)">
                                      <p:cBhvr>
                                        <p:cTn id="52" dur="500"/>
                                        <p:tgtEl>
                                          <p:spTgt spid="4915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49157"/>
                                        </p:tgtEl>
                                        <p:attrNameLst>
                                          <p:attrName>style.visibility</p:attrName>
                                        </p:attrNameLst>
                                      </p:cBhvr>
                                      <p:to>
                                        <p:strVal val="visible"/>
                                      </p:to>
                                    </p:set>
                                    <p:animEffect transition="in" filter="strips(downRight)">
                                      <p:cBhvr>
                                        <p:cTn id="57" dur="500"/>
                                        <p:tgtEl>
                                          <p:spTgt spid="4915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6" fill="hold" grpId="0" nodeType="clickEffect">
                                  <p:stCondLst>
                                    <p:cond delay="0"/>
                                  </p:stCondLst>
                                  <p:childTnLst>
                                    <p:set>
                                      <p:cBhvr>
                                        <p:cTn id="61" dur="1" fill="hold">
                                          <p:stCondLst>
                                            <p:cond delay="0"/>
                                          </p:stCondLst>
                                        </p:cTn>
                                        <p:tgtEl>
                                          <p:spTgt spid="49156"/>
                                        </p:tgtEl>
                                        <p:attrNameLst>
                                          <p:attrName>style.visibility</p:attrName>
                                        </p:attrNameLst>
                                      </p:cBhvr>
                                      <p:to>
                                        <p:strVal val="visible"/>
                                      </p:to>
                                    </p:set>
                                    <p:animEffect transition="in" filter="strips(downRight)">
                                      <p:cBhvr>
                                        <p:cTn id="62" dur="500"/>
                                        <p:tgtEl>
                                          <p:spTgt spid="49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animBg="1" autoUpdateAnimBg="0"/>
      <p:bldP spid="49157" grpId="0" animBg="1" autoUpdateAnimBg="0"/>
      <p:bldP spid="49158" grpId="0" animBg="1" autoUpdateAnimBg="0"/>
      <p:bldP spid="49159" grpId="0" animBg="1" autoUpdateAnimBg="0"/>
      <p:bldP spid="49160" grpId="0" animBg="1" autoUpdateAnimBg="0"/>
      <p:bldP spid="49161" grpId="0" animBg="1" autoUpdateAnimBg="0"/>
      <p:bldP spid="49162" grpId="0" animBg="1" autoUpdateAnimBg="0"/>
      <p:bldP spid="49163" grpId="0" animBg="1" autoUpdateAnimBg="0"/>
      <p:bldP spid="49164" grpId="0" animBg="1" autoUpdateAnimBg="0"/>
      <p:bldP spid="49165" grpId="0" animBg="1" autoUpdateAnimBg="0"/>
      <p:bldP spid="49166" grpId="0" animBg="1" autoUpdateAnimBg="0"/>
      <p:bldP spid="49167"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95300" y="236538"/>
            <a:ext cx="8086725" cy="1195387"/>
          </a:xfrm>
        </p:spPr>
        <p:txBody>
          <a:bodyPr/>
          <a:lstStyle/>
          <a:p>
            <a:r>
              <a:rPr lang="en-US" sz="3200" smtClean="0"/>
              <a:t>The Golden Rule with technological progress</a:t>
            </a:r>
          </a:p>
        </p:txBody>
      </p:sp>
      <p:sp>
        <p:nvSpPr>
          <p:cNvPr id="51203" name="Rectangle 3"/>
          <p:cNvSpPr>
            <a:spLocks noChangeArrowheads="1"/>
          </p:cNvSpPr>
          <p:nvPr/>
        </p:nvSpPr>
        <p:spPr bwMode="auto">
          <a:xfrm>
            <a:off x="555625" y="1519238"/>
            <a:ext cx="6324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45000"/>
              </a:spcBef>
              <a:buClr>
                <a:srgbClr val="008080"/>
              </a:buClr>
              <a:buSzPct val="120000"/>
              <a:buFont typeface="Wingdings" pitchFamily="2" charset="2"/>
              <a:buNone/>
              <a:tabLst>
                <a:tab pos="288925" algn="l"/>
                <a:tab pos="850900" algn="l"/>
                <a:tab pos="2452688" algn="l"/>
              </a:tabLst>
            </a:pPr>
            <a:r>
              <a:rPr lang="en-US" sz="2600" dirty="0"/>
              <a:t>To find the Golden Rule capital stock, </a:t>
            </a:r>
            <a:br>
              <a:rPr lang="en-US" sz="2600" dirty="0"/>
            </a:br>
            <a:r>
              <a:rPr lang="en-US" sz="2600" dirty="0"/>
              <a:t>express </a:t>
            </a:r>
            <a:r>
              <a:rPr lang="en-US" sz="2600" b="1" i="1" dirty="0"/>
              <a:t>c</a:t>
            </a:r>
            <a:r>
              <a:rPr lang="en-US" sz="2600" b="1" i="1" baseline="30000" dirty="0"/>
              <a:t>*</a:t>
            </a:r>
            <a:r>
              <a:rPr lang="en-US" sz="2600" dirty="0"/>
              <a:t> in terms of </a:t>
            </a:r>
            <a:r>
              <a:rPr lang="en-US" sz="2600" b="1" i="1" dirty="0"/>
              <a:t>k</a:t>
            </a:r>
            <a:r>
              <a:rPr lang="en-US" sz="2600" b="1" i="1" baseline="30000" dirty="0"/>
              <a:t>*</a:t>
            </a:r>
            <a:r>
              <a:rPr lang="en-US" sz="2600" dirty="0"/>
              <a:t>:</a:t>
            </a:r>
          </a:p>
          <a:p>
            <a:pPr>
              <a:lnSpc>
                <a:spcPct val="105000"/>
              </a:lnSpc>
              <a:spcBef>
                <a:spcPct val="45000"/>
              </a:spcBef>
              <a:buClr>
                <a:srgbClr val="008080"/>
              </a:buClr>
              <a:buSzPct val="120000"/>
              <a:buFont typeface="Wingdings" pitchFamily="2" charset="2"/>
              <a:buNone/>
              <a:tabLst>
                <a:tab pos="288925" algn="l"/>
                <a:tab pos="850900" algn="l"/>
                <a:tab pos="2452688" algn="l"/>
              </a:tabLst>
            </a:pPr>
            <a:r>
              <a:rPr lang="en-US" sz="2600" b="1" i="1" dirty="0"/>
              <a:t>	c</a:t>
            </a:r>
            <a:r>
              <a:rPr lang="en-US" sz="2600" b="1" i="1" baseline="30000" dirty="0"/>
              <a:t>*</a:t>
            </a:r>
            <a:r>
              <a:rPr lang="en-US" sz="2600" dirty="0"/>
              <a:t> 	=     </a:t>
            </a:r>
            <a:r>
              <a:rPr lang="en-US" sz="2600" b="1" i="1" dirty="0"/>
              <a:t>y</a:t>
            </a:r>
            <a:r>
              <a:rPr lang="en-US" sz="2600" b="1" i="1" baseline="30000" dirty="0"/>
              <a:t>*</a:t>
            </a:r>
            <a:r>
              <a:rPr lang="en-US" sz="2600" dirty="0"/>
              <a:t> 	</a:t>
            </a:r>
            <a:r>
              <a:rPr lang="en-US" sz="2600" dirty="0" smtClean="0">
                <a:sym typeface="Symbol" pitchFamily="18" charset="2"/>
              </a:rPr>
              <a:t>−     </a:t>
            </a:r>
            <a:r>
              <a:rPr lang="en-US" sz="2600" b="1" i="1" dirty="0" err="1">
                <a:sym typeface="Symbol" pitchFamily="18" charset="2"/>
              </a:rPr>
              <a:t>i</a:t>
            </a:r>
            <a:r>
              <a:rPr lang="en-US" sz="2600" b="1" i="1" baseline="30000" dirty="0">
                <a:sym typeface="Symbol" pitchFamily="18" charset="2"/>
              </a:rPr>
              <a:t>*</a:t>
            </a:r>
            <a:endParaRPr lang="en-US" sz="2600" dirty="0">
              <a:sym typeface="Symbol" pitchFamily="18" charset="2"/>
            </a:endParaRPr>
          </a:p>
          <a:p>
            <a:pPr>
              <a:lnSpc>
                <a:spcPct val="105000"/>
              </a:lnSpc>
              <a:spcBef>
                <a:spcPct val="45000"/>
              </a:spcBef>
              <a:buClr>
                <a:srgbClr val="008080"/>
              </a:buClr>
              <a:buSzPct val="120000"/>
              <a:buFont typeface="Wingdings" pitchFamily="2" charset="2"/>
              <a:buNone/>
              <a:tabLst>
                <a:tab pos="288925" algn="l"/>
                <a:tab pos="850900" algn="l"/>
                <a:tab pos="2452688" algn="l"/>
              </a:tabLst>
            </a:pPr>
            <a:r>
              <a:rPr lang="en-US" sz="2600" dirty="0">
                <a:sym typeface="Symbol" pitchFamily="18" charset="2"/>
              </a:rPr>
              <a:t>		=  </a:t>
            </a:r>
            <a:r>
              <a:rPr lang="en-US" sz="2600" b="1" i="1" dirty="0">
                <a:sym typeface="Symbol" pitchFamily="18" charset="2"/>
              </a:rPr>
              <a:t>f</a:t>
            </a:r>
            <a:r>
              <a:rPr lang="en-US" sz="1100" b="1" i="1" dirty="0">
                <a:sym typeface="Symbol" pitchFamily="18" charset="2"/>
              </a:rPr>
              <a:t>  </a:t>
            </a:r>
            <a:r>
              <a:rPr lang="en-US" sz="2600" dirty="0">
                <a:sym typeface="Symbol" pitchFamily="18" charset="2"/>
              </a:rPr>
              <a:t>(</a:t>
            </a:r>
            <a:r>
              <a:rPr lang="en-US" sz="2600" b="1" i="1" dirty="0">
                <a:sym typeface="Symbol" pitchFamily="18" charset="2"/>
              </a:rPr>
              <a:t>k</a:t>
            </a:r>
            <a:r>
              <a:rPr lang="en-US" sz="2600" b="1" i="1" baseline="30000" dirty="0">
                <a:sym typeface="Symbol" pitchFamily="18" charset="2"/>
              </a:rPr>
              <a:t>*</a:t>
            </a:r>
            <a:r>
              <a:rPr lang="en-US" sz="1100" b="1" i="1" baseline="30000" dirty="0">
                <a:sym typeface="Symbol" pitchFamily="18" charset="2"/>
              </a:rPr>
              <a:t> </a:t>
            </a:r>
            <a:r>
              <a:rPr lang="en-US" sz="2600" dirty="0">
                <a:sym typeface="Symbol" pitchFamily="18" charset="2"/>
              </a:rPr>
              <a:t>)</a:t>
            </a:r>
            <a:r>
              <a:rPr lang="en-US" sz="1100" b="1" i="1" dirty="0">
                <a:sym typeface="Symbol" pitchFamily="18" charset="2"/>
              </a:rPr>
              <a:t>    	</a:t>
            </a:r>
            <a:r>
              <a:rPr lang="en-US" sz="2600" dirty="0" smtClean="0">
                <a:sym typeface="Symbol" pitchFamily="18" charset="2"/>
              </a:rPr>
              <a:t>−</a:t>
            </a:r>
            <a:r>
              <a:rPr lang="en-US" sz="2600" b="1" dirty="0" smtClean="0">
                <a:sym typeface="Symbol" pitchFamily="18" charset="2"/>
              </a:rPr>
              <a:t> </a:t>
            </a:r>
            <a:r>
              <a:rPr lang="en-US" sz="1100" b="1" i="1" dirty="0" smtClean="0">
                <a:sym typeface="Symbol" pitchFamily="18" charset="2"/>
              </a:rPr>
              <a:t>  </a:t>
            </a:r>
            <a:r>
              <a:rPr lang="en-US" sz="2600" dirty="0" smtClean="0"/>
              <a:t>(</a:t>
            </a:r>
            <a:r>
              <a:rPr lang="en-US" sz="2600" b="1" i="1" dirty="0" err="1" smtClean="0">
                <a:latin typeface="Times New Roman"/>
                <a:cs typeface="Times New Roman"/>
                <a:sym typeface="Symbol" pitchFamily="18" charset="2"/>
              </a:rPr>
              <a:t>δ</a:t>
            </a:r>
            <a:r>
              <a:rPr lang="en-US" sz="2600" b="1" i="1" dirty="0" smtClean="0">
                <a:sym typeface="Symbol" pitchFamily="18" charset="2"/>
              </a:rPr>
              <a:t> </a:t>
            </a:r>
            <a:r>
              <a:rPr lang="en-US" sz="1100" dirty="0" smtClean="0"/>
              <a:t> </a:t>
            </a:r>
            <a:r>
              <a:rPr lang="en-US" sz="2600" dirty="0">
                <a:sym typeface="Symbol" pitchFamily="18" charset="2"/>
              </a:rPr>
              <a:t>+</a:t>
            </a:r>
            <a:r>
              <a:rPr lang="en-US" sz="1100" dirty="0">
                <a:sym typeface="Symbol" pitchFamily="18" charset="2"/>
              </a:rPr>
              <a:t> </a:t>
            </a:r>
            <a:r>
              <a:rPr lang="en-US" sz="2600" b="1" i="1" dirty="0">
                <a:sym typeface="Symbol" pitchFamily="18" charset="2"/>
              </a:rPr>
              <a:t>n </a:t>
            </a:r>
            <a:r>
              <a:rPr lang="en-US" sz="2600" dirty="0">
                <a:sym typeface="Symbol" pitchFamily="18" charset="2"/>
              </a:rPr>
              <a:t>+</a:t>
            </a:r>
            <a:r>
              <a:rPr lang="en-US" sz="1100" dirty="0">
                <a:sym typeface="Symbol" pitchFamily="18" charset="2"/>
              </a:rPr>
              <a:t> </a:t>
            </a:r>
            <a:r>
              <a:rPr lang="en-US" sz="2600" b="1" i="1" dirty="0">
                <a:sym typeface="Symbol" pitchFamily="18" charset="2"/>
              </a:rPr>
              <a:t>g</a:t>
            </a:r>
            <a:r>
              <a:rPr lang="en-US" sz="2600" dirty="0">
                <a:sym typeface="Symbol" pitchFamily="18" charset="2"/>
              </a:rPr>
              <a:t>)</a:t>
            </a:r>
            <a:r>
              <a:rPr lang="en-US" sz="1100" b="1" i="1" dirty="0"/>
              <a:t> </a:t>
            </a:r>
            <a:r>
              <a:rPr lang="en-US" sz="2600" b="1" i="1" dirty="0">
                <a:sym typeface="Symbol" pitchFamily="18" charset="2"/>
              </a:rPr>
              <a:t>k</a:t>
            </a:r>
            <a:r>
              <a:rPr lang="en-US" sz="2600" b="1" i="1" baseline="30000" dirty="0">
                <a:sym typeface="Symbol" pitchFamily="18" charset="2"/>
              </a:rPr>
              <a:t>*</a:t>
            </a:r>
            <a:r>
              <a:rPr lang="en-US" sz="2600" dirty="0">
                <a:sym typeface="Symbol" pitchFamily="18" charset="2"/>
              </a:rPr>
              <a:t> </a:t>
            </a:r>
          </a:p>
          <a:p>
            <a:pPr>
              <a:lnSpc>
                <a:spcPct val="115000"/>
              </a:lnSpc>
              <a:spcBef>
                <a:spcPct val="45000"/>
              </a:spcBef>
              <a:buClr>
                <a:srgbClr val="008080"/>
              </a:buClr>
              <a:buSzPct val="120000"/>
              <a:buFont typeface="Wingdings" pitchFamily="2" charset="2"/>
              <a:buNone/>
              <a:tabLst>
                <a:tab pos="288925" algn="l"/>
                <a:tab pos="850900" algn="l"/>
                <a:tab pos="2452688" algn="l"/>
              </a:tabLst>
            </a:pPr>
            <a:r>
              <a:rPr lang="en-US" sz="2600" b="1" i="1" dirty="0"/>
              <a:t>c</a:t>
            </a:r>
            <a:r>
              <a:rPr lang="en-US" sz="2600" b="1" i="1" baseline="30000" dirty="0"/>
              <a:t>*</a:t>
            </a:r>
            <a:r>
              <a:rPr lang="en-US" sz="2600" dirty="0"/>
              <a:t> is maximized when </a:t>
            </a:r>
            <a:br>
              <a:rPr lang="en-US" sz="2600" dirty="0"/>
            </a:br>
            <a:r>
              <a:rPr lang="en-US" sz="2600" dirty="0"/>
              <a:t>		</a:t>
            </a:r>
            <a:r>
              <a:rPr lang="en-US" sz="2600" i="1" dirty="0"/>
              <a:t>MPK</a:t>
            </a:r>
            <a:r>
              <a:rPr lang="en-US" sz="2600" dirty="0"/>
              <a:t> = </a:t>
            </a:r>
            <a:r>
              <a:rPr lang="en-US" sz="2600" b="1" i="1" dirty="0" err="1">
                <a:latin typeface="Times New Roman"/>
                <a:cs typeface="Times New Roman"/>
                <a:sym typeface="Symbol" pitchFamily="18" charset="2"/>
              </a:rPr>
              <a:t>δ</a:t>
            </a:r>
            <a:r>
              <a:rPr lang="en-US" sz="2600" dirty="0" smtClean="0"/>
              <a:t> </a:t>
            </a:r>
            <a:r>
              <a:rPr lang="en-US" sz="2600" dirty="0">
                <a:sym typeface="Symbol" pitchFamily="18" charset="2"/>
              </a:rPr>
              <a:t>+</a:t>
            </a:r>
            <a:r>
              <a:rPr lang="en-US" dirty="0">
                <a:sym typeface="Symbol" pitchFamily="18" charset="2"/>
              </a:rPr>
              <a:t> </a:t>
            </a:r>
            <a:r>
              <a:rPr lang="en-US" sz="2600" b="1" i="1" dirty="0">
                <a:sym typeface="Symbol" pitchFamily="18" charset="2"/>
              </a:rPr>
              <a:t>n</a:t>
            </a:r>
            <a:r>
              <a:rPr lang="en-US" sz="2600" dirty="0"/>
              <a:t> </a:t>
            </a:r>
            <a:r>
              <a:rPr lang="en-US" sz="2600" dirty="0">
                <a:sym typeface="Symbol" pitchFamily="18" charset="2"/>
              </a:rPr>
              <a:t>+</a:t>
            </a:r>
            <a:r>
              <a:rPr lang="en-US" dirty="0">
                <a:sym typeface="Symbol" pitchFamily="18" charset="2"/>
              </a:rPr>
              <a:t> </a:t>
            </a:r>
            <a:r>
              <a:rPr lang="en-US" sz="2600" b="1" i="1" dirty="0">
                <a:sym typeface="Symbol" pitchFamily="18" charset="2"/>
              </a:rPr>
              <a:t>g</a:t>
            </a:r>
            <a:r>
              <a:rPr lang="en-US" sz="2600" dirty="0"/>
              <a:t> </a:t>
            </a:r>
          </a:p>
          <a:p>
            <a:pPr>
              <a:lnSpc>
                <a:spcPct val="115000"/>
              </a:lnSpc>
              <a:spcBef>
                <a:spcPct val="45000"/>
              </a:spcBef>
              <a:buClr>
                <a:srgbClr val="008080"/>
              </a:buClr>
              <a:buSzPct val="120000"/>
              <a:buFont typeface="Wingdings" pitchFamily="2" charset="2"/>
              <a:buNone/>
              <a:tabLst>
                <a:tab pos="288925" algn="l"/>
                <a:tab pos="850900" algn="l"/>
                <a:tab pos="2452688" algn="l"/>
              </a:tabLst>
            </a:pPr>
            <a:r>
              <a:rPr lang="en-US" sz="2600" dirty="0"/>
              <a:t>or equivalently, </a:t>
            </a:r>
            <a:br>
              <a:rPr lang="en-US" sz="2600" dirty="0"/>
            </a:br>
            <a:r>
              <a:rPr lang="en-US" sz="2600" dirty="0"/>
              <a:t>		</a:t>
            </a:r>
            <a:r>
              <a:rPr lang="en-US" sz="2600" i="1" dirty="0"/>
              <a:t>MPK</a:t>
            </a:r>
            <a:r>
              <a:rPr lang="en-US" sz="2600" dirty="0"/>
              <a:t> </a:t>
            </a:r>
            <a:r>
              <a:rPr lang="en-US" sz="2600" dirty="0" smtClean="0">
                <a:sym typeface="Symbol" pitchFamily="18" charset="2"/>
              </a:rPr>
              <a:t>−</a:t>
            </a:r>
            <a:r>
              <a:rPr lang="en-US" sz="2600" dirty="0" smtClean="0"/>
              <a:t> </a:t>
            </a:r>
            <a:r>
              <a:rPr lang="en-US" sz="2600" b="1" i="1" dirty="0" err="1">
                <a:latin typeface="Times New Roman"/>
                <a:cs typeface="Times New Roman"/>
                <a:sym typeface="Symbol" pitchFamily="18" charset="2"/>
              </a:rPr>
              <a:t>δ</a:t>
            </a:r>
            <a:r>
              <a:rPr lang="en-US" sz="2600" b="1" i="1" dirty="0" smtClean="0">
                <a:sym typeface="Symbol" pitchFamily="18" charset="2"/>
              </a:rPr>
              <a:t> </a:t>
            </a:r>
            <a:r>
              <a:rPr lang="en-US" sz="2600" dirty="0" smtClean="0"/>
              <a:t> </a:t>
            </a:r>
            <a:r>
              <a:rPr lang="en-US" sz="2600" dirty="0">
                <a:sym typeface="Symbol" pitchFamily="18" charset="2"/>
              </a:rPr>
              <a:t>= </a:t>
            </a:r>
            <a:r>
              <a:rPr lang="en-US" sz="2600" b="1" i="1" dirty="0">
                <a:sym typeface="Symbol" pitchFamily="18" charset="2"/>
              </a:rPr>
              <a:t>n</a:t>
            </a:r>
            <a:r>
              <a:rPr lang="en-US" sz="2600" dirty="0"/>
              <a:t> </a:t>
            </a:r>
            <a:r>
              <a:rPr lang="en-US" sz="2600" dirty="0">
                <a:sym typeface="Symbol" pitchFamily="18" charset="2"/>
              </a:rPr>
              <a:t>+</a:t>
            </a:r>
            <a:r>
              <a:rPr lang="en-US" dirty="0">
                <a:sym typeface="Symbol" pitchFamily="18" charset="2"/>
              </a:rPr>
              <a:t> </a:t>
            </a:r>
            <a:r>
              <a:rPr lang="en-US" sz="2600" b="1" i="1" dirty="0">
                <a:sym typeface="Symbol" pitchFamily="18" charset="2"/>
              </a:rPr>
              <a:t>g</a:t>
            </a:r>
            <a:r>
              <a:rPr lang="en-US" sz="2600" dirty="0"/>
              <a:t> </a:t>
            </a:r>
          </a:p>
        </p:txBody>
      </p:sp>
      <p:grpSp>
        <p:nvGrpSpPr>
          <p:cNvPr id="2" name="Group 5"/>
          <p:cNvGrpSpPr>
            <a:grpSpLocks/>
          </p:cNvGrpSpPr>
          <p:nvPr/>
        </p:nvGrpSpPr>
        <p:grpSpPr bwMode="auto">
          <a:xfrm>
            <a:off x="1295400" y="5064125"/>
            <a:ext cx="4427538" cy="777875"/>
            <a:chOff x="816" y="2936"/>
            <a:chExt cx="2789" cy="490"/>
          </a:xfrm>
        </p:grpSpPr>
        <p:sp>
          <p:nvSpPr>
            <p:cNvPr id="28678" name="Rectangle 6"/>
            <p:cNvSpPr>
              <a:spLocks noChangeArrowheads="1"/>
            </p:cNvSpPr>
            <p:nvPr/>
          </p:nvSpPr>
          <p:spPr bwMode="auto">
            <a:xfrm>
              <a:off x="816" y="3072"/>
              <a:ext cx="1920" cy="354"/>
            </a:xfrm>
            <a:prstGeom prst="rect">
              <a:avLst/>
            </a:prstGeom>
            <a:noFill/>
            <a:ln w="50800" cmpd="dbl">
              <a:solidFill>
                <a:srgbClr val="0066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207" name="Line 7"/>
            <p:cNvSpPr>
              <a:spLocks noChangeShapeType="1"/>
            </p:cNvSpPr>
            <p:nvPr/>
          </p:nvSpPr>
          <p:spPr bwMode="auto">
            <a:xfrm flipH="1">
              <a:off x="2736" y="2936"/>
              <a:ext cx="869" cy="299"/>
            </a:xfrm>
            <a:prstGeom prst="line">
              <a:avLst/>
            </a:prstGeom>
            <a:noFill/>
            <a:ln w="38100">
              <a:solidFill>
                <a:srgbClr val="FFCC00"/>
              </a:solidFill>
              <a:round/>
              <a:headEnd/>
              <a:tailEnd type="triangle" w="lg" len="lg"/>
            </a:ln>
            <a:effectLst>
              <a:outerShdw dist="35921" dir="2700000" algn="ctr" rotWithShape="0">
                <a:schemeClr val="bg2"/>
              </a:outerShdw>
            </a:effectLst>
          </p:spPr>
          <p:txBody>
            <a:bodyPr/>
            <a:lstStyle/>
            <a:p>
              <a:pPr>
                <a:defRPr/>
              </a:pPr>
              <a:endParaRPr lang="en-US"/>
            </a:p>
          </p:txBody>
        </p:sp>
      </p:grpSp>
      <p:sp>
        <p:nvSpPr>
          <p:cNvPr id="51204" name="Text Box 4"/>
          <p:cNvSpPr txBox="1">
            <a:spLocks noChangeArrowheads="1"/>
          </p:cNvSpPr>
          <p:nvPr/>
        </p:nvSpPr>
        <p:spPr bwMode="auto">
          <a:xfrm>
            <a:off x="5592763" y="2286000"/>
            <a:ext cx="2971800" cy="3673475"/>
          </a:xfrm>
          <a:prstGeom prst="rect">
            <a:avLst/>
          </a:prstGeom>
          <a:solidFill>
            <a:srgbClr val="FFFFCC"/>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p>
            <a:pPr algn="ctr">
              <a:spcBef>
                <a:spcPct val="50000"/>
              </a:spcBef>
              <a:defRPr/>
            </a:pPr>
            <a:r>
              <a:rPr lang="en-US" sz="2600" dirty="0"/>
              <a:t>In the Golden </a:t>
            </a:r>
            <a:br>
              <a:rPr lang="en-US" sz="2600" dirty="0"/>
            </a:br>
            <a:r>
              <a:rPr lang="en-US" sz="2600" dirty="0"/>
              <a:t>Rule steady state, </a:t>
            </a:r>
            <a:br>
              <a:rPr lang="en-US" sz="2600" dirty="0"/>
            </a:br>
            <a:r>
              <a:rPr lang="en-US" sz="2600" dirty="0"/>
              <a:t>the marginal product of capital net of depreciation equals the </a:t>
            </a:r>
            <a:br>
              <a:rPr lang="en-US" sz="2600" dirty="0"/>
            </a:br>
            <a:r>
              <a:rPr lang="en-US" sz="2600" dirty="0"/>
              <a:t>pop. growth rate plus the rate of tech progress.</a:t>
            </a:r>
          </a:p>
        </p:txBody>
      </p:sp>
    </p:spTree>
    <p:extLst>
      <p:ext uri="{BB962C8B-B14F-4D97-AF65-F5344CB8AC3E}">
        <p14:creationId xmlns:p14="http://schemas.microsoft.com/office/powerpoint/2010/main" val="215317823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wipe(left)">
                                      <p:cBhvr>
                                        <p:cTn id="7" dur="500"/>
                                        <p:tgtEl>
                                          <p:spTgt spid="51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03">
                                            <p:txEl>
                                              <p:pRg st="1" end="1"/>
                                            </p:txEl>
                                          </p:spTgt>
                                        </p:tgtEl>
                                        <p:attrNameLst>
                                          <p:attrName>style.visibility</p:attrName>
                                        </p:attrNameLst>
                                      </p:cBhvr>
                                      <p:to>
                                        <p:strVal val="visible"/>
                                      </p:to>
                                    </p:set>
                                    <p:animEffect transition="in" filter="wipe(left)">
                                      <p:cBhvr>
                                        <p:cTn id="12" dur="500"/>
                                        <p:tgtEl>
                                          <p:spTgt spid="512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03">
                                            <p:txEl>
                                              <p:pRg st="2" end="2"/>
                                            </p:txEl>
                                          </p:spTgt>
                                        </p:tgtEl>
                                        <p:attrNameLst>
                                          <p:attrName>style.visibility</p:attrName>
                                        </p:attrNameLst>
                                      </p:cBhvr>
                                      <p:to>
                                        <p:strVal val="visible"/>
                                      </p:to>
                                    </p:set>
                                    <p:animEffect transition="in" filter="wipe(left)">
                                      <p:cBhvr>
                                        <p:cTn id="17" dur="500"/>
                                        <p:tgtEl>
                                          <p:spTgt spid="512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203">
                                            <p:txEl>
                                              <p:pRg st="3" end="3"/>
                                            </p:txEl>
                                          </p:spTgt>
                                        </p:tgtEl>
                                        <p:attrNameLst>
                                          <p:attrName>style.visibility</p:attrName>
                                        </p:attrNameLst>
                                      </p:cBhvr>
                                      <p:to>
                                        <p:strVal val="visible"/>
                                      </p:to>
                                    </p:set>
                                    <p:animEffect transition="in" filter="wipe(left)">
                                      <p:cBhvr>
                                        <p:cTn id="22" dur="500"/>
                                        <p:tgtEl>
                                          <p:spTgt spid="512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203">
                                            <p:txEl>
                                              <p:pRg st="4" end="4"/>
                                            </p:txEl>
                                          </p:spTgt>
                                        </p:tgtEl>
                                        <p:attrNameLst>
                                          <p:attrName>style.visibility</p:attrName>
                                        </p:attrNameLst>
                                      </p:cBhvr>
                                      <p:to>
                                        <p:strVal val="visible"/>
                                      </p:to>
                                    </p:set>
                                    <p:animEffect transition="in" filter="wipe(left)">
                                      <p:cBhvr>
                                        <p:cTn id="27" dur="500"/>
                                        <p:tgtEl>
                                          <p:spTgt spid="5120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1204"/>
                                        </p:tgtEl>
                                        <p:attrNameLst>
                                          <p:attrName>style.visibility</p:attrName>
                                        </p:attrNameLst>
                                      </p:cBhvr>
                                      <p:to>
                                        <p:strVal val="visible"/>
                                      </p:to>
                                    </p:set>
                                    <p:animEffect transition="in" filter="fade">
                                      <p:cBhvr>
                                        <p:cTn id="32" dur="500"/>
                                        <p:tgtEl>
                                          <p:spTgt spid="51204"/>
                                        </p:tgtEl>
                                      </p:cBhvr>
                                    </p:animEffect>
                                  </p:childTnLst>
                                </p:cTn>
                              </p:par>
                            </p:childTnLst>
                          </p:cTn>
                        </p:par>
                        <p:par>
                          <p:cTn id="33" fill="hold" nodeType="afterGroup">
                            <p:stCondLst>
                              <p:cond delay="500"/>
                            </p:stCondLst>
                            <p:childTnLst>
                              <p:par>
                                <p:cTn id="34" presetID="18" presetClass="entr" presetSubtype="12" fill="hold" nodeType="after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strips(downLeft)">
                                      <p:cBhvr>
                                        <p:cTn id="3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utoUpdateAnimBg="0"/>
      <p:bldP spid="51204"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p:txBody>
          <a:bodyPr/>
          <a:lstStyle/>
          <a:p>
            <a:r>
              <a:rPr lang="en-US" smtClean="0"/>
              <a:t>Growth empirics:  Balanced growth</a:t>
            </a:r>
          </a:p>
        </p:txBody>
      </p:sp>
      <p:sp>
        <p:nvSpPr>
          <p:cNvPr id="29699" name="Rectangle 5"/>
          <p:cNvSpPr>
            <a:spLocks noGrp="1" noChangeArrowheads="1"/>
          </p:cNvSpPr>
          <p:nvPr>
            <p:ph type="body" idx="1"/>
          </p:nvPr>
        </p:nvSpPr>
        <p:spPr/>
        <p:txBody>
          <a:bodyPr/>
          <a:lstStyle/>
          <a:p>
            <a:pPr>
              <a:spcBef>
                <a:spcPct val="30000"/>
              </a:spcBef>
            </a:pPr>
            <a:r>
              <a:rPr lang="en-US" dirty="0" smtClean="0"/>
              <a:t>Solow model’s steady state exhibits </a:t>
            </a:r>
            <a:br>
              <a:rPr lang="en-US" dirty="0" smtClean="0"/>
            </a:br>
            <a:r>
              <a:rPr lang="en-US" b="1" dirty="0" smtClean="0">
                <a:solidFill>
                  <a:srgbClr val="CC0000"/>
                </a:solidFill>
              </a:rPr>
              <a:t>balanced growth</a:t>
            </a:r>
            <a:r>
              <a:rPr lang="en-US" dirty="0" smtClean="0">
                <a:solidFill>
                  <a:srgbClr val="CC0000"/>
                </a:solidFill>
                <a:latin typeface="Arial"/>
                <a:cs typeface="Arial"/>
              </a:rPr>
              <a:t>—</a:t>
            </a:r>
            <a:r>
              <a:rPr lang="en-US" dirty="0" smtClean="0"/>
              <a:t>many variables grow </a:t>
            </a:r>
            <a:br>
              <a:rPr lang="en-US" dirty="0" smtClean="0"/>
            </a:br>
            <a:r>
              <a:rPr lang="en-US" dirty="0" smtClean="0"/>
              <a:t>at the same rate.  </a:t>
            </a:r>
          </a:p>
          <a:p>
            <a:pPr lvl="1">
              <a:lnSpc>
                <a:spcPct val="105000"/>
              </a:lnSpc>
              <a:spcBef>
                <a:spcPct val="30000"/>
              </a:spcBef>
            </a:pPr>
            <a:r>
              <a:rPr lang="en-US" dirty="0" smtClean="0"/>
              <a:t>Solow model predicts </a:t>
            </a:r>
            <a:r>
              <a:rPr lang="en-US" b="1" i="1" dirty="0" smtClean="0"/>
              <a:t>Y</a:t>
            </a:r>
            <a:r>
              <a:rPr lang="en-US" dirty="0" smtClean="0"/>
              <a:t>/</a:t>
            </a:r>
            <a:r>
              <a:rPr lang="en-US" b="1" i="1" dirty="0" smtClean="0"/>
              <a:t>L</a:t>
            </a:r>
            <a:r>
              <a:rPr lang="en-US" dirty="0" smtClean="0"/>
              <a:t> and </a:t>
            </a:r>
            <a:r>
              <a:rPr lang="en-US" b="1" i="1" dirty="0" smtClean="0"/>
              <a:t>K</a:t>
            </a:r>
            <a:r>
              <a:rPr lang="en-US" dirty="0" smtClean="0"/>
              <a:t>/</a:t>
            </a:r>
            <a:r>
              <a:rPr lang="en-US" b="1" i="1" dirty="0" smtClean="0"/>
              <a:t>L</a:t>
            </a:r>
            <a:r>
              <a:rPr lang="en-US" dirty="0" smtClean="0"/>
              <a:t> grow at the same rate (</a:t>
            </a:r>
            <a:r>
              <a:rPr lang="en-US" b="1" i="1" dirty="0" smtClean="0"/>
              <a:t>g</a:t>
            </a:r>
            <a:r>
              <a:rPr lang="en-US" dirty="0" smtClean="0"/>
              <a:t>), so </a:t>
            </a:r>
            <a:r>
              <a:rPr lang="en-US" b="1" i="1" dirty="0" smtClean="0"/>
              <a:t>K</a:t>
            </a:r>
            <a:r>
              <a:rPr lang="en-US" dirty="0" smtClean="0"/>
              <a:t>/</a:t>
            </a:r>
            <a:r>
              <a:rPr lang="en-US" b="1" i="1" dirty="0" smtClean="0"/>
              <a:t>Y</a:t>
            </a:r>
            <a:r>
              <a:rPr lang="en-US" dirty="0" smtClean="0"/>
              <a:t> should be constant.  </a:t>
            </a:r>
          </a:p>
          <a:p>
            <a:pPr lvl="1">
              <a:lnSpc>
                <a:spcPct val="105000"/>
              </a:lnSpc>
              <a:spcBef>
                <a:spcPct val="30000"/>
              </a:spcBef>
              <a:buFont typeface="Wingdings" pitchFamily="2" charset="2"/>
              <a:buNone/>
            </a:pPr>
            <a:r>
              <a:rPr lang="en-US" dirty="0" smtClean="0"/>
              <a:t>	This is true in the real world. </a:t>
            </a:r>
          </a:p>
          <a:p>
            <a:pPr lvl="1">
              <a:lnSpc>
                <a:spcPct val="105000"/>
              </a:lnSpc>
              <a:spcBef>
                <a:spcPct val="30000"/>
              </a:spcBef>
            </a:pPr>
            <a:r>
              <a:rPr lang="en-US" dirty="0" smtClean="0"/>
              <a:t>Solow model predicts real wage grows at same rate as </a:t>
            </a:r>
            <a:r>
              <a:rPr lang="en-US" b="1" i="1" dirty="0" smtClean="0"/>
              <a:t>Y</a:t>
            </a:r>
            <a:r>
              <a:rPr lang="en-US" dirty="0" smtClean="0"/>
              <a:t>/</a:t>
            </a:r>
            <a:r>
              <a:rPr lang="en-US" b="1" i="1" dirty="0" smtClean="0"/>
              <a:t>L</a:t>
            </a:r>
            <a:r>
              <a:rPr lang="en-US" dirty="0" smtClean="0"/>
              <a:t>, while real rental price is constant.  </a:t>
            </a:r>
          </a:p>
          <a:p>
            <a:pPr lvl="1">
              <a:lnSpc>
                <a:spcPct val="105000"/>
              </a:lnSpc>
              <a:spcBef>
                <a:spcPct val="30000"/>
              </a:spcBef>
              <a:buFont typeface="Wingdings" pitchFamily="2" charset="2"/>
              <a:buNone/>
            </a:pPr>
            <a:r>
              <a:rPr lang="en-US" dirty="0" smtClean="0"/>
              <a:t>	Also true in the real world.   </a:t>
            </a:r>
          </a:p>
        </p:txBody>
      </p:sp>
    </p:spTree>
    <p:extLst>
      <p:ext uri="{BB962C8B-B14F-4D97-AF65-F5344CB8AC3E}">
        <p14:creationId xmlns:p14="http://schemas.microsoft.com/office/powerpoint/2010/main" val="164162397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US" smtClean="0"/>
              <a:t>Growth empirics:  Convergence</a:t>
            </a:r>
          </a:p>
        </p:txBody>
      </p:sp>
      <p:sp>
        <p:nvSpPr>
          <p:cNvPr id="30723" name="Rectangle 5"/>
          <p:cNvSpPr>
            <a:spLocks noGrp="1" noChangeArrowheads="1"/>
          </p:cNvSpPr>
          <p:nvPr>
            <p:ph type="body" idx="1"/>
          </p:nvPr>
        </p:nvSpPr>
        <p:spPr>
          <a:xfrm>
            <a:off x="457200" y="1455738"/>
            <a:ext cx="8229600" cy="4775200"/>
          </a:xfrm>
        </p:spPr>
        <p:txBody>
          <a:bodyPr/>
          <a:lstStyle/>
          <a:p>
            <a:r>
              <a:rPr lang="en-US" sz="2700" dirty="0" smtClean="0"/>
              <a:t>Solow model predicts that, other things equal, poor countries (with lower </a:t>
            </a:r>
            <a:r>
              <a:rPr lang="en-US" sz="2700" b="1" i="1" dirty="0" smtClean="0"/>
              <a:t>Y</a:t>
            </a:r>
            <a:r>
              <a:rPr lang="en-US" sz="2700" dirty="0" smtClean="0"/>
              <a:t>/</a:t>
            </a:r>
            <a:r>
              <a:rPr lang="en-US" sz="2700" b="1" i="1" dirty="0" smtClean="0"/>
              <a:t>L</a:t>
            </a:r>
            <a:r>
              <a:rPr lang="en-US" sz="2700" dirty="0" smtClean="0"/>
              <a:t>  and </a:t>
            </a:r>
            <a:r>
              <a:rPr lang="en-US" sz="2700" b="1" i="1" dirty="0" smtClean="0"/>
              <a:t>K</a:t>
            </a:r>
            <a:r>
              <a:rPr lang="en-US" sz="2700" dirty="0" smtClean="0"/>
              <a:t>/</a:t>
            </a:r>
            <a:r>
              <a:rPr lang="en-US" sz="2700" b="1" i="1" dirty="0" smtClean="0"/>
              <a:t>L</a:t>
            </a:r>
            <a:r>
              <a:rPr lang="en-US" sz="2700" dirty="0" smtClean="0"/>
              <a:t>) should grow faster than rich ones.</a:t>
            </a:r>
          </a:p>
          <a:p>
            <a:r>
              <a:rPr lang="en-US" sz="2700" dirty="0" smtClean="0"/>
              <a:t>If true, then the income gap between rich &amp; poor countries would shrink over time, causing living standards to </a:t>
            </a:r>
            <a:r>
              <a:rPr lang="en-US" sz="2700" i="1" dirty="0" smtClean="0"/>
              <a:t>converge</a:t>
            </a:r>
            <a:r>
              <a:rPr lang="en-US" sz="2700" dirty="0" smtClean="0"/>
              <a:t>.  </a:t>
            </a:r>
          </a:p>
          <a:p>
            <a:r>
              <a:rPr lang="en-US" sz="2700" dirty="0" smtClean="0"/>
              <a:t>In real world, many poor countries do NOT grow faster than rich ones.  Does this mean the Solow model fails?  </a:t>
            </a:r>
          </a:p>
        </p:txBody>
      </p:sp>
    </p:spTree>
    <p:extLst>
      <p:ext uri="{BB962C8B-B14F-4D97-AF65-F5344CB8AC3E}">
        <p14:creationId xmlns:p14="http://schemas.microsoft.com/office/powerpoint/2010/main" val="375549817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mtClean="0"/>
              <a:t>Growth empirics:  Convergence</a:t>
            </a:r>
          </a:p>
        </p:txBody>
      </p:sp>
      <p:sp>
        <p:nvSpPr>
          <p:cNvPr id="136195" name="Rectangle 3"/>
          <p:cNvSpPr>
            <a:spLocks noGrp="1" noChangeArrowheads="1"/>
          </p:cNvSpPr>
          <p:nvPr>
            <p:ph type="body" idx="1"/>
          </p:nvPr>
        </p:nvSpPr>
        <p:spPr>
          <a:xfrm>
            <a:off x="457200" y="1455738"/>
            <a:ext cx="8229600" cy="4945062"/>
          </a:xfrm>
        </p:spPr>
        <p:txBody>
          <a:bodyPr/>
          <a:lstStyle/>
          <a:p>
            <a:r>
              <a:rPr lang="en-US" sz="2700" dirty="0" smtClean="0"/>
              <a:t>Solow model predicts that, other things equal, poor countries (with lower </a:t>
            </a:r>
            <a:r>
              <a:rPr lang="en-US" sz="2700" b="1" i="1" dirty="0" smtClean="0"/>
              <a:t>Y</a:t>
            </a:r>
            <a:r>
              <a:rPr lang="en-US" sz="2700" dirty="0" smtClean="0"/>
              <a:t>/</a:t>
            </a:r>
            <a:r>
              <a:rPr lang="en-US" sz="2700" b="1" i="1" dirty="0" smtClean="0"/>
              <a:t>L</a:t>
            </a:r>
            <a:r>
              <a:rPr lang="en-US" sz="2700" dirty="0" smtClean="0"/>
              <a:t>  and </a:t>
            </a:r>
            <a:r>
              <a:rPr lang="en-US" sz="2700" b="1" i="1" dirty="0" smtClean="0"/>
              <a:t>K</a:t>
            </a:r>
            <a:r>
              <a:rPr lang="en-US" sz="2700" dirty="0" smtClean="0"/>
              <a:t>/</a:t>
            </a:r>
            <a:r>
              <a:rPr lang="en-US" sz="2700" b="1" i="1" dirty="0" smtClean="0"/>
              <a:t>L</a:t>
            </a:r>
            <a:r>
              <a:rPr lang="en-US" sz="2700" dirty="0" smtClean="0"/>
              <a:t>) should grow faster than rich ones.</a:t>
            </a:r>
          </a:p>
          <a:p>
            <a:r>
              <a:rPr lang="en-US" sz="2700" dirty="0" smtClean="0"/>
              <a:t>No, because “other things” aren’t equal:  </a:t>
            </a:r>
          </a:p>
          <a:p>
            <a:pPr lvl="1">
              <a:lnSpc>
                <a:spcPct val="105000"/>
              </a:lnSpc>
              <a:spcBef>
                <a:spcPct val="25000"/>
              </a:spcBef>
            </a:pPr>
            <a:r>
              <a:rPr lang="en-US" sz="2600" dirty="0" smtClean="0"/>
              <a:t>In samples of countries with </a:t>
            </a:r>
            <a:br>
              <a:rPr lang="en-US" sz="2600" dirty="0" smtClean="0"/>
            </a:br>
            <a:r>
              <a:rPr lang="en-US" sz="2600" dirty="0" smtClean="0"/>
              <a:t>similar savings &amp; pop. growth rates, </a:t>
            </a:r>
            <a:br>
              <a:rPr lang="en-US" sz="2600" dirty="0" smtClean="0"/>
            </a:br>
            <a:r>
              <a:rPr lang="en-US" sz="2600" dirty="0" smtClean="0"/>
              <a:t>income gaps shrink about 2% per year.</a:t>
            </a:r>
          </a:p>
          <a:p>
            <a:pPr lvl="1">
              <a:lnSpc>
                <a:spcPct val="105000"/>
              </a:lnSpc>
              <a:spcBef>
                <a:spcPct val="25000"/>
              </a:spcBef>
            </a:pPr>
            <a:r>
              <a:rPr lang="en-US" sz="2600" dirty="0" smtClean="0"/>
              <a:t>In larger samples, after controlling for differences in saving, pop. growth, and human capital, incomes converge by about 2% per year. </a:t>
            </a:r>
          </a:p>
        </p:txBody>
      </p:sp>
      <p:sp>
        <p:nvSpPr>
          <p:cNvPr id="136197" name="Rectangle 5"/>
          <p:cNvSpPr>
            <a:spLocks noChangeArrowheads="1"/>
          </p:cNvSpPr>
          <p:nvPr/>
        </p:nvSpPr>
        <p:spPr bwMode="auto">
          <a:xfrm>
            <a:off x="4927600" y="1470025"/>
            <a:ext cx="2946400" cy="484188"/>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283344725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6195">
                                            <p:txEl>
                                              <p:pRg st="1" end="1"/>
                                            </p:txEl>
                                          </p:spTgt>
                                        </p:tgtEl>
                                        <p:attrNameLst>
                                          <p:attrName>style.visibility</p:attrName>
                                        </p:attrNameLst>
                                      </p:cBhvr>
                                      <p:to>
                                        <p:strVal val="visible"/>
                                      </p:to>
                                    </p:set>
                                    <p:animEffect transition="in" filter="wipe(left)">
                                      <p:cBhvr>
                                        <p:cTn id="7" dur="500"/>
                                        <p:tgtEl>
                                          <p:spTgt spid="136195">
                                            <p:txEl>
                                              <p:pRg st="1" end="1"/>
                                            </p:txEl>
                                          </p:spTgt>
                                        </p:tgtEl>
                                      </p:cBhvr>
                                    </p:animEffect>
                                  </p:childTnLst>
                                </p:cTn>
                              </p:par>
                              <p:par>
                                <p:cTn id="8" presetID="23" presetClass="entr" presetSubtype="288" fill="hold" grpId="0" nodeType="withEffect">
                                  <p:stCondLst>
                                    <p:cond delay="0"/>
                                  </p:stCondLst>
                                  <p:childTnLst>
                                    <p:set>
                                      <p:cBhvr>
                                        <p:cTn id="9" dur="1" fill="hold">
                                          <p:stCondLst>
                                            <p:cond delay="0"/>
                                          </p:stCondLst>
                                        </p:cTn>
                                        <p:tgtEl>
                                          <p:spTgt spid="136197"/>
                                        </p:tgtEl>
                                        <p:attrNameLst>
                                          <p:attrName>style.visibility</p:attrName>
                                        </p:attrNameLst>
                                      </p:cBhvr>
                                      <p:to>
                                        <p:strVal val="visible"/>
                                      </p:to>
                                    </p:set>
                                    <p:anim calcmode="lin" valueType="num">
                                      <p:cBhvr>
                                        <p:cTn id="10" dur="500" fill="hold"/>
                                        <p:tgtEl>
                                          <p:spTgt spid="136197"/>
                                        </p:tgtEl>
                                        <p:attrNameLst>
                                          <p:attrName>ppt_w</p:attrName>
                                        </p:attrNameLst>
                                      </p:cBhvr>
                                      <p:tavLst>
                                        <p:tav tm="0">
                                          <p:val>
                                            <p:strVal val="4/3*#ppt_w"/>
                                          </p:val>
                                        </p:tav>
                                        <p:tav tm="100000">
                                          <p:val>
                                            <p:strVal val="#ppt_w"/>
                                          </p:val>
                                        </p:tav>
                                      </p:tavLst>
                                    </p:anim>
                                    <p:anim calcmode="lin" valueType="num">
                                      <p:cBhvr>
                                        <p:cTn id="11" dur="500" fill="hold"/>
                                        <p:tgtEl>
                                          <p:spTgt spid="136197"/>
                                        </p:tgtEl>
                                        <p:attrNameLst>
                                          <p:attrName>ppt_h</p:attrName>
                                        </p:attrNameLst>
                                      </p:cBhvr>
                                      <p:tavLst>
                                        <p:tav tm="0">
                                          <p:val>
                                            <p:strVal val="4/3*#ppt_h"/>
                                          </p:val>
                                        </p:tav>
                                        <p:tav tm="100000">
                                          <p:val>
                                            <p:strVal val="#ppt_h"/>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36195">
                                            <p:txEl>
                                              <p:pRg st="2" end="2"/>
                                            </p:txEl>
                                          </p:spTgt>
                                        </p:tgtEl>
                                        <p:attrNameLst>
                                          <p:attrName>style.visibility</p:attrName>
                                        </p:attrNameLst>
                                      </p:cBhvr>
                                      <p:to>
                                        <p:strVal val="visible"/>
                                      </p:to>
                                    </p:set>
                                    <p:animEffect transition="in" filter="wipe(left)">
                                      <p:cBhvr>
                                        <p:cTn id="16" dur="500"/>
                                        <p:tgtEl>
                                          <p:spTgt spid="136195">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6195">
                                            <p:txEl>
                                              <p:pRg st="3" end="3"/>
                                            </p:txEl>
                                          </p:spTgt>
                                        </p:tgtEl>
                                        <p:attrNameLst>
                                          <p:attrName>style.visibility</p:attrName>
                                        </p:attrNameLst>
                                      </p:cBhvr>
                                      <p:to>
                                        <p:strVal val="visible"/>
                                      </p:to>
                                    </p:set>
                                    <p:animEffect transition="in" filter="wipe(left)">
                                      <p:cBhvr>
                                        <p:cTn id="21" dur="500"/>
                                        <p:tgtEl>
                                          <p:spTgt spid="1361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uild="p" bldLvl="5"/>
      <p:bldP spid="13619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a:xfrm>
            <a:off x="466725" y="271463"/>
            <a:ext cx="8245475" cy="866775"/>
          </a:xfrm>
        </p:spPr>
        <p:txBody>
          <a:bodyPr/>
          <a:lstStyle/>
          <a:p>
            <a:r>
              <a:rPr lang="en-US" smtClean="0"/>
              <a:t>Growth empirics:  Convergence</a:t>
            </a:r>
          </a:p>
        </p:txBody>
      </p:sp>
      <p:sp>
        <p:nvSpPr>
          <p:cNvPr id="32771" name="Rectangle 5"/>
          <p:cNvSpPr>
            <a:spLocks noGrp="1" noChangeArrowheads="1"/>
          </p:cNvSpPr>
          <p:nvPr>
            <p:ph type="body" idx="1"/>
          </p:nvPr>
        </p:nvSpPr>
        <p:spPr>
          <a:xfrm>
            <a:off x="457200" y="1355725"/>
            <a:ext cx="8229600" cy="5303838"/>
          </a:xfrm>
        </p:spPr>
        <p:txBody>
          <a:bodyPr/>
          <a:lstStyle/>
          <a:p>
            <a:r>
              <a:rPr lang="en-US" dirty="0" smtClean="0"/>
              <a:t>What the Solow model really predicts is </a:t>
            </a:r>
            <a:br>
              <a:rPr lang="en-US" dirty="0" smtClean="0"/>
            </a:br>
            <a:r>
              <a:rPr lang="en-US" b="1" dirty="0" smtClean="0">
                <a:solidFill>
                  <a:srgbClr val="CC0000"/>
                </a:solidFill>
              </a:rPr>
              <a:t>conditional convergence</a:t>
            </a:r>
            <a:r>
              <a:rPr lang="en-US" dirty="0" smtClean="0">
                <a:latin typeface="Arial"/>
                <a:cs typeface="Arial"/>
              </a:rPr>
              <a:t>—</a:t>
            </a:r>
            <a:r>
              <a:rPr lang="en-US" dirty="0" smtClean="0"/>
              <a:t>countries converge </a:t>
            </a:r>
            <a:br>
              <a:rPr lang="en-US" dirty="0" smtClean="0"/>
            </a:br>
            <a:r>
              <a:rPr lang="en-US" dirty="0" smtClean="0"/>
              <a:t>to their own steady states, which are determined by saving, population growth, and education.  </a:t>
            </a:r>
          </a:p>
          <a:p>
            <a:r>
              <a:rPr lang="en-US" dirty="0" smtClean="0"/>
              <a:t>This prediction comes true in the real world.  </a:t>
            </a:r>
          </a:p>
        </p:txBody>
      </p:sp>
    </p:spTree>
    <p:extLst>
      <p:ext uri="{BB962C8B-B14F-4D97-AF65-F5344CB8AC3E}">
        <p14:creationId xmlns:p14="http://schemas.microsoft.com/office/powerpoint/2010/main" val="66845425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p:txBody>
          <a:bodyPr/>
          <a:lstStyle/>
          <a:p>
            <a:r>
              <a:rPr lang="en-US" sz="3100" smtClean="0"/>
              <a:t>Growth empirics:  Factor accumulation vs. production efficiency</a:t>
            </a:r>
          </a:p>
        </p:txBody>
      </p:sp>
      <p:sp>
        <p:nvSpPr>
          <p:cNvPr id="33795" name="Rectangle 5"/>
          <p:cNvSpPr>
            <a:spLocks noGrp="1" noChangeArrowheads="1"/>
          </p:cNvSpPr>
          <p:nvPr>
            <p:ph type="body" idx="1"/>
          </p:nvPr>
        </p:nvSpPr>
        <p:spPr>
          <a:xfrm>
            <a:off x="457200" y="1403350"/>
            <a:ext cx="8229600" cy="4802188"/>
          </a:xfrm>
        </p:spPr>
        <p:txBody>
          <a:bodyPr/>
          <a:lstStyle/>
          <a:p>
            <a:r>
              <a:rPr lang="en-US" sz="2700" dirty="0" smtClean="0"/>
              <a:t>Differences in income per capita among countries can be due to differences in:</a:t>
            </a:r>
          </a:p>
          <a:p>
            <a:pPr marL="862013" lvl="1" indent="-404813">
              <a:buFont typeface="Wingdings" pitchFamily="2" charset="2"/>
              <a:buNone/>
            </a:pPr>
            <a:r>
              <a:rPr lang="en-US" sz="2400" b="1" dirty="0" smtClean="0"/>
              <a:t>1. 	</a:t>
            </a:r>
            <a:r>
              <a:rPr lang="en-US" dirty="0" smtClean="0"/>
              <a:t>capital</a:t>
            </a:r>
            <a:r>
              <a:rPr lang="en-US" dirty="0" smtClean="0">
                <a:latin typeface="Arial"/>
                <a:cs typeface="Arial"/>
              </a:rPr>
              <a:t>—</a:t>
            </a:r>
            <a:r>
              <a:rPr lang="en-US" dirty="0" smtClean="0"/>
              <a:t>physical or human</a:t>
            </a:r>
            <a:r>
              <a:rPr lang="en-US" dirty="0" smtClean="0">
                <a:latin typeface="Arial"/>
                <a:cs typeface="Arial"/>
              </a:rPr>
              <a:t>—</a:t>
            </a:r>
            <a:r>
              <a:rPr lang="en-US" dirty="0" smtClean="0"/>
              <a:t>per worker</a:t>
            </a:r>
          </a:p>
          <a:p>
            <a:pPr marL="862013" lvl="1" indent="-404813">
              <a:buFont typeface="Wingdings" pitchFamily="2" charset="2"/>
              <a:buNone/>
            </a:pPr>
            <a:r>
              <a:rPr lang="en-US" sz="2400" b="1" dirty="0" smtClean="0"/>
              <a:t>2.	</a:t>
            </a:r>
            <a:r>
              <a:rPr lang="en-US" dirty="0" smtClean="0"/>
              <a:t>the efficiency of production </a:t>
            </a:r>
            <a:br>
              <a:rPr lang="en-US" dirty="0" smtClean="0"/>
            </a:br>
            <a:r>
              <a:rPr lang="en-US" dirty="0" smtClean="0"/>
              <a:t>(the height of the production function)</a:t>
            </a:r>
          </a:p>
          <a:p>
            <a:r>
              <a:rPr lang="en-US" sz="2700" dirty="0" smtClean="0"/>
              <a:t>Studies:  </a:t>
            </a:r>
          </a:p>
          <a:p>
            <a:pPr marL="862013" lvl="1" indent="-404813"/>
            <a:r>
              <a:rPr lang="en-US" sz="2600" dirty="0" smtClean="0"/>
              <a:t>Both factors are important.</a:t>
            </a:r>
          </a:p>
          <a:p>
            <a:pPr marL="862013" lvl="1" indent="-404813"/>
            <a:r>
              <a:rPr lang="en-US" sz="2600" dirty="0" smtClean="0"/>
              <a:t>The two factors are correlated:  countries with higher physical or human capital per worker also tend to have higher production efficiency.</a:t>
            </a:r>
          </a:p>
        </p:txBody>
      </p:sp>
    </p:spTree>
    <p:extLst>
      <p:ext uri="{BB962C8B-B14F-4D97-AF65-F5344CB8AC3E}">
        <p14:creationId xmlns:p14="http://schemas.microsoft.com/office/powerpoint/2010/main" val="110126099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z="3100" smtClean="0"/>
              <a:t>Growth empirics:  Factor accumulation vs. production efficiency</a:t>
            </a:r>
          </a:p>
        </p:txBody>
      </p:sp>
      <p:sp>
        <p:nvSpPr>
          <p:cNvPr id="34819" name="Rectangle 3"/>
          <p:cNvSpPr>
            <a:spLocks noGrp="1" noChangeArrowheads="1"/>
          </p:cNvSpPr>
          <p:nvPr>
            <p:ph type="body" idx="1"/>
          </p:nvPr>
        </p:nvSpPr>
        <p:spPr>
          <a:xfrm>
            <a:off x="457200" y="1403350"/>
            <a:ext cx="8229600" cy="4802188"/>
          </a:xfrm>
        </p:spPr>
        <p:txBody>
          <a:bodyPr/>
          <a:lstStyle/>
          <a:p>
            <a:pPr>
              <a:spcBef>
                <a:spcPct val="30000"/>
              </a:spcBef>
            </a:pPr>
            <a:r>
              <a:rPr lang="en-US" smtClean="0"/>
              <a:t>Possible explanations for the correlation between capital per worker and production efficiency:</a:t>
            </a:r>
          </a:p>
          <a:p>
            <a:pPr marL="862013" lvl="1" indent="-404813">
              <a:lnSpc>
                <a:spcPct val="105000"/>
              </a:lnSpc>
              <a:spcBef>
                <a:spcPct val="30000"/>
              </a:spcBef>
            </a:pPr>
            <a:r>
              <a:rPr lang="en-US" smtClean="0"/>
              <a:t>Production efficiency encourages capital accumulation.</a:t>
            </a:r>
          </a:p>
          <a:p>
            <a:pPr marL="862013" lvl="1" indent="-404813">
              <a:lnSpc>
                <a:spcPct val="105000"/>
              </a:lnSpc>
              <a:spcBef>
                <a:spcPct val="30000"/>
              </a:spcBef>
            </a:pPr>
            <a:r>
              <a:rPr lang="en-US" smtClean="0"/>
              <a:t>Capital accumulation has externalities that raise efficiency.</a:t>
            </a:r>
          </a:p>
          <a:p>
            <a:pPr marL="862013" lvl="1" indent="-404813">
              <a:lnSpc>
                <a:spcPct val="105000"/>
              </a:lnSpc>
              <a:spcBef>
                <a:spcPct val="30000"/>
              </a:spcBef>
            </a:pPr>
            <a:r>
              <a:rPr lang="en-US" smtClean="0"/>
              <a:t>A third, unknown variable causes </a:t>
            </a:r>
            <a:br>
              <a:rPr lang="en-US" smtClean="0"/>
            </a:br>
            <a:r>
              <a:rPr lang="en-US" smtClean="0"/>
              <a:t>capital accumulation and efficiency to be higher in some countries than others.</a:t>
            </a:r>
          </a:p>
        </p:txBody>
      </p:sp>
    </p:spTree>
    <p:extLst>
      <p:ext uri="{BB962C8B-B14F-4D97-AF65-F5344CB8AC3E}">
        <p14:creationId xmlns:p14="http://schemas.microsoft.com/office/powerpoint/2010/main" val="427940353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title"/>
          </p:nvPr>
        </p:nvSpPr>
        <p:spPr/>
        <p:txBody>
          <a:bodyPr/>
          <a:lstStyle/>
          <a:p>
            <a:r>
              <a:rPr lang="en-US" smtClean="0"/>
              <a:t>Policy issues</a:t>
            </a:r>
          </a:p>
        </p:txBody>
      </p:sp>
      <p:sp>
        <p:nvSpPr>
          <p:cNvPr id="37891" name="Rectangle 5"/>
          <p:cNvSpPr>
            <a:spLocks noGrp="1" noChangeArrowheads="1"/>
          </p:cNvSpPr>
          <p:nvPr>
            <p:ph type="body" idx="1"/>
          </p:nvPr>
        </p:nvSpPr>
        <p:spPr>
          <a:xfrm>
            <a:off x="457200" y="1284288"/>
            <a:ext cx="8229600" cy="4983162"/>
          </a:xfrm>
        </p:spPr>
        <p:txBody>
          <a:bodyPr/>
          <a:lstStyle/>
          <a:p>
            <a:r>
              <a:rPr lang="en-US" sz="2700" dirty="0" smtClean="0"/>
              <a:t>Are we saving enough?  Too much?  </a:t>
            </a:r>
          </a:p>
          <a:p>
            <a:r>
              <a:rPr lang="en-US" sz="2700" dirty="0" smtClean="0"/>
              <a:t>What policies might change the saving rate?  </a:t>
            </a:r>
          </a:p>
          <a:p>
            <a:r>
              <a:rPr lang="en-US" sz="2700" dirty="0" smtClean="0"/>
              <a:t>How should we allocate our investment </a:t>
            </a:r>
            <a:br>
              <a:rPr lang="en-US" sz="2700" dirty="0" smtClean="0"/>
            </a:br>
            <a:r>
              <a:rPr lang="en-US" sz="2700" dirty="0" smtClean="0"/>
              <a:t>between privately owned physical capital, </a:t>
            </a:r>
            <a:br>
              <a:rPr lang="en-US" sz="2700" dirty="0" smtClean="0"/>
            </a:br>
            <a:r>
              <a:rPr lang="en-US" sz="2700" dirty="0" smtClean="0"/>
              <a:t>public infrastructure, and human capital?</a:t>
            </a:r>
          </a:p>
          <a:p>
            <a:r>
              <a:rPr lang="en-US" sz="2700" dirty="0" smtClean="0"/>
              <a:t>How do a country’s institutions affect production efficiency and capital accumulation?  </a:t>
            </a:r>
          </a:p>
          <a:p>
            <a:r>
              <a:rPr lang="en-US" sz="2700" dirty="0" smtClean="0"/>
              <a:t>What policies might encourage faster technological progress?  </a:t>
            </a:r>
          </a:p>
        </p:txBody>
      </p:sp>
    </p:spTree>
    <p:extLst>
      <p:ext uri="{BB962C8B-B14F-4D97-AF65-F5344CB8AC3E}">
        <p14:creationId xmlns:p14="http://schemas.microsoft.com/office/powerpoint/2010/main" val="210784386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a:xfrm>
            <a:off x="466725" y="233363"/>
            <a:ext cx="8245475" cy="939800"/>
          </a:xfrm>
        </p:spPr>
        <p:txBody>
          <a:bodyPr/>
          <a:lstStyle/>
          <a:p>
            <a:r>
              <a:rPr lang="en-US" smtClean="0"/>
              <a:t>Policy issues:  </a:t>
            </a:r>
            <a:br>
              <a:rPr lang="en-US" smtClean="0"/>
            </a:br>
            <a:r>
              <a:rPr lang="en-US" smtClean="0"/>
              <a:t>Evaluating the rate of saving</a:t>
            </a:r>
          </a:p>
        </p:txBody>
      </p:sp>
      <p:sp>
        <p:nvSpPr>
          <p:cNvPr id="38915" name="Rectangle 5"/>
          <p:cNvSpPr>
            <a:spLocks noGrp="1" noChangeArrowheads="1"/>
          </p:cNvSpPr>
          <p:nvPr>
            <p:ph type="body" idx="1"/>
          </p:nvPr>
        </p:nvSpPr>
        <p:spPr>
          <a:xfrm>
            <a:off x="476250" y="1304925"/>
            <a:ext cx="8210550" cy="4884738"/>
          </a:xfrm>
        </p:spPr>
        <p:txBody>
          <a:bodyPr/>
          <a:lstStyle/>
          <a:p>
            <a:pPr>
              <a:spcBef>
                <a:spcPct val="35000"/>
              </a:spcBef>
            </a:pPr>
            <a:r>
              <a:rPr lang="en-US" dirty="0" smtClean="0"/>
              <a:t>Use the Golden Rule to determine whether </a:t>
            </a:r>
            <a:br>
              <a:rPr lang="en-US" dirty="0" smtClean="0"/>
            </a:br>
            <a:r>
              <a:rPr lang="en-US" dirty="0" smtClean="0"/>
              <a:t>the U.S. saving rate and capital stock are </a:t>
            </a:r>
            <a:br>
              <a:rPr lang="en-US" dirty="0" smtClean="0"/>
            </a:br>
            <a:r>
              <a:rPr lang="en-US" dirty="0" smtClean="0"/>
              <a:t>too high, too low, or about right.  </a:t>
            </a:r>
          </a:p>
          <a:p>
            <a:pPr lvl="1">
              <a:lnSpc>
                <a:spcPct val="105000"/>
              </a:lnSpc>
              <a:spcBef>
                <a:spcPts val="1400"/>
              </a:spcBef>
            </a:pPr>
            <a:r>
              <a:rPr lang="en-US" dirty="0" smtClean="0"/>
              <a:t>If (</a:t>
            </a:r>
            <a:r>
              <a:rPr lang="en-US" i="1" dirty="0" smtClean="0"/>
              <a:t>MPK</a:t>
            </a:r>
            <a:r>
              <a:rPr lang="en-US" dirty="0" smtClean="0"/>
              <a:t> </a:t>
            </a:r>
            <a:r>
              <a:rPr lang="en-US" dirty="0" smtClean="0">
                <a:sym typeface="Symbol" pitchFamily="18" charset="2"/>
              </a:rPr>
              <a:t>−</a:t>
            </a:r>
            <a:r>
              <a:rPr lang="en-US" dirty="0" smtClean="0"/>
              <a:t> </a:t>
            </a:r>
            <a:r>
              <a:rPr lang="en-US" b="1" i="1" dirty="0" err="1" smtClean="0">
                <a:latin typeface="Times New Roman"/>
                <a:cs typeface="Times New Roman"/>
                <a:sym typeface="Symbol" pitchFamily="18" charset="2"/>
              </a:rPr>
              <a:t>δ</a:t>
            </a:r>
            <a:r>
              <a:rPr lang="en-US" dirty="0" smtClean="0">
                <a:sym typeface="Symbol" pitchFamily="18" charset="2"/>
              </a:rPr>
              <a:t>)</a:t>
            </a:r>
            <a:r>
              <a:rPr lang="en-US" dirty="0" smtClean="0"/>
              <a:t> &gt; (</a:t>
            </a:r>
            <a:r>
              <a:rPr lang="en-US" b="1" i="1" dirty="0" smtClean="0">
                <a:sym typeface="Symbol" pitchFamily="18" charset="2"/>
              </a:rPr>
              <a:t>n</a:t>
            </a:r>
            <a:r>
              <a:rPr lang="en-US" sz="1100" dirty="0" smtClean="0"/>
              <a:t> </a:t>
            </a:r>
            <a:r>
              <a:rPr lang="en-US" dirty="0" smtClean="0"/>
              <a:t> </a:t>
            </a:r>
            <a:r>
              <a:rPr lang="en-US" dirty="0" smtClean="0">
                <a:sym typeface="Symbol" pitchFamily="18" charset="2"/>
              </a:rPr>
              <a:t>+</a:t>
            </a:r>
            <a:r>
              <a:rPr lang="en-US" dirty="0" smtClean="0"/>
              <a:t> </a:t>
            </a:r>
            <a:r>
              <a:rPr lang="en-US" b="1" i="1" dirty="0" smtClean="0">
                <a:sym typeface="Symbol" pitchFamily="18" charset="2"/>
              </a:rPr>
              <a:t>g</a:t>
            </a:r>
            <a:r>
              <a:rPr lang="en-US" dirty="0" smtClean="0"/>
              <a:t> ), </a:t>
            </a:r>
            <a:br>
              <a:rPr lang="en-US" dirty="0" smtClean="0"/>
            </a:br>
            <a:r>
              <a:rPr lang="en-US" dirty="0" smtClean="0"/>
              <a:t>U.S. economy is below the Golden Rule steady state and should increase </a:t>
            </a:r>
            <a:r>
              <a:rPr lang="en-US" b="1" i="1" dirty="0" smtClean="0"/>
              <a:t>s</a:t>
            </a:r>
            <a:r>
              <a:rPr lang="en-US" dirty="0" smtClean="0"/>
              <a:t>.  </a:t>
            </a:r>
          </a:p>
          <a:p>
            <a:pPr lvl="1">
              <a:lnSpc>
                <a:spcPct val="105000"/>
              </a:lnSpc>
              <a:spcBef>
                <a:spcPts val="1400"/>
              </a:spcBef>
            </a:pPr>
            <a:r>
              <a:rPr lang="en-US" dirty="0" smtClean="0"/>
              <a:t>If (</a:t>
            </a:r>
            <a:r>
              <a:rPr lang="en-US" i="1" dirty="0" smtClean="0"/>
              <a:t>MPK</a:t>
            </a:r>
            <a:r>
              <a:rPr lang="en-US" dirty="0" smtClean="0"/>
              <a:t> </a:t>
            </a:r>
            <a:r>
              <a:rPr lang="en-US" dirty="0" smtClean="0">
                <a:sym typeface="Symbol" pitchFamily="18" charset="2"/>
              </a:rPr>
              <a:t>−</a:t>
            </a:r>
            <a:r>
              <a:rPr lang="en-US" dirty="0" smtClean="0"/>
              <a:t> </a:t>
            </a:r>
            <a:r>
              <a:rPr lang="en-US" b="1" i="1" dirty="0" err="1" smtClean="0">
                <a:latin typeface="Times New Roman"/>
                <a:cs typeface="Times New Roman"/>
                <a:sym typeface="Symbol" pitchFamily="18" charset="2"/>
              </a:rPr>
              <a:t>δ</a:t>
            </a:r>
            <a:r>
              <a:rPr lang="en-US" dirty="0" smtClean="0">
                <a:sym typeface="Symbol" pitchFamily="18" charset="2"/>
              </a:rPr>
              <a:t>)</a:t>
            </a:r>
            <a:r>
              <a:rPr lang="en-US" dirty="0" smtClean="0"/>
              <a:t> &lt; (</a:t>
            </a:r>
            <a:r>
              <a:rPr lang="en-US" b="1" i="1" dirty="0" smtClean="0">
                <a:sym typeface="Symbol" pitchFamily="18" charset="2"/>
              </a:rPr>
              <a:t>n</a:t>
            </a:r>
            <a:r>
              <a:rPr lang="en-US" sz="1100" dirty="0" smtClean="0"/>
              <a:t> </a:t>
            </a:r>
            <a:r>
              <a:rPr lang="en-US" dirty="0" smtClean="0"/>
              <a:t> </a:t>
            </a:r>
            <a:r>
              <a:rPr lang="en-US" dirty="0" smtClean="0">
                <a:sym typeface="Symbol" pitchFamily="18" charset="2"/>
              </a:rPr>
              <a:t>+</a:t>
            </a:r>
            <a:r>
              <a:rPr lang="en-US" dirty="0" smtClean="0"/>
              <a:t> </a:t>
            </a:r>
            <a:r>
              <a:rPr lang="en-US" b="1" i="1" dirty="0" smtClean="0">
                <a:sym typeface="Symbol" pitchFamily="18" charset="2"/>
              </a:rPr>
              <a:t>g</a:t>
            </a:r>
            <a:r>
              <a:rPr lang="en-US" dirty="0" smtClean="0"/>
              <a:t> ), </a:t>
            </a:r>
            <a:br>
              <a:rPr lang="en-US" dirty="0" smtClean="0"/>
            </a:br>
            <a:r>
              <a:rPr lang="en-US" dirty="0" smtClean="0"/>
              <a:t>U.S. economy is above the Golden Rule steady state and should reduce </a:t>
            </a:r>
            <a:r>
              <a:rPr lang="en-US" b="1" i="1" dirty="0" smtClean="0"/>
              <a:t>s</a:t>
            </a:r>
            <a:r>
              <a:rPr lang="en-US" dirty="0" smtClean="0"/>
              <a:t>.</a:t>
            </a:r>
          </a:p>
        </p:txBody>
      </p:sp>
    </p:spTree>
    <p:extLst>
      <p:ext uri="{BB962C8B-B14F-4D97-AF65-F5344CB8AC3E}">
        <p14:creationId xmlns:p14="http://schemas.microsoft.com/office/powerpoint/2010/main" val="404265385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307788"/>
            <a:ext cx="8245475" cy="559109"/>
          </a:xfrm>
        </p:spPr>
        <p:txBody>
          <a:bodyPr/>
          <a:lstStyle/>
          <a:p>
            <a:pPr algn="ctr"/>
            <a:r>
              <a:rPr lang="en-US" sz="2800" spc="200" dirty="0" smtClean="0">
                <a:solidFill>
                  <a:srgbClr val="0E5229"/>
                </a:solidFill>
                <a:latin typeface="Tahoma" pitchFamily="34" charset="0"/>
                <a:ea typeface="Tahoma" pitchFamily="34" charset="0"/>
                <a:cs typeface="Tahoma" pitchFamily="34" charset="0"/>
              </a:rPr>
              <a:t>IN THIS CHAPTER, YOU WILL LEARN:</a:t>
            </a:r>
            <a:endParaRPr lang="en-US" sz="2800" spc="2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sz="2700" dirty="0"/>
              <a:t>how to incorporate technological progress in the Solow model</a:t>
            </a:r>
          </a:p>
          <a:p>
            <a:pPr>
              <a:buClr>
                <a:schemeClr val="tx1">
                  <a:lumMod val="50000"/>
                  <a:lumOff val="50000"/>
                </a:schemeClr>
              </a:buClr>
            </a:pPr>
            <a:r>
              <a:rPr lang="en-US" sz="2700" dirty="0"/>
              <a:t>about policies to promote growth</a:t>
            </a:r>
          </a:p>
          <a:p>
            <a:pPr>
              <a:buClr>
                <a:schemeClr val="tx1">
                  <a:lumMod val="50000"/>
                  <a:lumOff val="50000"/>
                </a:schemeClr>
              </a:buClr>
            </a:pPr>
            <a:r>
              <a:rPr lang="en-US" sz="2700" dirty="0"/>
              <a:t>about growth empirics:  confronting the theory with facts</a:t>
            </a:r>
          </a:p>
          <a:p>
            <a:pPr>
              <a:buClr>
                <a:schemeClr val="tx1">
                  <a:lumMod val="50000"/>
                  <a:lumOff val="50000"/>
                </a:schemeClr>
              </a:buClr>
            </a:pPr>
            <a:r>
              <a:rPr lang="en-US" sz="2700" dirty="0"/>
              <a:t>two simple models in which the rate of technological progress is endogenous</a:t>
            </a:r>
          </a:p>
        </p:txBody>
      </p:sp>
      <p:sp>
        <p:nvSpPr>
          <p:cNvPr id="4" name="Rectangle 3"/>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1</a:t>
            </a:fld>
            <a:endParaRPr lang="en-US" sz="1600" dirty="0">
              <a:solidFill>
                <a:srgbClr val="006666"/>
              </a:solidFill>
              <a:cs typeface="+mn-cs"/>
            </a:endParaRPr>
          </a:p>
        </p:txBody>
      </p:sp>
    </p:spTree>
    <p:extLst>
      <p:ext uri="{BB962C8B-B14F-4D97-AF65-F5344CB8AC3E}">
        <p14:creationId xmlns:p14="http://schemas.microsoft.com/office/powerpoint/2010/main" val="209496726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65138" y="106363"/>
            <a:ext cx="7877175" cy="1195387"/>
          </a:xfrm>
        </p:spPr>
        <p:txBody>
          <a:bodyPr/>
          <a:lstStyle/>
          <a:p>
            <a:r>
              <a:rPr lang="en-US" smtClean="0"/>
              <a:t>Policy issues:  </a:t>
            </a:r>
            <a:br>
              <a:rPr lang="en-US" smtClean="0"/>
            </a:br>
            <a:r>
              <a:rPr lang="en-US" smtClean="0"/>
              <a:t>Evaluating the rate of saving</a:t>
            </a:r>
          </a:p>
        </p:txBody>
      </p:sp>
      <p:sp>
        <p:nvSpPr>
          <p:cNvPr id="39939" name="Rectangle 3"/>
          <p:cNvSpPr>
            <a:spLocks noGrp="1" noChangeArrowheads="1"/>
          </p:cNvSpPr>
          <p:nvPr>
            <p:ph type="body" idx="1"/>
          </p:nvPr>
        </p:nvSpPr>
        <p:spPr>
          <a:xfrm>
            <a:off x="492125" y="1319213"/>
            <a:ext cx="8262938" cy="5181600"/>
          </a:xfrm>
        </p:spPr>
        <p:txBody>
          <a:bodyPr/>
          <a:lstStyle/>
          <a:p>
            <a:pPr marL="0" indent="0" defTabSz="166688">
              <a:spcBef>
                <a:spcPct val="35000"/>
              </a:spcBef>
              <a:buNone/>
            </a:pPr>
            <a:r>
              <a:rPr lang="en-US" dirty="0" smtClean="0"/>
              <a:t>To estimate (</a:t>
            </a:r>
            <a:r>
              <a:rPr lang="en-US" i="1" dirty="0" smtClean="0"/>
              <a:t>MPK</a:t>
            </a:r>
            <a:r>
              <a:rPr lang="en-US" dirty="0" smtClean="0"/>
              <a:t> </a:t>
            </a:r>
            <a:r>
              <a:rPr lang="en-US" dirty="0" smtClean="0">
                <a:sym typeface="Symbol" pitchFamily="18" charset="2"/>
              </a:rPr>
              <a:t>−</a:t>
            </a:r>
            <a:r>
              <a:rPr lang="en-US" dirty="0" smtClean="0"/>
              <a:t> </a:t>
            </a:r>
            <a:r>
              <a:rPr lang="en-US" b="1" i="1" dirty="0" err="1" smtClean="0">
                <a:latin typeface="Times New Roman"/>
                <a:cs typeface="Times New Roman"/>
                <a:sym typeface="Symbol" pitchFamily="18" charset="2"/>
              </a:rPr>
              <a:t>δ</a:t>
            </a:r>
            <a:r>
              <a:rPr lang="en-US" dirty="0" smtClean="0">
                <a:sym typeface="Symbol" pitchFamily="18" charset="2"/>
              </a:rPr>
              <a:t>)</a:t>
            </a:r>
            <a:r>
              <a:rPr lang="en-US" dirty="0" smtClean="0"/>
              <a:t>, use three facts about the U.S. economy:</a:t>
            </a:r>
          </a:p>
          <a:p>
            <a:pPr marL="512763" lvl="1" indent="-398463" defTabSz="166688">
              <a:lnSpc>
                <a:spcPct val="105000"/>
              </a:lnSpc>
              <a:spcBef>
                <a:spcPct val="35000"/>
              </a:spcBef>
              <a:buFont typeface="Wingdings" pitchFamily="2" charset="2"/>
              <a:buNone/>
            </a:pPr>
            <a:r>
              <a:rPr lang="en-US" sz="2500" b="1" dirty="0" smtClean="0">
                <a:solidFill>
                  <a:srgbClr val="CC6600"/>
                </a:solidFill>
              </a:rPr>
              <a:t>1. </a:t>
            </a:r>
            <a:r>
              <a:rPr lang="en-US" sz="2500" b="1" dirty="0" smtClean="0">
                <a:solidFill>
                  <a:srgbClr val="008080"/>
                </a:solidFill>
              </a:rPr>
              <a:t>	</a:t>
            </a:r>
            <a:r>
              <a:rPr lang="en-US" sz="2800" b="1" i="1" dirty="0" smtClean="0"/>
              <a:t>k</a:t>
            </a:r>
            <a:r>
              <a:rPr lang="en-US" sz="2800" dirty="0" smtClean="0"/>
              <a:t> = 2.5 </a:t>
            </a:r>
            <a:r>
              <a:rPr lang="en-US" sz="2800" b="1" i="1" dirty="0" smtClean="0"/>
              <a:t>y</a:t>
            </a:r>
            <a:r>
              <a:rPr lang="en-US" sz="2800" dirty="0" smtClean="0"/>
              <a:t/>
            </a:r>
            <a:br>
              <a:rPr lang="en-US" sz="2800" dirty="0" smtClean="0"/>
            </a:br>
            <a:r>
              <a:rPr lang="en-US" sz="2600" dirty="0" smtClean="0"/>
              <a:t>The capital stock is about 2.5 times one year’s GDP.</a:t>
            </a:r>
          </a:p>
          <a:p>
            <a:pPr marL="512763" lvl="1" indent="-398463" defTabSz="166688">
              <a:lnSpc>
                <a:spcPct val="105000"/>
              </a:lnSpc>
              <a:spcBef>
                <a:spcPct val="35000"/>
              </a:spcBef>
              <a:buFont typeface="Wingdings" pitchFamily="2" charset="2"/>
              <a:buNone/>
            </a:pPr>
            <a:r>
              <a:rPr lang="en-US" sz="2500" b="1" dirty="0" smtClean="0">
                <a:solidFill>
                  <a:srgbClr val="CC6600"/>
                </a:solidFill>
              </a:rPr>
              <a:t>2.	</a:t>
            </a:r>
            <a:r>
              <a:rPr lang="en-US" sz="2800" b="1" i="1" dirty="0" err="1" smtClean="0">
                <a:latin typeface="Times New Roman"/>
                <a:cs typeface="Times New Roman"/>
                <a:sym typeface="Symbol" pitchFamily="18" charset="2"/>
              </a:rPr>
              <a:t>δ</a:t>
            </a:r>
            <a:r>
              <a:rPr lang="en-US" sz="2800" b="1" i="1" dirty="0" err="1" smtClean="0"/>
              <a:t>k</a:t>
            </a:r>
            <a:r>
              <a:rPr lang="en-US" sz="2800" dirty="0" smtClean="0"/>
              <a:t> = 0.1 </a:t>
            </a:r>
            <a:r>
              <a:rPr lang="en-US" sz="2800" b="1" i="1" dirty="0" smtClean="0"/>
              <a:t>y</a:t>
            </a:r>
            <a:br>
              <a:rPr lang="en-US" sz="2800" b="1" i="1" dirty="0" smtClean="0"/>
            </a:br>
            <a:r>
              <a:rPr lang="en-US" sz="2600" dirty="0" smtClean="0"/>
              <a:t>About 10% of GDP is used to replace depreciating capital.</a:t>
            </a:r>
          </a:p>
          <a:p>
            <a:pPr marL="512763" lvl="1" indent="-398463" defTabSz="166688">
              <a:lnSpc>
                <a:spcPct val="105000"/>
              </a:lnSpc>
              <a:spcBef>
                <a:spcPct val="35000"/>
              </a:spcBef>
              <a:buFont typeface="Wingdings" pitchFamily="2" charset="2"/>
              <a:buNone/>
            </a:pPr>
            <a:r>
              <a:rPr lang="en-US" sz="2500" b="1" dirty="0" smtClean="0">
                <a:solidFill>
                  <a:srgbClr val="CC6600"/>
                </a:solidFill>
              </a:rPr>
              <a:t>3.	</a:t>
            </a:r>
            <a:r>
              <a:rPr lang="en-US" sz="2800" i="1" dirty="0" smtClean="0"/>
              <a:t>MPK</a:t>
            </a:r>
            <a:r>
              <a:rPr lang="en-US" sz="2800" dirty="0" smtClean="0"/>
              <a:t> </a:t>
            </a:r>
            <a:r>
              <a:rPr lang="en-US" sz="2800" dirty="0" smtClean="0">
                <a:latin typeface="Times New Roman"/>
                <a:cs typeface="Times New Roman"/>
                <a:sym typeface="Symbol" pitchFamily="18" charset="2"/>
              </a:rPr>
              <a:t>×</a:t>
            </a:r>
            <a:r>
              <a:rPr lang="en-US" sz="2800" dirty="0" smtClean="0"/>
              <a:t> </a:t>
            </a:r>
            <a:r>
              <a:rPr lang="en-US" sz="2800" b="1" i="1" dirty="0" smtClean="0"/>
              <a:t>k</a:t>
            </a:r>
            <a:r>
              <a:rPr lang="en-US" sz="2800" dirty="0" smtClean="0"/>
              <a:t>  = 0.3 </a:t>
            </a:r>
            <a:r>
              <a:rPr lang="en-US" sz="2800" b="1" i="1" dirty="0" smtClean="0"/>
              <a:t>y</a:t>
            </a:r>
            <a:br>
              <a:rPr lang="en-US" sz="2800" b="1" i="1" dirty="0" smtClean="0"/>
            </a:br>
            <a:r>
              <a:rPr lang="en-US" sz="2600" dirty="0" smtClean="0"/>
              <a:t>Capital income is about 30% of GDP.</a:t>
            </a:r>
          </a:p>
        </p:txBody>
      </p:sp>
    </p:spTree>
    <p:extLst>
      <p:ext uri="{BB962C8B-B14F-4D97-AF65-F5344CB8AC3E}">
        <p14:creationId xmlns:p14="http://schemas.microsoft.com/office/powerpoint/2010/main" val="296856251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a:xfrm>
            <a:off x="465138" y="106363"/>
            <a:ext cx="6870700" cy="1195387"/>
          </a:xfrm>
        </p:spPr>
        <p:txBody>
          <a:bodyPr/>
          <a:lstStyle/>
          <a:p>
            <a:r>
              <a:rPr lang="en-US" smtClean="0"/>
              <a:t>Policy issues:  </a:t>
            </a:r>
            <a:br>
              <a:rPr lang="en-US" smtClean="0"/>
            </a:br>
            <a:r>
              <a:rPr lang="en-US" smtClean="0"/>
              <a:t>Evaluating the rate of saving</a:t>
            </a:r>
          </a:p>
        </p:txBody>
      </p:sp>
      <p:sp>
        <p:nvSpPr>
          <p:cNvPr id="3078" name="Rectangle 3"/>
          <p:cNvSpPr>
            <a:spLocks noGrp="1" noChangeArrowheads="1"/>
          </p:cNvSpPr>
          <p:nvPr>
            <p:ph type="body" idx="1"/>
          </p:nvPr>
        </p:nvSpPr>
        <p:spPr>
          <a:xfrm>
            <a:off x="534988" y="1430338"/>
            <a:ext cx="4114800" cy="1981200"/>
          </a:xfrm>
        </p:spPr>
        <p:txBody>
          <a:bodyPr/>
          <a:lstStyle/>
          <a:p>
            <a:pPr marL="460375" indent="-460375">
              <a:buFont typeface="Wingdings" pitchFamily="2" charset="2"/>
              <a:buNone/>
            </a:pPr>
            <a:r>
              <a:rPr lang="en-US" sz="2600" b="1" dirty="0" smtClean="0">
                <a:solidFill>
                  <a:srgbClr val="CC6600"/>
                </a:solidFill>
              </a:rPr>
              <a:t>1. </a:t>
            </a:r>
            <a:r>
              <a:rPr lang="en-US" sz="2600" b="1" dirty="0" smtClean="0">
                <a:solidFill>
                  <a:srgbClr val="008080"/>
                </a:solidFill>
              </a:rPr>
              <a:t>	</a:t>
            </a:r>
            <a:r>
              <a:rPr lang="en-US" b="1" i="1" dirty="0" smtClean="0"/>
              <a:t>k</a:t>
            </a:r>
            <a:r>
              <a:rPr lang="en-US" dirty="0" smtClean="0"/>
              <a:t> = 2.5 </a:t>
            </a:r>
            <a:r>
              <a:rPr lang="en-US" b="1" i="1" dirty="0" smtClean="0"/>
              <a:t>y</a:t>
            </a:r>
            <a:endParaRPr lang="en-US" dirty="0" smtClean="0"/>
          </a:p>
          <a:p>
            <a:pPr marL="460375" indent="-460375">
              <a:buNone/>
            </a:pPr>
            <a:r>
              <a:rPr lang="en-US" sz="2600" b="1" dirty="0" smtClean="0">
                <a:solidFill>
                  <a:srgbClr val="CC6600"/>
                </a:solidFill>
              </a:rPr>
              <a:t>2. </a:t>
            </a:r>
            <a:r>
              <a:rPr lang="en-US" sz="2600" b="1" dirty="0" smtClean="0">
                <a:solidFill>
                  <a:srgbClr val="008080"/>
                </a:solidFill>
              </a:rPr>
              <a:t>	</a:t>
            </a:r>
            <a:r>
              <a:rPr lang="en-US" b="1" i="1" dirty="0" err="1" smtClean="0">
                <a:latin typeface="Times New Roman"/>
                <a:cs typeface="Times New Roman"/>
                <a:sym typeface="Symbol" pitchFamily="18" charset="2"/>
              </a:rPr>
              <a:t>δ</a:t>
            </a:r>
            <a:r>
              <a:rPr lang="en-US" b="1" i="1" dirty="0" err="1" smtClean="0"/>
              <a:t>k</a:t>
            </a:r>
            <a:r>
              <a:rPr lang="en-US" dirty="0" smtClean="0"/>
              <a:t> = 0.1 </a:t>
            </a:r>
            <a:r>
              <a:rPr lang="en-US" b="1" i="1" dirty="0" smtClean="0"/>
              <a:t>y</a:t>
            </a:r>
            <a:endParaRPr lang="en-US" dirty="0" smtClean="0"/>
          </a:p>
          <a:p>
            <a:pPr marL="460375" indent="-460375">
              <a:buFont typeface="Wingdings" pitchFamily="2" charset="2"/>
              <a:buNone/>
            </a:pPr>
            <a:r>
              <a:rPr lang="en-US" sz="2600" b="1" dirty="0" smtClean="0">
                <a:solidFill>
                  <a:srgbClr val="CC6600"/>
                </a:solidFill>
              </a:rPr>
              <a:t>3. </a:t>
            </a:r>
            <a:r>
              <a:rPr lang="en-US" sz="2600" b="1" dirty="0" smtClean="0">
                <a:solidFill>
                  <a:srgbClr val="008080"/>
                </a:solidFill>
              </a:rPr>
              <a:t>	</a:t>
            </a:r>
            <a:r>
              <a:rPr lang="en-US" i="1" dirty="0" smtClean="0"/>
              <a:t>MPK</a:t>
            </a:r>
            <a:r>
              <a:rPr lang="en-US" dirty="0" smtClean="0"/>
              <a:t> </a:t>
            </a:r>
            <a:r>
              <a:rPr lang="en-US" dirty="0" smtClean="0">
                <a:latin typeface="Times New Roman"/>
                <a:cs typeface="Times New Roman"/>
                <a:sym typeface="Symbol" pitchFamily="18" charset="2"/>
              </a:rPr>
              <a:t>×</a:t>
            </a:r>
            <a:r>
              <a:rPr lang="en-US" b="1" i="1" dirty="0" smtClean="0">
                <a:sym typeface="Symbol" pitchFamily="18" charset="2"/>
              </a:rPr>
              <a:t> </a:t>
            </a:r>
            <a:r>
              <a:rPr lang="en-US" b="1" i="1" dirty="0" smtClean="0"/>
              <a:t>k</a:t>
            </a:r>
            <a:r>
              <a:rPr lang="en-US" dirty="0" smtClean="0"/>
              <a:t>  = 0.3 </a:t>
            </a:r>
            <a:r>
              <a:rPr lang="en-US" b="1" i="1" dirty="0" smtClean="0"/>
              <a:t>y</a:t>
            </a:r>
          </a:p>
        </p:txBody>
      </p:sp>
      <p:graphicFrame>
        <p:nvGraphicFramePr>
          <p:cNvPr id="59396" name="Object 2"/>
          <p:cNvGraphicFramePr>
            <a:graphicFrameLocks noChangeAspect="1"/>
          </p:cNvGraphicFramePr>
          <p:nvPr/>
        </p:nvGraphicFramePr>
        <p:xfrm>
          <a:off x="1308100" y="4435475"/>
          <a:ext cx="2078038" cy="968375"/>
        </p:xfrm>
        <a:graphic>
          <a:graphicData uri="http://schemas.openxmlformats.org/presentationml/2006/ole">
            <mc:AlternateContent xmlns:mc="http://schemas.openxmlformats.org/markup-compatibility/2006">
              <mc:Choice xmlns:v="urn:schemas-microsoft-com:vml" Requires="v">
                <p:oleObj spid="_x0000_s3121" name="Equation" r:id="rId4" imgW="927000" imgH="431640" progId="Equation.DSMT4">
                  <p:embed/>
                </p:oleObj>
              </mc:Choice>
              <mc:Fallback>
                <p:oleObj name="Equation" r:id="rId4" imgW="927000" imgH="431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8100" y="4435475"/>
                        <a:ext cx="2078038" cy="96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397" name="Object 3"/>
          <p:cNvGraphicFramePr>
            <a:graphicFrameLocks noChangeAspect="1"/>
          </p:cNvGraphicFramePr>
          <p:nvPr/>
        </p:nvGraphicFramePr>
        <p:xfrm>
          <a:off x="5176838" y="4424363"/>
          <a:ext cx="2963862" cy="977900"/>
        </p:xfrm>
        <a:graphic>
          <a:graphicData uri="http://schemas.openxmlformats.org/presentationml/2006/ole">
            <mc:AlternateContent xmlns:mc="http://schemas.openxmlformats.org/markup-compatibility/2006">
              <mc:Choice xmlns:v="urn:schemas-microsoft-com:vml" Requires="v">
                <p:oleObj spid="_x0000_s3122" name="Equation" r:id="rId6" imgW="1231560" imgH="406080" progId="Equation.DSMT4">
                  <p:embed/>
                </p:oleObj>
              </mc:Choice>
              <mc:Fallback>
                <p:oleObj name="Equation" r:id="rId6" imgW="1231560" imgH="4060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76838" y="4424363"/>
                        <a:ext cx="2963862"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398" name="Object 4"/>
          <p:cNvGraphicFramePr>
            <a:graphicFrameLocks noChangeAspect="1"/>
          </p:cNvGraphicFramePr>
          <p:nvPr/>
        </p:nvGraphicFramePr>
        <p:xfrm>
          <a:off x="3990975" y="4656138"/>
          <a:ext cx="646113" cy="517525"/>
        </p:xfrm>
        <a:graphic>
          <a:graphicData uri="http://schemas.openxmlformats.org/presentationml/2006/ole">
            <mc:AlternateContent xmlns:mc="http://schemas.openxmlformats.org/markup-compatibility/2006">
              <mc:Choice xmlns:v="urn:schemas-microsoft-com:vml" Requires="v">
                <p:oleObj spid="_x0000_s3123" name="Equation" r:id="rId8" imgW="190440" imgH="152280" progId="Equation.DSMT4">
                  <p:embed/>
                </p:oleObj>
              </mc:Choice>
              <mc:Fallback>
                <p:oleObj name="Equation" r:id="rId8" imgW="190440" imgH="15228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90975" y="4656138"/>
                        <a:ext cx="646113"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399" name="Rectangle 7"/>
          <p:cNvSpPr>
            <a:spLocks noChangeArrowheads="1"/>
          </p:cNvSpPr>
          <p:nvPr/>
        </p:nvSpPr>
        <p:spPr bwMode="auto">
          <a:xfrm>
            <a:off x="561975" y="3554413"/>
            <a:ext cx="5791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0375" indent="-460375">
              <a:lnSpc>
                <a:spcPct val="105000"/>
              </a:lnSpc>
              <a:spcBef>
                <a:spcPct val="45000"/>
              </a:spcBef>
              <a:buClr>
                <a:srgbClr val="008080"/>
              </a:buClr>
              <a:buSzPct val="120000"/>
              <a:buFont typeface="Wingdings" pitchFamily="2" charset="2"/>
              <a:buNone/>
            </a:pPr>
            <a:r>
              <a:rPr lang="en-US" sz="2800" dirty="0"/>
              <a:t>To determine </a:t>
            </a:r>
            <a:r>
              <a:rPr lang="en-US" sz="2800" b="1" i="1" dirty="0" err="1">
                <a:latin typeface="Times New Roman"/>
                <a:cs typeface="Times New Roman"/>
                <a:sym typeface="Symbol" pitchFamily="18" charset="2"/>
              </a:rPr>
              <a:t>δ</a:t>
            </a:r>
            <a:r>
              <a:rPr lang="en-US" sz="2800" dirty="0" smtClean="0">
                <a:sym typeface="Symbol" pitchFamily="18" charset="2"/>
              </a:rPr>
              <a:t>, </a:t>
            </a:r>
            <a:r>
              <a:rPr lang="en-US" sz="2800" dirty="0">
                <a:sym typeface="Symbol" pitchFamily="18" charset="2"/>
              </a:rPr>
              <a:t>divide</a:t>
            </a:r>
            <a:r>
              <a:rPr lang="en-US" sz="2800" dirty="0">
                <a:solidFill>
                  <a:srgbClr val="CC6600"/>
                </a:solidFill>
                <a:sym typeface="Symbol" pitchFamily="18" charset="2"/>
              </a:rPr>
              <a:t> </a:t>
            </a:r>
            <a:r>
              <a:rPr lang="en-US" sz="2800" b="1" dirty="0">
                <a:solidFill>
                  <a:srgbClr val="CC6600"/>
                </a:solidFill>
                <a:sym typeface="Symbol" pitchFamily="18" charset="2"/>
              </a:rPr>
              <a:t>2</a:t>
            </a:r>
            <a:r>
              <a:rPr lang="en-US" sz="2800" dirty="0">
                <a:solidFill>
                  <a:srgbClr val="CC6600"/>
                </a:solidFill>
                <a:sym typeface="Symbol" pitchFamily="18" charset="2"/>
              </a:rPr>
              <a:t> </a:t>
            </a:r>
            <a:r>
              <a:rPr lang="en-US" sz="2800" dirty="0">
                <a:sym typeface="Symbol" pitchFamily="18" charset="2"/>
              </a:rPr>
              <a:t>by </a:t>
            </a:r>
            <a:r>
              <a:rPr lang="en-US" sz="2800" b="1" dirty="0">
                <a:solidFill>
                  <a:srgbClr val="CC6600"/>
                </a:solidFill>
                <a:sym typeface="Symbol" pitchFamily="18" charset="2"/>
              </a:rPr>
              <a:t>1</a:t>
            </a:r>
            <a:r>
              <a:rPr lang="en-US" sz="2800" dirty="0">
                <a:sym typeface="Symbol" pitchFamily="18" charset="2"/>
              </a:rPr>
              <a:t>:</a:t>
            </a:r>
            <a:endParaRPr lang="en-US" sz="2800" b="1" i="1" dirty="0">
              <a:sym typeface="Symbol" pitchFamily="18" charset="2"/>
            </a:endParaRPr>
          </a:p>
        </p:txBody>
      </p:sp>
    </p:spTree>
    <p:extLst>
      <p:ext uri="{BB962C8B-B14F-4D97-AF65-F5344CB8AC3E}">
        <p14:creationId xmlns:p14="http://schemas.microsoft.com/office/powerpoint/2010/main" val="182029430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9"/>
                                        </p:tgtEl>
                                        <p:attrNameLst>
                                          <p:attrName>style.visibility</p:attrName>
                                        </p:attrNameLst>
                                      </p:cBhvr>
                                      <p:to>
                                        <p:strVal val="visible"/>
                                      </p:to>
                                    </p:set>
                                    <p:animEffect transition="in" filter="wipe(left)">
                                      <p:cBhvr>
                                        <p:cTn id="7" dur="500"/>
                                        <p:tgtEl>
                                          <p:spTgt spid="593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9396"/>
                                        </p:tgtEl>
                                        <p:attrNameLst>
                                          <p:attrName>style.visibility</p:attrName>
                                        </p:attrNameLst>
                                      </p:cBhvr>
                                      <p:to>
                                        <p:strVal val="visible"/>
                                      </p:to>
                                    </p:set>
                                    <p:animEffect transition="in" filter="wipe(left)">
                                      <p:cBhvr>
                                        <p:cTn id="12" dur="500"/>
                                        <p:tgtEl>
                                          <p:spTgt spid="593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9398"/>
                                        </p:tgtEl>
                                        <p:attrNameLst>
                                          <p:attrName>style.visibility</p:attrName>
                                        </p:attrNameLst>
                                      </p:cBhvr>
                                      <p:to>
                                        <p:strVal val="visible"/>
                                      </p:to>
                                    </p:set>
                                    <p:animEffect transition="in" filter="wipe(left)">
                                      <p:cBhvr>
                                        <p:cTn id="17" dur="500"/>
                                        <p:tgtEl>
                                          <p:spTgt spid="59398"/>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59397"/>
                                        </p:tgtEl>
                                        <p:attrNameLst>
                                          <p:attrName>style.visibility</p:attrName>
                                        </p:attrNameLst>
                                      </p:cBhvr>
                                      <p:to>
                                        <p:strVal val="visible"/>
                                      </p:to>
                                    </p:set>
                                    <p:animEffect transition="in" filter="wipe(left)">
                                      <p:cBhvr>
                                        <p:cTn id="21" dur="500"/>
                                        <p:tgtEl>
                                          <p:spTgt spid="59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a:xfrm>
            <a:off x="465138" y="106363"/>
            <a:ext cx="6870700" cy="1195387"/>
          </a:xfrm>
        </p:spPr>
        <p:txBody>
          <a:bodyPr/>
          <a:lstStyle/>
          <a:p>
            <a:r>
              <a:rPr lang="en-US" smtClean="0"/>
              <a:t>Policy issues:  </a:t>
            </a:r>
            <a:br>
              <a:rPr lang="en-US" smtClean="0"/>
            </a:br>
            <a:r>
              <a:rPr lang="en-US" smtClean="0"/>
              <a:t>Evaluating the rate of saving</a:t>
            </a:r>
          </a:p>
        </p:txBody>
      </p:sp>
      <p:graphicFrame>
        <p:nvGraphicFramePr>
          <p:cNvPr id="61444" name="Object 2"/>
          <p:cNvGraphicFramePr>
            <a:graphicFrameLocks noChangeAspect="1"/>
          </p:cNvGraphicFramePr>
          <p:nvPr/>
        </p:nvGraphicFramePr>
        <p:xfrm>
          <a:off x="1135063" y="4192588"/>
          <a:ext cx="2690812" cy="963612"/>
        </p:xfrm>
        <a:graphic>
          <a:graphicData uri="http://schemas.openxmlformats.org/presentationml/2006/ole">
            <mc:AlternateContent xmlns:mc="http://schemas.openxmlformats.org/markup-compatibility/2006">
              <mc:Choice xmlns:v="urn:schemas-microsoft-com:vml" Requires="v">
                <p:oleObj spid="_x0000_s4145" name="Equation" r:id="rId4" imgW="1206360" imgH="431640" progId="Equation.DSMT4">
                  <p:embed/>
                </p:oleObj>
              </mc:Choice>
              <mc:Fallback>
                <p:oleObj name="Equation" r:id="rId4" imgW="1206360" imgH="431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5063" y="4192588"/>
                        <a:ext cx="2690812" cy="963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45" name="Object 3"/>
          <p:cNvGraphicFramePr>
            <a:graphicFrameLocks noChangeAspect="1"/>
          </p:cNvGraphicFramePr>
          <p:nvPr/>
        </p:nvGraphicFramePr>
        <p:xfrm>
          <a:off x="4941888" y="4198938"/>
          <a:ext cx="2979737" cy="971550"/>
        </p:xfrm>
        <a:graphic>
          <a:graphicData uri="http://schemas.openxmlformats.org/presentationml/2006/ole">
            <mc:AlternateContent xmlns:mc="http://schemas.openxmlformats.org/markup-compatibility/2006">
              <mc:Choice xmlns:v="urn:schemas-microsoft-com:vml" Requires="v">
                <p:oleObj spid="_x0000_s4146" name="Equation" r:id="rId6" imgW="1244520" imgH="406080" progId="Equation.DSMT4">
                  <p:embed/>
                </p:oleObj>
              </mc:Choice>
              <mc:Fallback>
                <p:oleObj name="Equation" r:id="rId6" imgW="1244520" imgH="4060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41888" y="4198938"/>
                        <a:ext cx="2979737"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46" name="Object 4"/>
          <p:cNvGraphicFramePr>
            <a:graphicFrameLocks noChangeAspect="1"/>
          </p:cNvGraphicFramePr>
          <p:nvPr/>
        </p:nvGraphicFramePr>
        <p:xfrm>
          <a:off x="4044950" y="4416425"/>
          <a:ext cx="646113" cy="517525"/>
        </p:xfrm>
        <a:graphic>
          <a:graphicData uri="http://schemas.openxmlformats.org/presentationml/2006/ole">
            <mc:AlternateContent xmlns:mc="http://schemas.openxmlformats.org/markup-compatibility/2006">
              <mc:Choice xmlns:v="urn:schemas-microsoft-com:vml" Requires="v">
                <p:oleObj spid="_x0000_s4147" name="Equation" r:id="rId8" imgW="190440" imgH="152280" progId="Equation.DSMT4">
                  <p:embed/>
                </p:oleObj>
              </mc:Choice>
              <mc:Fallback>
                <p:oleObj name="Equation" r:id="rId8" imgW="190440" imgH="15228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44950" y="4416425"/>
                        <a:ext cx="646113"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47" name="Rectangle 7"/>
          <p:cNvSpPr>
            <a:spLocks noChangeArrowheads="1"/>
          </p:cNvSpPr>
          <p:nvPr/>
        </p:nvSpPr>
        <p:spPr bwMode="auto">
          <a:xfrm>
            <a:off x="568325" y="3479800"/>
            <a:ext cx="5791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0375" indent="-460375">
              <a:lnSpc>
                <a:spcPct val="105000"/>
              </a:lnSpc>
              <a:spcBef>
                <a:spcPct val="45000"/>
              </a:spcBef>
              <a:buClr>
                <a:srgbClr val="008080"/>
              </a:buClr>
              <a:buSzPct val="120000"/>
              <a:buFont typeface="Wingdings" pitchFamily="2" charset="2"/>
              <a:buNone/>
            </a:pPr>
            <a:r>
              <a:rPr lang="en-US" sz="2800"/>
              <a:t>To determine </a:t>
            </a:r>
            <a:r>
              <a:rPr lang="en-US" sz="2800" i="1">
                <a:sym typeface="Symbol" pitchFamily="18" charset="2"/>
              </a:rPr>
              <a:t>MPK,</a:t>
            </a:r>
            <a:r>
              <a:rPr lang="en-US" sz="2800">
                <a:sym typeface="Symbol" pitchFamily="18" charset="2"/>
              </a:rPr>
              <a:t> divide </a:t>
            </a:r>
            <a:r>
              <a:rPr lang="en-US" sz="2800" b="1">
                <a:solidFill>
                  <a:srgbClr val="CC6600"/>
                </a:solidFill>
                <a:sym typeface="Symbol" pitchFamily="18" charset="2"/>
              </a:rPr>
              <a:t>3</a:t>
            </a:r>
            <a:r>
              <a:rPr lang="en-US" sz="2800">
                <a:sym typeface="Symbol" pitchFamily="18" charset="2"/>
              </a:rPr>
              <a:t> by </a:t>
            </a:r>
            <a:r>
              <a:rPr lang="en-US" sz="2800" b="1">
                <a:solidFill>
                  <a:srgbClr val="CC6600"/>
                </a:solidFill>
                <a:sym typeface="Symbol" pitchFamily="18" charset="2"/>
              </a:rPr>
              <a:t>1</a:t>
            </a:r>
            <a:r>
              <a:rPr lang="en-US" sz="2800">
                <a:sym typeface="Symbol" pitchFamily="18" charset="2"/>
              </a:rPr>
              <a:t>:</a:t>
            </a:r>
            <a:endParaRPr lang="en-US" sz="2800" b="1" i="1">
              <a:sym typeface="Symbol" pitchFamily="18" charset="2"/>
            </a:endParaRPr>
          </a:p>
        </p:txBody>
      </p:sp>
      <p:sp>
        <p:nvSpPr>
          <p:cNvPr id="61448" name="Rectangle 8"/>
          <p:cNvSpPr>
            <a:spLocks noChangeArrowheads="1"/>
          </p:cNvSpPr>
          <p:nvPr/>
        </p:nvSpPr>
        <p:spPr bwMode="auto">
          <a:xfrm>
            <a:off x="603250" y="5514975"/>
            <a:ext cx="6934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0375" indent="-460375">
              <a:lnSpc>
                <a:spcPct val="105000"/>
              </a:lnSpc>
              <a:spcBef>
                <a:spcPct val="45000"/>
              </a:spcBef>
              <a:buClr>
                <a:srgbClr val="008080"/>
              </a:buClr>
              <a:buSzPct val="120000"/>
              <a:buFont typeface="Wingdings" pitchFamily="2" charset="2"/>
              <a:buNone/>
            </a:pPr>
            <a:r>
              <a:rPr lang="en-US" sz="2800" dirty="0"/>
              <a:t>Hence, </a:t>
            </a:r>
            <a:r>
              <a:rPr lang="en-US" sz="2800" i="1" dirty="0"/>
              <a:t> MPK</a:t>
            </a:r>
            <a:r>
              <a:rPr lang="en-US" sz="2800" dirty="0"/>
              <a:t> </a:t>
            </a:r>
            <a:r>
              <a:rPr lang="en-US" sz="2800" dirty="0">
                <a:sym typeface="Symbol" pitchFamily="18" charset="2"/>
              </a:rPr>
              <a:t>−</a:t>
            </a:r>
            <a:r>
              <a:rPr lang="en-US" sz="2800" dirty="0" smtClean="0"/>
              <a:t> </a:t>
            </a:r>
            <a:r>
              <a:rPr lang="en-US" sz="2800" b="1" i="1" dirty="0" err="1">
                <a:latin typeface="Times New Roman"/>
                <a:cs typeface="Times New Roman"/>
                <a:sym typeface="Symbol" pitchFamily="18" charset="2"/>
              </a:rPr>
              <a:t>δ</a:t>
            </a:r>
            <a:r>
              <a:rPr lang="en-US" sz="2800" b="1" i="1" dirty="0" smtClean="0">
                <a:sym typeface="Symbol" pitchFamily="18" charset="2"/>
              </a:rPr>
              <a:t> </a:t>
            </a:r>
            <a:r>
              <a:rPr lang="en-US" sz="2800" dirty="0" smtClean="0">
                <a:sym typeface="Symbol" pitchFamily="18" charset="2"/>
              </a:rPr>
              <a:t>  </a:t>
            </a:r>
            <a:r>
              <a:rPr lang="en-US" sz="2800" dirty="0">
                <a:sym typeface="Symbol" pitchFamily="18" charset="2"/>
              </a:rPr>
              <a:t>=  </a:t>
            </a:r>
            <a:r>
              <a:rPr lang="en-US" sz="2800" dirty="0" smtClean="0">
                <a:sym typeface="Symbol" pitchFamily="18" charset="2"/>
              </a:rPr>
              <a:t>0.12</a:t>
            </a:r>
            <a:r>
              <a:rPr lang="en-US" sz="2800" dirty="0" smtClean="0"/>
              <a:t> </a:t>
            </a:r>
            <a:r>
              <a:rPr lang="en-US" sz="2800" dirty="0">
                <a:sym typeface="Symbol" pitchFamily="18" charset="2"/>
              </a:rPr>
              <a:t>−</a:t>
            </a:r>
            <a:r>
              <a:rPr lang="en-US" sz="2800" dirty="0" smtClean="0"/>
              <a:t> </a:t>
            </a:r>
            <a:r>
              <a:rPr lang="en-US" sz="2800" dirty="0"/>
              <a:t>0.04  =  </a:t>
            </a:r>
            <a:r>
              <a:rPr lang="en-US" sz="2800" u="sng" dirty="0"/>
              <a:t>0.08</a:t>
            </a:r>
          </a:p>
        </p:txBody>
      </p:sp>
      <p:sp>
        <p:nvSpPr>
          <p:cNvPr id="10" name="Rectangle 3"/>
          <p:cNvSpPr txBox="1">
            <a:spLocks noChangeArrowheads="1"/>
          </p:cNvSpPr>
          <p:nvPr/>
        </p:nvSpPr>
        <p:spPr bwMode="auto">
          <a:xfrm>
            <a:off x="534988" y="1430338"/>
            <a:ext cx="41148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05000"/>
              </a:lnSpc>
              <a:spcBef>
                <a:spcPct val="45000"/>
              </a:spcBef>
              <a:spcAft>
                <a:spcPct val="0"/>
              </a:spcAft>
              <a:buClr>
                <a:srgbClr val="996633"/>
              </a:buClr>
              <a:buSzPct val="12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006699"/>
              </a:buClr>
              <a:buSzPct val="120000"/>
              <a:buFont typeface="Wingdings" pitchFamily="2" charset="2"/>
              <a:buChar char="§"/>
              <a:defRPr sz="2700">
                <a:solidFill>
                  <a:schemeClr val="tx1"/>
                </a:solidFill>
                <a:latin typeface="+mn-lt"/>
                <a:cs typeface="+mn-cs"/>
              </a:defRPr>
            </a:lvl2pPr>
            <a:lvl3pPr marL="1143000" indent="-228600" algn="l" rtl="0" eaLnBrk="0" fontAlgn="base" hangingPunct="0">
              <a:spcBef>
                <a:spcPct val="20000"/>
              </a:spcBef>
              <a:spcAft>
                <a:spcPct val="0"/>
              </a:spcAft>
              <a:buClr>
                <a:schemeClr val="accent2"/>
              </a:buClr>
              <a:buFont typeface="Wingdings" pitchFamily="2" charset="2"/>
              <a:buChar char="§"/>
              <a:defRPr sz="2600">
                <a:solidFill>
                  <a:schemeClr val="tx1"/>
                </a:solidFill>
                <a:latin typeface="+mn-lt"/>
                <a:cs typeface="+mn-cs"/>
              </a:defRPr>
            </a:lvl3pPr>
            <a:lvl4pPr marL="1600200" indent="-228600" algn="l" rtl="0" eaLnBrk="0" fontAlgn="base" hangingPunct="0">
              <a:spcBef>
                <a:spcPct val="20000"/>
              </a:spcBef>
              <a:spcAft>
                <a:spcPct val="0"/>
              </a:spcAft>
              <a:buChar char="–"/>
              <a:defRPr sz="2600">
                <a:solidFill>
                  <a:schemeClr val="tx1"/>
                </a:solidFill>
                <a:latin typeface="+mn-lt"/>
                <a:cs typeface="+mn-cs"/>
              </a:defRPr>
            </a:lvl4pPr>
            <a:lvl5pPr marL="2057400" indent="-228600" algn="l" rtl="0" eaLnBrk="0" fontAlgn="base" hangingPunct="0">
              <a:spcBef>
                <a:spcPct val="20000"/>
              </a:spcBef>
              <a:spcAft>
                <a:spcPct val="0"/>
              </a:spcAft>
              <a:buChar char="»"/>
              <a:defRPr sz="2600">
                <a:solidFill>
                  <a:schemeClr val="tx1"/>
                </a:solidFill>
                <a:latin typeface="+mn-lt"/>
                <a:cs typeface="+mn-cs"/>
              </a:defRPr>
            </a:lvl5pPr>
            <a:lvl6pPr marL="2514600" indent="-228600" algn="l" rtl="0" fontAlgn="base">
              <a:spcBef>
                <a:spcPct val="20000"/>
              </a:spcBef>
              <a:spcAft>
                <a:spcPct val="0"/>
              </a:spcAft>
              <a:buChar char="»"/>
              <a:defRPr sz="2600">
                <a:solidFill>
                  <a:schemeClr val="tx1"/>
                </a:solidFill>
                <a:latin typeface="+mn-lt"/>
                <a:cs typeface="+mn-cs"/>
              </a:defRPr>
            </a:lvl6pPr>
            <a:lvl7pPr marL="2971800" indent="-228600" algn="l" rtl="0" fontAlgn="base">
              <a:spcBef>
                <a:spcPct val="20000"/>
              </a:spcBef>
              <a:spcAft>
                <a:spcPct val="0"/>
              </a:spcAft>
              <a:buChar char="»"/>
              <a:defRPr sz="2600">
                <a:solidFill>
                  <a:schemeClr val="tx1"/>
                </a:solidFill>
                <a:latin typeface="+mn-lt"/>
                <a:cs typeface="+mn-cs"/>
              </a:defRPr>
            </a:lvl7pPr>
            <a:lvl8pPr marL="3429000" indent="-228600" algn="l" rtl="0" fontAlgn="base">
              <a:spcBef>
                <a:spcPct val="20000"/>
              </a:spcBef>
              <a:spcAft>
                <a:spcPct val="0"/>
              </a:spcAft>
              <a:buChar char="»"/>
              <a:defRPr sz="2600">
                <a:solidFill>
                  <a:schemeClr val="tx1"/>
                </a:solidFill>
                <a:latin typeface="+mn-lt"/>
                <a:cs typeface="+mn-cs"/>
              </a:defRPr>
            </a:lvl8pPr>
            <a:lvl9pPr marL="3886200" indent="-228600" algn="l" rtl="0" fontAlgn="base">
              <a:spcBef>
                <a:spcPct val="20000"/>
              </a:spcBef>
              <a:spcAft>
                <a:spcPct val="0"/>
              </a:spcAft>
              <a:buChar char="»"/>
              <a:defRPr sz="2600">
                <a:solidFill>
                  <a:schemeClr val="tx1"/>
                </a:solidFill>
                <a:latin typeface="+mn-lt"/>
                <a:cs typeface="+mn-cs"/>
              </a:defRPr>
            </a:lvl9pPr>
          </a:lstStyle>
          <a:p>
            <a:pPr marL="460375" indent="-460375">
              <a:buFont typeface="Wingdings" pitchFamily="2" charset="2"/>
              <a:buNone/>
            </a:pPr>
            <a:r>
              <a:rPr lang="en-US" sz="2600" b="1" dirty="0" smtClean="0">
                <a:solidFill>
                  <a:srgbClr val="CC6600"/>
                </a:solidFill>
              </a:rPr>
              <a:t>1. </a:t>
            </a:r>
            <a:r>
              <a:rPr lang="en-US" sz="2600" b="1" dirty="0" smtClean="0">
                <a:solidFill>
                  <a:srgbClr val="008080"/>
                </a:solidFill>
              </a:rPr>
              <a:t>	</a:t>
            </a:r>
            <a:r>
              <a:rPr lang="en-US" b="1" i="1" dirty="0" smtClean="0"/>
              <a:t>k</a:t>
            </a:r>
            <a:r>
              <a:rPr lang="en-US" dirty="0" smtClean="0"/>
              <a:t> = 2.5 </a:t>
            </a:r>
            <a:r>
              <a:rPr lang="en-US" b="1" i="1" dirty="0" smtClean="0"/>
              <a:t>y</a:t>
            </a:r>
            <a:endParaRPr lang="en-US" dirty="0" smtClean="0"/>
          </a:p>
          <a:p>
            <a:pPr marL="460375" indent="-460375">
              <a:buFont typeface="Wingdings" pitchFamily="2" charset="2"/>
              <a:buNone/>
            </a:pPr>
            <a:r>
              <a:rPr lang="en-US" sz="2600" b="1" dirty="0" smtClean="0">
                <a:solidFill>
                  <a:srgbClr val="CC6600"/>
                </a:solidFill>
              </a:rPr>
              <a:t>2. </a:t>
            </a:r>
            <a:r>
              <a:rPr lang="en-US" sz="2600" b="1" dirty="0" smtClean="0">
                <a:solidFill>
                  <a:srgbClr val="008080"/>
                </a:solidFill>
              </a:rPr>
              <a:t>	</a:t>
            </a:r>
            <a:r>
              <a:rPr lang="en-US" b="1" i="1" dirty="0" err="1" smtClean="0">
                <a:latin typeface="Times New Roman"/>
                <a:cs typeface="Times New Roman"/>
                <a:sym typeface="Symbol" pitchFamily="18" charset="2"/>
              </a:rPr>
              <a:t>δ</a:t>
            </a:r>
            <a:r>
              <a:rPr lang="en-US" b="1" i="1" dirty="0" err="1" smtClean="0"/>
              <a:t>k</a:t>
            </a:r>
            <a:r>
              <a:rPr lang="en-US" dirty="0" smtClean="0"/>
              <a:t> = 0.1 </a:t>
            </a:r>
            <a:r>
              <a:rPr lang="en-US" b="1" i="1" dirty="0" smtClean="0"/>
              <a:t>y</a:t>
            </a:r>
            <a:endParaRPr lang="en-US" dirty="0" smtClean="0"/>
          </a:p>
          <a:p>
            <a:pPr marL="460375" indent="-460375">
              <a:buFont typeface="Wingdings" pitchFamily="2" charset="2"/>
              <a:buNone/>
            </a:pPr>
            <a:r>
              <a:rPr lang="en-US" sz="2600" b="1" dirty="0" smtClean="0">
                <a:solidFill>
                  <a:srgbClr val="CC6600"/>
                </a:solidFill>
              </a:rPr>
              <a:t>3. </a:t>
            </a:r>
            <a:r>
              <a:rPr lang="en-US" sz="2600" b="1" dirty="0" smtClean="0">
                <a:solidFill>
                  <a:srgbClr val="008080"/>
                </a:solidFill>
              </a:rPr>
              <a:t>	</a:t>
            </a:r>
            <a:r>
              <a:rPr lang="en-US" i="1" dirty="0" smtClean="0"/>
              <a:t>MPK</a:t>
            </a:r>
            <a:r>
              <a:rPr lang="en-US" dirty="0" smtClean="0"/>
              <a:t> </a:t>
            </a:r>
            <a:r>
              <a:rPr lang="en-US" dirty="0" smtClean="0">
                <a:latin typeface="Times New Roman"/>
                <a:cs typeface="Times New Roman"/>
                <a:sym typeface="Symbol" pitchFamily="18" charset="2"/>
              </a:rPr>
              <a:t>×</a:t>
            </a:r>
            <a:r>
              <a:rPr lang="en-US" b="1" i="1" dirty="0" smtClean="0">
                <a:sym typeface="Symbol" pitchFamily="18" charset="2"/>
              </a:rPr>
              <a:t> </a:t>
            </a:r>
            <a:r>
              <a:rPr lang="en-US" b="1" i="1" dirty="0" smtClean="0"/>
              <a:t>k</a:t>
            </a:r>
            <a:r>
              <a:rPr lang="en-US" dirty="0" smtClean="0"/>
              <a:t>  = 0.3 </a:t>
            </a:r>
            <a:r>
              <a:rPr lang="en-US" b="1" i="1" dirty="0" smtClean="0"/>
              <a:t>y</a:t>
            </a:r>
          </a:p>
        </p:txBody>
      </p:sp>
    </p:spTree>
    <p:extLst>
      <p:ext uri="{BB962C8B-B14F-4D97-AF65-F5344CB8AC3E}">
        <p14:creationId xmlns:p14="http://schemas.microsoft.com/office/powerpoint/2010/main" val="283359649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7"/>
                                        </p:tgtEl>
                                        <p:attrNameLst>
                                          <p:attrName>style.visibility</p:attrName>
                                        </p:attrNameLst>
                                      </p:cBhvr>
                                      <p:to>
                                        <p:strVal val="visible"/>
                                      </p:to>
                                    </p:set>
                                    <p:animEffect transition="in" filter="wipe(left)">
                                      <p:cBhvr>
                                        <p:cTn id="7" dur="500"/>
                                        <p:tgtEl>
                                          <p:spTgt spid="614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1444"/>
                                        </p:tgtEl>
                                        <p:attrNameLst>
                                          <p:attrName>style.visibility</p:attrName>
                                        </p:attrNameLst>
                                      </p:cBhvr>
                                      <p:to>
                                        <p:strVal val="visible"/>
                                      </p:to>
                                    </p:set>
                                    <p:animEffect transition="in" filter="wipe(left)">
                                      <p:cBhvr>
                                        <p:cTn id="12" dur="500"/>
                                        <p:tgtEl>
                                          <p:spTgt spid="614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1446"/>
                                        </p:tgtEl>
                                        <p:attrNameLst>
                                          <p:attrName>style.visibility</p:attrName>
                                        </p:attrNameLst>
                                      </p:cBhvr>
                                      <p:to>
                                        <p:strVal val="visible"/>
                                      </p:to>
                                    </p:set>
                                    <p:animEffect transition="in" filter="wipe(left)">
                                      <p:cBhvr>
                                        <p:cTn id="17" dur="500"/>
                                        <p:tgtEl>
                                          <p:spTgt spid="61446"/>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61445"/>
                                        </p:tgtEl>
                                        <p:attrNameLst>
                                          <p:attrName>style.visibility</p:attrName>
                                        </p:attrNameLst>
                                      </p:cBhvr>
                                      <p:to>
                                        <p:strVal val="visible"/>
                                      </p:to>
                                    </p:set>
                                    <p:animEffect transition="in" filter="wipe(left)">
                                      <p:cBhvr>
                                        <p:cTn id="21" dur="500"/>
                                        <p:tgtEl>
                                          <p:spTgt spid="6144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1448"/>
                                        </p:tgtEl>
                                        <p:attrNameLst>
                                          <p:attrName>style.visibility</p:attrName>
                                        </p:attrNameLst>
                                      </p:cBhvr>
                                      <p:to>
                                        <p:strVal val="visible"/>
                                      </p:to>
                                    </p:set>
                                    <p:animEffect transition="in" filter="wipe(left)">
                                      <p:cBhvr>
                                        <p:cTn id="26" dur="500"/>
                                        <p:tgtEl>
                                          <p:spTgt spid="61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7" grpId="0" autoUpdateAnimBg="0"/>
      <p:bldP spid="61448"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mtClean="0"/>
              <a:t>Policy issues:  </a:t>
            </a:r>
            <a:br>
              <a:rPr lang="en-US" smtClean="0"/>
            </a:br>
            <a:r>
              <a:rPr lang="en-US" smtClean="0"/>
              <a:t>Evaluating the rate of saving</a:t>
            </a:r>
          </a:p>
        </p:txBody>
      </p:sp>
      <p:sp>
        <p:nvSpPr>
          <p:cNvPr id="63491" name="Rectangle 3"/>
          <p:cNvSpPr>
            <a:spLocks noGrp="1" noChangeArrowheads="1"/>
          </p:cNvSpPr>
          <p:nvPr>
            <p:ph type="body" idx="1"/>
          </p:nvPr>
        </p:nvSpPr>
        <p:spPr>
          <a:xfrm>
            <a:off x="457200" y="1600200"/>
            <a:ext cx="8229600" cy="3116263"/>
          </a:xfrm>
        </p:spPr>
        <p:txBody>
          <a:bodyPr/>
          <a:lstStyle/>
          <a:p>
            <a:pPr>
              <a:spcBef>
                <a:spcPct val="35000"/>
              </a:spcBef>
            </a:pPr>
            <a:r>
              <a:rPr lang="en-US" sz="2600" dirty="0" smtClean="0"/>
              <a:t>From the last slide:  </a:t>
            </a:r>
            <a:r>
              <a:rPr lang="en-US" sz="2600" i="1" dirty="0" smtClean="0"/>
              <a:t>MPK</a:t>
            </a:r>
            <a:r>
              <a:rPr lang="en-US" sz="2600" dirty="0" smtClean="0"/>
              <a:t> </a:t>
            </a:r>
            <a:r>
              <a:rPr lang="en-US" sz="2400" b="1" i="1" dirty="0" smtClean="0">
                <a:latin typeface="Times New Roman"/>
                <a:cs typeface="Times New Roman"/>
                <a:sym typeface="Symbol" pitchFamily="18" charset="2"/>
              </a:rPr>
              <a:t>−</a:t>
            </a:r>
            <a:r>
              <a:rPr lang="en-US" sz="2600" dirty="0" smtClean="0"/>
              <a:t> </a:t>
            </a:r>
            <a:r>
              <a:rPr lang="en-US" sz="2400" b="1" i="1" dirty="0" err="1">
                <a:latin typeface="Times New Roman"/>
                <a:cs typeface="Times New Roman"/>
                <a:sym typeface="Symbol" pitchFamily="18" charset="2"/>
              </a:rPr>
              <a:t>δ</a:t>
            </a:r>
            <a:r>
              <a:rPr lang="en-US" sz="2600" b="1" i="1" dirty="0" smtClean="0">
                <a:sym typeface="Symbol" pitchFamily="18" charset="2"/>
              </a:rPr>
              <a:t> </a:t>
            </a:r>
            <a:r>
              <a:rPr lang="en-US" sz="2600" dirty="0" smtClean="0">
                <a:sym typeface="Symbol" pitchFamily="18" charset="2"/>
              </a:rPr>
              <a:t> = </a:t>
            </a:r>
            <a:r>
              <a:rPr lang="en-US" sz="2600" dirty="0" smtClean="0"/>
              <a:t>0.08</a:t>
            </a:r>
          </a:p>
          <a:p>
            <a:pPr>
              <a:spcBef>
                <a:spcPct val="35000"/>
              </a:spcBef>
            </a:pPr>
            <a:r>
              <a:rPr lang="en-US" sz="2600" dirty="0" smtClean="0"/>
              <a:t>U.S. real GDP grows an average of 3% per year, </a:t>
            </a:r>
            <a:br>
              <a:rPr lang="en-US" sz="2600" dirty="0" smtClean="0"/>
            </a:br>
            <a:r>
              <a:rPr lang="en-US" sz="2600" dirty="0" smtClean="0"/>
              <a:t>so  </a:t>
            </a:r>
            <a:r>
              <a:rPr lang="en-US" sz="2600" b="1" i="1" dirty="0" smtClean="0">
                <a:sym typeface="Symbol" pitchFamily="18" charset="2"/>
              </a:rPr>
              <a:t>n</a:t>
            </a:r>
            <a:r>
              <a:rPr lang="en-US" sz="2600" dirty="0" smtClean="0"/>
              <a:t> </a:t>
            </a:r>
            <a:r>
              <a:rPr lang="en-US" sz="2600" dirty="0" smtClean="0">
                <a:sym typeface="Symbol" pitchFamily="18" charset="2"/>
              </a:rPr>
              <a:t>+</a:t>
            </a:r>
            <a:r>
              <a:rPr lang="en-US" sz="2600" dirty="0" smtClean="0"/>
              <a:t> </a:t>
            </a:r>
            <a:r>
              <a:rPr lang="en-US" sz="2600" b="1" i="1" dirty="0" smtClean="0">
                <a:sym typeface="Symbol" pitchFamily="18" charset="2"/>
              </a:rPr>
              <a:t>g</a:t>
            </a:r>
            <a:r>
              <a:rPr lang="en-US" sz="2600" dirty="0" smtClean="0"/>
              <a:t>  = 0.03</a:t>
            </a:r>
          </a:p>
          <a:p>
            <a:pPr>
              <a:spcBef>
                <a:spcPct val="35000"/>
              </a:spcBef>
            </a:pPr>
            <a:r>
              <a:rPr lang="en-US" sz="2600" dirty="0" smtClean="0"/>
              <a:t>Thus, </a:t>
            </a:r>
            <a:br>
              <a:rPr lang="en-US" sz="2600" dirty="0" smtClean="0"/>
            </a:br>
            <a:r>
              <a:rPr lang="en-US" sz="2600" dirty="0" smtClean="0"/>
              <a:t>	</a:t>
            </a:r>
            <a:r>
              <a:rPr lang="en-US" sz="2600" i="1" dirty="0"/>
              <a:t>MPK</a:t>
            </a:r>
            <a:r>
              <a:rPr lang="en-US" sz="2600" dirty="0"/>
              <a:t> </a:t>
            </a:r>
            <a:r>
              <a:rPr lang="en-US" sz="2400" b="1" i="1" dirty="0">
                <a:latin typeface="Times New Roman"/>
                <a:cs typeface="Times New Roman"/>
                <a:sym typeface="Symbol" pitchFamily="18" charset="2"/>
              </a:rPr>
              <a:t>−</a:t>
            </a:r>
            <a:r>
              <a:rPr lang="en-US" sz="2600" dirty="0"/>
              <a:t> </a:t>
            </a:r>
            <a:r>
              <a:rPr lang="en-US" sz="2400" b="1" i="1" dirty="0" err="1">
                <a:latin typeface="Times New Roman"/>
                <a:cs typeface="Times New Roman"/>
                <a:sym typeface="Symbol" pitchFamily="18" charset="2"/>
              </a:rPr>
              <a:t>δ</a:t>
            </a:r>
            <a:r>
              <a:rPr lang="en-US" sz="2600" b="1" i="1" dirty="0" smtClean="0">
                <a:sym typeface="Symbol" pitchFamily="18" charset="2"/>
              </a:rPr>
              <a:t>  </a:t>
            </a:r>
            <a:r>
              <a:rPr lang="en-US" sz="2600" dirty="0" smtClean="0">
                <a:sym typeface="Symbol" pitchFamily="18" charset="2"/>
              </a:rPr>
              <a:t> = 0.08 &gt; 0.03 = </a:t>
            </a:r>
            <a:r>
              <a:rPr lang="en-US" sz="2600" b="1" i="1" dirty="0" smtClean="0">
                <a:sym typeface="Symbol" pitchFamily="18" charset="2"/>
              </a:rPr>
              <a:t>n</a:t>
            </a:r>
            <a:r>
              <a:rPr lang="en-US" sz="2600" dirty="0" smtClean="0"/>
              <a:t> </a:t>
            </a:r>
            <a:r>
              <a:rPr lang="en-US" sz="2600" dirty="0" smtClean="0">
                <a:sym typeface="Symbol" pitchFamily="18" charset="2"/>
              </a:rPr>
              <a:t>+</a:t>
            </a:r>
            <a:r>
              <a:rPr lang="en-US" sz="2600" dirty="0" smtClean="0"/>
              <a:t> </a:t>
            </a:r>
            <a:r>
              <a:rPr lang="en-US" sz="2600" b="1" i="1" dirty="0" smtClean="0">
                <a:sym typeface="Symbol" pitchFamily="18" charset="2"/>
              </a:rPr>
              <a:t>g</a:t>
            </a:r>
            <a:r>
              <a:rPr lang="en-US" sz="2600" dirty="0" smtClean="0"/>
              <a:t> </a:t>
            </a:r>
          </a:p>
          <a:p>
            <a:pPr>
              <a:spcBef>
                <a:spcPct val="35000"/>
              </a:spcBef>
            </a:pPr>
            <a:r>
              <a:rPr lang="en-US" sz="2600" dirty="0" smtClean="0"/>
              <a:t>Conclusion:  </a:t>
            </a:r>
          </a:p>
        </p:txBody>
      </p:sp>
      <p:sp>
        <p:nvSpPr>
          <p:cNvPr id="63492" name="Text Box 4"/>
          <p:cNvSpPr txBox="1">
            <a:spLocks noChangeArrowheads="1"/>
          </p:cNvSpPr>
          <p:nvPr/>
        </p:nvSpPr>
        <p:spPr bwMode="auto">
          <a:xfrm>
            <a:off x="804863" y="4672013"/>
            <a:ext cx="7848600" cy="1449387"/>
          </a:xfrm>
          <a:prstGeom prst="rect">
            <a:avLst/>
          </a:prstGeom>
          <a:solidFill>
            <a:srgbClr val="FFFFCC"/>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57150" cmpd="thickThin">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10000"/>
              </a:lnSpc>
              <a:spcBef>
                <a:spcPct val="50000"/>
              </a:spcBef>
            </a:pPr>
            <a:r>
              <a:rPr lang="en-US" sz="2700" i="1" dirty="0"/>
              <a:t>The U.S. is below the Golden Rule steady state:  </a:t>
            </a:r>
            <a:br>
              <a:rPr lang="en-US" sz="2700" i="1" dirty="0"/>
            </a:br>
            <a:r>
              <a:rPr lang="en-US" sz="2700" i="1" dirty="0"/>
              <a:t>Increasing the U.S. saving rate would increase consumption per capita in the long run. </a:t>
            </a:r>
          </a:p>
        </p:txBody>
      </p:sp>
    </p:spTree>
    <p:extLst>
      <p:ext uri="{BB962C8B-B14F-4D97-AF65-F5344CB8AC3E}">
        <p14:creationId xmlns:p14="http://schemas.microsoft.com/office/powerpoint/2010/main" val="319953217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animEffect transition="in" filter="wipe(left)">
                                      <p:cBhvr>
                                        <p:cTn id="7" dur="500"/>
                                        <p:tgtEl>
                                          <p:spTgt spid="634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491">
                                            <p:txEl>
                                              <p:pRg st="2" end="2"/>
                                            </p:txEl>
                                          </p:spTgt>
                                        </p:tgtEl>
                                        <p:attrNameLst>
                                          <p:attrName>style.visibility</p:attrName>
                                        </p:attrNameLst>
                                      </p:cBhvr>
                                      <p:to>
                                        <p:strVal val="visible"/>
                                      </p:to>
                                    </p:set>
                                    <p:animEffect transition="in" filter="wipe(left)">
                                      <p:cBhvr>
                                        <p:cTn id="12" dur="500"/>
                                        <p:tgtEl>
                                          <p:spTgt spid="634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491">
                                            <p:txEl>
                                              <p:pRg st="3" end="3"/>
                                            </p:txEl>
                                          </p:spTgt>
                                        </p:tgtEl>
                                        <p:attrNameLst>
                                          <p:attrName>style.visibility</p:attrName>
                                        </p:attrNameLst>
                                      </p:cBhvr>
                                      <p:to>
                                        <p:strVal val="visible"/>
                                      </p:to>
                                    </p:set>
                                    <p:animEffect transition="in" filter="wipe(left)">
                                      <p:cBhvr>
                                        <p:cTn id="17" dur="500"/>
                                        <p:tgtEl>
                                          <p:spTgt spid="63491">
                                            <p:txEl>
                                              <p:pRg st="3" end="3"/>
                                            </p:txEl>
                                          </p:spTgt>
                                        </p:tgtEl>
                                      </p:cBhvr>
                                    </p:animEffect>
                                  </p:childTnLst>
                                </p:cTn>
                              </p:par>
                            </p:childTnLst>
                          </p:cTn>
                        </p:par>
                        <p:par>
                          <p:cTn id="18" fill="hold" nodeType="afterGroup">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63492"/>
                                        </p:tgtEl>
                                        <p:attrNameLst>
                                          <p:attrName>style.visibility</p:attrName>
                                        </p:attrNameLst>
                                      </p:cBhvr>
                                      <p:to>
                                        <p:strVal val="visible"/>
                                      </p:to>
                                    </p:set>
                                    <p:animEffect transition="in" filter="fade">
                                      <p:cBhvr>
                                        <p:cTn id="21" dur="500"/>
                                        <p:tgtEl>
                                          <p:spTgt spid="63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bldLvl="5"/>
      <p:bldP spid="63492"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65138" y="106363"/>
            <a:ext cx="7197725" cy="1195387"/>
          </a:xfrm>
        </p:spPr>
        <p:txBody>
          <a:bodyPr/>
          <a:lstStyle/>
          <a:p>
            <a:r>
              <a:rPr lang="en-US" smtClean="0"/>
              <a:t>Policy issues:  </a:t>
            </a:r>
            <a:br>
              <a:rPr lang="en-US" smtClean="0"/>
            </a:br>
            <a:r>
              <a:rPr lang="en-US" smtClean="0"/>
              <a:t>How to increase the saving rate</a:t>
            </a:r>
          </a:p>
        </p:txBody>
      </p:sp>
      <p:sp>
        <p:nvSpPr>
          <p:cNvPr id="41987" name="Rectangle 3"/>
          <p:cNvSpPr>
            <a:spLocks noGrp="1" noChangeArrowheads="1"/>
          </p:cNvSpPr>
          <p:nvPr>
            <p:ph type="body" idx="1"/>
          </p:nvPr>
        </p:nvSpPr>
        <p:spPr>
          <a:xfrm>
            <a:off x="476250" y="1293813"/>
            <a:ext cx="8210550" cy="4884737"/>
          </a:xfrm>
        </p:spPr>
        <p:txBody>
          <a:bodyPr/>
          <a:lstStyle/>
          <a:p>
            <a:r>
              <a:rPr lang="en-US" sz="2700" dirty="0" smtClean="0"/>
              <a:t>Reduce the government budget deficit</a:t>
            </a:r>
            <a:br>
              <a:rPr lang="en-US" sz="2700" dirty="0" smtClean="0"/>
            </a:br>
            <a:r>
              <a:rPr lang="en-US" sz="2700" dirty="0" smtClean="0"/>
              <a:t>(or increase the budget surplus).</a:t>
            </a:r>
          </a:p>
          <a:p>
            <a:r>
              <a:rPr lang="en-US" sz="2700" dirty="0" smtClean="0"/>
              <a:t>Increase incentives for private saving:</a:t>
            </a:r>
          </a:p>
          <a:p>
            <a:pPr lvl="1">
              <a:spcBef>
                <a:spcPct val="10000"/>
              </a:spcBef>
            </a:pPr>
            <a:r>
              <a:rPr lang="en-US" dirty="0" smtClean="0"/>
              <a:t>Reduce capital gains tax, corporate income tax, estate tax, as they discourage saving.</a:t>
            </a:r>
          </a:p>
          <a:p>
            <a:pPr lvl="1">
              <a:spcBef>
                <a:spcPct val="10000"/>
              </a:spcBef>
            </a:pPr>
            <a:r>
              <a:rPr lang="en-US" dirty="0" smtClean="0"/>
              <a:t>Replace federal income tax with a consumption tax.</a:t>
            </a:r>
          </a:p>
          <a:p>
            <a:pPr lvl="1">
              <a:spcBef>
                <a:spcPct val="10000"/>
              </a:spcBef>
            </a:pPr>
            <a:r>
              <a:rPr lang="en-US" dirty="0" smtClean="0"/>
              <a:t>Expand tax incentives for IRAs (individual retirement accounts) and other retirement savings accounts.</a:t>
            </a:r>
          </a:p>
        </p:txBody>
      </p:sp>
    </p:spTree>
    <p:extLst>
      <p:ext uri="{BB962C8B-B14F-4D97-AF65-F5344CB8AC3E}">
        <p14:creationId xmlns:p14="http://schemas.microsoft.com/office/powerpoint/2010/main" val="131612351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mtClean="0"/>
              <a:t>Policy issues:  </a:t>
            </a:r>
            <a:br>
              <a:rPr lang="en-US" smtClean="0"/>
            </a:br>
            <a:r>
              <a:rPr lang="en-US" smtClean="0"/>
              <a:t>Allocating the economy’s investment</a:t>
            </a:r>
          </a:p>
        </p:txBody>
      </p:sp>
      <p:sp>
        <p:nvSpPr>
          <p:cNvPr id="43011" name="Rectangle 3"/>
          <p:cNvSpPr>
            <a:spLocks noGrp="1" noChangeArrowheads="1"/>
          </p:cNvSpPr>
          <p:nvPr>
            <p:ph type="body" idx="1"/>
          </p:nvPr>
        </p:nvSpPr>
        <p:spPr>
          <a:xfrm>
            <a:off x="476250" y="1317563"/>
            <a:ext cx="8210550" cy="4884737"/>
          </a:xfrm>
        </p:spPr>
        <p:txBody>
          <a:bodyPr/>
          <a:lstStyle/>
          <a:p>
            <a:r>
              <a:rPr lang="en-US" sz="2700" dirty="0" smtClean="0"/>
              <a:t>In the Solow model, there’s one type of capital. </a:t>
            </a:r>
          </a:p>
          <a:p>
            <a:pPr>
              <a:spcBef>
                <a:spcPts val="1800"/>
              </a:spcBef>
            </a:pPr>
            <a:r>
              <a:rPr lang="en-US" sz="2700" dirty="0" smtClean="0"/>
              <a:t>In the real world, there are many types,</a:t>
            </a:r>
            <a:br>
              <a:rPr lang="en-US" sz="2700" dirty="0" smtClean="0"/>
            </a:br>
            <a:r>
              <a:rPr lang="en-US" sz="2700" dirty="0" smtClean="0"/>
              <a:t>which we can divide into three categories:</a:t>
            </a:r>
          </a:p>
          <a:p>
            <a:pPr lvl="1">
              <a:lnSpc>
                <a:spcPct val="105000"/>
              </a:lnSpc>
            </a:pPr>
            <a:r>
              <a:rPr lang="en-US" dirty="0" smtClean="0"/>
              <a:t>private capital stock</a:t>
            </a:r>
          </a:p>
          <a:p>
            <a:pPr lvl="1">
              <a:lnSpc>
                <a:spcPct val="105000"/>
              </a:lnSpc>
            </a:pPr>
            <a:r>
              <a:rPr lang="en-US" dirty="0" smtClean="0"/>
              <a:t>public infrastructure</a:t>
            </a:r>
          </a:p>
          <a:p>
            <a:pPr lvl="1">
              <a:lnSpc>
                <a:spcPct val="105000"/>
              </a:lnSpc>
            </a:pPr>
            <a:r>
              <a:rPr lang="en-US" b="1" dirty="0" smtClean="0">
                <a:solidFill>
                  <a:srgbClr val="CC0000"/>
                </a:solidFill>
              </a:rPr>
              <a:t>human capital</a:t>
            </a:r>
            <a:r>
              <a:rPr lang="en-US" dirty="0" smtClean="0"/>
              <a:t>:  the knowledge and skills that workers acquire through education</a:t>
            </a:r>
          </a:p>
          <a:p>
            <a:pPr>
              <a:spcBef>
                <a:spcPts val="1800"/>
              </a:spcBef>
            </a:pPr>
            <a:r>
              <a:rPr lang="en-US" sz="2700" dirty="0" smtClean="0"/>
              <a:t>How should we allocate investment among these types?  </a:t>
            </a:r>
          </a:p>
        </p:txBody>
      </p:sp>
    </p:spTree>
    <p:extLst>
      <p:ext uri="{BB962C8B-B14F-4D97-AF65-F5344CB8AC3E}">
        <p14:creationId xmlns:p14="http://schemas.microsoft.com/office/powerpoint/2010/main" val="90565886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title"/>
          </p:nvPr>
        </p:nvSpPr>
        <p:spPr/>
        <p:txBody>
          <a:bodyPr/>
          <a:lstStyle/>
          <a:p>
            <a:r>
              <a:rPr lang="en-US" smtClean="0"/>
              <a:t>Policy issues:  </a:t>
            </a:r>
            <a:br>
              <a:rPr lang="en-US" smtClean="0"/>
            </a:br>
            <a:r>
              <a:rPr lang="en-US" smtClean="0"/>
              <a:t>Allocating the economy’s investment</a:t>
            </a:r>
          </a:p>
        </p:txBody>
      </p:sp>
      <p:sp>
        <p:nvSpPr>
          <p:cNvPr id="44035" name="Rectangle 5"/>
          <p:cNvSpPr>
            <a:spLocks noGrp="1" noChangeArrowheads="1"/>
          </p:cNvSpPr>
          <p:nvPr>
            <p:ph type="body" idx="1"/>
          </p:nvPr>
        </p:nvSpPr>
        <p:spPr>
          <a:xfrm>
            <a:off x="457200" y="1466850"/>
            <a:ext cx="8229600" cy="4770438"/>
          </a:xfrm>
        </p:spPr>
        <p:txBody>
          <a:bodyPr/>
          <a:lstStyle/>
          <a:p>
            <a:pPr marL="404813" indent="-404813">
              <a:buFont typeface="Wingdings" pitchFamily="2" charset="2"/>
              <a:buNone/>
            </a:pPr>
            <a:r>
              <a:rPr lang="en-US" sz="2700" dirty="0" smtClean="0"/>
              <a:t>Two viewpoints:</a:t>
            </a:r>
          </a:p>
          <a:p>
            <a:pPr marL="404813" indent="-404813">
              <a:buFont typeface="Wingdings" pitchFamily="2" charset="2"/>
              <a:buNone/>
            </a:pPr>
            <a:r>
              <a:rPr lang="en-US" sz="2700" dirty="0" smtClean="0"/>
              <a:t>1.	Equalize tax treatment of all types of capital in all industries, then let the market allocate investment to the type with the highest marginal product.</a:t>
            </a:r>
          </a:p>
          <a:p>
            <a:pPr marL="404813" indent="-404813">
              <a:buFont typeface="Wingdings" pitchFamily="2" charset="2"/>
              <a:buNone/>
            </a:pPr>
            <a:r>
              <a:rPr lang="en-US" sz="2700" dirty="0" smtClean="0"/>
              <a:t>2.	</a:t>
            </a:r>
            <a:r>
              <a:rPr lang="en-US" sz="2700" b="1" dirty="0" smtClean="0">
                <a:solidFill>
                  <a:srgbClr val="CC0000"/>
                </a:solidFill>
              </a:rPr>
              <a:t>Industrial policy</a:t>
            </a:r>
            <a:r>
              <a:rPr lang="en-US" sz="2700" dirty="0" smtClean="0"/>
              <a:t>:  </a:t>
            </a:r>
            <a:br>
              <a:rPr lang="en-US" sz="2700" dirty="0" smtClean="0"/>
            </a:br>
            <a:r>
              <a:rPr lang="en-US" sz="2700" dirty="0" err="1" smtClean="0"/>
              <a:t>Govt</a:t>
            </a:r>
            <a:r>
              <a:rPr lang="en-US" sz="2700" dirty="0" smtClean="0"/>
              <a:t> should actively encourage investment in capital of certain types or in certain industries, because they may have positive externalities </a:t>
            </a:r>
            <a:br>
              <a:rPr lang="en-US" sz="2700" dirty="0" smtClean="0"/>
            </a:br>
            <a:r>
              <a:rPr lang="en-US" sz="2700" dirty="0" smtClean="0"/>
              <a:t>that private investors don’t consider.  </a:t>
            </a:r>
          </a:p>
        </p:txBody>
      </p:sp>
    </p:spTree>
    <p:extLst>
      <p:ext uri="{BB962C8B-B14F-4D97-AF65-F5344CB8AC3E}">
        <p14:creationId xmlns:p14="http://schemas.microsoft.com/office/powerpoint/2010/main" val="38815715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r>
              <a:rPr lang="en-US" smtClean="0"/>
              <a:t>Possible problems with </a:t>
            </a:r>
            <a:br>
              <a:rPr lang="en-US" smtClean="0"/>
            </a:br>
            <a:r>
              <a:rPr lang="en-US" smtClean="0"/>
              <a:t>industrial policy</a:t>
            </a:r>
          </a:p>
        </p:txBody>
      </p:sp>
      <p:sp>
        <p:nvSpPr>
          <p:cNvPr id="45059" name="Rectangle 5"/>
          <p:cNvSpPr>
            <a:spLocks noGrp="1" noChangeArrowheads="1"/>
          </p:cNvSpPr>
          <p:nvPr>
            <p:ph type="body" idx="1"/>
          </p:nvPr>
        </p:nvSpPr>
        <p:spPr>
          <a:xfrm>
            <a:off x="457200" y="1600200"/>
            <a:ext cx="8396288" cy="4525963"/>
          </a:xfrm>
        </p:spPr>
        <p:txBody>
          <a:bodyPr/>
          <a:lstStyle/>
          <a:p>
            <a:r>
              <a:rPr lang="en-US" sz="2700" smtClean="0"/>
              <a:t>The govt may not have the ability to “pick winners” (choose industries with the highest return to capital or biggest externalities).</a:t>
            </a:r>
          </a:p>
          <a:p>
            <a:r>
              <a:rPr lang="en-US" sz="2700" smtClean="0"/>
              <a:t>Politics (</a:t>
            </a:r>
            <a:r>
              <a:rPr lang="en-US" sz="2700" i="1" smtClean="0"/>
              <a:t>e.g</a:t>
            </a:r>
            <a:r>
              <a:rPr lang="en-US" sz="2700" smtClean="0"/>
              <a:t>., campaign contributions) rather than economics may influence which industries get preferential treatment.</a:t>
            </a:r>
          </a:p>
        </p:txBody>
      </p:sp>
    </p:spTree>
    <p:extLst>
      <p:ext uri="{BB962C8B-B14F-4D97-AF65-F5344CB8AC3E}">
        <p14:creationId xmlns:p14="http://schemas.microsoft.com/office/powerpoint/2010/main" val="268995257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mtClean="0"/>
              <a:t>Policy issues:  </a:t>
            </a:r>
            <a:br>
              <a:rPr lang="en-US" smtClean="0"/>
            </a:br>
            <a:r>
              <a:rPr lang="en-US" smtClean="0"/>
              <a:t>Establishing the right institutions</a:t>
            </a:r>
          </a:p>
        </p:txBody>
      </p:sp>
      <p:sp>
        <p:nvSpPr>
          <p:cNvPr id="46083" name="Rectangle 3"/>
          <p:cNvSpPr>
            <a:spLocks noGrp="1" noChangeArrowheads="1"/>
          </p:cNvSpPr>
          <p:nvPr>
            <p:ph type="body" idx="1"/>
          </p:nvPr>
        </p:nvSpPr>
        <p:spPr>
          <a:xfrm>
            <a:off x="457200" y="1600200"/>
            <a:ext cx="8229600" cy="4929188"/>
          </a:xfrm>
        </p:spPr>
        <p:txBody>
          <a:bodyPr/>
          <a:lstStyle/>
          <a:p>
            <a:pPr>
              <a:spcBef>
                <a:spcPct val="30000"/>
              </a:spcBef>
            </a:pPr>
            <a:r>
              <a:rPr lang="en-US" smtClean="0"/>
              <a:t>Creating the right institutions is important for ensuring that resources are allocated to their best use.   Examples:</a:t>
            </a:r>
          </a:p>
          <a:p>
            <a:pPr lvl="1">
              <a:lnSpc>
                <a:spcPct val="105000"/>
              </a:lnSpc>
              <a:spcBef>
                <a:spcPct val="30000"/>
              </a:spcBef>
            </a:pPr>
            <a:r>
              <a:rPr lang="en-US" u="sng" smtClean="0"/>
              <a:t>Legal institutions</a:t>
            </a:r>
            <a:r>
              <a:rPr lang="en-US" smtClean="0"/>
              <a:t>, to protect property rights.  </a:t>
            </a:r>
          </a:p>
          <a:p>
            <a:pPr lvl="1">
              <a:lnSpc>
                <a:spcPct val="105000"/>
              </a:lnSpc>
              <a:spcBef>
                <a:spcPct val="30000"/>
              </a:spcBef>
            </a:pPr>
            <a:r>
              <a:rPr lang="en-US" u="sng" smtClean="0"/>
              <a:t>Capital markets</a:t>
            </a:r>
            <a:r>
              <a:rPr lang="en-US" smtClean="0"/>
              <a:t>, to help financial capital flow to the best investment projects. </a:t>
            </a:r>
          </a:p>
          <a:p>
            <a:pPr lvl="1">
              <a:lnSpc>
                <a:spcPct val="105000"/>
              </a:lnSpc>
              <a:spcBef>
                <a:spcPct val="30000"/>
              </a:spcBef>
            </a:pPr>
            <a:r>
              <a:rPr lang="en-US" smtClean="0"/>
              <a:t>A corruption-free </a:t>
            </a:r>
            <a:r>
              <a:rPr lang="en-US" u="sng" smtClean="0"/>
              <a:t>government</a:t>
            </a:r>
            <a:r>
              <a:rPr lang="en-US" smtClean="0"/>
              <a:t>, to promote competition, enforce contracts, etc.</a:t>
            </a:r>
          </a:p>
        </p:txBody>
      </p:sp>
    </p:spTree>
    <p:extLst>
      <p:ext uri="{BB962C8B-B14F-4D97-AF65-F5344CB8AC3E}">
        <p14:creationId xmlns:p14="http://schemas.microsoft.com/office/powerpoint/2010/main" val="403566417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z="2800" dirty="0" smtClean="0"/>
              <a:t>Establishing the right institutions:</a:t>
            </a:r>
            <a:r>
              <a:rPr lang="en-US" dirty="0" smtClean="0"/>
              <a:t/>
            </a:r>
            <a:br>
              <a:rPr lang="en-US" dirty="0" smtClean="0"/>
            </a:br>
            <a:r>
              <a:rPr lang="en-US" dirty="0" smtClean="0"/>
              <a:t>North vs. South Korea</a:t>
            </a:r>
          </a:p>
        </p:txBody>
      </p:sp>
      <p:sp>
        <p:nvSpPr>
          <p:cNvPr id="46083" name="Rectangle 3"/>
          <p:cNvSpPr>
            <a:spLocks noGrp="1" noChangeArrowheads="1"/>
          </p:cNvSpPr>
          <p:nvPr>
            <p:ph type="body" idx="1"/>
          </p:nvPr>
        </p:nvSpPr>
        <p:spPr>
          <a:xfrm>
            <a:off x="457200" y="1447800"/>
            <a:ext cx="4152900" cy="5081588"/>
          </a:xfrm>
        </p:spPr>
        <p:txBody>
          <a:bodyPr/>
          <a:lstStyle/>
          <a:p>
            <a:pPr marL="0" indent="0">
              <a:spcBef>
                <a:spcPct val="30000"/>
              </a:spcBef>
              <a:buNone/>
            </a:pPr>
            <a:r>
              <a:rPr lang="en-US" sz="2500" dirty="0" smtClean="0"/>
              <a:t>After WW2, Korea split into:</a:t>
            </a:r>
          </a:p>
          <a:p>
            <a:pPr>
              <a:spcBef>
                <a:spcPct val="30000"/>
              </a:spcBef>
            </a:pPr>
            <a:r>
              <a:rPr lang="en-US" sz="2500" dirty="0" smtClean="0"/>
              <a:t>North Korea with institutions based on authoritarian communism </a:t>
            </a:r>
          </a:p>
          <a:p>
            <a:pPr>
              <a:spcBef>
                <a:spcPct val="30000"/>
              </a:spcBef>
            </a:pPr>
            <a:r>
              <a:rPr lang="en-US" sz="2500" dirty="0" smtClean="0"/>
              <a:t>South Korea with Western-style democratic capitalism</a:t>
            </a:r>
            <a:endParaRPr lang="en-US" sz="2500" dirty="0"/>
          </a:p>
          <a:p>
            <a:pPr marL="0" indent="0">
              <a:spcBef>
                <a:spcPct val="30000"/>
              </a:spcBef>
              <a:buNone/>
            </a:pPr>
            <a:r>
              <a:rPr lang="en-US" sz="2500" dirty="0" smtClean="0"/>
              <a:t>Today, GDP per capita is over 10x higher in S. Korea than N. Korea</a:t>
            </a:r>
          </a:p>
        </p:txBody>
      </p:sp>
      <p:pic>
        <p:nvPicPr>
          <p:cNvPr id="2" name="Picture 1" descr="Satellite image N + S Korea.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6200" y="1523999"/>
            <a:ext cx="3644900" cy="4686301"/>
          </a:xfrm>
          <a:prstGeom prst="rect">
            <a:avLst/>
          </a:prstGeom>
        </p:spPr>
      </p:pic>
    </p:spTree>
    <p:extLst>
      <p:ext uri="{BB962C8B-B14F-4D97-AF65-F5344CB8AC3E}">
        <p14:creationId xmlns:p14="http://schemas.microsoft.com/office/powerpoint/2010/main" val="3614973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Introduction</a:t>
            </a:r>
          </a:p>
        </p:txBody>
      </p:sp>
      <p:sp>
        <p:nvSpPr>
          <p:cNvPr id="22531" name="Rectangle 3"/>
          <p:cNvSpPr>
            <a:spLocks noGrp="1" noChangeArrowheads="1"/>
          </p:cNvSpPr>
          <p:nvPr>
            <p:ph type="body" idx="1"/>
          </p:nvPr>
        </p:nvSpPr>
        <p:spPr/>
        <p:txBody>
          <a:bodyPr/>
          <a:lstStyle/>
          <a:p>
            <a:pPr>
              <a:buFont typeface="Wingdings" pitchFamily="2" charset="2"/>
              <a:buNone/>
            </a:pPr>
            <a:r>
              <a:rPr lang="en-US" dirty="0" smtClean="0"/>
              <a:t>In the Solow model of Chapter 8, </a:t>
            </a:r>
          </a:p>
          <a:p>
            <a:pPr lvl="1"/>
            <a:r>
              <a:rPr lang="en-US" dirty="0" smtClean="0"/>
              <a:t>the production technology is held constant.</a:t>
            </a:r>
          </a:p>
          <a:p>
            <a:pPr lvl="1"/>
            <a:r>
              <a:rPr lang="en-US" dirty="0" smtClean="0"/>
              <a:t>income per capita is constant in the steady state.</a:t>
            </a:r>
          </a:p>
          <a:p>
            <a:pPr>
              <a:buFont typeface="Wingdings" pitchFamily="2" charset="2"/>
              <a:buNone/>
            </a:pPr>
            <a:r>
              <a:rPr lang="en-US" dirty="0" smtClean="0"/>
              <a:t>Neither point is true in the real world:</a:t>
            </a:r>
          </a:p>
          <a:p>
            <a:pPr lvl="1"/>
            <a:r>
              <a:rPr lang="en-US" dirty="0" smtClean="0"/>
              <a:t>1900–2013:  U.S. real GDP per person grew by a factor of 8.3, or 1.9% per year.  </a:t>
            </a:r>
          </a:p>
          <a:p>
            <a:pPr lvl="1"/>
            <a:r>
              <a:rPr lang="en-US" dirty="0" smtClean="0"/>
              <a:t>examples of technological progress abound</a:t>
            </a:r>
            <a:br>
              <a:rPr lang="en-US" dirty="0" smtClean="0"/>
            </a:br>
            <a:r>
              <a:rPr lang="en-US" dirty="0" smtClean="0"/>
              <a:t>(see next slide).</a:t>
            </a:r>
          </a:p>
        </p:txBody>
      </p:sp>
    </p:spTree>
    <p:extLst>
      <p:ext uri="{BB962C8B-B14F-4D97-AF65-F5344CB8AC3E}">
        <p14:creationId xmlns:p14="http://schemas.microsoft.com/office/powerpoint/2010/main" val="154256205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p:txBody>
          <a:bodyPr/>
          <a:lstStyle/>
          <a:p>
            <a:r>
              <a:rPr lang="en-US" smtClean="0"/>
              <a:t>Policy issues:  </a:t>
            </a:r>
            <a:br>
              <a:rPr lang="en-US" smtClean="0"/>
            </a:br>
            <a:r>
              <a:rPr lang="en-US" smtClean="0"/>
              <a:t>Encouraging tech. progress</a:t>
            </a:r>
          </a:p>
        </p:txBody>
      </p:sp>
      <p:sp>
        <p:nvSpPr>
          <p:cNvPr id="47107" name="Rectangle 5"/>
          <p:cNvSpPr>
            <a:spLocks noGrp="1" noChangeArrowheads="1"/>
          </p:cNvSpPr>
          <p:nvPr>
            <p:ph type="body" idx="1"/>
          </p:nvPr>
        </p:nvSpPr>
        <p:spPr>
          <a:xfrm>
            <a:off x="457200" y="1458913"/>
            <a:ext cx="8229600" cy="4718050"/>
          </a:xfrm>
        </p:spPr>
        <p:txBody>
          <a:bodyPr/>
          <a:lstStyle/>
          <a:p>
            <a:r>
              <a:rPr lang="en-US" smtClean="0"/>
              <a:t>Patent laws:</a:t>
            </a:r>
            <a:br>
              <a:rPr lang="en-US" smtClean="0"/>
            </a:br>
            <a:r>
              <a:rPr lang="en-US" smtClean="0"/>
              <a:t>encourage innovation by granting temporary monopolies to inventors of new products.</a:t>
            </a:r>
          </a:p>
          <a:p>
            <a:r>
              <a:rPr lang="en-US" smtClean="0"/>
              <a:t>Tax incentives for R&amp;D</a:t>
            </a:r>
          </a:p>
          <a:p>
            <a:r>
              <a:rPr lang="en-US" smtClean="0"/>
              <a:t>Grants to fund basic research at universities</a:t>
            </a:r>
          </a:p>
          <a:p>
            <a:r>
              <a:rPr lang="en-US" smtClean="0"/>
              <a:t>Industrial policy:  </a:t>
            </a:r>
            <a:br>
              <a:rPr lang="en-US" smtClean="0"/>
            </a:br>
            <a:r>
              <a:rPr lang="en-US" smtClean="0"/>
              <a:t>encourages specific industries that are key for rapid tech. progress  </a:t>
            </a:r>
            <a:br>
              <a:rPr lang="en-US" smtClean="0"/>
            </a:br>
            <a:r>
              <a:rPr lang="en-US" sz="2500" i="1" smtClean="0"/>
              <a:t>(subject to the preceding concerns).</a:t>
            </a:r>
          </a:p>
        </p:txBody>
      </p:sp>
    </p:spTree>
    <p:extLst>
      <p:ext uri="{BB962C8B-B14F-4D97-AF65-F5344CB8AC3E}">
        <p14:creationId xmlns:p14="http://schemas.microsoft.com/office/powerpoint/2010/main" val="166615117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0"/>
          <p:cNvGrpSpPr>
            <a:grpSpLocks/>
          </p:cNvGrpSpPr>
          <p:nvPr/>
        </p:nvGrpSpPr>
        <p:grpSpPr bwMode="auto">
          <a:xfrm>
            <a:off x="1200515" y="3530993"/>
            <a:ext cx="7032625" cy="2460625"/>
            <a:chOff x="794" y="2347"/>
            <a:chExt cx="4430" cy="1550"/>
          </a:xfrm>
          <a:solidFill>
            <a:srgbClr val="FFCCCC"/>
          </a:solidFill>
        </p:grpSpPr>
        <p:sp>
          <p:nvSpPr>
            <p:cNvPr id="133199" name="Rectangle 79"/>
            <p:cNvSpPr>
              <a:spLocks noChangeArrowheads="1"/>
            </p:cNvSpPr>
            <p:nvPr/>
          </p:nvSpPr>
          <p:spPr bwMode="auto">
            <a:xfrm>
              <a:off x="795" y="2350"/>
              <a:ext cx="4428" cy="1547"/>
            </a:xfrm>
            <a:prstGeom prst="rect">
              <a:avLst/>
            </a:prstGeom>
            <a:grpFill/>
            <a:ln w="9525">
              <a:noFill/>
              <a:miter lim="800000"/>
              <a:headEnd/>
              <a:tailEnd/>
            </a:ln>
            <a:effectLst/>
          </p:spPr>
          <p:txBody>
            <a:bodyPr wrap="none" anchor="ctr"/>
            <a:lstStyle/>
            <a:p>
              <a:pPr>
                <a:defRPr/>
              </a:pPr>
              <a:endParaRPr lang="en-US"/>
            </a:p>
          </p:txBody>
        </p:sp>
        <p:grpSp>
          <p:nvGrpSpPr>
            <p:cNvPr id="3" name="Group 76"/>
            <p:cNvGrpSpPr>
              <a:grpSpLocks/>
            </p:cNvGrpSpPr>
            <p:nvPr/>
          </p:nvGrpSpPr>
          <p:grpSpPr bwMode="auto">
            <a:xfrm>
              <a:off x="794" y="2347"/>
              <a:ext cx="4430" cy="1548"/>
              <a:chOff x="794" y="2347"/>
              <a:chExt cx="4430" cy="1548"/>
            </a:xfrm>
            <a:grpFill/>
          </p:grpSpPr>
          <p:sp>
            <p:nvSpPr>
              <p:cNvPr id="133173" name="Rectangle 53"/>
              <p:cNvSpPr>
                <a:spLocks noChangeArrowheads="1"/>
              </p:cNvSpPr>
              <p:nvPr/>
            </p:nvSpPr>
            <p:spPr bwMode="auto">
              <a:xfrm>
                <a:off x="794" y="2347"/>
                <a:ext cx="4430" cy="444"/>
              </a:xfrm>
              <a:prstGeom prst="rect">
                <a:avLst/>
              </a:prstGeom>
              <a:grpFill/>
              <a:ln w="9525">
                <a:noFill/>
                <a:miter lim="800000"/>
                <a:headEnd/>
                <a:tailEnd/>
              </a:ln>
              <a:effectLst/>
            </p:spPr>
            <p:txBody>
              <a:bodyPr anchor="ctr"/>
              <a:lstStyle/>
              <a:p>
                <a:pPr algn="ctr">
                  <a:lnSpc>
                    <a:spcPct val="105000"/>
                  </a:lnSpc>
                  <a:spcBef>
                    <a:spcPct val="45000"/>
                  </a:spcBef>
                  <a:buClr>
                    <a:srgbClr val="008080"/>
                  </a:buClr>
                  <a:buSzPct val="120000"/>
                  <a:buFont typeface="Wingdings" pitchFamily="2" charset="2"/>
                  <a:buNone/>
                  <a:defRPr/>
                </a:pPr>
                <a:r>
                  <a:rPr lang="en-US" sz="2500" b="1" dirty="0"/>
                  <a:t>Average annual growth rates, </a:t>
                </a:r>
                <a:r>
                  <a:rPr lang="en-US" sz="2500" b="1" dirty="0" smtClean="0"/>
                  <a:t>1970–89</a:t>
                </a:r>
                <a:endParaRPr lang="en-US" sz="2500" b="1" dirty="0"/>
              </a:p>
            </p:txBody>
          </p:sp>
          <p:sp>
            <p:nvSpPr>
              <p:cNvPr id="133127" name="Rectangle 7"/>
              <p:cNvSpPr>
                <a:spLocks noChangeArrowheads="1"/>
              </p:cNvSpPr>
              <p:nvPr/>
            </p:nvSpPr>
            <p:spPr bwMode="auto">
              <a:xfrm>
                <a:off x="4216" y="2791"/>
                <a:ext cx="1008" cy="369"/>
              </a:xfrm>
              <a:prstGeom prst="rect">
                <a:avLst/>
              </a:prstGeom>
              <a:grpFill/>
              <a:ln w="9525">
                <a:noFill/>
                <a:miter lim="800000"/>
                <a:headEnd/>
                <a:tailEnd/>
              </a:ln>
              <a:effectLst/>
            </p:spPr>
            <p:txBody>
              <a:bodyPr anchor="ctr"/>
              <a:lstStyle/>
              <a:p>
                <a:pPr algn="ctr">
                  <a:lnSpc>
                    <a:spcPct val="105000"/>
                  </a:lnSpc>
                  <a:spcBef>
                    <a:spcPct val="45000"/>
                  </a:spcBef>
                  <a:buClr>
                    <a:srgbClr val="008080"/>
                  </a:buClr>
                  <a:buSzPct val="120000"/>
                  <a:buFont typeface="Wingdings" pitchFamily="2" charset="2"/>
                  <a:buNone/>
                  <a:defRPr/>
                </a:pPr>
                <a:r>
                  <a:rPr lang="en-US" sz="2500"/>
                  <a:t>closed</a:t>
                </a:r>
              </a:p>
            </p:txBody>
          </p:sp>
          <p:sp>
            <p:nvSpPr>
              <p:cNvPr id="133126" name="Rectangle 6"/>
              <p:cNvSpPr>
                <a:spLocks noChangeArrowheads="1"/>
              </p:cNvSpPr>
              <p:nvPr/>
            </p:nvSpPr>
            <p:spPr bwMode="auto">
              <a:xfrm>
                <a:off x="3221" y="2791"/>
                <a:ext cx="995" cy="369"/>
              </a:xfrm>
              <a:prstGeom prst="rect">
                <a:avLst/>
              </a:prstGeom>
              <a:grpFill/>
              <a:ln w="9525">
                <a:noFill/>
                <a:miter lim="800000"/>
                <a:headEnd/>
                <a:tailEnd/>
              </a:ln>
              <a:effectLst/>
            </p:spPr>
            <p:txBody>
              <a:bodyPr anchor="ctr"/>
              <a:lstStyle/>
              <a:p>
                <a:pPr algn="ctr">
                  <a:lnSpc>
                    <a:spcPct val="105000"/>
                  </a:lnSpc>
                  <a:spcBef>
                    <a:spcPct val="45000"/>
                  </a:spcBef>
                  <a:buClr>
                    <a:srgbClr val="008080"/>
                  </a:buClr>
                  <a:buSzPct val="120000"/>
                  <a:buFont typeface="Wingdings" pitchFamily="2" charset="2"/>
                  <a:buNone/>
                  <a:defRPr/>
                </a:pPr>
                <a:r>
                  <a:rPr lang="en-US" sz="2500"/>
                  <a:t>open</a:t>
                </a:r>
              </a:p>
            </p:txBody>
          </p:sp>
          <p:sp>
            <p:nvSpPr>
              <p:cNvPr id="133134" name="Line 14"/>
              <p:cNvSpPr>
                <a:spLocks noChangeShapeType="1"/>
              </p:cNvSpPr>
              <p:nvPr/>
            </p:nvSpPr>
            <p:spPr bwMode="auto">
              <a:xfrm>
                <a:off x="794" y="2347"/>
                <a:ext cx="4430" cy="0"/>
              </a:xfrm>
              <a:prstGeom prst="line">
                <a:avLst/>
              </a:prstGeom>
              <a:grpFill/>
              <a:ln w="12700" cap="sq">
                <a:solidFill>
                  <a:schemeClr val="tx1"/>
                </a:solidFill>
                <a:round/>
                <a:headEnd/>
                <a:tailEnd/>
              </a:ln>
              <a:effectLst/>
            </p:spPr>
            <p:txBody>
              <a:bodyPr anchor="ctr"/>
              <a:lstStyle/>
              <a:p>
                <a:pPr>
                  <a:defRPr/>
                </a:pPr>
                <a:endParaRPr lang="en-US"/>
              </a:p>
            </p:txBody>
          </p:sp>
          <p:sp>
            <p:nvSpPr>
              <p:cNvPr id="133135" name="Line 15"/>
              <p:cNvSpPr>
                <a:spLocks noChangeShapeType="1"/>
              </p:cNvSpPr>
              <p:nvPr/>
            </p:nvSpPr>
            <p:spPr bwMode="auto">
              <a:xfrm>
                <a:off x="794" y="3160"/>
                <a:ext cx="4430" cy="0"/>
              </a:xfrm>
              <a:prstGeom prst="line">
                <a:avLst/>
              </a:prstGeom>
              <a:grpFill/>
              <a:ln w="12700">
                <a:solidFill>
                  <a:schemeClr val="tx1"/>
                </a:solidFill>
                <a:round/>
                <a:headEnd/>
                <a:tailEnd/>
              </a:ln>
              <a:effectLst/>
            </p:spPr>
            <p:txBody>
              <a:bodyPr anchor="ctr"/>
              <a:lstStyle/>
              <a:p>
                <a:pPr>
                  <a:defRPr/>
                </a:pPr>
                <a:endParaRPr lang="en-US"/>
              </a:p>
            </p:txBody>
          </p:sp>
          <p:sp>
            <p:nvSpPr>
              <p:cNvPr id="133136" name="Line 16"/>
              <p:cNvSpPr>
                <a:spLocks noChangeShapeType="1"/>
              </p:cNvSpPr>
              <p:nvPr/>
            </p:nvSpPr>
            <p:spPr bwMode="auto">
              <a:xfrm>
                <a:off x="794" y="3528"/>
                <a:ext cx="4430" cy="0"/>
              </a:xfrm>
              <a:prstGeom prst="line">
                <a:avLst/>
              </a:prstGeom>
              <a:grpFill/>
              <a:ln w="12700">
                <a:solidFill>
                  <a:schemeClr val="tx1"/>
                </a:solidFill>
                <a:round/>
                <a:headEnd/>
                <a:tailEnd/>
              </a:ln>
              <a:effectLst/>
            </p:spPr>
            <p:txBody>
              <a:bodyPr anchor="ctr"/>
              <a:lstStyle/>
              <a:p>
                <a:pPr>
                  <a:defRPr/>
                </a:pPr>
                <a:endParaRPr lang="en-US"/>
              </a:p>
            </p:txBody>
          </p:sp>
          <p:sp>
            <p:nvSpPr>
              <p:cNvPr id="133137" name="Line 17"/>
              <p:cNvSpPr>
                <a:spLocks noChangeShapeType="1"/>
              </p:cNvSpPr>
              <p:nvPr/>
            </p:nvSpPr>
            <p:spPr bwMode="auto">
              <a:xfrm>
                <a:off x="794" y="3895"/>
                <a:ext cx="4430" cy="0"/>
              </a:xfrm>
              <a:prstGeom prst="line">
                <a:avLst/>
              </a:prstGeom>
              <a:grpFill/>
              <a:ln w="12700" cap="sq">
                <a:solidFill>
                  <a:schemeClr val="tx1"/>
                </a:solidFill>
                <a:round/>
                <a:headEnd/>
                <a:tailEnd/>
              </a:ln>
              <a:effectLst/>
            </p:spPr>
            <p:txBody>
              <a:bodyPr anchor="ctr"/>
              <a:lstStyle/>
              <a:p>
                <a:pPr>
                  <a:defRPr/>
                </a:pPr>
                <a:endParaRPr lang="en-US"/>
              </a:p>
            </p:txBody>
          </p:sp>
          <p:sp>
            <p:nvSpPr>
              <p:cNvPr id="133138" name="Line 18"/>
              <p:cNvSpPr>
                <a:spLocks noChangeShapeType="1"/>
              </p:cNvSpPr>
              <p:nvPr/>
            </p:nvSpPr>
            <p:spPr bwMode="auto">
              <a:xfrm>
                <a:off x="794" y="2347"/>
                <a:ext cx="0" cy="1548"/>
              </a:xfrm>
              <a:prstGeom prst="line">
                <a:avLst/>
              </a:prstGeom>
              <a:grpFill/>
              <a:ln w="12700" cap="sq">
                <a:solidFill>
                  <a:schemeClr val="tx1"/>
                </a:solidFill>
                <a:round/>
                <a:headEnd/>
                <a:tailEnd/>
              </a:ln>
              <a:effectLst/>
            </p:spPr>
            <p:txBody>
              <a:bodyPr anchor="ctr"/>
              <a:lstStyle/>
              <a:p>
                <a:pPr>
                  <a:defRPr/>
                </a:pPr>
                <a:endParaRPr lang="en-US"/>
              </a:p>
            </p:txBody>
          </p:sp>
          <p:sp>
            <p:nvSpPr>
              <p:cNvPr id="133141" name="Line 21"/>
              <p:cNvSpPr>
                <a:spLocks noChangeShapeType="1"/>
              </p:cNvSpPr>
              <p:nvPr/>
            </p:nvSpPr>
            <p:spPr bwMode="auto">
              <a:xfrm>
                <a:off x="5224" y="2347"/>
                <a:ext cx="0" cy="1548"/>
              </a:xfrm>
              <a:prstGeom prst="line">
                <a:avLst/>
              </a:prstGeom>
              <a:grpFill/>
              <a:ln w="12700" cap="sq">
                <a:solidFill>
                  <a:schemeClr val="tx1"/>
                </a:solidFill>
                <a:round/>
                <a:headEnd/>
                <a:tailEnd/>
              </a:ln>
              <a:effectLst/>
            </p:spPr>
            <p:txBody>
              <a:bodyPr anchor="ctr"/>
              <a:lstStyle/>
              <a:p>
                <a:pPr>
                  <a:defRPr/>
                </a:pPr>
                <a:endParaRPr lang="en-US"/>
              </a:p>
            </p:txBody>
          </p:sp>
          <p:sp>
            <p:nvSpPr>
              <p:cNvPr id="133172" name="Line 52"/>
              <p:cNvSpPr>
                <a:spLocks noChangeShapeType="1"/>
              </p:cNvSpPr>
              <p:nvPr/>
            </p:nvSpPr>
            <p:spPr bwMode="auto">
              <a:xfrm>
                <a:off x="794" y="2791"/>
                <a:ext cx="4430" cy="0"/>
              </a:xfrm>
              <a:prstGeom prst="line">
                <a:avLst/>
              </a:prstGeom>
              <a:grpFill/>
              <a:ln w="12700">
                <a:solidFill>
                  <a:schemeClr val="tx1"/>
                </a:solidFill>
                <a:round/>
                <a:headEnd/>
                <a:tailEnd/>
              </a:ln>
              <a:effectLst/>
            </p:spPr>
            <p:txBody>
              <a:bodyPr anchor="ctr"/>
              <a:lstStyle/>
              <a:p>
                <a:pPr>
                  <a:defRPr/>
                </a:pPr>
                <a:endParaRPr lang="en-US"/>
              </a:p>
            </p:txBody>
          </p:sp>
          <p:sp>
            <p:nvSpPr>
              <p:cNvPr id="133178" name="Line 58"/>
              <p:cNvSpPr>
                <a:spLocks noChangeShapeType="1"/>
              </p:cNvSpPr>
              <p:nvPr/>
            </p:nvSpPr>
            <p:spPr bwMode="auto">
              <a:xfrm>
                <a:off x="4216" y="2791"/>
                <a:ext cx="0" cy="1104"/>
              </a:xfrm>
              <a:prstGeom prst="line">
                <a:avLst/>
              </a:prstGeom>
              <a:grpFill/>
              <a:ln w="12700">
                <a:solidFill>
                  <a:schemeClr val="tx1"/>
                </a:solidFill>
                <a:round/>
                <a:headEnd/>
                <a:tailEnd/>
              </a:ln>
              <a:effectLst/>
            </p:spPr>
            <p:txBody>
              <a:bodyPr anchor="ctr"/>
              <a:lstStyle/>
              <a:p>
                <a:pPr>
                  <a:defRPr/>
                </a:pPr>
                <a:endParaRPr lang="en-US"/>
              </a:p>
            </p:txBody>
          </p:sp>
          <p:sp>
            <p:nvSpPr>
              <p:cNvPr id="133186" name="Line 66"/>
              <p:cNvSpPr>
                <a:spLocks noChangeShapeType="1"/>
              </p:cNvSpPr>
              <p:nvPr/>
            </p:nvSpPr>
            <p:spPr bwMode="auto">
              <a:xfrm>
                <a:off x="3221" y="2791"/>
                <a:ext cx="0" cy="1104"/>
              </a:xfrm>
              <a:prstGeom prst="line">
                <a:avLst/>
              </a:prstGeom>
              <a:grpFill/>
              <a:ln w="12700">
                <a:solidFill>
                  <a:schemeClr val="tx1"/>
                </a:solidFill>
                <a:round/>
                <a:headEnd/>
                <a:tailEnd/>
              </a:ln>
              <a:effectLst/>
            </p:spPr>
            <p:txBody>
              <a:bodyPr anchor="ctr"/>
              <a:lstStyle/>
              <a:p>
                <a:pPr>
                  <a:defRPr/>
                </a:pPr>
                <a:endParaRPr lang="en-US"/>
              </a:p>
            </p:txBody>
          </p:sp>
        </p:grpSp>
      </p:grpSp>
      <p:sp>
        <p:nvSpPr>
          <p:cNvPr id="35843" name="Rectangle 2"/>
          <p:cNvSpPr>
            <a:spLocks noGrp="1" noChangeArrowheads="1"/>
          </p:cNvSpPr>
          <p:nvPr>
            <p:ph type="title"/>
          </p:nvPr>
        </p:nvSpPr>
        <p:spPr/>
        <p:txBody>
          <a:bodyPr/>
          <a:lstStyle/>
          <a:p>
            <a:r>
              <a:rPr lang="en-US" sz="2800" dirty="0" smtClean="0"/>
              <a:t>CASE STUDY:  </a:t>
            </a:r>
            <a:br>
              <a:rPr lang="en-US" sz="2800" dirty="0" smtClean="0"/>
            </a:br>
            <a:r>
              <a:rPr lang="en-US" sz="3100" dirty="0" smtClean="0"/>
              <a:t>Is free trade good for economic growth?</a:t>
            </a:r>
          </a:p>
        </p:txBody>
      </p:sp>
      <p:sp>
        <p:nvSpPr>
          <p:cNvPr id="35844" name="Rectangle 3"/>
          <p:cNvSpPr>
            <a:spLocks noGrp="1" noChangeArrowheads="1"/>
          </p:cNvSpPr>
          <p:nvPr>
            <p:ph type="body" idx="1"/>
          </p:nvPr>
        </p:nvSpPr>
        <p:spPr>
          <a:xfrm>
            <a:off x="476250" y="1293813"/>
            <a:ext cx="8210550" cy="2295525"/>
          </a:xfrm>
        </p:spPr>
        <p:txBody>
          <a:bodyPr/>
          <a:lstStyle/>
          <a:p>
            <a:r>
              <a:rPr lang="en-US" sz="2700" smtClean="0"/>
              <a:t>Since Adam Smith, economists have argued that free trade can increase production efficiency and living standards.  </a:t>
            </a:r>
          </a:p>
          <a:p>
            <a:r>
              <a:rPr lang="en-US" sz="2700" smtClean="0"/>
              <a:t>Research by Sachs &amp; Warner:</a:t>
            </a:r>
          </a:p>
        </p:txBody>
      </p:sp>
      <p:grpSp>
        <p:nvGrpSpPr>
          <p:cNvPr id="4" name="Group 78"/>
          <p:cNvGrpSpPr>
            <a:grpSpLocks/>
          </p:cNvGrpSpPr>
          <p:nvPr/>
        </p:nvGrpSpPr>
        <p:grpSpPr bwMode="auto">
          <a:xfrm>
            <a:off x="1200150" y="5405438"/>
            <a:ext cx="7032625" cy="582612"/>
            <a:chOff x="794" y="3528"/>
            <a:chExt cx="4430" cy="367"/>
          </a:xfrm>
        </p:grpSpPr>
        <p:sp>
          <p:nvSpPr>
            <p:cNvPr id="35851" name="Rectangle 13"/>
            <p:cNvSpPr>
              <a:spLocks noChangeArrowheads="1"/>
            </p:cNvSpPr>
            <p:nvPr/>
          </p:nvSpPr>
          <p:spPr bwMode="auto">
            <a:xfrm>
              <a:off x="4216" y="3528"/>
              <a:ext cx="1008"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05000"/>
                </a:lnSpc>
                <a:spcBef>
                  <a:spcPct val="45000"/>
                </a:spcBef>
                <a:buClr>
                  <a:srgbClr val="008080"/>
                </a:buClr>
                <a:buSzPct val="120000"/>
                <a:buFont typeface="Wingdings" pitchFamily="2" charset="2"/>
                <a:buNone/>
              </a:pPr>
              <a:r>
                <a:rPr lang="en-US" sz="2500"/>
                <a:t>0.7%</a:t>
              </a:r>
            </a:p>
          </p:txBody>
        </p:sp>
        <p:sp>
          <p:nvSpPr>
            <p:cNvPr id="35852" name="Rectangle 12"/>
            <p:cNvSpPr>
              <a:spLocks noChangeArrowheads="1"/>
            </p:cNvSpPr>
            <p:nvPr/>
          </p:nvSpPr>
          <p:spPr bwMode="auto">
            <a:xfrm>
              <a:off x="3221" y="3528"/>
              <a:ext cx="995"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05000"/>
                </a:lnSpc>
                <a:spcBef>
                  <a:spcPct val="45000"/>
                </a:spcBef>
                <a:buClr>
                  <a:srgbClr val="008080"/>
                </a:buClr>
                <a:buSzPct val="120000"/>
                <a:buFont typeface="Wingdings" pitchFamily="2" charset="2"/>
                <a:buNone/>
              </a:pPr>
              <a:r>
                <a:rPr lang="en-US" sz="2500"/>
                <a:t>4.5%</a:t>
              </a:r>
            </a:p>
          </p:txBody>
        </p:sp>
        <p:sp>
          <p:nvSpPr>
            <p:cNvPr id="35853" name="Rectangle 11"/>
            <p:cNvSpPr>
              <a:spLocks noChangeArrowheads="1"/>
            </p:cNvSpPr>
            <p:nvPr/>
          </p:nvSpPr>
          <p:spPr bwMode="auto">
            <a:xfrm>
              <a:off x="794" y="3528"/>
              <a:ext cx="2427"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05000"/>
                </a:lnSpc>
                <a:spcBef>
                  <a:spcPct val="45000"/>
                </a:spcBef>
                <a:buClr>
                  <a:srgbClr val="008080"/>
                </a:buClr>
                <a:buSzPct val="120000"/>
                <a:buFont typeface="Wingdings" pitchFamily="2" charset="2"/>
                <a:buNone/>
              </a:pPr>
              <a:r>
                <a:rPr lang="en-US" sz="2500"/>
                <a:t>developing nations</a:t>
              </a:r>
            </a:p>
          </p:txBody>
        </p:sp>
      </p:grpSp>
      <p:grpSp>
        <p:nvGrpSpPr>
          <p:cNvPr id="5" name="Group 77"/>
          <p:cNvGrpSpPr>
            <a:grpSpLocks/>
          </p:cNvGrpSpPr>
          <p:nvPr/>
        </p:nvGrpSpPr>
        <p:grpSpPr bwMode="auto">
          <a:xfrm>
            <a:off x="1200150" y="4821238"/>
            <a:ext cx="7032625" cy="584200"/>
            <a:chOff x="794" y="3160"/>
            <a:chExt cx="4430" cy="368"/>
          </a:xfrm>
        </p:grpSpPr>
        <p:sp>
          <p:nvSpPr>
            <p:cNvPr id="35848" name="Rectangle 10"/>
            <p:cNvSpPr>
              <a:spLocks noChangeArrowheads="1"/>
            </p:cNvSpPr>
            <p:nvPr/>
          </p:nvSpPr>
          <p:spPr bwMode="auto">
            <a:xfrm>
              <a:off x="4216" y="3160"/>
              <a:ext cx="100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05000"/>
                </a:lnSpc>
                <a:spcBef>
                  <a:spcPct val="45000"/>
                </a:spcBef>
                <a:buClr>
                  <a:srgbClr val="008080"/>
                </a:buClr>
                <a:buSzPct val="120000"/>
                <a:buFont typeface="Wingdings" pitchFamily="2" charset="2"/>
                <a:buNone/>
              </a:pPr>
              <a:r>
                <a:rPr lang="en-US" sz="2500"/>
                <a:t>0.7%</a:t>
              </a:r>
            </a:p>
          </p:txBody>
        </p:sp>
        <p:sp>
          <p:nvSpPr>
            <p:cNvPr id="35849" name="Rectangle 9"/>
            <p:cNvSpPr>
              <a:spLocks noChangeArrowheads="1"/>
            </p:cNvSpPr>
            <p:nvPr/>
          </p:nvSpPr>
          <p:spPr bwMode="auto">
            <a:xfrm>
              <a:off x="3221" y="3160"/>
              <a:ext cx="99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05000"/>
                </a:lnSpc>
                <a:spcBef>
                  <a:spcPct val="45000"/>
                </a:spcBef>
                <a:buClr>
                  <a:srgbClr val="008080"/>
                </a:buClr>
                <a:buSzPct val="120000"/>
                <a:buFont typeface="Wingdings" pitchFamily="2" charset="2"/>
                <a:buNone/>
              </a:pPr>
              <a:r>
                <a:rPr lang="en-US" sz="2500"/>
                <a:t>2.3%</a:t>
              </a:r>
            </a:p>
          </p:txBody>
        </p:sp>
        <p:sp>
          <p:nvSpPr>
            <p:cNvPr id="35850" name="Rectangle 8"/>
            <p:cNvSpPr>
              <a:spLocks noChangeArrowheads="1"/>
            </p:cNvSpPr>
            <p:nvPr/>
          </p:nvSpPr>
          <p:spPr bwMode="auto">
            <a:xfrm>
              <a:off x="794" y="3160"/>
              <a:ext cx="242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05000"/>
                </a:lnSpc>
                <a:spcBef>
                  <a:spcPct val="45000"/>
                </a:spcBef>
                <a:buClr>
                  <a:srgbClr val="008080"/>
                </a:buClr>
                <a:buSzPct val="120000"/>
                <a:buFont typeface="Wingdings" pitchFamily="2" charset="2"/>
                <a:buNone/>
              </a:pPr>
              <a:r>
                <a:rPr lang="en-US" sz="2500"/>
                <a:t>developed nations</a:t>
              </a:r>
            </a:p>
          </p:txBody>
        </p:sp>
      </p:grpSp>
      <p:sp>
        <p:nvSpPr>
          <p:cNvPr id="35847" name="Rectangle 5"/>
          <p:cNvSpPr>
            <a:spLocks noChangeArrowheads="1"/>
          </p:cNvSpPr>
          <p:nvPr/>
        </p:nvSpPr>
        <p:spPr bwMode="auto">
          <a:xfrm>
            <a:off x="1200150" y="4235450"/>
            <a:ext cx="385286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05000"/>
              </a:lnSpc>
              <a:spcBef>
                <a:spcPct val="45000"/>
              </a:spcBef>
              <a:buClr>
                <a:srgbClr val="008080"/>
              </a:buClr>
              <a:buSzPct val="120000"/>
              <a:buFont typeface="Wingdings" pitchFamily="2" charset="2"/>
              <a:buNone/>
            </a:pPr>
            <a:endParaRPr lang="en-US" sz="2500"/>
          </a:p>
        </p:txBody>
      </p:sp>
    </p:spTree>
    <p:extLst>
      <p:ext uri="{BB962C8B-B14F-4D97-AF65-F5344CB8AC3E}">
        <p14:creationId xmlns:p14="http://schemas.microsoft.com/office/powerpoint/2010/main" val="348152481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7"/>
          <p:cNvSpPr>
            <a:spLocks noGrp="1" noChangeArrowheads="1"/>
          </p:cNvSpPr>
          <p:nvPr>
            <p:ph type="title"/>
          </p:nvPr>
        </p:nvSpPr>
        <p:spPr/>
        <p:txBody>
          <a:bodyPr/>
          <a:lstStyle/>
          <a:p>
            <a:r>
              <a:rPr lang="en-US" sz="2800" dirty="0"/>
              <a:t>CASE STUDY:  </a:t>
            </a:r>
            <a:br>
              <a:rPr lang="en-US" sz="2800" dirty="0"/>
            </a:br>
            <a:r>
              <a:rPr lang="en-US" sz="3100" dirty="0"/>
              <a:t>Is free trade good for economic growth?</a:t>
            </a:r>
            <a:endParaRPr lang="en-US" sz="3100" dirty="0" smtClean="0"/>
          </a:p>
        </p:txBody>
      </p:sp>
      <p:sp>
        <p:nvSpPr>
          <p:cNvPr id="36867" name="Rectangle 18"/>
          <p:cNvSpPr>
            <a:spLocks noGrp="1" noChangeArrowheads="1"/>
          </p:cNvSpPr>
          <p:nvPr>
            <p:ph type="body" idx="1"/>
          </p:nvPr>
        </p:nvSpPr>
        <p:spPr>
          <a:xfrm>
            <a:off x="457200" y="1398588"/>
            <a:ext cx="8229600" cy="4692650"/>
          </a:xfrm>
        </p:spPr>
        <p:txBody>
          <a:bodyPr/>
          <a:lstStyle/>
          <a:p>
            <a:r>
              <a:rPr lang="en-US" sz="2700" smtClean="0"/>
              <a:t>To determine causation, Frankel and Romer exploit geographic differences among countries:</a:t>
            </a:r>
          </a:p>
          <a:p>
            <a:pPr lvl="1"/>
            <a:r>
              <a:rPr lang="en-US" sz="2600" smtClean="0"/>
              <a:t>Some nations trade less because they are farther from other nations, or landlocked. </a:t>
            </a:r>
          </a:p>
          <a:p>
            <a:pPr lvl="1"/>
            <a:r>
              <a:rPr lang="en-US" sz="2600" smtClean="0"/>
              <a:t>Such geographical differences are correlated with trade but not with other determinants of income.</a:t>
            </a:r>
          </a:p>
          <a:p>
            <a:pPr lvl="1"/>
            <a:r>
              <a:rPr lang="en-US" sz="2600" smtClean="0"/>
              <a:t>Hence, they can be used to isolate the impact of trade on income.  </a:t>
            </a:r>
          </a:p>
          <a:p>
            <a:r>
              <a:rPr lang="en-US" sz="2700" smtClean="0"/>
              <a:t>Findings:  increasing trade/GDP by 2% causes GDP per capita to rise 1%, other things equal.  </a:t>
            </a:r>
          </a:p>
        </p:txBody>
      </p:sp>
    </p:spTree>
    <p:extLst>
      <p:ext uri="{BB962C8B-B14F-4D97-AF65-F5344CB8AC3E}">
        <p14:creationId xmlns:p14="http://schemas.microsoft.com/office/powerpoint/2010/main" val="190581272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smtClean="0"/>
              <a:t>Endogenous growth theory</a:t>
            </a:r>
          </a:p>
        </p:txBody>
      </p:sp>
      <p:sp>
        <p:nvSpPr>
          <p:cNvPr id="54275" name="Rectangle 3"/>
          <p:cNvSpPr>
            <a:spLocks noGrp="1" noChangeArrowheads="1"/>
          </p:cNvSpPr>
          <p:nvPr>
            <p:ph type="body" idx="1"/>
          </p:nvPr>
        </p:nvSpPr>
        <p:spPr/>
        <p:txBody>
          <a:bodyPr/>
          <a:lstStyle/>
          <a:p>
            <a:r>
              <a:rPr lang="en-US" smtClean="0"/>
              <a:t>Solow model:</a:t>
            </a:r>
          </a:p>
          <a:p>
            <a:pPr lvl="1"/>
            <a:r>
              <a:rPr lang="en-US" smtClean="0"/>
              <a:t>sustained growth in living standards is due to tech progress.</a:t>
            </a:r>
          </a:p>
          <a:p>
            <a:pPr lvl="1"/>
            <a:r>
              <a:rPr lang="en-US" smtClean="0"/>
              <a:t>the rate of tech progress is exogenous.</a:t>
            </a:r>
          </a:p>
          <a:p>
            <a:r>
              <a:rPr lang="en-US" smtClean="0"/>
              <a:t>Endogenous growth theory:</a:t>
            </a:r>
          </a:p>
          <a:p>
            <a:pPr lvl="1"/>
            <a:r>
              <a:rPr lang="en-US" smtClean="0"/>
              <a:t>a set of models in which the growth rate of productivity and living standards is endogenous.</a:t>
            </a:r>
          </a:p>
        </p:txBody>
      </p:sp>
    </p:spTree>
    <p:extLst>
      <p:ext uri="{BB962C8B-B14F-4D97-AF65-F5344CB8AC3E}">
        <p14:creationId xmlns:p14="http://schemas.microsoft.com/office/powerpoint/2010/main" val="28351816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smtClean="0"/>
              <a:t>The basic model</a:t>
            </a:r>
          </a:p>
        </p:txBody>
      </p:sp>
      <p:sp>
        <p:nvSpPr>
          <p:cNvPr id="55299" name="Rectangle 3"/>
          <p:cNvSpPr>
            <a:spLocks noGrp="1" noChangeArrowheads="1"/>
          </p:cNvSpPr>
          <p:nvPr>
            <p:ph type="body" idx="1"/>
          </p:nvPr>
        </p:nvSpPr>
        <p:spPr>
          <a:xfrm>
            <a:off x="477838" y="1228725"/>
            <a:ext cx="7543800" cy="4953000"/>
          </a:xfrm>
        </p:spPr>
        <p:txBody>
          <a:bodyPr/>
          <a:lstStyle/>
          <a:p>
            <a:r>
              <a:rPr lang="en-US" dirty="0" smtClean="0"/>
              <a:t>Production function:  </a:t>
            </a:r>
            <a:r>
              <a:rPr lang="en-US" b="1" i="1" dirty="0" smtClean="0"/>
              <a:t>Y</a:t>
            </a:r>
            <a:r>
              <a:rPr lang="en-US" dirty="0" smtClean="0"/>
              <a:t>  = </a:t>
            </a:r>
            <a:r>
              <a:rPr lang="en-US" b="1" i="1" dirty="0" smtClean="0"/>
              <a:t>A</a:t>
            </a:r>
            <a:r>
              <a:rPr lang="en-US" sz="1200" dirty="0" smtClean="0"/>
              <a:t> </a:t>
            </a:r>
            <a:r>
              <a:rPr lang="en-US" b="1" i="1" dirty="0" smtClean="0"/>
              <a:t>K</a:t>
            </a:r>
            <a:r>
              <a:rPr lang="en-US" dirty="0" smtClean="0"/>
              <a:t/>
            </a:r>
            <a:br>
              <a:rPr lang="en-US" dirty="0" smtClean="0"/>
            </a:br>
            <a:r>
              <a:rPr lang="en-US" dirty="0" smtClean="0"/>
              <a:t>where </a:t>
            </a:r>
            <a:r>
              <a:rPr lang="en-US" b="1" i="1" dirty="0" smtClean="0"/>
              <a:t>A</a:t>
            </a:r>
            <a:r>
              <a:rPr lang="en-US" dirty="0" smtClean="0"/>
              <a:t> is the amount of output for each unit of capital (</a:t>
            </a:r>
            <a:r>
              <a:rPr lang="en-US" b="1" i="1" dirty="0" smtClean="0"/>
              <a:t>A</a:t>
            </a:r>
            <a:r>
              <a:rPr lang="en-US" dirty="0" smtClean="0"/>
              <a:t> is exogenous &amp; constant) </a:t>
            </a:r>
          </a:p>
          <a:p>
            <a:r>
              <a:rPr lang="en-US" dirty="0" smtClean="0"/>
              <a:t>Key difference between this model &amp; Solow:  </a:t>
            </a:r>
            <a:r>
              <a:rPr lang="en-US" i="1" dirty="0" smtClean="0"/>
              <a:t>MPK</a:t>
            </a:r>
            <a:r>
              <a:rPr lang="en-US" dirty="0" smtClean="0"/>
              <a:t> is constant here, diminishes in Solow</a:t>
            </a:r>
          </a:p>
          <a:p>
            <a:r>
              <a:rPr lang="en-US" dirty="0" smtClean="0"/>
              <a:t>Investment:  </a:t>
            </a:r>
            <a:r>
              <a:rPr lang="en-US" b="1" i="1" dirty="0" err="1" smtClean="0"/>
              <a:t>sY</a:t>
            </a:r>
            <a:endParaRPr lang="en-US" b="1" i="1" dirty="0" smtClean="0"/>
          </a:p>
          <a:p>
            <a:r>
              <a:rPr lang="en-US" dirty="0" smtClean="0"/>
              <a:t>Depreciation: </a:t>
            </a:r>
            <a:r>
              <a:rPr lang="en-US" b="1" i="1" dirty="0" err="1">
                <a:latin typeface="Times New Roman"/>
                <a:cs typeface="Times New Roman"/>
                <a:sym typeface="Symbol" pitchFamily="18" charset="2"/>
              </a:rPr>
              <a:t>δ</a:t>
            </a:r>
            <a:r>
              <a:rPr lang="en-US" b="1" i="1" dirty="0" err="1" smtClean="0"/>
              <a:t>K</a:t>
            </a:r>
            <a:endParaRPr lang="en-US" dirty="0" smtClean="0"/>
          </a:p>
          <a:p>
            <a:r>
              <a:rPr lang="en-US" dirty="0" smtClean="0"/>
              <a:t>Equation of motion for total capital:		 	</a:t>
            </a:r>
            <a:r>
              <a:rPr lang="en-US" dirty="0" smtClean="0">
                <a:latin typeface="Times New Roman"/>
                <a:cs typeface="Times New Roman"/>
              </a:rPr>
              <a:t>Δ</a:t>
            </a:r>
            <a:r>
              <a:rPr lang="en-US" b="1" i="1" dirty="0" smtClean="0"/>
              <a:t>K</a:t>
            </a:r>
            <a:r>
              <a:rPr lang="en-US" dirty="0" smtClean="0"/>
              <a:t>  = </a:t>
            </a:r>
            <a:r>
              <a:rPr lang="en-US" b="1" i="1" dirty="0" err="1" smtClean="0"/>
              <a:t>sY</a:t>
            </a:r>
            <a:r>
              <a:rPr lang="en-US" b="1" i="1" dirty="0" smtClean="0"/>
              <a:t> </a:t>
            </a:r>
            <a:r>
              <a:rPr lang="en-US" dirty="0" smtClean="0"/>
              <a:t> </a:t>
            </a:r>
            <a:r>
              <a:rPr lang="en-US" dirty="0" smtClean="0">
                <a:sym typeface="Symbol" pitchFamily="18" charset="2"/>
              </a:rPr>
              <a:t>− </a:t>
            </a:r>
            <a:r>
              <a:rPr lang="en-US" b="1" i="1" dirty="0" err="1" smtClean="0">
                <a:latin typeface="Times New Roman"/>
                <a:cs typeface="Times New Roman"/>
                <a:sym typeface="Symbol" pitchFamily="18" charset="2"/>
              </a:rPr>
              <a:t>δ</a:t>
            </a:r>
            <a:r>
              <a:rPr lang="en-US" b="1" i="1" dirty="0" err="1" smtClean="0"/>
              <a:t>K</a:t>
            </a:r>
            <a:r>
              <a:rPr lang="en-US" dirty="0" smtClean="0">
                <a:sym typeface="Symbol" pitchFamily="18" charset="2"/>
              </a:rPr>
              <a:t> </a:t>
            </a:r>
          </a:p>
        </p:txBody>
      </p:sp>
    </p:spTree>
    <p:extLst>
      <p:ext uri="{BB962C8B-B14F-4D97-AF65-F5344CB8AC3E}">
        <p14:creationId xmlns:p14="http://schemas.microsoft.com/office/powerpoint/2010/main" val="392936321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dirty="0" smtClean="0"/>
              <a:t>The basic model</a:t>
            </a:r>
          </a:p>
        </p:txBody>
      </p:sp>
      <p:sp>
        <p:nvSpPr>
          <p:cNvPr id="5124" name="Rectangle 3"/>
          <p:cNvSpPr>
            <a:spLocks noGrp="1" noChangeArrowheads="1"/>
          </p:cNvSpPr>
          <p:nvPr>
            <p:ph type="body" idx="1"/>
          </p:nvPr>
        </p:nvSpPr>
        <p:spPr>
          <a:xfrm>
            <a:off x="468313" y="1196975"/>
            <a:ext cx="8229600" cy="519113"/>
          </a:xfrm>
        </p:spPr>
        <p:txBody>
          <a:bodyPr/>
          <a:lstStyle/>
          <a:p>
            <a:pPr>
              <a:buNone/>
            </a:pPr>
            <a:r>
              <a:rPr lang="en-US" sz="3200" dirty="0" smtClean="0"/>
              <a:t>		 </a:t>
            </a:r>
            <a:r>
              <a:rPr lang="en-US" sz="3200" dirty="0">
                <a:latin typeface="Times New Roman"/>
                <a:cs typeface="Times New Roman"/>
              </a:rPr>
              <a:t>Δ</a:t>
            </a:r>
            <a:r>
              <a:rPr lang="en-US" sz="3200" b="1" i="1" dirty="0"/>
              <a:t>K</a:t>
            </a:r>
            <a:r>
              <a:rPr lang="en-US" sz="3200" dirty="0"/>
              <a:t>  = </a:t>
            </a:r>
            <a:r>
              <a:rPr lang="en-US" sz="3200" b="1" i="1" dirty="0" err="1"/>
              <a:t>sY</a:t>
            </a:r>
            <a:r>
              <a:rPr lang="en-US" sz="3200" b="1" i="1" dirty="0"/>
              <a:t> </a:t>
            </a:r>
            <a:r>
              <a:rPr lang="en-US" sz="3200" dirty="0"/>
              <a:t> </a:t>
            </a:r>
            <a:r>
              <a:rPr lang="en-US" sz="3200" dirty="0">
                <a:sym typeface="Symbol" pitchFamily="18" charset="2"/>
              </a:rPr>
              <a:t>− </a:t>
            </a:r>
            <a:r>
              <a:rPr lang="en-US" sz="3200" b="1" i="1" dirty="0" err="1">
                <a:latin typeface="Times New Roman"/>
                <a:cs typeface="Times New Roman"/>
                <a:sym typeface="Symbol" pitchFamily="18" charset="2"/>
              </a:rPr>
              <a:t>δ</a:t>
            </a:r>
            <a:r>
              <a:rPr lang="en-US" sz="3200" b="1" i="1" dirty="0" err="1"/>
              <a:t>K</a:t>
            </a:r>
            <a:endParaRPr lang="en-US" sz="3200" dirty="0" smtClean="0">
              <a:sym typeface="Symbol" pitchFamily="18" charset="2"/>
            </a:endParaRPr>
          </a:p>
        </p:txBody>
      </p:sp>
      <p:graphicFrame>
        <p:nvGraphicFramePr>
          <p:cNvPr id="102404" name="Object 2"/>
          <p:cNvGraphicFramePr>
            <a:graphicFrameLocks noChangeAspect="1"/>
          </p:cNvGraphicFramePr>
          <p:nvPr/>
        </p:nvGraphicFramePr>
        <p:xfrm>
          <a:off x="2476500" y="2603500"/>
          <a:ext cx="3729038" cy="977900"/>
        </p:xfrm>
        <a:graphic>
          <a:graphicData uri="http://schemas.openxmlformats.org/presentationml/2006/ole">
            <mc:AlternateContent xmlns:mc="http://schemas.openxmlformats.org/markup-compatibility/2006">
              <mc:Choice xmlns:v="urn:schemas-microsoft-com:vml" Requires="v">
                <p:oleObj spid="_x0000_s5139" name="Equation" r:id="rId4" imgW="1549080" imgH="406080" progId="Equation.DSMT4">
                  <p:embed/>
                </p:oleObj>
              </mc:Choice>
              <mc:Fallback>
                <p:oleObj name="Equation" r:id="rId4" imgW="1549080" imgH="4060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6500" y="2603500"/>
                        <a:ext cx="3729038"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05" name="Rectangle 5"/>
          <p:cNvSpPr>
            <a:spLocks noChangeArrowheads="1"/>
          </p:cNvSpPr>
          <p:nvPr/>
        </p:nvSpPr>
        <p:spPr bwMode="auto">
          <a:xfrm>
            <a:off x="482600" y="3856038"/>
            <a:ext cx="7543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5000"/>
              </a:lnSpc>
              <a:spcBef>
                <a:spcPct val="55000"/>
              </a:spcBef>
              <a:buClr>
                <a:srgbClr val="CC6600"/>
              </a:buClr>
              <a:buSzPct val="120000"/>
              <a:buFont typeface="Wingdings" pitchFamily="2" charset="2"/>
              <a:buChar char="§"/>
            </a:pPr>
            <a:r>
              <a:rPr lang="en-US" sz="2800" dirty="0"/>
              <a:t>If </a:t>
            </a:r>
            <a:r>
              <a:rPr lang="en-US" sz="2800" b="1" i="1" dirty="0"/>
              <a:t>s</a:t>
            </a:r>
            <a:r>
              <a:rPr lang="en-US" sz="1200" dirty="0"/>
              <a:t> </a:t>
            </a:r>
            <a:r>
              <a:rPr lang="en-US" sz="2800" b="1" i="1" dirty="0"/>
              <a:t>A</a:t>
            </a:r>
            <a:r>
              <a:rPr lang="en-US" sz="2800" dirty="0"/>
              <a:t> &gt; </a:t>
            </a:r>
            <a:r>
              <a:rPr lang="en-US" sz="2800" b="1" i="1" dirty="0" err="1">
                <a:latin typeface="Times New Roman"/>
                <a:cs typeface="Times New Roman"/>
                <a:sym typeface="Symbol" pitchFamily="18" charset="2"/>
              </a:rPr>
              <a:t>δ</a:t>
            </a:r>
            <a:r>
              <a:rPr lang="en-US" sz="2800" dirty="0" smtClean="0">
                <a:sym typeface="Symbol" pitchFamily="18" charset="2"/>
              </a:rPr>
              <a:t>,  </a:t>
            </a:r>
            <a:r>
              <a:rPr lang="en-US" sz="2800" dirty="0">
                <a:sym typeface="Symbol" pitchFamily="18" charset="2"/>
              </a:rPr>
              <a:t>then income will grow forever, and investment is the “engine of growth.” </a:t>
            </a:r>
            <a:endParaRPr lang="en-US" sz="2800" dirty="0"/>
          </a:p>
          <a:p>
            <a:pPr marL="342900" indent="-342900">
              <a:lnSpc>
                <a:spcPct val="105000"/>
              </a:lnSpc>
              <a:spcBef>
                <a:spcPct val="55000"/>
              </a:spcBef>
              <a:buClr>
                <a:srgbClr val="CC6600"/>
              </a:buClr>
              <a:buSzPct val="120000"/>
              <a:buFont typeface="Wingdings" pitchFamily="2" charset="2"/>
              <a:buChar char="§"/>
            </a:pPr>
            <a:r>
              <a:rPr lang="en-US" sz="2800" dirty="0"/>
              <a:t>Here, the permanent growth rate depends on </a:t>
            </a:r>
            <a:r>
              <a:rPr lang="en-US" sz="2800" b="1" i="1" dirty="0"/>
              <a:t>s</a:t>
            </a:r>
            <a:r>
              <a:rPr lang="en-US" sz="2800" dirty="0"/>
              <a:t>.  In Solow model, it does not. </a:t>
            </a:r>
          </a:p>
        </p:txBody>
      </p:sp>
      <p:sp>
        <p:nvSpPr>
          <p:cNvPr id="102406" name="Rectangle 6"/>
          <p:cNvSpPr>
            <a:spLocks noChangeArrowheads="1"/>
          </p:cNvSpPr>
          <p:nvPr/>
        </p:nvSpPr>
        <p:spPr bwMode="auto">
          <a:xfrm>
            <a:off x="471488" y="1947863"/>
            <a:ext cx="7848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5000"/>
              </a:lnSpc>
              <a:spcBef>
                <a:spcPct val="45000"/>
              </a:spcBef>
              <a:buClr>
                <a:srgbClr val="CC6600"/>
              </a:buClr>
              <a:buSzPct val="120000"/>
              <a:buFont typeface="Wingdings" pitchFamily="2" charset="2"/>
              <a:buChar char="§"/>
            </a:pPr>
            <a:r>
              <a:rPr lang="en-US" sz="2800"/>
              <a:t>Divide through by </a:t>
            </a:r>
            <a:r>
              <a:rPr lang="en-US" sz="2800" b="1" i="1"/>
              <a:t>K</a:t>
            </a:r>
            <a:r>
              <a:rPr lang="en-US" sz="2800"/>
              <a:t>  and use </a:t>
            </a:r>
            <a:r>
              <a:rPr lang="en-US" sz="2800" b="1" i="1"/>
              <a:t>Y</a:t>
            </a:r>
            <a:r>
              <a:rPr lang="en-US" sz="2800"/>
              <a:t>  = </a:t>
            </a:r>
            <a:r>
              <a:rPr lang="en-US" sz="2800" b="1" i="1"/>
              <a:t>A</a:t>
            </a:r>
            <a:r>
              <a:rPr lang="en-US" sz="1200"/>
              <a:t> </a:t>
            </a:r>
            <a:r>
              <a:rPr lang="en-US" sz="2800" b="1" i="1"/>
              <a:t>K</a:t>
            </a:r>
            <a:r>
              <a:rPr lang="en-US" sz="2800"/>
              <a:t>  to get:</a:t>
            </a:r>
          </a:p>
        </p:txBody>
      </p:sp>
    </p:spTree>
    <p:extLst>
      <p:ext uri="{BB962C8B-B14F-4D97-AF65-F5344CB8AC3E}">
        <p14:creationId xmlns:p14="http://schemas.microsoft.com/office/powerpoint/2010/main" val="66491871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06"/>
                                        </p:tgtEl>
                                        <p:attrNameLst>
                                          <p:attrName>style.visibility</p:attrName>
                                        </p:attrNameLst>
                                      </p:cBhvr>
                                      <p:to>
                                        <p:strVal val="visible"/>
                                      </p:to>
                                    </p:set>
                                    <p:animEffect transition="in" filter="wipe(left)">
                                      <p:cBhvr>
                                        <p:cTn id="7" dur="500"/>
                                        <p:tgtEl>
                                          <p:spTgt spid="1024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2404"/>
                                        </p:tgtEl>
                                        <p:attrNameLst>
                                          <p:attrName>style.visibility</p:attrName>
                                        </p:attrNameLst>
                                      </p:cBhvr>
                                      <p:to>
                                        <p:strVal val="visible"/>
                                      </p:to>
                                    </p:set>
                                    <p:animEffect transition="in" filter="wipe(left)">
                                      <p:cBhvr>
                                        <p:cTn id="12" dur="500"/>
                                        <p:tgtEl>
                                          <p:spTgt spid="1024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405">
                                            <p:txEl>
                                              <p:pRg st="0" end="0"/>
                                            </p:txEl>
                                          </p:spTgt>
                                        </p:tgtEl>
                                        <p:attrNameLst>
                                          <p:attrName>style.visibility</p:attrName>
                                        </p:attrNameLst>
                                      </p:cBhvr>
                                      <p:to>
                                        <p:strVal val="visible"/>
                                      </p:to>
                                    </p:set>
                                    <p:animEffect transition="in" filter="wipe(left)">
                                      <p:cBhvr>
                                        <p:cTn id="17" dur="500"/>
                                        <p:tgtEl>
                                          <p:spTgt spid="10240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405">
                                            <p:txEl>
                                              <p:pRg st="1" end="1"/>
                                            </p:txEl>
                                          </p:spTgt>
                                        </p:tgtEl>
                                        <p:attrNameLst>
                                          <p:attrName>style.visibility</p:attrName>
                                        </p:attrNameLst>
                                      </p:cBhvr>
                                      <p:to>
                                        <p:strVal val="visible"/>
                                      </p:to>
                                    </p:set>
                                    <p:animEffect transition="in" filter="wipe(left)">
                                      <p:cBhvr>
                                        <p:cTn id="22" dur="500"/>
                                        <p:tgtEl>
                                          <p:spTgt spid="10240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5" grpId="0" build="p" autoUpdateAnimBg="0"/>
      <p:bldP spid="102406"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title"/>
          </p:nvPr>
        </p:nvSpPr>
        <p:spPr/>
        <p:txBody>
          <a:bodyPr/>
          <a:lstStyle/>
          <a:p>
            <a:r>
              <a:rPr lang="en-US" smtClean="0"/>
              <a:t>Does capital have diminishing returns or not?</a:t>
            </a:r>
          </a:p>
        </p:txBody>
      </p:sp>
      <p:sp>
        <p:nvSpPr>
          <p:cNvPr id="56323" name="Rectangle 5"/>
          <p:cNvSpPr>
            <a:spLocks noGrp="1" noChangeArrowheads="1"/>
          </p:cNvSpPr>
          <p:nvPr>
            <p:ph type="body" idx="1"/>
          </p:nvPr>
        </p:nvSpPr>
        <p:spPr>
          <a:xfrm>
            <a:off x="476250" y="1443038"/>
            <a:ext cx="8210550" cy="4884737"/>
          </a:xfrm>
        </p:spPr>
        <p:txBody>
          <a:bodyPr/>
          <a:lstStyle/>
          <a:p>
            <a:r>
              <a:rPr lang="en-US" dirty="0" smtClean="0"/>
              <a:t>Depends on definition of capital.</a:t>
            </a:r>
          </a:p>
          <a:p>
            <a:r>
              <a:rPr lang="en-US" dirty="0" smtClean="0"/>
              <a:t>If capital is narrowly defined (only plant &amp; equipment), then yes.   </a:t>
            </a:r>
          </a:p>
          <a:p>
            <a:r>
              <a:rPr lang="en-US" dirty="0" smtClean="0"/>
              <a:t>Advocates of endogenous growth theory </a:t>
            </a:r>
            <a:br>
              <a:rPr lang="en-US" dirty="0" smtClean="0"/>
            </a:br>
            <a:r>
              <a:rPr lang="en-US" dirty="0" smtClean="0"/>
              <a:t>argue that knowledge is a type of capital.  </a:t>
            </a:r>
          </a:p>
          <a:p>
            <a:r>
              <a:rPr lang="en-US" dirty="0" smtClean="0"/>
              <a:t>If so, then constant returns to capital is more plausible, and this model may be a good description of economic growth.  </a:t>
            </a:r>
          </a:p>
        </p:txBody>
      </p:sp>
    </p:spTree>
    <p:extLst>
      <p:ext uri="{BB962C8B-B14F-4D97-AF65-F5344CB8AC3E}">
        <p14:creationId xmlns:p14="http://schemas.microsoft.com/office/powerpoint/2010/main" val="180945235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smtClean="0"/>
              <a:t>A two-sector model</a:t>
            </a:r>
          </a:p>
        </p:txBody>
      </p:sp>
      <p:sp>
        <p:nvSpPr>
          <p:cNvPr id="57347" name="Rectangle 3"/>
          <p:cNvSpPr>
            <a:spLocks noGrp="1" noChangeArrowheads="1"/>
          </p:cNvSpPr>
          <p:nvPr>
            <p:ph type="body" idx="1"/>
          </p:nvPr>
        </p:nvSpPr>
        <p:spPr>
          <a:xfrm>
            <a:off x="457200" y="1243013"/>
            <a:ext cx="8229600" cy="5005387"/>
          </a:xfrm>
        </p:spPr>
        <p:txBody>
          <a:bodyPr/>
          <a:lstStyle/>
          <a:p>
            <a:r>
              <a:rPr lang="en-US" dirty="0" smtClean="0"/>
              <a:t>Two sectors:</a:t>
            </a:r>
          </a:p>
          <a:p>
            <a:pPr lvl="1"/>
            <a:r>
              <a:rPr lang="en-US" sz="2600" u="sng" dirty="0" smtClean="0"/>
              <a:t>manufacturing</a:t>
            </a:r>
            <a:r>
              <a:rPr lang="en-US" sz="2600" dirty="0" smtClean="0"/>
              <a:t> firms produce goods.</a:t>
            </a:r>
          </a:p>
          <a:p>
            <a:pPr lvl="1"/>
            <a:r>
              <a:rPr lang="en-US" sz="2600" u="sng" dirty="0" smtClean="0"/>
              <a:t>research</a:t>
            </a:r>
            <a:r>
              <a:rPr lang="en-US" sz="2600" dirty="0" smtClean="0"/>
              <a:t> universities produce knowledge that increases labor efficiency in manufacturing.</a:t>
            </a:r>
          </a:p>
          <a:p>
            <a:pPr>
              <a:spcBef>
                <a:spcPct val="40000"/>
              </a:spcBef>
            </a:pPr>
            <a:r>
              <a:rPr lang="en-US" b="1" i="1" dirty="0" smtClean="0"/>
              <a:t>u</a:t>
            </a:r>
            <a:r>
              <a:rPr lang="en-US" dirty="0" smtClean="0"/>
              <a:t> = fraction of labor in research </a:t>
            </a:r>
            <a:br>
              <a:rPr lang="en-US" dirty="0" smtClean="0"/>
            </a:br>
            <a:r>
              <a:rPr lang="en-US" dirty="0" smtClean="0"/>
              <a:t>	</a:t>
            </a:r>
            <a:r>
              <a:rPr lang="en-US" sz="2600" dirty="0" smtClean="0"/>
              <a:t>(</a:t>
            </a:r>
            <a:r>
              <a:rPr lang="en-US" sz="2600" b="1" i="1" dirty="0" smtClean="0"/>
              <a:t>u</a:t>
            </a:r>
            <a:r>
              <a:rPr lang="en-US" sz="2600" dirty="0" smtClean="0"/>
              <a:t>  is exogenous)</a:t>
            </a:r>
          </a:p>
          <a:p>
            <a:pPr>
              <a:spcBef>
                <a:spcPct val="40000"/>
              </a:spcBef>
            </a:pPr>
            <a:r>
              <a:rPr lang="en-US" dirty="0" err="1" smtClean="0"/>
              <a:t>Mfg</a:t>
            </a:r>
            <a:r>
              <a:rPr lang="en-US" dirty="0" smtClean="0"/>
              <a:t> prod </a:t>
            </a:r>
            <a:r>
              <a:rPr lang="en-US" dirty="0" err="1" smtClean="0"/>
              <a:t>func</a:t>
            </a:r>
            <a:r>
              <a:rPr lang="en-US" dirty="0" smtClean="0"/>
              <a:t>:   </a:t>
            </a:r>
            <a:r>
              <a:rPr lang="en-US" b="1" i="1" dirty="0" smtClean="0"/>
              <a:t>Y</a:t>
            </a:r>
            <a:r>
              <a:rPr lang="en-US" dirty="0" smtClean="0"/>
              <a:t>  = </a:t>
            </a:r>
            <a:r>
              <a:rPr lang="en-US" b="1" i="1" dirty="0" smtClean="0"/>
              <a:t>F </a:t>
            </a:r>
            <a:r>
              <a:rPr lang="en-US" dirty="0" smtClean="0"/>
              <a:t>[</a:t>
            </a:r>
            <a:r>
              <a:rPr lang="en-US" b="1" i="1" dirty="0" smtClean="0"/>
              <a:t>K</a:t>
            </a:r>
            <a:r>
              <a:rPr lang="en-US" dirty="0" smtClean="0"/>
              <a:t>, (1</a:t>
            </a:r>
            <a:r>
              <a:rPr lang="en-US" dirty="0">
                <a:solidFill>
                  <a:srgbClr val="000000"/>
                </a:solidFill>
              </a:rPr>
              <a:t> </a:t>
            </a:r>
            <a:r>
              <a:rPr lang="en-US" dirty="0" smtClean="0">
                <a:solidFill>
                  <a:srgbClr val="000000"/>
                </a:solidFill>
                <a:sym typeface="Symbol" pitchFamily="18" charset="2"/>
              </a:rPr>
              <a:t>− </a:t>
            </a:r>
            <a:r>
              <a:rPr lang="en-US" b="1" i="1" dirty="0" smtClean="0"/>
              <a:t>u</a:t>
            </a:r>
            <a:r>
              <a:rPr lang="en-US" sz="900" b="1" i="1" dirty="0" smtClean="0"/>
              <a:t> </a:t>
            </a:r>
            <a:r>
              <a:rPr lang="en-US" dirty="0" smtClean="0"/>
              <a:t>)</a:t>
            </a:r>
            <a:r>
              <a:rPr lang="en-US" b="1" i="1" dirty="0" smtClean="0"/>
              <a:t>E</a:t>
            </a:r>
            <a:r>
              <a:rPr lang="en-US" sz="1400" b="1" i="1" dirty="0" smtClean="0"/>
              <a:t> </a:t>
            </a:r>
            <a:r>
              <a:rPr lang="en-US" b="1" i="1" dirty="0" smtClean="0"/>
              <a:t>L</a:t>
            </a:r>
            <a:r>
              <a:rPr lang="en-US" dirty="0" smtClean="0"/>
              <a:t>]</a:t>
            </a:r>
          </a:p>
          <a:p>
            <a:pPr>
              <a:spcBef>
                <a:spcPct val="40000"/>
              </a:spcBef>
            </a:pPr>
            <a:r>
              <a:rPr lang="en-US" dirty="0" smtClean="0"/>
              <a:t>Res prod </a:t>
            </a:r>
            <a:r>
              <a:rPr lang="en-US" dirty="0" err="1" smtClean="0"/>
              <a:t>func</a:t>
            </a:r>
            <a:r>
              <a:rPr lang="en-US" dirty="0" smtClean="0"/>
              <a:t>:  </a:t>
            </a:r>
            <a:r>
              <a:rPr lang="en-US" dirty="0" smtClean="0">
                <a:latin typeface="Times New Roman"/>
                <a:cs typeface="Times New Roman"/>
              </a:rPr>
              <a:t>Δ</a:t>
            </a:r>
            <a:r>
              <a:rPr lang="en-US" b="1" i="1" dirty="0" smtClean="0"/>
              <a:t>E</a:t>
            </a:r>
            <a:r>
              <a:rPr lang="en-US" dirty="0" smtClean="0"/>
              <a:t>  = </a:t>
            </a:r>
            <a:r>
              <a:rPr lang="en-US" b="1" i="1" dirty="0" smtClean="0"/>
              <a:t>g</a:t>
            </a:r>
            <a:r>
              <a:rPr lang="en-US" sz="1200" b="1" i="1" dirty="0" smtClean="0"/>
              <a:t> </a:t>
            </a:r>
            <a:r>
              <a:rPr lang="en-US" dirty="0" smtClean="0"/>
              <a:t>(</a:t>
            </a:r>
            <a:r>
              <a:rPr lang="en-US" b="1" i="1" dirty="0" smtClean="0"/>
              <a:t>u</a:t>
            </a:r>
            <a:r>
              <a:rPr lang="en-US" dirty="0" smtClean="0"/>
              <a:t>)</a:t>
            </a:r>
            <a:r>
              <a:rPr lang="en-US" b="1" i="1" dirty="0" smtClean="0"/>
              <a:t>E</a:t>
            </a:r>
            <a:endParaRPr lang="en-US" dirty="0" smtClean="0"/>
          </a:p>
          <a:p>
            <a:pPr>
              <a:spcBef>
                <a:spcPct val="40000"/>
              </a:spcBef>
            </a:pPr>
            <a:r>
              <a:rPr lang="en-US" dirty="0" smtClean="0"/>
              <a:t>Cap accumulation:  </a:t>
            </a:r>
            <a:r>
              <a:rPr lang="en-US" dirty="0">
                <a:latin typeface="Times New Roman"/>
                <a:cs typeface="Times New Roman"/>
              </a:rPr>
              <a:t>Δ</a:t>
            </a:r>
            <a:r>
              <a:rPr lang="en-US" b="1" i="1" dirty="0" smtClean="0"/>
              <a:t>K</a:t>
            </a:r>
            <a:r>
              <a:rPr lang="en-US" dirty="0" smtClean="0"/>
              <a:t>  = </a:t>
            </a:r>
            <a:r>
              <a:rPr lang="en-US" b="1" i="1" dirty="0" smtClean="0"/>
              <a:t>s</a:t>
            </a:r>
            <a:r>
              <a:rPr lang="en-US" sz="1200" b="1" i="1" dirty="0" smtClean="0"/>
              <a:t> </a:t>
            </a:r>
            <a:r>
              <a:rPr lang="en-US" b="1" i="1" dirty="0" smtClean="0"/>
              <a:t>Y</a:t>
            </a:r>
            <a:r>
              <a:rPr lang="en-US" dirty="0" smtClean="0"/>
              <a:t> </a:t>
            </a:r>
            <a:r>
              <a:rPr lang="en-US" dirty="0" smtClean="0">
                <a:sym typeface="Symbol" pitchFamily="18" charset="2"/>
              </a:rPr>
              <a:t>− </a:t>
            </a:r>
            <a:r>
              <a:rPr lang="en-US" b="1" i="1" dirty="0" err="1" smtClean="0">
                <a:latin typeface="Times New Roman"/>
                <a:cs typeface="Times New Roman"/>
                <a:sym typeface="Symbol" pitchFamily="18" charset="2"/>
              </a:rPr>
              <a:t>δ</a:t>
            </a:r>
            <a:r>
              <a:rPr lang="en-US" b="1" i="1" dirty="0" err="1" smtClean="0"/>
              <a:t>K</a:t>
            </a:r>
            <a:endParaRPr lang="en-US" b="1" i="1" dirty="0" smtClean="0"/>
          </a:p>
        </p:txBody>
      </p:sp>
    </p:spTree>
    <p:extLst>
      <p:ext uri="{BB962C8B-B14F-4D97-AF65-F5344CB8AC3E}">
        <p14:creationId xmlns:p14="http://schemas.microsoft.com/office/powerpoint/2010/main" val="48601252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mtClean="0"/>
              <a:t>A two-sector model</a:t>
            </a:r>
          </a:p>
        </p:txBody>
      </p:sp>
      <p:sp>
        <p:nvSpPr>
          <p:cNvPr id="58371" name="Rectangle 3"/>
          <p:cNvSpPr>
            <a:spLocks noGrp="1" noChangeArrowheads="1"/>
          </p:cNvSpPr>
          <p:nvPr>
            <p:ph type="body" idx="1"/>
          </p:nvPr>
        </p:nvSpPr>
        <p:spPr>
          <a:xfrm>
            <a:off x="446088" y="1330325"/>
            <a:ext cx="7543800" cy="4953000"/>
          </a:xfrm>
        </p:spPr>
        <p:txBody>
          <a:bodyPr/>
          <a:lstStyle/>
          <a:p>
            <a:pPr marL="287338" indent="-287338"/>
            <a:r>
              <a:rPr lang="en-US" dirty="0" smtClean="0"/>
              <a:t>In the steady state, </a:t>
            </a:r>
            <a:r>
              <a:rPr lang="en-US" dirty="0" err="1" smtClean="0"/>
              <a:t>mfg</a:t>
            </a:r>
            <a:r>
              <a:rPr lang="en-US" dirty="0" smtClean="0"/>
              <a:t> output per worker and the standard of living grow at rate  </a:t>
            </a:r>
            <a:br>
              <a:rPr lang="en-US" dirty="0" smtClean="0"/>
            </a:br>
            <a:r>
              <a:rPr lang="en-US" dirty="0">
                <a:latin typeface="Times New Roman"/>
                <a:cs typeface="Times New Roman"/>
              </a:rPr>
              <a:t>Δ</a:t>
            </a:r>
            <a:r>
              <a:rPr lang="en-US" b="1" i="1" dirty="0" smtClean="0">
                <a:sym typeface="Symbol" pitchFamily="18" charset="2"/>
              </a:rPr>
              <a:t>E</a:t>
            </a:r>
            <a:r>
              <a:rPr lang="en-US" sz="1600" b="1" i="1" dirty="0" smtClean="0">
                <a:sym typeface="Symbol" pitchFamily="18" charset="2"/>
              </a:rPr>
              <a:t> </a:t>
            </a:r>
            <a:r>
              <a:rPr lang="en-US" i="1" dirty="0" smtClean="0">
                <a:sym typeface="Symbol" pitchFamily="18" charset="2"/>
              </a:rPr>
              <a:t>/</a:t>
            </a:r>
            <a:r>
              <a:rPr lang="en-US" sz="1600" i="1" dirty="0" smtClean="0">
                <a:sym typeface="Symbol" pitchFamily="18" charset="2"/>
              </a:rPr>
              <a:t> </a:t>
            </a:r>
            <a:r>
              <a:rPr lang="en-US" b="1" i="1" dirty="0" smtClean="0">
                <a:sym typeface="Symbol" pitchFamily="18" charset="2"/>
              </a:rPr>
              <a:t>E</a:t>
            </a:r>
            <a:r>
              <a:rPr lang="en-US" dirty="0" smtClean="0">
                <a:sym typeface="Symbol" pitchFamily="18" charset="2"/>
              </a:rPr>
              <a:t> = </a:t>
            </a:r>
            <a:r>
              <a:rPr lang="en-US" b="1" i="1" dirty="0" smtClean="0">
                <a:sym typeface="Symbol" pitchFamily="18" charset="2"/>
              </a:rPr>
              <a:t>g</a:t>
            </a:r>
            <a:r>
              <a:rPr lang="en-US" sz="1400" b="1" i="1" dirty="0" smtClean="0">
                <a:sym typeface="Symbol" pitchFamily="18" charset="2"/>
              </a:rPr>
              <a:t> </a:t>
            </a:r>
            <a:r>
              <a:rPr lang="en-US" dirty="0" smtClean="0">
                <a:sym typeface="Symbol" pitchFamily="18" charset="2"/>
              </a:rPr>
              <a:t>(</a:t>
            </a:r>
            <a:r>
              <a:rPr lang="en-US" b="1" i="1" dirty="0" smtClean="0">
                <a:sym typeface="Symbol" pitchFamily="18" charset="2"/>
              </a:rPr>
              <a:t>u</a:t>
            </a:r>
            <a:r>
              <a:rPr lang="en-US" sz="1400" b="1" i="1" dirty="0" smtClean="0">
                <a:sym typeface="Symbol" pitchFamily="18" charset="2"/>
              </a:rPr>
              <a:t> </a:t>
            </a:r>
            <a:r>
              <a:rPr lang="en-US" dirty="0" smtClean="0">
                <a:sym typeface="Symbol" pitchFamily="18" charset="2"/>
              </a:rPr>
              <a:t>).</a:t>
            </a:r>
          </a:p>
          <a:p>
            <a:pPr marL="287338" indent="-287338">
              <a:spcBef>
                <a:spcPct val="50000"/>
              </a:spcBef>
            </a:pPr>
            <a:r>
              <a:rPr lang="en-US" dirty="0" smtClean="0">
                <a:sym typeface="Symbol" pitchFamily="18" charset="2"/>
              </a:rPr>
              <a:t>Key variables:</a:t>
            </a:r>
          </a:p>
          <a:p>
            <a:pPr marL="1206500" lvl="1" indent="-566738">
              <a:spcBef>
                <a:spcPct val="15000"/>
              </a:spcBef>
              <a:buFont typeface="Wingdings" pitchFamily="2" charset="2"/>
              <a:buNone/>
            </a:pPr>
            <a:r>
              <a:rPr lang="en-US" b="1" i="1" dirty="0" smtClean="0"/>
              <a:t>s</a:t>
            </a:r>
            <a:r>
              <a:rPr lang="en-US" i="1" dirty="0" smtClean="0"/>
              <a:t>:</a:t>
            </a:r>
            <a:r>
              <a:rPr lang="en-US" dirty="0" smtClean="0"/>
              <a:t> 	affects the level of income, but not its growth rate (same as in Solow model)</a:t>
            </a:r>
          </a:p>
          <a:p>
            <a:pPr marL="1206500" lvl="1" indent="-566738">
              <a:spcBef>
                <a:spcPct val="15000"/>
              </a:spcBef>
              <a:buFont typeface="Wingdings" pitchFamily="2" charset="2"/>
              <a:buNone/>
            </a:pPr>
            <a:r>
              <a:rPr lang="en-US" b="1" i="1" dirty="0" smtClean="0"/>
              <a:t>u</a:t>
            </a:r>
            <a:r>
              <a:rPr lang="en-US" i="1" dirty="0" smtClean="0"/>
              <a:t>:</a:t>
            </a:r>
            <a:r>
              <a:rPr lang="en-US" dirty="0" smtClean="0"/>
              <a:t> 	affects level </a:t>
            </a:r>
            <a:r>
              <a:rPr lang="en-US" u="sng" dirty="0" smtClean="0"/>
              <a:t>and</a:t>
            </a:r>
            <a:r>
              <a:rPr lang="en-US" dirty="0" smtClean="0"/>
              <a:t> growth rate of income</a:t>
            </a:r>
          </a:p>
        </p:txBody>
      </p:sp>
    </p:spTree>
    <p:extLst>
      <p:ext uri="{BB962C8B-B14F-4D97-AF65-F5344CB8AC3E}">
        <p14:creationId xmlns:p14="http://schemas.microsoft.com/office/powerpoint/2010/main" val="20061685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6725" y="200913"/>
            <a:ext cx="8245475" cy="939800"/>
          </a:xfrm>
        </p:spPr>
        <p:txBody>
          <a:bodyPr/>
          <a:lstStyle/>
          <a:p>
            <a:r>
              <a:rPr lang="en-US" sz="2600" dirty="0" smtClean="0">
                <a:solidFill>
                  <a:srgbClr val="203F15"/>
                </a:solidFill>
              </a:rPr>
              <a:t>DISCUSSION QUESTION</a:t>
            </a:r>
            <a:r>
              <a:rPr lang="en-US" dirty="0" smtClean="0">
                <a:solidFill>
                  <a:schemeClr val="bg1"/>
                </a:solidFill>
                <a:effectLst>
                  <a:outerShdw blurRad="38100" dist="38100" dir="2700000" algn="tl">
                    <a:srgbClr val="000000">
                      <a:alpha val="43137"/>
                    </a:srgbClr>
                  </a:outerShdw>
                </a:effectLst>
              </a:rPr>
              <a:t/>
            </a:r>
            <a:br>
              <a:rPr lang="en-US" dirty="0" smtClean="0">
                <a:solidFill>
                  <a:schemeClr val="bg1"/>
                </a:solidFill>
                <a:effectLst>
                  <a:outerShdw blurRad="38100" dist="38100" dir="2700000" algn="tl">
                    <a:srgbClr val="000000">
                      <a:alpha val="43137"/>
                    </a:srgbClr>
                  </a:outerShdw>
                </a:effectLst>
              </a:rPr>
            </a:br>
            <a:r>
              <a:rPr lang="en-US" dirty="0" smtClean="0">
                <a:solidFill>
                  <a:schemeClr val="bg1"/>
                </a:solidFill>
                <a:effectLst>
                  <a:outerShdw blurRad="38100" dist="38100" dir="2700000" algn="tl">
                    <a:srgbClr val="000000">
                      <a:alpha val="43137"/>
                    </a:srgbClr>
                  </a:outerShdw>
                </a:effectLst>
              </a:rPr>
              <a:t>The merits of raising </a:t>
            </a:r>
            <a:r>
              <a:rPr lang="en-US" i="1" dirty="0" smtClean="0">
                <a:solidFill>
                  <a:schemeClr val="bg1"/>
                </a:solidFill>
                <a:effectLst>
                  <a:outerShdw blurRad="38100" dist="38100" dir="2700000" algn="tl">
                    <a:srgbClr val="000000">
                      <a:alpha val="43137"/>
                    </a:srgbClr>
                  </a:outerShdw>
                </a:effectLst>
              </a:rPr>
              <a:t>u </a:t>
            </a:r>
            <a:endParaRPr lang="en-US" dirty="0">
              <a:solidFill>
                <a:schemeClr val="bg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76250" y="1484416"/>
            <a:ext cx="8210550" cy="4641747"/>
          </a:xfrm>
        </p:spPr>
        <p:txBody>
          <a:bodyPr/>
          <a:lstStyle/>
          <a:p>
            <a:pPr marL="533400" indent="-533400" eaLnBrk="1" hangingPunct="1">
              <a:lnSpc>
                <a:spcPct val="100000"/>
              </a:lnSpc>
              <a:spcBef>
                <a:spcPct val="50000"/>
              </a:spcBef>
              <a:buClr>
                <a:schemeClr val="accent2"/>
              </a:buClr>
              <a:buSzPct val="85000"/>
              <a:buNone/>
            </a:pPr>
            <a:r>
              <a:rPr lang="en-US" i="1" dirty="0"/>
              <a:t>Question:</a:t>
            </a:r>
          </a:p>
          <a:p>
            <a:pPr marL="533400" indent="-533400" eaLnBrk="1" hangingPunct="1">
              <a:lnSpc>
                <a:spcPct val="100000"/>
              </a:lnSpc>
              <a:spcBef>
                <a:spcPct val="50000"/>
              </a:spcBef>
              <a:buClr>
                <a:schemeClr val="accent2"/>
              </a:buClr>
              <a:buSzPct val="85000"/>
              <a:buNone/>
            </a:pPr>
            <a:r>
              <a:rPr lang="en-US" dirty="0"/>
              <a:t>	</a:t>
            </a:r>
            <a:r>
              <a:rPr lang="en-US" dirty="0" smtClean="0"/>
              <a:t>In what ways would raising </a:t>
            </a:r>
            <a:r>
              <a:rPr lang="en-US" b="1" i="1" dirty="0" smtClean="0"/>
              <a:t>u</a:t>
            </a:r>
            <a:r>
              <a:rPr lang="en-US" dirty="0" smtClean="0"/>
              <a:t> </a:t>
            </a:r>
            <a:r>
              <a:rPr lang="en-US" dirty="0"/>
              <a:t>(</a:t>
            </a:r>
            <a:r>
              <a:rPr lang="en-US" i="1" dirty="0"/>
              <a:t>i.e.</a:t>
            </a:r>
            <a:r>
              <a:rPr lang="en-US" dirty="0"/>
              <a:t> devoting more labor to research) </a:t>
            </a:r>
            <a:r>
              <a:rPr lang="en-US" dirty="0" smtClean="0"/>
              <a:t>benefit the economy?  What are the costs of </a:t>
            </a:r>
            <a:r>
              <a:rPr lang="en-US" dirty="0"/>
              <a:t>raising </a:t>
            </a:r>
            <a:r>
              <a:rPr lang="en-US" b="1" i="1" dirty="0"/>
              <a:t>u</a:t>
            </a:r>
            <a:r>
              <a:rPr lang="en-US" dirty="0" smtClean="0"/>
              <a:t>? </a:t>
            </a:r>
            <a:endParaRPr lang="en-US" dirty="0"/>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38</a:t>
            </a:fld>
            <a:endParaRPr lang="en-US" sz="1600" dirty="0">
              <a:solidFill>
                <a:srgbClr val="006666"/>
              </a:solidFill>
              <a:cs typeface="+mn-cs"/>
            </a:endParaRPr>
          </a:p>
        </p:txBody>
      </p:sp>
    </p:spTree>
    <p:extLst>
      <p:ext uri="{BB962C8B-B14F-4D97-AF65-F5344CB8AC3E}">
        <p14:creationId xmlns:p14="http://schemas.microsoft.com/office/powerpoint/2010/main" val="195842394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87363" y="125413"/>
            <a:ext cx="8199437" cy="939800"/>
          </a:xfrm>
        </p:spPr>
        <p:txBody>
          <a:bodyPr/>
          <a:lstStyle/>
          <a:p>
            <a:pPr>
              <a:defRPr/>
            </a:pPr>
            <a:r>
              <a:rPr lang="en-US" sz="3400" dirty="0" smtClean="0">
                <a:solidFill>
                  <a:srgbClr val="336699"/>
                </a:solidFill>
                <a:latin typeface="+mj-lt"/>
              </a:rPr>
              <a:t>Examples of technological progress</a:t>
            </a:r>
          </a:p>
        </p:txBody>
      </p:sp>
      <p:sp>
        <p:nvSpPr>
          <p:cNvPr id="36867" name="Rectangle 3"/>
          <p:cNvSpPr>
            <a:spLocks noGrp="1" noChangeArrowheads="1"/>
          </p:cNvSpPr>
          <p:nvPr>
            <p:ph type="body" idx="1"/>
          </p:nvPr>
        </p:nvSpPr>
        <p:spPr>
          <a:xfrm>
            <a:off x="225425" y="996950"/>
            <a:ext cx="8918575" cy="5464175"/>
          </a:xfrm>
        </p:spPr>
        <p:txBody>
          <a:bodyPr/>
          <a:lstStyle/>
          <a:p>
            <a:pPr>
              <a:lnSpc>
                <a:spcPct val="100000"/>
              </a:lnSpc>
              <a:spcBef>
                <a:spcPts val="1800"/>
              </a:spcBef>
            </a:pPr>
            <a:r>
              <a:rPr lang="en-US" sz="2400" dirty="0" smtClean="0">
                <a:solidFill>
                  <a:srgbClr val="0000FF"/>
                </a:solidFill>
                <a:cs typeface="Times New Roman" pitchFamily="18" charset="0"/>
              </a:rPr>
              <a:t>U.S. farm sector productivity nearly tripled from 1950 to 2012.</a:t>
            </a:r>
          </a:p>
          <a:p>
            <a:pPr>
              <a:lnSpc>
                <a:spcPct val="100000"/>
              </a:lnSpc>
              <a:spcBef>
                <a:spcPts val="1800"/>
              </a:spcBef>
            </a:pPr>
            <a:r>
              <a:rPr lang="en-US" sz="2400" dirty="0" smtClean="0">
                <a:solidFill>
                  <a:srgbClr val="0000FF"/>
                </a:solidFill>
                <a:cs typeface="Times New Roman" pitchFamily="18" charset="0"/>
              </a:rPr>
              <a:t>The real price of computer power has fallen an average of 30% per year over the past three decades.</a:t>
            </a:r>
          </a:p>
          <a:p>
            <a:pPr>
              <a:lnSpc>
                <a:spcPct val="100000"/>
              </a:lnSpc>
              <a:spcBef>
                <a:spcPts val="1800"/>
              </a:spcBef>
            </a:pPr>
            <a:r>
              <a:rPr lang="en-US" sz="2400" dirty="0" smtClean="0">
                <a:solidFill>
                  <a:srgbClr val="0000FF"/>
                </a:solidFill>
                <a:cs typeface="Times New Roman" pitchFamily="18" charset="0"/>
              </a:rPr>
              <a:t>2000:  361 million Internet users, 740 million cell phone users </a:t>
            </a:r>
            <a:br>
              <a:rPr lang="en-US" sz="2400" dirty="0" smtClean="0">
                <a:solidFill>
                  <a:srgbClr val="0000FF"/>
                </a:solidFill>
                <a:cs typeface="Times New Roman" pitchFamily="18" charset="0"/>
              </a:rPr>
            </a:br>
            <a:r>
              <a:rPr lang="en-US" sz="2400" dirty="0" smtClean="0">
                <a:solidFill>
                  <a:srgbClr val="0000FF"/>
                </a:solidFill>
                <a:cs typeface="Times New Roman" pitchFamily="18" charset="0"/>
              </a:rPr>
              <a:t>2015:  3.1 billion Internet users, 4.9 billion cell phone users</a:t>
            </a:r>
          </a:p>
          <a:p>
            <a:pPr>
              <a:lnSpc>
                <a:spcPct val="100000"/>
              </a:lnSpc>
              <a:spcBef>
                <a:spcPts val="1800"/>
              </a:spcBef>
            </a:pPr>
            <a:r>
              <a:rPr lang="en-US" sz="2400" dirty="0" smtClean="0">
                <a:solidFill>
                  <a:srgbClr val="0000FF"/>
                </a:solidFill>
                <a:cs typeface="Times New Roman" pitchFamily="18" charset="0"/>
              </a:rPr>
              <a:t>2001:  iPod capacity = 5gb, 1000 songs.  Not capable of playing episodes of </a:t>
            </a:r>
            <a:r>
              <a:rPr lang="en-US" sz="2400" i="1" dirty="0" smtClean="0">
                <a:solidFill>
                  <a:srgbClr val="0000FF"/>
                </a:solidFill>
                <a:cs typeface="Times New Roman" pitchFamily="18" charset="0"/>
              </a:rPr>
              <a:t>Game of Thrones</a:t>
            </a:r>
            <a:r>
              <a:rPr lang="en-US" sz="2400" dirty="0" smtClean="0">
                <a:solidFill>
                  <a:srgbClr val="0000FF"/>
                </a:solidFill>
                <a:cs typeface="Times New Roman" pitchFamily="18" charset="0"/>
              </a:rPr>
              <a:t>.    </a:t>
            </a:r>
          </a:p>
          <a:p>
            <a:pPr>
              <a:lnSpc>
                <a:spcPct val="100000"/>
              </a:lnSpc>
              <a:spcBef>
                <a:spcPts val="600"/>
              </a:spcBef>
              <a:buFont typeface="Wingdings" pitchFamily="2" charset="2"/>
              <a:buNone/>
            </a:pPr>
            <a:r>
              <a:rPr lang="en-US" sz="2400" dirty="0" smtClean="0">
                <a:solidFill>
                  <a:srgbClr val="0000FF"/>
                </a:solidFill>
                <a:cs typeface="Times New Roman" pitchFamily="18" charset="0"/>
              </a:rPr>
              <a:t>	2015:  iPod touch capacity = 64gb, 16,000 songs.  Can play episodes of </a:t>
            </a:r>
            <a:r>
              <a:rPr lang="en-US" sz="2400" i="1" dirty="0" smtClean="0">
                <a:solidFill>
                  <a:srgbClr val="0000FF"/>
                </a:solidFill>
                <a:cs typeface="Times New Roman" pitchFamily="18" charset="0"/>
              </a:rPr>
              <a:t>Game of Thrones</a:t>
            </a:r>
            <a:r>
              <a:rPr lang="en-US" sz="2400" dirty="0" smtClean="0">
                <a:solidFill>
                  <a:srgbClr val="0000FF"/>
                </a:solidFill>
                <a:cs typeface="Times New Roman" pitchFamily="18" charset="0"/>
              </a:rPr>
              <a:t>.  </a:t>
            </a:r>
          </a:p>
        </p:txBody>
      </p:sp>
    </p:spTree>
    <p:extLst>
      <p:ext uri="{BB962C8B-B14F-4D97-AF65-F5344CB8AC3E}">
        <p14:creationId xmlns:p14="http://schemas.microsoft.com/office/powerpoint/2010/main" val="10384770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left)">
                                      <p:cBhvr>
                                        <p:cTn id="7" dur="500"/>
                                        <p:tgtEl>
                                          <p:spTgt spid="36867">
                                            <p:txEl>
                                              <p:pRg st="0" end="0"/>
                                            </p:txEl>
                                          </p:spTgt>
                                        </p:tgtEl>
                                      </p:cBhvr>
                                    </p:animEffect>
                                  </p:childTnLst>
                                  <p:subTnLst>
                                    <p:animClr clrSpc="rgb" dir="cw">
                                      <p:cBhvr override="childStyle">
                                        <p:cTn dur="1" fill="hold" display="0" masterRel="nextClick" afterEffect="1"/>
                                        <p:tgtEl>
                                          <p:spTgt spid="36867">
                                            <p:txEl>
                                              <p:pRg st="0" end="0"/>
                                            </p:txEl>
                                          </p:spTgt>
                                        </p:tgtEl>
                                        <p:attrNameLst>
                                          <p:attrName>ppt_c</p:attrName>
                                        </p:attrNameLst>
                                      </p:cBhvr>
                                      <p:to>
                                        <a:srgbClr val="808080"/>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wipe(left)">
                                      <p:cBhvr>
                                        <p:cTn id="12" dur="500"/>
                                        <p:tgtEl>
                                          <p:spTgt spid="36867">
                                            <p:txEl>
                                              <p:pRg st="1" end="1"/>
                                            </p:txEl>
                                          </p:spTgt>
                                        </p:tgtEl>
                                      </p:cBhvr>
                                    </p:animEffect>
                                  </p:childTnLst>
                                  <p:subTnLst>
                                    <p:animClr clrSpc="rgb" dir="cw">
                                      <p:cBhvr override="childStyle">
                                        <p:cTn dur="1" fill="hold" display="0" masterRel="nextClick" afterEffect="1"/>
                                        <p:tgtEl>
                                          <p:spTgt spid="36867">
                                            <p:txEl>
                                              <p:pRg st="1" end="1"/>
                                            </p:txEl>
                                          </p:spTgt>
                                        </p:tgtEl>
                                        <p:attrNameLst>
                                          <p:attrName>ppt_c</p:attrName>
                                        </p:attrNameLst>
                                      </p:cBhvr>
                                      <p:to>
                                        <a:srgbClr val="808080"/>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animEffect transition="in" filter="wipe(left)">
                                      <p:cBhvr>
                                        <p:cTn id="17" dur="500"/>
                                        <p:tgtEl>
                                          <p:spTgt spid="36867">
                                            <p:txEl>
                                              <p:pRg st="2" end="2"/>
                                            </p:txEl>
                                          </p:spTgt>
                                        </p:tgtEl>
                                      </p:cBhvr>
                                    </p:animEffect>
                                  </p:childTnLst>
                                  <p:subTnLst>
                                    <p:animClr clrSpc="rgb" dir="cw">
                                      <p:cBhvr override="childStyle">
                                        <p:cTn dur="1" fill="hold" display="0" masterRel="nextClick" afterEffect="1"/>
                                        <p:tgtEl>
                                          <p:spTgt spid="36867">
                                            <p:txEl>
                                              <p:pRg st="2" end="2"/>
                                            </p:txEl>
                                          </p:spTgt>
                                        </p:tgtEl>
                                        <p:attrNameLst>
                                          <p:attrName>ppt_c</p:attrName>
                                        </p:attrNameLst>
                                      </p:cBhvr>
                                      <p:to>
                                        <a:srgbClr val="808080"/>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867">
                                            <p:txEl>
                                              <p:pRg st="3" end="3"/>
                                            </p:txEl>
                                          </p:spTgt>
                                        </p:tgtEl>
                                        <p:attrNameLst>
                                          <p:attrName>style.visibility</p:attrName>
                                        </p:attrNameLst>
                                      </p:cBhvr>
                                      <p:to>
                                        <p:strVal val="visible"/>
                                      </p:to>
                                    </p:set>
                                    <p:animEffect transition="in" filter="wipe(left)">
                                      <p:cBhvr>
                                        <p:cTn id="22" dur="500"/>
                                        <p:tgtEl>
                                          <p:spTgt spid="368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867">
                                            <p:txEl>
                                              <p:pRg st="4" end="4"/>
                                            </p:txEl>
                                          </p:spTgt>
                                        </p:tgtEl>
                                        <p:attrNameLst>
                                          <p:attrName>style.visibility</p:attrName>
                                        </p:attrNameLst>
                                      </p:cBhvr>
                                      <p:to>
                                        <p:strVal val="visible"/>
                                      </p:to>
                                    </p:set>
                                    <p:animEffect transition="in" filter="wipe(left)">
                                      <p:cBhvr>
                                        <p:cTn id="27" dur="500"/>
                                        <p:tgtEl>
                                          <p:spTgt spid="368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bldLvl="5"/>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Grp="1" noChangeArrowheads="1"/>
          </p:cNvSpPr>
          <p:nvPr>
            <p:ph type="title"/>
          </p:nvPr>
        </p:nvSpPr>
        <p:spPr/>
        <p:txBody>
          <a:bodyPr/>
          <a:lstStyle/>
          <a:p>
            <a:r>
              <a:rPr lang="en-US" smtClean="0"/>
              <a:t>Facts about R&amp;D</a:t>
            </a:r>
          </a:p>
        </p:txBody>
      </p:sp>
      <p:sp>
        <p:nvSpPr>
          <p:cNvPr id="60419" name="Rectangle 5"/>
          <p:cNvSpPr>
            <a:spLocks noGrp="1" noChangeArrowheads="1"/>
          </p:cNvSpPr>
          <p:nvPr>
            <p:ph type="body" idx="1"/>
          </p:nvPr>
        </p:nvSpPr>
        <p:spPr>
          <a:xfrm>
            <a:off x="457200" y="1216025"/>
            <a:ext cx="8464550" cy="3913188"/>
          </a:xfrm>
        </p:spPr>
        <p:txBody>
          <a:bodyPr/>
          <a:lstStyle/>
          <a:p>
            <a:pPr marL="401638" indent="-401638">
              <a:buFont typeface="Wingdings" pitchFamily="2" charset="2"/>
              <a:buNone/>
            </a:pPr>
            <a:r>
              <a:rPr lang="en-US" sz="2500" b="1" smtClean="0"/>
              <a:t>1.	</a:t>
            </a:r>
            <a:r>
              <a:rPr lang="en-US" sz="2600" smtClean="0"/>
              <a:t>Much research is done by firms seeking profits.</a:t>
            </a:r>
          </a:p>
          <a:p>
            <a:pPr marL="401638" indent="-401638">
              <a:buFont typeface="Wingdings" pitchFamily="2" charset="2"/>
              <a:buNone/>
            </a:pPr>
            <a:r>
              <a:rPr lang="en-US" sz="2500" b="1" smtClean="0"/>
              <a:t>2.	</a:t>
            </a:r>
            <a:r>
              <a:rPr lang="en-US" sz="2600" smtClean="0"/>
              <a:t>Firms profit from research:</a:t>
            </a:r>
          </a:p>
          <a:p>
            <a:pPr marL="801688" lvl="1"/>
            <a:r>
              <a:rPr lang="en-US" sz="2600" smtClean="0"/>
              <a:t>Patents create a stream of monopoly profits.  </a:t>
            </a:r>
          </a:p>
          <a:p>
            <a:pPr marL="801688" lvl="1"/>
            <a:r>
              <a:rPr lang="en-US" sz="2600" smtClean="0"/>
              <a:t>Extra profit from being first on the market with a new product.  </a:t>
            </a:r>
          </a:p>
          <a:p>
            <a:pPr marL="401638" indent="-401638">
              <a:buFont typeface="Wingdings" pitchFamily="2" charset="2"/>
              <a:buNone/>
            </a:pPr>
            <a:r>
              <a:rPr lang="en-US" sz="2500" b="1" smtClean="0"/>
              <a:t>3.	</a:t>
            </a:r>
            <a:r>
              <a:rPr lang="en-US" sz="2600" smtClean="0"/>
              <a:t>Innovation produces externalities that reduce the </a:t>
            </a:r>
            <a:br>
              <a:rPr lang="en-US" sz="2600" smtClean="0"/>
            </a:br>
            <a:r>
              <a:rPr lang="en-US" sz="2600" smtClean="0"/>
              <a:t>cost of subsequent innovation.</a:t>
            </a:r>
          </a:p>
        </p:txBody>
      </p:sp>
      <p:sp>
        <p:nvSpPr>
          <p:cNvPr id="110598" name="Rectangle 6"/>
          <p:cNvSpPr>
            <a:spLocks noChangeArrowheads="1"/>
          </p:cNvSpPr>
          <p:nvPr/>
        </p:nvSpPr>
        <p:spPr bwMode="auto">
          <a:xfrm>
            <a:off x="1141413" y="4816475"/>
            <a:ext cx="7091362" cy="1344613"/>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spAutoFit/>
          </a:bodyPr>
          <a:lstStyle/>
          <a:p>
            <a:pPr>
              <a:lnSpc>
                <a:spcPct val="105000"/>
              </a:lnSpc>
              <a:defRPr/>
            </a:pPr>
            <a:r>
              <a:rPr lang="en-US" sz="2600" i="1" dirty="0"/>
              <a:t>Much of the new endogenous growth theory attempts to incorporate these facts into models to better understand technological progress.</a:t>
            </a:r>
          </a:p>
        </p:txBody>
      </p:sp>
    </p:spTree>
    <p:extLst>
      <p:ext uri="{BB962C8B-B14F-4D97-AF65-F5344CB8AC3E}">
        <p14:creationId xmlns:p14="http://schemas.microsoft.com/office/powerpoint/2010/main" val="167844641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0598"/>
                                        </p:tgtEl>
                                        <p:attrNameLst>
                                          <p:attrName>style.visibility</p:attrName>
                                        </p:attrNameLst>
                                      </p:cBhvr>
                                      <p:to>
                                        <p:strVal val="visible"/>
                                      </p:to>
                                    </p:set>
                                    <p:animEffect transition="in" filter="fade">
                                      <p:cBhvr>
                                        <p:cTn id="7" dur="500"/>
                                        <p:tgtEl>
                                          <p:spTgt spid="110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title"/>
          </p:nvPr>
        </p:nvSpPr>
        <p:spPr/>
        <p:txBody>
          <a:bodyPr/>
          <a:lstStyle/>
          <a:p>
            <a:r>
              <a:rPr lang="en-US" smtClean="0"/>
              <a:t>Is the private sector doing enough R&amp;D?</a:t>
            </a:r>
          </a:p>
        </p:txBody>
      </p:sp>
      <p:sp>
        <p:nvSpPr>
          <p:cNvPr id="61443" name="Rectangle 5"/>
          <p:cNvSpPr>
            <a:spLocks noGrp="1" noChangeArrowheads="1"/>
          </p:cNvSpPr>
          <p:nvPr>
            <p:ph type="body" idx="1"/>
          </p:nvPr>
        </p:nvSpPr>
        <p:spPr>
          <a:xfrm>
            <a:off x="457200" y="1600200"/>
            <a:ext cx="8351838" cy="4683125"/>
          </a:xfrm>
        </p:spPr>
        <p:txBody>
          <a:bodyPr/>
          <a:lstStyle/>
          <a:p>
            <a:r>
              <a:rPr lang="en-US" smtClean="0"/>
              <a:t>The existence of positive externalities in the creation of knowledge suggests that the private sector is not doing enough R&amp;D. </a:t>
            </a:r>
          </a:p>
          <a:p>
            <a:r>
              <a:rPr lang="en-US" smtClean="0"/>
              <a:t>But, there is much duplication of R&amp;D effort among competing firms.  </a:t>
            </a:r>
          </a:p>
          <a:p>
            <a:r>
              <a:rPr lang="en-US" smtClean="0"/>
              <a:t>Estimates:  </a:t>
            </a:r>
            <a:br>
              <a:rPr lang="en-US" smtClean="0"/>
            </a:br>
            <a:r>
              <a:rPr lang="en-US" smtClean="0"/>
              <a:t>Social return to R&amp;D ≥ 40% per year.  </a:t>
            </a:r>
          </a:p>
          <a:p>
            <a:r>
              <a:rPr lang="en-US" smtClean="0"/>
              <a:t>Thus, many believe govt should encourage R&amp;D.</a:t>
            </a:r>
          </a:p>
        </p:txBody>
      </p:sp>
    </p:spTree>
    <p:extLst>
      <p:ext uri="{BB962C8B-B14F-4D97-AF65-F5344CB8AC3E}">
        <p14:creationId xmlns:p14="http://schemas.microsoft.com/office/powerpoint/2010/main" val="249513532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smtClean="0"/>
              <a:t>Economic growth as “creative destruction”</a:t>
            </a:r>
          </a:p>
        </p:txBody>
      </p:sp>
      <p:sp>
        <p:nvSpPr>
          <p:cNvPr id="62467" name="Rectangle 3"/>
          <p:cNvSpPr>
            <a:spLocks noGrp="1" noChangeArrowheads="1"/>
          </p:cNvSpPr>
          <p:nvPr>
            <p:ph type="body" idx="1"/>
          </p:nvPr>
        </p:nvSpPr>
        <p:spPr>
          <a:xfrm>
            <a:off x="457200" y="1470025"/>
            <a:ext cx="8229600" cy="4725988"/>
          </a:xfrm>
        </p:spPr>
        <p:txBody>
          <a:bodyPr/>
          <a:lstStyle/>
          <a:p>
            <a:r>
              <a:rPr lang="en-US" sz="2700" dirty="0" smtClean="0"/>
              <a:t>Schumpeter (1942) coined term “creative destruction” to describe displacements resulting from technological progress:</a:t>
            </a:r>
          </a:p>
          <a:p>
            <a:pPr lvl="1"/>
            <a:r>
              <a:rPr lang="en-US" sz="2600" dirty="0" smtClean="0"/>
              <a:t>the introduction of a new product is good for consumers but often bad for incumbent producers, who may be forced out of the market.</a:t>
            </a:r>
          </a:p>
          <a:p>
            <a:r>
              <a:rPr lang="en-US" sz="2700" dirty="0" smtClean="0"/>
              <a:t>Examples:</a:t>
            </a:r>
          </a:p>
          <a:p>
            <a:pPr lvl="1"/>
            <a:r>
              <a:rPr lang="en-US" dirty="0" smtClean="0"/>
              <a:t>Luddites (1811–12) destroyed machines that displaced skilled knitting workers in England.</a:t>
            </a:r>
          </a:p>
          <a:p>
            <a:pPr lvl="1"/>
            <a:r>
              <a:rPr lang="en-US" dirty="0" err="1" smtClean="0"/>
              <a:t>Walmart</a:t>
            </a:r>
            <a:r>
              <a:rPr lang="en-US" dirty="0" smtClean="0"/>
              <a:t> displaces many mom-and-pop stores.</a:t>
            </a:r>
          </a:p>
        </p:txBody>
      </p:sp>
    </p:spTree>
    <p:extLst>
      <p:ext uri="{BB962C8B-B14F-4D97-AF65-F5344CB8AC3E}">
        <p14:creationId xmlns:p14="http://schemas.microsoft.com/office/powerpoint/2010/main" val="243676368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spcBef>
                <a:spcPct val="15000"/>
              </a:spcBef>
              <a:buSzPct val="95000"/>
              <a:buNone/>
            </a:pPr>
            <a:r>
              <a:rPr lang="en-US" sz="2600" dirty="0">
                <a:solidFill>
                  <a:schemeClr val="accent2"/>
                </a:solidFill>
              </a:rPr>
              <a:t>1.	</a:t>
            </a:r>
            <a:r>
              <a:rPr lang="en-US" sz="2700" dirty="0"/>
              <a:t>Key results from</a:t>
            </a:r>
            <a:r>
              <a:rPr lang="en-US" sz="2700" dirty="0">
                <a:solidFill>
                  <a:schemeClr val="accent2"/>
                </a:solidFill>
              </a:rPr>
              <a:t> </a:t>
            </a:r>
            <a:r>
              <a:rPr lang="en-US" sz="2700" dirty="0"/>
              <a:t>Solow model with tech progress:</a:t>
            </a:r>
          </a:p>
          <a:p>
            <a:pPr lvl="1">
              <a:lnSpc>
                <a:spcPct val="105000"/>
              </a:lnSpc>
              <a:spcBef>
                <a:spcPct val="15000"/>
              </a:spcBef>
              <a:buSzPct val="95000"/>
            </a:pPr>
            <a:r>
              <a:rPr lang="en-US" sz="2600" dirty="0"/>
              <a:t>Steady-state growth rate of income per person depends solely on the exogenous rate of tech progress</a:t>
            </a:r>
          </a:p>
          <a:p>
            <a:pPr lvl="1">
              <a:lnSpc>
                <a:spcPct val="105000"/>
              </a:lnSpc>
              <a:spcBef>
                <a:spcPct val="15000"/>
              </a:spcBef>
              <a:buSzPct val="95000"/>
            </a:pPr>
            <a:r>
              <a:rPr lang="en-US" sz="2600" dirty="0"/>
              <a:t>The U.S. has much less capital than the Golden Rule steady state</a:t>
            </a:r>
          </a:p>
          <a:p>
            <a:pPr>
              <a:spcBef>
                <a:spcPct val="60000"/>
              </a:spcBef>
              <a:buSzPct val="95000"/>
              <a:buNone/>
            </a:pPr>
            <a:r>
              <a:rPr lang="en-US" sz="2600" dirty="0">
                <a:solidFill>
                  <a:schemeClr val="accent2"/>
                </a:solidFill>
              </a:rPr>
              <a:t>2.	</a:t>
            </a:r>
            <a:r>
              <a:rPr lang="en-US" sz="2700" dirty="0"/>
              <a:t>Ways to increase the saving rate</a:t>
            </a:r>
          </a:p>
          <a:p>
            <a:pPr lvl="1">
              <a:lnSpc>
                <a:spcPct val="105000"/>
              </a:lnSpc>
              <a:spcBef>
                <a:spcPct val="15000"/>
              </a:spcBef>
              <a:buSzPct val="95000"/>
            </a:pPr>
            <a:r>
              <a:rPr lang="en-US" sz="2600" dirty="0"/>
              <a:t>Increase public saving (reduce budget deficit)</a:t>
            </a:r>
          </a:p>
          <a:p>
            <a:pPr lvl="1">
              <a:lnSpc>
                <a:spcPct val="105000"/>
              </a:lnSpc>
              <a:spcBef>
                <a:spcPct val="15000"/>
              </a:spcBef>
              <a:buSzPct val="95000"/>
            </a:pPr>
            <a:r>
              <a:rPr lang="en-US" sz="2600" dirty="0"/>
              <a:t>Tax incentives for private saving</a:t>
            </a:r>
            <a:endParaRPr lang="en-US"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42</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204463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spcBef>
                <a:spcPct val="50000"/>
              </a:spcBef>
              <a:buSzPct val="95000"/>
              <a:buNone/>
            </a:pPr>
            <a:r>
              <a:rPr lang="en-US" sz="2600" dirty="0" smtClean="0">
                <a:solidFill>
                  <a:schemeClr val="accent2"/>
                </a:solidFill>
              </a:rPr>
              <a:t>3.</a:t>
            </a:r>
            <a:r>
              <a:rPr lang="en-US" sz="2600" dirty="0">
                <a:solidFill>
                  <a:schemeClr val="accent2"/>
                </a:solidFill>
              </a:rPr>
              <a:t>	</a:t>
            </a:r>
            <a:r>
              <a:rPr lang="en-US" sz="2700" dirty="0"/>
              <a:t>Empirical studies</a:t>
            </a:r>
          </a:p>
          <a:p>
            <a:pPr lvl="1">
              <a:lnSpc>
                <a:spcPct val="105000"/>
              </a:lnSpc>
              <a:spcBef>
                <a:spcPct val="15000"/>
              </a:spcBef>
              <a:buSzPct val="95000"/>
            </a:pPr>
            <a:r>
              <a:rPr lang="en-US" sz="2600" dirty="0"/>
              <a:t>Solow model explains balanced growth, conditional convergence.</a:t>
            </a:r>
          </a:p>
          <a:p>
            <a:pPr lvl="1">
              <a:lnSpc>
                <a:spcPct val="105000"/>
              </a:lnSpc>
              <a:spcBef>
                <a:spcPct val="15000"/>
              </a:spcBef>
              <a:buSzPct val="95000"/>
            </a:pPr>
            <a:r>
              <a:rPr lang="en-US" sz="2600" dirty="0"/>
              <a:t>Cross-country variation in living standards is</a:t>
            </a:r>
            <a:br>
              <a:rPr lang="en-US" sz="2600" dirty="0"/>
            </a:br>
            <a:r>
              <a:rPr lang="en-US" sz="2600" dirty="0"/>
              <a:t>due to differences in cap. accumulation and in production efficiency.</a:t>
            </a:r>
            <a:endParaRPr lang="en-US" dirty="0"/>
          </a:p>
          <a:p>
            <a:pPr>
              <a:spcBef>
                <a:spcPts val="1200"/>
              </a:spcBef>
              <a:buSzPct val="95000"/>
              <a:buNone/>
            </a:pPr>
            <a:r>
              <a:rPr lang="en-US" sz="2600" dirty="0" smtClean="0">
                <a:solidFill>
                  <a:schemeClr val="accent2"/>
                </a:solidFill>
              </a:rPr>
              <a:t>4.</a:t>
            </a:r>
            <a:r>
              <a:rPr lang="en-US" sz="2600" dirty="0">
                <a:solidFill>
                  <a:schemeClr val="accent2"/>
                </a:solidFill>
              </a:rPr>
              <a:t>	 </a:t>
            </a:r>
            <a:r>
              <a:rPr lang="en-US" sz="2700" dirty="0"/>
              <a:t>Endogenous growth theory:  Models that</a:t>
            </a:r>
          </a:p>
          <a:p>
            <a:pPr lvl="1">
              <a:lnSpc>
                <a:spcPct val="105000"/>
              </a:lnSpc>
              <a:spcBef>
                <a:spcPct val="15000"/>
              </a:spcBef>
              <a:buSzPct val="95000"/>
            </a:pPr>
            <a:r>
              <a:rPr lang="en-US" sz="2600" dirty="0"/>
              <a:t>examine the determinants of the rate of </a:t>
            </a:r>
            <a:br>
              <a:rPr lang="en-US" sz="2600" dirty="0"/>
            </a:br>
            <a:r>
              <a:rPr lang="en-US" sz="2600" dirty="0"/>
              <a:t>tech. progress, which Solow takes as given.</a:t>
            </a:r>
          </a:p>
          <a:p>
            <a:pPr lvl="1">
              <a:lnSpc>
                <a:spcPct val="105000"/>
              </a:lnSpc>
              <a:spcBef>
                <a:spcPct val="15000"/>
              </a:spcBef>
              <a:buSzPct val="95000"/>
            </a:pPr>
            <a:r>
              <a:rPr lang="en-US" sz="2600" dirty="0"/>
              <a:t>explain decisions that determine the creation of knowledge through R&amp;D.</a:t>
            </a:r>
            <a:endParaRPr lang="en-US"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43</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9994114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5"/>
          <p:cNvSpPr>
            <a:spLocks noGrp="1" noChangeArrowheads="1"/>
          </p:cNvSpPr>
          <p:nvPr>
            <p:ph type="title"/>
          </p:nvPr>
        </p:nvSpPr>
        <p:spPr>
          <a:xfrm>
            <a:off x="466725" y="342900"/>
            <a:ext cx="8245475" cy="939800"/>
          </a:xfrm>
        </p:spPr>
        <p:txBody>
          <a:bodyPr/>
          <a:lstStyle/>
          <a:p>
            <a:r>
              <a:rPr lang="en-US" smtClean="0"/>
              <a:t>Technological progress in the Solow model</a:t>
            </a:r>
          </a:p>
        </p:txBody>
      </p:sp>
      <p:sp>
        <p:nvSpPr>
          <p:cNvPr id="1028" name="Rectangle 6"/>
          <p:cNvSpPr>
            <a:spLocks noGrp="1" noChangeArrowheads="1"/>
          </p:cNvSpPr>
          <p:nvPr>
            <p:ph type="body" idx="1"/>
          </p:nvPr>
        </p:nvSpPr>
        <p:spPr>
          <a:xfrm>
            <a:off x="476250" y="1466850"/>
            <a:ext cx="8210550" cy="4797425"/>
          </a:xfrm>
        </p:spPr>
        <p:txBody>
          <a:bodyPr/>
          <a:lstStyle/>
          <a:p>
            <a:r>
              <a:rPr lang="en-US" dirty="0" smtClean="0"/>
              <a:t>A new variable:  </a:t>
            </a:r>
            <a:r>
              <a:rPr lang="en-US" b="1" i="1" dirty="0" smtClean="0"/>
              <a:t>E</a:t>
            </a:r>
            <a:r>
              <a:rPr lang="en-US" dirty="0" smtClean="0"/>
              <a:t> = labor efficiency</a:t>
            </a:r>
          </a:p>
          <a:p>
            <a:r>
              <a:rPr lang="en-US" dirty="0" smtClean="0"/>
              <a:t>Assume:  </a:t>
            </a:r>
            <a:br>
              <a:rPr lang="en-US" dirty="0" smtClean="0"/>
            </a:br>
            <a:r>
              <a:rPr lang="en-US" dirty="0" smtClean="0"/>
              <a:t>Technological progress is </a:t>
            </a:r>
            <a:r>
              <a:rPr lang="en-US" b="1" dirty="0" smtClean="0">
                <a:solidFill>
                  <a:srgbClr val="CC0000"/>
                </a:solidFill>
              </a:rPr>
              <a:t>labor-augmenting</a:t>
            </a:r>
            <a:r>
              <a:rPr lang="en-US" dirty="0" smtClean="0"/>
              <a:t>:  </a:t>
            </a:r>
            <a:br>
              <a:rPr lang="en-US" dirty="0" smtClean="0"/>
            </a:br>
            <a:r>
              <a:rPr lang="en-US" dirty="0" smtClean="0"/>
              <a:t>it increases labor efficiency at the exogenous rate </a:t>
            </a:r>
            <a:r>
              <a:rPr lang="en-US" b="1" i="1" dirty="0" smtClean="0"/>
              <a:t>g</a:t>
            </a:r>
            <a:r>
              <a:rPr lang="en-US" dirty="0" smtClean="0"/>
              <a:t>:  </a:t>
            </a:r>
          </a:p>
        </p:txBody>
      </p:sp>
      <p:graphicFrame>
        <p:nvGraphicFramePr>
          <p:cNvPr id="38916" name="Object 2"/>
          <p:cNvGraphicFramePr>
            <a:graphicFrameLocks noChangeAspect="1"/>
          </p:cNvGraphicFramePr>
          <p:nvPr/>
        </p:nvGraphicFramePr>
        <p:xfrm>
          <a:off x="3567113" y="3992563"/>
          <a:ext cx="1524000" cy="1062037"/>
        </p:xfrm>
        <a:graphic>
          <a:graphicData uri="http://schemas.openxmlformats.org/presentationml/2006/ole">
            <mc:AlternateContent xmlns:mc="http://schemas.openxmlformats.org/markup-compatibility/2006">
              <mc:Choice xmlns:v="urn:schemas-microsoft-com:vml" Requires="v">
                <p:oleObj spid="_x0000_s1043" name="Equation" r:id="rId4" imgW="583920" imgH="406080" progId="Equation.DSMT4">
                  <p:embed/>
                </p:oleObj>
              </mc:Choice>
              <mc:Fallback>
                <p:oleObj name="Equation" r:id="rId4" imgW="583920" imgH="4060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7113" y="3992563"/>
                        <a:ext cx="1524000" cy="1062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4663231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fade">
                                      <p:cBhvr>
                                        <p:cTn id="7" dur="500"/>
                                        <p:tgtEl>
                                          <p:spTgt spid="38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466725" y="342900"/>
            <a:ext cx="8245475" cy="939800"/>
          </a:xfrm>
        </p:spPr>
        <p:txBody>
          <a:bodyPr/>
          <a:lstStyle/>
          <a:p>
            <a:r>
              <a:rPr lang="en-US" smtClean="0"/>
              <a:t>Technological progress in the Solow model</a:t>
            </a:r>
          </a:p>
        </p:txBody>
      </p:sp>
      <p:sp>
        <p:nvSpPr>
          <p:cNvPr id="2052" name="Rectangle 3"/>
          <p:cNvSpPr>
            <a:spLocks noGrp="1" noChangeArrowheads="1"/>
          </p:cNvSpPr>
          <p:nvPr>
            <p:ph type="body" idx="1"/>
          </p:nvPr>
        </p:nvSpPr>
        <p:spPr>
          <a:xfrm>
            <a:off x="457200" y="1579563"/>
            <a:ext cx="8229600" cy="593725"/>
          </a:xfrm>
        </p:spPr>
        <p:txBody>
          <a:bodyPr/>
          <a:lstStyle/>
          <a:p>
            <a:r>
              <a:rPr lang="en-US" smtClean="0"/>
              <a:t>We now write the production function as:</a:t>
            </a:r>
          </a:p>
        </p:txBody>
      </p:sp>
      <p:sp>
        <p:nvSpPr>
          <p:cNvPr id="40964" name="Rectangle 4"/>
          <p:cNvSpPr>
            <a:spLocks noChangeArrowheads="1"/>
          </p:cNvSpPr>
          <p:nvPr/>
        </p:nvSpPr>
        <p:spPr bwMode="auto">
          <a:xfrm>
            <a:off x="471488" y="2967038"/>
            <a:ext cx="795655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5000"/>
              </a:lnSpc>
              <a:spcBef>
                <a:spcPct val="45000"/>
              </a:spcBef>
              <a:buClr>
                <a:srgbClr val="CC6600"/>
              </a:buClr>
              <a:buSzPct val="120000"/>
              <a:buFont typeface="Wingdings" pitchFamily="2" charset="2"/>
              <a:buChar char="§"/>
            </a:pPr>
            <a:r>
              <a:rPr lang="en-US" sz="2800" dirty="0"/>
              <a:t>where </a:t>
            </a:r>
            <a:r>
              <a:rPr lang="en-US" sz="2800" b="1" i="1" dirty="0"/>
              <a:t>L</a:t>
            </a:r>
            <a:r>
              <a:rPr lang="en-US" sz="2800" dirty="0"/>
              <a:t> </a:t>
            </a:r>
            <a:r>
              <a:rPr lang="en-US" sz="2800" dirty="0" smtClean="0">
                <a:sym typeface="Symbol" pitchFamily="18" charset="2"/>
              </a:rPr>
              <a:t>×</a:t>
            </a:r>
            <a:r>
              <a:rPr lang="en-US" sz="1400" dirty="0" smtClean="0">
                <a:sym typeface="Symbol" pitchFamily="18" charset="2"/>
              </a:rPr>
              <a:t> </a:t>
            </a:r>
            <a:r>
              <a:rPr lang="en-US" sz="2800" b="1" i="1" dirty="0">
                <a:sym typeface="Symbol" pitchFamily="18" charset="2"/>
              </a:rPr>
              <a:t>E</a:t>
            </a:r>
            <a:r>
              <a:rPr lang="en-US" sz="2800" dirty="0">
                <a:sym typeface="Symbol" pitchFamily="18" charset="2"/>
              </a:rPr>
              <a:t>  = the number of effective workers.   </a:t>
            </a:r>
          </a:p>
          <a:p>
            <a:pPr marL="742950" lvl="1" indent="-285750">
              <a:spcBef>
                <a:spcPct val="20000"/>
              </a:spcBef>
              <a:buClr>
                <a:schemeClr val="folHlink"/>
              </a:buClr>
              <a:buSzPct val="120000"/>
              <a:buFont typeface="Wingdings" pitchFamily="2" charset="2"/>
              <a:buChar char="§"/>
            </a:pPr>
            <a:r>
              <a:rPr lang="en-US" sz="2700" dirty="0"/>
              <a:t>Increases in labor efficiency have the </a:t>
            </a:r>
            <a:br>
              <a:rPr lang="en-US" sz="2700" dirty="0"/>
            </a:br>
            <a:r>
              <a:rPr lang="en-US" sz="2700" dirty="0"/>
              <a:t>same effect on output as increases in </a:t>
            </a:r>
            <a:br>
              <a:rPr lang="en-US" sz="2700" dirty="0"/>
            </a:br>
            <a:r>
              <a:rPr lang="en-US" sz="2700" dirty="0"/>
              <a:t>the labor force.  </a:t>
            </a:r>
          </a:p>
        </p:txBody>
      </p:sp>
      <p:graphicFrame>
        <p:nvGraphicFramePr>
          <p:cNvPr id="40965" name="Object 2"/>
          <p:cNvGraphicFramePr>
            <a:graphicFrameLocks noChangeAspect="1"/>
          </p:cNvGraphicFramePr>
          <p:nvPr/>
        </p:nvGraphicFramePr>
        <p:xfrm>
          <a:off x="2579688" y="2252663"/>
          <a:ext cx="3657600" cy="647700"/>
        </p:xfrm>
        <a:graphic>
          <a:graphicData uri="http://schemas.openxmlformats.org/presentationml/2006/ole">
            <mc:AlternateContent xmlns:mc="http://schemas.openxmlformats.org/markup-compatibility/2006">
              <mc:Choice xmlns:v="urn:schemas-microsoft-com:vml" Requires="v">
                <p:oleObj spid="_x0000_s2067" name="Equation" r:id="rId4" imgW="1218960" imgH="215640" progId="Equation.DSMT4">
                  <p:embed/>
                </p:oleObj>
              </mc:Choice>
              <mc:Fallback>
                <p:oleObj name="Equation" r:id="rId4" imgW="1218960" imgH="215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9688" y="2252663"/>
                        <a:ext cx="36576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6022478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40965"/>
                                        </p:tgtEl>
                                        <p:attrNameLst>
                                          <p:attrName>style.visibility</p:attrName>
                                        </p:attrNameLst>
                                      </p:cBhvr>
                                      <p:to>
                                        <p:strVal val="visible"/>
                                      </p:to>
                                    </p:set>
                                    <p:animEffect transition="in" filter="fade">
                                      <p:cBhvr>
                                        <p:cTn id="7" dur="500"/>
                                        <p:tgtEl>
                                          <p:spTgt spid="409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4">
                                            <p:txEl>
                                              <p:pRg st="0" end="0"/>
                                            </p:txEl>
                                          </p:spTgt>
                                        </p:tgtEl>
                                        <p:attrNameLst>
                                          <p:attrName>style.visibility</p:attrName>
                                        </p:attrNameLst>
                                      </p:cBhvr>
                                      <p:to>
                                        <p:strVal val="visible"/>
                                      </p:to>
                                    </p:set>
                                    <p:animEffect transition="in" filter="wipe(left)">
                                      <p:cBhvr>
                                        <p:cTn id="12" dur="500"/>
                                        <p:tgtEl>
                                          <p:spTgt spid="4096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4">
                                            <p:txEl>
                                              <p:pRg st="1" end="1"/>
                                            </p:txEl>
                                          </p:spTgt>
                                        </p:tgtEl>
                                        <p:attrNameLst>
                                          <p:attrName>style.visibility</p:attrName>
                                        </p:attrNameLst>
                                      </p:cBhvr>
                                      <p:to>
                                        <p:strVal val="visible"/>
                                      </p:to>
                                    </p:set>
                                    <p:animEffect transition="in" filter="wipe(left)">
                                      <p:cBhvr>
                                        <p:cTn id="17" dur="500"/>
                                        <p:tgtEl>
                                          <p:spTgt spid="4096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66725" y="342900"/>
            <a:ext cx="8245475" cy="939800"/>
          </a:xfrm>
        </p:spPr>
        <p:txBody>
          <a:bodyPr/>
          <a:lstStyle/>
          <a:p>
            <a:r>
              <a:rPr lang="en-US" smtClean="0"/>
              <a:t>Technological progress in the Solow model</a:t>
            </a:r>
          </a:p>
        </p:txBody>
      </p:sp>
      <p:sp>
        <p:nvSpPr>
          <p:cNvPr id="24579" name="Rectangle 3"/>
          <p:cNvSpPr>
            <a:spLocks noGrp="1" noChangeArrowheads="1"/>
          </p:cNvSpPr>
          <p:nvPr>
            <p:ph type="body" idx="1"/>
          </p:nvPr>
        </p:nvSpPr>
        <p:spPr>
          <a:xfrm>
            <a:off x="512763" y="1589088"/>
            <a:ext cx="8229600" cy="4525962"/>
          </a:xfrm>
        </p:spPr>
        <p:txBody>
          <a:bodyPr/>
          <a:lstStyle/>
          <a:p>
            <a:pPr>
              <a:lnSpc>
                <a:spcPct val="110000"/>
              </a:lnSpc>
              <a:spcBef>
                <a:spcPct val="50000"/>
              </a:spcBef>
            </a:pPr>
            <a:r>
              <a:rPr lang="en-US" dirty="0" smtClean="0"/>
              <a:t>Notation:</a:t>
            </a:r>
          </a:p>
          <a:p>
            <a:pPr>
              <a:lnSpc>
                <a:spcPct val="110000"/>
              </a:lnSpc>
              <a:spcBef>
                <a:spcPct val="10000"/>
              </a:spcBef>
              <a:buNone/>
            </a:pPr>
            <a:r>
              <a:rPr lang="en-US" b="1" i="1" dirty="0" smtClean="0"/>
              <a:t>	  y</a:t>
            </a:r>
            <a:r>
              <a:rPr lang="en-US" dirty="0" smtClean="0"/>
              <a:t> = </a:t>
            </a:r>
            <a:r>
              <a:rPr lang="en-US" b="1" i="1" dirty="0" smtClean="0"/>
              <a:t>Y</a:t>
            </a:r>
            <a:r>
              <a:rPr lang="en-US" sz="1200" b="1" i="1" dirty="0" smtClean="0"/>
              <a:t> </a:t>
            </a:r>
            <a:r>
              <a:rPr lang="en-US" b="1" i="1" dirty="0" smtClean="0"/>
              <a:t>/</a:t>
            </a:r>
            <a:r>
              <a:rPr lang="en-US" sz="1200" b="1" i="1" dirty="0">
                <a:solidFill>
                  <a:srgbClr val="000000"/>
                </a:solidFill>
              </a:rPr>
              <a:t> </a:t>
            </a:r>
            <a:r>
              <a:rPr lang="en-US" b="1" i="1" dirty="0" smtClean="0"/>
              <a:t>LE</a:t>
            </a:r>
            <a:r>
              <a:rPr lang="en-US" dirty="0" smtClean="0"/>
              <a:t>  = output per effective worker  </a:t>
            </a:r>
          </a:p>
          <a:p>
            <a:pPr>
              <a:lnSpc>
                <a:spcPct val="110000"/>
              </a:lnSpc>
              <a:spcBef>
                <a:spcPct val="10000"/>
              </a:spcBef>
              <a:buNone/>
            </a:pPr>
            <a:r>
              <a:rPr lang="en-US" b="1" i="1" dirty="0" smtClean="0"/>
              <a:t>	  k</a:t>
            </a:r>
            <a:r>
              <a:rPr lang="en-US" dirty="0" smtClean="0"/>
              <a:t> = </a:t>
            </a:r>
            <a:r>
              <a:rPr lang="en-US" b="1" i="1" dirty="0" smtClean="0"/>
              <a:t>K</a:t>
            </a:r>
            <a:r>
              <a:rPr lang="en-US" sz="1200" b="1" i="1" dirty="0">
                <a:solidFill>
                  <a:srgbClr val="000000"/>
                </a:solidFill>
              </a:rPr>
              <a:t> </a:t>
            </a:r>
            <a:r>
              <a:rPr lang="en-US" b="1" i="1" dirty="0" smtClean="0"/>
              <a:t>/</a:t>
            </a:r>
            <a:r>
              <a:rPr lang="en-US" sz="1200" b="1" i="1" dirty="0">
                <a:solidFill>
                  <a:srgbClr val="000000"/>
                </a:solidFill>
              </a:rPr>
              <a:t> </a:t>
            </a:r>
            <a:r>
              <a:rPr lang="en-US" b="1" i="1" dirty="0" smtClean="0"/>
              <a:t>LE</a:t>
            </a:r>
            <a:r>
              <a:rPr lang="en-US" dirty="0" smtClean="0"/>
              <a:t>  = capital per effective worker </a:t>
            </a:r>
          </a:p>
          <a:p>
            <a:pPr>
              <a:lnSpc>
                <a:spcPct val="110000"/>
              </a:lnSpc>
              <a:spcBef>
                <a:spcPct val="50000"/>
              </a:spcBef>
            </a:pPr>
            <a:r>
              <a:rPr lang="en-US" dirty="0" smtClean="0"/>
              <a:t>Production function per effective worker:</a:t>
            </a:r>
            <a:br>
              <a:rPr lang="en-US" dirty="0" smtClean="0"/>
            </a:br>
            <a:r>
              <a:rPr lang="en-US" dirty="0" smtClean="0"/>
              <a:t>	</a:t>
            </a:r>
            <a:r>
              <a:rPr lang="en-US" b="1" i="1" dirty="0" smtClean="0"/>
              <a:t>y</a:t>
            </a:r>
            <a:r>
              <a:rPr lang="en-US" dirty="0" smtClean="0"/>
              <a:t>  = </a:t>
            </a:r>
            <a:r>
              <a:rPr lang="en-US" b="1" i="1" dirty="0" smtClean="0"/>
              <a:t>f</a:t>
            </a:r>
            <a:r>
              <a:rPr lang="en-US" i="1" dirty="0" smtClean="0"/>
              <a:t>(</a:t>
            </a:r>
            <a:r>
              <a:rPr lang="en-US" b="1" i="1" dirty="0" smtClean="0"/>
              <a:t>k</a:t>
            </a:r>
            <a:r>
              <a:rPr lang="en-US" i="1" dirty="0" smtClean="0"/>
              <a:t>)</a:t>
            </a:r>
          </a:p>
          <a:p>
            <a:pPr>
              <a:lnSpc>
                <a:spcPct val="110000"/>
              </a:lnSpc>
              <a:spcBef>
                <a:spcPct val="50000"/>
              </a:spcBef>
            </a:pPr>
            <a:r>
              <a:rPr lang="en-US" dirty="0" smtClean="0"/>
              <a:t>Saving and investment per effective worker:</a:t>
            </a:r>
            <a:br>
              <a:rPr lang="en-US" dirty="0" smtClean="0"/>
            </a:br>
            <a:r>
              <a:rPr lang="en-US" dirty="0" smtClean="0"/>
              <a:t>	</a:t>
            </a:r>
            <a:r>
              <a:rPr lang="en-US" b="1" i="1" dirty="0" smtClean="0"/>
              <a:t>s</a:t>
            </a:r>
            <a:r>
              <a:rPr lang="en-US" sz="1100" b="1" i="1" dirty="0" smtClean="0"/>
              <a:t> </a:t>
            </a:r>
            <a:r>
              <a:rPr lang="en-US" b="1" i="1" dirty="0" smtClean="0"/>
              <a:t>y</a:t>
            </a:r>
            <a:r>
              <a:rPr lang="en-US" dirty="0" smtClean="0"/>
              <a:t>  = </a:t>
            </a:r>
            <a:r>
              <a:rPr lang="en-US" b="1" i="1" dirty="0" smtClean="0"/>
              <a:t>s</a:t>
            </a:r>
            <a:r>
              <a:rPr lang="en-US" sz="1100" b="1" i="1" dirty="0" smtClean="0"/>
              <a:t> </a:t>
            </a:r>
            <a:r>
              <a:rPr lang="en-US" b="1" i="1" dirty="0" smtClean="0"/>
              <a:t>f</a:t>
            </a:r>
            <a:r>
              <a:rPr lang="en-US" i="1" dirty="0" smtClean="0"/>
              <a:t>(</a:t>
            </a:r>
            <a:r>
              <a:rPr lang="en-US" b="1" i="1" dirty="0" smtClean="0"/>
              <a:t>k</a:t>
            </a:r>
            <a:r>
              <a:rPr lang="en-US" i="1" dirty="0" smtClean="0"/>
              <a:t>)</a:t>
            </a:r>
          </a:p>
        </p:txBody>
      </p:sp>
    </p:spTree>
    <p:extLst>
      <p:ext uri="{BB962C8B-B14F-4D97-AF65-F5344CB8AC3E}">
        <p14:creationId xmlns:p14="http://schemas.microsoft.com/office/powerpoint/2010/main" val="9261423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66725" y="342900"/>
            <a:ext cx="8245475" cy="939800"/>
          </a:xfrm>
        </p:spPr>
        <p:txBody>
          <a:bodyPr/>
          <a:lstStyle/>
          <a:p>
            <a:r>
              <a:rPr lang="en-US" smtClean="0"/>
              <a:t>Technological progress in the Solow model</a:t>
            </a:r>
          </a:p>
        </p:txBody>
      </p:sp>
      <p:sp>
        <p:nvSpPr>
          <p:cNvPr id="25603" name="Rectangle 3"/>
          <p:cNvSpPr>
            <a:spLocks noGrp="1" noChangeArrowheads="1"/>
          </p:cNvSpPr>
          <p:nvPr>
            <p:ph type="body" idx="1"/>
          </p:nvPr>
        </p:nvSpPr>
        <p:spPr>
          <a:xfrm>
            <a:off x="601663" y="1519238"/>
            <a:ext cx="7996237" cy="4953000"/>
          </a:xfrm>
        </p:spPr>
        <p:txBody>
          <a:bodyPr/>
          <a:lstStyle/>
          <a:p>
            <a:pPr marL="0" indent="0">
              <a:lnSpc>
                <a:spcPct val="110000"/>
              </a:lnSpc>
              <a:spcBef>
                <a:spcPct val="60000"/>
              </a:spcBef>
              <a:buFont typeface="Wingdings" pitchFamily="2" charset="2"/>
              <a:buNone/>
            </a:pPr>
            <a:r>
              <a:rPr lang="en-US" dirty="0" smtClean="0"/>
              <a:t>(</a:t>
            </a:r>
            <a:r>
              <a:rPr lang="en-US" b="1" i="1" dirty="0" err="1" smtClean="0">
                <a:latin typeface="Times New Roman"/>
                <a:cs typeface="Times New Roman"/>
                <a:sym typeface="Symbol" pitchFamily="18" charset="2"/>
              </a:rPr>
              <a:t>δ</a:t>
            </a:r>
            <a:r>
              <a:rPr lang="en-US" b="1" i="1" dirty="0" smtClean="0">
                <a:sym typeface="Symbol" pitchFamily="18" charset="2"/>
              </a:rPr>
              <a:t> </a:t>
            </a:r>
            <a:r>
              <a:rPr lang="en-US" dirty="0" smtClean="0">
                <a:sym typeface="Symbol" pitchFamily="18" charset="2"/>
              </a:rPr>
              <a:t>+</a:t>
            </a:r>
            <a:r>
              <a:rPr lang="en-US" sz="1400" dirty="0" smtClean="0">
                <a:sym typeface="Symbol" pitchFamily="18" charset="2"/>
              </a:rPr>
              <a:t> </a:t>
            </a:r>
            <a:r>
              <a:rPr lang="en-US" b="1" i="1" dirty="0" smtClean="0">
                <a:sym typeface="Symbol" pitchFamily="18" charset="2"/>
              </a:rPr>
              <a:t>n</a:t>
            </a:r>
            <a:r>
              <a:rPr lang="en-US" dirty="0" smtClean="0">
                <a:sym typeface="Symbol" pitchFamily="18" charset="2"/>
              </a:rPr>
              <a:t> +</a:t>
            </a:r>
            <a:r>
              <a:rPr lang="en-US" sz="1400" dirty="0" smtClean="0">
                <a:sym typeface="Symbol" pitchFamily="18" charset="2"/>
              </a:rPr>
              <a:t> </a:t>
            </a:r>
            <a:r>
              <a:rPr lang="en-US" b="1" i="1" dirty="0" smtClean="0">
                <a:sym typeface="Symbol" pitchFamily="18" charset="2"/>
              </a:rPr>
              <a:t>g</a:t>
            </a:r>
            <a:r>
              <a:rPr lang="en-US" dirty="0" smtClean="0">
                <a:sym typeface="Symbol" pitchFamily="18" charset="2"/>
              </a:rPr>
              <a:t>)</a:t>
            </a:r>
            <a:r>
              <a:rPr lang="en-US" sz="800" dirty="0" smtClean="0">
                <a:sym typeface="Symbol" pitchFamily="18" charset="2"/>
              </a:rPr>
              <a:t> </a:t>
            </a:r>
            <a:r>
              <a:rPr lang="en-US" b="1" i="1" dirty="0" smtClean="0"/>
              <a:t>k</a:t>
            </a:r>
            <a:r>
              <a:rPr lang="en-US" dirty="0" smtClean="0"/>
              <a:t>  = break-even investment:  </a:t>
            </a:r>
            <a:br>
              <a:rPr lang="en-US" dirty="0" smtClean="0"/>
            </a:br>
            <a:r>
              <a:rPr lang="en-US" dirty="0" smtClean="0"/>
              <a:t>the amount of investment necessary </a:t>
            </a:r>
            <a:br>
              <a:rPr lang="en-US" dirty="0" smtClean="0"/>
            </a:br>
            <a:r>
              <a:rPr lang="en-US" dirty="0" smtClean="0"/>
              <a:t>to keep </a:t>
            </a:r>
            <a:r>
              <a:rPr lang="en-US" b="1" i="1" dirty="0" smtClean="0"/>
              <a:t>k</a:t>
            </a:r>
            <a:r>
              <a:rPr lang="en-US" dirty="0" smtClean="0"/>
              <a:t> constant. </a:t>
            </a:r>
          </a:p>
          <a:p>
            <a:pPr marL="0" indent="0">
              <a:spcBef>
                <a:spcPct val="35000"/>
              </a:spcBef>
              <a:buFont typeface="Wingdings" pitchFamily="2" charset="2"/>
              <a:buNone/>
            </a:pPr>
            <a:r>
              <a:rPr lang="en-US" dirty="0" smtClean="0"/>
              <a:t>Consists of:</a:t>
            </a:r>
          </a:p>
          <a:p>
            <a:pPr marL="519113" lvl="1" indent="-344488">
              <a:lnSpc>
                <a:spcPct val="105000"/>
              </a:lnSpc>
              <a:buSzPct val="110000"/>
            </a:pPr>
            <a:r>
              <a:rPr lang="en-US" sz="2800" b="1" i="1" dirty="0" err="1">
                <a:latin typeface="Times New Roman"/>
                <a:cs typeface="Times New Roman"/>
                <a:sym typeface="Symbol" pitchFamily="18" charset="2"/>
              </a:rPr>
              <a:t>δ</a:t>
            </a:r>
            <a:r>
              <a:rPr lang="en-US" sz="1400" dirty="0" smtClean="0">
                <a:sym typeface="Symbol" pitchFamily="18" charset="2"/>
              </a:rPr>
              <a:t> </a:t>
            </a:r>
            <a:r>
              <a:rPr lang="en-US" sz="2800" b="1" i="1" dirty="0" smtClean="0"/>
              <a:t>k</a:t>
            </a:r>
            <a:r>
              <a:rPr lang="en-US" sz="2800" dirty="0" smtClean="0"/>
              <a:t>  to replace depreciating capital</a:t>
            </a:r>
            <a:endParaRPr lang="en-US" sz="2800" b="1" i="1" dirty="0" smtClean="0"/>
          </a:p>
          <a:p>
            <a:pPr marL="519113" lvl="1" indent="-344488">
              <a:lnSpc>
                <a:spcPct val="105000"/>
              </a:lnSpc>
              <a:spcBef>
                <a:spcPct val="30000"/>
              </a:spcBef>
              <a:buSzPct val="110000"/>
            </a:pPr>
            <a:r>
              <a:rPr lang="en-US" sz="2800" b="1" i="1" dirty="0" smtClean="0">
                <a:sym typeface="Symbol" pitchFamily="18" charset="2"/>
              </a:rPr>
              <a:t>n</a:t>
            </a:r>
            <a:r>
              <a:rPr lang="en-US" sz="1400" dirty="0" smtClean="0">
                <a:sym typeface="Symbol" pitchFamily="18" charset="2"/>
              </a:rPr>
              <a:t> </a:t>
            </a:r>
            <a:r>
              <a:rPr lang="en-US" sz="2800" b="1" i="1" dirty="0" smtClean="0"/>
              <a:t>k</a:t>
            </a:r>
            <a:r>
              <a:rPr lang="en-US" sz="2800" dirty="0" smtClean="0"/>
              <a:t>  to provide capital for new workers</a:t>
            </a:r>
            <a:endParaRPr lang="en-US" sz="2800" b="1" i="1" dirty="0" smtClean="0"/>
          </a:p>
          <a:p>
            <a:pPr marL="519113" lvl="1" indent="-344488">
              <a:lnSpc>
                <a:spcPct val="105000"/>
              </a:lnSpc>
              <a:spcBef>
                <a:spcPct val="30000"/>
              </a:spcBef>
              <a:buSzPct val="110000"/>
            </a:pPr>
            <a:r>
              <a:rPr lang="en-US" sz="2800" b="1" i="1" dirty="0" smtClean="0">
                <a:sym typeface="Symbol" pitchFamily="18" charset="2"/>
              </a:rPr>
              <a:t>g</a:t>
            </a:r>
            <a:r>
              <a:rPr lang="en-US" sz="1400" dirty="0" smtClean="0">
                <a:sym typeface="Symbol" pitchFamily="18" charset="2"/>
              </a:rPr>
              <a:t> </a:t>
            </a:r>
            <a:r>
              <a:rPr lang="en-US" sz="2800" b="1" i="1" dirty="0" smtClean="0"/>
              <a:t>k</a:t>
            </a:r>
            <a:r>
              <a:rPr lang="en-US" sz="2800" dirty="0" smtClean="0"/>
              <a:t>  to provide capital for the new “effective” workers created by technological progress</a:t>
            </a:r>
          </a:p>
        </p:txBody>
      </p:sp>
    </p:spTree>
    <p:extLst>
      <p:ext uri="{BB962C8B-B14F-4D97-AF65-F5344CB8AC3E}">
        <p14:creationId xmlns:p14="http://schemas.microsoft.com/office/powerpoint/2010/main" val="356373144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65138" y="276225"/>
            <a:ext cx="8142287" cy="1066800"/>
          </a:xfrm>
        </p:spPr>
        <p:txBody>
          <a:bodyPr/>
          <a:lstStyle/>
          <a:p>
            <a:r>
              <a:rPr lang="en-US" smtClean="0"/>
              <a:t>Technological progress in the Solow model</a:t>
            </a:r>
          </a:p>
        </p:txBody>
      </p:sp>
      <p:grpSp>
        <p:nvGrpSpPr>
          <p:cNvPr id="2" name="Group 3"/>
          <p:cNvGrpSpPr>
            <a:grpSpLocks/>
          </p:cNvGrpSpPr>
          <p:nvPr/>
        </p:nvGrpSpPr>
        <p:grpSpPr bwMode="auto">
          <a:xfrm>
            <a:off x="1336675" y="1563688"/>
            <a:ext cx="6477000" cy="4921250"/>
            <a:chOff x="1440" y="927"/>
            <a:chExt cx="4080" cy="3100"/>
          </a:xfrm>
        </p:grpSpPr>
        <p:grpSp>
          <p:nvGrpSpPr>
            <p:cNvPr id="26638" name="Group 4"/>
            <p:cNvGrpSpPr>
              <a:grpSpLocks/>
            </p:cNvGrpSpPr>
            <p:nvPr/>
          </p:nvGrpSpPr>
          <p:grpSpPr bwMode="auto">
            <a:xfrm>
              <a:off x="2256" y="1366"/>
              <a:ext cx="2873" cy="2205"/>
              <a:chOff x="2256" y="1366"/>
              <a:chExt cx="2873" cy="2205"/>
            </a:xfrm>
          </p:grpSpPr>
          <p:sp>
            <p:nvSpPr>
              <p:cNvPr id="26641" name="Line 5"/>
              <p:cNvSpPr>
                <a:spLocks noChangeShapeType="1"/>
              </p:cNvSpPr>
              <p:nvPr/>
            </p:nvSpPr>
            <p:spPr bwMode="auto">
              <a:xfrm>
                <a:off x="2256" y="1366"/>
                <a:ext cx="0" cy="2205"/>
              </a:xfrm>
              <a:prstGeom prst="line">
                <a:avLst/>
              </a:prstGeom>
              <a:noFill/>
              <a:ln w="127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26642" name="Line 6"/>
              <p:cNvSpPr>
                <a:spLocks noChangeShapeType="1"/>
              </p:cNvSpPr>
              <p:nvPr/>
            </p:nvSpPr>
            <p:spPr bwMode="auto">
              <a:xfrm>
                <a:off x="2260" y="3570"/>
                <a:ext cx="2869" cy="0"/>
              </a:xfrm>
              <a:prstGeom prst="line">
                <a:avLst/>
              </a:prstGeom>
              <a:noFill/>
              <a:ln w="127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grpSp>
        <p:sp useBgFill="1">
          <p:nvSpPr>
            <p:cNvPr id="26639" name="Text Box 7"/>
            <p:cNvSpPr txBox="1">
              <a:spLocks noChangeArrowheads="1"/>
            </p:cNvSpPr>
            <p:nvPr/>
          </p:nvSpPr>
          <p:spPr bwMode="auto">
            <a:xfrm>
              <a:off x="1440" y="927"/>
              <a:ext cx="1155" cy="633"/>
            </a:xfrm>
            <a:prstGeom prst="rect">
              <a:avLst/>
            </a:prstGeom>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kumimoji="1" lang="en-US" sz="2200"/>
                <a:t>Investment, break-even investment</a:t>
              </a:r>
            </a:p>
          </p:txBody>
        </p:sp>
        <p:sp>
          <p:nvSpPr>
            <p:cNvPr id="26640" name="Text Box 8"/>
            <p:cNvSpPr txBox="1">
              <a:spLocks noChangeArrowheads="1"/>
            </p:cNvSpPr>
            <p:nvPr/>
          </p:nvSpPr>
          <p:spPr bwMode="auto">
            <a:xfrm>
              <a:off x="4512" y="3586"/>
              <a:ext cx="1008"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200"/>
                <a:t>Capital per </a:t>
              </a:r>
              <a:br>
                <a:rPr kumimoji="1" lang="en-US" sz="2200"/>
              </a:br>
              <a:r>
                <a:rPr kumimoji="1" lang="en-US" sz="2200"/>
                <a:t>worker, </a:t>
              </a:r>
              <a:r>
                <a:rPr kumimoji="1" lang="en-US" sz="2400" b="1" i="1">
                  <a:latin typeface="Tahoma" pitchFamily="34" charset="0"/>
                </a:rPr>
                <a:t>k</a:t>
              </a:r>
              <a:r>
                <a:rPr kumimoji="1" lang="en-US" sz="2400">
                  <a:latin typeface="Tahoma" pitchFamily="34" charset="0"/>
                </a:rPr>
                <a:t> </a:t>
              </a:r>
            </a:p>
          </p:txBody>
        </p:sp>
      </p:grpSp>
      <p:grpSp>
        <p:nvGrpSpPr>
          <p:cNvPr id="4" name="Group 9"/>
          <p:cNvGrpSpPr>
            <a:grpSpLocks/>
          </p:cNvGrpSpPr>
          <p:nvPr/>
        </p:nvGrpSpPr>
        <p:grpSpPr bwMode="auto">
          <a:xfrm>
            <a:off x="2638425" y="3063875"/>
            <a:ext cx="5318125" cy="3152775"/>
            <a:chOff x="1882" y="1920"/>
            <a:chExt cx="3350" cy="1986"/>
          </a:xfrm>
        </p:grpSpPr>
        <p:sp>
          <p:nvSpPr>
            <p:cNvPr id="26636" name="Arc 10"/>
            <p:cNvSpPr>
              <a:spLocks/>
            </p:cNvSpPr>
            <p:nvPr/>
          </p:nvSpPr>
          <p:spPr bwMode="auto">
            <a:xfrm flipH="1">
              <a:off x="1882" y="2064"/>
              <a:ext cx="3302" cy="1842"/>
            </a:xfrm>
            <a:custGeom>
              <a:avLst/>
              <a:gdLst>
                <a:gd name="T0" fmla="*/ 0 w 21336"/>
                <a:gd name="T1" fmla="*/ 0 h 21243"/>
                <a:gd name="T2" fmla="*/ 0 w 21336"/>
                <a:gd name="T3" fmla="*/ 0 h 21243"/>
                <a:gd name="T4" fmla="*/ 0 w 21336"/>
                <a:gd name="T5" fmla="*/ 0 h 21243"/>
                <a:gd name="T6" fmla="*/ 0 60000 65536"/>
                <a:gd name="T7" fmla="*/ 0 60000 65536"/>
                <a:gd name="T8" fmla="*/ 0 60000 65536"/>
                <a:gd name="T9" fmla="*/ 0 w 21336"/>
                <a:gd name="T10" fmla="*/ 0 h 21243"/>
                <a:gd name="T11" fmla="*/ 21336 w 21336"/>
                <a:gd name="T12" fmla="*/ 21243 h 21243"/>
              </a:gdLst>
              <a:ahLst/>
              <a:cxnLst>
                <a:cxn ang="T6">
                  <a:pos x="T0" y="T1"/>
                </a:cxn>
                <a:cxn ang="T7">
                  <a:pos x="T2" y="T3"/>
                </a:cxn>
                <a:cxn ang="T8">
                  <a:pos x="T4" y="T5"/>
                </a:cxn>
              </a:cxnLst>
              <a:rect l="T9" t="T10" r="T11" b="T12"/>
              <a:pathLst>
                <a:path w="21336" h="21243" fill="none" extrusionOk="0">
                  <a:moveTo>
                    <a:pt x="3909" y="-1"/>
                  </a:moveTo>
                  <a:cubicBezTo>
                    <a:pt x="12922" y="1658"/>
                    <a:pt x="19907" y="8823"/>
                    <a:pt x="21335" y="17876"/>
                  </a:cubicBezTo>
                </a:path>
                <a:path w="21336" h="21243" stroke="0" extrusionOk="0">
                  <a:moveTo>
                    <a:pt x="3909" y="-1"/>
                  </a:moveTo>
                  <a:cubicBezTo>
                    <a:pt x="12922" y="1658"/>
                    <a:pt x="19907" y="8823"/>
                    <a:pt x="21335" y="17876"/>
                  </a:cubicBezTo>
                  <a:lnTo>
                    <a:pt x="0" y="21243"/>
                  </a:lnTo>
                  <a:close/>
                </a:path>
              </a:pathLst>
            </a:custGeom>
            <a:noFill/>
            <a:ln w="1905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6637" name="Text Box 11"/>
            <p:cNvSpPr txBox="1">
              <a:spLocks noChangeArrowheads="1"/>
            </p:cNvSpPr>
            <p:nvPr/>
          </p:nvSpPr>
          <p:spPr bwMode="auto">
            <a:xfrm>
              <a:off x="4634" y="1920"/>
              <a:ext cx="59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b="1" i="1">
                  <a:latin typeface="Tahoma" pitchFamily="34" charset="0"/>
                </a:rPr>
                <a:t>sf(k)</a:t>
              </a:r>
            </a:p>
          </p:txBody>
        </p:sp>
      </p:grpSp>
      <p:grpSp>
        <p:nvGrpSpPr>
          <p:cNvPr id="5" name="Group 12"/>
          <p:cNvGrpSpPr>
            <a:grpSpLocks/>
          </p:cNvGrpSpPr>
          <p:nvPr/>
        </p:nvGrpSpPr>
        <p:grpSpPr bwMode="auto">
          <a:xfrm>
            <a:off x="2646363" y="2452688"/>
            <a:ext cx="5014912" cy="3295651"/>
            <a:chOff x="2265" y="1487"/>
            <a:chExt cx="3159" cy="2076"/>
          </a:xfrm>
        </p:grpSpPr>
        <p:sp>
          <p:nvSpPr>
            <p:cNvPr id="26634" name="Text Box 13"/>
            <p:cNvSpPr txBox="1">
              <a:spLocks noChangeArrowheads="1"/>
            </p:cNvSpPr>
            <p:nvPr/>
          </p:nvSpPr>
          <p:spPr bwMode="auto">
            <a:xfrm>
              <a:off x="4320" y="1487"/>
              <a:ext cx="110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dirty="0" smtClean="0">
                  <a:latin typeface="Tahoma" pitchFamily="34" charset="0"/>
                  <a:sym typeface="Symbol" pitchFamily="18" charset="2"/>
                </a:rPr>
                <a:t>(</a:t>
              </a:r>
              <a:r>
                <a:rPr kumimoji="1" lang="en-US" sz="2400" b="1" i="1" dirty="0" err="1" smtClean="0">
                  <a:latin typeface="Times New Roman"/>
                  <a:cs typeface="Times New Roman"/>
                  <a:sym typeface="Symbol" pitchFamily="18" charset="2"/>
                </a:rPr>
                <a:t>δ</a:t>
              </a:r>
              <a:r>
                <a:rPr kumimoji="1" lang="en-US" sz="2400" dirty="0" err="1" smtClean="0">
                  <a:latin typeface="Tahoma" pitchFamily="34" charset="0"/>
                  <a:sym typeface="Symbol" pitchFamily="18" charset="2"/>
                </a:rPr>
                <a:t>+</a:t>
              </a:r>
              <a:r>
                <a:rPr kumimoji="1" lang="en-US" sz="2400" b="1" i="1" dirty="0" err="1">
                  <a:latin typeface="Tahoma" pitchFamily="34" charset="0"/>
                  <a:sym typeface="Symbol" pitchFamily="18" charset="2"/>
                </a:rPr>
                <a:t>n</a:t>
              </a:r>
              <a:r>
                <a:rPr kumimoji="1" lang="en-US" sz="1200" dirty="0">
                  <a:latin typeface="Tahoma" pitchFamily="34" charset="0"/>
                  <a:sym typeface="Symbol" pitchFamily="18" charset="2"/>
                </a:rPr>
                <a:t> </a:t>
              </a:r>
              <a:r>
                <a:rPr kumimoji="1" lang="en-US" sz="2400" dirty="0">
                  <a:latin typeface="Tahoma" pitchFamily="34" charset="0"/>
                  <a:sym typeface="Symbol" pitchFamily="18" charset="2"/>
                </a:rPr>
                <a:t>+</a:t>
              </a:r>
              <a:r>
                <a:rPr kumimoji="1" lang="en-US" sz="2400" b="1" i="1" dirty="0">
                  <a:latin typeface="Tahoma" pitchFamily="34" charset="0"/>
                  <a:sym typeface="Symbol" pitchFamily="18" charset="2"/>
                </a:rPr>
                <a:t>g</a:t>
              </a:r>
              <a:r>
                <a:rPr kumimoji="1" lang="en-US" sz="1200" dirty="0">
                  <a:latin typeface="Tahoma" pitchFamily="34" charset="0"/>
                  <a:sym typeface="Symbol" pitchFamily="18" charset="2"/>
                </a:rPr>
                <a:t> </a:t>
              </a:r>
              <a:r>
                <a:rPr kumimoji="1" lang="en-US" sz="2400" dirty="0">
                  <a:latin typeface="Tahoma" pitchFamily="34" charset="0"/>
                  <a:sym typeface="Symbol" pitchFamily="18" charset="2"/>
                </a:rPr>
                <a:t>)</a:t>
              </a:r>
              <a:r>
                <a:rPr kumimoji="1" lang="en-US" sz="600" dirty="0">
                  <a:latin typeface="Tahoma" pitchFamily="34" charset="0"/>
                  <a:sym typeface="Symbol" pitchFamily="18" charset="2"/>
                </a:rPr>
                <a:t> </a:t>
              </a:r>
              <a:r>
                <a:rPr kumimoji="1" lang="en-US" sz="2400" b="1" i="1" dirty="0">
                  <a:latin typeface="Tahoma" pitchFamily="34" charset="0"/>
                  <a:sym typeface="Symbol" pitchFamily="18" charset="2"/>
                </a:rPr>
                <a:t>k</a:t>
              </a:r>
            </a:p>
          </p:txBody>
        </p:sp>
        <p:sp>
          <p:nvSpPr>
            <p:cNvPr id="26635" name="Line 14"/>
            <p:cNvSpPr>
              <a:spLocks noChangeShapeType="1"/>
            </p:cNvSpPr>
            <p:nvPr/>
          </p:nvSpPr>
          <p:spPr bwMode="auto">
            <a:xfrm flipV="1">
              <a:off x="2265" y="1776"/>
              <a:ext cx="2439" cy="1787"/>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6" name="Group 15"/>
          <p:cNvGrpSpPr>
            <a:grpSpLocks/>
          </p:cNvGrpSpPr>
          <p:nvPr/>
        </p:nvGrpSpPr>
        <p:grpSpPr bwMode="auto">
          <a:xfrm>
            <a:off x="5534025" y="3514725"/>
            <a:ext cx="533400" cy="2716213"/>
            <a:chOff x="4084" y="2156"/>
            <a:chExt cx="336" cy="1711"/>
          </a:xfrm>
        </p:grpSpPr>
        <p:sp>
          <p:nvSpPr>
            <p:cNvPr id="26632" name="Text Box 16"/>
            <p:cNvSpPr txBox="1">
              <a:spLocks noChangeArrowheads="1"/>
            </p:cNvSpPr>
            <p:nvPr/>
          </p:nvSpPr>
          <p:spPr bwMode="auto">
            <a:xfrm>
              <a:off x="4084" y="3579"/>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9144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b="1" i="1">
                  <a:latin typeface="Tahoma" pitchFamily="34" charset="0"/>
                </a:rPr>
                <a:t>k</a:t>
              </a:r>
              <a:r>
                <a:rPr kumimoji="1" lang="en-US" sz="2400" b="1" i="1" baseline="30000">
                  <a:latin typeface="Tahoma" pitchFamily="34" charset="0"/>
                </a:rPr>
                <a:t>*</a:t>
              </a:r>
              <a:r>
                <a:rPr kumimoji="1" lang="en-US" sz="2400">
                  <a:latin typeface="Tahoma" pitchFamily="34" charset="0"/>
                </a:rPr>
                <a:t> </a:t>
              </a:r>
            </a:p>
          </p:txBody>
        </p:sp>
        <p:sp>
          <p:nvSpPr>
            <p:cNvPr id="26633" name="Line 17"/>
            <p:cNvSpPr>
              <a:spLocks noChangeShapeType="1"/>
            </p:cNvSpPr>
            <p:nvPr/>
          </p:nvSpPr>
          <p:spPr bwMode="auto">
            <a:xfrm>
              <a:off x="4192" y="2156"/>
              <a:ext cx="0" cy="141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6631" name="Text Box 18"/>
          <p:cNvSpPr txBox="1">
            <a:spLocks noChangeArrowheads="1"/>
          </p:cNvSpPr>
          <p:nvPr/>
        </p:nvSpPr>
        <p:spPr bwMode="auto">
          <a:xfrm>
            <a:off x="3546475" y="1431925"/>
            <a:ext cx="4191000" cy="492443"/>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kumimoji="1" lang="en-US" sz="2600" dirty="0" err="1" smtClean="0">
                <a:solidFill>
                  <a:srgbClr val="A50021"/>
                </a:solidFill>
                <a:latin typeface="Times New Roman"/>
                <a:cs typeface="Times New Roman"/>
                <a:sym typeface="Symbol" pitchFamily="18" charset="2"/>
              </a:rPr>
              <a:t>Δ</a:t>
            </a:r>
            <a:r>
              <a:rPr kumimoji="1" lang="en-US" sz="2600" b="1" i="1" dirty="0" err="1" smtClean="0">
                <a:solidFill>
                  <a:srgbClr val="A50021"/>
                </a:solidFill>
                <a:latin typeface="Tahoma" pitchFamily="34" charset="0"/>
                <a:sym typeface="Symbol" pitchFamily="18" charset="2"/>
              </a:rPr>
              <a:t>k</a:t>
            </a:r>
            <a:r>
              <a:rPr kumimoji="1" lang="en-US" sz="2600" dirty="0" smtClean="0">
                <a:solidFill>
                  <a:srgbClr val="A50021"/>
                </a:solidFill>
                <a:latin typeface="Tahoma" pitchFamily="34" charset="0"/>
                <a:sym typeface="Symbol" pitchFamily="18" charset="2"/>
              </a:rPr>
              <a:t> </a:t>
            </a:r>
            <a:r>
              <a:rPr kumimoji="1" lang="en-US" sz="1300" dirty="0" smtClean="0">
                <a:solidFill>
                  <a:srgbClr val="A50021"/>
                </a:solidFill>
                <a:latin typeface="Tahoma" pitchFamily="34" charset="0"/>
                <a:sym typeface="Symbol" pitchFamily="18" charset="2"/>
              </a:rPr>
              <a:t> </a:t>
            </a:r>
            <a:r>
              <a:rPr kumimoji="1" lang="en-US" sz="2600" dirty="0">
                <a:solidFill>
                  <a:srgbClr val="A50021"/>
                </a:solidFill>
                <a:latin typeface="Tahoma" pitchFamily="34" charset="0"/>
                <a:sym typeface="Symbol" pitchFamily="18" charset="2"/>
              </a:rPr>
              <a:t>=</a:t>
            </a:r>
            <a:r>
              <a:rPr kumimoji="1" lang="en-US" sz="1300" dirty="0">
                <a:solidFill>
                  <a:srgbClr val="A50021"/>
                </a:solidFill>
                <a:latin typeface="Tahoma" pitchFamily="34" charset="0"/>
                <a:sym typeface="Symbol" pitchFamily="18" charset="2"/>
              </a:rPr>
              <a:t> </a:t>
            </a:r>
            <a:r>
              <a:rPr kumimoji="1" lang="en-US" sz="2600" b="1" i="1" dirty="0">
                <a:solidFill>
                  <a:srgbClr val="A50021"/>
                </a:solidFill>
                <a:latin typeface="Tahoma" pitchFamily="34" charset="0"/>
                <a:sym typeface="Symbol" pitchFamily="18" charset="2"/>
              </a:rPr>
              <a:t>s f</a:t>
            </a:r>
            <a:r>
              <a:rPr kumimoji="1" lang="en-US" sz="2600" i="1" dirty="0">
                <a:solidFill>
                  <a:srgbClr val="A50021"/>
                </a:solidFill>
                <a:latin typeface="Tahoma" pitchFamily="34" charset="0"/>
                <a:sym typeface="Symbol" pitchFamily="18" charset="2"/>
              </a:rPr>
              <a:t>(</a:t>
            </a:r>
            <a:r>
              <a:rPr kumimoji="1" lang="en-US" sz="2600" b="1" i="1" dirty="0">
                <a:solidFill>
                  <a:srgbClr val="A50021"/>
                </a:solidFill>
                <a:latin typeface="Tahoma" pitchFamily="34" charset="0"/>
                <a:sym typeface="Symbol" pitchFamily="18" charset="2"/>
              </a:rPr>
              <a:t>k</a:t>
            </a:r>
            <a:r>
              <a:rPr kumimoji="1" lang="en-US" sz="2600" i="1" dirty="0">
                <a:solidFill>
                  <a:srgbClr val="A50021"/>
                </a:solidFill>
                <a:latin typeface="Tahoma" pitchFamily="34" charset="0"/>
                <a:sym typeface="Symbol" pitchFamily="18" charset="2"/>
              </a:rPr>
              <a:t>)</a:t>
            </a:r>
            <a:r>
              <a:rPr kumimoji="1" lang="en-US" sz="2600" b="1" i="1" dirty="0">
                <a:solidFill>
                  <a:srgbClr val="A50021"/>
                </a:solidFill>
                <a:latin typeface="Tahoma" pitchFamily="34" charset="0"/>
                <a:sym typeface="Symbol" pitchFamily="18" charset="2"/>
              </a:rPr>
              <a:t> </a:t>
            </a:r>
            <a:r>
              <a:rPr kumimoji="1" lang="en-US" sz="2600" b="1" dirty="0">
                <a:solidFill>
                  <a:srgbClr val="A50021"/>
                </a:solidFill>
                <a:latin typeface="Tahoma" pitchFamily="34" charset="0"/>
                <a:sym typeface="Symbol" pitchFamily="18" charset="2"/>
              </a:rPr>
              <a:t> </a:t>
            </a:r>
            <a:r>
              <a:rPr kumimoji="1" lang="en-US" sz="2600" dirty="0" smtClean="0">
                <a:solidFill>
                  <a:srgbClr val="A50021"/>
                </a:solidFill>
                <a:latin typeface="Tahoma" pitchFamily="34" charset="0"/>
                <a:sym typeface="Symbol" pitchFamily="18" charset="2"/>
              </a:rPr>
              <a:t>−</a:t>
            </a:r>
            <a:r>
              <a:rPr kumimoji="1" lang="en-US" sz="2600" b="1" dirty="0" smtClean="0">
                <a:solidFill>
                  <a:srgbClr val="A50021"/>
                </a:solidFill>
                <a:latin typeface="Tahoma" pitchFamily="34" charset="0"/>
                <a:sym typeface="Symbol" pitchFamily="18" charset="2"/>
              </a:rPr>
              <a:t> </a:t>
            </a:r>
            <a:r>
              <a:rPr kumimoji="1" lang="en-US" sz="2600" dirty="0" smtClean="0">
                <a:solidFill>
                  <a:srgbClr val="A50021"/>
                </a:solidFill>
                <a:latin typeface="Tahoma" pitchFamily="34" charset="0"/>
                <a:sym typeface="Symbol" pitchFamily="18" charset="2"/>
              </a:rPr>
              <a:t>(</a:t>
            </a:r>
            <a:r>
              <a:rPr kumimoji="1" lang="en-US" sz="2600" b="1" i="1" dirty="0" err="1" smtClean="0">
                <a:solidFill>
                  <a:srgbClr val="A50021"/>
                </a:solidFill>
                <a:latin typeface="Times New Roman"/>
                <a:cs typeface="Times New Roman"/>
                <a:sym typeface="Symbol" pitchFamily="18" charset="2"/>
              </a:rPr>
              <a:t>δ</a:t>
            </a:r>
            <a:r>
              <a:rPr kumimoji="1" lang="en-US" sz="2600" b="1" i="1" dirty="0" smtClean="0">
                <a:solidFill>
                  <a:srgbClr val="A50021"/>
                </a:solidFill>
                <a:latin typeface="Tahoma" pitchFamily="34" charset="0"/>
                <a:sym typeface="Symbol" pitchFamily="18" charset="2"/>
              </a:rPr>
              <a:t> </a:t>
            </a:r>
            <a:r>
              <a:rPr kumimoji="1" lang="en-US" sz="2600" dirty="0">
                <a:solidFill>
                  <a:srgbClr val="A50021"/>
                </a:solidFill>
                <a:latin typeface="Tahoma" pitchFamily="34" charset="0"/>
                <a:sym typeface="Symbol" pitchFamily="18" charset="2"/>
              </a:rPr>
              <a:t>+</a:t>
            </a:r>
            <a:r>
              <a:rPr kumimoji="1" lang="en-US" sz="2600" b="1" i="1" dirty="0">
                <a:solidFill>
                  <a:srgbClr val="A50021"/>
                </a:solidFill>
                <a:latin typeface="Tahoma" pitchFamily="34" charset="0"/>
                <a:sym typeface="Symbol" pitchFamily="18" charset="2"/>
              </a:rPr>
              <a:t>n </a:t>
            </a:r>
            <a:r>
              <a:rPr kumimoji="1" lang="en-US" sz="2600" dirty="0">
                <a:solidFill>
                  <a:srgbClr val="A50021"/>
                </a:solidFill>
                <a:latin typeface="Tahoma" pitchFamily="34" charset="0"/>
                <a:sym typeface="Symbol" pitchFamily="18" charset="2"/>
              </a:rPr>
              <a:t>+</a:t>
            </a:r>
            <a:r>
              <a:rPr kumimoji="1" lang="en-US" sz="2600" b="1" i="1" dirty="0">
                <a:solidFill>
                  <a:srgbClr val="A50021"/>
                </a:solidFill>
                <a:latin typeface="Tahoma" pitchFamily="34" charset="0"/>
                <a:sym typeface="Symbol" pitchFamily="18" charset="2"/>
              </a:rPr>
              <a:t>g</a:t>
            </a:r>
            <a:r>
              <a:rPr kumimoji="1" lang="en-US" sz="2600" dirty="0">
                <a:solidFill>
                  <a:srgbClr val="A50021"/>
                </a:solidFill>
                <a:latin typeface="Tahoma" pitchFamily="34" charset="0"/>
                <a:sym typeface="Symbol" pitchFamily="18" charset="2"/>
              </a:rPr>
              <a:t>)</a:t>
            </a:r>
            <a:r>
              <a:rPr kumimoji="1" lang="en-US" sz="2600" b="1" i="1" dirty="0">
                <a:solidFill>
                  <a:srgbClr val="A50021"/>
                </a:solidFill>
                <a:latin typeface="Tahoma" pitchFamily="34" charset="0"/>
              </a:rPr>
              <a:t>k</a:t>
            </a:r>
          </a:p>
        </p:txBody>
      </p:sp>
    </p:spTree>
    <p:extLst>
      <p:ext uri="{BB962C8B-B14F-4D97-AF65-F5344CB8AC3E}">
        <p14:creationId xmlns:p14="http://schemas.microsoft.com/office/powerpoint/2010/main" val="250745633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upRigh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upRigh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4_Default Design">
  <a:themeElements>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2435</TotalTime>
  <Words>3871</Words>
  <Application>Microsoft Macintosh PowerPoint</Application>
  <PresentationFormat>On-screen Show (4:3)</PresentationFormat>
  <Paragraphs>407</Paragraphs>
  <Slides>44</Slides>
  <Notes>44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46" baseType="lpstr">
      <vt:lpstr>14_Default Design</vt:lpstr>
      <vt:lpstr>Equation</vt:lpstr>
      <vt:lpstr>PowerPoint Presentation</vt:lpstr>
      <vt:lpstr>IN THIS CHAPTER, YOU WILL LEARN:</vt:lpstr>
      <vt:lpstr>Introduction</vt:lpstr>
      <vt:lpstr>Examples of technological progress</vt:lpstr>
      <vt:lpstr>Technological progress in the Solow model</vt:lpstr>
      <vt:lpstr>Technological progress in the Solow model</vt:lpstr>
      <vt:lpstr>Technological progress in the Solow model</vt:lpstr>
      <vt:lpstr>Technological progress in the Solow model</vt:lpstr>
      <vt:lpstr>Technological progress in the Solow model</vt:lpstr>
      <vt:lpstr>Steady-state growth rates in the  Solow model with tech. progress</vt:lpstr>
      <vt:lpstr>The Golden Rule with technological progress</vt:lpstr>
      <vt:lpstr>Growth empirics:  Balanced growth</vt:lpstr>
      <vt:lpstr>Growth empirics:  Convergence</vt:lpstr>
      <vt:lpstr>Growth empirics:  Convergence</vt:lpstr>
      <vt:lpstr>Growth empirics:  Convergence</vt:lpstr>
      <vt:lpstr>Growth empirics:  Factor accumulation vs. production efficiency</vt:lpstr>
      <vt:lpstr>Growth empirics:  Factor accumulation vs. production efficiency</vt:lpstr>
      <vt:lpstr>Policy issues</vt:lpstr>
      <vt:lpstr>Policy issues:   Evaluating the rate of saving</vt:lpstr>
      <vt:lpstr>Policy issues:   Evaluating the rate of saving</vt:lpstr>
      <vt:lpstr>Policy issues:   Evaluating the rate of saving</vt:lpstr>
      <vt:lpstr>Policy issues:   Evaluating the rate of saving</vt:lpstr>
      <vt:lpstr>Policy issues:   Evaluating the rate of saving</vt:lpstr>
      <vt:lpstr>Policy issues:   How to increase the saving rate</vt:lpstr>
      <vt:lpstr>Policy issues:   Allocating the economy’s investment</vt:lpstr>
      <vt:lpstr>Policy issues:   Allocating the economy’s investment</vt:lpstr>
      <vt:lpstr>Possible problems with  industrial policy</vt:lpstr>
      <vt:lpstr>Policy issues:   Establishing the right institutions</vt:lpstr>
      <vt:lpstr>Establishing the right institutions: North vs. South Korea</vt:lpstr>
      <vt:lpstr>Policy issues:   Encouraging tech. progress</vt:lpstr>
      <vt:lpstr>CASE STUDY:   Is free trade good for economic growth?</vt:lpstr>
      <vt:lpstr>CASE STUDY:   Is free trade good for economic growth?</vt:lpstr>
      <vt:lpstr>Endogenous growth theory</vt:lpstr>
      <vt:lpstr>The basic model</vt:lpstr>
      <vt:lpstr>The basic model</vt:lpstr>
      <vt:lpstr>Does capital have diminishing returns or not?</vt:lpstr>
      <vt:lpstr>A two-sector model</vt:lpstr>
      <vt:lpstr>A two-sector model</vt:lpstr>
      <vt:lpstr>DISCUSSION QUESTION The merits of raising u </vt:lpstr>
      <vt:lpstr>Facts about R&amp;D</vt:lpstr>
      <vt:lpstr>Is the private sector doing enough R&amp;D?</vt:lpstr>
      <vt:lpstr>Economic growth as “creative destruction”</vt:lpstr>
      <vt:lpstr>CHAPTER SUMMARY</vt:lpstr>
      <vt:lpstr>CHAPTER SUMMARY</vt:lpstr>
    </vt:vector>
  </TitlesOfParts>
  <Company>UNLV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Mankiw 6e PowerPoints</dc:title>
  <dc:creator>Ron Cronovich</dc:creator>
  <cp:lastModifiedBy>Ron Cronovich</cp:lastModifiedBy>
  <cp:revision>230</cp:revision>
  <dcterms:created xsi:type="dcterms:W3CDTF">2006-04-29T00:50:43Z</dcterms:created>
  <dcterms:modified xsi:type="dcterms:W3CDTF">2015-05-27T20:18:00Z</dcterms:modified>
</cp:coreProperties>
</file>