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20.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21.xml" ContentType="application/vnd.openxmlformats-officedocument.presentationml.notesSlide+xml"/>
  <Override PartName="/ppt/embeddings/oleObject6.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7.bin" ContentType="application/vnd.openxmlformats-officedocument.oleObject"/>
  <Override PartName="/ppt/notesSlides/notesSlide24.xml" ContentType="application/vnd.openxmlformats-officedocument.presentationml.notesSlide+xml"/>
  <Override PartName="/ppt/embeddings/oleObject8.bin" ContentType="application/vnd.openxmlformats-officedocument.oleObject"/>
  <Override PartName="/ppt/notesSlides/notesSlide2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2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3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2"/>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378" r:id="rId39"/>
    <p:sldId id="406" r:id="rId40"/>
    <p:sldId id="407"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74E4"/>
    <a:srgbClr val="0E5229"/>
    <a:srgbClr val="043333"/>
    <a:srgbClr val="198A46"/>
    <a:srgbClr val="22B35B"/>
    <a:srgbClr val="00006E"/>
    <a:srgbClr val="FFEAD5"/>
    <a:srgbClr val="E41F07"/>
    <a:srgbClr val="CCCCCC"/>
    <a:srgbClr val="135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71696" autoAdjust="0"/>
  </p:normalViewPr>
  <p:slideViewPr>
    <p:cSldViewPr snapToGrid="0">
      <p:cViewPr>
        <p:scale>
          <a:sx n="90" d="100"/>
          <a:sy n="90" d="100"/>
        </p:scale>
        <p:origin x="-912" y="-408"/>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344" y="16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10\Growth%20rates%20of%20real%20GDP,%20consump.(2014)%20with%20ressession%20ba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Chapter%2010\Growth%20rates%20of%20real%20GDP,%20consump.,%20investment%20(2014)%20with%20ressession%20bar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Chapter%2010\Unemploment%20(2014)%20with%20ressesion%20bar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jacinto\Desktop\Mankiw%202015%20PPTs\data%20from%20the%20textbook%20author\Ch10Data9e%20%20rtp.xlsx" TargetMode="External"/><Relationship Id="rId2"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oleObject" Target="file:///C:\Users\Sebastian\Documents\Work%20Folder\Data\Chapter%209%20(10)\Slide%2013-14%20(index%20leading%20econ%20indicato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99981238124529"/>
          <c:y val="0.0484430983570321"/>
          <c:w val="0.876711710097671"/>
          <c:h val="0.883324035138573"/>
        </c:manualLayout>
      </c:layout>
      <c:barChart>
        <c:barDir val="col"/>
        <c:grouping val="clustered"/>
        <c:varyColors val="0"/>
        <c:ser>
          <c:idx val="3"/>
          <c:order val="2"/>
          <c:tx>
            <c:strRef>
              <c:f>Sheet1!$N$13</c:f>
              <c:strCache>
                <c:ptCount val="1"/>
                <c:pt idx="0">
                  <c:v>Recession</c:v>
                </c:pt>
              </c:strCache>
            </c:strRef>
          </c:tx>
          <c:spPr>
            <a:solidFill>
              <a:srgbClr val="FFCCCC"/>
            </a:solidFill>
          </c:spPr>
          <c:invertIfNegative val="0"/>
          <c:cat>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cat>
          <c:val>
            <c:numRef>
              <c:f>Sheet1!$N$14:$N$192</c:f>
              <c:numCache>
                <c:formatCode>General</c:formatCode>
                <c:ptCount val="179"/>
                <c:pt idx="0">
                  <c:v>100.0</c:v>
                </c:pt>
                <c:pt idx="1">
                  <c:v>100.0</c:v>
                </c:pt>
                <c:pt idx="2">
                  <c:v>100.0</c:v>
                </c:pt>
                <c:pt idx="3">
                  <c:v>100.0</c:v>
                </c:pt>
                <c:pt idx="15">
                  <c:v>100.0</c:v>
                </c:pt>
                <c:pt idx="16">
                  <c:v>100.0</c:v>
                </c:pt>
                <c:pt idx="17">
                  <c:v>100.0</c:v>
                </c:pt>
                <c:pt idx="18">
                  <c:v>100.0</c:v>
                </c:pt>
                <c:pt idx="19">
                  <c:v>100.0</c:v>
                </c:pt>
                <c:pt idx="20">
                  <c:v>100.0</c:v>
                </c:pt>
                <c:pt idx="40">
                  <c:v>100.0</c:v>
                </c:pt>
                <c:pt idx="41">
                  <c:v>100.0</c:v>
                </c:pt>
                <c:pt idx="42">
                  <c:v>100.0</c:v>
                </c:pt>
                <c:pt idx="46">
                  <c:v>100.0</c:v>
                </c:pt>
                <c:pt idx="47">
                  <c:v>100.0</c:v>
                </c:pt>
                <c:pt idx="48">
                  <c:v>100.0</c:v>
                </c:pt>
                <c:pt idx="49">
                  <c:v>100.0</c:v>
                </c:pt>
                <c:pt idx="50">
                  <c:v>100.0</c:v>
                </c:pt>
                <c:pt idx="51">
                  <c:v>100.0</c:v>
                </c:pt>
                <c:pt idx="82">
                  <c:v>100.0</c:v>
                </c:pt>
                <c:pt idx="83">
                  <c:v>100.0</c:v>
                </c:pt>
                <c:pt idx="84">
                  <c:v>100.0</c:v>
                </c:pt>
                <c:pt idx="124">
                  <c:v>100.0</c:v>
                </c:pt>
                <c:pt idx="125">
                  <c:v>100.0</c:v>
                </c:pt>
                <c:pt idx="126">
                  <c:v>100.0</c:v>
                </c:pt>
                <c:pt idx="151">
                  <c:v>100.0</c:v>
                </c:pt>
                <c:pt idx="152">
                  <c:v>100.0</c:v>
                </c:pt>
                <c:pt idx="153">
                  <c:v>100.0</c:v>
                </c:pt>
                <c:pt idx="154">
                  <c:v>100.0</c:v>
                </c:pt>
                <c:pt idx="155">
                  <c:v>100.0</c:v>
                </c:pt>
                <c:pt idx="156">
                  <c:v>100.0</c:v>
                </c:pt>
                <c:pt idx="157">
                  <c:v>100.0</c:v>
                </c:pt>
              </c:numCache>
            </c:numRef>
          </c:val>
        </c:ser>
        <c:dLbls>
          <c:showLegendKey val="0"/>
          <c:showVal val="0"/>
          <c:showCatName val="0"/>
          <c:showSerName val="0"/>
          <c:showPercent val="0"/>
          <c:showBubbleSize val="0"/>
        </c:dLbls>
        <c:gapWidth val="0"/>
        <c:overlap val="39"/>
        <c:axId val="2066804920"/>
        <c:axId val="2046529048"/>
      </c:barChart>
      <c:scatterChart>
        <c:scatterStyle val="lineMarker"/>
        <c:varyColors val="0"/>
        <c:ser>
          <c:idx val="0"/>
          <c:order val="0"/>
          <c:tx>
            <c:strRef>
              <c:f>Sheet1!$K$13</c:f>
              <c:strCache>
                <c:ptCount val="1"/>
                <c:pt idx="0">
                  <c:v>Var GDP</c:v>
                </c:pt>
              </c:strCache>
            </c:strRef>
          </c:tx>
          <c:spPr>
            <a:ln w="38100">
              <a:solidFill>
                <a:srgbClr val="0000FF"/>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Sheet1!$K$14:$K$192</c:f>
              <c:numCache>
                <c:formatCode>0.0</c:formatCode>
                <c:ptCount val="179"/>
                <c:pt idx="0">
                  <c:v>0.33038</c:v>
                </c:pt>
                <c:pt idx="1">
                  <c:v>0.18484</c:v>
                </c:pt>
                <c:pt idx="2">
                  <c:v>0.44551</c:v>
                </c:pt>
                <c:pt idx="3">
                  <c:v>-0.15269</c:v>
                </c:pt>
                <c:pt idx="4">
                  <c:v>2.7023</c:v>
                </c:pt>
                <c:pt idx="5">
                  <c:v>3.10684</c:v>
                </c:pt>
                <c:pt idx="6">
                  <c:v>3.00177</c:v>
                </c:pt>
                <c:pt idx="7">
                  <c:v>4.37525</c:v>
                </c:pt>
                <c:pt idx="8">
                  <c:v>3.47724</c:v>
                </c:pt>
                <c:pt idx="9">
                  <c:v>5.27366</c:v>
                </c:pt>
                <c:pt idx="10">
                  <c:v>5.41633</c:v>
                </c:pt>
                <c:pt idx="11">
                  <c:v>6.855499999999997</c:v>
                </c:pt>
                <c:pt idx="12">
                  <c:v>7.55837</c:v>
                </c:pt>
                <c:pt idx="13">
                  <c:v>6.314599999999996</c:v>
                </c:pt>
                <c:pt idx="14">
                  <c:v>4.77214</c:v>
                </c:pt>
                <c:pt idx="15">
                  <c:v>4.021939999999996</c:v>
                </c:pt>
                <c:pt idx="16">
                  <c:v>0.67838</c:v>
                </c:pt>
                <c:pt idx="17">
                  <c:v>-0.18745</c:v>
                </c:pt>
                <c:pt idx="18">
                  <c:v>-0.61346</c:v>
                </c:pt>
                <c:pt idx="19">
                  <c:v>-1.92589</c:v>
                </c:pt>
                <c:pt idx="20">
                  <c:v>-2.30017</c:v>
                </c:pt>
                <c:pt idx="21">
                  <c:v>-1.8062</c:v>
                </c:pt>
                <c:pt idx="22">
                  <c:v>0.79387</c:v>
                </c:pt>
                <c:pt idx="23">
                  <c:v>2.56104</c:v>
                </c:pt>
                <c:pt idx="24">
                  <c:v>6.16167</c:v>
                </c:pt>
                <c:pt idx="25">
                  <c:v>6.1464</c:v>
                </c:pt>
                <c:pt idx="26">
                  <c:v>4.95075</c:v>
                </c:pt>
                <c:pt idx="27">
                  <c:v>4.3335</c:v>
                </c:pt>
                <c:pt idx="28">
                  <c:v>3.216159999999999</c:v>
                </c:pt>
                <c:pt idx="29">
                  <c:v>4.45151</c:v>
                </c:pt>
                <c:pt idx="30">
                  <c:v>5.76119</c:v>
                </c:pt>
                <c:pt idx="31">
                  <c:v>4.98386</c:v>
                </c:pt>
                <c:pt idx="32">
                  <c:v>4.1385</c:v>
                </c:pt>
                <c:pt idx="33">
                  <c:v>6.105189999999996</c:v>
                </c:pt>
                <c:pt idx="34">
                  <c:v>5.27951</c:v>
                </c:pt>
                <c:pt idx="35">
                  <c:v>6.6814</c:v>
                </c:pt>
                <c:pt idx="36">
                  <c:v>6.520729999999999</c:v>
                </c:pt>
                <c:pt idx="37">
                  <c:v>2.65859</c:v>
                </c:pt>
                <c:pt idx="38">
                  <c:v>2.3961</c:v>
                </c:pt>
                <c:pt idx="39">
                  <c:v>1.30212</c:v>
                </c:pt>
                <c:pt idx="40">
                  <c:v>1.42857</c:v>
                </c:pt>
                <c:pt idx="41">
                  <c:v>-0.74835</c:v>
                </c:pt>
                <c:pt idx="42">
                  <c:v>-1.60626</c:v>
                </c:pt>
                <c:pt idx="43">
                  <c:v>-0.04151</c:v>
                </c:pt>
                <c:pt idx="44">
                  <c:v>1.69811</c:v>
                </c:pt>
                <c:pt idx="45">
                  <c:v>3.04571</c:v>
                </c:pt>
                <c:pt idx="46">
                  <c:v>4.38672</c:v>
                </c:pt>
                <c:pt idx="47">
                  <c:v>1.29053</c:v>
                </c:pt>
                <c:pt idx="48">
                  <c:v>-2.421749999999998</c:v>
                </c:pt>
                <c:pt idx="49">
                  <c:v>-1.17043</c:v>
                </c:pt>
                <c:pt idx="50">
                  <c:v>-2.64299</c:v>
                </c:pt>
                <c:pt idx="51">
                  <c:v>-1.39709</c:v>
                </c:pt>
                <c:pt idx="52">
                  <c:v>1.59382</c:v>
                </c:pt>
                <c:pt idx="53">
                  <c:v>3.35013</c:v>
                </c:pt>
                <c:pt idx="54">
                  <c:v>5.75322</c:v>
                </c:pt>
                <c:pt idx="55">
                  <c:v>7.829849999999999</c:v>
                </c:pt>
                <c:pt idx="56">
                  <c:v>8.54945</c:v>
                </c:pt>
                <c:pt idx="57">
                  <c:v>7.99162</c:v>
                </c:pt>
                <c:pt idx="58">
                  <c:v>6.96064</c:v>
                </c:pt>
                <c:pt idx="59">
                  <c:v>5.634509999999996</c:v>
                </c:pt>
                <c:pt idx="60">
                  <c:v>4.60606</c:v>
                </c:pt>
                <c:pt idx="61">
                  <c:v>3.74209</c:v>
                </c:pt>
                <c:pt idx="62">
                  <c:v>4.329809999999997</c:v>
                </c:pt>
                <c:pt idx="63">
                  <c:v>4.28069</c:v>
                </c:pt>
                <c:pt idx="64">
                  <c:v>4.21179</c:v>
                </c:pt>
                <c:pt idx="65">
                  <c:v>3.73977</c:v>
                </c:pt>
                <c:pt idx="66">
                  <c:v>3.17954</c:v>
                </c:pt>
                <c:pt idx="67">
                  <c:v>2.94194</c:v>
                </c:pt>
                <c:pt idx="68">
                  <c:v>2.70937</c:v>
                </c:pt>
                <c:pt idx="69">
                  <c:v>3.38755</c:v>
                </c:pt>
                <c:pt idx="70">
                  <c:v>3.28413</c:v>
                </c:pt>
                <c:pt idx="71">
                  <c:v>4.44864</c:v>
                </c:pt>
                <c:pt idx="72">
                  <c:v>4.30644</c:v>
                </c:pt>
                <c:pt idx="73">
                  <c:v>4.51223</c:v>
                </c:pt>
                <c:pt idx="74">
                  <c:v>4.17137</c:v>
                </c:pt>
                <c:pt idx="75">
                  <c:v>3.83711</c:v>
                </c:pt>
                <c:pt idx="76">
                  <c:v>4.29772</c:v>
                </c:pt>
                <c:pt idx="77">
                  <c:v>3.74697</c:v>
                </c:pt>
                <c:pt idx="78">
                  <c:v>3.92078</c:v>
                </c:pt>
                <c:pt idx="79">
                  <c:v>2.77904</c:v>
                </c:pt>
                <c:pt idx="80">
                  <c:v>2.86742</c:v>
                </c:pt>
                <c:pt idx="81">
                  <c:v>2.45947</c:v>
                </c:pt>
                <c:pt idx="82">
                  <c:v>1.72564</c:v>
                </c:pt>
                <c:pt idx="83">
                  <c:v>0.64631</c:v>
                </c:pt>
                <c:pt idx="84">
                  <c:v>-0.91091</c:v>
                </c:pt>
                <c:pt idx="85">
                  <c:v>-0.52663</c:v>
                </c:pt>
                <c:pt idx="86">
                  <c:v>-0.07346</c:v>
                </c:pt>
                <c:pt idx="87">
                  <c:v>1.2237</c:v>
                </c:pt>
                <c:pt idx="88">
                  <c:v>2.90336</c:v>
                </c:pt>
                <c:pt idx="89">
                  <c:v>3.235809999999999</c:v>
                </c:pt>
                <c:pt idx="90">
                  <c:v>3.74166</c:v>
                </c:pt>
                <c:pt idx="91">
                  <c:v>4.326559999999996</c:v>
                </c:pt>
                <c:pt idx="92">
                  <c:v>3.30045</c:v>
                </c:pt>
                <c:pt idx="93">
                  <c:v>2.78202</c:v>
                </c:pt>
                <c:pt idx="94">
                  <c:v>2.28815</c:v>
                </c:pt>
                <c:pt idx="95">
                  <c:v>2.62584</c:v>
                </c:pt>
                <c:pt idx="96">
                  <c:v>3.43906</c:v>
                </c:pt>
                <c:pt idx="97">
                  <c:v>4.23308</c:v>
                </c:pt>
                <c:pt idx="98">
                  <c:v>4.33957</c:v>
                </c:pt>
                <c:pt idx="99">
                  <c:v>4.13322</c:v>
                </c:pt>
                <c:pt idx="100">
                  <c:v>3.474489999999998</c:v>
                </c:pt>
                <c:pt idx="101">
                  <c:v>2.43589</c:v>
                </c:pt>
                <c:pt idx="102">
                  <c:v>2.70733</c:v>
                </c:pt>
                <c:pt idx="103">
                  <c:v>2.275059999999999</c:v>
                </c:pt>
                <c:pt idx="104">
                  <c:v>2.59545</c:v>
                </c:pt>
                <c:pt idx="105">
                  <c:v>4.02387</c:v>
                </c:pt>
                <c:pt idx="106">
                  <c:v>4.094509999999996</c:v>
                </c:pt>
                <c:pt idx="107">
                  <c:v>4.45376</c:v>
                </c:pt>
                <c:pt idx="108">
                  <c:v>4.562889999999996</c:v>
                </c:pt>
                <c:pt idx="109">
                  <c:v>4.31933</c:v>
                </c:pt>
                <c:pt idx="110">
                  <c:v>4.67874</c:v>
                </c:pt>
                <c:pt idx="111">
                  <c:v>4.3877</c:v>
                </c:pt>
                <c:pt idx="112">
                  <c:v>4.623459999999996</c:v>
                </c:pt>
                <c:pt idx="113">
                  <c:v>4.06766</c:v>
                </c:pt>
                <c:pt idx="114">
                  <c:v>4.104639999999996</c:v>
                </c:pt>
                <c:pt idx="115">
                  <c:v>4.99897</c:v>
                </c:pt>
                <c:pt idx="116">
                  <c:v>4.80073</c:v>
                </c:pt>
                <c:pt idx="117">
                  <c:v>4.64964</c:v>
                </c:pt>
                <c:pt idx="118">
                  <c:v>4.59821</c:v>
                </c:pt>
                <c:pt idx="119">
                  <c:v>4.694709999999996</c:v>
                </c:pt>
                <c:pt idx="120">
                  <c:v>4.166979999999996</c:v>
                </c:pt>
                <c:pt idx="121">
                  <c:v>5.26646</c:v>
                </c:pt>
                <c:pt idx="122">
                  <c:v>4.08318</c:v>
                </c:pt>
                <c:pt idx="123">
                  <c:v>2.88884</c:v>
                </c:pt>
                <c:pt idx="124">
                  <c:v>2.29952</c:v>
                </c:pt>
                <c:pt idx="125">
                  <c:v>0.93548</c:v>
                </c:pt>
                <c:pt idx="126">
                  <c:v>0.49494</c:v>
                </c:pt>
                <c:pt idx="127">
                  <c:v>0.20506</c:v>
                </c:pt>
                <c:pt idx="128">
                  <c:v>1.41577</c:v>
                </c:pt>
                <c:pt idx="129">
                  <c:v>1.43742</c:v>
                </c:pt>
                <c:pt idx="130">
                  <c:v>2.25492</c:v>
                </c:pt>
                <c:pt idx="131">
                  <c:v>2.03616</c:v>
                </c:pt>
                <c:pt idx="132">
                  <c:v>1.62919</c:v>
                </c:pt>
                <c:pt idx="133">
                  <c:v>2.00962</c:v>
                </c:pt>
                <c:pt idx="134">
                  <c:v>3.215549999999999</c:v>
                </c:pt>
                <c:pt idx="135">
                  <c:v>4.355909999999996</c:v>
                </c:pt>
                <c:pt idx="136">
                  <c:v>4.41479</c:v>
                </c:pt>
                <c:pt idx="137">
                  <c:v>4.21302</c:v>
                </c:pt>
                <c:pt idx="138">
                  <c:v>3.42796</c:v>
                </c:pt>
                <c:pt idx="139">
                  <c:v>3.11708</c:v>
                </c:pt>
                <c:pt idx="140">
                  <c:v>3.62033</c:v>
                </c:pt>
                <c:pt idx="141">
                  <c:v>3.40357</c:v>
                </c:pt>
                <c:pt idx="142">
                  <c:v>3.33314</c:v>
                </c:pt>
                <c:pt idx="143">
                  <c:v>3.032169999999998</c:v>
                </c:pt>
                <c:pt idx="144">
                  <c:v>3.17042</c:v>
                </c:pt>
                <c:pt idx="145">
                  <c:v>2.94157</c:v>
                </c:pt>
                <c:pt idx="146">
                  <c:v>2.174669999999999</c:v>
                </c:pt>
                <c:pt idx="147">
                  <c:v>2.389829999999999</c:v>
                </c:pt>
                <c:pt idx="148">
                  <c:v>1.23676</c:v>
                </c:pt>
                <c:pt idx="149">
                  <c:v>1.70738</c:v>
                </c:pt>
                <c:pt idx="150">
                  <c:v>2.300279999999999</c:v>
                </c:pt>
                <c:pt idx="151">
                  <c:v>1.86792</c:v>
                </c:pt>
                <c:pt idx="152">
                  <c:v>1.11028</c:v>
                </c:pt>
                <c:pt idx="153">
                  <c:v>0.84037</c:v>
                </c:pt>
                <c:pt idx="154">
                  <c:v>-0.31395</c:v>
                </c:pt>
                <c:pt idx="155">
                  <c:v>-2.766849999999998</c:v>
                </c:pt>
                <c:pt idx="156">
                  <c:v>-3.455459999999996</c:v>
                </c:pt>
                <c:pt idx="157">
                  <c:v>-4.061909999999997</c:v>
                </c:pt>
                <c:pt idx="158">
                  <c:v>-3.2844</c:v>
                </c:pt>
                <c:pt idx="159">
                  <c:v>-0.24079</c:v>
                </c:pt>
                <c:pt idx="160">
                  <c:v>1.59861</c:v>
                </c:pt>
                <c:pt idx="161">
                  <c:v>2.7188</c:v>
                </c:pt>
                <c:pt idx="162">
                  <c:v>3.07585</c:v>
                </c:pt>
                <c:pt idx="163">
                  <c:v>2.73073</c:v>
                </c:pt>
                <c:pt idx="164">
                  <c:v>1.89321</c:v>
                </c:pt>
                <c:pt idx="165">
                  <c:v>1.65266</c:v>
                </c:pt>
                <c:pt idx="166">
                  <c:v>1.18285</c:v>
                </c:pt>
                <c:pt idx="167">
                  <c:v>1.68217</c:v>
                </c:pt>
                <c:pt idx="168">
                  <c:v>2.6456</c:v>
                </c:pt>
                <c:pt idx="169">
                  <c:v>2.315609999999996</c:v>
                </c:pt>
                <c:pt idx="170">
                  <c:v>2.73083</c:v>
                </c:pt>
                <c:pt idx="171">
                  <c:v>1.60234</c:v>
                </c:pt>
                <c:pt idx="172">
                  <c:v>1.72439</c:v>
                </c:pt>
                <c:pt idx="173">
                  <c:v>1.75983</c:v>
                </c:pt>
                <c:pt idx="174">
                  <c:v>2.25904</c:v>
                </c:pt>
                <c:pt idx="175">
                  <c:v>3.126279999999999</c:v>
                </c:pt>
                <c:pt idx="176">
                  <c:v>1.88758</c:v>
                </c:pt>
                <c:pt idx="177">
                  <c:v>2.58737</c:v>
                </c:pt>
                <c:pt idx="178">
                  <c:v>2.69774</c:v>
                </c:pt>
              </c:numCache>
            </c:numRef>
          </c:yVal>
          <c:smooth val="0"/>
        </c:ser>
        <c:ser>
          <c:idx val="1"/>
          <c:order val="1"/>
          <c:tx>
            <c:strRef>
              <c:f>Sheet1!$L$13</c:f>
              <c:strCache>
                <c:ptCount val="1"/>
                <c:pt idx="0">
                  <c:v>Var Consump Expend</c:v>
                </c:pt>
              </c:strCache>
            </c:strRef>
          </c:tx>
          <c:spPr>
            <a:ln w="38100">
              <a:solidFill>
                <a:srgbClr val="CC6600"/>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Sheet1!$L$14:$L$192</c:f>
              <c:numCache>
                <c:formatCode>0.0</c:formatCode>
                <c:ptCount val="179"/>
                <c:pt idx="0">
                  <c:v>2.56556</c:v>
                </c:pt>
                <c:pt idx="1">
                  <c:v>2.38668</c:v>
                </c:pt>
                <c:pt idx="2">
                  <c:v>2.78325</c:v>
                </c:pt>
                <c:pt idx="3">
                  <c:v>1.69302</c:v>
                </c:pt>
                <c:pt idx="4">
                  <c:v>3.00097</c:v>
                </c:pt>
                <c:pt idx="5">
                  <c:v>3.47066</c:v>
                </c:pt>
                <c:pt idx="6">
                  <c:v>3.38913</c:v>
                </c:pt>
                <c:pt idx="7">
                  <c:v>5.3927</c:v>
                </c:pt>
                <c:pt idx="8">
                  <c:v>4.77955</c:v>
                </c:pt>
                <c:pt idx="9">
                  <c:v>5.80736</c:v>
                </c:pt>
                <c:pt idx="10">
                  <c:v>6.58919</c:v>
                </c:pt>
                <c:pt idx="11">
                  <c:v>7.30873</c:v>
                </c:pt>
                <c:pt idx="12">
                  <c:v>7.84364</c:v>
                </c:pt>
                <c:pt idx="13">
                  <c:v>5.77882</c:v>
                </c:pt>
                <c:pt idx="14">
                  <c:v>4.54475</c:v>
                </c:pt>
                <c:pt idx="15">
                  <c:v>1.84539</c:v>
                </c:pt>
                <c:pt idx="16">
                  <c:v>-0.84953</c:v>
                </c:pt>
                <c:pt idx="17">
                  <c:v>-0.46222</c:v>
                </c:pt>
                <c:pt idx="18">
                  <c:v>-0.40708</c:v>
                </c:pt>
                <c:pt idx="19">
                  <c:v>-1.5795</c:v>
                </c:pt>
                <c:pt idx="20">
                  <c:v>0.11725</c:v>
                </c:pt>
                <c:pt idx="21">
                  <c:v>1.43503</c:v>
                </c:pt>
                <c:pt idx="22">
                  <c:v>2.45845</c:v>
                </c:pt>
                <c:pt idx="23">
                  <c:v>5.08706</c:v>
                </c:pt>
                <c:pt idx="24">
                  <c:v>6.29692</c:v>
                </c:pt>
                <c:pt idx="25">
                  <c:v>5.514209999999998</c:v>
                </c:pt>
                <c:pt idx="26">
                  <c:v>5.13381</c:v>
                </c:pt>
                <c:pt idx="27">
                  <c:v>5.38827</c:v>
                </c:pt>
                <c:pt idx="28">
                  <c:v>4.50578</c:v>
                </c:pt>
                <c:pt idx="29">
                  <c:v>4.123159999999996</c:v>
                </c:pt>
                <c:pt idx="30">
                  <c:v>4.01064</c:v>
                </c:pt>
                <c:pt idx="31">
                  <c:v>4.21873</c:v>
                </c:pt>
                <c:pt idx="32">
                  <c:v>3.63572</c:v>
                </c:pt>
                <c:pt idx="33">
                  <c:v>5.26641</c:v>
                </c:pt>
                <c:pt idx="34">
                  <c:v>4.7108</c:v>
                </c:pt>
                <c:pt idx="35">
                  <c:v>3.98237</c:v>
                </c:pt>
                <c:pt idx="36">
                  <c:v>3.907249999999999</c:v>
                </c:pt>
                <c:pt idx="37">
                  <c:v>1.67531</c:v>
                </c:pt>
                <c:pt idx="38">
                  <c:v>2.24816</c:v>
                </c:pt>
                <c:pt idx="39">
                  <c:v>1.70804</c:v>
                </c:pt>
                <c:pt idx="40">
                  <c:v>1.03923</c:v>
                </c:pt>
                <c:pt idx="41">
                  <c:v>-1.1755</c:v>
                </c:pt>
                <c:pt idx="42">
                  <c:v>-1.08444</c:v>
                </c:pt>
                <c:pt idx="43">
                  <c:v>-0.03969</c:v>
                </c:pt>
                <c:pt idx="44">
                  <c:v>0.64098</c:v>
                </c:pt>
                <c:pt idx="45">
                  <c:v>2.93811</c:v>
                </c:pt>
                <c:pt idx="46">
                  <c:v>2.2505</c:v>
                </c:pt>
                <c:pt idx="47">
                  <c:v>0.15386</c:v>
                </c:pt>
                <c:pt idx="48">
                  <c:v>0.29129</c:v>
                </c:pt>
                <c:pt idx="49">
                  <c:v>0.68146</c:v>
                </c:pt>
                <c:pt idx="50">
                  <c:v>1.05253</c:v>
                </c:pt>
                <c:pt idx="51">
                  <c:v>3.67452</c:v>
                </c:pt>
                <c:pt idx="52">
                  <c:v>3.98996</c:v>
                </c:pt>
                <c:pt idx="53">
                  <c:v>5.660049999999996</c:v>
                </c:pt>
                <c:pt idx="54">
                  <c:v>6.68987</c:v>
                </c:pt>
                <c:pt idx="55">
                  <c:v>6.428949999999999</c:v>
                </c:pt>
                <c:pt idx="56">
                  <c:v>6.298519999999996</c:v>
                </c:pt>
                <c:pt idx="57">
                  <c:v>5.72125</c:v>
                </c:pt>
                <c:pt idx="58">
                  <c:v>4.696519999999996</c:v>
                </c:pt>
                <c:pt idx="59">
                  <c:v>4.43501</c:v>
                </c:pt>
                <c:pt idx="60">
                  <c:v>5.317419999999996</c:v>
                </c:pt>
                <c:pt idx="61">
                  <c:v>4.810099999999998</c:v>
                </c:pt>
                <c:pt idx="62">
                  <c:v>6.00871</c:v>
                </c:pt>
                <c:pt idx="63">
                  <c:v>4.893889999999996</c:v>
                </c:pt>
                <c:pt idx="64">
                  <c:v>4.017169999999997</c:v>
                </c:pt>
                <c:pt idx="65">
                  <c:v>4.20184</c:v>
                </c:pt>
                <c:pt idx="66">
                  <c:v>4.08977</c:v>
                </c:pt>
                <c:pt idx="67">
                  <c:v>4.48722</c:v>
                </c:pt>
                <c:pt idx="68">
                  <c:v>3.6242</c:v>
                </c:pt>
                <c:pt idx="69">
                  <c:v>3.899729999999999</c:v>
                </c:pt>
                <c:pt idx="70">
                  <c:v>3.23409</c:v>
                </c:pt>
                <c:pt idx="71">
                  <c:v>2.79369</c:v>
                </c:pt>
                <c:pt idx="72">
                  <c:v>4.60377</c:v>
                </c:pt>
                <c:pt idx="73">
                  <c:v>3.93136</c:v>
                </c:pt>
                <c:pt idx="74">
                  <c:v>3.616649999999996</c:v>
                </c:pt>
                <c:pt idx="75">
                  <c:v>4.58432</c:v>
                </c:pt>
                <c:pt idx="76">
                  <c:v>3.23288</c:v>
                </c:pt>
                <c:pt idx="77">
                  <c:v>2.96171</c:v>
                </c:pt>
                <c:pt idx="78">
                  <c:v>3.10464</c:v>
                </c:pt>
                <c:pt idx="79">
                  <c:v>2.38695</c:v>
                </c:pt>
                <c:pt idx="80">
                  <c:v>2.79196</c:v>
                </c:pt>
                <c:pt idx="81">
                  <c:v>2.63063</c:v>
                </c:pt>
                <c:pt idx="82">
                  <c:v>2.031899999999998</c:v>
                </c:pt>
                <c:pt idx="83">
                  <c:v>0.81453</c:v>
                </c:pt>
                <c:pt idx="84">
                  <c:v>-0.38878</c:v>
                </c:pt>
                <c:pt idx="85">
                  <c:v>0.13389</c:v>
                </c:pt>
                <c:pt idx="86">
                  <c:v>0.21581</c:v>
                </c:pt>
                <c:pt idx="87">
                  <c:v>0.95115</c:v>
                </c:pt>
                <c:pt idx="88">
                  <c:v>3.20395</c:v>
                </c:pt>
                <c:pt idx="89">
                  <c:v>3.0471</c:v>
                </c:pt>
                <c:pt idx="90">
                  <c:v>3.65916</c:v>
                </c:pt>
                <c:pt idx="91">
                  <c:v>4.9211</c:v>
                </c:pt>
                <c:pt idx="92">
                  <c:v>3.3778</c:v>
                </c:pt>
                <c:pt idx="93">
                  <c:v>3.59551</c:v>
                </c:pt>
                <c:pt idx="94">
                  <c:v>3.61613</c:v>
                </c:pt>
                <c:pt idx="95">
                  <c:v>3.306569999999998</c:v>
                </c:pt>
                <c:pt idx="96">
                  <c:v>4.09385</c:v>
                </c:pt>
                <c:pt idx="97">
                  <c:v>3.96842</c:v>
                </c:pt>
                <c:pt idx="98">
                  <c:v>3.63174</c:v>
                </c:pt>
                <c:pt idx="99">
                  <c:v>3.82602</c:v>
                </c:pt>
                <c:pt idx="100">
                  <c:v>2.921679999999998</c:v>
                </c:pt>
                <c:pt idx="101">
                  <c:v>3.045</c:v>
                </c:pt>
                <c:pt idx="102">
                  <c:v>3.18988</c:v>
                </c:pt>
                <c:pt idx="103">
                  <c:v>2.8089</c:v>
                </c:pt>
                <c:pt idx="104">
                  <c:v>3.489059999999998</c:v>
                </c:pt>
                <c:pt idx="105">
                  <c:v>3.68262</c:v>
                </c:pt>
                <c:pt idx="106">
                  <c:v>3.35955</c:v>
                </c:pt>
                <c:pt idx="107">
                  <c:v>3.44509</c:v>
                </c:pt>
                <c:pt idx="108">
                  <c:v>3.57539</c:v>
                </c:pt>
                <c:pt idx="109">
                  <c:v>2.92721</c:v>
                </c:pt>
                <c:pt idx="110">
                  <c:v>4.06147</c:v>
                </c:pt>
                <c:pt idx="111">
                  <c:v>4.47608</c:v>
                </c:pt>
                <c:pt idx="112">
                  <c:v>4.452519999999996</c:v>
                </c:pt>
                <c:pt idx="113">
                  <c:v>5.81766</c:v>
                </c:pt>
                <c:pt idx="114">
                  <c:v>5.40659</c:v>
                </c:pt>
                <c:pt idx="115">
                  <c:v>5.698879999999996</c:v>
                </c:pt>
                <c:pt idx="116">
                  <c:v>5.71274</c:v>
                </c:pt>
                <c:pt idx="117">
                  <c:v>5.48964</c:v>
                </c:pt>
                <c:pt idx="118">
                  <c:v>5.365909999999996</c:v>
                </c:pt>
                <c:pt idx="119">
                  <c:v>5.28694</c:v>
                </c:pt>
                <c:pt idx="120">
                  <c:v>5.78693</c:v>
                </c:pt>
                <c:pt idx="121">
                  <c:v>5.1394</c:v>
                </c:pt>
                <c:pt idx="122">
                  <c:v>4.92931</c:v>
                </c:pt>
                <c:pt idx="123">
                  <c:v>4.4073</c:v>
                </c:pt>
                <c:pt idx="124">
                  <c:v>3.20561</c:v>
                </c:pt>
                <c:pt idx="125">
                  <c:v>2.532519999999999</c:v>
                </c:pt>
                <c:pt idx="126">
                  <c:v>1.86304</c:v>
                </c:pt>
                <c:pt idx="127">
                  <c:v>2.455369999999998</c:v>
                </c:pt>
                <c:pt idx="128">
                  <c:v>2.417809999999998</c:v>
                </c:pt>
                <c:pt idx="129">
                  <c:v>2.68198</c:v>
                </c:pt>
                <c:pt idx="130">
                  <c:v>3.0646</c:v>
                </c:pt>
                <c:pt idx="131">
                  <c:v>1.99181</c:v>
                </c:pt>
                <c:pt idx="132">
                  <c:v>2.17192</c:v>
                </c:pt>
                <c:pt idx="133">
                  <c:v>2.77525</c:v>
                </c:pt>
                <c:pt idx="134">
                  <c:v>3.53527</c:v>
                </c:pt>
                <c:pt idx="135">
                  <c:v>3.86661</c:v>
                </c:pt>
                <c:pt idx="136">
                  <c:v>4.40876</c:v>
                </c:pt>
                <c:pt idx="137">
                  <c:v>3.88531</c:v>
                </c:pt>
                <c:pt idx="138">
                  <c:v>3.36869</c:v>
                </c:pt>
                <c:pt idx="139">
                  <c:v>3.66714</c:v>
                </c:pt>
                <c:pt idx="140">
                  <c:v>3.44316</c:v>
                </c:pt>
                <c:pt idx="141">
                  <c:v>3.88313</c:v>
                </c:pt>
                <c:pt idx="142">
                  <c:v>3.6756</c:v>
                </c:pt>
                <c:pt idx="143">
                  <c:v>3.00391</c:v>
                </c:pt>
                <c:pt idx="144">
                  <c:v>3.328549999999999</c:v>
                </c:pt>
                <c:pt idx="145">
                  <c:v>2.801909999999999</c:v>
                </c:pt>
                <c:pt idx="146">
                  <c:v>2.65688</c:v>
                </c:pt>
                <c:pt idx="147">
                  <c:v>3.26888</c:v>
                </c:pt>
                <c:pt idx="148">
                  <c:v>2.719409999999998</c:v>
                </c:pt>
                <c:pt idx="149">
                  <c:v>2.518879999999998</c:v>
                </c:pt>
                <c:pt idx="150">
                  <c:v>2.30541</c:v>
                </c:pt>
                <c:pt idx="151">
                  <c:v>1.46336</c:v>
                </c:pt>
                <c:pt idx="152">
                  <c:v>0.70365</c:v>
                </c:pt>
                <c:pt idx="153">
                  <c:v>0.53169</c:v>
                </c:pt>
                <c:pt idx="154">
                  <c:v>-0.63659</c:v>
                </c:pt>
                <c:pt idx="155">
                  <c:v>-1.95501</c:v>
                </c:pt>
                <c:pt idx="156">
                  <c:v>-2.089259999999999</c:v>
                </c:pt>
                <c:pt idx="157">
                  <c:v>-2.69401</c:v>
                </c:pt>
                <c:pt idx="158">
                  <c:v>-1.39129</c:v>
                </c:pt>
                <c:pt idx="159">
                  <c:v>-0.20132</c:v>
                </c:pt>
                <c:pt idx="160">
                  <c:v>0.67913</c:v>
                </c:pt>
                <c:pt idx="161">
                  <c:v>1.95791</c:v>
                </c:pt>
                <c:pt idx="162">
                  <c:v>1.9988</c:v>
                </c:pt>
                <c:pt idx="163">
                  <c:v>3.054289999999999</c:v>
                </c:pt>
                <c:pt idx="164">
                  <c:v>3.01885</c:v>
                </c:pt>
                <c:pt idx="165">
                  <c:v>2.39338</c:v>
                </c:pt>
                <c:pt idx="166">
                  <c:v>2.17726</c:v>
                </c:pt>
                <c:pt idx="167">
                  <c:v>1.48238</c:v>
                </c:pt>
                <c:pt idx="168">
                  <c:v>1.66877</c:v>
                </c:pt>
                <c:pt idx="169">
                  <c:v>1.78263</c:v>
                </c:pt>
                <c:pt idx="170">
                  <c:v>1.83035</c:v>
                </c:pt>
                <c:pt idx="171">
                  <c:v>1.97542</c:v>
                </c:pt>
                <c:pt idx="172">
                  <c:v>2.176629999999998</c:v>
                </c:pt>
                <c:pt idx="173">
                  <c:v>2.30514</c:v>
                </c:pt>
                <c:pt idx="174">
                  <c:v>2.319869999999996</c:v>
                </c:pt>
                <c:pt idx="175">
                  <c:v>2.7641</c:v>
                </c:pt>
                <c:pt idx="176">
                  <c:v>2.17266</c:v>
                </c:pt>
                <c:pt idx="177">
                  <c:v>2.365759999999998</c:v>
                </c:pt>
                <c:pt idx="178">
                  <c:v>2.67145</c:v>
                </c:pt>
              </c:numCache>
            </c:numRef>
          </c:yVal>
          <c:smooth val="0"/>
        </c:ser>
        <c:dLbls>
          <c:showLegendKey val="0"/>
          <c:showVal val="0"/>
          <c:showCatName val="0"/>
          <c:showSerName val="0"/>
          <c:showPercent val="0"/>
          <c:showBubbleSize val="0"/>
        </c:dLbls>
        <c:axId val="2046502744"/>
        <c:axId val="2142303240"/>
      </c:scatterChart>
      <c:valAx>
        <c:axId val="2046502744"/>
        <c:scaling>
          <c:orientation val="minMax"/>
          <c:max val="2015.0"/>
          <c:min val="197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142303240"/>
        <c:crossesAt val="-1000.0"/>
        <c:crossBetween val="midCat"/>
        <c:majorUnit val="5.0"/>
        <c:minorUnit val="1.0"/>
      </c:valAx>
      <c:valAx>
        <c:axId val="2142303240"/>
        <c:scaling>
          <c:orientation val="minMax"/>
          <c:max val="10.0"/>
          <c:min val="-4.0"/>
        </c:scaling>
        <c:delete val="0"/>
        <c:axPos val="l"/>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46502744"/>
        <c:crosses val="autoZero"/>
        <c:crossBetween val="midCat"/>
        <c:majorUnit val="2.0"/>
        <c:minorUnit val="1.0"/>
      </c:valAx>
      <c:valAx>
        <c:axId val="2046529048"/>
        <c:scaling>
          <c:orientation val="minMax"/>
          <c:max val="100.0"/>
          <c:min val="0.0"/>
        </c:scaling>
        <c:delete val="0"/>
        <c:axPos val="r"/>
        <c:numFmt formatCode="General" sourceLinked="1"/>
        <c:majorTickMark val="none"/>
        <c:minorTickMark val="none"/>
        <c:tickLblPos val="none"/>
        <c:crossAx val="2066804920"/>
        <c:crosses val="max"/>
        <c:crossBetween val="between"/>
        <c:majorUnit val="20.0"/>
        <c:minorUnit val="4.0"/>
      </c:valAx>
      <c:catAx>
        <c:axId val="2066804920"/>
        <c:scaling>
          <c:orientation val="minMax"/>
        </c:scaling>
        <c:delete val="1"/>
        <c:axPos val="b"/>
        <c:numFmt formatCode="0.00" sourceLinked="1"/>
        <c:majorTickMark val="out"/>
        <c:minorTickMark val="none"/>
        <c:tickLblPos val="nextTo"/>
        <c:crossAx val="2046529048"/>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61932258467692"/>
          <c:y val="0.0560006610574572"/>
          <c:w val="0.882505186851644"/>
          <c:h val="0.86850383921831"/>
        </c:manualLayout>
      </c:layout>
      <c:barChart>
        <c:barDir val="col"/>
        <c:grouping val="clustered"/>
        <c:varyColors val="0"/>
        <c:ser>
          <c:idx val="3"/>
          <c:order val="3"/>
          <c:tx>
            <c:strRef>
              <c:f>Sheet1!$N$13</c:f>
              <c:strCache>
                <c:ptCount val="1"/>
                <c:pt idx="0">
                  <c:v>Recession</c:v>
                </c:pt>
              </c:strCache>
            </c:strRef>
          </c:tx>
          <c:spPr>
            <a:solidFill>
              <a:srgbClr val="FFCCCC"/>
            </a:solidFill>
          </c:spPr>
          <c:invertIfNegative val="0"/>
          <c:cat>
            <c:numRef>
              <c:f>Sheet1!$J$14:$J$182</c:f>
              <c:numCache>
                <c:formatCode>0.00</c:formatCode>
                <c:ptCount val="16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numCache>
            </c:numRef>
          </c:cat>
          <c:val>
            <c:numRef>
              <c:f>Sheet1!$N$14:$N$192</c:f>
              <c:numCache>
                <c:formatCode>General</c:formatCode>
                <c:ptCount val="179"/>
                <c:pt idx="0">
                  <c:v>100.0</c:v>
                </c:pt>
                <c:pt idx="1">
                  <c:v>100.0</c:v>
                </c:pt>
                <c:pt idx="2">
                  <c:v>100.0</c:v>
                </c:pt>
                <c:pt idx="3">
                  <c:v>100.0</c:v>
                </c:pt>
                <c:pt idx="15">
                  <c:v>100.0</c:v>
                </c:pt>
                <c:pt idx="16">
                  <c:v>100.0</c:v>
                </c:pt>
                <c:pt idx="17">
                  <c:v>100.0</c:v>
                </c:pt>
                <c:pt idx="18">
                  <c:v>100.0</c:v>
                </c:pt>
                <c:pt idx="19">
                  <c:v>100.0</c:v>
                </c:pt>
                <c:pt idx="20">
                  <c:v>100.0</c:v>
                </c:pt>
                <c:pt idx="40">
                  <c:v>100.0</c:v>
                </c:pt>
                <c:pt idx="41">
                  <c:v>100.0</c:v>
                </c:pt>
                <c:pt idx="42">
                  <c:v>100.0</c:v>
                </c:pt>
                <c:pt idx="46">
                  <c:v>100.0</c:v>
                </c:pt>
                <c:pt idx="47">
                  <c:v>100.0</c:v>
                </c:pt>
                <c:pt idx="48">
                  <c:v>100.0</c:v>
                </c:pt>
                <c:pt idx="49">
                  <c:v>100.0</c:v>
                </c:pt>
                <c:pt idx="50">
                  <c:v>100.0</c:v>
                </c:pt>
                <c:pt idx="51">
                  <c:v>100.0</c:v>
                </c:pt>
                <c:pt idx="82">
                  <c:v>100.0</c:v>
                </c:pt>
                <c:pt idx="83">
                  <c:v>100.0</c:v>
                </c:pt>
                <c:pt idx="84">
                  <c:v>100.0</c:v>
                </c:pt>
                <c:pt idx="124">
                  <c:v>100.0</c:v>
                </c:pt>
                <c:pt idx="125">
                  <c:v>100.0</c:v>
                </c:pt>
                <c:pt idx="126">
                  <c:v>100.0</c:v>
                </c:pt>
                <c:pt idx="151">
                  <c:v>100.0</c:v>
                </c:pt>
                <c:pt idx="152">
                  <c:v>100.0</c:v>
                </c:pt>
                <c:pt idx="153">
                  <c:v>100.0</c:v>
                </c:pt>
                <c:pt idx="154">
                  <c:v>100.0</c:v>
                </c:pt>
                <c:pt idx="155">
                  <c:v>100.0</c:v>
                </c:pt>
                <c:pt idx="156">
                  <c:v>100.0</c:v>
                </c:pt>
                <c:pt idx="157">
                  <c:v>100.0</c:v>
                </c:pt>
              </c:numCache>
            </c:numRef>
          </c:val>
        </c:ser>
        <c:dLbls>
          <c:showLegendKey val="0"/>
          <c:showVal val="0"/>
          <c:showCatName val="0"/>
          <c:showSerName val="0"/>
          <c:showPercent val="0"/>
          <c:showBubbleSize val="0"/>
        </c:dLbls>
        <c:gapWidth val="0"/>
        <c:overlap val="39"/>
        <c:axId val="2146468824"/>
        <c:axId val="-2145721288"/>
      </c:barChart>
      <c:scatterChart>
        <c:scatterStyle val="lineMarker"/>
        <c:varyColors val="0"/>
        <c:ser>
          <c:idx val="0"/>
          <c:order val="0"/>
          <c:tx>
            <c:strRef>
              <c:f>Sheet1!$K$13</c:f>
              <c:strCache>
                <c:ptCount val="1"/>
                <c:pt idx="0">
                  <c:v>Var GDP</c:v>
                </c:pt>
              </c:strCache>
            </c:strRef>
          </c:tx>
          <c:spPr>
            <a:ln w="38100">
              <a:solidFill>
                <a:srgbClr val="0000FF"/>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Sheet1!$K$14:$K$192</c:f>
              <c:numCache>
                <c:formatCode>0.0</c:formatCode>
                <c:ptCount val="179"/>
                <c:pt idx="0">
                  <c:v>0.33038</c:v>
                </c:pt>
                <c:pt idx="1">
                  <c:v>0.18484</c:v>
                </c:pt>
                <c:pt idx="2">
                  <c:v>0.44551</c:v>
                </c:pt>
                <c:pt idx="3">
                  <c:v>-0.15269</c:v>
                </c:pt>
                <c:pt idx="4">
                  <c:v>2.7023</c:v>
                </c:pt>
                <c:pt idx="5">
                  <c:v>3.10684</c:v>
                </c:pt>
                <c:pt idx="6">
                  <c:v>3.00177</c:v>
                </c:pt>
                <c:pt idx="7">
                  <c:v>4.37525</c:v>
                </c:pt>
                <c:pt idx="8">
                  <c:v>3.47724</c:v>
                </c:pt>
                <c:pt idx="9">
                  <c:v>5.27366</c:v>
                </c:pt>
                <c:pt idx="10">
                  <c:v>5.41633</c:v>
                </c:pt>
                <c:pt idx="11">
                  <c:v>6.855499999999997</c:v>
                </c:pt>
                <c:pt idx="12">
                  <c:v>7.55837</c:v>
                </c:pt>
                <c:pt idx="13">
                  <c:v>6.314599999999996</c:v>
                </c:pt>
                <c:pt idx="14">
                  <c:v>4.77214</c:v>
                </c:pt>
                <c:pt idx="15">
                  <c:v>4.021939999999996</c:v>
                </c:pt>
                <c:pt idx="16">
                  <c:v>0.67838</c:v>
                </c:pt>
                <c:pt idx="17">
                  <c:v>-0.18745</c:v>
                </c:pt>
                <c:pt idx="18">
                  <c:v>-0.61346</c:v>
                </c:pt>
                <c:pt idx="19">
                  <c:v>-1.92589</c:v>
                </c:pt>
                <c:pt idx="20">
                  <c:v>-2.30017</c:v>
                </c:pt>
                <c:pt idx="21">
                  <c:v>-1.8062</c:v>
                </c:pt>
                <c:pt idx="22">
                  <c:v>0.79387</c:v>
                </c:pt>
                <c:pt idx="23">
                  <c:v>2.56104</c:v>
                </c:pt>
                <c:pt idx="24">
                  <c:v>6.16167</c:v>
                </c:pt>
                <c:pt idx="25">
                  <c:v>6.1464</c:v>
                </c:pt>
                <c:pt idx="26">
                  <c:v>4.95075</c:v>
                </c:pt>
                <c:pt idx="27">
                  <c:v>4.3335</c:v>
                </c:pt>
                <c:pt idx="28">
                  <c:v>3.216159999999999</c:v>
                </c:pt>
                <c:pt idx="29">
                  <c:v>4.45151</c:v>
                </c:pt>
                <c:pt idx="30">
                  <c:v>5.76119</c:v>
                </c:pt>
                <c:pt idx="31">
                  <c:v>4.98386</c:v>
                </c:pt>
                <c:pt idx="32">
                  <c:v>4.1385</c:v>
                </c:pt>
                <c:pt idx="33">
                  <c:v>6.105189999999996</c:v>
                </c:pt>
                <c:pt idx="34">
                  <c:v>5.27951</c:v>
                </c:pt>
                <c:pt idx="35">
                  <c:v>6.6814</c:v>
                </c:pt>
                <c:pt idx="36">
                  <c:v>6.520729999999999</c:v>
                </c:pt>
                <c:pt idx="37">
                  <c:v>2.65859</c:v>
                </c:pt>
                <c:pt idx="38">
                  <c:v>2.3961</c:v>
                </c:pt>
                <c:pt idx="39">
                  <c:v>1.30212</c:v>
                </c:pt>
                <c:pt idx="40">
                  <c:v>1.42857</c:v>
                </c:pt>
                <c:pt idx="41">
                  <c:v>-0.74835</c:v>
                </c:pt>
                <c:pt idx="42">
                  <c:v>-1.60626</c:v>
                </c:pt>
                <c:pt idx="43">
                  <c:v>-0.04151</c:v>
                </c:pt>
                <c:pt idx="44">
                  <c:v>1.69811</c:v>
                </c:pt>
                <c:pt idx="45">
                  <c:v>3.04571</c:v>
                </c:pt>
                <c:pt idx="46">
                  <c:v>4.38672</c:v>
                </c:pt>
                <c:pt idx="47">
                  <c:v>1.29053</c:v>
                </c:pt>
                <c:pt idx="48">
                  <c:v>-2.421749999999998</c:v>
                </c:pt>
                <c:pt idx="49">
                  <c:v>-1.17043</c:v>
                </c:pt>
                <c:pt idx="50">
                  <c:v>-2.64299</c:v>
                </c:pt>
                <c:pt idx="51">
                  <c:v>-1.39709</c:v>
                </c:pt>
                <c:pt idx="52">
                  <c:v>1.59382</c:v>
                </c:pt>
                <c:pt idx="53">
                  <c:v>3.35013</c:v>
                </c:pt>
                <c:pt idx="54">
                  <c:v>5.75322</c:v>
                </c:pt>
                <c:pt idx="55">
                  <c:v>7.829849999999999</c:v>
                </c:pt>
                <c:pt idx="56">
                  <c:v>8.54945</c:v>
                </c:pt>
                <c:pt idx="57">
                  <c:v>7.99162</c:v>
                </c:pt>
                <c:pt idx="58">
                  <c:v>6.96064</c:v>
                </c:pt>
                <c:pt idx="59">
                  <c:v>5.634509999999996</c:v>
                </c:pt>
                <c:pt idx="60">
                  <c:v>4.60606</c:v>
                </c:pt>
                <c:pt idx="61">
                  <c:v>3.74209</c:v>
                </c:pt>
                <c:pt idx="62">
                  <c:v>4.329809999999997</c:v>
                </c:pt>
                <c:pt idx="63">
                  <c:v>4.28069</c:v>
                </c:pt>
                <c:pt idx="64">
                  <c:v>4.21179</c:v>
                </c:pt>
                <c:pt idx="65">
                  <c:v>3.73977</c:v>
                </c:pt>
                <c:pt idx="66">
                  <c:v>3.17954</c:v>
                </c:pt>
                <c:pt idx="67">
                  <c:v>2.94194</c:v>
                </c:pt>
                <c:pt idx="68">
                  <c:v>2.70937</c:v>
                </c:pt>
                <c:pt idx="69">
                  <c:v>3.38755</c:v>
                </c:pt>
                <c:pt idx="70">
                  <c:v>3.28413</c:v>
                </c:pt>
                <c:pt idx="71">
                  <c:v>4.44864</c:v>
                </c:pt>
                <c:pt idx="72">
                  <c:v>4.30644</c:v>
                </c:pt>
                <c:pt idx="73">
                  <c:v>4.51223</c:v>
                </c:pt>
                <c:pt idx="74">
                  <c:v>4.17137</c:v>
                </c:pt>
                <c:pt idx="75">
                  <c:v>3.83711</c:v>
                </c:pt>
                <c:pt idx="76">
                  <c:v>4.29772</c:v>
                </c:pt>
                <c:pt idx="77">
                  <c:v>3.74697</c:v>
                </c:pt>
                <c:pt idx="78">
                  <c:v>3.92078</c:v>
                </c:pt>
                <c:pt idx="79">
                  <c:v>2.77904</c:v>
                </c:pt>
                <c:pt idx="80">
                  <c:v>2.86742</c:v>
                </c:pt>
                <c:pt idx="81">
                  <c:v>2.45947</c:v>
                </c:pt>
                <c:pt idx="82">
                  <c:v>1.72564</c:v>
                </c:pt>
                <c:pt idx="83">
                  <c:v>0.64631</c:v>
                </c:pt>
                <c:pt idx="84">
                  <c:v>-0.91091</c:v>
                </c:pt>
                <c:pt idx="85">
                  <c:v>-0.52663</c:v>
                </c:pt>
                <c:pt idx="86">
                  <c:v>-0.07346</c:v>
                </c:pt>
                <c:pt idx="87">
                  <c:v>1.2237</c:v>
                </c:pt>
                <c:pt idx="88">
                  <c:v>2.90336</c:v>
                </c:pt>
                <c:pt idx="89">
                  <c:v>3.235809999999999</c:v>
                </c:pt>
                <c:pt idx="90">
                  <c:v>3.74166</c:v>
                </c:pt>
                <c:pt idx="91">
                  <c:v>4.326559999999996</c:v>
                </c:pt>
                <c:pt idx="92">
                  <c:v>3.30045</c:v>
                </c:pt>
                <c:pt idx="93">
                  <c:v>2.78202</c:v>
                </c:pt>
                <c:pt idx="94">
                  <c:v>2.28815</c:v>
                </c:pt>
                <c:pt idx="95">
                  <c:v>2.62584</c:v>
                </c:pt>
                <c:pt idx="96">
                  <c:v>3.43906</c:v>
                </c:pt>
                <c:pt idx="97">
                  <c:v>4.23308</c:v>
                </c:pt>
                <c:pt idx="98">
                  <c:v>4.33957</c:v>
                </c:pt>
                <c:pt idx="99">
                  <c:v>4.13322</c:v>
                </c:pt>
                <c:pt idx="100">
                  <c:v>3.474489999999998</c:v>
                </c:pt>
                <c:pt idx="101">
                  <c:v>2.43589</c:v>
                </c:pt>
                <c:pt idx="102">
                  <c:v>2.70733</c:v>
                </c:pt>
                <c:pt idx="103">
                  <c:v>2.275059999999999</c:v>
                </c:pt>
                <c:pt idx="104">
                  <c:v>2.59545</c:v>
                </c:pt>
                <c:pt idx="105">
                  <c:v>4.02387</c:v>
                </c:pt>
                <c:pt idx="106">
                  <c:v>4.094509999999996</c:v>
                </c:pt>
                <c:pt idx="107">
                  <c:v>4.45376</c:v>
                </c:pt>
                <c:pt idx="108">
                  <c:v>4.562889999999996</c:v>
                </c:pt>
                <c:pt idx="109">
                  <c:v>4.31933</c:v>
                </c:pt>
                <c:pt idx="110">
                  <c:v>4.67874</c:v>
                </c:pt>
                <c:pt idx="111">
                  <c:v>4.3877</c:v>
                </c:pt>
                <c:pt idx="112">
                  <c:v>4.623459999999996</c:v>
                </c:pt>
                <c:pt idx="113">
                  <c:v>4.06766</c:v>
                </c:pt>
                <c:pt idx="114">
                  <c:v>4.104639999999996</c:v>
                </c:pt>
                <c:pt idx="115">
                  <c:v>4.99897</c:v>
                </c:pt>
                <c:pt idx="116">
                  <c:v>4.80073</c:v>
                </c:pt>
                <c:pt idx="117">
                  <c:v>4.64964</c:v>
                </c:pt>
                <c:pt idx="118">
                  <c:v>4.59821</c:v>
                </c:pt>
                <c:pt idx="119">
                  <c:v>4.694709999999996</c:v>
                </c:pt>
                <c:pt idx="120">
                  <c:v>4.166979999999996</c:v>
                </c:pt>
                <c:pt idx="121">
                  <c:v>5.26646</c:v>
                </c:pt>
                <c:pt idx="122">
                  <c:v>4.08318</c:v>
                </c:pt>
                <c:pt idx="123">
                  <c:v>2.88884</c:v>
                </c:pt>
                <c:pt idx="124">
                  <c:v>2.29952</c:v>
                </c:pt>
                <c:pt idx="125">
                  <c:v>0.93548</c:v>
                </c:pt>
                <c:pt idx="126">
                  <c:v>0.49494</c:v>
                </c:pt>
                <c:pt idx="127">
                  <c:v>0.20506</c:v>
                </c:pt>
                <c:pt idx="128">
                  <c:v>1.41577</c:v>
                </c:pt>
                <c:pt idx="129">
                  <c:v>1.43742</c:v>
                </c:pt>
                <c:pt idx="130">
                  <c:v>2.25492</c:v>
                </c:pt>
                <c:pt idx="131">
                  <c:v>2.03616</c:v>
                </c:pt>
                <c:pt idx="132">
                  <c:v>1.62919</c:v>
                </c:pt>
                <c:pt idx="133">
                  <c:v>2.00962</c:v>
                </c:pt>
                <c:pt idx="134">
                  <c:v>3.215549999999999</c:v>
                </c:pt>
                <c:pt idx="135">
                  <c:v>4.355909999999996</c:v>
                </c:pt>
                <c:pt idx="136">
                  <c:v>4.41479</c:v>
                </c:pt>
                <c:pt idx="137">
                  <c:v>4.21302</c:v>
                </c:pt>
                <c:pt idx="138">
                  <c:v>3.42796</c:v>
                </c:pt>
                <c:pt idx="139">
                  <c:v>3.11708</c:v>
                </c:pt>
                <c:pt idx="140">
                  <c:v>3.62033</c:v>
                </c:pt>
                <c:pt idx="141">
                  <c:v>3.40357</c:v>
                </c:pt>
                <c:pt idx="142">
                  <c:v>3.33314</c:v>
                </c:pt>
                <c:pt idx="143">
                  <c:v>3.032169999999998</c:v>
                </c:pt>
                <c:pt idx="144">
                  <c:v>3.17042</c:v>
                </c:pt>
                <c:pt idx="145">
                  <c:v>2.94157</c:v>
                </c:pt>
                <c:pt idx="146">
                  <c:v>2.174669999999999</c:v>
                </c:pt>
                <c:pt idx="147">
                  <c:v>2.389829999999999</c:v>
                </c:pt>
                <c:pt idx="148">
                  <c:v>1.23676</c:v>
                </c:pt>
                <c:pt idx="149">
                  <c:v>1.70738</c:v>
                </c:pt>
                <c:pt idx="150">
                  <c:v>2.300279999999999</c:v>
                </c:pt>
                <c:pt idx="151">
                  <c:v>1.86792</c:v>
                </c:pt>
                <c:pt idx="152">
                  <c:v>1.11028</c:v>
                </c:pt>
                <c:pt idx="153">
                  <c:v>0.84037</c:v>
                </c:pt>
                <c:pt idx="154">
                  <c:v>-0.31395</c:v>
                </c:pt>
                <c:pt idx="155">
                  <c:v>-2.766849999999998</c:v>
                </c:pt>
                <c:pt idx="156">
                  <c:v>-3.455459999999996</c:v>
                </c:pt>
                <c:pt idx="157">
                  <c:v>-4.061909999999997</c:v>
                </c:pt>
                <c:pt idx="158">
                  <c:v>-3.2844</c:v>
                </c:pt>
                <c:pt idx="159">
                  <c:v>-0.24079</c:v>
                </c:pt>
                <c:pt idx="160">
                  <c:v>1.59861</c:v>
                </c:pt>
                <c:pt idx="161">
                  <c:v>2.7188</c:v>
                </c:pt>
                <c:pt idx="162">
                  <c:v>3.07585</c:v>
                </c:pt>
                <c:pt idx="163">
                  <c:v>2.73073</c:v>
                </c:pt>
                <c:pt idx="164">
                  <c:v>1.89321</c:v>
                </c:pt>
                <c:pt idx="165">
                  <c:v>1.65266</c:v>
                </c:pt>
                <c:pt idx="166">
                  <c:v>1.18285</c:v>
                </c:pt>
                <c:pt idx="167">
                  <c:v>1.68217</c:v>
                </c:pt>
                <c:pt idx="168">
                  <c:v>2.6456</c:v>
                </c:pt>
                <c:pt idx="169">
                  <c:v>2.315609999999996</c:v>
                </c:pt>
                <c:pt idx="170">
                  <c:v>2.73083</c:v>
                </c:pt>
                <c:pt idx="171">
                  <c:v>1.60234</c:v>
                </c:pt>
                <c:pt idx="172">
                  <c:v>1.72439</c:v>
                </c:pt>
                <c:pt idx="173">
                  <c:v>1.75983</c:v>
                </c:pt>
                <c:pt idx="174">
                  <c:v>2.25904</c:v>
                </c:pt>
                <c:pt idx="175">
                  <c:v>3.126279999999999</c:v>
                </c:pt>
                <c:pt idx="176">
                  <c:v>1.88758</c:v>
                </c:pt>
                <c:pt idx="177">
                  <c:v>2.58737</c:v>
                </c:pt>
                <c:pt idx="178">
                  <c:v>2.69774</c:v>
                </c:pt>
              </c:numCache>
            </c:numRef>
          </c:yVal>
          <c:smooth val="0"/>
        </c:ser>
        <c:ser>
          <c:idx val="1"/>
          <c:order val="1"/>
          <c:tx>
            <c:strRef>
              <c:f>Sheet1!$L$13</c:f>
              <c:strCache>
                <c:ptCount val="1"/>
                <c:pt idx="0">
                  <c:v>Var Consump Expend</c:v>
                </c:pt>
              </c:strCache>
            </c:strRef>
          </c:tx>
          <c:spPr>
            <a:ln w="38100">
              <a:solidFill>
                <a:srgbClr val="CC6600"/>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Sheet1!$L$14:$L$192</c:f>
              <c:numCache>
                <c:formatCode>0.0</c:formatCode>
                <c:ptCount val="179"/>
                <c:pt idx="0">
                  <c:v>2.56556</c:v>
                </c:pt>
                <c:pt idx="1">
                  <c:v>2.38668</c:v>
                </c:pt>
                <c:pt idx="2">
                  <c:v>2.78325</c:v>
                </c:pt>
                <c:pt idx="3">
                  <c:v>1.69302</c:v>
                </c:pt>
                <c:pt idx="4">
                  <c:v>3.00097</c:v>
                </c:pt>
                <c:pt idx="5">
                  <c:v>3.47066</c:v>
                </c:pt>
                <c:pt idx="6">
                  <c:v>3.38913</c:v>
                </c:pt>
                <c:pt idx="7">
                  <c:v>5.3927</c:v>
                </c:pt>
                <c:pt idx="8">
                  <c:v>4.77955</c:v>
                </c:pt>
                <c:pt idx="9">
                  <c:v>5.80736</c:v>
                </c:pt>
                <c:pt idx="10">
                  <c:v>6.58919</c:v>
                </c:pt>
                <c:pt idx="11">
                  <c:v>7.30873</c:v>
                </c:pt>
                <c:pt idx="12">
                  <c:v>7.84364</c:v>
                </c:pt>
                <c:pt idx="13">
                  <c:v>5.77882</c:v>
                </c:pt>
                <c:pt idx="14">
                  <c:v>4.54475</c:v>
                </c:pt>
                <c:pt idx="15">
                  <c:v>1.84539</c:v>
                </c:pt>
                <c:pt idx="16">
                  <c:v>-0.84953</c:v>
                </c:pt>
                <c:pt idx="17">
                  <c:v>-0.46222</c:v>
                </c:pt>
                <c:pt idx="18">
                  <c:v>-0.40708</c:v>
                </c:pt>
                <c:pt idx="19">
                  <c:v>-1.5795</c:v>
                </c:pt>
                <c:pt idx="20">
                  <c:v>0.11725</c:v>
                </c:pt>
                <c:pt idx="21">
                  <c:v>1.43503</c:v>
                </c:pt>
                <c:pt idx="22">
                  <c:v>2.45845</c:v>
                </c:pt>
                <c:pt idx="23">
                  <c:v>5.08706</c:v>
                </c:pt>
                <c:pt idx="24">
                  <c:v>6.29692</c:v>
                </c:pt>
                <c:pt idx="25">
                  <c:v>5.514209999999998</c:v>
                </c:pt>
                <c:pt idx="26">
                  <c:v>5.13381</c:v>
                </c:pt>
                <c:pt idx="27">
                  <c:v>5.38827</c:v>
                </c:pt>
                <c:pt idx="28">
                  <c:v>4.50578</c:v>
                </c:pt>
                <c:pt idx="29">
                  <c:v>4.123159999999996</c:v>
                </c:pt>
                <c:pt idx="30">
                  <c:v>4.01064</c:v>
                </c:pt>
                <c:pt idx="31">
                  <c:v>4.21873</c:v>
                </c:pt>
                <c:pt idx="32">
                  <c:v>3.63572</c:v>
                </c:pt>
                <c:pt idx="33">
                  <c:v>5.26641</c:v>
                </c:pt>
                <c:pt idx="34">
                  <c:v>4.7108</c:v>
                </c:pt>
                <c:pt idx="35">
                  <c:v>3.98237</c:v>
                </c:pt>
                <c:pt idx="36">
                  <c:v>3.907249999999999</c:v>
                </c:pt>
                <c:pt idx="37">
                  <c:v>1.67531</c:v>
                </c:pt>
                <c:pt idx="38">
                  <c:v>2.24816</c:v>
                </c:pt>
                <c:pt idx="39">
                  <c:v>1.70804</c:v>
                </c:pt>
                <c:pt idx="40">
                  <c:v>1.03923</c:v>
                </c:pt>
                <c:pt idx="41">
                  <c:v>-1.1755</c:v>
                </c:pt>
                <c:pt idx="42">
                  <c:v>-1.08444</c:v>
                </c:pt>
                <c:pt idx="43">
                  <c:v>-0.03969</c:v>
                </c:pt>
                <c:pt idx="44">
                  <c:v>0.64098</c:v>
                </c:pt>
                <c:pt idx="45">
                  <c:v>2.93811</c:v>
                </c:pt>
                <c:pt idx="46">
                  <c:v>2.2505</c:v>
                </c:pt>
                <c:pt idx="47">
                  <c:v>0.15386</c:v>
                </c:pt>
                <c:pt idx="48">
                  <c:v>0.29129</c:v>
                </c:pt>
                <c:pt idx="49">
                  <c:v>0.68146</c:v>
                </c:pt>
                <c:pt idx="50">
                  <c:v>1.05253</c:v>
                </c:pt>
                <c:pt idx="51">
                  <c:v>3.67452</c:v>
                </c:pt>
                <c:pt idx="52">
                  <c:v>3.98996</c:v>
                </c:pt>
                <c:pt idx="53">
                  <c:v>5.660049999999996</c:v>
                </c:pt>
                <c:pt idx="54">
                  <c:v>6.68987</c:v>
                </c:pt>
                <c:pt idx="55">
                  <c:v>6.428949999999999</c:v>
                </c:pt>
                <c:pt idx="56">
                  <c:v>6.298519999999996</c:v>
                </c:pt>
                <c:pt idx="57">
                  <c:v>5.72125</c:v>
                </c:pt>
                <c:pt idx="58">
                  <c:v>4.696519999999996</c:v>
                </c:pt>
                <c:pt idx="59">
                  <c:v>4.43501</c:v>
                </c:pt>
                <c:pt idx="60">
                  <c:v>5.317419999999996</c:v>
                </c:pt>
                <c:pt idx="61">
                  <c:v>4.810099999999998</c:v>
                </c:pt>
                <c:pt idx="62">
                  <c:v>6.00871</c:v>
                </c:pt>
                <c:pt idx="63">
                  <c:v>4.893889999999996</c:v>
                </c:pt>
                <c:pt idx="64">
                  <c:v>4.017169999999997</c:v>
                </c:pt>
                <c:pt idx="65">
                  <c:v>4.20184</c:v>
                </c:pt>
                <c:pt idx="66">
                  <c:v>4.08977</c:v>
                </c:pt>
                <c:pt idx="67">
                  <c:v>4.48722</c:v>
                </c:pt>
                <c:pt idx="68">
                  <c:v>3.6242</c:v>
                </c:pt>
                <c:pt idx="69">
                  <c:v>3.899729999999999</c:v>
                </c:pt>
                <c:pt idx="70">
                  <c:v>3.23409</c:v>
                </c:pt>
                <c:pt idx="71">
                  <c:v>2.79369</c:v>
                </c:pt>
                <c:pt idx="72">
                  <c:v>4.60377</c:v>
                </c:pt>
                <c:pt idx="73">
                  <c:v>3.93136</c:v>
                </c:pt>
                <c:pt idx="74">
                  <c:v>3.616649999999996</c:v>
                </c:pt>
                <c:pt idx="75">
                  <c:v>4.58432</c:v>
                </c:pt>
                <c:pt idx="76">
                  <c:v>3.23288</c:v>
                </c:pt>
                <c:pt idx="77">
                  <c:v>2.96171</c:v>
                </c:pt>
                <c:pt idx="78">
                  <c:v>3.10464</c:v>
                </c:pt>
                <c:pt idx="79">
                  <c:v>2.38695</c:v>
                </c:pt>
                <c:pt idx="80">
                  <c:v>2.79196</c:v>
                </c:pt>
                <c:pt idx="81">
                  <c:v>2.63063</c:v>
                </c:pt>
                <c:pt idx="82">
                  <c:v>2.031899999999998</c:v>
                </c:pt>
                <c:pt idx="83">
                  <c:v>0.81453</c:v>
                </c:pt>
                <c:pt idx="84">
                  <c:v>-0.38878</c:v>
                </c:pt>
                <c:pt idx="85">
                  <c:v>0.13389</c:v>
                </c:pt>
                <c:pt idx="86">
                  <c:v>0.21581</c:v>
                </c:pt>
                <c:pt idx="87">
                  <c:v>0.95115</c:v>
                </c:pt>
                <c:pt idx="88">
                  <c:v>3.20395</c:v>
                </c:pt>
                <c:pt idx="89">
                  <c:v>3.0471</c:v>
                </c:pt>
                <c:pt idx="90">
                  <c:v>3.65916</c:v>
                </c:pt>
                <c:pt idx="91">
                  <c:v>4.9211</c:v>
                </c:pt>
                <c:pt idx="92">
                  <c:v>3.3778</c:v>
                </c:pt>
                <c:pt idx="93">
                  <c:v>3.59551</c:v>
                </c:pt>
                <c:pt idx="94">
                  <c:v>3.61613</c:v>
                </c:pt>
                <c:pt idx="95">
                  <c:v>3.306569999999998</c:v>
                </c:pt>
                <c:pt idx="96">
                  <c:v>4.09385</c:v>
                </c:pt>
                <c:pt idx="97">
                  <c:v>3.96842</c:v>
                </c:pt>
                <c:pt idx="98">
                  <c:v>3.63174</c:v>
                </c:pt>
                <c:pt idx="99">
                  <c:v>3.82602</c:v>
                </c:pt>
                <c:pt idx="100">
                  <c:v>2.921679999999998</c:v>
                </c:pt>
                <c:pt idx="101">
                  <c:v>3.045</c:v>
                </c:pt>
                <c:pt idx="102">
                  <c:v>3.18988</c:v>
                </c:pt>
                <c:pt idx="103">
                  <c:v>2.8089</c:v>
                </c:pt>
                <c:pt idx="104">
                  <c:v>3.489059999999998</c:v>
                </c:pt>
                <c:pt idx="105">
                  <c:v>3.68262</c:v>
                </c:pt>
                <c:pt idx="106">
                  <c:v>3.35955</c:v>
                </c:pt>
                <c:pt idx="107">
                  <c:v>3.44509</c:v>
                </c:pt>
                <c:pt idx="108">
                  <c:v>3.57539</c:v>
                </c:pt>
                <c:pt idx="109">
                  <c:v>2.92721</c:v>
                </c:pt>
                <c:pt idx="110">
                  <c:v>4.06147</c:v>
                </c:pt>
                <c:pt idx="111">
                  <c:v>4.47608</c:v>
                </c:pt>
                <c:pt idx="112">
                  <c:v>4.452519999999996</c:v>
                </c:pt>
                <c:pt idx="113">
                  <c:v>5.81766</c:v>
                </c:pt>
                <c:pt idx="114">
                  <c:v>5.40659</c:v>
                </c:pt>
                <c:pt idx="115">
                  <c:v>5.698879999999996</c:v>
                </c:pt>
                <c:pt idx="116">
                  <c:v>5.71274</c:v>
                </c:pt>
                <c:pt idx="117">
                  <c:v>5.48964</c:v>
                </c:pt>
                <c:pt idx="118">
                  <c:v>5.365909999999996</c:v>
                </c:pt>
                <c:pt idx="119">
                  <c:v>5.28694</c:v>
                </c:pt>
                <c:pt idx="120">
                  <c:v>5.78693</c:v>
                </c:pt>
                <c:pt idx="121">
                  <c:v>5.1394</c:v>
                </c:pt>
                <c:pt idx="122">
                  <c:v>4.92931</c:v>
                </c:pt>
                <c:pt idx="123">
                  <c:v>4.4073</c:v>
                </c:pt>
                <c:pt idx="124">
                  <c:v>3.20561</c:v>
                </c:pt>
                <c:pt idx="125">
                  <c:v>2.532519999999999</c:v>
                </c:pt>
                <c:pt idx="126">
                  <c:v>1.86304</c:v>
                </c:pt>
                <c:pt idx="127">
                  <c:v>2.455369999999998</c:v>
                </c:pt>
                <c:pt idx="128">
                  <c:v>2.417809999999998</c:v>
                </c:pt>
                <c:pt idx="129">
                  <c:v>2.68198</c:v>
                </c:pt>
                <c:pt idx="130">
                  <c:v>3.0646</c:v>
                </c:pt>
                <c:pt idx="131">
                  <c:v>1.99181</c:v>
                </c:pt>
                <c:pt idx="132">
                  <c:v>2.17192</c:v>
                </c:pt>
                <c:pt idx="133">
                  <c:v>2.77525</c:v>
                </c:pt>
                <c:pt idx="134">
                  <c:v>3.53527</c:v>
                </c:pt>
                <c:pt idx="135">
                  <c:v>3.86661</c:v>
                </c:pt>
                <c:pt idx="136">
                  <c:v>4.40876</c:v>
                </c:pt>
                <c:pt idx="137">
                  <c:v>3.88531</c:v>
                </c:pt>
                <c:pt idx="138">
                  <c:v>3.36869</c:v>
                </c:pt>
                <c:pt idx="139">
                  <c:v>3.66714</c:v>
                </c:pt>
                <c:pt idx="140">
                  <c:v>3.44316</c:v>
                </c:pt>
                <c:pt idx="141">
                  <c:v>3.88313</c:v>
                </c:pt>
                <c:pt idx="142">
                  <c:v>3.6756</c:v>
                </c:pt>
                <c:pt idx="143">
                  <c:v>3.00391</c:v>
                </c:pt>
                <c:pt idx="144">
                  <c:v>3.328549999999999</c:v>
                </c:pt>
                <c:pt idx="145">
                  <c:v>2.801909999999999</c:v>
                </c:pt>
                <c:pt idx="146">
                  <c:v>2.65688</c:v>
                </c:pt>
                <c:pt idx="147">
                  <c:v>3.26888</c:v>
                </c:pt>
                <c:pt idx="148">
                  <c:v>2.719409999999998</c:v>
                </c:pt>
                <c:pt idx="149">
                  <c:v>2.518879999999998</c:v>
                </c:pt>
                <c:pt idx="150">
                  <c:v>2.30541</c:v>
                </c:pt>
                <c:pt idx="151">
                  <c:v>1.46336</c:v>
                </c:pt>
                <c:pt idx="152">
                  <c:v>0.70365</c:v>
                </c:pt>
                <c:pt idx="153">
                  <c:v>0.53169</c:v>
                </c:pt>
                <c:pt idx="154">
                  <c:v>-0.63659</c:v>
                </c:pt>
                <c:pt idx="155">
                  <c:v>-1.95501</c:v>
                </c:pt>
                <c:pt idx="156">
                  <c:v>-2.089259999999999</c:v>
                </c:pt>
                <c:pt idx="157">
                  <c:v>-2.69401</c:v>
                </c:pt>
                <c:pt idx="158">
                  <c:v>-1.39129</c:v>
                </c:pt>
                <c:pt idx="159">
                  <c:v>-0.20132</c:v>
                </c:pt>
                <c:pt idx="160">
                  <c:v>0.67913</c:v>
                </c:pt>
                <c:pt idx="161">
                  <c:v>1.95791</c:v>
                </c:pt>
                <c:pt idx="162">
                  <c:v>1.9988</c:v>
                </c:pt>
                <c:pt idx="163">
                  <c:v>3.054289999999999</c:v>
                </c:pt>
                <c:pt idx="164">
                  <c:v>3.01885</c:v>
                </c:pt>
                <c:pt idx="165">
                  <c:v>2.39338</c:v>
                </c:pt>
                <c:pt idx="166">
                  <c:v>2.17726</c:v>
                </c:pt>
                <c:pt idx="167">
                  <c:v>1.48238</c:v>
                </c:pt>
                <c:pt idx="168">
                  <c:v>1.66877</c:v>
                </c:pt>
                <c:pt idx="169">
                  <c:v>1.78263</c:v>
                </c:pt>
                <c:pt idx="170">
                  <c:v>1.83035</c:v>
                </c:pt>
                <c:pt idx="171">
                  <c:v>1.97542</c:v>
                </c:pt>
                <c:pt idx="172">
                  <c:v>2.176629999999998</c:v>
                </c:pt>
                <c:pt idx="173">
                  <c:v>2.30514</c:v>
                </c:pt>
                <c:pt idx="174">
                  <c:v>2.319869999999996</c:v>
                </c:pt>
                <c:pt idx="175">
                  <c:v>2.7641</c:v>
                </c:pt>
                <c:pt idx="176">
                  <c:v>2.17266</c:v>
                </c:pt>
                <c:pt idx="177">
                  <c:v>2.365759999999998</c:v>
                </c:pt>
                <c:pt idx="178">
                  <c:v>2.67145</c:v>
                </c:pt>
              </c:numCache>
            </c:numRef>
          </c:yVal>
          <c:smooth val="0"/>
        </c:ser>
        <c:ser>
          <c:idx val="2"/>
          <c:order val="2"/>
          <c:tx>
            <c:strRef>
              <c:f>Sheet1!$M$13</c:f>
              <c:strCache>
                <c:ptCount val="1"/>
                <c:pt idx="0">
                  <c:v>Investment</c:v>
                </c:pt>
              </c:strCache>
            </c:strRef>
          </c:tx>
          <c:spPr>
            <a:ln w="38100">
              <a:solidFill>
                <a:srgbClr val="009900"/>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Sheet1!$M$14:$M$192</c:f>
              <c:numCache>
                <c:formatCode>0.0</c:formatCode>
                <c:ptCount val="179"/>
                <c:pt idx="0">
                  <c:v>-6.347509999999996</c:v>
                </c:pt>
                <c:pt idx="1">
                  <c:v>-5.587709999999999</c:v>
                </c:pt>
                <c:pt idx="2">
                  <c:v>-5.96036</c:v>
                </c:pt>
                <c:pt idx="3">
                  <c:v>-6.43551</c:v>
                </c:pt>
                <c:pt idx="4">
                  <c:v>7.684439999999996</c:v>
                </c:pt>
                <c:pt idx="5">
                  <c:v>10.50009</c:v>
                </c:pt>
                <c:pt idx="6">
                  <c:v>10.04961</c:v>
                </c:pt>
                <c:pt idx="7">
                  <c:v>13.09046</c:v>
                </c:pt>
                <c:pt idx="8">
                  <c:v>7.95626</c:v>
                </c:pt>
                <c:pt idx="9">
                  <c:v>10.94035</c:v>
                </c:pt>
                <c:pt idx="10">
                  <c:v>11.16691</c:v>
                </c:pt>
                <c:pt idx="11">
                  <c:v>14.95977</c:v>
                </c:pt>
                <c:pt idx="12">
                  <c:v>14.17364</c:v>
                </c:pt>
                <c:pt idx="13">
                  <c:v>12.64205</c:v>
                </c:pt>
                <c:pt idx="14">
                  <c:v>7.03777</c:v>
                </c:pt>
                <c:pt idx="15">
                  <c:v>10.15962</c:v>
                </c:pt>
                <c:pt idx="16">
                  <c:v>-1.8815</c:v>
                </c:pt>
                <c:pt idx="17">
                  <c:v>-6.26847</c:v>
                </c:pt>
                <c:pt idx="18">
                  <c:v>-7.782579999999998</c:v>
                </c:pt>
                <c:pt idx="19">
                  <c:v>-10.41392</c:v>
                </c:pt>
                <c:pt idx="20">
                  <c:v>-20.2924</c:v>
                </c:pt>
                <c:pt idx="21">
                  <c:v>-22.35554</c:v>
                </c:pt>
                <c:pt idx="22">
                  <c:v>-11.76301</c:v>
                </c:pt>
                <c:pt idx="23">
                  <c:v>-9.847290000000001</c:v>
                </c:pt>
                <c:pt idx="24">
                  <c:v>17.83125</c:v>
                </c:pt>
                <c:pt idx="25">
                  <c:v>26.25378</c:v>
                </c:pt>
                <c:pt idx="26">
                  <c:v>17.57867999999998</c:v>
                </c:pt>
                <c:pt idx="27">
                  <c:v>15.24189</c:v>
                </c:pt>
                <c:pt idx="28">
                  <c:v>9.970920000000001</c:v>
                </c:pt>
                <c:pt idx="29">
                  <c:v>13.36795</c:v>
                </c:pt>
                <c:pt idx="30">
                  <c:v>18.69101</c:v>
                </c:pt>
                <c:pt idx="31">
                  <c:v>14.85395</c:v>
                </c:pt>
                <c:pt idx="32">
                  <c:v>11.90712</c:v>
                </c:pt>
                <c:pt idx="33">
                  <c:v>11.20316</c:v>
                </c:pt>
                <c:pt idx="34">
                  <c:v>8.931190000000001</c:v>
                </c:pt>
                <c:pt idx="35">
                  <c:v>14.31907</c:v>
                </c:pt>
                <c:pt idx="36">
                  <c:v>12.32139</c:v>
                </c:pt>
                <c:pt idx="37">
                  <c:v>5.37555</c:v>
                </c:pt>
                <c:pt idx="38">
                  <c:v>0.6658</c:v>
                </c:pt>
                <c:pt idx="39">
                  <c:v>-3.35875</c:v>
                </c:pt>
                <c:pt idx="40">
                  <c:v>-4.184549999999996</c:v>
                </c:pt>
                <c:pt idx="41">
                  <c:v>-12.25097</c:v>
                </c:pt>
                <c:pt idx="42">
                  <c:v>-16.63128</c:v>
                </c:pt>
                <c:pt idx="43">
                  <c:v>-7.20071</c:v>
                </c:pt>
                <c:pt idx="44">
                  <c:v>2.10998</c:v>
                </c:pt>
                <c:pt idx="45">
                  <c:v>6.9661</c:v>
                </c:pt>
                <c:pt idx="46">
                  <c:v>20.93706</c:v>
                </c:pt>
                <c:pt idx="47">
                  <c:v>6.66168</c:v>
                </c:pt>
                <c:pt idx="48">
                  <c:v>-12.01678</c:v>
                </c:pt>
                <c:pt idx="49">
                  <c:v>-8.324470000000001</c:v>
                </c:pt>
                <c:pt idx="50">
                  <c:v>-14.01092</c:v>
                </c:pt>
                <c:pt idx="51">
                  <c:v>-17.72272999999996</c:v>
                </c:pt>
                <c:pt idx="52">
                  <c:v>-5.54341</c:v>
                </c:pt>
                <c:pt idx="53">
                  <c:v>2.965809999999998</c:v>
                </c:pt>
                <c:pt idx="54">
                  <c:v>10.46318</c:v>
                </c:pt>
                <c:pt idx="55">
                  <c:v>31.37218</c:v>
                </c:pt>
                <c:pt idx="56">
                  <c:v>39.21466</c:v>
                </c:pt>
                <c:pt idx="57">
                  <c:v>32.02748</c:v>
                </c:pt>
                <c:pt idx="58">
                  <c:v>26.92608</c:v>
                </c:pt>
                <c:pt idx="59">
                  <c:v>14.1703</c:v>
                </c:pt>
                <c:pt idx="60">
                  <c:v>1.25943</c:v>
                </c:pt>
                <c:pt idx="61">
                  <c:v>-0.2558</c:v>
                </c:pt>
                <c:pt idx="62">
                  <c:v>-3.03227</c:v>
                </c:pt>
                <c:pt idx="63">
                  <c:v>1.86348</c:v>
                </c:pt>
                <c:pt idx="64">
                  <c:v>4.70318</c:v>
                </c:pt>
                <c:pt idx="65">
                  <c:v>1.1515</c:v>
                </c:pt>
                <c:pt idx="66">
                  <c:v>-0.89422</c:v>
                </c:pt>
                <c:pt idx="67">
                  <c:v>-4.13117</c:v>
                </c:pt>
                <c:pt idx="68">
                  <c:v>-1.51479</c:v>
                </c:pt>
                <c:pt idx="69">
                  <c:v>0.28761</c:v>
                </c:pt>
                <c:pt idx="70">
                  <c:v>3.075099999999999</c:v>
                </c:pt>
                <c:pt idx="71">
                  <c:v>9.76988</c:v>
                </c:pt>
                <c:pt idx="72">
                  <c:v>1.75507</c:v>
                </c:pt>
                <c:pt idx="73">
                  <c:v>4.125219999999996</c:v>
                </c:pt>
                <c:pt idx="74">
                  <c:v>4.688979999999996</c:v>
                </c:pt>
                <c:pt idx="75">
                  <c:v>-0.49234</c:v>
                </c:pt>
                <c:pt idx="76">
                  <c:v>8.060960000000001</c:v>
                </c:pt>
                <c:pt idx="77">
                  <c:v>4.53315</c:v>
                </c:pt>
                <c:pt idx="78">
                  <c:v>3.031899999999998</c:v>
                </c:pt>
                <c:pt idx="79">
                  <c:v>0.7398</c:v>
                </c:pt>
                <c:pt idx="80">
                  <c:v>-1.60357</c:v>
                </c:pt>
                <c:pt idx="81">
                  <c:v>-0.6141</c:v>
                </c:pt>
                <c:pt idx="82">
                  <c:v>-1.68066</c:v>
                </c:pt>
                <c:pt idx="83">
                  <c:v>-6.47289</c:v>
                </c:pt>
                <c:pt idx="84">
                  <c:v>-10.46038</c:v>
                </c:pt>
                <c:pt idx="85">
                  <c:v>-10.48691</c:v>
                </c:pt>
                <c:pt idx="86">
                  <c:v>-6.88975</c:v>
                </c:pt>
                <c:pt idx="87">
                  <c:v>2.1002</c:v>
                </c:pt>
                <c:pt idx="88">
                  <c:v>3.671679999999998</c:v>
                </c:pt>
                <c:pt idx="89">
                  <c:v>9.54326</c:v>
                </c:pt>
                <c:pt idx="90">
                  <c:v>8.27297</c:v>
                </c:pt>
                <c:pt idx="91">
                  <c:v>7.765129999999996</c:v>
                </c:pt>
                <c:pt idx="92">
                  <c:v>12.36079</c:v>
                </c:pt>
                <c:pt idx="93">
                  <c:v>6.93412</c:v>
                </c:pt>
                <c:pt idx="94">
                  <c:v>5.364479999999996</c:v>
                </c:pt>
                <c:pt idx="95">
                  <c:v>7.596109999999999</c:v>
                </c:pt>
                <c:pt idx="96">
                  <c:v>9.18271</c:v>
                </c:pt>
                <c:pt idx="97">
                  <c:v>13.88847</c:v>
                </c:pt>
                <c:pt idx="98">
                  <c:v>12.77367</c:v>
                </c:pt>
                <c:pt idx="99">
                  <c:v>11.56003</c:v>
                </c:pt>
                <c:pt idx="100">
                  <c:v>8.575940000000002</c:v>
                </c:pt>
                <c:pt idx="101">
                  <c:v>1.35822</c:v>
                </c:pt>
                <c:pt idx="102">
                  <c:v>2.44317</c:v>
                </c:pt>
                <c:pt idx="103">
                  <c:v>0.84544</c:v>
                </c:pt>
                <c:pt idx="104">
                  <c:v>1.29595</c:v>
                </c:pt>
                <c:pt idx="105">
                  <c:v>8.45048</c:v>
                </c:pt>
                <c:pt idx="106">
                  <c:v>14.12227</c:v>
                </c:pt>
                <c:pt idx="107">
                  <c:v>11.31662</c:v>
                </c:pt>
                <c:pt idx="108">
                  <c:v>12.00492</c:v>
                </c:pt>
                <c:pt idx="109">
                  <c:v>12.72929</c:v>
                </c:pt>
                <c:pt idx="110">
                  <c:v>9.69533</c:v>
                </c:pt>
                <c:pt idx="111">
                  <c:v>11.28396</c:v>
                </c:pt>
                <c:pt idx="112">
                  <c:v>13.78336</c:v>
                </c:pt>
                <c:pt idx="113">
                  <c:v>7.09986</c:v>
                </c:pt>
                <c:pt idx="114">
                  <c:v>8.0264</c:v>
                </c:pt>
                <c:pt idx="115">
                  <c:v>9.52219</c:v>
                </c:pt>
                <c:pt idx="116">
                  <c:v>7.84002</c:v>
                </c:pt>
                <c:pt idx="117">
                  <c:v>8.66978</c:v>
                </c:pt>
                <c:pt idx="118">
                  <c:v>8.49296</c:v>
                </c:pt>
                <c:pt idx="119">
                  <c:v>8.614650000000001</c:v>
                </c:pt>
                <c:pt idx="120">
                  <c:v>4.655029999999996</c:v>
                </c:pt>
                <c:pt idx="121">
                  <c:v>10.8111</c:v>
                </c:pt>
                <c:pt idx="122">
                  <c:v>6.74853</c:v>
                </c:pt>
                <c:pt idx="123">
                  <c:v>3.76538</c:v>
                </c:pt>
                <c:pt idx="124">
                  <c:v>-0.11216</c:v>
                </c:pt>
                <c:pt idx="125">
                  <c:v>-6.08319</c:v>
                </c:pt>
                <c:pt idx="126">
                  <c:v>-6.58065</c:v>
                </c:pt>
                <c:pt idx="127">
                  <c:v>-11.21601</c:v>
                </c:pt>
                <c:pt idx="128">
                  <c:v>-3.60943</c:v>
                </c:pt>
                <c:pt idx="129">
                  <c:v>-2.28997</c:v>
                </c:pt>
                <c:pt idx="130">
                  <c:v>-0.53559</c:v>
                </c:pt>
                <c:pt idx="131">
                  <c:v>4.40904</c:v>
                </c:pt>
                <c:pt idx="132">
                  <c:v>1.66599</c:v>
                </c:pt>
                <c:pt idx="133">
                  <c:v>1.18512</c:v>
                </c:pt>
                <c:pt idx="134">
                  <c:v>4.77737</c:v>
                </c:pt>
                <c:pt idx="135">
                  <c:v>8.668030000000001</c:v>
                </c:pt>
                <c:pt idx="136">
                  <c:v>7.81675</c:v>
                </c:pt>
                <c:pt idx="137">
                  <c:v>11.0863</c:v>
                </c:pt>
                <c:pt idx="138">
                  <c:v>8.94448</c:v>
                </c:pt>
                <c:pt idx="139">
                  <c:v>7.354519999999994</c:v>
                </c:pt>
                <c:pt idx="140">
                  <c:v>10.34699</c:v>
                </c:pt>
                <c:pt idx="141">
                  <c:v>5.18376</c:v>
                </c:pt>
                <c:pt idx="142">
                  <c:v>4.665989999999993</c:v>
                </c:pt>
                <c:pt idx="143">
                  <c:v>5.67521</c:v>
                </c:pt>
                <c:pt idx="144">
                  <c:v>4.108569999999998</c:v>
                </c:pt>
                <c:pt idx="145">
                  <c:v>4.75984</c:v>
                </c:pt>
                <c:pt idx="146">
                  <c:v>2.6238</c:v>
                </c:pt>
                <c:pt idx="147">
                  <c:v>-2.7253</c:v>
                </c:pt>
                <c:pt idx="148">
                  <c:v>-4.87767</c:v>
                </c:pt>
                <c:pt idx="149">
                  <c:v>-2.939859999999996</c:v>
                </c:pt>
                <c:pt idx="150">
                  <c:v>-2.54737</c:v>
                </c:pt>
                <c:pt idx="151">
                  <c:v>-2.171209999999999</c:v>
                </c:pt>
                <c:pt idx="152">
                  <c:v>-4.587969999999999</c:v>
                </c:pt>
                <c:pt idx="153">
                  <c:v>-7.555129999999997</c:v>
                </c:pt>
                <c:pt idx="154">
                  <c:v>-9.568610000000001</c:v>
                </c:pt>
                <c:pt idx="155">
                  <c:v>-15.9361</c:v>
                </c:pt>
                <c:pt idx="156">
                  <c:v>-23.03083000000001</c:v>
                </c:pt>
                <c:pt idx="157">
                  <c:v>-26.37175</c:v>
                </c:pt>
                <c:pt idx="158">
                  <c:v>-24.92307</c:v>
                </c:pt>
                <c:pt idx="159">
                  <c:v>-10.98098</c:v>
                </c:pt>
                <c:pt idx="160">
                  <c:v>3.882019999999998</c:v>
                </c:pt>
                <c:pt idx="161">
                  <c:v>16.2785</c:v>
                </c:pt>
                <c:pt idx="162">
                  <c:v>21.11312</c:v>
                </c:pt>
                <c:pt idx="163">
                  <c:v>11.10978</c:v>
                </c:pt>
                <c:pt idx="164">
                  <c:v>5.614689999999996</c:v>
                </c:pt>
                <c:pt idx="165">
                  <c:v>4.30175</c:v>
                </c:pt>
                <c:pt idx="166">
                  <c:v>1.29569</c:v>
                </c:pt>
                <c:pt idx="167">
                  <c:v>9.5838</c:v>
                </c:pt>
                <c:pt idx="168">
                  <c:v>13.53552</c:v>
                </c:pt>
                <c:pt idx="169">
                  <c:v>10.87061</c:v>
                </c:pt>
                <c:pt idx="170">
                  <c:v>11.00653</c:v>
                </c:pt>
                <c:pt idx="171">
                  <c:v>2.12892</c:v>
                </c:pt>
                <c:pt idx="172">
                  <c:v>2.29124</c:v>
                </c:pt>
                <c:pt idx="173">
                  <c:v>2.561</c:v>
                </c:pt>
                <c:pt idx="174">
                  <c:v>6.20724</c:v>
                </c:pt>
                <c:pt idx="175">
                  <c:v>8.67937</c:v>
                </c:pt>
                <c:pt idx="176">
                  <c:v>4.82962</c:v>
                </c:pt>
                <c:pt idx="177">
                  <c:v>7.6893</c:v>
                </c:pt>
                <c:pt idx="178">
                  <c:v>5.385539999999996</c:v>
                </c:pt>
              </c:numCache>
            </c:numRef>
          </c:yVal>
          <c:smooth val="0"/>
        </c:ser>
        <c:dLbls>
          <c:showLegendKey val="0"/>
          <c:showVal val="0"/>
          <c:showCatName val="0"/>
          <c:showSerName val="0"/>
          <c:showPercent val="0"/>
          <c:showBubbleSize val="0"/>
        </c:dLbls>
        <c:axId val="2045607160"/>
        <c:axId val="-2145449432"/>
      </c:scatterChart>
      <c:valAx>
        <c:axId val="2045607160"/>
        <c:scaling>
          <c:orientation val="minMax"/>
          <c:max val="2015.0"/>
          <c:min val="197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145449432"/>
        <c:crossesAt val="-1000.0"/>
        <c:crossBetween val="midCat"/>
        <c:majorUnit val="5.0"/>
        <c:minorUnit val="1.0"/>
      </c:valAx>
      <c:valAx>
        <c:axId val="-2145449432"/>
        <c:scaling>
          <c:orientation val="minMax"/>
          <c:max val="45.0"/>
          <c:min val="-30.0"/>
        </c:scaling>
        <c:delete val="0"/>
        <c:axPos val="l"/>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45607160"/>
        <c:crosses val="autoZero"/>
        <c:crossBetween val="midCat"/>
        <c:majorUnit val="10.0"/>
        <c:minorUnit val="2.0"/>
      </c:valAx>
      <c:valAx>
        <c:axId val="-2145721288"/>
        <c:scaling>
          <c:orientation val="minMax"/>
          <c:max val="100.0"/>
          <c:min val="0.0"/>
        </c:scaling>
        <c:delete val="0"/>
        <c:axPos val="r"/>
        <c:numFmt formatCode="General" sourceLinked="1"/>
        <c:majorTickMark val="none"/>
        <c:minorTickMark val="none"/>
        <c:tickLblPos val="none"/>
        <c:crossAx val="2146468824"/>
        <c:crosses val="max"/>
        <c:crossBetween val="between"/>
        <c:majorUnit val="20.0"/>
        <c:minorUnit val="4.0"/>
      </c:valAx>
      <c:catAx>
        <c:axId val="2146468824"/>
        <c:scaling>
          <c:orientation val="minMax"/>
        </c:scaling>
        <c:delete val="1"/>
        <c:axPos val="b"/>
        <c:numFmt formatCode="0.00" sourceLinked="1"/>
        <c:majorTickMark val="out"/>
        <c:minorTickMark val="none"/>
        <c:tickLblPos val="nextTo"/>
        <c:crossAx val="-2145721288"/>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79283616590504"/>
          <c:y val="0.0332491582491582"/>
          <c:w val="0.880380374151404"/>
          <c:h val="0.881607744107744"/>
        </c:manualLayout>
      </c:layout>
      <c:barChart>
        <c:barDir val="col"/>
        <c:grouping val="clustered"/>
        <c:varyColors val="0"/>
        <c:ser>
          <c:idx val="1"/>
          <c:order val="1"/>
          <c:tx>
            <c:strRef>
              <c:f>Data!$D$7</c:f>
              <c:strCache>
                <c:ptCount val="1"/>
                <c:pt idx="0">
                  <c:v>Recession</c:v>
                </c:pt>
              </c:strCache>
            </c:strRef>
          </c:tx>
          <c:spPr>
            <a:solidFill>
              <a:srgbClr val="FFCCCC"/>
            </a:solidFill>
          </c:spPr>
          <c:invertIfNegative val="0"/>
          <c:cat>
            <c:numRef>
              <c:f>Data!$B$8:$B$197</c:f>
              <c:numCache>
                <c:formatCode>0.00</c:formatCode>
                <c:ptCount val="190"/>
                <c:pt idx="0">
                  <c:v>1965.0</c:v>
                </c:pt>
                <c:pt idx="1">
                  <c:v>1965.25</c:v>
                </c:pt>
                <c:pt idx="2">
                  <c:v>1965.5</c:v>
                </c:pt>
                <c:pt idx="3">
                  <c:v>1965.75</c:v>
                </c:pt>
                <c:pt idx="4">
                  <c:v>1966.0</c:v>
                </c:pt>
                <c:pt idx="5">
                  <c:v>1966.25</c:v>
                </c:pt>
                <c:pt idx="6">
                  <c:v>1966.5</c:v>
                </c:pt>
                <c:pt idx="7">
                  <c:v>1966.75</c:v>
                </c:pt>
                <c:pt idx="8">
                  <c:v>1967.0</c:v>
                </c:pt>
                <c:pt idx="9">
                  <c:v>1967.25</c:v>
                </c:pt>
                <c:pt idx="10">
                  <c:v>1967.5</c:v>
                </c:pt>
                <c:pt idx="11">
                  <c:v>1967.75</c:v>
                </c:pt>
                <c:pt idx="12">
                  <c:v>1968.0</c:v>
                </c:pt>
                <c:pt idx="13">
                  <c:v>1968.25</c:v>
                </c:pt>
                <c:pt idx="14">
                  <c:v>1968.5</c:v>
                </c:pt>
                <c:pt idx="15">
                  <c:v>1968.75</c:v>
                </c:pt>
                <c:pt idx="16">
                  <c:v>1969.0</c:v>
                </c:pt>
                <c:pt idx="17">
                  <c:v>1969.25</c:v>
                </c:pt>
                <c:pt idx="18">
                  <c:v>1969.5</c:v>
                </c:pt>
                <c:pt idx="19">
                  <c:v>1969.75</c:v>
                </c:pt>
                <c:pt idx="20">
                  <c:v>1970.0</c:v>
                </c:pt>
                <c:pt idx="21">
                  <c:v>1970.25</c:v>
                </c:pt>
                <c:pt idx="22">
                  <c:v>1970.5</c:v>
                </c:pt>
                <c:pt idx="23">
                  <c:v>1970.75</c:v>
                </c:pt>
                <c:pt idx="24">
                  <c:v>1971.0</c:v>
                </c:pt>
                <c:pt idx="25">
                  <c:v>1971.25</c:v>
                </c:pt>
                <c:pt idx="26">
                  <c:v>1971.5</c:v>
                </c:pt>
                <c:pt idx="27">
                  <c:v>1971.75</c:v>
                </c:pt>
                <c:pt idx="28">
                  <c:v>1972.0</c:v>
                </c:pt>
                <c:pt idx="29">
                  <c:v>1972.25</c:v>
                </c:pt>
                <c:pt idx="30">
                  <c:v>1972.5</c:v>
                </c:pt>
                <c:pt idx="31">
                  <c:v>1972.75</c:v>
                </c:pt>
                <c:pt idx="32">
                  <c:v>1973.0</c:v>
                </c:pt>
                <c:pt idx="33">
                  <c:v>1973.25</c:v>
                </c:pt>
                <c:pt idx="34">
                  <c:v>1973.5</c:v>
                </c:pt>
                <c:pt idx="35">
                  <c:v>1973.75</c:v>
                </c:pt>
                <c:pt idx="36">
                  <c:v>1974.0</c:v>
                </c:pt>
                <c:pt idx="37">
                  <c:v>1974.25</c:v>
                </c:pt>
                <c:pt idx="38">
                  <c:v>1974.5</c:v>
                </c:pt>
                <c:pt idx="39">
                  <c:v>1974.75</c:v>
                </c:pt>
                <c:pt idx="40">
                  <c:v>1975.0</c:v>
                </c:pt>
                <c:pt idx="41">
                  <c:v>1975.25</c:v>
                </c:pt>
                <c:pt idx="42">
                  <c:v>1975.5</c:v>
                </c:pt>
                <c:pt idx="43">
                  <c:v>1975.75</c:v>
                </c:pt>
                <c:pt idx="44">
                  <c:v>1976.0</c:v>
                </c:pt>
                <c:pt idx="45">
                  <c:v>1976.25</c:v>
                </c:pt>
                <c:pt idx="46">
                  <c:v>1976.5</c:v>
                </c:pt>
                <c:pt idx="47">
                  <c:v>1976.75</c:v>
                </c:pt>
                <c:pt idx="48">
                  <c:v>1977.0</c:v>
                </c:pt>
                <c:pt idx="49">
                  <c:v>1977.25</c:v>
                </c:pt>
                <c:pt idx="50">
                  <c:v>1977.5</c:v>
                </c:pt>
                <c:pt idx="51">
                  <c:v>1977.75</c:v>
                </c:pt>
                <c:pt idx="52">
                  <c:v>1978.0</c:v>
                </c:pt>
                <c:pt idx="53">
                  <c:v>1978.25</c:v>
                </c:pt>
                <c:pt idx="54">
                  <c:v>1978.5</c:v>
                </c:pt>
                <c:pt idx="55">
                  <c:v>1978.75</c:v>
                </c:pt>
                <c:pt idx="56">
                  <c:v>1979.0</c:v>
                </c:pt>
                <c:pt idx="57">
                  <c:v>1979.25</c:v>
                </c:pt>
                <c:pt idx="58">
                  <c:v>1979.5</c:v>
                </c:pt>
                <c:pt idx="59">
                  <c:v>1979.75</c:v>
                </c:pt>
                <c:pt idx="60">
                  <c:v>1980.0</c:v>
                </c:pt>
                <c:pt idx="61">
                  <c:v>1980.25</c:v>
                </c:pt>
                <c:pt idx="62">
                  <c:v>1980.5</c:v>
                </c:pt>
                <c:pt idx="63">
                  <c:v>1980.75</c:v>
                </c:pt>
                <c:pt idx="64">
                  <c:v>1981.0</c:v>
                </c:pt>
                <c:pt idx="65">
                  <c:v>1981.25</c:v>
                </c:pt>
                <c:pt idx="66">
                  <c:v>1981.5</c:v>
                </c:pt>
                <c:pt idx="67">
                  <c:v>1981.75</c:v>
                </c:pt>
                <c:pt idx="68">
                  <c:v>1982.0</c:v>
                </c:pt>
                <c:pt idx="69">
                  <c:v>1982.25</c:v>
                </c:pt>
                <c:pt idx="70">
                  <c:v>1982.5</c:v>
                </c:pt>
                <c:pt idx="71">
                  <c:v>1982.75</c:v>
                </c:pt>
                <c:pt idx="72">
                  <c:v>1983.0</c:v>
                </c:pt>
                <c:pt idx="73">
                  <c:v>1983.25</c:v>
                </c:pt>
                <c:pt idx="74">
                  <c:v>1983.5</c:v>
                </c:pt>
                <c:pt idx="75">
                  <c:v>1983.75</c:v>
                </c:pt>
                <c:pt idx="76">
                  <c:v>1984.0</c:v>
                </c:pt>
                <c:pt idx="77">
                  <c:v>1984.25</c:v>
                </c:pt>
                <c:pt idx="78">
                  <c:v>1984.5</c:v>
                </c:pt>
                <c:pt idx="79">
                  <c:v>1984.75</c:v>
                </c:pt>
                <c:pt idx="80">
                  <c:v>1985.0</c:v>
                </c:pt>
                <c:pt idx="81">
                  <c:v>1985.25</c:v>
                </c:pt>
                <c:pt idx="82">
                  <c:v>1985.5</c:v>
                </c:pt>
                <c:pt idx="83">
                  <c:v>1985.75</c:v>
                </c:pt>
                <c:pt idx="84">
                  <c:v>1986.0</c:v>
                </c:pt>
                <c:pt idx="85">
                  <c:v>1986.25</c:v>
                </c:pt>
                <c:pt idx="86">
                  <c:v>1986.5</c:v>
                </c:pt>
                <c:pt idx="87">
                  <c:v>1986.75</c:v>
                </c:pt>
                <c:pt idx="88">
                  <c:v>1987.0</c:v>
                </c:pt>
                <c:pt idx="89">
                  <c:v>1987.25</c:v>
                </c:pt>
                <c:pt idx="90">
                  <c:v>1987.5</c:v>
                </c:pt>
                <c:pt idx="91">
                  <c:v>1987.75</c:v>
                </c:pt>
                <c:pt idx="92">
                  <c:v>1988.0</c:v>
                </c:pt>
                <c:pt idx="93">
                  <c:v>1988.25</c:v>
                </c:pt>
                <c:pt idx="94">
                  <c:v>1988.5</c:v>
                </c:pt>
                <c:pt idx="95">
                  <c:v>1988.75</c:v>
                </c:pt>
                <c:pt idx="96">
                  <c:v>1989.0</c:v>
                </c:pt>
                <c:pt idx="97">
                  <c:v>1989.25</c:v>
                </c:pt>
                <c:pt idx="98">
                  <c:v>1989.5</c:v>
                </c:pt>
                <c:pt idx="99">
                  <c:v>1989.75</c:v>
                </c:pt>
                <c:pt idx="100">
                  <c:v>1990.0</c:v>
                </c:pt>
                <c:pt idx="101">
                  <c:v>1990.25</c:v>
                </c:pt>
                <c:pt idx="102">
                  <c:v>1990.5</c:v>
                </c:pt>
                <c:pt idx="103">
                  <c:v>1990.75</c:v>
                </c:pt>
                <c:pt idx="104">
                  <c:v>1991.0</c:v>
                </c:pt>
                <c:pt idx="105">
                  <c:v>1991.25</c:v>
                </c:pt>
                <c:pt idx="106">
                  <c:v>1991.5</c:v>
                </c:pt>
                <c:pt idx="107">
                  <c:v>1991.75</c:v>
                </c:pt>
                <c:pt idx="108">
                  <c:v>1992.0</c:v>
                </c:pt>
                <c:pt idx="109">
                  <c:v>1992.25</c:v>
                </c:pt>
                <c:pt idx="110">
                  <c:v>1992.5</c:v>
                </c:pt>
                <c:pt idx="111">
                  <c:v>1992.75</c:v>
                </c:pt>
                <c:pt idx="112">
                  <c:v>1993.0</c:v>
                </c:pt>
                <c:pt idx="113">
                  <c:v>1993.25</c:v>
                </c:pt>
                <c:pt idx="114">
                  <c:v>1993.5</c:v>
                </c:pt>
                <c:pt idx="115">
                  <c:v>1993.75</c:v>
                </c:pt>
                <c:pt idx="116">
                  <c:v>1994.0</c:v>
                </c:pt>
                <c:pt idx="117">
                  <c:v>1994.25</c:v>
                </c:pt>
                <c:pt idx="118">
                  <c:v>1994.5</c:v>
                </c:pt>
                <c:pt idx="119">
                  <c:v>1994.75</c:v>
                </c:pt>
                <c:pt idx="120">
                  <c:v>1995.0</c:v>
                </c:pt>
                <c:pt idx="121">
                  <c:v>1995.25</c:v>
                </c:pt>
                <c:pt idx="122">
                  <c:v>1995.5</c:v>
                </c:pt>
                <c:pt idx="123">
                  <c:v>1995.75</c:v>
                </c:pt>
                <c:pt idx="124">
                  <c:v>1996.0</c:v>
                </c:pt>
                <c:pt idx="125">
                  <c:v>1996.25</c:v>
                </c:pt>
                <c:pt idx="126">
                  <c:v>1996.5</c:v>
                </c:pt>
                <c:pt idx="127">
                  <c:v>1996.75</c:v>
                </c:pt>
                <c:pt idx="128">
                  <c:v>1997.0</c:v>
                </c:pt>
                <c:pt idx="129">
                  <c:v>1997.25</c:v>
                </c:pt>
                <c:pt idx="130">
                  <c:v>1997.5</c:v>
                </c:pt>
                <c:pt idx="131">
                  <c:v>1997.75</c:v>
                </c:pt>
                <c:pt idx="132">
                  <c:v>1998.0</c:v>
                </c:pt>
                <c:pt idx="133">
                  <c:v>1998.25</c:v>
                </c:pt>
                <c:pt idx="134">
                  <c:v>1998.5</c:v>
                </c:pt>
                <c:pt idx="135">
                  <c:v>1998.75</c:v>
                </c:pt>
                <c:pt idx="136">
                  <c:v>1999.0</c:v>
                </c:pt>
                <c:pt idx="137">
                  <c:v>1999.25</c:v>
                </c:pt>
                <c:pt idx="138">
                  <c:v>1999.5</c:v>
                </c:pt>
                <c:pt idx="139">
                  <c:v>1999.75</c:v>
                </c:pt>
                <c:pt idx="140">
                  <c:v>2000.0</c:v>
                </c:pt>
                <c:pt idx="141">
                  <c:v>2000.25</c:v>
                </c:pt>
                <c:pt idx="142">
                  <c:v>2000.5</c:v>
                </c:pt>
                <c:pt idx="143">
                  <c:v>2000.75</c:v>
                </c:pt>
                <c:pt idx="144">
                  <c:v>2001.0</c:v>
                </c:pt>
                <c:pt idx="145">
                  <c:v>2001.25</c:v>
                </c:pt>
                <c:pt idx="146">
                  <c:v>2001.5</c:v>
                </c:pt>
                <c:pt idx="147">
                  <c:v>2001.75</c:v>
                </c:pt>
                <c:pt idx="148">
                  <c:v>2002.0</c:v>
                </c:pt>
                <c:pt idx="149">
                  <c:v>2002.25</c:v>
                </c:pt>
                <c:pt idx="150">
                  <c:v>2002.5</c:v>
                </c:pt>
                <c:pt idx="151">
                  <c:v>2002.75</c:v>
                </c:pt>
                <c:pt idx="152">
                  <c:v>2003.0</c:v>
                </c:pt>
                <c:pt idx="153">
                  <c:v>2003.25</c:v>
                </c:pt>
                <c:pt idx="154">
                  <c:v>2003.5</c:v>
                </c:pt>
                <c:pt idx="155">
                  <c:v>2003.75</c:v>
                </c:pt>
                <c:pt idx="156">
                  <c:v>2004.0</c:v>
                </c:pt>
                <c:pt idx="157">
                  <c:v>2004.25</c:v>
                </c:pt>
                <c:pt idx="158">
                  <c:v>2004.5</c:v>
                </c:pt>
                <c:pt idx="159">
                  <c:v>2004.75</c:v>
                </c:pt>
                <c:pt idx="160">
                  <c:v>2005.0</c:v>
                </c:pt>
                <c:pt idx="161">
                  <c:v>2005.25</c:v>
                </c:pt>
                <c:pt idx="162">
                  <c:v>2005.5</c:v>
                </c:pt>
                <c:pt idx="163">
                  <c:v>2005.75</c:v>
                </c:pt>
                <c:pt idx="164">
                  <c:v>2006.0</c:v>
                </c:pt>
                <c:pt idx="165">
                  <c:v>2006.25</c:v>
                </c:pt>
                <c:pt idx="166">
                  <c:v>2006.5</c:v>
                </c:pt>
                <c:pt idx="167">
                  <c:v>2006.75</c:v>
                </c:pt>
                <c:pt idx="168">
                  <c:v>2007.0</c:v>
                </c:pt>
                <c:pt idx="169">
                  <c:v>2007.25</c:v>
                </c:pt>
                <c:pt idx="170">
                  <c:v>2007.5</c:v>
                </c:pt>
                <c:pt idx="171">
                  <c:v>2007.75</c:v>
                </c:pt>
                <c:pt idx="172">
                  <c:v>2008.0</c:v>
                </c:pt>
                <c:pt idx="173">
                  <c:v>2008.25</c:v>
                </c:pt>
                <c:pt idx="174">
                  <c:v>2008.5</c:v>
                </c:pt>
                <c:pt idx="175">
                  <c:v>2008.75</c:v>
                </c:pt>
                <c:pt idx="176">
                  <c:v>2009.0</c:v>
                </c:pt>
                <c:pt idx="177">
                  <c:v>2009.25</c:v>
                </c:pt>
                <c:pt idx="178">
                  <c:v>2009.5</c:v>
                </c:pt>
                <c:pt idx="179">
                  <c:v>2009.75</c:v>
                </c:pt>
                <c:pt idx="180">
                  <c:v>2010.0</c:v>
                </c:pt>
                <c:pt idx="181">
                  <c:v>2010.25</c:v>
                </c:pt>
                <c:pt idx="182">
                  <c:v>2010.5</c:v>
                </c:pt>
                <c:pt idx="183">
                  <c:v>2010.75</c:v>
                </c:pt>
                <c:pt idx="184">
                  <c:v>2011.0</c:v>
                </c:pt>
                <c:pt idx="185">
                  <c:v>2011.25</c:v>
                </c:pt>
                <c:pt idx="186">
                  <c:v>2011.5</c:v>
                </c:pt>
                <c:pt idx="187">
                  <c:v>2011.75</c:v>
                </c:pt>
                <c:pt idx="188">
                  <c:v>2012.0</c:v>
                </c:pt>
                <c:pt idx="189">
                  <c:v>2012.25</c:v>
                </c:pt>
              </c:numCache>
            </c:numRef>
          </c:cat>
          <c:val>
            <c:numRef>
              <c:f>Data!$D$28:$D$207</c:f>
              <c:numCache>
                <c:formatCode>General</c:formatCode>
                <c:ptCount val="180"/>
                <c:pt idx="0">
                  <c:v>100.0</c:v>
                </c:pt>
                <c:pt idx="1">
                  <c:v>100.0</c:v>
                </c:pt>
                <c:pt idx="2">
                  <c:v>100.0</c:v>
                </c:pt>
                <c:pt idx="3">
                  <c:v>100.0</c:v>
                </c:pt>
                <c:pt idx="15">
                  <c:v>100.0</c:v>
                </c:pt>
                <c:pt idx="16">
                  <c:v>100.0</c:v>
                </c:pt>
                <c:pt idx="17">
                  <c:v>100.0</c:v>
                </c:pt>
                <c:pt idx="18">
                  <c:v>100.0</c:v>
                </c:pt>
                <c:pt idx="19">
                  <c:v>100.0</c:v>
                </c:pt>
                <c:pt idx="20">
                  <c:v>100.0</c:v>
                </c:pt>
                <c:pt idx="40">
                  <c:v>100.0</c:v>
                </c:pt>
                <c:pt idx="41">
                  <c:v>100.0</c:v>
                </c:pt>
                <c:pt idx="42">
                  <c:v>100.0</c:v>
                </c:pt>
                <c:pt idx="46">
                  <c:v>100.0</c:v>
                </c:pt>
                <c:pt idx="47">
                  <c:v>100.0</c:v>
                </c:pt>
                <c:pt idx="48">
                  <c:v>100.0</c:v>
                </c:pt>
                <c:pt idx="49">
                  <c:v>100.0</c:v>
                </c:pt>
                <c:pt idx="50">
                  <c:v>100.0</c:v>
                </c:pt>
                <c:pt idx="51">
                  <c:v>100.0</c:v>
                </c:pt>
                <c:pt idx="82">
                  <c:v>100.0</c:v>
                </c:pt>
                <c:pt idx="83">
                  <c:v>100.0</c:v>
                </c:pt>
                <c:pt idx="84">
                  <c:v>100.0</c:v>
                </c:pt>
                <c:pt idx="124">
                  <c:v>100.0</c:v>
                </c:pt>
                <c:pt idx="125">
                  <c:v>100.0</c:v>
                </c:pt>
                <c:pt idx="126">
                  <c:v>100.0</c:v>
                </c:pt>
                <c:pt idx="151">
                  <c:v>100.0</c:v>
                </c:pt>
                <c:pt idx="152">
                  <c:v>100.0</c:v>
                </c:pt>
                <c:pt idx="153">
                  <c:v>100.0</c:v>
                </c:pt>
                <c:pt idx="154">
                  <c:v>100.0</c:v>
                </c:pt>
                <c:pt idx="155">
                  <c:v>100.0</c:v>
                </c:pt>
                <c:pt idx="156">
                  <c:v>100.0</c:v>
                </c:pt>
                <c:pt idx="157">
                  <c:v>100.0</c:v>
                </c:pt>
              </c:numCache>
            </c:numRef>
          </c:val>
        </c:ser>
        <c:dLbls>
          <c:showLegendKey val="0"/>
          <c:showVal val="0"/>
          <c:showCatName val="0"/>
          <c:showSerName val="0"/>
          <c:showPercent val="0"/>
          <c:showBubbleSize val="0"/>
        </c:dLbls>
        <c:gapWidth val="0"/>
        <c:overlap val="39"/>
        <c:axId val="2020624856"/>
        <c:axId val="2020683992"/>
      </c:barChart>
      <c:scatterChart>
        <c:scatterStyle val="lineMarker"/>
        <c:varyColors val="0"/>
        <c:ser>
          <c:idx val="0"/>
          <c:order val="0"/>
          <c:tx>
            <c:strRef>
              <c:f>Data!$C$7</c:f>
              <c:strCache>
                <c:ptCount val="1"/>
                <c:pt idx="0">
                  <c:v>Unemployment Rate</c:v>
                </c:pt>
              </c:strCache>
            </c:strRef>
          </c:tx>
          <c:spPr>
            <a:ln w="38100">
              <a:solidFill>
                <a:srgbClr val="FF0000"/>
              </a:solidFill>
            </a:ln>
          </c:spPr>
          <c:marker>
            <c:symbol val="none"/>
          </c:marker>
          <c:xVal>
            <c:numRef>
              <c:f>Data!$B$8:$B$207</c:f>
              <c:numCache>
                <c:formatCode>0.00</c:formatCode>
                <c:ptCount val="200"/>
                <c:pt idx="0">
                  <c:v>1965.0</c:v>
                </c:pt>
                <c:pt idx="1">
                  <c:v>1965.25</c:v>
                </c:pt>
                <c:pt idx="2">
                  <c:v>1965.5</c:v>
                </c:pt>
                <c:pt idx="3">
                  <c:v>1965.75</c:v>
                </c:pt>
                <c:pt idx="4">
                  <c:v>1966.0</c:v>
                </c:pt>
                <c:pt idx="5">
                  <c:v>1966.25</c:v>
                </c:pt>
                <c:pt idx="6">
                  <c:v>1966.5</c:v>
                </c:pt>
                <c:pt idx="7">
                  <c:v>1966.75</c:v>
                </c:pt>
                <c:pt idx="8">
                  <c:v>1967.0</c:v>
                </c:pt>
                <c:pt idx="9">
                  <c:v>1967.25</c:v>
                </c:pt>
                <c:pt idx="10">
                  <c:v>1967.5</c:v>
                </c:pt>
                <c:pt idx="11">
                  <c:v>1967.75</c:v>
                </c:pt>
                <c:pt idx="12">
                  <c:v>1968.0</c:v>
                </c:pt>
                <c:pt idx="13">
                  <c:v>1968.25</c:v>
                </c:pt>
                <c:pt idx="14">
                  <c:v>1968.5</c:v>
                </c:pt>
                <c:pt idx="15">
                  <c:v>1968.75</c:v>
                </c:pt>
                <c:pt idx="16">
                  <c:v>1969.0</c:v>
                </c:pt>
                <c:pt idx="17">
                  <c:v>1969.25</c:v>
                </c:pt>
                <c:pt idx="18">
                  <c:v>1969.5</c:v>
                </c:pt>
                <c:pt idx="19">
                  <c:v>1969.75</c:v>
                </c:pt>
                <c:pt idx="20">
                  <c:v>1970.0</c:v>
                </c:pt>
                <c:pt idx="21">
                  <c:v>1970.25</c:v>
                </c:pt>
                <c:pt idx="22">
                  <c:v>1970.5</c:v>
                </c:pt>
                <c:pt idx="23">
                  <c:v>1970.75</c:v>
                </c:pt>
                <c:pt idx="24">
                  <c:v>1971.0</c:v>
                </c:pt>
                <c:pt idx="25">
                  <c:v>1971.25</c:v>
                </c:pt>
                <c:pt idx="26">
                  <c:v>1971.5</c:v>
                </c:pt>
                <c:pt idx="27">
                  <c:v>1971.75</c:v>
                </c:pt>
                <c:pt idx="28">
                  <c:v>1972.0</c:v>
                </c:pt>
                <c:pt idx="29">
                  <c:v>1972.25</c:v>
                </c:pt>
                <c:pt idx="30">
                  <c:v>1972.5</c:v>
                </c:pt>
                <c:pt idx="31">
                  <c:v>1972.75</c:v>
                </c:pt>
                <c:pt idx="32">
                  <c:v>1973.0</c:v>
                </c:pt>
                <c:pt idx="33">
                  <c:v>1973.25</c:v>
                </c:pt>
                <c:pt idx="34">
                  <c:v>1973.5</c:v>
                </c:pt>
                <c:pt idx="35">
                  <c:v>1973.75</c:v>
                </c:pt>
                <c:pt idx="36">
                  <c:v>1974.0</c:v>
                </c:pt>
                <c:pt idx="37">
                  <c:v>1974.25</c:v>
                </c:pt>
                <c:pt idx="38">
                  <c:v>1974.5</c:v>
                </c:pt>
                <c:pt idx="39">
                  <c:v>1974.75</c:v>
                </c:pt>
                <c:pt idx="40">
                  <c:v>1975.0</c:v>
                </c:pt>
                <c:pt idx="41">
                  <c:v>1975.25</c:v>
                </c:pt>
                <c:pt idx="42">
                  <c:v>1975.5</c:v>
                </c:pt>
                <c:pt idx="43">
                  <c:v>1975.75</c:v>
                </c:pt>
                <c:pt idx="44">
                  <c:v>1976.0</c:v>
                </c:pt>
                <c:pt idx="45">
                  <c:v>1976.25</c:v>
                </c:pt>
                <c:pt idx="46">
                  <c:v>1976.5</c:v>
                </c:pt>
                <c:pt idx="47">
                  <c:v>1976.75</c:v>
                </c:pt>
                <c:pt idx="48">
                  <c:v>1977.0</c:v>
                </c:pt>
                <c:pt idx="49">
                  <c:v>1977.25</c:v>
                </c:pt>
                <c:pt idx="50">
                  <c:v>1977.5</c:v>
                </c:pt>
                <c:pt idx="51">
                  <c:v>1977.75</c:v>
                </c:pt>
                <c:pt idx="52">
                  <c:v>1978.0</c:v>
                </c:pt>
                <c:pt idx="53">
                  <c:v>1978.25</c:v>
                </c:pt>
                <c:pt idx="54">
                  <c:v>1978.5</c:v>
                </c:pt>
                <c:pt idx="55">
                  <c:v>1978.75</c:v>
                </c:pt>
                <c:pt idx="56">
                  <c:v>1979.0</c:v>
                </c:pt>
                <c:pt idx="57">
                  <c:v>1979.25</c:v>
                </c:pt>
                <c:pt idx="58">
                  <c:v>1979.5</c:v>
                </c:pt>
                <c:pt idx="59">
                  <c:v>1979.75</c:v>
                </c:pt>
                <c:pt idx="60">
                  <c:v>1980.0</c:v>
                </c:pt>
                <c:pt idx="61">
                  <c:v>1980.25</c:v>
                </c:pt>
                <c:pt idx="62">
                  <c:v>1980.5</c:v>
                </c:pt>
                <c:pt idx="63">
                  <c:v>1980.75</c:v>
                </c:pt>
                <c:pt idx="64">
                  <c:v>1981.0</c:v>
                </c:pt>
                <c:pt idx="65">
                  <c:v>1981.25</c:v>
                </c:pt>
                <c:pt idx="66">
                  <c:v>1981.5</c:v>
                </c:pt>
                <c:pt idx="67">
                  <c:v>1981.75</c:v>
                </c:pt>
                <c:pt idx="68">
                  <c:v>1982.0</c:v>
                </c:pt>
                <c:pt idx="69">
                  <c:v>1982.25</c:v>
                </c:pt>
                <c:pt idx="70">
                  <c:v>1982.5</c:v>
                </c:pt>
                <c:pt idx="71">
                  <c:v>1982.75</c:v>
                </c:pt>
                <c:pt idx="72">
                  <c:v>1983.0</c:v>
                </c:pt>
                <c:pt idx="73">
                  <c:v>1983.25</c:v>
                </c:pt>
                <c:pt idx="74">
                  <c:v>1983.5</c:v>
                </c:pt>
                <c:pt idx="75">
                  <c:v>1983.75</c:v>
                </c:pt>
                <c:pt idx="76">
                  <c:v>1984.0</c:v>
                </c:pt>
                <c:pt idx="77">
                  <c:v>1984.25</c:v>
                </c:pt>
                <c:pt idx="78">
                  <c:v>1984.5</c:v>
                </c:pt>
                <c:pt idx="79">
                  <c:v>1984.75</c:v>
                </c:pt>
                <c:pt idx="80">
                  <c:v>1985.0</c:v>
                </c:pt>
                <c:pt idx="81">
                  <c:v>1985.25</c:v>
                </c:pt>
                <c:pt idx="82">
                  <c:v>1985.5</c:v>
                </c:pt>
                <c:pt idx="83">
                  <c:v>1985.75</c:v>
                </c:pt>
                <c:pt idx="84">
                  <c:v>1986.0</c:v>
                </c:pt>
                <c:pt idx="85">
                  <c:v>1986.25</c:v>
                </c:pt>
                <c:pt idx="86">
                  <c:v>1986.5</c:v>
                </c:pt>
                <c:pt idx="87">
                  <c:v>1986.75</c:v>
                </c:pt>
                <c:pt idx="88">
                  <c:v>1987.0</c:v>
                </c:pt>
                <c:pt idx="89">
                  <c:v>1987.25</c:v>
                </c:pt>
                <c:pt idx="90">
                  <c:v>1987.5</c:v>
                </c:pt>
                <c:pt idx="91">
                  <c:v>1987.75</c:v>
                </c:pt>
                <c:pt idx="92">
                  <c:v>1988.0</c:v>
                </c:pt>
                <c:pt idx="93">
                  <c:v>1988.25</c:v>
                </c:pt>
                <c:pt idx="94">
                  <c:v>1988.5</c:v>
                </c:pt>
                <c:pt idx="95">
                  <c:v>1988.75</c:v>
                </c:pt>
                <c:pt idx="96">
                  <c:v>1989.0</c:v>
                </c:pt>
                <c:pt idx="97">
                  <c:v>1989.25</c:v>
                </c:pt>
                <c:pt idx="98">
                  <c:v>1989.5</c:v>
                </c:pt>
                <c:pt idx="99">
                  <c:v>1989.75</c:v>
                </c:pt>
                <c:pt idx="100">
                  <c:v>1990.0</c:v>
                </c:pt>
                <c:pt idx="101">
                  <c:v>1990.25</c:v>
                </c:pt>
                <c:pt idx="102">
                  <c:v>1990.5</c:v>
                </c:pt>
                <c:pt idx="103">
                  <c:v>1990.75</c:v>
                </c:pt>
                <c:pt idx="104">
                  <c:v>1991.0</c:v>
                </c:pt>
                <c:pt idx="105">
                  <c:v>1991.25</c:v>
                </c:pt>
                <c:pt idx="106">
                  <c:v>1991.5</c:v>
                </c:pt>
                <c:pt idx="107">
                  <c:v>1991.75</c:v>
                </c:pt>
                <c:pt idx="108">
                  <c:v>1992.0</c:v>
                </c:pt>
                <c:pt idx="109">
                  <c:v>1992.25</c:v>
                </c:pt>
                <c:pt idx="110">
                  <c:v>1992.5</c:v>
                </c:pt>
                <c:pt idx="111">
                  <c:v>1992.75</c:v>
                </c:pt>
                <c:pt idx="112">
                  <c:v>1993.0</c:v>
                </c:pt>
                <c:pt idx="113">
                  <c:v>1993.25</c:v>
                </c:pt>
                <c:pt idx="114">
                  <c:v>1993.5</c:v>
                </c:pt>
                <c:pt idx="115">
                  <c:v>1993.75</c:v>
                </c:pt>
                <c:pt idx="116">
                  <c:v>1994.0</c:v>
                </c:pt>
                <c:pt idx="117">
                  <c:v>1994.25</c:v>
                </c:pt>
                <c:pt idx="118">
                  <c:v>1994.5</c:v>
                </c:pt>
                <c:pt idx="119">
                  <c:v>1994.75</c:v>
                </c:pt>
                <c:pt idx="120">
                  <c:v>1995.0</c:v>
                </c:pt>
                <c:pt idx="121">
                  <c:v>1995.25</c:v>
                </c:pt>
                <c:pt idx="122">
                  <c:v>1995.5</c:v>
                </c:pt>
                <c:pt idx="123">
                  <c:v>1995.75</c:v>
                </c:pt>
                <c:pt idx="124">
                  <c:v>1996.0</c:v>
                </c:pt>
                <c:pt idx="125">
                  <c:v>1996.25</c:v>
                </c:pt>
                <c:pt idx="126">
                  <c:v>1996.5</c:v>
                </c:pt>
                <c:pt idx="127">
                  <c:v>1996.75</c:v>
                </c:pt>
                <c:pt idx="128">
                  <c:v>1997.0</c:v>
                </c:pt>
                <c:pt idx="129">
                  <c:v>1997.25</c:v>
                </c:pt>
                <c:pt idx="130">
                  <c:v>1997.5</c:v>
                </c:pt>
                <c:pt idx="131">
                  <c:v>1997.75</c:v>
                </c:pt>
                <c:pt idx="132">
                  <c:v>1998.0</c:v>
                </c:pt>
                <c:pt idx="133">
                  <c:v>1998.25</c:v>
                </c:pt>
                <c:pt idx="134">
                  <c:v>1998.5</c:v>
                </c:pt>
                <c:pt idx="135">
                  <c:v>1998.75</c:v>
                </c:pt>
                <c:pt idx="136">
                  <c:v>1999.0</c:v>
                </c:pt>
                <c:pt idx="137">
                  <c:v>1999.25</c:v>
                </c:pt>
                <c:pt idx="138">
                  <c:v>1999.5</c:v>
                </c:pt>
                <c:pt idx="139">
                  <c:v>1999.75</c:v>
                </c:pt>
                <c:pt idx="140">
                  <c:v>2000.0</c:v>
                </c:pt>
                <c:pt idx="141">
                  <c:v>2000.25</c:v>
                </c:pt>
                <c:pt idx="142">
                  <c:v>2000.5</c:v>
                </c:pt>
                <c:pt idx="143">
                  <c:v>2000.75</c:v>
                </c:pt>
                <c:pt idx="144">
                  <c:v>2001.0</c:v>
                </c:pt>
                <c:pt idx="145">
                  <c:v>2001.25</c:v>
                </c:pt>
                <c:pt idx="146">
                  <c:v>2001.5</c:v>
                </c:pt>
                <c:pt idx="147">
                  <c:v>2001.75</c:v>
                </c:pt>
                <c:pt idx="148">
                  <c:v>2002.0</c:v>
                </c:pt>
                <c:pt idx="149">
                  <c:v>2002.25</c:v>
                </c:pt>
                <c:pt idx="150">
                  <c:v>2002.5</c:v>
                </c:pt>
                <c:pt idx="151">
                  <c:v>2002.75</c:v>
                </c:pt>
                <c:pt idx="152">
                  <c:v>2003.0</c:v>
                </c:pt>
                <c:pt idx="153">
                  <c:v>2003.25</c:v>
                </c:pt>
                <c:pt idx="154">
                  <c:v>2003.5</c:v>
                </c:pt>
                <c:pt idx="155">
                  <c:v>2003.75</c:v>
                </c:pt>
                <c:pt idx="156">
                  <c:v>2004.0</c:v>
                </c:pt>
                <c:pt idx="157">
                  <c:v>2004.25</c:v>
                </c:pt>
                <c:pt idx="158">
                  <c:v>2004.5</c:v>
                </c:pt>
                <c:pt idx="159">
                  <c:v>2004.75</c:v>
                </c:pt>
                <c:pt idx="160">
                  <c:v>2005.0</c:v>
                </c:pt>
                <c:pt idx="161">
                  <c:v>2005.25</c:v>
                </c:pt>
                <c:pt idx="162">
                  <c:v>2005.5</c:v>
                </c:pt>
                <c:pt idx="163">
                  <c:v>2005.75</c:v>
                </c:pt>
                <c:pt idx="164">
                  <c:v>2006.0</c:v>
                </c:pt>
                <c:pt idx="165">
                  <c:v>2006.25</c:v>
                </c:pt>
                <c:pt idx="166">
                  <c:v>2006.5</c:v>
                </c:pt>
                <c:pt idx="167">
                  <c:v>2006.75</c:v>
                </c:pt>
                <c:pt idx="168">
                  <c:v>2007.0</c:v>
                </c:pt>
                <c:pt idx="169">
                  <c:v>2007.25</c:v>
                </c:pt>
                <c:pt idx="170">
                  <c:v>2007.5</c:v>
                </c:pt>
                <c:pt idx="171">
                  <c:v>2007.75</c:v>
                </c:pt>
                <c:pt idx="172">
                  <c:v>2008.0</c:v>
                </c:pt>
                <c:pt idx="173">
                  <c:v>2008.25</c:v>
                </c:pt>
                <c:pt idx="174">
                  <c:v>2008.5</c:v>
                </c:pt>
                <c:pt idx="175">
                  <c:v>2008.75</c:v>
                </c:pt>
                <c:pt idx="176">
                  <c:v>2009.0</c:v>
                </c:pt>
                <c:pt idx="177">
                  <c:v>2009.25</c:v>
                </c:pt>
                <c:pt idx="178">
                  <c:v>2009.5</c:v>
                </c:pt>
                <c:pt idx="179">
                  <c:v>2009.75</c:v>
                </c:pt>
                <c:pt idx="180">
                  <c:v>2010.0</c:v>
                </c:pt>
                <c:pt idx="181">
                  <c:v>2010.25</c:v>
                </c:pt>
                <c:pt idx="182">
                  <c:v>2010.5</c:v>
                </c:pt>
                <c:pt idx="183">
                  <c:v>2010.75</c:v>
                </c:pt>
                <c:pt idx="184">
                  <c:v>2011.0</c:v>
                </c:pt>
                <c:pt idx="185">
                  <c:v>2011.25</c:v>
                </c:pt>
                <c:pt idx="186">
                  <c:v>2011.5</c:v>
                </c:pt>
                <c:pt idx="187">
                  <c:v>2011.75</c:v>
                </c:pt>
                <c:pt idx="188">
                  <c:v>2012.0</c:v>
                </c:pt>
                <c:pt idx="189">
                  <c:v>2012.25</c:v>
                </c:pt>
                <c:pt idx="190">
                  <c:v>2012.5</c:v>
                </c:pt>
                <c:pt idx="191">
                  <c:v>2012.75</c:v>
                </c:pt>
                <c:pt idx="192">
                  <c:v>2013.0</c:v>
                </c:pt>
                <c:pt idx="193">
                  <c:v>2013.25</c:v>
                </c:pt>
                <c:pt idx="194">
                  <c:v>2013.5</c:v>
                </c:pt>
                <c:pt idx="195">
                  <c:v>2013.75</c:v>
                </c:pt>
                <c:pt idx="196">
                  <c:v>2014.0</c:v>
                </c:pt>
                <c:pt idx="197">
                  <c:v>2014.25</c:v>
                </c:pt>
                <c:pt idx="198">
                  <c:v>2014.5</c:v>
                </c:pt>
                <c:pt idx="199">
                  <c:v>2014.75</c:v>
                </c:pt>
              </c:numCache>
            </c:numRef>
          </c:xVal>
          <c:yVal>
            <c:numRef>
              <c:f>Data!$C$8:$C$207</c:f>
              <c:numCache>
                <c:formatCode>0.0</c:formatCode>
                <c:ptCount val="200"/>
                <c:pt idx="0">
                  <c:v>4.9</c:v>
                </c:pt>
                <c:pt idx="1">
                  <c:v>4.7</c:v>
                </c:pt>
                <c:pt idx="2">
                  <c:v>4.4</c:v>
                </c:pt>
                <c:pt idx="3">
                  <c:v>4.1</c:v>
                </c:pt>
                <c:pt idx="4">
                  <c:v>3.9</c:v>
                </c:pt>
                <c:pt idx="5">
                  <c:v>3.8</c:v>
                </c:pt>
                <c:pt idx="6">
                  <c:v>3.8</c:v>
                </c:pt>
                <c:pt idx="7">
                  <c:v>3.7</c:v>
                </c:pt>
                <c:pt idx="8">
                  <c:v>3.8</c:v>
                </c:pt>
                <c:pt idx="9">
                  <c:v>3.8</c:v>
                </c:pt>
                <c:pt idx="10">
                  <c:v>3.8</c:v>
                </c:pt>
                <c:pt idx="11">
                  <c:v>3.9</c:v>
                </c:pt>
                <c:pt idx="12">
                  <c:v>3.7</c:v>
                </c:pt>
                <c:pt idx="13">
                  <c:v>3.6</c:v>
                </c:pt>
                <c:pt idx="14">
                  <c:v>3.5</c:v>
                </c:pt>
                <c:pt idx="15">
                  <c:v>3.4</c:v>
                </c:pt>
                <c:pt idx="16">
                  <c:v>3.4</c:v>
                </c:pt>
                <c:pt idx="17">
                  <c:v>3.4</c:v>
                </c:pt>
                <c:pt idx="18">
                  <c:v>3.6</c:v>
                </c:pt>
                <c:pt idx="19">
                  <c:v>3.6</c:v>
                </c:pt>
                <c:pt idx="20">
                  <c:v>4.2</c:v>
                </c:pt>
                <c:pt idx="21">
                  <c:v>4.8</c:v>
                </c:pt>
                <c:pt idx="22">
                  <c:v>5.2</c:v>
                </c:pt>
                <c:pt idx="23">
                  <c:v>5.8</c:v>
                </c:pt>
                <c:pt idx="24">
                  <c:v>5.9</c:v>
                </c:pt>
                <c:pt idx="25">
                  <c:v>5.9</c:v>
                </c:pt>
                <c:pt idx="26">
                  <c:v>6.0</c:v>
                </c:pt>
                <c:pt idx="27">
                  <c:v>5.9</c:v>
                </c:pt>
                <c:pt idx="28">
                  <c:v>5.8</c:v>
                </c:pt>
                <c:pt idx="29">
                  <c:v>5.7</c:v>
                </c:pt>
                <c:pt idx="30">
                  <c:v>5.6</c:v>
                </c:pt>
                <c:pt idx="31">
                  <c:v>5.4</c:v>
                </c:pt>
                <c:pt idx="32">
                  <c:v>4.9</c:v>
                </c:pt>
                <c:pt idx="33">
                  <c:v>4.9</c:v>
                </c:pt>
                <c:pt idx="34">
                  <c:v>4.8</c:v>
                </c:pt>
                <c:pt idx="35">
                  <c:v>4.8</c:v>
                </c:pt>
                <c:pt idx="36">
                  <c:v>5.1</c:v>
                </c:pt>
                <c:pt idx="37">
                  <c:v>5.2</c:v>
                </c:pt>
                <c:pt idx="38">
                  <c:v>5.6</c:v>
                </c:pt>
                <c:pt idx="39">
                  <c:v>6.6</c:v>
                </c:pt>
                <c:pt idx="40">
                  <c:v>8.3</c:v>
                </c:pt>
                <c:pt idx="41">
                  <c:v>8.9</c:v>
                </c:pt>
                <c:pt idx="42">
                  <c:v>8.5</c:v>
                </c:pt>
                <c:pt idx="43">
                  <c:v>8.3</c:v>
                </c:pt>
                <c:pt idx="44">
                  <c:v>7.7</c:v>
                </c:pt>
                <c:pt idx="45">
                  <c:v>7.6</c:v>
                </c:pt>
                <c:pt idx="46">
                  <c:v>7.7</c:v>
                </c:pt>
                <c:pt idx="47">
                  <c:v>7.8</c:v>
                </c:pt>
                <c:pt idx="48">
                  <c:v>7.5</c:v>
                </c:pt>
                <c:pt idx="49">
                  <c:v>7.1</c:v>
                </c:pt>
                <c:pt idx="50">
                  <c:v>6.9</c:v>
                </c:pt>
                <c:pt idx="51">
                  <c:v>6.7</c:v>
                </c:pt>
                <c:pt idx="52">
                  <c:v>6.3</c:v>
                </c:pt>
                <c:pt idx="53">
                  <c:v>6.0</c:v>
                </c:pt>
                <c:pt idx="54">
                  <c:v>6.0</c:v>
                </c:pt>
                <c:pt idx="55">
                  <c:v>5.9</c:v>
                </c:pt>
                <c:pt idx="56">
                  <c:v>5.9</c:v>
                </c:pt>
                <c:pt idx="57">
                  <c:v>5.7</c:v>
                </c:pt>
                <c:pt idx="58">
                  <c:v>5.9</c:v>
                </c:pt>
                <c:pt idx="59">
                  <c:v>6.0</c:v>
                </c:pt>
                <c:pt idx="60">
                  <c:v>6.3</c:v>
                </c:pt>
                <c:pt idx="61">
                  <c:v>7.3</c:v>
                </c:pt>
                <c:pt idx="62">
                  <c:v>7.7</c:v>
                </c:pt>
                <c:pt idx="63">
                  <c:v>7.4</c:v>
                </c:pt>
                <c:pt idx="64">
                  <c:v>7.4</c:v>
                </c:pt>
                <c:pt idx="65">
                  <c:v>7.4</c:v>
                </c:pt>
                <c:pt idx="66">
                  <c:v>7.4</c:v>
                </c:pt>
                <c:pt idx="67">
                  <c:v>8.200000000000001</c:v>
                </c:pt>
                <c:pt idx="68">
                  <c:v>8.8</c:v>
                </c:pt>
                <c:pt idx="69">
                  <c:v>9.4</c:v>
                </c:pt>
                <c:pt idx="70">
                  <c:v>9.9</c:v>
                </c:pt>
                <c:pt idx="71">
                  <c:v>10.7</c:v>
                </c:pt>
                <c:pt idx="72">
                  <c:v>10.4</c:v>
                </c:pt>
                <c:pt idx="73">
                  <c:v>10.1</c:v>
                </c:pt>
                <c:pt idx="74">
                  <c:v>9.4</c:v>
                </c:pt>
                <c:pt idx="75">
                  <c:v>8.5</c:v>
                </c:pt>
                <c:pt idx="76">
                  <c:v>7.9</c:v>
                </c:pt>
                <c:pt idx="77">
                  <c:v>7.4</c:v>
                </c:pt>
                <c:pt idx="78">
                  <c:v>7.4</c:v>
                </c:pt>
                <c:pt idx="79">
                  <c:v>7.3</c:v>
                </c:pt>
                <c:pt idx="80">
                  <c:v>7.2</c:v>
                </c:pt>
                <c:pt idx="81">
                  <c:v>7.3</c:v>
                </c:pt>
                <c:pt idx="82">
                  <c:v>7.2</c:v>
                </c:pt>
                <c:pt idx="83">
                  <c:v>7.0</c:v>
                </c:pt>
                <c:pt idx="84">
                  <c:v>7.0</c:v>
                </c:pt>
                <c:pt idx="85">
                  <c:v>7.2</c:v>
                </c:pt>
                <c:pt idx="86">
                  <c:v>7.0</c:v>
                </c:pt>
                <c:pt idx="87">
                  <c:v>6.8</c:v>
                </c:pt>
                <c:pt idx="88">
                  <c:v>6.6</c:v>
                </c:pt>
                <c:pt idx="89">
                  <c:v>6.3</c:v>
                </c:pt>
                <c:pt idx="90">
                  <c:v>6.0</c:v>
                </c:pt>
                <c:pt idx="91">
                  <c:v>5.8</c:v>
                </c:pt>
                <c:pt idx="92">
                  <c:v>5.7</c:v>
                </c:pt>
                <c:pt idx="93">
                  <c:v>5.5</c:v>
                </c:pt>
                <c:pt idx="94">
                  <c:v>5.5</c:v>
                </c:pt>
                <c:pt idx="95">
                  <c:v>5.3</c:v>
                </c:pt>
                <c:pt idx="96">
                  <c:v>5.2</c:v>
                </c:pt>
                <c:pt idx="97">
                  <c:v>5.2</c:v>
                </c:pt>
                <c:pt idx="98">
                  <c:v>5.2</c:v>
                </c:pt>
                <c:pt idx="99">
                  <c:v>5.4</c:v>
                </c:pt>
                <c:pt idx="100">
                  <c:v>5.3</c:v>
                </c:pt>
                <c:pt idx="101">
                  <c:v>5.3</c:v>
                </c:pt>
                <c:pt idx="102">
                  <c:v>5.7</c:v>
                </c:pt>
                <c:pt idx="103">
                  <c:v>6.1</c:v>
                </c:pt>
                <c:pt idx="104">
                  <c:v>6.6</c:v>
                </c:pt>
                <c:pt idx="105">
                  <c:v>6.8</c:v>
                </c:pt>
                <c:pt idx="106">
                  <c:v>6.9</c:v>
                </c:pt>
                <c:pt idx="107">
                  <c:v>7.1</c:v>
                </c:pt>
                <c:pt idx="108">
                  <c:v>7.4</c:v>
                </c:pt>
                <c:pt idx="109">
                  <c:v>7.6</c:v>
                </c:pt>
                <c:pt idx="110">
                  <c:v>7.6</c:v>
                </c:pt>
                <c:pt idx="111">
                  <c:v>7.4</c:v>
                </c:pt>
                <c:pt idx="112">
                  <c:v>7.1</c:v>
                </c:pt>
                <c:pt idx="113">
                  <c:v>7.1</c:v>
                </c:pt>
                <c:pt idx="114">
                  <c:v>6.8</c:v>
                </c:pt>
                <c:pt idx="115">
                  <c:v>6.6</c:v>
                </c:pt>
                <c:pt idx="116">
                  <c:v>6.6</c:v>
                </c:pt>
                <c:pt idx="117">
                  <c:v>6.2</c:v>
                </c:pt>
                <c:pt idx="118">
                  <c:v>6.0</c:v>
                </c:pt>
                <c:pt idx="119">
                  <c:v>5.6</c:v>
                </c:pt>
                <c:pt idx="120">
                  <c:v>5.5</c:v>
                </c:pt>
                <c:pt idx="121">
                  <c:v>5.7</c:v>
                </c:pt>
                <c:pt idx="122">
                  <c:v>5.7</c:v>
                </c:pt>
                <c:pt idx="123">
                  <c:v>5.6</c:v>
                </c:pt>
                <c:pt idx="124">
                  <c:v>5.5</c:v>
                </c:pt>
                <c:pt idx="125">
                  <c:v>5.5</c:v>
                </c:pt>
                <c:pt idx="126">
                  <c:v>5.3</c:v>
                </c:pt>
                <c:pt idx="127">
                  <c:v>5.3</c:v>
                </c:pt>
                <c:pt idx="128">
                  <c:v>5.2</c:v>
                </c:pt>
                <c:pt idx="129">
                  <c:v>5.0</c:v>
                </c:pt>
                <c:pt idx="130">
                  <c:v>4.9</c:v>
                </c:pt>
                <c:pt idx="131">
                  <c:v>4.7</c:v>
                </c:pt>
                <c:pt idx="132">
                  <c:v>4.6</c:v>
                </c:pt>
                <c:pt idx="133">
                  <c:v>4.4</c:v>
                </c:pt>
                <c:pt idx="134">
                  <c:v>4.5</c:v>
                </c:pt>
                <c:pt idx="135">
                  <c:v>4.4</c:v>
                </c:pt>
                <c:pt idx="136">
                  <c:v>4.3</c:v>
                </c:pt>
                <c:pt idx="137">
                  <c:v>4.3</c:v>
                </c:pt>
                <c:pt idx="138">
                  <c:v>4.2</c:v>
                </c:pt>
                <c:pt idx="139">
                  <c:v>4.1</c:v>
                </c:pt>
                <c:pt idx="140">
                  <c:v>4.0</c:v>
                </c:pt>
                <c:pt idx="141">
                  <c:v>3.9</c:v>
                </c:pt>
                <c:pt idx="142">
                  <c:v>4.0</c:v>
                </c:pt>
                <c:pt idx="143">
                  <c:v>3.9</c:v>
                </c:pt>
                <c:pt idx="144">
                  <c:v>4.2</c:v>
                </c:pt>
                <c:pt idx="145">
                  <c:v>4.4</c:v>
                </c:pt>
                <c:pt idx="146">
                  <c:v>4.8</c:v>
                </c:pt>
                <c:pt idx="147">
                  <c:v>5.5</c:v>
                </c:pt>
                <c:pt idx="148">
                  <c:v>5.7</c:v>
                </c:pt>
                <c:pt idx="149">
                  <c:v>5.8</c:v>
                </c:pt>
                <c:pt idx="150">
                  <c:v>5.7</c:v>
                </c:pt>
                <c:pt idx="151">
                  <c:v>5.9</c:v>
                </c:pt>
                <c:pt idx="152">
                  <c:v>5.9</c:v>
                </c:pt>
                <c:pt idx="153">
                  <c:v>6.1</c:v>
                </c:pt>
                <c:pt idx="154">
                  <c:v>6.1</c:v>
                </c:pt>
                <c:pt idx="155">
                  <c:v>5.8</c:v>
                </c:pt>
                <c:pt idx="156">
                  <c:v>5.7</c:v>
                </c:pt>
                <c:pt idx="157">
                  <c:v>5.6</c:v>
                </c:pt>
                <c:pt idx="158">
                  <c:v>5.4</c:v>
                </c:pt>
                <c:pt idx="159">
                  <c:v>5.4</c:v>
                </c:pt>
                <c:pt idx="160">
                  <c:v>5.3</c:v>
                </c:pt>
                <c:pt idx="161">
                  <c:v>5.1</c:v>
                </c:pt>
                <c:pt idx="162">
                  <c:v>5.0</c:v>
                </c:pt>
                <c:pt idx="163">
                  <c:v>5.0</c:v>
                </c:pt>
                <c:pt idx="164">
                  <c:v>4.7</c:v>
                </c:pt>
                <c:pt idx="165">
                  <c:v>4.6</c:v>
                </c:pt>
                <c:pt idx="166">
                  <c:v>4.6</c:v>
                </c:pt>
                <c:pt idx="167">
                  <c:v>4.4</c:v>
                </c:pt>
                <c:pt idx="168">
                  <c:v>4.5</c:v>
                </c:pt>
                <c:pt idx="169">
                  <c:v>4.5</c:v>
                </c:pt>
                <c:pt idx="170">
                  <c:v>4.7</c:v>
                </c:pt>
                <c:pt idx="171">
                  <c:v>4.8</c:v>
                </c:pt>
                <c:pt idx="172">
                  <c:v>5.0</c:v>
                </c:pt>
                <c:pt idx="173">
                  <c:v>5.3</c:v>
                </c:pt>
                <c:pt idx="174">
                  <c:v>6.0</c:v>
                </c:pt>
                <c:pt idx="175">
                  <c:v>6.9</c:v>
                </c:pt>
                <c:pt idx="176">
                  <c:v>8.3</c:v>
                </c:pt>
                <c:pt idx="177">
                  <c:v>9.3</c:v>
                </c:pt>
                <c:pt idx="178">
                  <c:v>9.6</c:v>
                </c:pt>
                <c:pt idx="179">
                  <c:v>9.9</c:v>
                </c:pt>
                <c:pt idx="180">
                  <c:v>9.8</c:v>
                </c:pt>
                <c:pt idx="181">
                  <c:v>9.6</c:v>
                </c:pt>
                <c:pt idx="182">
                  <c:v>9.5</c:v>
                </c:pt>
                <c:pt idx="183">
                  <c:v>9.5</c:v>
                </c:pt>
                <c:pt idx="184">
                  <c:v>9.1</c:v>
                </c:pt>
                <c:pt idx="185">
                  <c:v>9.1</c:v>
                </c:pt>
                <c:pt idx="186">
                  <c:v>9.0</c:v>
                </c:pt>
                <c:pt idx="187">
                  <c:v>8.6</c:v>
                </c:pt>
                <c:pt idx="188">
                  <c:v>8.3</c:v>
                </c:pt>
                <c:pt idx="189">
                  <c:v>8.200000000000001</c:v>
                </c:pt>
                <c:pt idx="190">
                  <c:v>8.0</c:v>
                </c:pt>
                <c:pt idx="191">
                  <c:v>7.8</c:v>
                </c:pt>
                <c:pt idx="192">
                  <c:v>7.7</c:v>
                </c:pt>
                <c:pt idx="193">
                  <c:v>7.5</c:v>
                </c:pt>
                <c:pt idx="194">
                  <c:v>7.2</c:v>
                </c:pt>
                <c:pt idx="195">
                  <c:v>7.0</c:v>
                </c:pt>
                <c:pt idx="196">
                  <c:v>6.6</c:v>
                </c:pt>
                <c:pt idx="197">
                  <c:v>6.2</c:v>
                </c:pt>
                <c:pt idx="198">
                  <c:v>6.1</c:v>
                </c:pt>
                <c:pt idx="199">
                  <c:v>5.7</c:v>
                </c:pt>
              </c:numCache>
            </c:numRef>
          </c:yVal>
          <c:smooth val="0"/>
        </c:ser>
        <c:dLbls>
          <c:showLegendKey val="0"/>
          <c:showVal val="0"/>
          <c:showCatName val="0"/>
          <c:showSerName val="0"/>
          <c:showPercent val="0"/>
          <c:showBubbleSize val="0"/>
        </c:dLbls>
        <c:axId val="-2144994760"/>
        <c:axId val="2021564008"/>
      </c:scatterChart>
      <c:valAx>
        <c:axId val="-2144994760"/>
        <c:scaling>
          <c:orientation val="minMax"/>
          <c:max val="2015.0"/>
          <c:min val="197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021564008"/>
        <c:crosses val="autoZero"/>
        <c:crossBetween val="midCat"/>
        <c:majorUnit val="5.0"/>
        <c:minorUnit val="1.0"/>
      </c:valAx>
      <c:valAx>
        <c:axId val="2021564008"/>
        <c:scaling>
          <c:orientation val="minMax"/>
        </c:scaling>
        <c:delete val="0"/>
        <c:axPos val="l"/>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44994760"/>
        <c:crosses val="autoZero"/>
        <c:crossBetween val="midCat"/>
      </c:valAx>
      <c:valAx>
        <c:axId val="2020683992"/>
        <c:scaling>
          <c:orientation val="minMax"/>
          <c:max val="100.0"/>
        </c:scaling>
        <c:delete val="0"/>
        <c:axPos val="r"/>
        <c:numFmt formatCode="General" sourceLinked="1"/>
        <c:majorTickMark val="none"/>
        <c:minorTickMark val="none"/>
        <c:tickLblPos val="none"/>
        <c:crossAx val="2020624856"/>
        <c:crosses val="max"/>
        <c:crossBetween val="between"/>
      </c:valAx>
      <c:catAx>
        <c:axId val="2020624856"/>
        <c:scaling>
          <c:orientation val="minMax"/>
        </c:scaling>
        <c:delete val="1"/>
        <c:axPos val="b"/>
        <c:numFmt formatCode="0.00" sourceLinked="1"/>
        <c:majorTickMark val="out"/>
        <c:minorTickMark val="none"/>
        <c:tickLblPos val="nextTo"/>
        <c:crossAx val="2020683992"/>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16382350281109"/>
          <c:y val="0.147043439423013"/>
          <c:w val="0.752980673038233"/>
          <c:h val="0.729634692503587"/>
        </c:manualLayout>
      </c:layout>
      <c:scatterChart>
        <c:scatterStyle val="smoothMarker"/>
        <c:varyColors val="0"/>
        <c:ser>
          <c:idx val="1"/>
          <c:order val="1"/>
          <c:spPr>
            <a:ln w="38100">
              <a:solidFill>
                <a:srgbClr val="0070C0"/>
              </a:solidFill>
            </a:ln>
          </c:spPr>
          <c:marker>
            <c:symbol val="none"/>
          </c:marker>
          <c:xVal>
            <c:numRef>
              <c:f>'Fig 10-4 Data'!$H$12:$H$13</c:f>
              <c:numCache>
                <c:formatCode>General</c:formatCode>
                <c:ptCount val="2"/>
                <c:pt idx="0">
                  <c:v>-3.0</c:v>
                </c:pt>
                <c:pt idx="1">
                  <c:v>4.0</c:v>
                </c:pt>
              </c:numCache>
            </c:numRef>
          </c:xVal>
          <c:yVal>
            <c:numRef>
              <c:f>'Fig 10-4 Data'!$I$12:$I$13</c:f>
              <c:numCache>
                <c:formatCode>General</c:formatCode>
                <c:ptCount val="2"/>
                <c:pt idx="0">
                  <c:v>9.0</c:v>
                </c:pt>
                <c:pt idx="1">
                  <c:v>-5.0</c:v>
                </c:pt>
              </c:numCache>
            </c:numRef>
          </c:yVal>
          <c:smooth val="1"/>
        </c:ser>
        <c:dLbls>
          <c:showLegendKey val="0"/>
          <c:showVal val="0"/>
          <c:showCatName val="0"/>
          <c:showSerName val="0"/>
          <c:showPercent val="0"/>
          <c:showBubbleSize val="0"/>
        </c:dLbls>
        <c:axId val="2146866472"/>
        <c:axId val="-2145949880"/>
      </c:scatterChart>
      <c:scatterChart>
        <c:scatterStyle val="lineMarker"/>
        <c:varyColors val="0"/>
        <c:ser>
          <c:idx val="0"/>
          <c:order val="0"/>
          <c:spPr>
            <a:ln w="47625">
              <a:noFill/>
            </a:ln>
            <a:effectLst>
              <a:outerShdw blurRad="50800" dist="12700" dir="2700000" algn="ctr" rotWithShape="0">
                <a:srgbClr val="000000">
                  <a:alpha val="40000"/>
                </a:srgbClr>
              </a:outerShdw>
            </a:effectLst>
          </c:spPr>
          <c:marker>
            <c:symbol val="square"/>
            <c:size val="9"/>
            <c:spPr>
              <a:solidFill>
                <a:srgbClr val="00B050"/>
              </a:solidFill>
              <a:ln w="6350">
                <a:solidFill>
                  <a:schemeClr val="tx1"/>
                </a:solidFill>
              </a:ln>
              <a:effectLst>
                <a:outerShdw blurRad="50800" dist="12700" dir="2700000" algn="ctr" rotWithShape="0">
                  <a:srgbClr val="000000">
                    <a:alpha val="40000"/>
                  </a:srgbClr>
                </a:outerShdw>
              </a:effectLst>
            </c:spPr>
          </c:marker>
          <c:xVal>
            <c:numRef>
              <c:f>'Fig 10-4 Data'!$D$9:$D$72</c:f>
              <c:numCache>
                <c:formatCode>0.0</c:formatCode>
                <c:ptCount val="64"/>
                <c:pt idx="0">
                  <c:v>-0.9</c:v>
                </c:pt>
                <c:pt idx="1">
                  <c:v>-1.9</c:v>
                </c:pt>
                <c:pt idx="2">
                  <c:v>-0.3</c:v>
                </c:pt>
                <c:pt idx="3">
                  <c:v>-0.1</c:v>
                </c:pt>
                <c:pt idx="4">
                  <c:v>2.7</c:v>
                </c:pt>
                <c:pt idx="5">
                  <c:v>-1.2</c:v>
                </c:pt>
                <c:pt idx="6">
                  <c:v>-0.3</c:v>
                </c:pt>
                <c:pt idx="7">
                  <c:v>0.2</c:v>
                </c:pt>
                <c:pt idx="8">
                  <c:v>2.5</c:v>
                </c:pt>
                <c:pt idx="9">
                  <c:v>-1.3</c:v>
                </c:pt>
                <c:pt idx="10">
                  <c:v>0.0</c:v>
                </c:pt>
                <c:pt idx="11">
                  <c:v>1.2</c:v>
                </c:pt>
                <c:pt idx="12">
                  <c:v>-1.1</c:v>
                </c:pt>
                <c:pt idx="13">
                  <c:v>0.0</c:v>
                </c:pt>
                <c:pt idx="14">
                  <c:v>-0.4</c:v>
                </c:pt>
                <c:pt idx="15">
                  <c:v>-0.7</c:v>
                </c:pt>
                <c:pt idx="16">
                  <c:v>-0.7</c:v>
                </c:pt>
                <c:pt idx="17">
                  <c:v>0.0</c:v>
                </c:pt>
                <c:pt idx="18">
                  <c:v>-0.2</c:v>
                </c:pt>
                <c:pt idx="19">
                  <c:v>-0.1</c:v>
                </c:pt>
                <c:pt idx="20">
                  <c:v>1.5</c:v>
                </c:pt>
                <c:pt idx="21">
                  <c:v>1.0</c:v>
                </c:pt>
                <c:pt idx="22">
                  <c:v>-0.4</c:v>
                </c:pt>
                <c:pt idx="23">
                  <c:v>-0.7</c:v>
                </c:pt>
                <c:pt idx="24">
                  <c:v>0.7</c:v>
                </c:pt>
                <c:pt idx="25">
                  <c:v>2.9</c:v>
                </c:pt>
                <c:pt idx="26">
                  <c:v>-0.8</c:v>
                </c:pt>
                <c:pt idx="27">
                  <c:v>-0.6</c:v>
                </c:pt>
                <c:pt idx="28">
                  <c:v>-1.0</c:v>
                </c:pt>
                <c:pt idx="29">
                  <c:v>-0.2</c:v>
                </c:pt>
                <c:pt idx="30">
                  <c:v>1.3</c:v>
                </c:pt>
                <c:pt idx="31">
                  <c:v>0.4</c:v>
                </c:pt>
                <c:pt idx="32">
                  <c:v>2.1</c:v>
                </c:pt>
                <c:pt idx="33">
                  <c:v>-0.1</c:v>
                </c:pt>
                <c:pt idx="34">
                  <c:v>-2.1</c:v>
                </c:pt>
                <c:pt idx="35">
                  <c:v>-0.3</c:v>
                </c:pt>
                <c:pt idx="36">
                  <c:v>-0.2</c:v>
                </c:pt>
                <c:pt idx="37">
                  <c:v>-0.8</c:v>
                </c:pt>
                <c:pt idx="38">
                  <c:v>-0.7</c:v>
                </c:pt>
                <c:pt idx="39">
                  <c:v>-0.2</c:v>
                </c:pt>
                <c:pt idx="40">
                  <c:v>0.3</c:v>
                </c:pt>
                <c:pt idx="41">
                  <c:v>1.3</c:v>
                </c:pt>
                <c:pt idx="42">
                  <c:v>0.6</c:v>
                </c:pt>
                <c:pt idx="43">
                  <c:v>-0.6</c:v>
                </c:pt>
                <c:pt idx="44">
                  <c:v>-0.8</c:v>
                </c:pt>
                <c:pt idx="45">
                  <c:v>-0.5</c:v>
                </c:pt>
                <c:pt idx="46">
                  <c:v>-0.2</c:v>
                </c:pt>
                <c:pt idx="47">
                  <c:v>-0.5</c:v>
                </c:pt>
                <c:pt idx="48">
                  <c:v>-0.4</c:v>
                </c:pt>
                <c:pt idx="49">
                  <c:v>-0.3</c:v>
                </c:pt>
                <c:pt idx="50">
                  <c:v>-0.2</c:v>
                </c:pt>
                <c:pt idx="51">
                  <c:v>0.7</c:v>
                </c:pt>
                <c:pt idx="52">
                  <c:v>1.1</c:v>
                </c:pt>
                <c:pt idx="53">
                  <c:v>0.2</c:v>
                </c:pt>
                <c:pt idx="54">
                  <c:v>-0.5</c:v>
                </c:pt>
                <c:pt idx="55">
                  <c:v>-0.4</c:v>
                </c:pt>
                <c:pt idx="56">
                  <c:v>-0.5</c:v>
                </c:pt>
                <c:pt idx="57">
                  <c:v>0.0</c:v>
                </c:pt>
                <c:pt idx="58">
                  <c:v>1.2</c:v>
                </c:pt>
                <c:pt idx="59">
                  <c:v>3.5</c:v>
                </c:pt>
                <c:pt idx="60">
                  <c:v>0.3</c:v>
                </c:pt>
                <c:pt idx="61">
                  <c:v>-0.7</c:v>
                </c:pt>
                <c:pt idx="62">
                  <c:v>-0.8</c:v>
                </c:pt>
                <c:pt idx="63">
                  <c:v>-0.7</c:v>
                </c:pt>
              </c:numCache>
            </c:numRef>
          </c:xVal>
          <c:yVal>
            <c:numRef>
              <c:f>'Fig 10-4 Data'!$C$9:$C$72</c:f>
              <c:numCache>
                <c:formatCode>General</c:formatCode>
                <c:ptCount val="64"/>
                <c:pt idx="0">
                  <c:v>8.700000000000001</c:v>
                </c:pt>
                <c:pt idx="1">
                  <c:v>8.1</c:v>
                </c:pt>
                <c:pt idx="2">
                  <c:v>4.1</c:v>
                </c:pt>
                <c:pt idx="3">
                  <c:v>4.7</c:v>
                </c:pt>
                <c:pt idx="4">
                  <c:v>-0.6</c:v>
                </c:pt>
                <c:pt idx="5">
                  <c:v>7.1</c:v>
                </c:pt>
                <c:pt idx="6">
                  <c:v>2.1</c:v>
                </c:pt>
                <c:pt idx="7">
                  <c:v>2.1</c:v>
                </c:pt>
                <c:pt idx="8">
                  <c:v>-0.7</c:v>
                </c:pt>
                <c:pt idx="9">
                  <c:v>6.9</c:v>
                </c:pt>
                <c:pt idx="10">
                  <c:v>2.6</c:v>
                </c:pt>
                <c:pt idx="11">
                  <c:v>2.6</c:v>
                </c:pt>
                <c:pt idx="12">
                  <c:v>6.1</c:v>
                </c:pt>
                <c:pt idx="13">
                  <c:v>4.4</c:v>
                </c:pt>
                <c:pt idx="14">
                  <c:v>5.8</c:v>
                </c:pt>
                <c:pt idx="15">
                  <c:v>6.5</c:v>
                </c:pt>
                <c:pt idx="16">
                  <c:v>6.6</c:v>
                </c:pt>
                <c:pt idx="17">
                  <c:v>2.7</c:v>
                </c:pt>
                <c:pt idx="18">
                  <c:v>4.9</c:v>
                </c:pt>
                <c:pt idx="19">
                  <c:v>3.1</c:v>
                </c:pt>
                <c:pt idx="20">
                  <c:v>0.2</c:v>
                </c:pt>
                <c:pt idx="21">
                  <c:v>3.3</c:v>
                </c:pt>
                <c:pt idx="22">
                  <c:v>5.2</c:v>
                </c:pt>
                <c:pt idx="23">
                  <c:v>5.6</c:v>
                </c:pt>
                <c:pt idx="24">
                  <c:v>-0.5</c:v>
                </c:pt>
                <c:pt idx="25">
                  <c:v>-0.2</c:v>
                </c:pt>
                <c:pt idx="26">
                  <c:v>5.4</c:v>
                </c:pt>
                <c:pt idx="27">
                  <c:v>4.6</c:v>
                </c:pt>
                <c:pt idx="28">
                  <c:v>5.6</c:v>
                </c:pt>
                <c:pt idx="29">
                  <c:v>3.2</c:v>
                </c:pt>
                <c:pt idx="30">
                  <c:v>-0.2</c:v>
                </c:pt>
                <c:pt idx="31">
                  <c:v>2.6</c:v>
                </c:pt>
                <c:pt idx="32">
                  <c:v>-1.9</c:v>
                </c:pt>
                <c:pt idx="33">
                  <c:v>4.6</c:v>
                </c:pt>
                <c:pt idx="34">
                  <c:v>7.3</c:v>
                </c:pt>
                <c:pt idx="35">
                  <c:v>4.2</c:v>
                </c:pt>
                <c:pt idx="36">
                  <c:v>3.5</c:v>
                </c:pt>
                <c:pt idx="37">
                  <c:v>3.5</c:v>
                </c:pt>
                <c:pt idx="38">
                  <c:v>4.2</c:v>
                </c:pt>
                <c:pt idx="39">
                  <c:v>3.7</c:v>
                </c:pt>
                <c:pt idx="40">
                  <c:v>1.9</c:v>
                </c:pt>
                <c:pt idx="41">
                  <c:v>-0.1</c:v>
                </c:pt>
                <c:pt idx="42">
                  <c:v>3.6</c:v>
                </c:pt>
                <c:pt idx="43">
                  <c:v>2.7</c:v>
                </c:pt>
                <c:pt idx="44">
                  <c:v>4.0</c:v>
                </c:pt>
                <c:pt idx="45">
                  <c:v>2.7</c:v>
                </c:pt>
                <c:pt idx="46">
                  <c:v>3.8</c:v>
                </c:pt>
                <c:pt idx="47">
                  <c:v>4.5</c:v>
                </c:pt>
                <c:pt idx="48">
                  <c:v>4.5</c:v>
                </c:pt>
                <c:pt idx="49">
                  <c:v>4.7</c:v>
                </c:pt>
                <c:pt idx="50">
                  <c:v>4.1</c:v>
                </c:pt>
                <c:pt idx="51">
                  <c:v>1.0</c:v>
                </c:pt>
                <c:pt idx="52">
                  <c:v>1.8</c:v>
                </c:pt>
                <c:pt idx="53">
                  <c:v>2.8</c:v>
                </c:pt>
                <c:pt idx="54">
                  <c:v>3.8</c:v>
                </c:pt>
                <c:pt idx="55">
                  <c:v>3.3</c:v>
                </c:pt>
                <c:pt idx="56">
                  <c:v>2.7</c:v>
                </c:pt>
                <c:pt idx="57">
                  <c:v>1.8</c:v>
                </c:pt>
                <c:pt idx="58">
                  <c:v>-0.3</c:v>
                </c:pt>
                <c:pt idx="59">
                  <c:v>-2.8</c:v>
                </c:pt>
                <c:pt idx="60">
                  <c:v>2.5</c:v>
                </c:pt>
                <c:pt idx="61">
                  <c:v>1.6</c:v>
                </c:pt>
                <c:pt idx="62">
                  <c:v>2.3</c:v>
                </c:pt>
                <c:pt idx="63">
                  <c:v>2.2</c:v>
                </c:pt>
              </c:numCache>
            </c:numRef>
          </c:yVal>
          <c:smooth val="0"/>
        </c:ser>
        <c:dLbls>
          <c:showLegendKey val="0"/>
          <c:showVal val="0"/>
          <c:showCatName val="0"/>
          <c:showSerName val="0"/>
          <c:showPercent val="0"/>
          <c:showBubbleSize val="0"/>
        </c:dLbls>
        <c:axId val="2146866472"/>
        <c:axId val="-2145949880"/>
      </c:scatterChart>
      <c:valAx>
        <c:axId val="2146866472"/>
        <c:scaling>
          <c:orientation val="minMax"/>
          <c:max val="4.0"/>
          <c:min val="-3.0"/>
        </c:scaling>
        <c:delete val="0"/>
        <c:axPos val="b"/>
        <c:numFmt formatCode="General" sourceLinked="1"/>
        <c:majorTickMark val="out"/>
        <c:minorTickMark val="none"/>
        <c:tickLblPos val="nextTo"/>
        <c:txPr>
          <a:bodyPr/>
          <a:lstStyle/>
          <a:p>
            <a:pPr>
              <a:defRPr sz="1800"/>
            </a:pPr>
            <a:endParaRPr lang="en-US"/>
          </a:p>
        </c:txPr>
        <c:crossAx val="-2145949880"/>
        <c:crossesAt val="-6.0"/>
        <c:crossBetween val="midCat"/>
        <c:majorUnit val="1.0"/>
      </c:valAx>
      <c:valAx>
        <c:axId val="-2145949880"/>
        <c:scaling>
          <c:orientation val="minMax"/>
          <c:min val="-4.0"/>
        </c:scaling>
        <c:delete val="0"/>
        <c:axPos val="l"/>
        <c:numFmt formatCode="General" sourceLinked="1"/>
        <c:majorTickMark val="out"/>
        <c:minorTickMark val="out"/>
        <c:tickLblPos val="nextTo"/>
        <c:spPr>
          <a:ln/>
        </c:spPr>
        <c:txPr>
          <a:bodyPr/>
          <a:lstStyle/>
          <a:p>
            <a:pPr>
              <a:defRPr sz="1800"/>
            </a:pPr>
            <a:endParaRPr lang="en-US"/>
          </a:p>
        </c:txPr>
        <c:crossAx val="2146866472"/>
        <c:crossesAt val="-4.0"/>
        <c:crossBetween val="midCat"/>
        <c:minorUnit val="1.0"/>
      </c:valAx>
      <c:spPr>
        <a:solidFill>
          <a:schemeClr val="bg1"/>
        </a:solidFill>
        <a:ln>
          <a:solidFill>
            <a:schemeClr val="tx1"/>
          </a:solidFill>
        </a:ln>
      </c:spPr>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20761174168902"/>
          <c:y val="0.0337061775531549"/>
          <c:w val="0.888035484251003"/>
          <c:h val="0.893590345456632"/>
        </c:manualLayout>
      </c:layout>
      <c:barChart>
        <c:barDir val="col"/>
        <c:grouping val="clustered"/>
        <c:varyColors val="0"/>
        <c:ser>
          <c:idx val="1"/>
          <c:order val="1"/>
          <c:tx>
            <c:strRef>
              <c:f>Sheet1!$H$5</c:f>
              <c:strCache>
                <c:ptCount val="1"/>
                <c:pt idx="0">
                  <c:v>Recession</c:v>
                </c:pt>
              </c:strCache>
            </c:strRef>
          </c:tx>
          <c:spPr>
            <a:solidFill>
              <a:srgbClr val="FFCCCC"/>
            </a:solidFill>
          </c:spPr>
          <c:invertIfNegative val="0"/>
          <c:cat>
            <c:numRef>
              <c:f>Sheet1!$F$6:$F$513</c:f>
              <c:numCache>
                <c:formatCode>0.00</c:formatCode>
                <c:ptCount val="508"/>
                <c:pt idx="0">
                  <c:v>1970.083333333333</c:v>
                </c:pt>
                <c:pt idx="1">
                  <c:v>1970.166666666667</c:v>
                </c:pt>
                <c:pt idx="2">
                  <c:v>1970.25</c:v>
                </c:pt>
                <c:pt idx="3">
                  <c:v>1970.333333333333</c:v>
                </c:pt>
                <c:pt idx="4">
                  <c:v>1970.416666666667</c:v>
                </c:pt>
                <c:pt idx="5">
                  <c:v>1970.5</c:v>
                </c:pt>
                <c:pt idx="6">
                  <c:v>1970.583333333333</c:v>
                </c:pt>
                <c:pt idx="7">
                  <c:v>1970.666666666667</c:v>
                </c:pt>
                <c:pt idx="8">
                  <c:v>1970.75</c:v>
                </c:pt>
                <c:pt idx="9">
                  <c:v>1970.833333333333</c:v>
                </c:pt>
                <c:pt idx="10">
                  <c:v>1970.916666666667</c:v>
                </c:pt>
                <c:pt idx="11">
                  <c:v>1971.0</c:v>
                </c:pt>
                <c:pt idx="12">
                  <c:v>1971.08333333334</c:v>
                </c:pt>
                <c:pt idx="13">
                  <c:v>1971.16666666667</c:v>
                </c:pt>
                <c:pt idx="14">
                  <c:v>1971.25</c:v>
                </c:pt>
                <c:pt idx="15">
                  <c:v>1971.33333333334</c:v>
                </c:pt>
                <c:pt idx="16">
                  <c:v>1971.41666666667</c:v>
                </c:pt>
                <c:pt idx="17">
                  <c:v>1971.5</c:v>
                </c:pt>
                <c:pt idx="18">
                  <c:v>1971.58333333334</c:v>
                </c:pt>
                <c:pt idx="19">
                  <c:v>1971.66666666667</c:v>
                </c:pt>
                <c:pt idx="20">
                  <c:v>1971.75</c:v>
                </c:pt>
                <c:pt idx="21">
                  <c:v>1971.83333333334</c:v>
                </c:pt>
                <c:pt idx="22">
                  <c:v>1971.91666666667</c:v>
                </c:pt>
                <c:pt idx="23">
                  <c:v>1972.0</c:v>
                </c:pt>
                <c:pt idx="24">
                  <c:v>1972.08333333334</c:v>
                </c:pt>
                <c:pt idx="25">
                  <c:v>1972.16666666667</c:v>
                </c:pt>
                <c:pt idx="26">
                  <c:v>1972.25</c:v>
                </c:pt>
                <c:pt idx="27">
                  <c:v>1972.33333333334</c:v>
                </c:pt>
                <c:pt idx="28">
                  <c:v>1972.41666666667</c:v>
                </c:pt>
                <c:pt idx="29">
                  <c:v>1972.5</c:v>
                </c:pt>
                <c:pt idx="30">
                  <c:v>1972.58333333334</c:v>
                </c:pt>
                <c:pt idx="31">
                  <c:v>1972.66666666667</c:v>
                </c:pt>
                <c:pt idx="32">
                  <c:v>1972.75</c:v>
                </c:pt>
                <c:pt idx="33">
                  <c:v>1972.83333333334</c:v>
                </c:pt>
                <c:pt idx="34">
                  <c:v>1972.91666666667</c:v>
                </c:pt>
                <c:pt idx="35">
                  <c:v>1973.00000000001</c:v>
                </c:pt>
                <c:pt idx="36">
                  <c:v>1973.08333333334</c:v>
                </c:pt>
                <c:pt idx="37">
                  <c:v>1973.16666666667</c:v>
                </c:pt>
                <c:pt idx="38">
                  <c:v>1973.25000000001</c:v>
                </c:pt>
                <c:pt idx="39">
                  <c:v>1973.33333333334</c:v>
                </c:pt>
                <c:pt idx="40">
                  <c:v>1973.41666666667</c:v>
                </c:pt>
                <c:pt idx="41">
                  <c:v>1973.50000000001</c:v>
                </c:pt>
                <c:pt idx="42">
                  <c:v>1973.58333333334</c:v>
                </c:pt>
                <c:pt idx="43">
                  <c:v>1973.66666666667</c:v>
                </c:pt>
                <c:pt idx="44">
                  <c:v>1973.75000000001</c:v>
                </c:pt>
                <c:pt idx="45">
                  <c:v>1973.83333333334</c:v>
                </c:pt>
                <c:pt idx="46">
                  <c:v>1973.91666666667</c:v>
                </c:pt>
                <c:pt idx="47">
                  <c:v>1974.00000000001</c:v>
                </c:pt>
                <c:pt idx="48">
                  <c:v>1974.08333333334</c:v>
                </c:pt>
                <c:pt idx="49">
                  <c:v>1974.16666666667</c:v>
                </c:pt>
                <c:pt idx="50">
                  <c:v>1974.25000000001</c:v>
                </c:pt>
                <c:pt idx="51">
                  <c:v>1974.33333333334</c:v>
                </c:pt>
                <c:pt idx="52">
                  <c:v>1974.41666666667</c:v>
                </c:pt>
                <c:pt idx="53">
                  <c:v>1974.50000000001</c:v>
                </c:pt>
                <c:pt idx="54">
                  <c:v>1974.58333333334</c:v>
                </c:pt>
                <c:pt idx="55">
                  <c:v>1974.66666666667</c:v>
                </c:pt>
                <c:pt idx="56">
                  <c:v>1974.75000000001</c:v>
                </c:pt>
                <c:pt idx="57">
                  <c:v>1974.83333333334</c:v>
                </c:pt>
                <c:pt idx="58">
                  <c:v>1974.91666666668</c:v>
                </c:pt>
                <c:pt idx="59">
                  <c:v>1975.00000000001</c:v>
                </c:pt>
                <c:pt idx="60">
                  <c:v>1975.08333333334</c:v>
                </c:pt>
                <c:pt idx="61">
                  <c:v>1975.16666666668</c:v>
                </c:pt>
                <c:pt idx="62">
                  <c:v>1975.25000000001</c:v>
                </c:pt>
                <c:pt idx="63">
                  <c:v>1975.33333333334</c:v>
                </c:pt>
                <c:pt idx="64">
                  <c:v>1975.41666666668</c:v>
                </c:pt>
                <c:pt idx="65">
                  <c:v>1975.50000000001</c:v>
                </c:pt>
                <c:pt idx="66">
                  <c:v>1975.58333333334</c:v>
                </c:pt>
                <c:pt idx="67">
                  <c:v>1975.66666666668</c:v>
                </c:pt>
                <c:pt idx="68">
                  <c:v>1975.75000000001</c:v>
                </c:pt>
                <c:pt idx="69">
                  <c:v>1975.83333333334</c:v>
                </c:pt>
                <c:pt idx="70">
                  <c:v>1975.91666666668</c:v>
                </c:pt>
                <c:pt idx="71">
                  <c:v>1976.00000000001</c:v>
                </c:pt>
                <c:pt idx="72">
                  <c:v>1976.08333333334</c:v>
                </c:pt>
                <c:pt idx="73">
                  <c:v>1976.16666666668</c:v>
                </c:pt>
                <c:pt idx="74">
                  <c:v>1976.25000000001</c:v>
                </c:pt>
                <c:pt idx="75">
                  <c:v>1976.33333333334</c:v>
                </c:pt>
                <c:pt idx="76">
                  <c:v>1976.41666666668</c:v>
                </c:pt>
                <c:pt idx="77">
                  <c:v>1976.50000000001</c:v>
                </c:pt>
                <c:pt idx="78">
                  <c:v>1976.58333333335</c:v>
                </c:pt>
                <c:pt idx="79">
                  <c:v>1976.66666666668</c:v>
                </c:pt>
                <c:pt idx="80">
                  <c:v>1976.75000000001</c:v>
                </c:pt>
                <c:pt idx="81">
                  <c:v>1976.83333333335</c:v>
                </c:pt>
                <c:pt idx="82">
                  <c:v>1976.91666666668</c:v>
                </c:pt>
                <c:pt idx="83">
                  <c:v>1977.00000000001</c:v>
                </c:pt>
                <c:pt idx="84">
                  <c:v>1977.08333333335</c:v>
                </c:pt>
                <c:pt idx="85">
                  <c:v>1977.16666666668</c:v>
                </c:pt>
                <c:pt idx="86">
                  <c:v>1977.25000000001</c:v>
                </c:pt>
                <c:pt idx="87">
                  <c:v>1977.33333333335</c:v>
                </c:pt>
                <c:pt idx="88">
                  <c:v>1977.41666666668</c:v>
                </c:pt>
                <c:pt idx="89">
                  <c:v>1977.50000000001</c:v>
                </c:pt>
                <c:pt idx="90">
                  <c:v>1977.58333333335</c:v>
                </c:pt>
                <c:pt idx="91">
                  <c:v>1977.66666666668</c:v>
                </c:pt>
                <c:pt idx="92">
                  <c:v>1977.75000000001</c:v>
                </c:pt>
                <c:pt idx="93">
                  <c:v>1977.83333333335</c:v>
                </c:pt>
                <c:pt idx="94">
                  <c:v>1977.91666666668</c:v>
                </c:pt>
                <c:pt idx="95">
                  <c:v>1978.00000000001</c:v>
                </c:pt>
                <c:pt idx="96">
                  <c:v>1978.08333333335</c:v>
                </c:pt>
                <c:pt idx="97">
                  <c:v>1978.16666666668</c:v>
                </c:pt>
                <c:pt idx="98">
                  <c:v>1978.25000000001</c:v>
                </c:pt>
                <c:pt idx="99">
                  <c:v>1978.33333333335</c:v>
                </c:pt>
                <c:pt idx="100">
                  <c:v>1978.41666666668</c:v>
                </c:pt>
                <c:pt idx="101">
                  <c:v>1978.50000000002</c:v>
                </c:pt>
                <c:pt idx="102">
                  <c:v>1978.58333333335</c:v>
                </c:pt>
                <c:pt idx="103">
                  <c:v>1978.66666666668</c:v>
                </c:pt>
                <c:pt idx="104">
                  <c:v>1978.75000000002</c:v>
                </c:pt>
                <c:pt idx="105">
                  <c:v>1978.83333333335</c:v>
                </c:pt>
                <c:pt idx="106">
                  <c:v>1978.91666666668</c:v>
                </c:pt>
                <c:pt idx="107">
                  <c:v>1979.00000000002</c:v>
                </c:pt>
                <c:pt idx="108">
                  <c:v>1979.08333333335</c:v>
                </c:pt>
                <c:pt idx="109">
                  <c:v>1979.16666666668</c:v>
                </c:pt>
                <c:pt idx="110">
                  <c:v>1979.25000000002</c:v>
                </c:pt>
                <c:pt idx="111">
                  <c:v>1979.33333333335</c:v>
                </c:pt>
                <c:pt idx="112">
                  <c:v>1979.41666666668</c:v>
                </c:pt>
                <c:pt idx="113">
                  <c:v>1979.50000000002</c:v>
                </c:pt>
                <c:pt idx="114">
                  <c:v>1979.58333333335</c:v>
                </c:pt>
                <c:pt idx="115">
                  <c:v>1979.66666666668</c:v>
                </c:pt>
                <c:pt idx="116">
                  <c:v>1979.75000000002</c:v>
                </c:pt>
                <c:pt idx="117">
                  <c:v>1979.83333333335</c:v>
                </c:pt>
                <c:pt idx="118">
                  <c:v>1979.91666666668</c:v>
                </c:pt>
                <c:pt idx="119">
                  <c:v>1980.00000000002</c:v>
                </c:pt>
                <c:pt idx="120">
                  <c:v>1980.08333333335</c:v>
                </c:pt>
                <c:pt idx="121">
                  <c:v>1980.16666666668</c:v>
                </c:pt>
                <c:pt idx="122">
                  <c:v>1980.25000000002</c:v>
                </c:pt>
                <c:pt idx="123">
                  <c:v>1980.33333333335</c:v>
                </c:pt>
                <c:pt idx="124">
                  <c:v>1980.41666666669</c:v>
                </c:pt>
                <c:pt idx="125">
                  <c:v>1980.50000000002</c:v>
                </c:pt>
                <c:pt idx="126">
                  <c:v>1980.58333333335</c:v>
                </c:pt>
                <c:pt idx="127">
                  <c:v>1980.66666666669</c:v>
                </c:pt>
                <c:pt idx="128">
                  <c:v>1980.75000000002</c:v>
                </c:pt>
                <c:pt idx="129">
                  <c:v>1980.83333333335</c:v>
                </c:pt>
                <c:pt idx="130">
                  <c:v>1980.91666666669</c:v>
                </c:pt>
                <c:pt idx="131">
                  <c:v>1981.00000000002</c:v>
                </c:pt>
                <c:pt idx="132">
                  <c:v>1981.08333333335</c:v>
                </c:pt>
                <c:pt idx="133">
                  <c:v>1981.16666666669</c:v>
                </c:pt>
                <c:pt idx="134">
                  <c:v>1981.25000000002</c:v>
                </c:pt>
                <c:pt idx="135">
                  <c:v>1981.33333333335</c:v>
                </c:pt>
                <c:pt idx="136">
                  <c:v>1981.41666666669</c:v>
                </c:pt>
                <c:pt idx="137">
                  <c:v>1981.50000000002</c:v>
                </c:pt>
                <c:pt idx="138">
                  <c:v>1981.58333333335</c:v>
                </c:pt>
                <c:pt idx="139">
                  <c:v>1981.66666666669</c:v>
                </c:pt>
                <c:pt idx="140">
                  <c:v>1981.75000000002</c:v>
                </c:pt>
                <c:pt idx="141">
                  <c:v>1981.83333333335</c:v>
                </c:pt>
                <c:pt idx="142">
                  <c:v>1981.91666666669</c:v>
                </c:pt>
                <c:pt idx="143">
                  <c:v>1982.00000000002</c:v>
                </c:pt>
                <c:pt idx="144">
                  <c:v>1982.08333333336</c:v>
                </c:pt>
                <c:pt idx="145">
                  <c:v>1982.16666666669</c:v>
                </c:pt>
                <c:pt idx="146">
                  <c:v>1982.25000000002</c:v>
                </c:pt>
                <c:pt idx="147">
                  <c:v>1982.33333333336</c:v>
                </c:pt>
                <c:pt idx="148">
                  <c:v>1982.41666666669</c:v>
                </c:pt>
                <c:pt idx="149">
                  <c:v>1982.50000000002</c:v>
                </c:pt>
                <c:pt idx="150">
                  <c:v>1982.58333333336</c:v>
                </c:pt>
                <c:pt idx="151">
                  <c:v>1982.66666666669</c:v>
                </c:pt>
                <c:pt idx="152">
                  <c:v>1982.75000000002</c:v>
                </c:pt>
                <c:pt idx="153">
                  <c:v>1982.83333333336</c:v>
                </c:pt>
                <c:pt idx="154">
                  <c:v>1982.91666666669</c:v>
                </c:pt>
                <c:pt idx="155">
                  <c:v>1983.00000000002</c:v>
                </c:pt>
                <c:pt idx="156">
                  <c:v>1983.08333333336</c:v>
                </c:pt>
                <c:pt idx="157">
                  <c:v>1983.16666666669</c:v>
                </c:pt>
                <c:pt idx="158">
                  <c:v>1983.25000000002</c:v>
                </c:pt>
                <c:pt idx="159">
                  <c:v>1983.33333333336</c:v>
                </c:pt>
                <c:pt idx="160">
                  <c:v>1983.41666666669</c:v>
                </c:pt>
                <c:pt idx="161">
                  <c:v>1983.50000000002</c:v>
                </c:pt>
                <c:pt idx="162">
                  <c:v>1983.58333333336</c:v>
                </c:pt>
                <c:pt idx="163">
                  <c:v>1983.66666666669</c:v>
                </c:pt>
                <c:pt idx="164">
                  <c:v>1983.75000000002</c:v>
                </c:pt>
                <c:pt idx="165">
                  <c:v>1983.83333333336</c:v>
                </c:pt>
                <c:pt idx="166">
                  <c:v>1983.91666666669</c:v>
                </c:pt>
                <c:pt idx="167">
                  <c:v>1984.00000000003</c:v>
                </c:pt>
                <c:pt idx="168">
                  <c:v>1984.08333333336</c:v>
                </c:pt>
                <c:pt idx="169">
                  <c:v>1984.16666666669</c:v>
                </c:pt>
                <c:pt idx="170">
                  <c:v>1984.25000000003</c:v>
                </c:pt>
                <c:pt idx="171">
                  <c:v>1984.33333333336</c:v>
                </c:pt>
                <c:pt idx="172">
                  <c:v>1984.41666666669</c:v>
                </c:pt>
                <c:pt idx="173">
                  <c:v>1984.50000000003</c:v>
                </c:pt>
                <c:pt idx="174">
                  <c:v>1984.58333333336</c:v>
                </c:pt>
                <c:pt idx="175">
                  <c:v>1984.66666666669</c:v>
                </c:pt>
                <c:pt idx="176">
                  <c:v>1984.75000000003</c:v>
                </c:pt>
                <c:pt idx="177">
                  <c:v>1984.83333333336</c:v>
                </c:pt>
                <c:pt idx="178">
                  <c:v>1984.91666666669</c:v>
                </c:pt>
                <c:pt idx="179">
                  <c:v>1985.00000000003</c:v>
                </c:pt>
                <c:pt idx="180">
                  <c:v>1985.08333333336</c:v>
                </c:pt>
                <c:pt idx="181">
                  <c:v>1985.16666666669</c:v>
                </c:pt>
                <c:pt idx="182">
                  <c:v>1985.25000000003</c:v>
                </c:pt>
                <c:pt idx="183">
                  <c:v>1985.33333333336</c:v>
                </c:pt>
                <c:pt idx="184">
                  <c:v>1985.41666666669</c:v>
                </c:pt>
                <c:pt idx="185">
                  <c:v>1985.50000000003</c:v>
                </c:pt>
                <c:pt idx="186">
                  <c:v>1985.58333333336</c:v>
                </c:pt>
                <c:pt idx="187">
                  <c:v>1985.66666666669</c:v>
                </c:pt>
                <c:pt idx="188">
                  <c:v>1985.75000000003</c:v>
                </c:pt>
                <c:pt idx="189">
                  <c:v>1985.83333333336</c:v>
                </c:pt>
                <c:pt idx="190">
                  <c:v>1985.9166666667</c:v>
                </c:pt>
                <c:pt idx="191">
                  <c:v>1986.00000000003</c:v>
                </c:pt>
                <c:pt idx="192">
                  <c:v>1986.08333333336</c:v>
                </c:pt>
                <c:pt idx="193">
                  <c:v>1986.1666666667</c:v>
                </c:pt>
                <c:pt idx="194">
                  <c:v>1986.25000000003</c:v>
                </c:pt>
                <c:pt idx="195">
                  <c:v>1986.33333333336</c:v>
                </c:pt>
                <c:pt idx="196">
                  <c:v>1986.4166666667</c:v>
                </c:pt>
                <c:pt idx="197">
                  <c:v>1986.50000000003</c:v>
                </c:pt>
                <c:pt idx="198">
                  <c:v>1986.58333333336</c:v>
                </c:pt>
                <c:pt idx="199">
                  <c:v>1986.6666666667</c:v>
                </c:pt>
                <c:pt idx="200">
                  <c:v>1986.75000000003</c:v>
                </c:pt>
                <c:pt idx="201">
                  <c:v>1986.83333333336</c:v>
                </c:pt>
                <c:pt idx="202">
                  <c:v>1986.9166666667</c:v>
                </c:pt>
                <c:pt idx="203">
                  <c:v>1987.00000000003</c:v>
                </c:pt>
                <c:pt idx="204">
                  <c:v>1987.08333333336</c:v>
                </c:pt>
                <c:pt idx="205">
                  <c:v>1987.1666666667</c:v>
                </c:pt>
                <c:pt idx="206">
                  <c:v>1987.25000000003</c:v>
                </c:pt>
                <c:pt idx="207">
                  <c:v>1987.33333333336</c:v>
                </c:pt>
                <c:pt idx="208">
                  <c:v>1987.4166666667</c:v>
                </c:pt>
                <c:pt idx="209">
                  <c:v>1987.50000000003</c:v>
                </c:pt>
                <c:pt idx="210">
                  <c:v>1987.58333333337</c:v>
                </c:pt>
                <c:pt idx="211">
                  <c:v>1987.6666666667</c:v>
                </c:pt>
                <c:pt idx="212">
                  <c:v>1987.75000000003</c:v>
                </c:pt>
                <c:pt idx="213">
                  <c:v>1987.83333333337</c:v>
                </c:pt>
                <c:pt idx="214">
                  <c:v>1987.9166666667</c:v>
                </c:pt>
                <c:pt idx="215">
                  <c:v>1988.00000000003</c:v>
                </c:pt>
                <c:pt idx="216">
                  <c:v>1988.08333333337</c:v>
                </c:pt>
                <c:pt idx="217">
                  <c:v>1988.1666666667</c:v>
                </c:pt>
                <c:pt idx="218">
                  <c:v>1988.25000000003</c:v>
                </c:pt>
                <c:pt idx="219">
                  <c:v>1988.33333333337</c:v>
                </c:pt>
                <c:pt idx="220">
                  <c:v>1988.4166666667</c:v>
                </c:pt>
                <c:pt idx="221">
                  <c:v>1988.50000000003</c:v>
                </c:pt>
                <c:pt idx="222">
                  <c:v>1988.58333333337</c:v>
                </c:pt>
                <c:pt idx="223">
                  <c:v>1988.6666666667</c:v>
                </c:pt>
                <c:pt idx="224">
                  <c:v>1988.75000000003</c:v>
                </c:pt>
                <c:pt idx="225">
                  <c:v>1988.83333333337</c:v>
                </c:pt>
                <c:pt idx="226">
                  <c:v>1988.9166666667</c:v>
                </c:pt>
                <c:pt idx="227">
                  <c:v>1989.00000000003</c:v>
                </c:pt>
                <c:pt idx="228">
                  <c:v>1989.08333333337</c:v>
                </c:pt>
                <c:pt idx="229">
                  <c:v>1989.1666666667</c:v>
                </c:pt>
                <c:pt idx="230">
                  <c:v>1989.25000000003</c:v>
                </c:pt>
                <c:pt idx="231">
                  <c:v>1989.33333333337</c:v>
                </c:pt>
                <c:pt idx="232">
                  <c:v>1989.4166666667</c:v>
                </c:pt>
                <c:pt idx="233">
                  <c:v>1989.50000000004</c:v>
                </c:pt>
                <c:pt idx="234">
                  <c:v>1989.58333333337</c:v>
                </c:pt>
                <c:pt idx="235">
                  <c:v>1989.6666666667</c:v>
                </c:pt>
                <c:pt idx="236">
                  <c:v>1989.75000000004</c:v>
                </c:pt>
                <c:pt idx="237">
                  <c:v>1989.83333333337</c:v>
                </c:pt>
                <c:pt idx="238">
                  <c:v>1989.9166666667</c:v>
                </c:pt>
                <c:pt idx="239">
                  <c:v>1990.00000000004</c:v>
                </c:pt>
                <c:pt idx="240">
                  <c:v>1990.08333333337</c:v>
                </c:pt>
                <c:pt idx="241">
                  <c:v>1990.1666666667</c:v>
                </c:pt>
                <c:pt idx="242">
                  <c:v>1990.25000000004</c:v>
                </c:pt>
                <c:pt idx="243">
                  <c:v>1990.33333333337</c:v>
                </c:pt>
                <c:pt idx="244">
                  <c:v>1990.4166666667</c:v>
                </c:pt>
                <c:pt idx="245">
                  <c:v>1990.50000000004</c:v>
                </c:pt>
                <c:pt idx="246">
                  <c:v>1990.58333333337</c:v>
                </c:pt>
                <c:pt idx="247">
                  <c:v>1990.6666666667</c:v>
                </c:pt>
                <c:pt idx="248">
                  <c:v>1990.75000000004</c:v>
                </c:pt>
                <c:pt idx="249">
                  <c:v>1990.83333333337</c:v>
                </c:pt>
                <c:pt idx="250">
                  <c:v>1990.9166666667</c:v>
                </c:pt>
                <c:pt idx="251">
                  <c:v>1991.00000000004</c:v>
                </c:pt>
                <c:pt idx="252">
                  <c:v>1991.08333333337</c:v>
                </c:pt>
                <c:pt idx="253">
                  <c:v>1991.1666666667</c:v>
                </c:pt>
                <c:pt idx="254">
                  <c:v>1991.25000000004</c:v>
                </c:pt>
                <c:pt idx="255">
                  <c:v>1991.33333333337</c:v>
                </c:pt>
                <c:pt idx="256">
                  <c:v>1991.41666666671</c:v>
                </c:pt>
                <c:pt idx="257">
                  <c:v>1991.50000000004</c:v>
                </c:pt>
                <c:pt idx="258">
                  <c:v>1991.58333333337</c:v>
                </c:pt>
                <c:pt idx="259">
                  <c:v>1991.66666666671</c:v>
                </c:pt>
                <c:pt idx="260">
                  <c:v>1991.75000000004</c:v>
                </c:pt>
                <c:pt idx="261">
                  <c:v>1991.83333333337</c:v>
                </c:pt>
                <c:pt idx="262">
                  <c:v>1991.91666666671</c:v>
                </c:pt>
                <c:pt idx="263">
                  <c:v>1992.00000000004</c:v>
                </c:pt>
                <c:pt idx="264">
                  <c:v>1992.08333333337</c:v>
                </c:pt>
                <c:pt idx="265">
                  <c:v>1992.16666666671</c:v>
                </c:pt>
                <c:pt idx="266">
                  <c:v>1992.25000000004</c:v>
                </c:pt>
                <c:pt idx="267">
                  <c:v>1992.33333333337</c:v>
                </c:pt>
                <c:pt idx="268">
                  <c:v>1992.41666666671</c:v>
                </c:pt>
                <c:pt idx="269">
                  <c:v>1992.50000000004</c:v>
                </c:pt>
                <c:pt idx="270">
                  <c:v>1992.58333333337</c:v>
                </c:pt>
                <c:pt idx="271">
                  <c:v>1992.66666666671</c:v>
                </c:pt>
                <c:pt idx="272">
                  <c:v>1992.75000000004</c:v>
                </c:pt>
                <c:pt idx="273">
                  <c:v>1992.83333333337</c:v>
                </c:pt>
                <c:pt idx="274">
                  <c:v>1992.91666666671</c:v>
                </c:pt>
                <c:pt idx="275">
                  <c:v>1993.00000000004</c:v>
                </c:pt>
                <c:pt idx="276">
                  <c:v>1993.08333333338</c:v>
                </c:pt>
                <c:pt idx="277">
                  <c:v>1993.16666666671</c:v>
                </c:pt>
                <c:pt idx="278">
                  <c:v>1993.25000000004</c:v>
                </c:pt>
                <c:pt idx="279">
                  <c:v>1993.33333333338</c:v>
                </c:pt>
                <c:pt idx="280">
                  <c:v>1993.41666666671</c:v>
                </c:pt>
                <c:pt idx="281">
                  <c:v>1993.50000000004</c:v>
                </c:pt>
                <c:pt idx="282">
                  <c:v>1993.58333333338</c:v>
                </c:pt>
                <c:pt idx="283">
                  <c:v>1993.66666666671</c:v>
                </c:pt>
                <c:pt idx="284">
                  <c:v>1993.75000000004</c:v>
                </c:pt>
                <c:pt idx="285">
                  <c:v>1993.83333333338</c:v>
                </c:pt>
                <c:pt idx="286">
                  <c:v>1993.91666666671</c:v>
                </c:pt>
                <c:pt idx="287">
                  <c:v>1994.00000000004</c:v>
                </c:pt>
                <c:pt idx="288">
                  <c:v>1994.08333333338</c:v>
                </c:pt>
                <c:pt idx="289">
                  <c:v>1994.16666666671</c:v>
                </c:pt>
                <c:pt idx="290">
                  <c:v>1994.25000000004</c:v>
                </c:pt>
                <c:pt idx="291">
                  <c:v>1994.33333333338</c:v>
                </c:pt>
                <c:pt idx="292">
                  <c:v>1994.41666666671</c:v>
                </c:pt>
                <c:pt idx="293">
                  <c:v>1994.50000000004</c:v>
                </c:pt>
                <c:pt idx="294">
                  <c:v>1994.58333333338</c:v>
                </c:pt>
                <c:pt idx="295">
                  <c:v>1994.66666666671</c:v>
                </c:pt>
                <c:pt idx="296">
                  <c:v>1994.75000000004</c:v>
                </c:pt>
                <c:pt idx="297">
                  <c:v>1994.83333333338</c:v>
                </c:pt>
                <c:pt idx="298">
                  <c:v>1994.91666666671</c:v>
                </c:pt>
                <c:pt idx="299">
                  <c:v>1995.00000000005</c:v>
                </c:pt>
                <c:pt idx="300">
                  <c:v>1995.08333333338</c:v>
                </c:pt>
                <c:pt idx="301">
                  <c:v>1995.16666666671</c:v>
                </c:pt>
                <c:pt idx="302">
                  <c:v>1995.25000000005</c:v>
                </c:pt>
                <c:pt idx="303">
                  <c:v>1995.33333333338</c:v>
                </c:pt>
                <c:pt idx="304">
                  <c:v>1995.41666666671</c:v>
                </c:pt>
                <c:pt idx="305">
                  <c:v>1995.50000000005</c:v>
                </c:pt>
                <c:pt idx="306">
                  <c:v>1995.58333333338</c:v>
                </c:pt>
                <c:pt idx="307">
                  <c:v>1995.66666666671</c:v>
                </c:pt>
                <c:pt idx="308">
                  <c:v>1995.75000000005</c:v>
                </c:pt>
                <c:pt idx="309">
                  <c:v>1995.83333333338</c:v>
                </c:pt>
                <c:pt idx="310">
                  <c:v>1995.91666666671</c:v>
                </c:pt>
                <c:pt idx="311">
                  <c:v>1996.00000000005</c:v>
                </c:pt>
                <c:pt idx="312">
                  <c:v>1996.08333333338</c:v>
                </c:pt>
                <c:pt idx="313">
                  <c:v>1996.16666666671</c:v>
                </c:pt>
                <c:pt idx="314">
                  <c:v>1996.25000000005</c:v>
                </c:pt>
                <c:pt idx="315">
                  <c:v>1996.33333333338</c:v>
                </c:pt>
                <c:pt idx="316">
                  <c:v>1996.41666666671</c:v>
                </c:pt>
                <c:pt idx="317">
                  <c:v>1996.50000000005</c:v>
                </c:pt>
                <c:pt idx="318">
                  <c:v>1996.58333333338</c:v>
                </c:pt>
                <c:pt idx="319">
                  <c:v>1996.66666666671</c:v>
                </c:pt>
                <c:pt idx="320">
                  <c:v>1996.75000000005</c:v>
                </c:pt>
                <c:pt idx="321">
                  <c:v>1996.83333333338</c:v>
                </c:pt>
                <c:pt idx="322">
                  <c:v>1996.91666666672</c:v>
                </c:pt>
                <c:pt idx="323">
                  <c:v>1997.00000000005</c:v>
                </c:pt>
                <c:pt idx="324">
                  <c:v>1997.08333333338</c:v>
                </c:pt>
                <c:pt idx="325">
                  <c:v>1997.16666666672</c:v>
                </c:pt>
                <c:pt idx="326">
                  <c:v>1997.25000000005</c:v>
                </c:pt>
                <c:pt idx="327">
                  <c:v>1997.33333333338</c:v>
                </c:pt>
                <c:pt idx="328">
                  <c:v>1997.41666666672</c:v>
                </c:pt>
                <c:pt idx="329">
                  <c:v>1997.50000000005</c:v>
                </c:pt>
                <c:pt idx="330">
                  <c:v>1997.58333333338</c:v>
                </c:pt>
                <c:pt idx="331">
                  <c:v>1997.66666666672</c:v>
                </c:pt>
                <c:pt idx="332">
                  <c:v>1997.75000000005</c:v>
                </c:pt>
                <c:pt idx="333">
                  <c:v>1997.83333333338</c:v>
                </c:pt>
                <c:pt idx="334">
                  <c:v>1997.91666666672</c:v>
                </c:pt>
                <c:pt idx="335">
                  <c:v>1998.00000000005</c:v>
                </c:pt>
                <c:pt idx="336">
                  <c:v>1998.08333333338</c:v>
                </c:pt>
                <c:pt idx="337">
                  <c:v>1998.16666666672</c:v>
                </c:pt>
                <c:pt idx="338">
                  <c:v>1998.25000000005</c:v>
                </c:pt>
                <c:pt idx="339">
                  <c:v>1998.33333333338</c:v>
                </c:pt>
                <c:pt idx="340">
                  <c:v>1998.41666666672</c:v>
                </c:pt>
                <c:pt idx="341">
                  <c:v>1998.50000000005</c:v>
                </c:pt>
                <c:pt idx="342">
                  <c:v>1998.58333333339</c:v>
                </c:pt>
                <c:pt idx="343">
                  <c:v>1998.66666666672</c:v>
                </c:pt>
                <c:pt idx="344">
                  <c:v>1998.75000000005</c:v>
                </c:pt>
                <c:pt idx="345">
                  <c:v>1998.83333333339</c:v>
                </c:pt>
                <c:pt idx="346">
                  <c:v>1998.91666666672</c:v>
                </c:pt>
                <c:pt idx="347">
                  <c:v>1999.00000000005</c:v>
                </c:pt>
                <c:pt idx="348">
                  <c:v>1999.08333333339</c:v>
                </c:pt>
                <c:pt idx="349">
                  <c:v>1999.16666666672</c:v>
                </c:pt>
                <c:pt idx="350">
                  <c:v>1999.25000000005</c:v>
                </c:pt>
                <c:pt idx="351">
                  <c:v>1999.33333333339</c:v>
                </c:pt>
                <c:pt idx="352">
                  <c:v>1999.41666666672</c:v>
                </c:pt>
                <c:pt idx="353">
                  <c:v>1999.50000000005</c:v>
                </c:pt>
                <c:pt idx="354">
                  <c:v>1999.58333333339</c:v>
                </c:pt>
                <c:pt idx="355">
                  <c:v>1999.66666666672</c:v>
                </c:pt>
                <c:pt idx="356">
                  <c:v>1999.75000000005</c:v>
                </c:pt>
                <c:pt idx="357">
                  <c:v>1999.83333333339</c:v>
                </c:pt>
                <c:pt idx="358">
                  <c:v>1999.91666666672</c:v>
                </c:pt>
                <c:pt idx="359">
                  <c:v>2000.00000000005</c:v>
                </c:pt>
                <c:pt idx="360">
                  <c:v>2000.08333333339</c:v>
                </c:pt>
                <c:pt idx="361">
                  <c:v>2000.16666666672</c:v>
                </c:pt>
                <c:pt idx="362">
                  <c:v>2000.25000000005</c:v>
                </c:pt>
                <c:pt idx="363">
                  <c:v>2000.33333333339</c:v>
                </c:pt>
                <c:pt idx="364">
                  <c:v>2000.41666666672</c:v>
                </c:pt>
                <c:pt idx="365">
                  <c:v>2000.50000000006</c:v>
                </c:pt>
                <c:pt idx="366">
                  <c:v>2000.58333333339</c:v>
                </c:pt>
                <c:pt idx="367">
                  <c:v>2000.66666666672</c:v>
                </c:pt>
                <c:pt idx="368">
                  <c:v>2000.75000000006</c:v>
                </c:pt>
                <c:pt idx="369">
                  <c:v>2000.83333333339</c:v>
                </c:pt>
                <c:pt idx="370">
                  <c:v>2000.91666666672</c:v>
                </c:pt>
                <c:pt idx="371">
                  <c:v>2001.00000000006</c:v>
                </c:pt>
                <c:pt idx="372">
                  <c:v>2001.08333333339</c:v>
                </c:pt>
                <c:pt idx="373">
                  <c:v>2001.16666666672</c:v>
                </c:pt>
                <c:pt idx="374">
                  <c:v>2001.25000000006</c:v>
                </c:pt>
                <c:pt idx="375">
                  <c:v>2001.33333333339</c:v>
                </c:pt>
                <c:pt idx="376">
                  <c:v>2001.41666666672</c:v>
                </c:pt>
                <c:pt idx="377">
                  <c:v>2001.50000000006</c:v>
                </c:pt>
                <c:pt idx="378">
                  <c:v>2001.58333333339</c:v>
                </c:pt>
                <c:pt idx="379">
                  <c:v>2001.66666666672</c:v>
                </c:pt>
                <c:pt idx="380">
                  <c:v>2001.75000000006</c:v>
                </c:pt>
                <c:pt idx="381">
                  <c:v>2001.83333333339</c:v>
                </c:pt>
                <c:pt idx="382">
                  <c:v>2001.91666666672</c:v>
                </c:pt>
                <c:pt idx="383">
                  <c:v>2002.00000000006</c:v>
                </c:pt>
                <c:pt idx="384">
                  <c:v>2002.08333333339</c:v>
                </c:pt>
                <c:pt idx="385">
                  <c:v>2002.16666666672</c:v>
                </c:pt>
                <c:pt idx="386">
                  <c:v>2002.25000000006</c:v>
                </c:pt>
                <c:pt idx="387">
                  <c:v>2002.33333333339</c:v>
                </c:pt>
                <c:pt idx="388">
                  <c:v>2002.41666666673</c:v>
                </c:pt>
                <c:pt idx="389">
                  <c:v>2002.50000000006</c:v>
                </c:pt>
                <c:pt idx="390">
                  <c:v>2002.58333333339</c:v>
                </c:pt>
                <c:pt idx="391">
                  <c:v>2002.66666666673</c:v>
                </c:pt>
                <c:pt idx="392">
                  <c:v>2002.75000000006</c:v>
                </c:pt>
                <c:pt idx="393">
                  <c:v>2002.83333333339</c:v>
                </c:pt>
                <c:pt idx="394">
                  <c:v>2002.91666666673</c:v>
                </c:pt>
                <c:pt idx="395">
                  <c:v>2003.00000000006</c:v>
                </c:pt>
                <c:pt idx="396">
                  <c:v>2003.08333333339</c:v>
                </c:pt>
                <c:pt idx="397">
                  <c:v>2003.16666666673</c:v>
                </c:pt>
                <c:pt idx="398">
                  <c:v>2003.25000000006</c:v>
                </c:pt>
                <c:pt idx="399">
                  <c:v>2003.33333333339</c:v>
                </c:pt>
                <c:pt idx="400">
                  <c:v>2003.41666666673</c:v>
                </c:pt>
                <c:pt idx="401">
                  <c:v>2003.50000000006</c:v>
                </c:pt>
                <c:pt idx="402">
                  <c:v>2003.58333333339</c:v>
                </c:pt>
                <c:pt idx="403">
                  <c:v>2003.66666666673</c:v>
                </c:pt>
                <c:pt idx="404">
                  <c:v>2003.75000000006</c:v>
                </c:pt>
                <c:pt idx="405">
                  <c:v>2003.83333333339</c:v>
                </c:pt>
                <c:pt idx="406">
                  <c:v>2003.91666666673</c:v>
                </c:pt>
                <c:pt idx="407">
                  <c:v>2004.00000000006</c:v>
                </c:pt>
                <c:pt idx="408">
                  <c:v>2004.0833333334</c:v>
                </c:pt>
                <c:pt idx="409">
                  <c:v>2004.16666666673</c:v>
                </c:pt>
                <c:pt idx="410">
                  <c:v>2004.25000000006</c:v>
                </c:pt>
                <c:pt idx="411">
                  <c:v>2004.3333333334</c:v>
                </c:pt>
                <c:pt idx="412">
                  <c:v>2004.41666666673</c:v>
                </c:pt>
                <c:pt idx="413">
                  <c:v>2004.50000000006</c:v>
                </c:pt>
                <c:pt idx="414">
                  <c:v>2004.5833333334</c:v>
                </c:pt>
                <c:pt idx="415">
                  <c:v>2004.66666666673</c:v>
                </c:pt>
                <c:pt idx="416">
                  <c:v>2004.75000000006</c:v>
                </c:pt>
                <c:pt idx="417">
                  <c:v>2004.8333333334</c:v>
                </c:pt>
                <c:pt idx="418">
                  <c:v>2004.91666666673</c:v>
                </c:pt>
                <c:pt idx="419">
                  <c:v>2005.00000000006</c:v>
                </c:pt>
                <c:pt idx="420">
                  <c:v>2005.0833333334</c:v>
                </c:pt>
                <c:pt idx="421">
                  <c:v>2005.16666666673</c:v>
                </c:pt>
                <c:pt idx="422">
                  <c:v>2005.25000000006</c:v>
                </c:pt>
                <c:pt idx="423">
                  <c:v>2005.3333333334</c:v>
                </c:pt>
                <c:pt idx="424">
                  <c:v>2005.41666666673</c:v>
                </c:pt>
                <c:pt idx="425">
                  <c:v>2005.50000000006</c:v>
                </c:pt>
                <c:pt idx="426">
                  <c:v>2005.5833333334</c:v>
                </c:pt>
                <c:pt idx="427">
                  <c:v>2005.66666666673</c:v>
                </c:pt>
                <c:pt idx="428">
                  <c:v>2005.75000000006</c:v>
                </c:pt>
                <c:pt idx="429">
                  <c:v>2005.8333333334</c:v>
                </c:pt>
                <c:pt idx="430">
                  <c:v>2005.91666666673</c:v>
                </c:pt>
                <c:pt idx="431">
                  <c:v>2006.00000000007</c:v>
                </c:pt>
                <c:pt idx="432">
                  <c:v>2006.0833333334</c:v>
                </c:pt>
                <c:pt idx="433">
                  <c:v>2006.16666666673</c:v>
                </c:pt>
                <c:pt idx="434">
                  <c:v>2006.25000000007</c:v>
                </c:pt>
                <c:pt idx="435">
                  <c:v>2006.3333333334</c:v>
                </c:pt>
                <c:pt idx="436">
                  <c:v>2006.41666666673</c:v>
                </c:pt>
                <c:pt idx="437">
                  <c:v>2006.50000000007</c:v>
                </c:pt>
                <c:pt idx="438">
                  <c:v>2006.5833333334</c:v>
                </c:pt>
                <c:pt idx="439">
                  <c:v>2006.66666666673</c:v>
                </c:pt>
                <c:pt idx="440">
                  <c:v>2006.75000000007</c:v>
                </c:pt>
                <c:pt idx="441">
                  <c:v>2006.8333333334</c:v>
                </c:pt>
                <c:pt idx="442">
                  <c:v>2006.91666666673</c:v>
                </c:pt>
                <c:pt idx="443">
                  <c:v>2007.00000000007</c:v>
                </c:pt>
                <c:pt idx="444">
                  <c:v>2007.0833333334</c:v>
                </c:pt>
                <c:pt idx="445">
                  <c:v>2007.16666666673</c:v>
                </c:pt>
                <c:pt idx="446">
                  <c:v>2007.25000000007</c:v>
                </c:pt>
                <c:pt idx="447">
                  <c:v>2007.3333333334</c:v>
                </c:pt>
                <c:pt idx="448">
                  <c:v>2007.41666666673</c:v>
                </c:pt>
                <c:pt idx="449">
                  <c:v>2007.50000000007</c:v>
                </c:pt>
                <c:pt idx="450">
                  <c:v>2007.5833333334</c:v>
                </c:pt>
                <c:pt idx="451">
                  <c:v>2007.66666666673</c:v>
                </c:pt>
                <c:pt idx="452">
                  <c:v>2007.75000000007</c:v>
                </c:pt>
                <c:pt idx="453">
                  <c:v>2007.8333333334</c:v>
                </c:pt>
                <c:pt idx="454">
                  <c:v>2007.91666666674</c:v>
                </c:pt>
                <c:pt idx="455">
                  <c:v>2008.00000000007</c:v>
                </c:pt>
                <c:pt idx="456">
                  <c:v>2008.0833333334</c:v>
                </c:pt>
                <c:pt idx="457">
                  <c:v>2008.16666666674</c:v>
                </c:pt>
                <c:pt idx="458">
                  <c:v>2008.25000000007</c:v>
                </c:pt>
                <c:pt idx="459">
                  <c:v>2008.3333333334</c:v>
                </c:pt>
                <c:pt idx="460">
                  <c:v>2008.41666666674</c:v>
                </c:pt>
                <c:pt idx="461">
                  <c:v>2008.50000000007</c:v>
                </c:pt>
                <c:pt idx="462">
                  <c:v>2008.5833333334</c:v>
                </c:pt>
                <c:pt idx="463">
                  <c:v>2008.66666666674</c:v>
                </c:pt>
                <c:pt idx="464">
                  <c:v>2008.75000000007</c:v>
                </c:pt>
                <c:pt idx="465">
                  <c:v>2008.8333333334</c:v>
                </c:pt>
                <c:pt idx="466">
                  <c:v>2008.91666666674</c:v>
                </c:pt>
                <c:pt idx="467">
                  <c:v>2009.00000000007</c:v>
                </c:pt>
                <c:pt idx="468">
                  <c:v>2009.0833333334</c:v>
                </c:pt>
                <c:pt idx="469">
                  <c:v>2009.16666666674</c:v>
                </c:pt>
                <c:pt idx="470">
                  <c:v>2009.25000000007</c:v>
                </c:pt>
                <c:pt idx="471">
                  <c:v>2009.3333333334</c:v>
                </c:pt>
                <c:pt idx="472">
                  <c:v>2009.41666666674</c:v>
                </c:pt>
                <c:pt idx="473">
                  <c:v>2009.50000000007</c:v>
                </c:pt>
                <c:pt idx="474">
                  <c:v>2009.58333333341</c:v>
                </c:pt>
                <c:pt idx="475">
                  <c:v>2009.66666666674</c:v>
                </c:pt>
                <c:pt idx="476">
                  <c:v>2009.75000000007</c:v>
                </c:pt>
                <c:pt idx="477">
                  <c:v>2009.83333333341</c:v>
                </c:pt>
                <c:pt idx="478">
                  <c:v>2009.91666666674</c:v>
                </c:pt>
                <c:pt idx="479">
                  <c:v>2010.00000000007</c:v>
                </c:pt>
                <c:pt idx="480">
                  <c:v>2010.08333333341</c:v>
                </c:pt>
                <c:pt idx="481">
                  <c:v>2010.16666666674</c:v>
                </c:pt>
                <c:pt idx="482">
                  <c:v>2010.25000000007</c:v>
                </c:pt>
                <c:pt idx="483">
                  <c:v>2010.33333333341</c:v>
                </c:pt>
                <c:pt idx="484">
                  <c:v>2010.41666666674</c:v>
                </c:pt>
                <c:pt idx="485">
                  <c:v>2010.50000000007</c:v>
                </c:pt>
                <c:pt idx="486">
                  <c:v>2010.58333333341</c:v>
                </c:pt>
                <c:pt idx="487">
                  <c:v>2010.66666666674</c:v>
                </c:pt>
                <c:pt idx="488">
                  <c:v>2010.75000000007</c:v>
                </c:pt>
                <c:pt idx="489">
                  <c:v>2010.83333333341</c:v>
                </c:pt>
                <c:pt idx="490">
                  <c:v>2010.91666666674</c:v>
                </c:pt>
                <c:pt idx="491">
                  <c:v>2011.00000000007</c:v>
                </c:pt>
                <c:pt idx="492">
                  <c:v>2011.08333333341</c:v>
                </c:pt>
                <c:pt idx="493">
                  <c:v>2011.16666666674</c:v>
                </c:pt>
                <c:pt idx="494">
                  <c:v>2011.25000000007</c:v>
                </c:pt>
                <c:pt idx="495">
                  <c:v>2011.33333333341</c:v>
                </c:pt>
                <c:pt idx="496">
                  <c:v>2011.41666666674</c:v>
                </c:pt>
                <c:pt idx="497">
                  <c:v>2011.50000000008</c:v>
                </c:pt>
                <c:pt idx="498">
                  <c:v>2011.58333333341</c:v>
                </c:pt>
                <c:pt idx="499">
                  <c:v>2011.66666666674</c:v>
                </c:pt>
                <c:pt idx="500">
                  <c:v>2011.75000000008</c:v>
                </c:pt>
                <c:pt idx="501">
                  <c:v>2011.83333333341</c:v>
                </c:pt>
                <c:pt idx="502">
                  <c:v>2011.91666666674</c:v>
                </c:pt>
                <c:pt idx="503">
                  <c:v>2012.00000000008</c:v>
                </c:pt>
                <c:pt idx="504">
                  <c:v>2012.08333333341</c:v>
                </c:pt>
                <c:pt idx="505">
                  <c:v>2012.16666666674</c:v>
                </c:pt>
                <c:pt idx="506">
                  <c:v>2012.25000000008</c:v>
                </c:pt>
                <c:pt idx="507">
                  <c:v>2012.33333333341</c:v>
                </c:pt>
              </c:numCache>
            </c:numRef>
          </c:cat>
          <c:val>
            <c:numRef>
              <c:f>Sheet1!$H$6:$H$513</c:f>
              <c:numCache>
                <c:formatCode>General</c:formatCode>
                <c:ptCount val="508"/>
                <c:pt idx="0">
                  <c:v>1.0</c:v>
                </c:pt>
                <c:pt idx="1">
                  <c:v>1.0</c:v>
                </c:pt>
                <c:pt idx="2">
                  <c:v>1.0</c:v>
                </c:pt>
                <c:pt idx="3">
                  <c:v>1.0</c:v>
                </c:pt>
                <c:pt idx="4">
                  <c:v>1.0</c:v>
                </c:pt>
                <c:pt idx="5">
                  <c:v>1.0</c:v>
                </c:pt>
                <c:pt idx="6">
                  <c:v>1.0</c:v>
                </c:pt>
                <c:pt idx="7">
                  <c:v>1.0</c:v>
                </c:pt>
                <c:pt idx="8">
                  <c:v>1.0</c:v>
                </c:pt>
                <c:pt idx="9">
                  <c:v>1.0</c:v>
                </c:pt>
                <c:pt idx="10">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120">
                  <c:v>1.0</c:v>
                </c:pt>
                <c:pt idx="121">
                  <c:v>1.0</c:v>
                </c:pt>
                <c:pt idx="122">
                  <c:v>1.0</c:v>
                </c:pt>
                <c:pt idx="123">
                  <c:v>1.0</c:v>
                </c:pt>
                <c:pt idx="124">
                  <c:v>1.0</c:v>
                </c:pt>
                <c:pt idx="125">
                  <c:v>1.0</c:v>
                </c:pt>
                <c:pt idx="137">
                  <c:v>1.0</c:v>
                </c:pt>
                <c:pt idx="138">
                  <c:v>1.0</c:v>
                </c:pt>
                <c:pt idx="139">
                  <c:v>1.0</c:v>
                </c:pt>
                <c:pt idx="140">
                  <c:v>1.0</c:v>
                </c:pt>
                <c:pt idx="141">
                  <c:v>1.0</c:v>
                </c:pt>
                <c:pt idx="142">
                  <c:v>1.0</c:v>
                </c:pt>
                <c:pt idx="143">
                  <c:v>1.0</c:v>
                </c:pt>
                <c:pt idx="144">
                  <c:v>1.0</c:v>
                </c:pt>
                <c:pt idx="145">
                  <c:v>1.0</c:v>
                </c:pt>
                <c:pt idx="146">
                  <c:v>1.0</c:v>
                </c:pt>
                <c:pt idx="147">
                  <c:v>1.0</c:v>
                </c:pt>
                <c:pt idx="148">
                  <c:v>1.0</c:v>
                </c:pt>
                <c:pt idx="149">
                  <c:v>1.0</c:v>
                </c:pt>
                <c:pt idx="150">
                  <c:v>1.0</c:v>
                </c:pt>
                <c:pt idx="151">
                  <c:v>1.0</c:v>
                </c:pt>
                <c:pt idx="152">
                  <c:v>1.0</c:v>
                </c:pt>
                <c:pt idx="245">
                  <c:v>1.0</c:v>
                </c:pt>
                <c:pt idx="246">
                  <c:v>1.0</c:v>
                </c:pt>
                <c:pt idx="247">
                  <c:v>1.0</c:v>
                </c:pt>
                <c:pt idx="248">
                  <c:v>1.0</c:v>
                </c:pt>
                <c:pt idx="249">
                  <c:v>1.0</c:v>
                </c:pt>
                <c:pt idx="250">
                  <c:v>1.0</c:v>
                </c:pt>
                <c:pt idx="251">
                  <c:v>1.0</c:v>
                </c:pt>
                <c:pt idx="252">
                  <c:v>1.0</c:v>
                </c:pt>
                <c:pt idx="374">
                  <c:v>1.0</c:v>
                </c:pt>
                <c:pt idx="375">
                  <c:v>1.0</c:v>
                </c:pt>
                <c:pt idx="376">
                  <c:v>1.0</c:v>
                </c:pt>
                <c:pt idx="377">
                  <c:v>1.0</c:v>
                </c:pt>
                <c:pt idx="378">
                  <c:v>1.0</c:v>
                </c:pt>
                <c:pt idx="379">
                  <c:v>1.0</c:v>
                </c:pt>
                <c:pt idx="380">
                  <c:v>1.0</c:v>
                </c:pt>
                <c:pt idx="381">
                  <c:v>1.0</c:v>
                </c:pt>
                <c:pt idx="455">
                  <c:v>1.0</c:v>
                </c:pt>
                <c:pt idx="456">
                  <c:v>1.0</c:v>
                </c:pt>
                <c:pt idx="457">
                  <c:v>1.0</c:v>
                </c:pt>
                <c:pt idx="458">
                  <c:v>1.0</c:v>
                </c:pt>
                <c:pt idx="459">
                  <c:v>1.0</c:v>
                </c:pt>
                <c:pt idx="460">
                  <c:v>1.0</c:v>
                </c:pt>
                <c:pt idx="461">
                  <c:v>1.0</c:v>
                </c:pt>
                <c:pt idx="462">
                  <c:v>1.0</c:v>
                </c:pt>
                <c:pt idx="463">
                  <c:v>1.0</c:v>
                </c:pt>
                <c:pt idx="464">
                  <c:v>1.0</c:v>
                </c:pt>
                <c:pt idx="465">
                  <c:v>1.0</c:v>
                </c:pt>
                <c:pt idx="466">
                  <c:v>1.0</c:v>
                </c:pt>
                <c:pt idx="467">
                  <c:v>1.0</c:v>
                </c:pt>
                <c:pt idx="468">
                  <c:v>1.0</c:v>
                </c:pt>
                <c:pt idx="469">
                  <c:v>1.0</c:v>
                </c:pt>
                <c:pt idx="470">
                  <c:v>1.0</c:v>
                </c:pt>
                <c:pt idx="471">
                  <c:v>1.0</c:v>
                </c:pt>
                <c:pt idx="472">
                  <c:v>1.0</c:v>
                </c:pt>
              </c:numCache>
            </c:numRef>
          </c:val>
        </c:ser>
        <c:dLbls>
          <c:showLegendKey val="0"/>
          <c:showVal val="0"/>
          <c:showCatName val="0"/>
          <c:showSerName val="0"/>
          <c:showPercent val="0"/>
          <c:showBubbleSize val="0"/>
        </c:dLbls>
        <c:gapWidth val="0"/>
        <c:overlap val="39"/>
        <c:axId val="2141701400"/>
        <c:axId val="-2146137048"/>
      </c:barChart>
      <c:scatterChart>
        <c:scatterStyle val="lineMarker"/>
        <c:varyColors val="0"/>
        <c:ser>
          <c:idx val="0"/>
          <c:order val="0"/>
          <c:tx>
            <c:strRef>
              <c:f>Sheet1!$G$5</c:f>
              <c:strCache>
                <c:ptCount val="1"/>
                <c:pt idx="0">
                  <c:v>Index</c:v>
                </c:pt>
              </c:strCache>
            </c:strRef>
          </c:tx>
          <c:spPr>
            <a:ln w="38100">
              <a:solidFill>
                <a:srgbClr val="0000FF"/>
              </a:solidFill>
            </a:ln>
          </c:spPr>
          <c:marker>
            <c:symbol val="none"/>
          </c:marker>
          <c:xVal>
            <c:numRef>
              <c:f>Sheet1!$F$6:$F$513</c:f>
              <c:numCache>
                <c:formatCode>0.00</c:formatCode>
                <c:ptCount val="508"/>
                <c:pt idx="0">
                  <c:v>1970.083333333333</c:v>
                </c:pt>
                <c:pt idx="1">
                  <c:v>1970.166666666667</c:v>
                </c:pt>
                <c:pt idx="2">
                  <c:v>1970.25</c:v>
                </c:pt>
                <c:pt idx="3">
                  <c:v>1970.333333333333</c:v>
                </c:pt>
                <c:pt idx="4">
                  <c:v>1970.416666666667</c:v>
                </c:pt>
                <c:pt idx="5">
                  <c:v>1970.5</c:v>
                </c:pt>
                <c:pt idx="6">
                  <c:v>1970.583333333333</c:v>
                </c:pt>
                <c:pt idx="7">
                  <c:v>1970.666666666667</c:v>
                </c:pt>
                <c:pt idx="8">
                  <c:v>1970.75</c:v>
                </c:pt>
                <c:pt idx="9">
                  <c:v>1970.833333333333</c:v>
                </c:pt>
                <c:pt idx="10">
                  <c:v>1970.916666666667</c:v>
                </c:pt>
                <c:pt idx="11">
                  <c:v>1971.0</c:v>
                </c:pt>
                <c:pt idx="12">
                  <c:v>1971.08333333334</c:v>
                </c:pt>
                <c:pt idx="13">
                  <c:v>1971.16666666667</c:v>
                </c:pt>
                <c:pt idx="14">
                  <c:v>1971.25</c:v>
                </c:pt>
                <c:pt idx="15">
                  <c:v>1971.33333333334</c:v>
                </c:pt>
                <c:pt idx="16">
                  <c:v>1971.41666666667</c:v>
                </c:pt>
                <c:pt idx="17">
                  <c:v>1971.5</c:v>
                </c:pt>
                <c:pt idx="18">
                  <c:v>1971.58333333334</c:v>
                </c:pt>
                <c:pt idx="19">
                  <c:v>1971.66666666667</c:v>
                </c:pt>
                <c:pt idx="20">
                  <c:v>1971.75</c:v>
                </c:pt>
                <c:pt idx="21">
                  <c:v>1971.83333333334</c:v>
                </c:pt>
                <c:pt idx="22">
                  <c:v>1971.91666666667</c:v>
                </c:pt>
                <c:pt idx="23">
                  <c:v>1972.0</c:v>
                </c:pt>
                <c:pt idx="24">
                  <c:v>1972.08333333334</c:v>
                </c:pt>
                <c:pt idx="25">
                  <c:v>1972.16666666667</c:v>
                </c:pt>
                <c:pt idx="26">
                  <c:v>1972.25</c:v>
                </c:pt>
                <c:pt idx="27">
                  <c:v>1972.33333333334</c:v>
                </c:pt>
                <c:pt idx="28">
                  <c:v>1972.41666666667</c:v>
                </c:pt>
                <c:pt idx="29">
                  <c:v>1972.5</c:v>
                </c:pt>
                <c:pt idx="30">
                  <c:v>1972.58333333334</c:v>
                </c:pt>
                <c:pt idx="31">
                  <c:v>1972.66666666667</c:v>
                </c:pt>
                <c:pt idx="32">
                  <c:v>1972.75</c:v>
                </c:pt>
                <c:pt idx="33">
                  <c:v>1972.83333333334</c:v>
                </c:pt>
                <c:pt idx="34">
                  <c:v>1972.91666666667</c:v>
                </c:pt>
                <c:pt idx="35">
                  <c:v>1973.00000000001</c:v>
                </c:pt>
                <c:pt idx="36">
                  <c:v>1973.08333333334</c:v>
                </c:pt>
                <c:pt idx="37">
                  <c:v>1973.16666666667</c:v>
                </c:pt>
                <c:pt idx="38">
                  <c:v>1973.25000000001</c:v>
                </c:pt>
                <c:pt idx="39">
                  <c:v>1973.33333333334</c:v>
                </c:pt>
                <c:pt idx="40">
                  <c:v>1973.41666666667</c:v>
                </c:pt>
                <c:pt idx="41">
                  <c:v>1973.50000000001</c:v>
                </c:pt>
                <c:pt idx="42">
                  <c:v>1973.58333333334</c:v>
                </c:pt>
                <c:pt idx="43">
                  <c:v>1973.66666666667</c:v>
                </c:pt>
                <c:pt idx="44">
                  <c:v>1973.75000000001</c:v>
                </c:pt>
                <c:pt idx="45">
                  <c:v>1973.83333333334</c:v>
                </c:pt>
                <c:pt idx="46">
                  <c:v>1973.91666666667</c:v>
                </c:pt>
                <c:pt idx="47">
                  <c:v>1974.00000000001</c:v>
                </c:pt>
                <c:pt idx="48">
                  <c:v>1974.08333333334</c:v>
                </c:pt>
                <c:pt idx="49">
                  <c:v>1974.16666666667</c:v>
                </c:pt>
                <c:pt idx="50">
                  <c:v>1974.25000000001</c:v>
                </c:pt>
                <c:pt idx="51">
                  <c:v>1974.33333333334</c:v>
                </c:pt>
                <c:pt idx="52">
                  <c:v>1974.41666666667</c:v>
                </c:pt>
                <c:pt idx="53">
                  <c:v>1974.50000000001</c:v>
                </c:pt>
                <c:pt idx="54">
                  <c:v>1974.58333333334</c:v>
                </c:pt>
                <c:pt idx="55">
                  <c:v>1974.66666666667</c:v>
                </c:pt>
                <c:pt idx="56">
                  <c:v>1974.75000000001</c:v>
                </c:pt>
                <c:pt idx="57">
                  <c:v>1974.83333333334</c:v>
                </c:pt>
                <c:pt idx="58">
                  <c:v>1974.91666666668</c:v>
                </c:pt>
                <c:pt idx="59">
                  <c:v>1975.00000000001</c:v>
                </c:pt>
                <c:pt idx="60">
                  <c:v>1975.08333333334</c:v>
                </c:pt>
                <c:pt idx="61">
                  <c:v>1975.16666666668</c:v>
                </c:pt>
                <c:pt idx="62">
                  <c:v>1975.25000000001</c:v>
                </c:pt>
                <c:pt idx="63">
                  <c:v>1975.33333333334</c:v>
                </c:pt>
                <c:pt idx="64">
                  <c:v>1975.41666666668</c:v>
                </c:pt>
                <c:pt idx="65">
                  <c:v>1975.50000000001</c:v>
                </c:pt>
                <c:pt idx="66">
                  <c:v>1975.58333333334</c:v>
                </c:pt>
                <c:pt idx="67">
                  <c:v>1975.66666666668</c:v>
                </c:pt>
                <c:pt idx="68">
                  <c:v>1975.75000000001</c:v>
                </c:pt>
                <c:pt idx="69">
                  <c:v>1975.83333333334</c:v>
                </c:pt>
                <c:pt idx="70">
                  <c:v>1975.91666666668</c:v>
                </c:pt>
                <c:pt idx="71">
                  <c:v>1976.00000000001</c:v>
                </c:pt>
                <c:pt idx="72">
                  <c:v>1976.08333333334</c:v>
                </c:pt>
                <c:pt idx="73">
                  <c:v>1976.16666666668</c:v>
                </c:pt>
                <c:pt idx="74">
                  <c:v>1976.25000000001</c:v>
                </c:pt>
                <c:pt idx="75">
                  <c:v>1976.33333333334</c:v>
                </c:pt>
                <c:pt idx="76">
                  <c:v>1976.41666666668</c:v>
                </c:pt>
                <c:pt idx="77">
                  <c:v>1976.50000000001</c:v>
                </c:pt>
                <c:pt idx="78">
                  <c:v>1976.58333333335</c:v>
                </c:pt>
                <c:pt idx="79">
                  <c:v>1976.66666666668</c:v>
                </c:pt>
                <c:pt idx="80">
                  <c:v>1976.75000000001</c:v>
                </c:pt>
                <c:pt idx="81">
                  <c:v>1976.83333333335</c:v>
                </c:pt>
                <c:pt idx="82">
                  <c:v>1976.91666666668</c:v>
                </c:pt>
                <c:pt idx="83">
                  <c:v>1977.00000000001</c:v>
                </c:pt>
                <c:pt idx="84">
                  <c:v>1977.08333333335</c:v>
                </c:pt>
                <c:pt idx="85">
                  <c:v>1977.16666666668</c:v>
                </c:pt>
                <c:pt idx="86">
                  <c:v>1977.25000000001</c:v>
                </c:pt>
                <c:pt idx="87">
                  <c:v>1977.33333333335</c:v>
                </c:pt>
                <c:pt idx="88">
                  <c:v>1977.41666666668</c:v>
                </c:pt>
                <c:pt idx="89">
                  <c:v>1977.50000000001</c:v>
                </c:pt>
                <c:pt idx="90">
                  <c:v>1977.58333333335</c:v>
                </c:pt>
                <c:pt idx="91">
                  <c:v>1977.66666666668</c:v>
                </c:pt>
                <c:pt idx="92">
                  <c:v>1977.75000000001</c:v>
                </c:pt>
                <c:pt idx="93">
                  <c:v>1977.83333333335</c:v>
                </c:pt>
                <c:pt idx="94">
                  <c:v>1977.91666666668</c:v>
                </c:pt>
                <c:pt idx="95">
                  <c:v>1978.00000000001</c:v>
                </c:pt>
                <c:pt idx="96">
                  <c:v>1978.08333333335</c:v>
                </c:pt>
                <c:pt idx="97">
                  <c:v>1978.16666666668</c:v>
                </c:pt>
                <c:pt idx="98">
                  <c:v>1978.25000000001</c:v>
                </c:pt>
                <c:pt idx="99">
                  <c:v>1978.33333333335</c:v>
                </c:pt>
                <c:pt idx="100">
                  <c:v>1978.41666666668</c:v>
                </c:pt>
                <c:pt idx="101">
                  <c:v>1978.50000000002</c:v>
                </c:pt>
                <c:pt idx="102">
                  <c:v>1978.58333333335</c:v>
                </c:pt>
                <c:pt idx="103">
                  <c:v>1978.66666666668</c:v>
                </c:pt>
                <c:pt idx="104">
                  <c:v>1978.75000000002</c:v>
                </c:pt>
                <c:pt idx="105">
                  <c:v>1978.83333333335</c:v>
                </c:pt>
                <c:pt idx="106">
                  <c:v>1978.91666666668</c:v>
                </c:pt>
                <c:pt idx="107">
                  <c:v>1979.00000000002</c:v>
                </c:pt>
                <c:pt idx="108">
                  <c:v>1979.08333333335</c:v>
                </c:pt>
                <c:pt idx="109">
                  <c:v>1979.16666666668</c:v>
                </c:pt>
                <c:pt idx="110">
                  <c:v>1979.25000000002</c:v>
                </c:pt>
                <c:pt idx="111">
                  <c:v>1979.33333333335</c:v>
                </c:pt>
                <c:pt idx="112">
                  <c:v>1979.41666666668</c:v>
                </c:pt>
                <c:pt idx="113">
                  <c:v>1979.50000000002</c:v>
                </c:pt>
                <c:pt idx="114">
                  <c:v>1979.58333333335</c:v>
                </c:pt>
                <c:pt idx="115">
                  <c:v>1979.66666666668</c:v>
                </c:pt>
                <c:pt idx="116">
                  <c:v>1979.75000000002</c:v>
                </c:pt>
                <c:pt idx="117">
                  <c:v>1979.83333333335</c:v>
                </c:pt>
                <c:pt idx="118">
                  <c:v>1979.91666666668</c:v>
                </c:pt>
                <c:pt idx="119">
                  <c:v>1980.00000000002</c:v>
                </c:pt>
                <c:pt idx="120">
                  <c:v>1980.08333333335</c:v>
                </c:pt>
                <c:pt idx="121">
                  <c:v>1980.16666666668</c:v>
                </c:pt>
                <c:pt idx="122">
                  <c:v>1980.25000000002</c:v>
                </c:pt>
                <c:pt idx="123">
                  <c:v>1980.33333333335</c:v>
                </c:pt>
                <c:pt idx="124">
                  <c:v>1980.41666666669</c:v>
                </c:pt>
                <c:pt idx="125">
                  <c:v>1980.50000000002</c:v>
                </c:pt>
                <c:pt idx="126">
                  <c:v>1980.58333333335</c:v>
                </c:pt>
                <c:pt idx="127">
                  <c:v>1980.66666666669</c:v>
                </c:pt>
                <c:pt idx="128">
                  <c:v>1980.75000000002</c:v>
                </c:pt>
                <c:pt idx="129">
                  <c:v>1980.83333333335</c:v>
                </c:pt>
                <c:pt idx="130">
                  <c:v>1980.91666666669</c:v>
                </c:pt>
                <c:pt idx="131">
                  <c:v>1981.00000000002</c:v>
                </c:pt>
                <c:pt idx="132">
                  <c:v>1981.08333333335</c:v>
                </c:pt>
                <c:pt idx="133">
                  <c:v>1981.16666666669</c:v>
                </c:pt>
                <c:pt idx="134">
                  <c:v>1981.25000000002</c:v>
                </c:pt>
                <c:pt idx="135">
                  <c:v>1981.33333333335</c:v>
                </c:pt>
                <c:pt idx="136">
                  <c:v>1981.41666666669</c:v>
                </c:pt>
                <c:pt idx="137">
                  <c:v>1981.50000000002</c:v>
                </c:pt>
                <c:pt idx="138">
                  <c:v>1981.58333333335</c:v>
                </c:pt>
                <c:pt idx="139">
                  <c:v>1981.66666666669</c:v>
                </c:pt>
                <c:pt idx="140">
                  <c:v>1981.75000000002</c:v>
                </c:pt>
                <c:pt idx="141">
                  <c:v>1981.83333333335</c:v>
                </c:pt>
                <c:pt idx="142">
                  <c:v>1981.91666666669</c:v>
                </c:pt>
                <c:pt idx="143">
                  <c:v>1982.00000000002</c:v>
                </c:pt>
                <c:pt idx="144">
                  <c:v>1982.08333333336</c:v>
                </c:pt>
                <c:pt idx="145">
                  <c:v>1982.16666666669</c:v>
                </c:pt>
                <c:pt idx="146">
                  <c:v>1982.25000000002</c:v>
                </c:pt>
                <c:pt idx="147">
                  <c:v>1982.33333333336</c:v>
                </c:pt>
                <c:pt idx="148">
                  <c:v>1982.41666666669</c:v>
                </c:pt>
                <c:pt idx="149">
                  <c:v>1982.50000000002</c:v>
                </c:pt>
                <c:pt idx="150">
                  <c:v>1982.58333333336</c:v>
                </c:pt>
                <c:pt idx="151">
                  <c:v>1982.66666666669</c:v>
                </c:pt>
                <c:pt idx="152">
                  <c:v>1982.75000000002</c:v>
                </c:pt>
                <c:pt idx="153">
                  <c:v>1982.83333333336</c:v>
                </c:pt>
                <c:pt idx="154">
                  <c:v>1982.91666666669</c:v>
                </c:pt>
                <c:pt idx="155">
                  <c:v>1983.00000000002</c:v>
                </c:pt>
                <c:pt idx="156">
                  <c:v>1983.08333333336</c:v>
                </c:pt>
                <c:pt idx="157">
                  <c:v>1983.16666666669</c:v>
                </c:pt>
                <c:pt idx="158">
                  <c:v>1983.25000000002</c:v>
                </c:pt>
                <c:pt idx="159">
                  <c:v>1983.33333333336</c:v>
                </c:pt>
                <c:pt idx="160">
                  <c:v>1983.41666666669</c:v>
                </c:pt>
                <c:pt idx="161">
                  <c:v>1983.50000000002</c:v>
                </c:pt>
                <c:pt idx="162">
                  <c:v>1983.58333333336</c:v>
                </c:pt>
                <c:pt idx="163">
                  <c:v>1983.66666666669</c:v>
                </c:pt>
                <c:pt idx="164">
                  <c:v>1983.75000000002</c:v>
                </c:pt>
                <c:pt idx="165">
                  <c:v>1983.83333333336</c:v>
                </c:pt>
                <c:pt idx="166">
                  <c:v>1983.91666666669</c:v>
                </c:pt>
                <c:pt idx="167">
                  <c:v>1984.00000000003</c:v>
                </c:pt>
                <c:pt idx="168">
                  <c:v>1984.08333333336</c:v>
                </c:pt>
                <c:pt idx="169">
                  <c:v>1984.16666666669</c:v>
                </c:pt>
                <c:pt idx="170">
                  <c:v>1984.25000000003</c:v>
                </c:pt>
                <c:pt idx="171">
                  <c:v>1984.33333333336</c:v>
                </c:pt>
                <c:pt idx="172">
                  <c:v>1984.41666666669</c:v>
                </c:pt>
                <c:pt idx="173">
                  <c:v>1984.50000000003</c:v>
                </c:pt>
                <c:pt idx="174">
                  <c:v>1984.58333333336</c:v>
                </c:pt>
                <c:pt idx="175">
                  <c:v>1984.66666666669</c:v>
                </c:pt>
                <c:pt idx="176">
                  <c:v>1984.75000000003</c:v>
                </c:pt>
                <c:pt idx="177">
                  <c:v>1984.83333333336</c:v>
                </c:pt>
                <c:pt idx="178">
                  <c:v>1984.91666666669</c:v>
                </c:pt>
                <c:pt idx="179">
                  <c:v>1985.00000000003</c:v>
                </c:pt>
                <c:pt idx="180">
                  <c:v>1985.08333333336</c:v>
                </c:pt>
                <c:pt idx="181">
                  <c:v>1985.16666666669</c:v>
                </c:pt>
                <c:pt idx="182">
                  <c:v>1985.25000000003</c:v>
                </c:pt>
                <c:pt idx="183">
                  <c:v>1985.33333333336</c:v>
                </c:pt>
                <c:pt idx="184">
                  <c:v>1985.41666666669</c:v>
                </c:pt>
                <c:pt idx="185">
                  <c:v>1985.50000000003</c:v>
                </c:pt>
                <c:pt idx="186">
                  <c:v>1985.58333333336</c:v>
                </c:pt>
                <c:pt idx="187">
                  <c:v>1985.66666666669</c:v>
                </c:pt>
                <c:pt idx="188">
                  <c:v>1985.75000000003</c:v>
                </c:pt>
                <c:pt idx="189">
                  <c:v>1985.83333333336</c:v>
                </c:pt>
                <c:pt idx="190">
                  <c:v>1985.9166666667</c:v>
                </c:pt>
                <c:pt idx="191">
                  <c:v>1986.00000000003</c:v>
                </c:pt>
                <c:pt idx="192">
                  <c:v>1986.08333333336</c:v>
                </c:pt>
                <c:pt idx="193">
                  <c:v>1986.1666666667</c:v>
                </c:pt>
                <c:pt idx="194">
                  <c:v>1986.25000000003</c:v>
                </c:pt>
                <c:pt idx="195">
                  <c:v>1986.33333333336</c:v>
                </c:pt>
                <c:pt idx="196">
                  <c:v>1986.4166666667</c:v>
                </c:pt>
                <c:pt idx="197">
                  <c:v>1986.50000000003</c:v>
                </c:pt>
                <c:pt idx="198">
                  <c:v>1986.58333333336</c:v>
                </c:pt>
                <c:pt idx="199">
                  <c:v>1986.6666666667</c:v>
                </c:pt>
                <c:pt idx="200">
                  <c:v>1986.75000000003</c:v>
                </c:pt>
                <c:pt idx="201">
                  <c:v>1986.83333333336</c:v>
                </c:pt>
                <c:pt idx="202">
                  <c:v>1986.9166666667</c:v>
                </c:pt>
                <c:pt idx="203">
                  <c:v>1987.00000000003</c:v>
                </c:pt>
                <c:pt idx="204">
                  <c:v>1987.08333333336</c:v>
                </c:pt>
                <c:pt idx="205">
                  <c:v>1987.1666666667</c:v>
                </c:pt>
                <c:pt idx="206">
                  <c:v>1987.25000000003</c:v>
                </c:pt>
                <c:pt idx="207">
                  <c:v>1987.33333333336</c:v>
                </c:pt>
                <c:pt idx="208">
                  <c:v>1987.4166666667</c:v>
                </c:pt>
                <c:pt idx="209">
                  <c:v>1987.50000000003</c:v>
                </c:pt>
                <c:pt idx="210">
                  <c:v>1987.58333333337</c:v>
                </c:pt>
                <c:pt idx="211">
                  <c:v>1987.6666666667</c:v>
                </c:pt>
                <c:pt idx="212">
                  <c:v>1987.75000000003</c:v>
                </c:pt>
                <c:pt idx="213">
                  <c:v>1987.83333333337</c:v>
                </c:pt>
                <c:pt idx="214">
                  <c:v>1987.9166666667</c:v>
                </c:pt>
                <c:pt idx="215">
                  <c:v>1988.00000000003</c:v>
                </c:pt>
                <c:pt idx="216">
                  <c:v>1988.08333333337</c:v>
                </c:pt>
                <c:pt idx="217">
                  <c:v>1988.1666666667</c:v>
                </c:pt>
                <c:pt idx="218">
                  <c:v>1988.25000000003</c:v>
                </c:pt>
                <c:pt idx="219">
                  <c:v>1988.33333333337</c:v>
                </c:pt>
                <c:pt idx="220">
                  <c:v>1988.4166666667</c:v>
                </c:pt>
                <c:pt idx="221">
                  <c:v>1988.50000000003</c:v>
                </c:pt>
                <c:pt idx="222">
                  <c:v>1988.58333333337</c:v>
                </c:pt>
                <c:pt idx="223">
                  <c:v>1988.6666666667</c:v>
                </c:pt>
                <c:pt idx="224">
                  <c:v>1988.75000000003</c:v>
                </c:pt>
                <c:pt idx="225">
                  <c:v>1988.83333333337</c:v>
                </c:pt>
                <c:pt idx="226">
                  <c:v>1988.9166666667</c:v>
                </c:pt>
                <c:pt idx="227">
                  <c:v>1989.00000000003</c:v>
                </c:pt>
                <c:pt idx="228">
                  <c:v>1989.08333333337</c:v>
                </c:pt>
                <c:pt idx="229">
                  <c:v>1989.1666666667</c:v>
                </c:pt>
                <c:pt idx="230">
                  <c:v>1989.25000000003</c:v>
                </c:pt>
                <c:pt idx="231">
                  <c:v>1989.33333333337</c:v>
                </c:pt>
                <c:pt idx="232">
                  <c:v>1989.4166666667</c:v>
                </c:pt>
                <c:pt idx="233">
                  <c:v>1989.50000000004</c:v>
                </c:pt>
                <c:pt idx="234">
                  <c:v>1989.58333333337</c:v>
                </c:pt>
                <c:pt idx="235">
                  <c:v>1989.6666666667</c:v>
                </c:pt>
                <c:pt idx="236">
                  <c:v>1989.75000000004</c:v>
                </c:pt>
                <c:pt idx="237">
                  <c:v>1989.83333333337</c:v>
                </c:pt>
                <c:pt idx="238">
                  <c:v>1989.9166666667</c:v>
                </c:pt>
                <c:pt idx="239">
                  <c:v>1990.00000000004</c:v>
                </c:pt>
                <c:pt idx="240">
                  <c:v>1990.08333333337</c:v>
                </c:pt>
                <c:pt idx="241">
                  <c:v>1990.1666666667</c:v>
                </c:pt>
                <c:pt idx="242">
                  <c:v>1990.25000000004</c:v>
                </c:pt>
                <c:pt idx="243">
                  <c:v>1990.33333333337</c:v>
                </c:pt>
                <c:pt idx="244">
                  <c:v>1990.4166666667</c:v>
                </c:pt>
                <c:pt idx="245">
                  <c:v>1990.50000000004</c:v>
                </c:pt>
                <c:pt idx="246">
                  <c:v>1990.58333333337</c:v>
                </c:pt>
                <c:pt idx="247">
                  <c:v>1990.6666666667</c:v>
                </c:pt>
                <c:pt idx="248">
                  <c:v>1990.75000000004</c:v>
                </c:pt>
                <c:pt idx="249">
                  <c:v>1990.83333333337</c:v>
                </c:pt>
                <c:pt idx="250">
                  <c:v>1990.9166666667</c:v>
                </c:pt>
                <c:pt idx="251">
                  <c:v>1991.00000000004</c:v>
                </c:pt>
                <c:pt idx="252">
                  <c:v>1991.08333333337</c:v>
                </c:pt>
                <c:pt idx="253">
                  <c:v>1991.1666666667</c:v>
                </c:pt>
                <c:pt idx="254">
                  <c:v>1991.25000000004</c:v>
                </c:pt>
                <c:pt idx="255">
                  <c:v>1991.33333333337</c:v>
                </c:pt>
                <c:pt idx="256">
                  <c:v>1991.41666666671</c:v>
                </c:pt>
                <c:pt idx="257">
                  <c:v>1991.50000000004</c:v>
                </c:pt>
                <c:pt idx="258">
                  <c:v>1991.58333333337</c:v>
                </c:pt>
                <c:pt idx="259">
                  <c:v>1991.66666666671</c:v>
                </c:pt>
                <c:pt idx="260">
                  <c:v>1991.75000000004</c:v>
                </c:pt>
                <c:pt idx="261">
                  <c:v>1991.83333333337</c:v>
                </c:pt>
                <c:pt idx="262">
                  <c:v>1991.91666666671</c:v>
                </c:pt>
                <c:pt idx="263">
                  <c:v>1992.00000000004</c:v>
                </c:pt>
                <c:pt idx="264">
                  <c:v>1992.08333333337</c:v>
                </c:pt>
                <c:pt idx="265">
                  <c:v>1992.16666666671</c:v>
                </c:pt>
                <c:pt idx="266">
                  <c:v>1992.25000000004</c:v>
                </c:pt>
                <c:pt idx="267">
                  <c:v>1992.33333333337</c:v>
                </c:pt>
                <c:pt idx="268">
                  <c:v>1992.41666666671</c:v>
                </c:pt>
                <c:pt idx="269">
                  <c:v>1992.50000000004</c:v>
                </c:pt>
                <c:pt idx="270">
                  <c:v>1992.58333333337</c:v>
                </c:pt>
                <c:pt idx="271">
                  <c:v>1992.66666666671</c:v>
                </c:pt>
                <c:pt idx="272">
                  <c:v>1992.75000000004</c:v>
                </c:pt>
                <c:pt idx="273">
                  <c:v>1992.83333333337</c:v>
                </c:pt>
                <c:pt idx="274">
                  <c:v>1992.91666666671</c:v>
                </c:pt>
                <c:pt idx="275">
                  <c:v>1993.00000000004</c:v>
                </c:pt>
                <c:pt idx="276">
                  <c:v>1993.08333333338</c:v>
                </c:pt>
                <c:pt idx="277">
                  <c:v>1993.16666666671</c:v>
                </c:pt>
                <c:pt idx="278">
                  <c:v>1993.25000000004</c:v>
                </c:pt>
                <c:pt idx="279">
                  <c:v>1993.33333333338</c:v>
                </c:pt>
                <c:pt idx="280">
                  <c:v>1993.41666666671</c:v>
                </c:pt>
                <c:pt idx="281">
                  <c:v>1993.50000000004</c:v>
                </c:pt>
                <c:pt idx="282">
                  <c:v>1993.58333333338</c:v>
                </c:pt>
                <c:pt idx="283">
                  <c:v>1993.66666666671</c:v>
                </c:pt>
                <c:pt idx="284">
                  <c:v>1993.75000000004</c:v>
                </c:pt>
                <c:pt idx="285">
                  <c:v>1993.83333333338</c:v>
                </c:pt>
                <c:pt idx="286">
                  <c:v>1993.91666666671</c:v>
                </c:pt>
                <c:pt idx="287">
                  <c:v>1994.00000000004</c:v>
                </c:pt>
                <c:pt idx="288">
                  <c:v>1994.08333333338</c:v>
                </c:pt>
                <c:pt idx="289">
                  <c:v>1994.16666666671</c:v>
                </c:pt>
                <c:pt idx="290">
                  <c:v>1994.25000000004</c:v>
                </c:pt>
                <c:pt idx="291">
                  <c:v>1994.33333333338</c:v>
                </c:pt>
                <c:pt idx="292">
                  <c:v>1994.41666666671</c:v>
                </c:pt>
                <c:pt idx="293">
                  <c:v>1994.50000000004</c:v>
                </c:pt>
                <c:pt idx="294">
                  <c:v>1994.58333333338</c:v>
                </c:pt>
                <c:pt idx="295">
                  <c:v>1994.66666666671</c:v>
                </c:pt>
                <c:pt idx="296">
                  <c:v>1994.75000000004</c:v>
                </c:pt>
                <c:pt idx="297">
                  <c:v>1994.83333333338</c:v>
                </c:pt>
                <c:pt idx="298">
                  <c:v>1994.91666666671</c:v>
                </c:pt>
                <c:pt idx="299">
                  <c:v>1995.00000000005</c:v>
                </c:pt>
                <c:pt idx="300">
                  <c:v>1995.08333333338</c:v>
                </c:pt>
                <c:pt idx="301">
                  <c:v>1995.16666666671</c:v>
                </c:pt>
                <c:pt idx="302">
                  <c:v>1995.25000000005</c:v>
                </c:pt>
                <c:pt idx="303">
                  <c:v>1995.33333333338</c:v>
                </c:pt>
                <c:pt idx="304">
                  <c:v>1995.41666666671</c:v>
                </c:pt>
                <c:pt idx="305">
                  <c:v>1995.50000000005</c:v>
                </c:pt>
                <c:pt idx="306">
                  <c:v>1995.58333333338</c:v>
                </c:pt>
                <c:pt idx="307">
                  <c:v>1995.66666666671</c:v>
                </c:pt>
                <c:pt idx="308">
                  <c:v>1995.75000000005</c:v>
                </c:pt>
                <c:pt idx="309">
                  <c:v>1995.83333333338</c:v>
                </c:pt>
                <c:pt idx="310">
                  <c:v>1995.91666666671</c:v>
                </c:pt>
                <c:pt idx="311">
                  <c:v>1996.00000000005</c:v>
                </c:pt>
                <c:pt idx="312">
                  <c:v>1996.08333333338</c:v>
                </c:pt>
                <c:pt idx="313">
                  <c:v>1996.16666666671</c:v>
                </c:pt>
                <c:pt idx="314">
                  <c:v>1996.25000000005</c:v>
                </c:pt>
                <c:pt idx="315">
                  <c:v>1996.33333333338</c:v>
                </c:pt>
                <c:pt idx="316">
                  <c:v>1996.41666666671</c:v>
                </c:pt>
                <c:pt idx="317">
                  <c:v>1996.50000000005</c:v>
                </c:pt>
                <c:pt idx="318">
                  <c:v>1996.58333333338</c:v>
                </c:pt>
                <c:pt idx="319">
                  <c:v>1996.66666666671</c:v>
                </c:pt>
                <c:pt idx="320">
                  <c:v>1996.75000000005</c:v>
                </c:pt>
                <c:pt idx="321">
                  <c:v>1996.83333333338</c:v>
                </c:pt>
                <c:pt idx="322">
                  <c:v>1996.91666666672</c:v>
                </c:pt>
                <c:pt idx="323">
                  <c:v>1997.00000000005</c:v>
                </c:pt>
                <c:pt idx="324">
                  <c:v>1997.08333333338</c:v>
                </c:pt>
                <c:pt idx="325">
                  <c:v>1997.16666666672</c:v>
                </c:pt>
                <c:pt idx="326">
                  <c:v>1997.25000000005</c:v>
                </c:pt>
                <c:pt idx="327">
                  <c:v>1997.33333333338</c:v>
                </c:pt>
                <c:pt idx="328">
                  <c:v>1997.41666666672</c:v>
                </c:pt>
                <c:pt idx="329">
                  <c:v>1997.50000000005</c:v>
                </c:pt>
                <c:pt idx="330">
                  <c:v>1997.58333333338</c:v>
                </c:pt>
                <c:pt idx="331">
                  <c:v>1997.66666666672</c:v>
                </c:pt>
                <c:pt idx="332">
                  <c:v>1997.75000000005</c:v>
                </c:pt>
                <c:pt idx="333">
                  <c:v>1997.83333333338</c:v>
                </c:pt>
                <c:pt idx="334">
                  <c:v>1997.91666666672</c:v>
                </c:pt>
                <c:pt idx="335">
                  <c:v>1998.00000000005</c:v>
                </c:pt>
                <c:pt idx="336">
                  <c:v>1998.08333333338</c:v>
                </c:pt>
                <c:pt idx="337">
                  <c:v>1998.16666666672</c:v>
                </c:pt>
                <c:pt idx="338">
                  <c:v>1998.25000000005</c:v>
                </c:pt>
                <c:pt idx="339">
                  <c:v>1998.33333333338</c:v>
                </c:pt>
                <c:pt idx="340">
                  <c:v>1998.41666666672</c:v>
                </c:pt>
                <c:pt idx="341">
                  <c:v>1998.50000000005</c:v>
                </c:pt>
                <c:pt idx="342">
                  <c:v>1998.58333333339</c:v>
                </c:pt>
                <c:pt idx="343">
                  <c:v>1998.66666666672</c:v>
                </c:pt>
                <c:pt idx="344">
                  <c:v>1998.75000000005</c:v>
                </c:pt>
                <c:pt idx="345">
                  <c:v>1998.83333333339</c:v>
                </c:pt>
                <c:pt idx="346">
                  <c:v>1998.91666666672</c:v>
                </c:pt>
                <c:pt idx="347">
                  <c:v>1999.00000000005</c:v>
                </c:pt>
                <c:pt idx="348">
                  <c:v>1999.08333333339</c:v>
                </c:pt>
                <c:pt idx="349">
                  <c:v>1999.16666666672</c:v>
                </c:pt>
                <c:pt idx="350">
                  <c:v>1999.25000000005</c:v>
                </c:pt>
                <c:pt idx="351">
                  <c:v>1999.33333333339</c:v>
                </c:pt>
                <c:pt idx="352">
                  <c:v>1999.41666666672</c:v>
                </c:pt>
                <c:pt idx="353">
                  <c:v>1999.50000000005</c:v>
                </c:pt>
                <c:pt idx="354">
                  <c:v>1999.58333333339</c:v>
                </c:pt>
                <c:pt idx="355">
                  <c:v>1999.66666666672</c:v>
                </c:pt>
                <c:pt idx="356">
                  <c:v>1999.75000000005</c:v>
                </c:pt>
                <c:pt idx="357">
                  <c:v>1999.83333333339</c:v>
                </c:pt>
                <c:pt idx="358">
                  <c:v>1999.91666666672</c:v>
                </c:pt>
                <c:pt idx="359">
                  <c:v>2000.00000000005</c:v>
                </c:pt>
                <c:pt idx="360">
                  <c:v>2000.08333333339</c:v>
                </c:pt>
                <c:pt idx="361">
                  <c:v>2000.16666666672</c:v>
                </c:pt>
                <c:pt idx="362">
                  <c:v>2000.25000000005</c:v>
                </c:pt>
                <c:pt idx="363">
                  <c:v>2000.33333333339</c:v>
                </c:pt>
                <c:pt idx="364">
                  <c:v>2000.41666666672</c:v>
                </c:pt>
                <c:pt idx="365">
                  <c:v>2000.50000000006</c:v>
                </c:pt>
                <c:pt idx="366">
                  <c:v>2000.58333333339</c:v>
                </c:pt>
                <c:pt idx="367">
                  <c:v>2000.66666666672</c:v>
                </c:pt>
                <c:pt idx="368">
                  <c:v>2000.75000000006</c:v>
                </c:pt>
                <c:pt idx="369">
                  <c:v>2000.83333333339</c:v>
                </c:pt>
                <c:pt idx="370">
                  <c:v>2000.91666666672</c:v>
                </c:pt>
                <c:pt idx="371">
                  <c:v>2001.00000000006</c:v>
                </c:pt>
                <c:pt idx="372">
                  <c:v>2001.08333333339</c:v>
                </c:pt>
                <c:pt idx="373">
                  <c:v>2001.16666666672</c:v>
                </c:pt>
                <c:pt idx="374">
                  <c:v>2001.25000000006</c:v>
                </c:pt>
                <c:pt idx="375">
                  <c:v>2001.33333333339</c:v>
                </c:pt>
                <c:pt idx="376">
                  <c:v>2001.41666666672</c:v>
                </c:pt>
                <c:pt idx="377">
                  <c:v>2001.50000000006</c:v>
                </c:pt>
                <c:pt idx="378">
                  <c:v>2001.58333333339</c:v>
                </c:pt>
                <c:pt idx="379">
                  <c:v>2001.66666666672</c:v>
                </c:pt>
                <c:pt idx="380">
                  <c:v>2001.75000000006</c:v>
                </c:pt>
                <c:pt idx="381">
                  <c:v>2001.83333333339</c:v>
                </c:pt>
                <c:pt idx="382">
                  <c:v>2001.91666666672</c:v>
                </c:pt>
                <c:pt idx="383">
                  <c:v>2002.00000000006</c:v>
                </c:pt>
                <c:pt idx="384">
                  <c:v>2002.08333333339</c:v>
                </c:pt>
                <c:pt idx="385">
                  <c:v>2002.16666666672</c:v>
                </c:pt>
                <c:pt idx="386">
                  <c:v>2002.25000000006</c:v>
                </c:pt>
                <c:pt idx="387">
                  <c:v>2002.33333333339</c:v>
                </c:pt>
                <c:pt idx="388">
                  <c:v>2002.41666666673</c:v>
                </c:pt>
                <c:pt idx="389">
                  <c:v>2002.50000000006</c:v>
                </c:pt>
                <c:pt idx="390">
                  <c:v>2002.58333333339</c:v>
                </c:pt>
                <c:pt idx="391">
                  <c:v>2002.66666666673</c:v>
                </c:pt>
                <c:pt idx="392">
                  <c:v>2002.75000000006</c:v>
                </c:pt>
                <c:pt idx="393">
                  <c:v>2002.83333333339</c:v>
                </c:pt>
                <c:pt idx="394">
                  <c:v>2002.91666666673</c:v>
                </c:pt>
                <c:pt idx="395">
                  <c:v>2003.00000000006</c:v>
                </c:pt>
                <c:pt idx="396">
                  <c:v>2003.08333333339</c:v>
                </c:pt>
                <c:pt idx="397">
                  <c:v>2003.16666666673</c:v>
                </c:pt>
                <c:pt idx="398">
                  <c:v>2003.25000000006</c:v>
                </c:pt>
                <c:pt idx="399">
                  <c:v>2003.33333333339</c:v>
                </c:pt>
                <c:pt idx="400">
                  <c:v>2003.41666666673</c:v>
                </c:pt>
                <c:pt idx="401">
                  <c:v>2003.50000000006</c:v>
                </c:pt>
                <c:pt idx="402">
                  <c:v>2003.58333333339</c:v>
                </c:pt>
                <c:pt idx="403">
                  <c:v>2003.66666666673</c:v>
                </c:pt>
                <c:pt idx="404">
                  <c:v>2003.75000000006</c:v>
                </c:pt>
                <c:pt idx="405">
                  <c:v>2003.83333333339</c:v>
                </c:pt>
                <c:pt idx="406">
                  <c:v>2003.91666666673</c:v>
                </c:pt>
                <c:pt idx="407">
                  <c:v>2004.00000000006</c:v>
                </c:pt>
                <c:pt idx="408">
                  <c:v>2004.0833333334</c:v>
                </c:pt>
                <c:pt idx="409">
                  <c:v>2004.16666666673</c:v>
                </c:pt>
                <c:pt idx="410">
                  <c:v>2004.25000000006</c:v>
                </c:pt>
                <c:pt idx="411">
                  <c:v>2004.3333333334</c:v>
                </c:pt>
                <c:pt idx="412">
                  <c:v>2004.41666666673</c:v>
                </c:pt>
                <c:pt idx="413">
                  <c:v>2004.50000000006</c:v>
                </c:pt>
                <c:pt idx="414">
                  <c:v>2004.5833333334</c:v>
                </c:pt>
                <c:pt idx="415">
                  <c:v>2004.66666666673</c:v>
                </c:pt>
                <c:pt idx="416">
                  <c:v>2004.75000000006</c:v>
                </c:pt>
                <c:pt idx="417">
                  <c:v>2004.8333333334</c:v>
                </c:pt>
                <c:pt idx="418">
                  <c:v>2004.91666666673</c:v>
                </c:pt>
                <c:pt idx="419">
                  <c:v>2005.00000000006</c:v>
                </c:pt>
                <c:pt idx="420">
                  <c:v>2005.0833333334</c:v>
                </c:pt>
                <c:pt idx="421">
                  <c:v>2005.16666666673</c:v>
                </c:pt>
                <c:pt idx="422">
                  <c:v>2005.25000000006</c:v>
                </c:pt>
                <c:pt idx="423">
                  <c:v>2005.3333333334</c:v>
                </c:pt>
                <c:pt idx="424">
                  <c:v>2005.41666666673</c:v>
                </c:pt>
                <c:pt idx="425">
                  <c:v>2005.50000000006</c:v>
                </c:pt>
                <c:pt idx="426">
                  <c:v>2005.5833333334</c:v>
                </c:pt>
                <c:pt idx="427">
                  <c:v>2005.66666666673</c:v>
                </c:pt>
                <c:pt idx="428">
                  <c:v>2005.75000000006</c:v>
                </c:pt>
                <c:pt idx="429">
                  <c:v>2005.8333333334</c:v>
                </c:pt>
                <c:pt idx="430">
                  <c:v>2005.91666666673</c:v>
                </c:pt>
                <c:pt idx="431">
                  <c:v>2006.00000000007</c:v>
                </c:pt>
                <c:pt idx="432">
                  <c:v>2006.0833333334</c:v>
                </c:pt>
                <c:pt idx="433">
                  <c:v>2006.16666666673</c:v>
                </c:pt>
                <c:pt idx="434">
                  <c:v>2006.25000000007</c:v>
                </c:pt>
                <c:pt idx="435">
                  <c:v>2006.3333333334</c:v>
                </c:pt>
                <c:pt idx="436">
                  <c:v>2006.41666666673</c:v>
                </c:pt>
                <c:pt idx="437">
                  <c:v>2006.50000000007</c:v>
                </c:pt>
                <c:pt idx="438">
                  <c:v>2006.5833333334</c:v>
                </c:pt>
                <c:pt idx="439">
                  <c:v>2006.66666666673</c:v>
                </c:pt>
                <c:pt idx="440">
                  <c:v>2006.75000000007</c:v>
                </c:pt>
                <c:pt idx="441">
                  <c:v>2006.8333333334</c:v>
                </c:pt>
                <c:pt idx="442">
                  <c:v>2006.91666666673</c:v>
                </c:pt>
                <c:pt idx="443">
                  <c:v>2007.00000000007</c:v>
                </c:pt>
                <c:pt idx="444">
                  <c:v>2007.0833333334</c:v>
                </c:pt>
                <c:pt idx="445">
                  <c:v>2007.16666666673</c:v>
                </c:pt>
                <c:pt idx="446">
                  <c:v>2007.25000000007</c:v>
                </c:pt>
                <c:pt idx="447">
                  <c:v>2007.3333333334</c:v>
                </c:pt>
                <c:pt idx="448">
                  <c:v>2007.41666666673</c:v>
                </c:pt>
                <c:pt idx="449">
                  <c:v>2007.50000000007</c:v>
                </c:pt>
                <c:pt idx="450">
                  <c:v>2007.5833333334</c:v>
                </c:pt>
                <c:pt idx="451">
                  <c:v>2007.66666666673</c:v>
                </c:pt>
                <c:pt idx="452">
                  <c:v>2007.75000000007</c:v>
                </c:pt>
                <c:pt idx="453">
                  <c:v>2007.8333333334</c:v>
                </c:pt>
                <c:pt idx="454">
                  <c:v>2007.91666666674</c:v>
                </c:pt>
                <c:pt idx="455">
                  <c:v>2008.00000000007</c:v>
                </c:pt>
                <c:pt idx="456">
                  <c:v>2008.0833333334</c:v>
                </c:pt>
                <c:pt idx="457">
                  <c:v>2008.16666666674</c:v>
                </c:pt>
                <c:pt idx="458">
                  <c:v>2008.25000000007</c:v>
                </c:pt>
                <c:pt idx="459">
                  <c:v>2008.3333333334</c:v>
                </c:pt>
                <c:pt idx="460">
                  <c:v>2008.41666666674</c:v>
                </c:pt>
                <c:pt idx="461">
                  <c:v>2008.50000000007</c:v>
                </c:pt>
                <c:pt idx="462">
                  <c:v>2008.5833333334</c:v>
                </c:pt>
                <c:pt idx="463">
                  <c:v>2008.66666666674</c:v>
                </c:pt>
                <c:pt idx="464">
                  <c:v>2008.75000000007</c:v>
                </c:pt>
                <c:pt idx="465">
                  <c:v>2008.8333333334</c:v>
                </c:pt>
                <c:pt idx="466">
                  <c:v>2008.91666666674</c:v>
                </c:pt>
                <c:pt idx="467">
                  <c:v>2009.00000000007</c:v>
                </c:pt>
                <c:pt idx="468">
                  <c:v>2009.0833333334</c:v>
                </c:pt>
                <c:pt idx="469">
                  <c:v>2009.16666666674</c:v>
                </c:pt>
                <c:pt idx="470">
                  <c:v>2009.25000000007</c:v>
                </c:pt>
                <c:pt idx="471">
                  <c:v>2009.3333333334</c:v>
                </c:pt>
                <c:pt idx="472">
                  <c:v>2009.41666666674</c:v>
                </c:pt>
                <c:pt idx="473">
                  <c:v>2009.50000000007</c:v>
                </c:pt>
                <c:pt idx="474">
                  <c:v>2009.58333333341</c:v>
                </c:pt>
                <c:pt idx="475">
                  <c:v>2009.66666666674</c:v>
                </c:pt>
                <c:pt idx="476">
                  <c:v>2009.75000000007</c:v>
                </c:pt>
                <c:pt idx="477">
                  <c:v>2009.83333333341</c:v>
                </c:pt>
                <c:pt idx="478">
                  <c:v>2009.91666666674</c:v>
                </c:pt>
                <c:pt idx="479">
                  <c:v>2010.00000000007</c:v>
                </c:pt>
                <c:pt idx="480">
                  <c:v>2010.08333333341</c:v>
                </c:pt>
                <c:pt idx="481">
                  <c:v>2010.16666666674</c:v>
                </c:pt>
                <c:pt idx="482">
                  <c:v>2010.25000000007</c:v>
                </c:pt>
                <c:pt idx="483">
                  <c:v>2010.33333333341</c:v>
                </c:pt>
                <c:pt idx="484">
                  <c:v>2010.41666666674</c:v>
                </c:pt>
                <c:pt idx="485">
                  <c:v>2010.50000000007</c:v>
                </c:pt>
                <c:pt idx="486">
                  <c:v>2010.58333333341</c:v>
                </c:pt>
                <c:pt idx="487">
                  <c:v>2010.66666666674</c:v>
                </c:pt>
                <c:pt idx="488">
                  <c:v>2010.75000000007</c:v>
                </c:pt>
                <c:pt idx="489">
                  <c:v>2010.83333333341</c:v>
                </c:pt>
                <c:pt idx="490">
                  <c:v>2010.91666666674</c:v>
                </c:pt>
                <c:pt idx="491">
                  <c:v>2011.00000000007</c:v>
                </c:pt>
                <c:pt idx="492">
                  <c:v>2011.08333333341</c:v>
                </c:pt>
                <c:pt idx="493">
                  <c:v>2011.16666666674</c:v>
                </c:pt>
                <c:pt idx="494">
                  <c:v>2011.25000000007</c:v>
                </c:pt>
                <c:pt idx="495">
                  <c:v>2011.33333333341</c:v>
                </c:pt>
                <c:pt idx="496">
                  <c:v>2011.41666666674</c:v>
                </c:pt>
                <c:pt idx="497">
                  <c:v>2011.50000000008</c:v>
                </c:pt>
                <c:pt idx="498">
                  <c:v>2011.58333333341</c:v>
                </c:pt>
                <c:pt idx="499">
                  <c:v>2011.66666666674</c:v>
                </c:pt>
                <c:pt idx="500">
                  <c:v>2011.75000000008</c:v>
                </c:pt>
                <c:pt idx="501">
                  <c:v>2011.83333333341</c:v>
                </c:pt>
                <c:pt idx="502">
                  <c:v>2011.91666666674</c:v>
                </c:pt>
                <c:pt idx="503">
                  <c:v>2012.00000000008</c:v>
                </c:pt>
                <c:pt idx="504">
                  <c:v>2012.08333333341</c:v>
                </c:pt>
                <c:pt idx="505">
                  <c:v>2012.16666666674</c:v>
                </c:pt>
                <c:pt idx="506">
                  <c:v>2012.25000000008</c:v>
                </c:pt>
                <c:pt idx="507">
                  <c:v>2012.33333333341</c:v>
                </c:pt>
              </c:numCache>
            </c:numRef>
          </c:xVal>
          <c:yVal>
            <c:numRef>
              <c:f>Sheet1!$G$6:$G$513</c:f>
              <c:numCache>
                <c:formatCode>General</c:formatCode>
                <c:ptCount val="508"/>
                <c:pt idx="0">
                  <c:v>44.1</c:v>
                </c:pt>
                <c:pt idx="1">
                  <c:v>43.8</c:v>
                </c:pt>
                <c:pt idx="2">
                  <c:v>43.5</c:v>
                </c:pt>
                <c:pt idx="3">
                  <c:v>43.1</c:v>
                </c:pt>
                <c:pt idx="4">
                  <c:v>43.1</c:v>
                </c:pt>
                <c:pt idx="5">
                  <c:v>43.1</c:v>
                </c:pt>
                <c:pt idx="6">
                  <c:v>43.3</c:v>
                </c:pt>
                <c:pt idx="7">
                  <c:v>43.4</c:v>
                </c:pt>
                <c:pt idx="8">
                  <c:v>43.4</c:v>
                </c:pt>
                <c:pt idx="9">
                  <c:v>43.3</c:v>
                </c:pt>
                <c:pt idx="10">
                  <c:v>43.3</c:v>
                </c:pt>
                <c:pt idx="11">
                  <c:v>43.9</c:v>
                </c:pt>
                <c:pt idx="12">
                  <c:v>44.1</c:v>
                </c:pt>
                <c:pt idx="13">
                  <c:v>44.6</c:v>
                </c:pt>
                <c:pt idx="14">
                  <c:v>45.0</c:v>
                </c:pt>
                <c:pt idx="15">
                  <c:v>45.1</c:v>
                </c:pt>
                <c:pt idx="16">
                  <c:v>45.5</c:v>
                </c:pt>
                <c:pt idx="17">
                  <c:v>45.6</c:v>
                </c:pt>
                <c:pt idx="18">
                  <c:v>45.7</c:v>
                </c:pt>
                <c:pt idx="19">
                  <c:v>45.9</c:v>
                </c:pt>
                <c:pt idx="20">
                  <c:v>46.1</c:v>
                </c:pt>
                <c:pt idx="21">
                  <c:v>46.4</c:v>
                </c:pt>
                <c:pt idx="22">
                  <c:v>46.5</c:v>
                </c:pt>
                <c:pt idx="23">
                  <c:v>47.1</c:v>
                </c:pt>
                <c:pt idx="24">
                  <c:v>47.5</c:v>
                </c:pt>
                <c:pt idx="25">
                  <c:v>48.1</c:v>
                </c:pt>
                <c:pt idx="26">
                  <c:v>48.5</c:v>
                </c:pt>
                <c:pt idx="27">
                  <c:v>48.8</c:v>
                </c:pt>
                <c:pt idx="28">
                  <c:v>49.0</c:v>
                </c:pt>
                <c:pt idx="29">
                  <c:v>49.4</c:v>
                </c:pt>
                <c:pt idx="30">
                  <c:v>49.7</c:v>
                </c:pt>
                <c:pt idx="31">
                  <c:v>50.4</c:v>
                </c:pt>
                <c:pt idx="32">
                  <c:v>50.9</c:v>
                </c:pt>
                <c:pt idx="33">
                  <c:v>51.4</c:v>
                </c:pt>
                <c:pt idx="34">
                  <c:v>51.9</c:v>
                </c:pt>
                <c:pt idx="35">
                  <c:v>52.5</c:v>
                </c:pt>
                <c:pt idx="36">
                  <c:v>52.8</c:v>
                </c:pt>
                <c:pt idx="37">
                  <c:v>53.0</c:v>
                </c:pt>
                <c:pt idx="38">
                  <c:v>52.9</c:v>
                </c:pt>
                <c:pt idx="39">
                  <c:v>52.7</c:v>
                </c:pt>
                <c:pt idx="40">
                  <c:v>52.6</c:v>
                </c:pt>
                <c:pt idx="41">
                  <c:v>52.5</c:v>
                </c:pt>
                <c:pt idx="42">
                  <c:v>52.2</c:v>
                </c:pt>
                <c:pt idx="43">
                  <c:v>51.7</c:v>
                </c:pt>
                <c:pt idx="44">
                  <c:v>51.5</c:v>
                </c:pt>
                <c:pt idx="45">
                  <c:v>51.4</c:v>
                </c:pt>
                <c:pt idx="46">
                  <c:v>51.2</c:v>
                </c:pt>
                <c:pt idx="47">
                  <c:v>50.6</c:v>
                </c:pt>
                <c:pt idx="48">
                  <c:v>50.3</c:v>
                </c:pt>
                <c:pt idx="49">
                  <c:v>49.9</c:v>
                </c:pt>
                <c:pt idx="50">
                  <c:v>49.8</c:v>
                </c:pt>
                <c:pt idx="51">
                  <c:v>49.2</c:v>
                </c:pt>
                <c:pt idx="52">
                  <c:v>48.9</c:v>
                </c:pt>
                <c:pt idx="53">
                  <c:v>48.4</c:v>
                </c:pt>
                <c:pt idx="54">
                  <c:v>47.9</c:v>
                </c:pt>
                <c:pt idx="55">
                  <c:v>47.1</c:v>
                </c:pt>
                <c:pt idx="56">
                  <c:v>46.2</c:v>
                </c:pt>
                <c:pt idx="57">
                  <c:v>45.6</c:v>
                </c:pt>
                <c:pt idx="58">
                  <c:v>44.9</c:v>
                </c:pt>
                <c:pt idx="59">
                  <c:v>44.1</c:v>
                </c:pt>
                <c:pt idx="60">
                  <c:v>43.7</c:v>
                </c:pt>
                <c:pt idx="61">
                  <c:v>43.6</c:v>
                </c:pt>
                <c:pt idx="62">
                  <c:v>43.5</c:v>
                </c:pt>
                <c:pt idx="63">
                  <c:v>44.0</c:v>
                </c:pt>
                <c:pt idx="64">
                  <c:v>44.3</c:v>
                </c:pt>
                <c:pt idx="65">
                  <c:v>44.7</c:v>
                </c:pt>
                <c:pt idx="66">
                  <c:v>45.1</c:v>
                </c:pt>
                <c:pt idx="67">
                  <c:v>45.3</c:v>
                </c:pt>
                <c:pt idx="68">
                  <c:v>45.4</c:v>
                </c:pt>
                <c:pt idx="69">
                  <c:v>45.8</c:v>
                </c:pt>
                <c:pt idx="70">
                  <c:v>46.0</c:v>
                </c:pt>
                <c:pt idx="71">
                  <c:v>46.2</c:v>
                </c:pt>
                <c:pt idx="72">
                  <c:v>46.9</c:v>
                </c:pt>
                <c:pt idx="73">
                  <c:v>47.6</c:v>
                </c:pt>
                <c:pt idx="74">
                  <c:v>47.8</c:v>
                </c:pt>
                <c:pt idx="75">
                  <c:v>48.0</c:v>
                </c:pt>
                <c:pt idx="76">
                  <c:v>48.4</c:v>
                </c:pt>
                <c:pt idx="77">
                  <c:v>48.5</c:v>
                </c:pt>
                <c:pt idx="78">
                  <c:v>49.0</c:v>
                </c:pt>
                <c:pt idx="79">
                  <c:v>49.2</c:v>
                </c:pt>
                <c:pt idx="80">
                  <c:v>49.5</c:v>
                </c:pt>
                <c:pt idx="81">
                  <c:v>49.6</c:v>
                </c:pt>
                <c:pt idx="82">
                  <c:v>50.1</c:v>
                </c:pt>
                <c:pt idx="83">
                  <c:v>50.6</c:v>
                </c:pt>
                <c:pt idx="84">
                  <c:v>50.6</c:v>
                </c:pt>
                <c:pt idx="85">
                  <c:v>50.9</c:v>
                </c:pt>
                <c:pt idx="86">
                  <c:v>51.6</c:v>
                </c:pt>
                <c:pt idx="87">
                  <c:v>51.8</c:v>
                </c:pt>
                <c:pt idx="88">
                  <c:v>52.1</c:v>
                </c:pt>
                <c:pt idx="89">
                  <c:v>52.4</c:v>
                </c:pt>
                <c:pt idx="90">
                  <c:v>52.5</c:v>
                </c:pt>
                <c:pt idx="91">
                  <c:v>52.7</c:v>
                </c:pt>
                <c:pt idx="92">
                  <c:v>52.8</c:v>
                </c:pt>
                <c:pt idx="93">
                  <c:v>52.9</c:v>
                </c:pt>
                <c:pt idx="94">
                  <c:v>53.1</c:v>
                </c:pt>
                <c:pt idx="95">
                  <c:v>53.2</c:v>
                </c:pt>
                <c:pt idx="96">
                  <c:v>52.8</c:v>
                </c:pt>
                <c:pt idx="97">
                  <c:v>53.2</c:v>
                </c:pt>
                <c:pt idx="98">
                  <c:v>53.6</c:v>
                </c:pt>
                <c:pt idx="99">
                  <c:v>54.3</c:v>
                </c:pt>
                <c:pt idx="100">
                  <c:v>54.5</c:v>
                </c:pt>
                <c:pt idx="101">
                  <c:v>54.8</c:v>
                </c:pt>
                <c:pt idx="102">
                  <c:v>54.7</c:v>
                </c:pt>
                <c:pt idx="103">
                  <c:v>55.0</c:v>
                </c:pt>
                <c:pt idx="104">
                  <c:v>55.2</c:v>
                </c:pt>
                <c:pt idx="105">
                  <c:v>55.3</c:v>
                </c:pt>
                <c:pt idx="106">
                  <c:v>55.0</c:v>
                </c:pt>
                <c:pt idx="107">
                  <c:v>55.1</c:v>
                </c:pt>
                <c:pt idx="108">
                  <c:v>54.7</c:v>
                </c:pt>
                <c:pt idx="109">
                  <c:v>54.7</c:v>
                </c:pt>
                <c:pt idx="110">
                  <c:v>55.2</c:v>
                </c:pt>
                <c:pt idx="111">
                  <c:v>54.2</c:v>
                </c:pt>
                <c:pt idx="112">
                  <c:v>54.6</c:v>
                </c:pt>
                <c:pt idx="113">
                  <c:v>54.3</c:v>
                </c:pt>
                <c:pt idx="114">
                  <c:v>53.9</c:v>
                </c:pt>
                <c:pt idx="115">
                  <c:v>53.6</c:v>
                </c:pt>
                <c:pt idx="116">
                  <c:v>53.4</c:v>
                </c:pt>
                <c:pt idx="117">
                  <c:v>52.9</c:v>
                </c:pt>
                <c:pt idx="118">
                  <c:v>52.3</c:v>
                </c:pt>
                <c:pt idx="119">
                  <c:v>51.9</c:v>
                </c:pt>
                <c:pt idx="120">
                  <c:v>51.8</c:v>
                </c:pt>
                <c:pt idx="121">
                  <c:v>51.6</c:v>
                </c:pt>
                <c:pt idx="122">
                  <c:v>50.4</c:v>
                </c:pt>
                <c:pt idx="123">
                  <c:v>48.9</c:v>
                </c:pt>
                <c:pt idx="124">
                  <c:v>48.3</c:v>
                </c:pt>
                <c:pt idx="125">
                  <c:v>48.5</c:v>
                </c:pt>
                <c:pt idx="126">
                  <c:v>48.9</c:v>
                </c:pt>
                <c:pt idx="127">
                  <c:v>49.3</c:v>
                </c:pt>
                <c:pt idx="128">
                  <c:v>49.7</c:v>
                </c:pt>
                <c:pt idx="129">
                  <c:v>50.1</c:v>
                </c:pt>
                <c:pt idx="130">
                  <c:v>50.1</c:v>
                </c:pt>
                <c:pt idx="131">
                  <c:v>49.9</c:v>
                </c:pt>
                <c:pt idx="132">
                  <c:v>49.2</c:v>
                </c:pt>
                <c:pt idx="133">
                  <c:v>48.9</c:v>
                </c:pt>
                <c:pt idx="134">
                  <c:v>49.1</c:v>
                </c:pt>
                <c:pt idx="135">
                  <c:v>49.3</c:v>
                </c:pt>
                <c:pt idx="136">
                  <c:v>49.0</c:v>
                </c:pt>
                <c:pt idx="137">
                  <c:v>48.6</c:v>
                </c:pt>
                <c:pt idx="138">
                  <c:v>48.2</c:v>
                </c:pt>
                <c:pt idx="139">
                  <c:v>48.0</c:v>
                </c:pt>
                <c:pt idx="140">
                  <c:v>47.4</c:v>
                </c:pt>
                <c:pt idx="141">
                  <c:v>47.0</c:v>
                </c:pt>
                <c:pt idx="142">
                  <c:v>46.8</c:v>
                </c:pt>
                <c:pt idx="143">
                  <c:v>46.7</c:v>
                </c:pt>
                <c:pt idx="144">
                  <c:v>46.2</c:v>
                </c:pt>
                <c:pt idx="145">
                  <c:v>46.5</c:v>
                </c:pt>
                <c:pt idx="146">
                  <c:v>46.3</c:v>
                </c:pt>
                <c:pt idx="147">
                  <c:v>46.3</c:v>
                </c:pt>
                <c:pt idx="148">
                  <c:v>46.1</c:v>
                </c:pt>
                <c:pt idx="149">
                  <c:v>45.8</c:v>
                </c:pt>
                <c:pt idx="150">
                  <c:v>45.9</c:v>
                </c:pt>
                <c:pt idx="151">
                  <c:v>45.6</c:v>
                </c:pt>
                <c:pt idx="152">
                  <c:v>45.9</c:v>
                </c:pt>
                <c:pt idx="153">
                  <c:v>46.1</c:v>
                </c:pt>
                <c:pt idx="154">
                  <c:v>46.3</c:v>
                </c:pt>
                <c:pt idx="155">
                  <c:v>46.7</c:v>
                </c:pt>
                <c:pt idx="156">
                  <c:v>47.5</c:v>
                </c:pt>
                <c:pt idx="157">
                  <c:v>48.0</c:v>
                </c:pt>
                <c:pt idx="158">
                  <c:v>48.6</c:v>
                </c:pt>
                <c:pt idx="159">
                  <c:v>49.0</c:v>
                </c:pt>
                <c:pt idx="160">
                  <c:v>49.7</c:v>
                </c:pt>
                <c:pt idx="161">
                  <c:v>50.4</c:v>
                </c:pt>
                <c:pt idx="162">
                  <c:v>50.9</c:v>
                </c:pt>
                <c:pt idx="163">
                  <c:v>51.1</c:v>
                </c:pt>
                <c:pt idx="164">
                  <c:v>51.7</c:v>
                </c:pt>
                <c:pt idx="165">
                  <c:v>52.4</c:v>
                </c:pt>
                <c:pt idx="166">
                  <c:v>52.7</c:v>
                </c:pt>
                <c:pt idx="167">
                  <c:v>53.3</c:v>
                </c:pt>
                <c:pt idx="168">
                  <c:v>53.9</c:v>
                </c:pt>
                <c:pt idx="169">
                  <c:v>54.4</c:v>
                </c:pt>
                <c:pt idx="170">
                  <c:v>54.4</c:v>
                </c:pt>
                <c:pt idx="171">
                  <c:v>54.6</c:v>
                </c:pt>
                <c:pt idx="172">
                  <c:v>55.1</c:v>
                </c:pt>
                <c:pt idx="173">
                  <c:v>55.2</c:v>
                </c:pt>
                <c:pt idx="174">
                  <c:v>55.3</c:v>
                </c:pt>
                <c:pt idx="175">
                  <c:v>55.2</c:v>
                </c:pt>
                <c:pt idx="176">
                  <c:v>55.2</c:v>
                </c:pt>
                <c:pt idx="177">
                  <c:v>55.3</c:v>
                </c:pt>
                <c:pt idx="178">
                  <c:v>55.8</c:v>
                </c:pt>
                <c:pt idx="179">
                  <c:v>56.1</c:v>
                </c:pt>
                <c:pt idx="180">
                  <c:v>56.5</c:v>
                </c:pt>
                <c:pt idx="181">
                  <c:v>56.9</c:v>
                </c:pt>
                <c:pt idx="182">
                  <c:v>57.0</c:v>
                </c:pt>
                <c:pt idx="183">
                  <c:v>57.0</c:v>
                </c:pt>
                <c:pt idx="184">
                  <c:v>57.3</c:v>
                </c:pt>
                <c:pt idx="185">
                  <c:v>57.7</c:v>
                </c:pt>
                <c:pt idx="186">
                  <c:v>57.9</c:v>
                </c:pt>
                <c:pt idx="187">
                  <c:v>58.1</c:v>
                </c:pt>
                <c:pt idx="188">
                  <c:v>58.4</c:v>
                </c:pt>
                <c:pt idx="189">
                  <c:v>58.4</c:v>
                </c:pt>
                <c:pt idx="190">
                  <c:v>58.7</c:v>
                </c:pt>
                <c:pt idx="191">
                  <c:v>58.9</c:v>
                </c:pt>
                <c:pt idx="192">
                  <c:v>59.2</c:v>
                </c:pt>
                <c:pt idx="193">
                  <c:v>59.4</c:v>
                </c:pt>
                <c:pt idx="194">
                  <c:v>59.4</c:v>
                </c:pt>
                <c:pt idx="195">
                  <c:v>59.8</c:v>
                </c:pt>
                <c:pt idx="196">
                  <c:v>60.0</c:v>
                </c:pt>
                <c:pt idx="197">
                  <c:v>60.5</c:v>
                </c:pt>
                <c:pt idx="198">
                  <c:v>60.4</c:v>
                </c:pt>
                <c:pt idx="199">
                  <c:v>60.5</c:v>
                </c:pt>
                <c:pt idx="200">
                  <c:v>60.8</c:v>
                </c:pt>
                <c:pt idx="201">
                  <c:v>60.9</c:v>
                </c:pt>
                <c:pt idx="202">
                  <c:v>61.1</c:v>
                </c:pt>
                <c:pt idx="203">
                  <c:v>61.6</c:v>
                </c:pt>
                <c:pt idx="204">
                  <c:v>61.6</c:v>
                </c:pt>
                <c:pt idx="205">
                  <c:v>62.1</c:v>
                </c:pt>
                <c:pt idx="206">
                  <c:v>62.2</c:v>
                </c:pt>
                <c:pt idx="207">
                  <c:v>62.3</c:v>
                </c:pt>
                <c:pt idx="208">
                  <c:v>62.4</c:v>
                </c:pt>
                <c:pt idx="209">
                  <c:v>62.8</c:v>
                </c:pt>
                <c:pt idx="210">
                  <c:v>63.1</c:v>
                </c:pt>
                <c:pt idx="211">
                  <c:v>63.2</c:v>
                </c:pt>
                <c:pt idx="212">
                  <c:v>63.6</c:v>
                </c:pt>
                <c:pt idx="213">
                  <c:v>63.7</c:v>
                </c:pt>
                <c:pt idx="214">
                  <c:v>63.5</c:v>
                </c:pt>
                <c:pt idx="215">
                  <c:v>63.5</c:v>
                </c:pt>
                <c:pt idx="216">
                  <c:v>63.6</c:v>
                </c:pt>
                <c:pt idx="217">
                  <c:v>64.3</c:v>
                </c:pt>
                <c:pt idx="218">
                  <c:v>64.7</c:v>
                </c:pt>
                <c:pt idx="219">
                  <c:v>64.7</c:v>
                </c:pt>
                <c:pt idx="220">
                  <c:v>64.9</c:v>
                </c:pt>
                <c:pt idx="221">
                  <c:v>65.3</c:v>
                </c:pt>
                <c:pt idx="222">
                  <c:v>65.3</c:v>
                </c:pt>
                <c:pt idx="223">
                  <c:v>65.5</c:v>
                </c:pt>
                <c:pt idx="224">
                  <c:v>65.6</c:v>
                </c:pt>
                <c:pt idx="225">
                  <c:v>65.9</c:v>
                </c:pt>
                <c:pt idx="226">
                  <c:v>66.0</c:v>
                </c:pt>
                <c:pt idx="227">
                  <c:v>66.1</c:v>
                </c:pt>
                <c:pt idx="228">
                  <c:v>66.2</c:v>
                </c:pt>
                <c:pt idx="229">
                  <c:v>66.1</c:v>
                </c:pt>
                <c:pt idx="230">
                  <c:v>65.6</c:v>
                </c:pt>
                <c:pt idx="231">
                  <c:v>65.8</c:v>
                </c:pt>
                <c:pt idx="232">
                  <c:v>65.6</c:v>
                </c:pt>
                <c:pt idx="233">
                  <c:v>65.6</c:v>
                </c:pt>
                <c:pt idx="234">
                  <c:v>65.1</c:v>
                </c:pt>
                <c:pt idx="235">
                  <c:v>65.5</c:v>
                </c:pt>
                <c:pt idx="236">
                  <c:v>65.5</c:v>
                </c:pt>
                <c:pt idx="237">
                  <c:v>65.2</c:v>
                </c:pt>
                <c:pt idx="238">
                  <c:v>65.3</c:v>
                </c:pt>
                <c:pt idx="239">
                  <c:v>65.4</c:v>
                </c:pt>
                <c:pt idx="240">
                  <c:v>65.3</c:v>
                </c:pt>
                <c:pt idx="241">
                  <c:v>65.1</c:v>
                </c:pt>
                <c:pt idx="242">
                  <c:v>65.1</c:v>
                </c:pt>
                <c:pt idx="243">
                  <c:v>64.8</c:v>
                </c:pt>
                <c:pt idx="244">
                  <c:v>64.8</c:v>
                </c:pt>
                <c:pt idx="245">
                  <c:v>64.9</c:v>
                </c:pt>
                <c:pt idx="246">
                  <c:v>64.6</c:v>
                </c:pt>
                <c:pt idx="247">
                  <c:v>63.8</c:v>
                </c:pt>
                <c:pt idx="248">
                  <c:v>63.0</c:v>
                </c:pt>
                <c:pt idx="249">
                  <c:v>62.2</c:v>
                </c:pt>
                <c:pt idx="250">
                  <c:v>61.2</c:v>
                </c:pt>
                <c:pt idx="251">
                  <c:v>60.7</c:v>
                </c:pt>
                <c:pt idx="252">
                  <c:v>60.0</c:v>
                </c:pt>
                <c:pt idx="253">
                  <c:v>59.8</c:v>
                </c:pt>
                <c:pt idx="254">
                  <c:v>59.6</c:v>
                </c:pt>
                <c:pt idx="255">
                  <c:v>60.2</c:v>
                </c:pt>
                <c:pt idx="256">
                  <c:v>60.6</c:v>
                </c:pt>
                <c:pt idx="257">
                  <c:v>60.7</c:v>
                </c:pt>
                <c:pt idx="258">
                  <c:v>61.4</c:v>
                </c:pt>
                <c:pt idx="259">
                  <c:v>61.5</c:v>
                </c:pt>
                <c:pt idx="260">
                  <c:v>61.9</c:v>
                </c:pt>
                <c:pt idx="261">
                  <c:v>62.0</c:v>
                </c:pt>
                <c:pt idx="262">
                  <c:v>61.9</c:v>
                </c:pt>
                <c:pt idx="263">
                  <c:v>61.8</c:v>
                </c:pt>
                <c:pt idx="264">
                  <c:v>62.3</c:v>
                </c:pt>
                <c:pt idx="265">
                  <c:v>62.5</c:v>
                </c:pt>
                <c:pt idx="266">
                  <c:v>63.1</c:v>
                </c:pt>
                <c:pt idx="267">
                  <c:v>63.6</c:v>
                </c:pt>
                <c:pt idx="268">
                  <c:v>64.1</c:v>
                </c:pt>
                <c:pt idx="269">
                  <c:v>64.5</c:v>
                </c:pt>
                <c:pt idx="270">
                  <c:v>64.7</c:v>
                </c:pt>
                <c:pt idx="271">
                  <c:v>65.0</c:v>
                </c:pt>
                <c:pt idx="272">
                  <c:v>65.2</c:v>
                </c:pt>
                <c:pt idx="273">
                  <c:v>65.4</c:v>
                </c:pt>
                <c:pt idx="274">
                  <c:v>66.0</c:v>
                </c:pt>
                <c:pt idx="275">
                  <c:v>66.9</c:v>
                </c:pt>
                <c:pt idx="276">
                  <c:v>67.3</c:v>
                </c:pt>
                <c:pt idx="277">
                  <c:v>67.8</c:v>
                </c:pt>
                <c:pt idx="278">
                  <c:v>67.7</c:v>
                </c:pt>
                <c:pt idx="279">
                  <c:v>68.3</c:v>
                </c:pt>
                <c:pt idx="280">
                  <c:v>68.4</c:v>
                </c:pt>
                <c:pt idx="281">
                  <c:v>68.6</c:v>
                </c:pt>
                <c:pt idx="282">
                  <c:v>68.7</c:v>
                </c:pt>
                <c:pt idx="283">
                  <c:v>69.2</c:v>
                </c:pt>
                <c:pt idx="284">
                  <c:v>69.5</c:v>
                </c:pt>
                <c:pt idx="285">
                  <c:v>69.8</c:v>
                </c:pt>
                <c:pt idx="286">
                  <c:v>70.2</c:v>
                </c:pt>
                <c:pt idx="287">
                  <c:v>71.2</c:v>
                </c:pt>
                <c:pt idx="288">
                  <c:v>71.1</c:v>
                </c:pt>
                <c:pt idx="289">
                  <c:v>71.3</c:v>
                </c:pt>
                <c:pt idx="290">
                  <c:v>72.4</c:v>
                </c:pt>
                <c:pt idx="291">
                  <c:v>72.8</c:v>
                </c:pt>
                <c:pt idx="292">
                  <c:v>73.3</c:v>
                </c:pt>
                <c:pt idx="293">
                  <c:v>73.9</c:v>
                </c:pt>
                <c:pt idx="294">
                  <c:v>74.2</c:v>
                </c:pt>
                <c:pt idx="295">
                  <c:v>74.9</c:v>
                </c:pt>
                <c:pt idx="296">
                  <c:v>75.3</c:v>
                </c:pt>
                <c:pt idx="297">
                  <c:v>75.9</c:v>
                </c:pt>
                <c:pt idx="298">
                  <c:v>76.2</c:v>
                </c:pt>
                <c:pt idx="299">
                  <c:v>76.7</c:v>
                </c:pt>
                <c:pt idx="300">
                  <c:v>77.0</c:v>
                </c:pt>
                <c:pt idx="301">
                  <c:v>77.0</c:v>
                </c:pt>
                <c:pt idx="302">
                  <c:v>76.9</c:v>
                </c:pt>
                <c:pt idx="303">
                  <c:v>77.0</c:v>
                </c:pt>
                <c:pt idx="304">
                  <c:v>77.0</c:v>
                </c:pt>
                <c:pt idx="305">
                  <c:v>77.0</c:v>
                </c:pt>
                <c:pt idx="306">
                  <c:v>77.1</c:v>
                </c:pt>
                <c:pt idx="307">
                  <c:v>77.5</c:v>
                </c:pt>
                <c:pt idx="308">
                  <c:v>77.8</c:v>
                </c:pt>
                <c:pt idx="309">
                  <c:v>77.7</c:v>
                </c:pt>
                <c:pt idx="310">
                  <c:v>77.7</c:v>
                </c:pt>
                <c:pt idx="311">
                  <c:v>77.8</c:v>
                </c:pt>
                <c:pt idx="312">
                  <c:v>76.5</c:v>
                </c:pt>
                <c:pt idx="313">
                  <c:v>77.4</c:v>
                </c:pt>
                <c:pt idx="314">
                  <c:v>77.6</c:v>
                </c:pt>
                <c:pt idx="315">
                  <c:v>78.1</c:v>
                </c:pt>
                <c:pt idx="316">
                  <c:v>78.7</c:v>
                </c:pt>
                <c:pt idx="317">
                  <c:v>79.2</c:v>
                </c:pt>
                <c:pt idx="318">
                  <c:v>79.2</c:v>
                </c:pt>
                <c:pt idx="319">
                  <c:v>79.5</c:v>
                </c:pt>
                <c:pt idx="320">
                  <c:v>79.8</c:v>
                </c:pt>
                <c:pt idx="321">
                  <c:v>80.0</c:v>
                </c:pt>
                <c:pt idx="322">
                  <c:v>80.6</c:v>
                </c:pt>
                <c:pt idx="323">
                  <c:v>80.7</c:v>
                </c:pt>
                <c:pt idx="324">
                  <c:v>81.3</c:v>
                </c:pt>
                <c:pt idx="325">
                  <c:v>82.3</c:v>
                </c:pt>
                <c:pt idx="326">
                  <c:v>82.7</c:v>
                </c:pt>
                <c:pt idx="327">
                  <c:v>82.8</c:v>
                </c:pt>
                <c:pt idx="328">
                  <c:v>83.5</c:v>
                </c:pt>
                <c:pt idx="329">
                  <c:v>84.1</c:v>
                </c:pt>
                <c:pt idx="330">
                  <c:v>85.1</c:v>
                </c:pt>
                <c:pt idx="331">
                  <c:v>85.2</c:v>
                </c:pt>
                <c:pt idx="332">
                  <c:v>85.9</c:v>
                </c:pt>
                <c:pt idx="333">
                  <c:v>86.3</c:v>
                </c:pt>
                <c:pt idx="334">
                  <c:v>86.5</c:v>
                </c:pt>
                <c:pt idx="335">
                  <c:v>87.0</c:v>
                </c:pt>
                <c:pt idx="336">
                  <c:v>87.0</c:v>
                </c:pt>
                <c:pt idx="337">
                  <c:v>87.9</c:v>
                </c:pt>
                <c:pt idx="338">
                  <c:v>88.1</c:v>
                </c:pt>
                <c:pt idx="339">
                  <c:v>88.1</c:v>
                </c:pt>
                <c:pt idx="340">
                  <c:v>88.5</c:v>
                </c:pt>
                <c:pt idx="341">
                  <c:v>88.1</c:v>
                </c:pt>
                <c:pt idx="342">
                  <c:v>88.4</c:v>
                </c:pt>
                <c:pt idx="343">
                  <c:v>88.6</c:v>
                </c:pt>
                <c:pt idx="344">
                  <c:v>88.1</c:v>
                </c:pt>
                <c:pt idx="345">
                  <c:v>87.8</c:v>
                </c:pt>
                <c:pt idx="346">
                  <c:v>88.1</c:v>
                </c:pt>
                <c:pt idx="347">
                  <c:v>88.4</c:v>
                </c:pt>
                <c:pt idx="348">
                  <c:v>88.3</c:v>
                </c:pt>
                <c:pt idx="349">
                  <c:v>89.0</c:v>
                </c:pt>
                <c:pt idx="350">
                  <c:v>89.1</c:v>
                </c:pt>
                <c:pt idx="351">
                  <c:v>89.2</c:v>
                </c:pt>
                <c:pt idx="352">
                  <c:v>89.7</c:v>
                </c:pt>
                <c:pt idx="353">
                  <c:v>90.0</c:v>
                </c:pt>
                <c:pt idx="354">
                  <c:v>90.4</c:v>
                </c:pt>
                <c:pt idx="355">
                  <c:v>90.7</c:v>
                </c:pt>
                <c:pt idx="356">
                  <c:v>90.8</c:v>
                </c:pt>
                <c:pt idx="357">
                  <c:v>91.2</c:v>
                </c:pt>
                <c:pt idx="358">
                  <c:v>91.8</c:v>
                </c:pt>
                <c:pt idx="359">
                  <c:v>92.6</c:v>
                </c:pt>
                <c:pt idx="360">
                  <c:v>93.3</c:v>
                </c:pt>
                <c:pt idx="361">
                  <c:v>92.8</c:v>
                </c:pt>
                <c:pt idx="362">
                  <c:v>93.7</c:v>
                </c:pt>
                <c:pt idx="363">
                  <c:v>93.8</c:v>
                </c:pt>
                <c:pt idx="364">
                  <c:v>93.1</c:v>
                </c:pt>
                <c:pt idx="365">
                  <c:v>93.3</c:v>
                </c:pt>
                <c:pt idx="366">
                  <c:v>93.0</c:v>
                </c:pt>
                <c:pt idx="367">
                  <c:v>92.5</c:v>
                </c:pt>
                <c:pt idx="368">
                  <c:v>92.8</c:v>
                </c:pt>
                <c:pt idx="369">
                  <c:v>92.1</c:v>
                </c:pt>
                <c:pt idx="370">
                  <c:v>91.4</c:v>
                </c:pt>
                <c:pt idx="371">
                  <c:v>90.0</c:v>
                </c:pt>
                <c:pt idx="372">
                  <c:v>89.6</c:v>
                </c:pt>
                <c:pt idx="373">
                  <c:v>88.6</c:v>
                </c:pt>
                <c:pt idx="374">
                  <c:v>87.4</c:v>
                </c:pt>
                <c:pt idx="375">
                  <c:v>86.6</c:v>
                </c:pt>
                <c:pt idx="376">
                  <c:v>86.9</c:v>
                </c:pt>
                <c:pt idx="377">
                  <c:v>86.4</c:v>
                </c:pt>
                <c:pt idx="378">
                  <c:v>86.3</c:v>
                </c:pt>
                <c:pt idx="379">
                  <c:v>86.2</c:v>
                </c:pt>
                <c:pt idx="380">
                  <c:v>84.7</c:v>
                </c:pt>
                <c:pt idx="381">
                  <c:v>84.2</c:v>
                </c:pt>
                <c:pt idx="382">
                  <c:v>84.7</c:v>
                </c:pt>
                <c:pt idx="383">
                  <c:v>85.5</c:v>
                </c:pt>
                <c:pt idx="384">
                  <c:v>85.5</c:v>
                </c:pt>
                <c:pt idx="385">
                  <c:v>86.3</c:v>
                </c:pt>
                <c:pt idx="386">
                  <c:v>86.7</c:v>
                </c:pt>
                <c:pt idx="387">
                  <c:v>87.3</c:v>
                </c:pt>
                <c:pt idx="388">
                  <c:v>88.2</c:v>
                </c:pt>
                <c:pt idx="389">
                  <c:v>88.5</c:v>
                </c:pt>
                <c:pt idx="390">
                  <c:v>88.1</c:v>
                </c:pt>
                <c:pt idx="391">
                  <c:v>88.3</c:v>
                </c:pt>
                <c:pt idx="392">
                  <c:v>88.0</c:v>
                </c:pt>
                <c:pt idx="393">
                  <c:v>88.0</c:v>
                </c:pt>
                <c:pt idx="394">
                  <c:v>88.5</c:v>
                </c:pt>
                <c:pt idx="395">
                  <c:v>88.5</c:v>
                </c:pt>
                <c:pt idx="396">
                  <c:v>88.8</c:v>
                </c:pt>
                <c:pt idx="397">
                  <c:v>88.5</c:v>
                </c:pt>
                <c:pt idx="398">
                  <c:v>88.5</c:v>
                </c:pt>
                <c:pt idx="399">
                  <c:v>88.2</c:v>
                </c:pt>
                <c:pt idx="400">
                  <c:v>89.2</c:v>
                </c:pt>
                <c:pt idx="401">
                  <c:v>89.9</c:v>
                </c:pt>
                <c:pt idx="402">
                  <c:v>90.3</c:v>
                </c:pt>
                <c:pt idx="403">
                  <c:v>90.9</c:v>
                </c:pt>
                <c:pt idx="404">
                  <c:v>92.0</c:v>
                </c:pt>
                <c:pt idx="405">
                  <c:v>93.1</c:v>
                </c:pt>
                <c:pt idx="406">
                  <c:v>94.1</c:v>
                </c:pt>
                <c:pt idx="407">
                  <c:v>95.1</c:v>
                </c:pt>
                <c:pt idx="408">
                  <c:v>96.0</c:v>
                </c:pt>
                <c:pt idx="409">
                  <c:v>96.9</c:v>
                </c:pt>
                <c:pt idx="410">
                  <c:v>98.3</c:v>
                </c:pt>
                <c:pt idx="411">
                  <c:v>98.5</c:v>
                </c:pt>
                <c:pt idx="412">
                  <c:v>99.3</c:v>
                </c:pt>
                <c:pt idx="413">
                  <c:v>99.7</c:v>
                </c:pt>
                <c:pt idx="414">
                  <c:v>100.4</c:v>
                </c:pt>
                <c:pt idx="415">
                  <c:v>101.0</c:v>
                </c:pt>
                <c:pt idx="416">
                  <c:v>101.6</c:v>
                </c:pt>
                <c:pt idx="417">
                  <c:v>101.9</c:v>
                </c:pt>
                <c:pt idx="418">
                  <c:v>102.7</c:v>
                </c:pt>
                <c:pt idx="419">
                  <c:v>103.8</c:v>
                </c:pt>
                <c:pt idx="420">
                  <c:v>104.2</c:v>
                </c:pt>
                <c:pt idx="421">
                  <c:v>104.8</c:v>
                </c:pt>
                <c:pt idx="422">
                  <c:v>104.6</c:v>
                </c:pt>
                <c:pt idx="423">
                  <c:v>105.2</c:v>
                </c:pt>
                <c:pt idx="424">
                  <c:v>105.0</c:v>
                </c:pt>
                <c:pt idx="425">
                  <c:v>105.8</c:v>
                </c:pt>
                <c:pt idx="426">
                  <c:v>105.9</c:v>
                </c:pt>
                <c:pt idx="427">
                  <c:v>106.6</c:v>
                </c:pt>
                <c:pt idx="428">
                  <c:v>106.0</c:v>
                </c:pt>
                <c:pt idx="429">
                  <c:v>106.4</c:v>
                </c:pt>
                <c:pt idx="430">
                  <c:v>107.0</c:v>
                </c:pt>
                <c:pt idx="431">
                  <c:v>107.2</c:v>
                </c:pt>
                <c:pt idx="432">
                  <c:v>108.1</c:v>
                </c:pt>
                <c:pt idx="433">
                  <c:v>108.2</c:v>
                </c:pt>
                <c:pt idx="434">
                  <c:v>108.5</c:v>
                </c:pt>
                <c:pt idx="435">
                  <c:v>107.9</c:v>
                </c:pt>
                <c:pt idx="436">
                  <c:v>107.4</c:v>
                </c:pt>
                <c:pt idx="437">
                  <c:v>107.5</c:v>
                </c:pt>
                <c:pt idx="438">
                  <c:v>107.0</c:v>
                </c:pt>
                <c:pt idx="439">
                  <c:v>106.7</c:v>
                </c:pt>
                <c:pt idx="440">
                  <c:v>106.7</c:v>
                </c:pt>
                <c:pt idx="441">
                  <c:v>106.5</c:v>
                </c:pt>
                <c:pt idx="442">
                  <c:v>106.4</c:v>
                </c:pt>
                <c:pt idx="443">
                  <c:v>107.0</c:v>
                </c:pt>
                <c:pt idx="444">
                  <c:v>106.7</c:v>
                </c:pt>
                <c:pt idx="445">
                  <c:v>106.8</c:v>
                </c:pt>
                <c:pt idx="446">
                  <c:v>107.1</c:v>
                </c:pt>
                <c:pt idx="447">
                  <c:v>106.9</c:v>
                </c:pt>
                <c:pt idx="448">
                  <c:v>107.0</c:v>
                </c:pt>
                <c:pt idx="449">
                  <c:v>106.7</c:v>
                </c:pt>
                <c:pt idx="450">
                  <c:v>106.6</c:v>
                </c:pt>
                <c:pt idx="451">
                  <c:v>106.0</c:v>
                </c:pt>
                <c:pt idx="452">
                  <c:v>105.4</c:v>
                </c:pt>
                <c:pt idx="453">
                  <c:v>104.8</c:v>
                </c:pt>
                <c:pt idx="454">
                  <c:v>103.9</c:v>
                </c:pt>
                <c:pt idx="455">
                  <c:v>103.0</c:v>
                </c:pt>
                <c:pt idx="456">
                  <c:v>101.9</c:v>
                </c:pt>
                <c:pt idx="457">
                  <c:v>101.0</c:v>
                </c:pt>
                <c:pt idx="458">
                  <c:v>99.5</c:v>
                </c:pt>
                <c:pt idx="459">
                  <c:v>99.0</c:v>
                </c:pt>
                <c:pt idx="460">
                  <c:v>98.1</c:v>
                </c:pt>
                <c:pt idx="461">
                  <c:v>97.5</c:v>
                </c:pt>
                <c:pt idx="462">
                  <c:v>95.4</c:v>
                </c:pt>
                <c:pt idx="463">
                  <c:v>94.1</c:v>
                </c:pt>
                <c:pt idx="464">
                  <c:v>92.0</c:v>
                </c:pt>
                <c:pt idx="465">
                  <c:v>89.2</c:v>
                </c:pt>
                <c:pt idx="466">
                  <c:v>86.8</c:v>
                </c:pt>
                <c:pt idx="467">
                  <c:v>84.5</c:v>
                </c:pt>
                <c:pt idx="468">
                  <c:v>82.9</c:v>
                </c:pt>
                <c:pt idx="469">
                  <c:v>81.8</c:v>
                </c:pt>
                <c:pt idx="470">
                  <c:v>80.4</c:v>
                </c:pt>
                <c:pt idx="471">
                  <c:v>80.7</c:v>
                </c:pt>
                <c:pt idx="472">
                  <c:v>81.1</c:v>
                </c:pt>
                <c:pt idx="473">
                  <c:v>81.7</c:v>
                </c:pt>
                <c:pt idx="474">
                  <c:v>82.4</c:v>
                </c:pt>
                <c:pt idx="475">
                  <c:v>83.1</c:v>
                </c:pt>
                <c:pt idx="476">
                  <c:v>83.7</c:v>
                </c:pt>
                <c:pt idx="477">
                  <c:v>84.3</c:v>
                </c:pt>
                <c:pt idx="478">
                  <c:v>85.2</c:v>
                </c:pt>
                <c:pt idx="479">
                  <c:v>86.3</c:v>
                </c:pt>
                <c:pt idx="480">
                  <c:v>86.8</c:v>
                </c:pt>
                <c:pt idx="481">
                  <c:v>86.9</c:v>
                </c:pt>
                <c:pt idx="482">
                  <c:v>88.4</c:v>
                </c:pt>
                <c:pt idx="483">
                  <c:v>88.9</c:v>
                </c:pt>
                <c:pt idx="484">
                  <c:v>89.0</c:v>
                </c:pt>
                <c:pt idx="485">
                  <c:v>88.9</c:v>
                </c:pt>
                <c:pt idx="486">
                  <c:v>89.1</c:v>
                </c:pt>
                <c:pt idx="487">
                  <c:v>89.2</c:v>
                </c:pt>
                <c:pt idx="488">
                  <c:v>89.7</c:v>
                </c:pt>
                <c:pt idx="489">
                  <c:v>89.8</c:v>
                </c:pt>
                <c:pt idx="490">
                  <c:v>90.5</c:v>
                </c:pt>
                <c:pt idx="491">
                  <c:v>91.7</c:v>
                </c:pt>
                <c:pt idx="492">
                  <c:v>91.8</c:v>
                </c:pt>
                <c:pt idx="493">
                  <c:v>92.7</c:v>
                </c:pt>
                <c:pt idx="494">
                  <c:v>93.7</c:v>
                </c:pt>
                <c:pt idx="495">
                  <c:v>93.7</c:v>
                </c:pt>
                <c:pt idx="496">
                  <c:v>94.2</c:v>
                </c:pt>
                <c:pt idx="497">
                  <c:v>94.2</c:v>
                </c:pt>
                <c:pt idx="498">
                  <c:v>94.4</c:v>
                </c:pt>
                <c:pt idx="499">
                  <c:v>93.7</c:v>
                </c:pt>
                <c:pt idx="500">
                  <c:v>93.2</c:v>
                </c:pt>
                <c:pt idx="501">
                  <c:v>93.8</c:v>
                </c:pt>
                <c:pt idx="502">
                  <c:v>94.1</c:v>
                </c:pt>
                <c:pt idx="503">
                  <c:v>94.5</c:v>
                </c:pt>
                <c:pt idx="504">
                  <c:v>94.6</c:v>
                </c:pt>
                <c:pt idx="505">
                  <c:v>95.3</c:v>
                </c:pt>
                <c:pt idx="506">
                  <c:v>95.6</c:v>
                </c:pt>
                <c:pt idx="507">
                  <c:v>95.5</c:v>
                </c:pt>
              </c:numCache>
            </c:numRef>
          </c:yVal>
          <c:smooth val="0"/>
        </c:ser>
        <c:dLbls>
          <c:showLegendKey val="0"/>
          <c:showVal val="0"/>
          <c:showCatName val="0"/>
          <c:showSerName val="0"/>
          <c:showPercent val="0"/>
          <c:showBubbleSize val="0"/>
        </c:dLbls>
        <c:axId val="-2145990312"/>
        <c:axId val="2146621656"/>
      </c:scatterChart>
      <c:valAx>
        <c:axId val="-2145990312"/>
        <c:scaling>
          <c:orientation val="minMax"/>
          <c:max val="2013.0"/>
          <c:min val="197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146621656"/>
        <c:crosses val="autoZero"/>
        <c:crossBetween val="midCat"/>
        <c:majorUnit val="5.0"/>
        <c:minorUnit val="1.0"/>
      </c:valAx>
      <c:valAx>
        <c:axId val="2146621656"/>
        <c:scaling>
          <c:orientation val="minMax"/>
          <c:max val="120.0"/>
          <c:min val="0.0"/>
        </c:scaling>
        <c:delete val="0"/>
        <c:axPos val="l"/>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2145990312"/>
        <c:crosses val="autoZero"/>
        <c:crossBetween val="midCat"/>
        <c:majorUnit val="10.0"/>
        <c:minorUnit val="4.0"/>
      </c:valAx>
      <c:valAx>
        <c:axId val="-2146137048"/>
        <c:scaling>
          <c:orientation val="minMax"/>
          <c:max val="1.0"/>
          <c:min val="0.0"/>
        </c:scaling>
        <c:delete val="0"/>
        <c:axPos val="r"/>
        <c:numFmt formatCode="General" sourceLinked="1"/>
        <c:majorTickMark val="none"/>
        <c:minorTickMark val="none"/>
        <c:tickLblPos val="none"/>
        <c:crossAx val="2141701400"/>
        <c:crosses val="max"/>
        <c:crossBetween val="between"/>
        <c:majorUnit val="0.2"/>
        <c:minorUnit val="0.04"/>
      </c:valAx>
      <c:catAx>
        <c:axId val="2141701400"/>
        <c:scaling>
          <c:orientation val="minMax"/>
        </c:scaling>
        <c:delete val="1"/>
        <c:axPos val="b"/>
        <c:numFmt formatCode="0.00" sourceLinked="1"/>
        <c:majorTickMark val="out"/>
        <c:minorTickMark val="none"/>
        <c:tickLblPos val="nextTo"/>
        <c:crossAx val="-2146137048"/>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6.wmf"/><Relationship Id="rId3"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6.wmf"/><Relationship Id="rId3"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6.wmf"/><Relationship Id="rId3"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6.wmf"/></Relationships>
</file>

<file path=ppt/drawings/drawing1.xml><?xml version="1.0" encoding="utf-8"?>
<c:userShapes xmlns:c="http://schemas.openxmlformats.org/drawingml/2006/chart">
  <cdr:relSizeAnchor xmlns:cdr="http://schemas.openxmlformats.org/drawingml/2006/chartDrawing">
    <cdr:from>
      <cdr:x>0.2138</cdr:x>
      <cdr:y>0.66746</cdr:y>
    </cdr:from>
    <cdr:to>
      <cdr:x>0.96662</cdr:x>
      <cdr:y>0.66791</cdr:y>
    </cdr:to>
    <cdr:cxnSp macro="">
      <cdr:nvCxnSpPr>
        <cdr:cNvPr id="3" name="Straight Connector 2"/>
        <cdr:cNvCxnSpPr/>
      </cdr:nvCxnSpPr>
      <cdr:spPr>
        <a:xfrm xmlns:a="http://schemas.openxmlformats.org/drawingml/2006/main">
          <a:off x="1853356" y="4199060"/>
          <a:ext cx="6525799" cy="2785"/>
        </a:xfrm>
        <a:prstGeom xmlns:a="http://schemas.openxmlformats.org/drawingml/2006/main" prst="line">
          <a:avLst/>
        </a:prstGeom>
        <a:ln xmlns:a="http://schemas.openxmlformats.org/drawingml/2006/main" w="952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0.5386</cdr:x>
      <cdr:y>0.14881</cdr:y>
    </cdr:from>
    <cdr:to>
      <cdr:x>0.5386</cdr:x>
      <cdr:y>0.87743</cdr:y>
    </cdr:to>
    <cdr:cxnSp macro="">
      <cdr:nvCxnSpPr>
        <cdr:cNvPr id="9" name="Straight Connector 8"/>
        <cdr:cNvCxnSpPr/>
      </cdr:nvCxnSpPr>
      <cdr:spPr>
        <a:xfrm xmlns:a="http://schemas.openxmlformats.org/drawingml/2006/main" flipV="1">
          <a:off x="4668840" y="936185"/>
          <a:ext cx="0" cy="4583801"/>
        </a:xfrm>
        <a:prstGeom xmlns:a="http://schemas.openxmlformats.org/drawingml/2006/main" prst="line">
          <a:avLst/>
        </a:prstGeom>
        <a:ln xmlns:a="http://schemas.openxmlformats.org/drawingml/2006/main" w="952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0.46099</cdr:x>
      <cdr:y>0.25406</cdr:y>
    </cdr:from>
    <cdr:to>
      <cdr:x>0.46357</cdr:x>
      <cdr:y>0.28008</cdr:y>
    </cdr:to>
    <cdr:cxnSp macro="">
      <cdr:nvCxnSpPr>
        <cdr:cNvPr id="21" name="Straight Connector 20"/>
        <cdr:cNvCxnSpPr/>
      </cdr:nvCxnSpPr>
      <cdr:spPr>
        <a:xfrm xmlns:a="http://schemas.openxmlformats.org/drawingml/2006/main" flipV="1">
          <a:off x="3996118" y="1598301"/>
          <a:ext cx="22364" cy="163693"/>
        </a:xfrm>
        <a:prstGeom xmlns:a="http://schemas.openxmlformats.org/drawingml/2006/main" prst="line">
          <a:avLst/>
        </a:prstGeom>
        <a:ln xmlns:a="http://schemas.openxmlformats.org/drawingml/2006/main" w="952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ts val="0"/>
              </a:spcBef>
            </a:pPr>
            <a:r>
              <a:rPr lang="en-US" dirty="0" smtClean="0"/>
              <a:t>This chapter has two main objectives:  motivating the study of short-run fluctuations, and introducing (a simple version of) the model of aggregate demand and aggregate supply.  </a:t>
            </a:r>
          </a:p>
          <a:p>
            <a:pPr>
              <a:lnSpc>
                <a:spcPct val="105000"/>
              </a:lnSpc>
              <a:spcBef>
                <a:spcPts val="0"/>
              </a:spcBef>
            </a:pPr>
            <a:endParaRPr lang="en-US" dirty="0" smtClean="0"/>
          </a:p>
          <a:p>
            <a:pPr>
              <a:lnSpc>
                <a:spcPct val="105000"/>
              </a:lnSpc>
              <a:spcBef>
                <a:spcPts val="0"/>
              </a:spcBef>
            </a:pPr>
            <a:r>
              <a:rPr lang="en-US" dirty="0" smtClean="0"/>
              <a:t>Regarding the first objective, the chapter provides lots of data and discussion of the </a:t>
            </a:r>
            <a:r>
              <a:rPr lang="en-US" dirty="0" err="1" smtClean="0"/>
              <a:t>macroeconomy’s</a:t>
            </a:r>
            <a:r>
              <a:rPr lang="en-US" dirty="0" smtClean="0"/>
              <a:t> behavior in the short run.  Regarding the second, the presentation here is best seen as providing the overall context or outline, which will be considerably fleshed out over the next few chapters.  </a:t>
            </a:r>
          </a:p>
          <a:p>
            <a:pPr>
              <a:lnSpc>
                <a:spcPct val="105000"/>
              </a:lnSpc>
              <a:spcBef>
                <a:spcPts val="0"/>
              </a:spcBef>
            </a:pPr>
            <a:endParaRPr lang="en-US" dirty="0" smtClean="0"/>
          </a:p>
          <a:p>
            <a:pPr>
              <a:lnSpc>
                <a:spcPct val="105000"/>
              </a:lnSpc>
              <a:spcBef>
                <a:spcPts val="0"/>
              </a:spcBef>
            </a:pPr>
            <a:r>
              <a:rPr lang="en-US" dirty="0" smtClean="0"/>
              <a:t>This chapter is less difficult than most other chapters in the book, and all of the concepts it introduces are all developed in more detail in the following chapters of Part IV.  Therefore, you might consider spending a little less class time on this chapter than on other chapters.</a:t>
            </a:r>
          </a:p>
          <a:p>
            <a:pPr>
              <a:lnSpc>
                <a:spcPct val="105000"/>
              </a:lnSpc>
              <a:spcBef>
                <a:spcPts val="0"/>
              </a:spcBef>
            </a:pPr>
            <a:r>
              <a:rPr lang="en-US" dirty="0" smtClean="0"/>
              <a:t>  </a:t>
            </a:r>
          </a:p>
          <a:p>
            <a:pPr>
              <a:lnSpc>
                <a:spcPct val="105000"/>
              </a:lnSpc>
              <a:spcBef>
                <a:spcPts val="0"/>
              </a:spcBef>
            </a:pPr>
            <a:r>
              <a:rPr lang="en-US" dirty="0" smtClean="0"/>
              <a:t>Please note that the AD curve in this chapter is based on the quantity theory of money.  This simple theory, familiar to students from earlier chapters, yields a simple AD curve, which is adequate for the purposes of this chapter’s basic introduction to AD/AS.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558925" y="650875"/>
            <a:ext cx="3748088" cy="2811463"/>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index turns downward a few months to a year before almost every recession.  It also turns upward just prior to the end of almost every recession. </a:t>
            </a:r>
          </a:p>
          <a:p>
            <a:endParaRPr lang="en-US" dirty="0" smtClean="0"/>
          </a:p>
          <a:p>
            <a:r>
              <a:rPr lang="en-US" dirty="0" smtClean="0"/>
              <a:t>Source:  Conference Board. http://</a:t>
            </a:r>
            <a:r>
              <a:rPr lang="en-US" dirty="0" err="1" smtClean="0"/>
              <a:t>www.conference-board.org</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3C451937-9944-48A5-89BE-0882369F943E}" type="slidenum">
              <a:rPr lang="en-US">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344800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56F7C7-6EA2-459C-8EF1-AEC67DBAEF68}" type="slidenum">
              <a:rPr lang="en-US" smtClean="0"/>
              <a:pPr/>
              <a:t>10</a:t>
            </a:fld>
            <a:endParaRPr lang="en-US"/>
          </a:p>
        </p:txBody>
      </p:sp>
      <p:sp>
        <p:nvSpPr>
          <p:cNvPr id="69636" name="Rectangle 3"/>
          <p:cNvSpPr>
            <a:spLocks noGrp="1" noChangeArrowheads="1"/>
          </p:cNvSpPr>
          <p:nvPr>
            <p:ph type="body" idx="1"/>
          </p:nvPr>
        </p:nvSpPr>
        <p:spPr/>
        <p:txBody>
          <a:bodyPr/>
          <a:lstStyle/>
          <a:p>
            <a:r>
              <a:rPr lang="en-US" dirty="0" smtClean="0"/>
              <a:t>The material on this slide was introduced in Chapter 1, but it’s probably worth repeating at this point, especially since the behavior of prices is so critical for understanding short-run fluctuations.  </a:t>
            </a:r>
          </a:p>
          <a:p>
            <a:endParaRPr lang="en-US" dirty="0" smtClean="0"/>
          </a:p>
          <a:p>
            <a:r>
              <a:rPr lang="en-US" dirty="0" smtClean="0"/>
              <a:t>It might also be worth reminding students that they (and most adults) are already aware of the concept of sticky prices.  If they have a favorite beverage at Starbucks, ask if they can remember when its price was last increased.  If they work, ask how long it’s been since their wage was last increased. Sticky prices are a fact of everyday life, even if most adults have not heard the term “sticky prices” or studied the implications of sticky prices for short-run economic fluctuations. </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33951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1EDE28-3DA3-4F95-B405-4FFDBE6B7B11}" type="slidenum">
              <a:rPr lang="en-US" smtClean="0"/>
              <a:pPr/>
              <a:t>11</a:t>
            </a:fld>
            <a:endParaRPr lang="en-US"/>
          </a:p>
        </p:txBody>
      </p:sp>
      <p:sp>
        <p:nvSpPr>
          <p:cNvPr id="70660" name="Rectangle 3"/>
          <p:cNvSpPr>
            <a:spLocks noGrp="1" noChangeArrowheads="1"/>
          </p:cNvSpPr>
          <p:nvPr>
            <p:ph type="body" idx="1"/>
          </p:nvPr>
        </p:nvSpPr>
        <p:spPr/>
        <p:txBody>
          <a:bodyPr/>
          <a:lstStyle/>
          <a:p>
            <a:r>
              <a:rPr lang="en-US" dirty="0" smtClean="0"/>
              <a:t>Classical macroeconomic theory is what students learned in Chapters 3–9.  This slide recaps an important lesson from classical theory, which stands in sharp contrast to what we are about to cover now.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98035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EF5BCB-FC66-4A60-895C-9D460091C7BB}" type="slidenum">
              <a:rPr lang="en-US" smtClean="0"/>
              <a:pPr/>
              <a:t>12</a:t>
            </a:fld>
            <a:endParaRPr lang="en-US"/>
          </a:p>
        </p:txBody>
      </p:sp>
      <p:sp>
        <p:nvSpPr>
          <p:cNvPr id="71684" name="Rectangle 3"/>
          <p:cNvSpPr>
            <a:spLocks noGrp="1" noChangeArrowheads="1"/>
          </p:cNvSpPr>
          <p:nvPr>
            <p:ph type="body" idx="1"/>
          </p:nvPr>
        </p:nvSpPr>
        <p:spPr/>
        <p:txBody>
          <a:bodyPr/>
          <a:lstStyle/>
          <a:p>
            <a:r>
              <a:rPr lang="en-US" dirty="0" smtClean="0"/>
              <a:t>Chapters 10–12 focus on the closed economy case.  </a:t>
            </a:r>
          </a:p>
          <a:p>
            <a:endParaRPr lang="en-US" dirty="0"/>
          </a:p>
          <a:p>
            <a:r>
              <a:rPr lang="en-US" dirty="0" smtClean="0"/>
              <a:t>In an open economy, the list of things that affect aggregate demand is a bit longer.  (See Chapter 13.)</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4101364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B530FA-AF19-4CA1-A772-F28FED88AD18}" type="slidenum">
              <a:rPr lang="en-US"/>
              <a:pPr>
                <a:defRPr/>
              </a:pPr>
              <a:t>13</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3199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69E6B85-4B2D-4D81-9948-D8755665FB06}" type="slidenum">
              <a:rPr lang="en-US"/>
              <a:pPr>
                <a:defRPr/>
              </a:pPr>
              <a:t>14</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04326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29ACCD-ED10-4F76-82FD-00559FAA829A}" type="slidenum">
              <a:rPr lang="en-US"/>
              <a:pPr>
                <a:defRPr/>
              </a:pPr>
              <a:t>15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4765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7C3CC3-56AF-4D40-92F1-4D9E666AE0DC}" type="slidenum">
              <a:rPr lang="en-US" smtClean="0"/>
              <a:pPr/>
              <a:t>16</a:t>
            </a:fld>
            <a:endParaRPr lang="en-US"/>
          </a:p>
        </p:txBody>
      </p:sp>
      <p:sp>
        <p:nvSpPr>
          <p:cNvPr id="75780" name="Rectangle 3"/>
          <p:cNvSpPr>
            <a:spLocks noGrp="1" noChangeArrowheads="1"/>
          </p:cNvSpPr>
          <p:nvPr>
            <p:ph type="body" idx="1"/>
          </p:nvPr>
        </p:nvSpPr>
        <p:spPr/>
        <p:txBody>
          <a:bodyPr/>
          <a:lstStyle/>
          <a:p>
            <a:r>
              <a:rPr lang="en-US" dirty="0" smtClean="0"/>
              <a:t>The textbook explains different ways of thinking about the AD curve’s slope.  </a:t>
            </a:r>
          </a:p>
          <a:p>
            <a:r>
              <a:rPr lang="en-US" dirty="0" smtClean="0"/>
              <a:t>Here’s one that uses the idea of the simple money demand function introduced in chapter 5 (M/P = </a:t>
            </a:r>
            <a:r>
              <a:rPr lang="en-US" dirty="0" err="1" smtClean="0"/>
              <a:t>kY</a:t>
            </a:r>
            <a:r>
              <a:rPr lang="en-US" dirty="0" smtClean="0"/>
              <a:t>, where k = 1/V):</a:t>
            </a:r>
          </a:p>
          <a:p>
            <a:r>
              <a:rPr lang="en-US" dirty="0" smtClean="0"/>
              <a:t>An increase in the price level causes a fall in real money balances, and therefore a fall in the demand for goods &amp; services (because the demand for output is proportional to real money balances according to the simple money demand function implied by the quantity theory of money).</a:t>
            </a:r>
          </a:p>
          <a:p>
            <a:r>
              <a:rPr lang="en-US" dirty="0" smtClean="0"/>
              <a:t>Here’s an explanation of the AD curve slope that doesn’t refer to the simple money demand function:</a:t>
            </a:r>
          </a:p>
          <a:p>
            <a:r>
              <a:rPr lang="en-US" dirty="0" smtClean="0"/>
              <a:t>An increase in P reduces real money balances.  In order to buy the same amount of stuff, velocity would have to increase.  But, by definition, velocity is constant along the AD curve.  For simplicity, suppose V = 1.  With lower real money balances (or, equivalently, the same nominal balances but higher goods prices), people demand a smaller quantity of goods and services.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03167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6AEA7C-D1D4-47A9-BA36-4FBC2B68999B}" type="slidenum">
              <a:rPr lang="en-US" smtClean="0"/>
              <a:pPr/>
              <a:t>17</a:t>
            </a:fld>
            <a:endParaRPr lang="en-US"/>
          </a:p>
        </p:txBody>
      </p:sp>
      <p:sp>
        <p:nvSpPr>
          <p:cNvPr id="76804" name="Rectangle 3"/>
          <p:cNvSpPr>
            <a:spLocks noGrp="1" noChangeArrowheads="1"/>
          </p:cNvSpPr>
          <p:nvPr>
            <p:ph type="body" idx="1"/>
          </p:nvPr>
        </p:nvSpPr>
        <p:spPr/>
        <p:txBody>
          <a:bodyPr/>
          <a:lstStyle/>
          <a:p>
            <a:r>
              <a:rPr lang="en-US" dirty="0" smtClean="0"/>
              <a:t>For future reference (a bunch of slides later in this chapter), it will be useful to see how a change in M shifts the AD curve. </a:t>
            </a:r>
          </a:p>
          <a:p>
            <a:endParaRPr lang="en-US" dirty="0" smtClean="0"/>
          </a:p>
          <a:p>
            <a:r>
              <a:rPr lang="en-US" dirty="0" smtClean="0"/>
              <a:t>Page 295 discusses the shift.  Here’s the idea:  With velocity fixed, the quantity equation implies that PY is determined by M.  An increase in M causes an increase in PY, which means higher Y for each value of P, or higher P for each value of Y.  </a:t>
            </a:r>
          </a:p>
          <a:p>
            <a:endParaRPr lang="en-US" dirty="0" smtClean="0"/>
          </a:p>
          <a:p>
            <a:r>
              <a:rPr lang="en-US" dirty="0" smtClean="0"/>
              <a:t>Or:  for a given value of P, an increase in M implies higher real money balances.  In the simple money demand function associated with the quantity theory, the demand for real balances is proportional to the demand for output, so output must rise at each P in order for real money demand to rise and equal the new, higher supply of real balances M/P.  </a:t>
            </a:r>
          </a:p>
          <a:p>
            <a:endParaRPr lang="en-US" dirty="0" smtClean="0"/>
          </a:p>
          <a:p>
            <a:r>
              <a:rPr lang="en-US" dirty="0" smtClean="0"/>
              <a:t>Or, if you prefer, just have your students take on faith that an increase in the money supply shifts the AD curve to the right for now, telling them that they will learn how this works in Chapters 11 and 12.</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65513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EE516D-46AE-4E22-8E69-0693DF1BEEE8}" type="slidenum">
              <a:rPr lang="en-US" smtClean="0"/>
              <a:pPr/>
              <a:t>18</a:t>
            </a:fld>
            <a:endParaRPr lang="en-US"/>
          </a:p>
        </p:txBody>
      </p:sp>
      <p:sp>
        <p:nvSpPr>
          <p:cNvPr id="77828" name="Rectangle 3"/>
          <p:cNvSpPr>
            <a:spLocks noGrp="1" noChangeArrowheads="1"/>
          </p:cNvSpPr>
          <p:nvPr>
            <p:ph type="body" idx="1"/>
          </p:nvPr>
        </p:nvSpPr>
        <p:spPr/>
        <p:txBody>
          <a:bodyPr/>
          <a:lstStyle/>
          <a:p>
            <a:r>
              <a:rPr lang="en-US" smtClean="0"/>
              <a:t>Some textbooks also use the term “potential GDP” to mean the full-employment level of output.  </a:t>
            </a:r>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08001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4F71BF-2C93-4685-B503-767A6573B5D7}" type="slidenum">
              <a:rPr lang="en-US" smtClean="0"/>
              <a:pPr/>
              <a:t>19</a:t>
            </a:fld>
            <a:endParaRPr lang="en-US"/>
          </a:p>
        </p:txBody>
      </p:sp>
      <p:sp>
        <p:nvSpPr>
          <p:cNvPr id="78852" name="Rectangle 3"/>
          <p:cNvSpPr>
            <a:spLocks noGrp="1" noChangeArrowheads="1"/>
          </p:cNvSpPr>
          <p:nvPr>
            <p:ph type="body" idx="1"/>
          </p:nvPr>
        </p:nvSpPr>
        <p:spPr/>
        <p:txBody>
          <a:bodyPr/>
          <a:lstStyle/>
          <a:p>
            <a:r>
              <a:rPr lang="en-US" dirty="0" smtClean="0"/>
              <a:t>Sometimes it takes students a little while to understand why the LRAS curve is vertical, when the supply curves they learned in their micro principles class were mostly upward-sloping.  </a:t>
            </a:r>
          </a:p>
          <a:p>
            <a:endParaRPr lang="en-US" dirty="0" smtClean="0"/>
          </a:p>
          <a:p>
            <a:r>
              <a:rPr lang="en-US" dirty="0" smtClean="0"/>
              <a:t>Here’s an explanation they might find helpful:</a:t>
            </a:r>
          </a:p>
          <a:p>
            <a:endParaRPr lang="en-US" dirty="0" smtClean="0"/>
          </a:p>
          <a:p>
            <a:r>
              <a:rPr lang="en-US" dirty="0" smtClean="0"/>
              <a:t>“P” on the vertical axis is the economy’s overall price level – the average price of EVERYTHING.   A 10% increase in the price level means that, on average, EVERYTHING costs 10% more.  Thus, a firm can get 10% more revenue for each unit it sells.  But the firm also pays an average of 10% more in wages, prices of intermediate goods, advertising, and so on.  Thus, the firm has no incentive to increase output.  </a:t>
            </a:r>
          </a:p>
          <a:p>
            <a:endParaRPr lang="en-US" dirty="0" smtClean="0"/>
          </a:p>
          <a:p>
            <a:r>
              <a:rPr lang="en-US" dirty="0" smtClean="0"/>
              <a:t>Another thought:  We learn from microeconomics that a firm’s supply depends on the RELATIVE price of its output.  If all prices increase by 10%, then each firm’s relative price is the same as before, so firms have no incentive to alter output.</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4080734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DC0185-A773-456F-81B8-FEE3223763F6}" type="slidenum">
              <a:rPr lang="en-US" smtClean="0"/>
              <a:pPr/>
              <a:t>20</a:t>
            </a:fld>
            <a:endParaRPr lang="en-US"/>
          </a:p>
        </p:txBody>
      </p:sp>
      <p:sp>
        <p:nvSpPr>
          <p:cNvPr id="79876" name="Rectangle 3"/>
          <p:cNvSpPr>
            <a:spLocks noGrp="1" noChangeArrowheads="1"/>
          </p:cNvSpPr>
          <p:nvPr>
            <p:ph type="body" idx="1"/>
          </p:nvPr>
        </p:nvSpPr>
        <p:spPr/>
        <p:txBody>
          <a:bodyPr/>
          <a:lstStyle/>
          <a:p>
            <a:r>
              <a:rPr lang="en-US" dirty="0" smtClean="0"/>
              <a:t>[The textbook does a fall in AD (Figure 10-8 on p.297); this slide does an increase.]</a:t>
            </a:r>
          </a:p>
          <a:p>
            <a:r>
              <a:rPr lang="en-US" dirty="0" smtClean="0"/>
              <a:t>  </a:t>
            </a:r>
          </a:p>
          <a:p>
            <a:r>
              <a:rPr lang="en-US" dirty="0" smtClean="0"/>
              <a:t>Notice that the results in this graph are exactly as we learned in Chapter 5:  a change in the money supply affects the price level, but not the quantity of output.  Here, we are seeing these results on a graph with different variables on the axes (P and Y), but it’s the same model.  </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54355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ED9CB6-E914-48A3-836F-09A9244BBE0F}" type="slidenum">
              <a:rPr lang="en-US" smtClean="0"/>
              <a:pPr/>
              <a:t>21</a:t>
            </a:fld>
            <a:endParaRPr lang="en-US"/>
          </a:p>
        </p:txBody>
      </p:sp>
      <p:sp>
        <p:nvSpPr>
          <p:cNvPr id="80900" name="Rectangle 3"/>
          <p:cNvSpPr>
            <a:spLocks noGrp="1" noChangeArrowheads="1"/>
          </p:cNvSpPr>
          <p:nvPr>
            <p:ph type="body" idx="1"/>
          </p:nvPr>
        </p:nvSpPr>
        <p:spPr/>
        <p:txBody>
          <a:bodyPr/>
          <a:lstStyle/>
          <a:p>
            <a:r>
              <a:rPr lang="en-US" dirty="0" smtClean="0"/>
              <a:t>The assumption that all prices are fixed in the short run is extreme.  Chapter 14 derives the SRAS curve under more realistic assumptions. </a:t>
            </a:r>
          </a:p>
          <a:p>
            <a:endParaRPr lang="en-US" dirty="0" smtClean="0"/>
          </a:p>
          <a:p>
            <a:r>
              <a:rPr lang="en-US" dirty="0" smtClean="0"/>
              <a:t>Yet, the extreme assumption here is worth making.  </a:t>
            </a:r>
          </a:p>
          <a:p>
            <a:endParaRPr lang="en-US" dirty="0" smtClean="0"/>
          </a:p>
          <a:p>
            <a:r>
              <a:rPr lang="en-US" dirty="0" smtClean="0"/>
              <a:t>The short-run response of output &amp; employment to policies and shocks is the same (qualitatively) whether the SRAS curve is upward-sloping or horizontal.  But the horizontal SRAS curve makes the analysis much simpler:  a shift in AD leaves P unchanged in the short run.  This greatly simplifies analysis in the IS-LM-AD model (Chapters 11 and 12).  </a:t>
            </a:r>
          </a:p>
          <a:p>
            <a:endParaRPr lang="en-US" dirty="0" smtClean="0"/>
          </a:p>
          <a:p>
            <a:r>
              <a:rPr lang="en-US" dirty="0" smtClean="0"/>
              <a:t>(With an upward-sloping SRAS curve, a shock to the IS and AD curves would change prices in the short run in addition to changing output.  The change in prices would change the real money supply, which would shift the LM curve.)</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701554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5F6272-8828-4C2C-9860-F2E2BF2482C5}" type="slidenum">
              <a:rPr lang="en-US"/>
              <a:pPr>
                <a:defRPr/>
              </a:pPr>
              <a:t>22</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16937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00920C5-A8D9-4C72-AAF5-54ED21E7E5FF}" type="slidenum">
              <a:rPr lang="en-US" smtClean="0"/>
              <a:pPr/>
              <a:t>23</a:t>
            </a:fld>
            <a:endParaRPr lang="en-US"/>
          </a:p>
        </p:txBody>
      </p:sp>
      <p:sp>
        <p:nvSpPr>
          <p:cNvPr id="82948" name="Rectangle 3"/>
          <p:cNvSpPr>
            <a:spLocks noGrp="1" noChangeArrowheads="1"/>
          </p:cNvSpPr>
          <p:nvPr>
            <p:ph type="body" idx="1"/>
          </p:nvPr>
        </p:nvSpPr>
        <p:spPr/>
        <p:txBody>
          <a:bodyPr/>
          <a:lstStyle/>
          <a:p>
            <a:r>
              <a:rPr lang="en-US" dirty="0" smtClean="0"/>
              <a:t>[The textbook (Figure 10-10 on p.298) does a decrease in AD, this slide does an increase.]</a:t>
            </a:r>
          </a:p>
          <a:p>
            <a:endParaRPr lang="en-US" dirty="0" smtClean="0"/>
          </a:p>
          <a:p>
            <a:r>
              <a:rPr lang="en-US" dirty="0" smtClean="0"/>
              <a:t>What about the unemployment rate?  Remember from chapter 2:  </a:t>
            </a:r>
            <a:r>
              <a:rPr lang="en-US" dirty="0" err="1" smtClean="0"/>
              <a:t>Okun’s</a:t>
            </a:r>
            <a:r>
              <a:rPr lang="en-US" dirty="0" smtClean="0"/>
              <a:t> law says that unemployment and output are negatively related.  In the graph here, in order for firms to increase output, they require more workers.  Employment rises, and the unemployment rate falls.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285709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280582-1F43-49F7-9A9B-30DEF7DA5825}" type="slidenum">
              <a:rPr lang="en-US" smtClean="0"/>
              <a:pPr/>
              <a:t>24</a:t>
            </a:fld>
            <a:endParaRPr lang="en-US"/>
          </a:p>
        </p:txBody>
      </p:sp>
      <p:sp>
        <p:nvSpPr>
          <p:cNvPr id="100356" name="Rectangle 3"/>
          <p:cNvSpPr>
            <a:spLocks noGrp="1" noChangeArrowheads="1"/>
          </p:cNvSpPr>
          <p:nvPr>
            <p:ph type="body" idx="1"/>
          </p:nvPr>
        </p:nvSpPr>
        <p:spPr/>
        <p:txBody>
          <a:bodyPr/>
          <a:lstStyle/>
          <a:p>
            <a:r>
              <a:rPr lang="en-US" dirty="0" smtClean="0"/>
              <a:t>You might want to discuss the intuition for the price adjustment in each case.  </a:t>
            </a:r>
          </a:p>
          <a:p>
            <a:r>
              <a:rPr lang="en-US" dirty="0" smtClean="0"/>
              <a:t>First, suppose aggregate demand is higher than the full-employment level of output in the economy’s initial short-run equilibrium.  Then, there is upward pressure on prices:  In order for firms to produce this above-average level of output, they must pay their workers overtime and make their capital work at a high intensity, which causes more maintenance, repairs, and depreciation.  For all these reasons, firms would like to raise their prices.  In the short run, they cannot.  But over time, prices gradually become “unstuck,” and firms can increase prices in response to these cost pressures.  </a:t>
            </a:r>
          </a:p>
          <a:p>
            <a:r>
              <a:rPr lang="en-US" dirty="0" smtClean="0"/>
              <a:t>Instead, suppose that output is below its natural rate.  Then, there is downward pressure on prices:  Firms can’t sell as much output as they’d like at their current prices, so they would like to reduce prices.  With lower than normal output, firms won’t need as many workers as normal, so they cut back on labor, and the unemployment rate rises above the natural rate of unemployment.  The high unemployment rate puts downward pressure on wages.  Wages and prices are stuck in the short run, but over time, they fall in response to these pressures.  </a:t>
            </a:r>
          </a:p>
          <a:p>
            <a:r>
              <a:rPr lang="en-US" dirty="0" smtClean="0"/>
              <a:t>Finally:  if output equals its normal (or natural) level, then there is no pressure for prices to rise or fall.  Over time, as prices become “unstuck,” they will simply remain constant.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03142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4ED268-97BC-4D61-B93E-208309296435}" type="slidenum">
              <a:rPr lang="en-US" smtClean="0"/>
              <a:pPr/>
              <a:t>25</a:t>
            </a:fld>
            <a:endParaRPr lang="en-US"/>
          </a:p>
        </p:txBody>
      </p:sp>
      <p:sp>
        <p:nvSpPr>
          <p:cNvPr id="101380" name="Rectangle 3"/>
          <p:cNvSpPr>
            <a:spLocks noGrp="1" noChangeArrowheads="1"/>
          </p:cNvSpPr>
          <p:nvPr>
            <p:ph type="body" idx="1"/>
          </p:nvPr>
        </p:nvSpPr>
        <p:spPr>
          <a:xfrm>
            <a:off x="685800" y="3962400"/>
            <a:ext cx="5486400" cy="4495800"/>
          </a:xfrm>
        </p:spPr>
        <p:txBody>
          <a:bodyPr/>
          <a:lstStyle/>
          <a:p>
            <a:pPr>
              <a:spcBef>
                <a:spcPts val="0"/>
              </a:spcBef>
            </a:pPr>
            <a:r>
              <a:rPr lang="en-US" dirty="0" smtClean="0"/>
              <a:t>[The textbook does a decrease in aggregate demand, Figure 10-12 on p.300.  This slide presents an increase in aggregate demand.]</a:t>
            </a:r>
          </a:p>
          <a:p>
            <a:pPr>
              <a:spcBef>
                <a:spcPts val="0"/>
              </a:spcBef>
            </a:pPr>
            <a:endParaRPr lang="en-US" dirty="0" smtClean="0"/>
          </a:p>
          <a:p>
            <a:pPr>
              <a:spcBef>
                <a:spcPts val="0"/>
              </a:spcBef>
            </a:pPr>
            <a:r>
              <a:rPr lang="en-US" dirty="0" smtClean="0"/>
              <a:t>This slide puts together the pieces that have been developed over the previous slides:  the short-run and long-run effects, as well as the adjustment of prices over time that causes the economy to move from the short-run equilibrium at point B to the long-run equilibrium at C. </a:t>
            </a:r>
          </a:p>
          <a:p>
            <a:pPr>
              <a:spcBef>
                <a:spcPts val="0"/>
              </a:spcBef>
            </a:pPr>
            <a:endParaRPr lang="en-US" dirty="0" smtClean="0"/>
          </a:p>
          <a:p>
            <a:pPr>
              <a:spcBef>
                <a:spcPts val="0"/>
              </a:spcBef>
            </a:pPr>
            <a:r>
              <a:rPr lang="en-US" dirty="0" smtClean="0"/>
              <a:t>The economy starts at point A; output and unemployment are at their natural rates.  The Fed increases the money supply, shifting AD to the right.   In the short run, prices are sticky, so output rises.  The new short-run equilibrium is at point B in the graph.  </a:t>
            </a:r>
          </a:p>
          <a:p>
            <a:pPr>
              <a:spcBef>
                <a:spcPts val="0"/>
              </a:spcBef>
            </a:pPr>
            <a:endParaRPr lang="en-US" dirty="0" smtClean="0"/>
          </a:p>
          <a:p>
            <a:pPr>
              <a:spcBef>
                <a:spcPts val="0"/>
              </a:spcBef>
            </a:pPr>
            <a:r>
              <a:rPr lang="en-US" dirty="0" smtClean="0"/>
              <a:t>In order for firms to increase output, they hire more workers, so unemployment falls below the natural rate of unemployment, putting upward pressure on wages.  The high level of demand for goods &amp; services at point B puts upward pressure on prices.  </a:t>
            </a:r>
          </a:p>
          <a:p>
            <a:pPr>
              <a:spcBef>
                <a:spcPts val="0"/>
              </a:spcBef>
            </a:pPr>
            <a:endParaRPr lang="en-US" dirty="0" smtClean="0"/>
          </a:p>
          <a:p>
            <a:pPr>
              <a:spcBef>
                <a:spcPts val="0"/>
              </a:spcBef>
            </a:pPr>
            <a:r>
              <a:rPr lang="en-US" dirty="0" smtClean="0"/>
              <a:t>Over time, as prices become unstuck, they begin to rise in response to these pressures.  The price level rises and the economy moves up its (new) AD curve, from point B toward point C.  </a:t>
            </a:r>
          </a:p>
          <a:p>
            <a:pPr>
              <a:spcBef>
                <a:spcPts val="0"/>
              </a:spcBef>
            </a:pPr>
            <a:endParaRPr lang="en-US" dirty="0" smtClean="0"/>
          </a:p>
          <a:p>
            <a:pPr>
              <a:spcBef>
                <a:spcPts val="0"/>
              </a:spcBef>
            </a:pPr>
            <a:r>
              <a:rPr lang="en-US" dirty="0" smtClean="0"/>
              <a:t>This process stops when the economy gets to point C:  output again equals the natural rate of output, and unemployment again equals the natural rate of unemployment, so there is no further pressure on prices to change.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584248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D71B57-AB1E-42CA-874E-A8103ED9557C}" type="slidenum">
              <a:rPr lang="en-US" smtClean="0"/>
              <a:pPr/>
              <a:t>26</a:t>
            </a:fld>
            <a:endParaRPr lang="en-US"/>
          </a:p>
        </p:txBody>
      </p:sp>
      <p:sp>
        <p:nvSpPr>
          <p:cNvPr id="86020" name="Rectangle 3"/>
          <p:cNvSpPr>
            <a:spLocks noGrp="1" noChangeArrowheads="1"/>
          </p:cNvSpPr>
          <p:nvPr>
            <p:ph type="body" idx="1"/>
          </p:nvPr>
        </p:nvSpPr>
        <p:spPr/>
        <p:txBody>
          <a:bodyPr/>
          <a:lstStyle/>
          <a:p>
            <a:r>
              <a:rPr lang="en-US" dirty="0" smtClean="0"/>
              <a:t>[The example in the textbook is an exogenous INCREASE in velocity.]</a:t>
            </a:r>
          </a:p>
          <a:p>
            <a:r>
              <a:rPr lang="en-US" dirty="0" smtClean="0"/>
              <a:t>The exogenous decrease in velocity corresponds to an exogenous increase in demand for real money balances (relative to income &amp; transactions).  This might occur in response to a wave of credit card fraud, which presumably would make nervous consumers more inclined to use cash in their transactions.  If there’s an exogenous increase in real money demand (i.e., an increase NOT caused by an increase in Y), then M/P must increase as well; if the Fed holds M constant, then P must fall.  Thus, the increase in real money demand causes a decrease in the value of P associated with each Y, and the AD curve shifts down.   </a:t>
            </a:r>
          </a:p>
          <a:p>
            <a:endParaRPr lang="en-US" dirty="0" smtClean="0"/>
          </a:p>
          <a:p>
            <a:r>
              <a:rPr lang="en-US" dirty="0" smtClean="0"/>
              <a:t>The velocity shock is the only AD shock we can analyze at this point, because (for this chapter only) we have derived the AD curve from the quantity theory of money.   </a:t>
            </a:r>
          </a:p>
          <a:p>
            <a:endParaRPr lang="en-US" dirty="0"/>
          </a:p>
          <a:p>
            <a:r>
              <a:rPr lang="en-US" dirty="0" smtClean="0"/>
              <a:t>In the following chapters, students will learn on a deeper level about other AD shocks they may recall from their introductory course, such as: a stock market crash causes consumers to cut back on spending; a fall in business confidence causes a decrease in investment; a recession in a country with which we trade causes an exogenous decrease in their demand for our exports.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09268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1D2A62-329A-470B-9A58-C08F24DEB221}" type="slidenum">
              <a:rPr lang="en-US"/>
              <a:pPr>
                <a:defRPr/>
              </a:pPr>
              <a:t>27</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 the economy’s self-correction mechanism:  </a:t>
            </a:r>
          </a:p>
          <a:p>
            <a:r>
              <a:rPr lang="en-US" dirty="0" smtClean="0"/>
              <a:t>When in a recession, the economy</a:t>
            </a:r>
            <a:r>
              <a:rPr lang="en-US" dirty="0" smtClean="0">
                <a:latin typeface="Arial"/>
                <a:cs typeface="Arial"/>
              </a:rPr>
              <a:t>—</a:t>
            </a:r>
            <a:r>
              <a:rPr lang="en-US" dirty="0" smtClean="0"/>
              <a:t>left to its own devices</a:t>
            </a:r>
            <a:r>
              <a:rPr lang="en-US" dirty="0" smtClean="0">
                <a:latin typeface="Arial"/>
                <a:cs typeface="Arial"/>
              </a:rPr>
              <a:t>—</a:t>
            </a:r>
            <a:r>
              <a:rPr lang="en-US" dirty="0" smtClean="0"/>
              <a:t>fixes itself:  the gradual adjustment of prices helps the economy recover from the shock and return to full employment.  </a:t>
            </a:r>
          </a:p>
          <a:p>
            <a:r>
              <a:rPr lang="en-US" dirty="0" smtClean="0"/>
              <a:t>Of course, before the economy has finished self-correcting, a period of low output and high unemployment is endured.  </a:t>
            </a:r>
          </a:p>
          <a:p>
            <a:endParaRPr lang="en-US" dirty="0" smtClean="0"/>
          </a:p>
          <a:p>
            <a:endParaRPr lang="en-US" dirty="0" smtClean="0"/>
          </a:p>
        </p:txBody>
      </p:sp>
    </p:spTree>
    <p:extLst>
      <p:ext uri="{BB962C8B-B14F-4D97-AF65-F5344CB8AC3E}">
        <p14:creationId xmlns:p14="http://schemas.microsoft.com/office/powerpoint/2010/main" val="3045061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AAEEC-F6DD-4F24-80AC-B3D3C073EDCC}" type="slidenum">
              <a:rPr lang="en-US"/>
              <a:pPr>
                <a:defRPr/>
              </a:pPr>
              <a:t>28</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7224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F49999-98C3-4C7E-AF5B-7ADD35EA5EB5}" type="slidenum">
              <a:rPr lang="en-US"/>
              <a:pPr>
                <a:defRPr/>
              </a:pPr>
              <a:t>2</a:t>
            </a:fld>
            <a:endParaRPr lang="en-US"/>
          </a:p>
        </p:txBody>
      </p:sp>
      <p:sp>
        <p:nvSpPr>
          <p:cNvPr id="61443" name="Rectangle 2"/>
          <p:cNvSpPr>
            <a:spLocks noGrp="1" noRot="1" noChangeAspect="1" noChangeArrowheads="1" noTextEdit="1"/>
          </p:cNvSpPr>
          <p:nvPr>
            <p:ph type="sldImg"/>
          </p:nvPr>
        </p:nvSpPr>
        <p:spPr>
          <a:xfrm>
            <a:off x="1558925" y="650875"/>
            <a:ext cx="3748088" cy="2811463"/>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four slides that follow provide data on each of these points.  </a:t>
            </a:r>
          </a:p>
          <a:p>
            <a:endParaRPr lang="en-US" dirty="0"/>
          </a:p>
          <a:p>
            <a:r>
              <a:rPr lang="en-US" dirty="0" smtClean="0"/>
              <a:t>Suggestion: “hide” (omit) this slide from your presentation, and instead give students this information orally as you display the following slides.  </a:t>
            </a:r>
          </a:p>
        </p:txBody>
      </p:sp>
    </p:spTree>
    <p:extLst>
      <p:ext uri="{BB962C8B-B14F-4D97-AF65-F5344CB8AC3E}">
        <p14:creationId xmlns:p14="http://schemas.microsoft.com/office/powerpoint/2010/main" val="2858292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7DCCB75-D322-4E8F-8A1C-EB553664969C}" type="slidenum">
              <a:rPr lang="en-US"/>
              <a:pPr>
                <a:defRPr/>
              </a:pPr>
              <a:t>29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Oil is required to heat the factories in which goods are produced, and to fuel the trucks that transport the goods from the factories to the warehouses to Walmart stores.  A sharp increase in the price of oil, therefore, has a substantial effect on production costs.  </a:t>
            </a:r>
          </a:p>
        </p:txBody>
      </p:sp>
    </p:spTree>
    <p:extLst>
      <p:ext uri="{BB962C8B-B14F-4D97-AF65-F5344CB8AC3E}">
        <p14:creationId xmlns:p14="http://schemas.microsoft.com/office/powerpoint/2010/main" val="69176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696306-6DA5-47B6-9CF1-871D2CD8CE9E}" type="slidenum">
              <a:rPr lang="en-US"/>
              <a:pPr>
                <a:defRPr/>
              </a:pPr>
              <a:t>30</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And, as output falls from Ybar to Y2 in the graph, we would expect to see unemployment increase above the natural rate of unemployment.  (Recall from chapter 2:  Okun’s law says that output and unemployment are inversely related.)</a:t>
            </a:r>
          </a:p>
          <a:p>
            <a:endParaRPr lang="en-US" smtClean="0"/>
          </a:p>
          <a:p>
            <a:r>
              <a:rPr lang="en-US" smtClean="0"/>
              <a:t>Note the phrase “in absence of further price shocks.”  As we will see shortly, just as the economy was recovering from the first big oil shock, a second one came along.  </a:t>
            </a:r>
          </a:p>
          <a:p>
            <a:endParaRPr lang="en-US" smtClean="0"/>
          </a:p>
        </p:txBody>
      </p:sp>
    </p:spTree>
    <p:extLst>
      <p:ext uri="{BB962C8B-B14F-4D97-AF65-F5344CB8AC3E}">
        <p14:creationId xmlns:p14="http://schemas.microsoft.com/office/powerpoint/2010/main" val="1154370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F3EA72-0C10-45DE-A070-13D0A6B61431}" type="slidenum">
              <a:rPr lang="en-US"/>
              <a:pPr>
                <a:defRPr/>
              </a:pPr>
              <a:t>31</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first summarizes the model’s predictions from the preceding slide, and then presents data (from the text, p.305) that supports the model’s predictions.  </a:t>
            </a:r>
          </a:p>
          <a:p>
            <a:endParaRPr lang="en-US" dirty="0" smtClean="0"/>
          </a:p>
        </p:txBody>
      </p:sp>
    </p:spTree>
    <p:extLst>
      <p:ext uri="{BB962C8B-B14F-4D97-AF65-F5344CB8AC3E}">
        <p14:creationId xmlns:p14="http://schemas.microsoft.com/office/powerpoint/2010/main" val="2220666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0B84C1A-BBB8-46CC-90B7-9569208E52E3}" type="slidenum">
              <a:rPr lang="en-US"/>
              <a:pPr>
                <a:defRPr/>
              </a:pPr>
              <a:t>32</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Data source:  See p.306 of the textbook.</a:t>
            </a:r>
          </a:p>
          <a:p>
            <a:r>
              <a:rPr lang="en-US" dirty="0" smtClean="0"/>
              <a:t>This second shock was associated with the revolution in Iran.  The Shah, who maintained cordial relations with the West, was deposed.   The new leader, Ayatollah Khomeini, was considerably less friendly toward the West.  (He even forbade his citizens from listening to Western music.)  </a:t>
            </a:r>
          </a:p>
          <a:p>
            <a:endParaRPr lang="en-US" dirty="0" smtClean="0"/>
          </a:p>
        </p:txBody>
      </p:sp>
    </p:spTree>
    <p:extLst>
      <p:ext uri="{BB962C8B-B14F-4D97-AF65-F5344CB8AC3E}">
        <p14:creationId xmlns:p14="http://schemas.microsoft.com/office/powerpoint/2010/main" val="3956568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7EDE32-5813-4D25-8E99-87DFE92CB229}" type="slidenum">
              <a:rPr lang="en-US"/>
              <a:pPr>
                <a:defRPr/>
              </a:pPr>
              <a:t>33</a:t>
            </a:fld>
            <a:endParaRPr lang="en-US"/>
          </a:p>
        </p:txBody>
      </p:sp>
      <p:sp>
        <p:nvSpPr>
          <p:cNvPr id="93187" name="Rectangle 2"/>
          <p:cNvSpPr>
            <a:spLocks noGrp="1" noRot="1" noChangeAspect="1" noChangeArrowheads="1" noTextEdit="1"/>
          </p:cNvSpPr>
          <p:nvPr>
            <p:ph type="sldImg"/>
          </p:nvPr>
        </p:nvSpPr>
        <p:spPr>
          <a:xfrm>
            <a:off x="1558925" y="650875"/>
            <a:ext cx="3748088" cy="2811463"/>
          </a:xfrm>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few slides back, we analyzed the effects of an adverse supply shock.  It might be worth noting that the predicted effects of a favorable supply shock are just the opposite:  in the short run, the price level (or inflation rate) falls, output rises, and unemployment falls.  </a:t>
            </a:r>
          </a:p>
          <a:p>
            <a:endParaRPr lang="en-US" dirty="0" smtClean="0"/>
          </a:p>
          <a:p>
            <a:r>
              <a:rPr lang="en-US" dirty="0" smtClean="0"/>
              <a:t>Looking at the graph:  at first glance, it may seem that the fall in oil prices doesn’t occur until 1986.  But remind students to look at the left-hand scale, on which 0 is in the middle, not at the bottom.  Oil prices fell about 10% in 1982, and generally fell during most years between 1982 and 1986.  </a:t>
            </a:r>
          </a:p>
          <a:p>
            <a:endParaRPr lang="en-US" dirty="0" smtClean="0"/>
          </a:p>
        </p:txBody>
      </p:sp>
    </p:spTree>
    <p:extLst>
      <p:ext uri="{BB962C8B-B14F-4D97-AF65-F5344CB8AC3E}">
        <p14:creationId xmlns:p14="http://schemas.microsoft.com/office/powerpoint/2010/main" val="1610122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B9F4383-E932-48AC-B71E-FC14A04C79A2}" type="slidenum">
              <a:rPr lang="en-US"/>
              <a:pPr>
                <a:defRPr/>
              </a:pPr>
              <a:t>34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Chapter 18 is devoted to stabilization policy.  </a:t>
            </a:r>
          </a:p>
          <a:p>
            <a:endParaRPr lang="en-US" dirty="0" smtClean="0"/>
          </a:p>
        </p:txBody>
      </p:sp>
    </p:spTree>
    <p:extLst>
      <p:ext uri="{BB962C8B-B14F-4D97-AF65-F5344CB8AC3E}">
        <p14:creationId xmlns:p14="http://schemas.microsoft.com/office/powerpoint/2010/main" val="3654368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28C91E-0313-4743-9F92-74F5F7695443}" type="slidenum">
              <a:rPr lang="en-US"/>
              <a:pPr>
                <a:defRPr/>
              </a:pPr>
              <a:t>35</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42458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13BC62-662C-4C07-9F57-86A3C2809B74}" type="slidenum">
              <a:rPr lang="en-US"/>
              <a:pPr>
                <a:defRPr/>
              </a:pPr>
              <a:t>36</a:t>
            </a:fld>
            <a:endParaRPr lang="en-US"/>
          </a:p>
        </p:txBody>
      </p:sp>
      <p:sp>
        <p:nvSpPr>
          <p:cNvPr id="96259" name="Rectangle 2"/>
          <p:cNvSpPr>
            <a:spLocks noGrp="1" noRot="1" noChangeAspect="1" noChangeArrowheads="1" noTextEdit="1"/>
          </p:cNvSpPr>
          <p:nvPr>
            <p:ph type="sldImg"/>
          </p:nvPr>
        </p:nvSpPr>
        <p:spPr>
          <a:xfrm>
            <a:off x="1558925" y="650875"/>
            <a:ext cx="3748088" cy="2811463"/>
          </a:xfrm>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  If the Fed correctly anticipates the sign and magnitude of the shock, then the Fed can respond as the shock occurs rather than after, and the economy never would go to point B</a:t>
            </a:r>
            <a:r>
              <a:rPr lang="en-US" dirty="0" smtClean="0">
                <a:latin typeface="Arial"/>
                <a:cs typeface="Arial"/>
              </a:rPr>
              <a:t>—</a:t>
            </a:r>
            <a:r>
              <a:rPr lang="en-US" dirty="0" smtClean="0"/>
              <a:t>it would go immediately to point C.  </a:t>
            </a:r>
          </a:p>
          <a:p>
            <a:endParaRPr lang="en-US" dirty="0" smtClean="0"/>
          </a:p>
        </p:txBody>
      </p:sp>
    </p:spTree>
    <p:extLst>
      <p:ext uri="{BB962C8B-B14F-4D97-AF65-F5344CB8AC3E}">
        <p14:creationId xmlns:p14="http://schemas.microsoft.com/office/powerpoint/2010/main" val="249082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558925" y="650875"/>
            <a:ext cx="3748088" cy="2811463"/>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0"/>
              </a:spcBef>
            </a:pPr>
            <a:r>
              <a:rPr lang="en-US" dirty="0" smtClean="0"/>
              <a:t>The shaded vertical bars denote recessions.  </a:t>
            </a:r>
          </a:p>
          <a:p>
            <a:pPr>
              <a:lnSpc>
                <a:spcPct val="105000"/>
              </a:lnSpc>
              <a:spcBef>
                <a:spcPct val="0"/>
              </a:spcBef>
            </a:pPr>
            <a:endParaRPr lang="en-US" dirty="0" smtClean="0"/>
          </a:p>
          <a:p>
            <a:pPr>
              <a:lnSpc>
                <a:spcPct val="105000"/>
              </a:lnSpc>
              <a:spcBef>
                <a:spcPct val="0"/>
              </a:spcBef>
            </a:pPr>
            <a:r>
              <a:rPr lang="en-US" dirty="0" smtClean="0"/>
              <a:t>Over the long run, real GDP grows about 3 percent per year.  Over the short run, though, there are substantial fluctuations in GDP, as this graph clearly shows.  </a:t>
            </a:r>
          </a:p>
          <a:p>
            <a:pPr>
              <a:lnSpc>
                <a:spcPct val="105000"/>
              </a:lnSpc>
              <a:spcBef>
                <a:spcPct val="0"/>
              </a:spcBef>
            </a:pPr>
            <a:endParaRPr lang="en-US" dirty="0" smtClean="0"/>
          </a:p>
          <a:p>
            <a:pPr>
              <a:lnSpc>
                <a:spcPct val="105000"/>
              </a:lnSpc>
              <a:spcBef>
                <a:spcPct val="0"/>
              </a:spcBef>
            </a:pPr>
            <a:r>
              <a:rPr lang="en-US" dirty="0" smtClean="0"/>
              <a:t>This graph also shows the growth rate of consumption.  It’s easy to see that consumption is usually less volatile than income.  Consumers prefer smooth consumption, so they use saving as a buffer against income shocks.  </a:t>
            </a:r>
          </a:p>
          <a:p>
            <a:pPr>
              <a:lnSpc>
                <a:spcPct val="105000"/>
              </a:lnSpc>
              <a:spcBef>
                <a:spcPct val="0"/>
              </a:spcBef>
            </a:pPr>
            <a:endParaRPr lang="en-US" dirty="0" smtClean="0"/>
          </a:p>
          <a:p>
            <a:pPr>
              <a:lnSpc>
                <a:spcPct val="105000"/>
              </a:lnSpc>
              <a:spcBef>
                <a:spcPct val="0"/>
              </a:spcBef>
            </a:pPr>
            <a:r>
              <a:rPr lang="en-US" dirty="0" smtClean="0"/>
              <a:t>(An exception occurs in the late 1990s, when consumption growth exceeded income growth – probably due to the stock market boom.) </a:t>
            </a:r>
          </a:p>
          <a:p>
            <a:pPr>
              <a:lnSpc>
                <a:spcPct val="105000"/>
              </a:lnSpc>
              <a:spcBef>
                <a:spcPct val="0"/>
              </a:spcBef>
            </a:pPr>
            <a:endParaRPr lang="en-US" dirty="0" smtClean="0"/>
          </a:p>
          <a:p>
            <a:pPr>
              <a:lnSpc>
                <a:spcPct val="105000"/>
              </a:lnSpc>
              <a:spcBef>
                <a:spcPct val="0"/>
              </a:spcBef>
            </a:pPr>
            <a:r>
              <a:rPr lang="en-US" dirty="0" smtClean="0"/>
              <a:t>Source of data:  FRED</a:t>
            </a:r>
          </a:p>
          <a:p>
            <a:pPr>
              <a:lnSpc>
                <a:spcPct val="105000"/>
              </a:lnSpc>
              <a:spcBef>
                <a:spcPct val="0"/>
              </a:spcBef>
            </a:pPr>
            <a:endParaRPr lang="en-US" dirty="0" smtClean="0"/>
          </a:p>
        </p:txBody>
      </p:sp>
      <p:sp>
        <p:nvSpPr>
          <p:cNvPr id="4" name="Slide Number Placeholder 3"/>
          <p:cNvSpPr>
            <a:spLocks noGrp="1"/>
          </p:cNvSpPr>
          <p:nvPr>
            <p:ph type="sldNum" sz="quarter" idx="5"/>
          </p:nvPr>
        </p:nvSpPr>
        <p:spPr/>
        <p:txBody>
          <a:bodyPr/>
          <a:lstStyle/>
          <a:p>
            <a:pPr>
              <a:defRPr/>
            </a:pPr>
            <a:fld id="{4BEDA5C5-145E-4D9F-A99F-D607FD5BDCE9}"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016159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558925" y="650875"/>
            <a:ext cx="3748088" cy="2811463"/>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smtClean="0"/>
              <a:t>This graph shows consumption growth and GDP growth, the same data from the previous slide, but now the vertical axis has a much bigger scale to accommodate the addition of investment growth. </a:t>
            </a:r>
          </a:p>
          <a:p>
            <a:endParaRPr lang="en-US" baseline="0" dirty="0" smtClean="0"/>
          </a:p>
          <a:p>
            <a:r>
              <a:rPr lang="en-US" baseline="0" dirty="0" smtClean="0"/>
              <a:t>The point:  Investment is far more volatile than GDP or consumption. </a:t>
            </a:r>
          </a:p>
          <a:p>
            <a:endParaRPr lang="en-US" dirty="0" smtClean="0"/>
          </a:p>
          <a:p>
            <a:r>
              <a:rPr lang="en-US" dirty="0" smtClean="0"/>
              <a:t>Source:  FRED</a:t>
            </a:r>
          </a:p>
          <a:p>
            <a:pPr>
              <a:lnSpc>
                <a:spcPct val="105000"/>
              </a:lnSpc>
              <a:spcBef>
                <a:spcPct val="0"/>
              </a:spcBef>
            </a:pPr>
            <a:endParaRPr lang="en-US" dirty="0" smtClean="0"/>
          </a:p>
        </p:txBody>
      </p:sp>
      <p:sp>
        <p:nvSpPr>
          <p:cNvPr id="4" name="Slide Number Placeholder 3"/>
          <p:cNvSpPr>
            <a:spLocks noGrp="1"/>
          </p:cNvSpPr>
          <p:nvPr>
            <p:ph type="sldNum" sz="quarter" idx="5"/>
          </p:nvPr>
        </p:nvSpPr>
        <p:spPr/>
        <p:txBody>
          <a:bodyPr/>
          <a:lstStyle/>
          <a:p>
            <a:pPr>
              <a:defRPr/>
            </a:pPr>
            <a:fld id="{99073CFF-B0B2-4BD1-857F-1A2365D37B97}" type="slidenum">
              <a:rPr lang="en-US">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218117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558925" y="650875"/>
            <a:ext cx="3748088" cy="2811463"/>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unemployment rate rises during recessions and falls during expansions.  </a:t>
            </a:r>
          </a:p>
          <a:p>
            <a:endParaRPr lang="en-US" dirty="0" smtClean="0"/>
          </a:p>
          <a:p>
            <a:r>
              <a:rPr lang="en-US" dirty="0" smtClean="0"/>
              <a:t>Sinc</a:t>
            </a:r>
            <a:r>
              <a:rPr lang="en-US" baseline="0" dirty="0" smtClean="0"/>
              <a:t>e the 1991 recession, the unemployment rate lags GDP growth, particularly in recoveries.  In each of the three recessions since 1990, the unemployment rate continues rising for a few months after the recession ends before it begins to fall.  </a:t>
            </a:r>
            <a:endParaRPr lang="en-US" dirty="0" smtClean="0"/>
          </a:p>
          <a:p>
            <a:endParaRPr lang="en-US" dirty="0" smtClean="0"/>
          </a:p>
          <a:p>
            <a:r>
              <a:rPr lang="en-US" dirty="0" smtClean="0"/>
              <a:t>Source:  FRED</a:t>
            </a:r>
          </a:p>
        </p:txBody>
      </p:sp>
      <p:sp>
        <p:nvSpPr>
          <p:cNvPr id="4" name="Slide Number Placeholder 3"/>
          <p:cNvSpPr>
            <a:spLocks noGrp="1"/>
          </p:cNvSpPr>
          <p:nvPr>
            <p:ph type="sldNum" sz="quarter" idx="5"/>
          </p:nvPr>
        </p:nvSpPr>
        <p:spPr/>
        <p:txBody>
          <a:bodyPr/>
          <a:lstStyle/>
          <a:p>
            <a:pPr>
              <a:defRPr/>
            </a:pPr>
            <a:fld id="{F0C22A98-DC21-4CEF-B5E1-5CE04659B7C3}" type="slidenum">
              <a:rPr lang="en-US">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3694287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558925" y="650875"/>
            <a:ext cx="3748088" cy="2811463"/>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replica of Figure 10.4, p.286.  </a:t>
            </a:r>
          </a:p>
        </p:txBody>
      </p:sp>
      <p:sp>
        <p:nvSpPr>
          <p:cNvPr id="4" name="Slide Number Placeholder 3"/>
          <p:cNvSpPr>
            <a:spLocks noGrp="1"/>
          </p:cNvSpPr>
          <p:nvPr>
            <p:ph type="sldNum" sz="quarter" idx="5"/>
          </p:nvPr>
        </p:nvSpPr>
        <p:spPr/>
        <p:txBody>
          <a:bodyPr/>
          <a:lstStyle/>
          <a:p>
            <a:pPr>
              <a:defRPr/>
            </a:pPr>
            <a:fld id="{1592058E-B5AB-444F-9D7A-C99F0AF046E6}" type="slidenum">
              <a:rPr lang="en-US">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267130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756B25-AE16-4A77-852B-88A2E2A73F1B}" type="slidenum">
              <a:rPr lang="en-US"/>
              <a:pPr>
                <a:defRPr/>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0569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473A66-1963-46D0-8BB4-DB0CB8717983}" type="slidenum">
              <a:rPr lang="en-US"/>
              <a:pPr>
                <a:defRPr/>
              </a:pPr>
              <a:t>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I’ve abbreviated some of the names to fit more neatly on this slide.  </a:t>
            </a:r>
          </a:p>
          <a:p>
            <a:r>
              <a:rPr lang="en-US" dirty="0" smtClean="0"/>
              <a:t>Pp. 287–88 provides a full list of complete names and a discussion of the role of each component in helping forecast economic activity.  </a:t>
            </a:r>
          </a:p>
        </p:txBody>
      </p:sp>
    </p:spTree>
    <p:extLst>
      <p:ext uri="{BB962C8B-B14F-4D97-AF65-F5344CB8AC3E}">
        <p14:creationId xmlns:p14="http://schemas.microsoft.com/office/powerpoint/2010/main" val="35827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Introduction to Economic Fluctuations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10</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10</a:t>
            </a:r>
            <a:r>
              <a:rPr lang="en-US" sz="1700" dirty="0" smtClean="0">
                <a:solidFill>
                  <a:srgbClr val="198A46"/>
                </a:solidFill>
                <a:cs typeface="+mn-cs"/>
              </a:rPr>
              <a:t>    </a:t>
            </a:r>
            <a:r>
              <a:rPr lang="en-US" sz="2100" dirty="0" smtClean="0">
                <a:solidFill>
                  <a:srgbClr val="198A46"/>
                </a:solidFill>
                <a:cs typeface="+mn-cs"/>
              </a:rPr>
              <a:t>Introduction to Economic Fluctuations</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6.bin"/><Relationship Id="rId5"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7.bin"/><Relationship Id="rId5"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8.bin"/><Relationship Id="rId5"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9.bin"/><Relationship Id="rId5" Type="http://schemas.openxmlformats.org/officeDocument/2006/relationships/image" Target="../media/image9.wmf"/><Relationship Id="rId6" Type="http://schemas.openxmlformats.org/officeDocument/2006/relationships/oleObject" Target="../embeddings/oleObject10.bin"/><Relationship Id="rId7" Type="http://schemas.openxmlformats.org/officeDocument/2006/relationships/image" Target="../media/image10.wmf"/><Relationship Id="rId8" Type="http://schemas.openxmlformats.org/officeDocument/2006/relationships/oleObject" Target="../embeddings/oleObject11.bin"/><Relationship Id="rId9" Type="http://schemas.openxmlformats.org/officeDocument/2006/relationships/image" Target="../media/image11.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2.bin"/><Relationship Id="rId5" Type="http://schemas.openxmlformats.org/officeDocument/2006/relationships/image" Target="../media/image6.wmf"/><Relationship Id="rId6" Type="http://schemas.openxmlformats.org/officeDocument/2006/relationships/oleObject" Target="../embeddings/oleObject13.bin"/><Relationship Id="rId7" Type="http://schemas.openxmlformats.org/officeDocument/2006/relationships/image" Target="../media/image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4.bin"/><Relationship Id="rId5" Type="http://schemas.openxmlformats.org/officeDocument/2006/relationships/image" Target="../media/image8.wmf"/><Relationship Id="rId6" Type="http://schemas.openxmlformats.org/officeDocument/2006/relationships/oleObject" Target="../embeddings/oleObject15.bin"/><Relationship Id="rId7" Type="http://schemas.openxmlformats.org/officeDocument/2006/relationships/image" Target="../media/image6.wmf"/><Relationship Id="rId1" Type="http://schemas.openxmlformats.org/officeDocument/2006/relationships/vmlDrawing" Target="../drawings/vmlDrawing9.vml"/><Relationship Id="rId2"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6.bin"/><Relationship Id="rId5" Type="http://schemas.openxmlformats.org/officeDocument/2006/relationships/image" Target="../media/image12.wmf"/><Relationship Id="rId6" Type="http://schemas.openxmlformats.org/officeDocument/2006/relationships/oleObject" Target="../embeddings/oleObject17.bin"/><Relationship Id="rId7" Type="http://schemas.openxmlformats.org/officeDocument/2006/relationships/image" Target="../media/image6.wmf"/><Relationship Id="rId8" Type="http://schemas.openxmlformats.org/officeDocument/2006/relationships/oleObject" Target="../embeddings/oleObject18.bin"/><Relationship Id="rId9" Type="http://schemas.openxmlformats.org/officeDocument/2006/relationships/image" Target="../media/image13.wmf"/><Relationship Id="rId1" Type="http://schemas.openxmlformats.org/officeDocument/2006/relationships/vmlDrawing" Target="../drawings/vmlDrawing10.vml"/><Relationship Id="rId2"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xcel_97_-_2004_Worksheet1.xls"/><Relationship Id="rId5" Type="http://schemas.openxmlformats.org/officeDocument/2006/relationships/image" Target="../media/image14.emf"/><Relationship Id="rId1" Type="http://schemas.openxmlformats.org/officeDocument/2006/relationships/vmlDrawing" Target="../drawings/vmlDrawing11.vml"/><Relationship Id="rId2"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xcel_97_-_2004_Worksheet2.xls"/><Relationship Id="rId5" Type="http://schemas.openxmlformats.org/officeDocument/2006/relationships/image" Target="../media/image15.emf"/><Relationship Id="rId1" Type="http://schemas.openxmlformats.org/officeDocument/2006/relationships/vmlDrawing" Target="../drawings/vmlDrawing12.vml"/><Relationship Id="rId2"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Microsoft_Excel_97_-_2004_Worksheet3.xls"/><Relationship Id="rId5" Type="http://schemas.openxmlformats.org/officeDocument/2006/relationships/image" Target="../media/image16.emf"/><Relationship Id="rId1" Type="http://schemas.openxmlformats.org/officeDocument/2006/relationships/vmlDrawing" Target="../drawings/vmlDrawing13.vml"/><Relationship Id="rId2"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9.bin"/><Relationship Id="rId5" Type="http://schemas.openxmlformats.org/officeDocument/2006/relationships/image" Target="../media/image12.wmf"/><Relationship Id="rId6" Type="http://schemas.openxmlformats.org/officeDocument/2006/relationships/oleObject" Target="../embeddings/oleObject20.bin"/><Relationship Id="rId7" Type="http://schemas.openxmlformats.org/officeDocument/2006/relationships/image" Target="../media/image6.wmf"/><Relationship Id="rId8" Type="http://schemas.openxmlformats.org/officeDocument/2006/relationships/oleObject" Target="../embeddings/oleObject21.bin"/><Relationship Id="rId9" Type="http://schemas.openxmlformats.org/officeDocument/2006/relationships/image" Target="../media/image13.wmf"/><Relationship Id="rId1" Type="http://schemas.openxmlformats.org/officeDocument/2006/relationships/vmlDrawing" Target="../drawings/vmlDrawing14.vml"/><Relationship Id="rId2"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2.bin"/><Relationship Id="rId5" Type="http://schemas.openxmlformats.org/officeDocument/2006/relationships/image" Target="../media/image17.wmf"/><Relationship Id="rId6" Type="http://schemas.openxmlformats.org/officeDocument/2006/relationships/oleObject" Target="../embeddings/oleObject23.bin"/><Relationship Id="rId7" Type="http://schemas.openxmlformats.org/officeDocument/2006/relationships/image" Target="../media/image6.wmf"/><Relationship Id="rId8" Type="http://schemas.openxmlformats.org/officeDocument/2006/relationships/oleObject" Target="../embeddings/oleObject24.bin"/><Relationship Id="rId9" Type="http://schemas.openxmlformats.org/officeDocument/2006/relationships/image" Target="../media/image13.wmf"/><Relationship Id="rId1" Type="http://schemas.openxmlformats.org/officeDocument/2006/relationships/vmlDrawing" Target="../drawings/vmlDrawing15.vml"/><Relationship Id="rId2"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chart" Target="../charts/chart4.xml"/><Relationship Id="rId5" Type="http://schemas.openxmlformats.org/officeDocument/2006/relationships/oleObject" Target="../embeddings/oleObject1.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8916" name="Title 1"/>
          <p:cNvSpPr>
            <a:spLocks noGrp="1"/>
          </p:cNvSpPr>
          <p:nvPr>
            <p:ph type="title"/>
          </p:nvPr>
        </p:nvSpPr>
        <p:spPr>
          <a:xfrm>
            <a:off x="379413" y="189022"/>
            <a:ext cx="8367712" cy="752475"/>
          </a:xfrm>
        </p:spPr>
        <p:txBody>
          <a:bodyPr/>
          <a:lstStyle/>
          <a:p>
            <a:pPr>
              <a:defRPr/>
            </a:pPr>
            <a:r>
              <a:rPr lang="en-US" sz="3000" dirty="0" smtClean="0">
                <a:solidFill>
                  <a:srgbClr val="336699"/>
                </a:solidFill>
                <a:latin typeface="+mj-lt"/>
              </a:rPr>
              <a:t>Index of Leading Economic Indicators,</a:t>
            </a:r>
            <a:r>
              <a:rPr lang="en-US" sz="2800" dirty="0" smtClean="0">
                <a:solidFill>
                  <a:srgbClr val="336699"/>
                </a:solidFill>
                <a:latin typeface="+mj-lt"/>
              </a:rPr>
              <a:t> </a:t>
            </a:r>
            <a:r>
              <a:rPr lang="en-US" sz="2400" dirty="0" smtClean="0">
                <a:solidFill>
                  <a:srgbClr val="336699"/>
                </a:solidFill>
                <a:latin typeface="+mj-lt"/>
              </a:rPr>
              <a:t>1970-2012</a:t>
            </a:r>
          </a:p>
        </p:txBody>
      </p:sp>
      <p:sp>
        <p:nvSpPr>
          <p:cNvPr id="40965" name="Text Box 56"/>
          <p:cNvSpPr txBox="1">
            <a:spLocks noChangeArrowheads="1"/>
          </p:cNvSpPr>
          <p:nvPr/>
        </p:nvSpPr>
        <p:spPr bwMode="auto">
          <a:xfrm>
            <a:off x="10964" y="6018841"/>
            <a:ext cx="15414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i="1" dirty="0">
                <a:solidFill>
                  <a:srgbClr val="B2B2B2"/>
                </a:solidFill>
              </a:rPr>
              <a:t>Source:  </a:t>
            </a:r>
            <a:br>
              <a:rPr lang="en-US" sz="1600" i="1" dirty="0">
                <a:solidFill>
                  <a:srgbClr val="B2B2B2"/>
                </a:solidFill>
              </a:rPr>
            </a:br>
            <a:r>
              <a:rPr lang="en-US" sz="1600" i="1" dirty="0">
                <a:solidFill>
                  <a:srgbClr val="B2B2B2"/>
                </a:solidFill>
              </a:rPr>
              <a:t>Conference Board</a:t>
            </a:r>
          </a:p>
        </p:txBody>
      </p:sp>
      <p:graphicFrame>
        <p:nvGraphicFramePr>
          <p:cNvPr id="5" name="Chart 4"/>
          <p:cNvGraphicFramePr>
            <a:graphicFrameLocks noGrp="1"/>
          </p:cNvGraphicFramePr>
          <p:nvPr>
            <p:extLst>
              <p:ext uri="{D42A27DB-BD31-4B8C-83A1-F6EECF244321}">
                <p14:modId xmlns:p14="http://schemas.microsoft.com/office/powerpoint/2010/main" val="2279465650"/>
              </p:ext>
            </p:extLst>
          </p:nvPr>
        </p:nvGraphicFramePr>
        <p:xfrm>
          <a:off x="871870" y="1028699"/>
          <a:ext cx="8272130" cy="567252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Box 55"/>
          <p:cNvSpPr txBox="1">
            <a:spLocks noChangeArrowheads="1"/>
          </p:cNvSpPr>
          <p:nvPr/>
        </p:nvSpPr>
        <p:spPr bwMode="auto">
          <a:xfrm rot="-5400000">
            <a:off x="-489540" y="3114677"/>
            <a:ext cx="19446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solidFill>
                  <a:srgbClr val="000000"/>
                </a:solidFill>
              </a:rPr>
              <a:t>2004 = 100</a:t>
            </a:r>
          </a:p>
        </p:txBody>
      </p:sp>
    </p:spTree>
    <p:extLst>
      <p:ext uri="{BB962C8B-B14F-4D97-AF65-F5344CB8AC3E}">
        <p14:creationId xmlns:p14="http://schemas.microsoft.com/office/powerpoint/2010/main" val="40717923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p:txBody>
          <a:bodyPr/>
          <a:lstStyle/>
          <a:p>
            <a:r>
              <a:rPr lang="en-US" smtClean="0"/>
              <a:t>Time horizons in macroeconomics</a:t>
            </a:r>
          </a:p>
        </p:txBody>
      </p:sp>
      <p:sp>
        <p:nvSpPr>
          <p:cNvPr id="41987" name="Rectangle 6"/>
          <p:cNvSpPr>
            <a:spLocks noGrp="1" noChangeArrowheads="1"/>
          </p:cNvSpPr>
          <p:nvPr>
            <p:ph type="body" idx="1"/>
          </p:nvPr>
        </p:nvSpPr>
        <p:spPr/>
        <p:txBody>
          <a:bodyPr/>
          <a:lstStyle/>
          <a:p>
            <a:r>
              <a:rPr lang="en-US" u="sng" dirty="0" smtClean="0"/>
              <a:t>Long run</a:t>
            </a:r>
            <a:r>
              <a:rPr lang="en-US" dirty="0" smtClean="0"/>
              <a:t>  </a:t>
            </a:r>
            <a:br>
              <a:rPr lang="en-US" dirty="0" smtClean="0"/>
            </a:br>
            <a:r>
              <a:rPr lang="en-US" dirty="0" smtClean="0"/>
              <a:t>Prices are flexible, respond to changes in supply or demand.</a:t>
            </a:r>
          </a:p>
          <a:p>
            <a:r>
              <a:rPr lang="en-US" u="sng" dirty="0" smtClean="0"/>
              <a:t>Short run</a:t>
            </a:r>
            <a:r>
              <a:rPr lang="en-US" dirty="0" smtClean="0"/>
              <a:t/>
            </a:r>
            <a:br>
              <a:rPr lang="en-US" dirty="0" smtClean="0"/>
            </a:br>
            <a:r>
              <a:rPr lang="en-US" dirty="0" smtClean="0"/>
              <a:t>Many prices are “sticky” at a predetermined level.</a:t>
            </a:r>
          </a:p>
        </p:txBody>
      </p:sp>
      <p:sp>
        <p:nvSpPr>
          <p:cNvPr id="38916" name="Text Box 4"/>
          <p:cNvSpPr txBox="1">
            <a:spLocks noChangeArrowheads="1"/>
          </p:cNvSpPr>
          <p:nvPr/>
        </p:nvSpPr>
        <p:spPr bwMode="auto">
          <a:xfrm>
            <a:off x="1458913" y="4773613"/>
            <a:ext cx="6553200" cy="958850"/>
          </a:xfrm>
          <a:prstGeom prst="rect">
            <a:avLst/>
          </a:prstGeom>
          <a:noFill/>
          <a:ln w="127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t>The economy behaves much differently when prices are sticky.</a:t>
            </a:r>
          </a:p>
        </p:txBody>
      </p:sp>
    </p:spTree>
    <p:extLst>
      <p:ext uri="{BB962C8B-B14F-4D97-AF65-F5344CB8AC3E}">
        <p14:creationId xmlns:p14="http://schemas.microsoft.com/office/powerpoint/2010/main" val="12261982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a:xfrm>
            <a:off x="466725" y="342900"/>
            <a:ext cx="8245475" cy="939800"/>
          </a:xfrm>
        </p:spPr>
        <p:txBody>
          <a:bodyPr/>
          <a:lstStyle/>
          <a:p>
            <a:r>
              <a:rPr lang="en-US" dirty="0" smtClean="0"/>
              <a:t>Recap of classical macro theory </a:t>
            </a:r>
            <a:br>
              <a:rPr lang="en-US" dirty="0" smtClean="0"/>
            </a:br>
            <a:r>
              <a:rPr lang="en-US" sz="2600" dirty="0" smtClean="0"/>
              <a:t>(Chaps. 3</a:t>
            </a:r>
            <a:r>
              <a:rPr lang="en-US" sz="2600" dirty="0" smtClean="0"/>
              <a:t>-9)</a:t>
            </a:r>
            <a:endParaRPr lang="en-US" dirty="0" smtClean="0"/>
          </a:p>
        </p:txBody>
      </p:sp>
      <p:sp>
        <p:nvSpPr>
          <p:cNvPr id="40966" name="Rectangle 6"/>
          <p:cNvSpPr>
            <a:spLocks noGrp="1" noChangeArrowheads="1"/>
          </p:cNvSpPr>
          <p:nvPr>
            <p:ph type="body" idx="1"/>
          </p:nvPr>
        </p:nvSpPr>
        <p:spPr>
          <a:xfrm>
            <a:off x="476250" y="1477963"/>
            <a:ext cx="8210550" cy="4691062"/>
          </a:xfrm>
        </p:spPr>
        <p:txBody>
          <a:bodyPr/>
          <a:lstStyle/>
          <a:p>
            <a:r>
              <a:rPr lang="en-US" smtClean="0"/>
              <a:t>Output is determined by the supply side:</a:t>
            </a:r>
          </a:p>
          <a:p>
            <a:pPr lvl="1"/>
            <a:r>
              <a:rPr lang="en-US" smtClean="0"/>
              <a:t>supplies of capital, labor</a:t>
            </a:r>
          </a:p>
          <a:p>
            <a:pPr lvl="1"/>
            <a:r>
              <a:rPr lang="en-US" smtClean="0"/>
              <a:t>technology</a:t>
            </a:r>
          </a:p>
          <a:p>
            <a:r>
              <a:rPr lang="en-US" smtClean="0"/>
              <a:t>Changes in demand for goods &amp; services </a:t>
            </a:r>
            <a:br>
              <a:rPr lang="en-US" smtClean="0"/>
            </a:br>
            <a:r>
              <a:rPr lang="en-US" smtClean="0"/>
              <a:t>(</a:t>
            </a:r>
            <a:r>
              <a:rPr lang="en-US" sz="2600" b="1" i="1" smtClean="0">
                <a:latin typeface="Tahoma" pitchFamily="34" charset="0"/>
              </a:rPr>
              <a:t>C</a:t>
            </a:r>
            <a:r>
              <a:rPr lang="en-US" smtClean="0"/>
              <a:t>, </a:t>
            </a:r>
            <a:r>
              <a:rPr lang="en-US" sz="2600" b="1" i="1" smtClean="0">
                <a:latin typeface="Tahoma" pitchFamily="34" charset="0"/>
              </a:rPr>
              <a:t>I</a:t>
            </a:r>
            <a:r>
              <a:rPr lang="en-US" smtClean="0"/>
              <a:t>, </a:t>
            </a:r>
            <a:r>
              <a:rPr lang="en-US" sz="2600" b="1" i="1" smtClean="0">
                <a:latin typeface="Tahoma" pitchFamily="34" charset="0"/>
              </a:rPr>
              <a:t>G</a:t>
            </a:r>
            <a:r>
              <a:rPr lang="en-US" smtClean="0"/>
              <a:t> ) only affect prices, not quantities.</a:t>
            </a:r>
          </a:p>
          <a:p>
            <a:r>
              <a:rPr lang="en-US" smtClean="0"/>
              <a:t>Assumes complete price flexibility. </a:t>
            </a:r>
          </a:p>
          <a:p>
            <a:r>
              <a:rPr lang="en-US" smtClean="0"/>
              <a:t>Applies to the long run.</a:t>
            </a:r>
          </a:p>
        </p:txBody>
      </p:sp>
    </p:spTree>
    <p:extLst>
      <p:ext uri="{BB962C8B-B14F-4D97-AF65-F5344CB8AC3E}">
        <p14:creationId xmlns:p14="http://schemas.microsoft.com/office/powerpoint/2010/main" val="37892213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wipe(left)">
                                      <p:cBhvr>
                                        <p:cTn id="7" dur="500"/>
                                        <p:tgtEl>
                                          <p:spTgt spid="4096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966">
                                            <p:txEl>
                                              <p:pRg st="1" end="1"/>
                                            </p:txEl>
                                          </p:spTgt>
                                        </p:tgtEl>
                                        <p:attrNameLst>
                                          <p:attrName>style.visibility</p:attrName>
                                        </p:attrNameLst>
                                      </p:cBhvr>
                                      <p:to>
                                        <p:strVal val="visible"/>
                                      </p:to>
                                    </p:set>
                                    <p:animEffect transition="in" filter="wipe(left)">
                                      <p:cBhvr>
                                        <p:cTn id="10" dur="500"/>
                                        <p:tgtEl>
                                          <p:spTgt spid="4096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966">
                                            <p:txEl>
                                              <p:pRg st="2" end="2"/>
                                            </p:txEl>
                                          </p:spTgt>
                                        </p:tgtEl>
                                        <p:attrNameLst>
                                          <p:attrName>style.visibility</p:attrName>
                                        </p:attrNameLst>
                                      </p:cBhvr>
                                      <p:to>
                                        <p:strVal val="visible"/>
                                      </p:to>
                                    </p:set>
                                    <p:animEffect transition="in" filter="wipe(left)">
                                      <p:cBhvr>
                                        <p:cTn id="13" dur="500"/>
                                        <p:tgtEl>
                                          <p:spTgt spid="4096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966">
                                            <p:txEl>
                                              <p:pRg st="3" end="3"/>
                                            </p:txEl>
                                          </p:spTgt>
                                        </p:tgtEl>
                                        <p:attrNameLst>
                                          <p:attrName>style.visibility</p:attrName>
                                        </p:attrNameLst>
                                      </p:cBhvr>
                                      <p:to>
                                        <p:strVal val="visible"/>
                                      </p:to>
                                    </p:set>
                                    <p:animEffect transition="in" filter="wipe(left)">
                                      <p:cBhvr>
                                        <p:cTn id="18" dur="500"/>
                                        <p:tgtEl>
                                          <p:spTgt spid="4096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66">
                                            <p:txEl>
                                              <p:pRg st="4" end="4"/>
                                            </p:txEl>
                                          </p:spTgt>
                                        </p:tgtEl>
                                        <p:attrNameLst>
                                          <p:attrName>style.visibility</p:attrName>
                                        </p:attrNameLst>
                                      </p:cBhvr>
                                      <p:to>
                                        <p:strVal val="visible"/>
                                      </p:to>
                                    </p:set>
                                    <p:animEffect transition="in" filter="wipe(left)">
                                      <p:cBhvr>
                                        <p:cTn id="23" dur="500"/>
                                        <p:tgtEl>
                                          <p:spTgt spid="4096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66">
                                            <p:txEl>
                                              <p:pRg st="5" end="5"/>
                                            </p:txEl>
                                          </p:spTgt>
                                        </p:tgtEl>
                                        <p:attrNameLst>
                                          <p:attrName>style.visibility</p:attrName>
                                        </p:attrNameLst>
                                      </p:cBhvr>
                                      <p:to>
                                        <p:strVal val="visible"/>
                                      </p:to>
                                    </p:set>
                                    <p:animEffect transition="in" filter="wipe(left)">
                                      <p:cBhvr>
                                        <p:cTn id="28" dur="500"/>
                                        <p:tgtEl>
                                          <p:spTgt spid="409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smtClean="0"/>
              <a:t>When prices are sticky…</a:t>
            </a:r>
          </a:p>
        </p:txBody>
      </p:sp>
      <p:sp>
        <p:nvSpPr>
          <p:cNvPr id="44035" name="Rectangle 5"/>
          <p:cNvSpPr>
            <a:spLocks noGrp="1" noChangeArrowheads="1"/>
          </p:cNvSpPr>
          <p:nvPr>
            <p:ph type="body" idx="1"/>
          </p:nvPr>
        </p:nvSpPr>
        <p:spPr/>
        <p:txBody>
          <a:bodyPr/>
          <a:lstStyle/>
          <a:p>
            <a:pPr>
              <a:buFont typeface="Wingdings" pitchFamily="2" charset="2"/>
              <a:buNone/>
            </a:pPr>
            <a:r>
              <a:rPr lang="en-US" smtClean="0"/>
              <a:t>…output and employment also depend on demand, which is affected by:</a:t>
            </a:r>
          </a:p>
          <a:p>
            <a:pPr lvl="1">
              <a:spcBef>
                <a:spcPts val="1200"/>
              </a:spcBef>
            </a:pPr>
            <a:r>
              <a:rPr lang="en-US" smtClean="0"/>
              <a:t>fiscal policy (</a:t>
            </a:r>
            <a:r>
              <a:rPr lang="en-US" b="1" i="1" smtClean="0">
                <a:latin typeface="Tahoma" pitchFamily="34" charset="0"/>
              </a:rPr>
              <a:t>G</a:t>
            </a:r>
            <a:r>
              <a:rPr lang="en-US" sz="1100" smtClean="0"/>
              <a:t> </a:t>
            </a:r>
            <a:r>
              <a:rPr lang="en-US" smtClean="0"/>
              <a:t> and </a:t>
            </a:r>
            <a:r>
              <a:rPr lang="en-US" b="1" i="1" smtClean="0">
                <a:latin typeface="Tahoma" pitchFamily="34" charset="0"/>
              </a:rPr>
              <a:t>T</a:t>
            </a:r>
            <a:r>
              <a:rPr lang="en-US" smtClean="0"/>
              <a:t> )</a:t>
            </a:r>
          </a:p>
          <a:p>
            <a:pPr lvl="1">
              <a:spcBef>
                <a:spcPts val="1200"/>
              </a:spcBef>
            </a:pPr>
            <a:r>
              <a:rPr lang="en-US" smtClean="0"/>
              <a:t>monetary policy (</a:t>
            </a:r>
            <a:r>
              <a:rPr lang="en-US" b="1" i="1" smtClean="0">
                <a:latin typeface="Tahoma" pitchFamily="34" charset="0"/>
              </a:rPr>
              <a:t>M</a:t>
            </a:r>
            <a:r>
              <a:rPr lang="en-US" smtClean="0"/>
              <a:t> )</a:t>
            </a:r>
          </a:p>
          <a:p>
            <a:pPr lvl="1">
              <a:spcBef>
                <a:spcPts val="1200"/>
              </a:spcBef>
            </a:pPr>
            <a:r>
              <a:rPr lang="en-US" smtClean="0"/>
              <a:t>other factors, like exogenous changes in </a:t>
            </a:r>
            <a:br>
              <a:rPr lang="en-US" smtClean="0"/>
            </a:br>
            <a:r>
              <a:rPr lang="en-US" b="1" i="1" smtClean="0">
                <a:latin typeface="Tahoma" pitchFamily="34" charset="0"/>
              </a:rPr>
              <a:t>C</a:t>
            </a:r>
            <a:r>
              <a:rPr lang="en-US" smtClean="0"/>
              <a:t>  or </a:t>
            </a:r>
            <a:r>
              <a:rPr lang="en-US" b="1" i="1" smtClean="0">
                <a:latin typeface="Tahoma" pitchFamily="34" charset="0"/>
              </a:rPr>
              <a:t>I</a:t>
            </a:r>
            <a:r>
              <a:rPr lang="en-US" smtClean="0"/>
              <a:t>  </a:t>
            </a:r>
          </a:p>
        </p:txBody>
      </p:sp>
    </p:spTree>
    <p:extLst>
      <p:ext uri="{BB962C8B-B14F-4D97-AF65-F5344CB8AC3E}">
        <p14:creationId xmlns:p14="http://schemas.microsoft.com/office/powerpoint/2010/main" val="29978946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66725" y="279400"/>
            <a:ext cx="8245475" cy="939800"/>
          </a:xfrm>
        </p:spPr>
        <p:txBody>
          <a:bodyPr/>
          <a:lstStyle/>
          <a:p>
            <a:r>
              <a:rPr lang="en-US" smtClean="0"/>
              <a:t>The model of </a:t>
            </a:r>
            <a:br>
              <a:rPr lang="en-US" smtClean="0"/>
            </a:br>
            <a:r>
              <a:rPr lang="en-US" smtClean="0"/>
              <a:t>aggregate demand and supply</a:t>
            </a:r>
          </a:p>
        </p:txBody>
      </p:sp>
      <p:sp>
        <p:nvSpPr>
          <p:cNvPr id="45059" name="Rectangle 5"/>
          <p:cNvSpPr>
            <a:spLocks noGrp="1" noChangeArrowheads="1"/>
          </p:cNvSpPr>
          <p:nvPr>
            <p:ph type="body" idx="1"/>
          </p:nvPr>
        </p:nvSpPr>
        <p:spPr>
          <a:xfrm>
            <a:off x="457200" y="1600200"/>
            <a:ext cx="8464550" cy="4525963"/>
          </a:xfrm>
        </p:spPr>
        <p:txBody>
          <a:bodyPr/>
          <a:lstStyle/>
          <a:p>
            <a:r>
              <a:rPr lang="en-US" smtClean="0"/>
              <a:t>The paradigm most mainstream economists </a:t>
            </a:r>
            <a:br>
              <a:rPr lang="en-US" smtClean="0"/>
            </a:br>
            <a:r>
              <a:rPr lang="en-US" smtClean="0"/>
              <a:t>and policymakers use to think about economic fluctuations and policies to stabilize the economy </a:t>
            </a:r>
          </a:p>
          <a:p>
            <a:r>
              <a:rPr lang="en-US" smtClean="0"/>
              <a:t>Shows how the price level and aggregate output are determined</a:t>
            </a:r>
          </a:p>
          <a:p>
            <a:r>
              <a:rPr lang="en-US" smtClean="0"/>
              <a:t>Shows how the economy’s behavior is different </a:t>
            </a:r>
            <a:br>
              <a:rPr lang="en-US" smtClean="0"/>
            </a:br>
            <a:r>
              <a:rPr lang="en-US" smtClean="0"/>
              <a:t>in the short run and long run</a:t>
            </a:r>
          </a:p>
        </p:txBody>
      </p:sp>
    </p:spTree>
    <p:extLst>
      <p:ext uri="{BB962C8B-B14F-4D97-AF65-F5344CB8AC3E}">
        <p14:creationId xmlns:p14="http://schemas.microsoft.com/office/powerpoint/2010/main" val="12476840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smtClean="0"/>
              <a:t>Aggregate demand</a:t>
            </a:r>
          </a:p>
        </p:txBody>
      </p:sp>
      <p:sp>
        <p:nvSpPr>
          <p:cNvPr id="46083" name="Rectangle 5"/>
          <p:cNvSpPr>
            <a:spLocks noGrp="1" noChangeArrowheads="1"/>
          </p:cNvSpPr>
          <p:nvPr>
            <p:ph type="body" idx="1"/>
          </p:nvPr>
        </p:nvSpPr>
        <p:spPr/>
        <p:txBody>
          <a:bodyPr/>
          <a:lstStyle/>
          <a:p>
            <a:r>
              <a:rPr lang="en-US" dirty="0" smtClean="0"/>
              <a:t>The aggregate demand curve shows the relationship between the price level and the quantity of output demanded. </a:t>
            </a:r>
          </a:p>
          <a:p>
            <a:r>
              <a:rPr lang="en-US" dirty="0" smtClean="0"/>
              <a:t>For this chapter’s intro to the </a:t>
            </a:r>
            <a:r>
              <a:rPr lang="en-US" i="1" dirty="0" smtClean="0"/>
              <a:t>AD/AS</a:t>
            </a:r>
            <a:r>
              <a:rPr lang="en-US" dirty="0" smtClean="0"/>
              <a:t> model, </a:t>
            </a:r>
            <a:br>
              <a:rPr lang="en-US" dirty="0" smtClean="0"/>
            </a:br>
            <a:r>
              <a:rPr lang="en-US" dirty="0" smtClean="0"/>
              <a:t>we use a simple theory of aggregate demand based on the quantity theory of money.  </a:t>
            </a:r>
          </a:p>
          <a:p>
            <a:r>
              <a:rPr lang="en-US" dirty="0" smtClean="0"/>
              <a:t>Chapters 10–12 develop the theory of aggregate demand in more detail.  </a:t>
            </a:r>
          </a:p>
        </p:txBody>
      </p:sp>
    </p:spTree>
    <p:extLst>
      <p:ext uri="{BB962C8B-B14F-4D97-AF65-F5344CB8AC3E}">
        <p14:creationId xmlns:p14="http://schemas.microsoft.com/office/powerpoint/2010/main" val="40494615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466725" y="268288"/>
            <a:ext cx="8245475" cy="939800"/>
          </a:xfrm>
        </p:spPr>
        <p:txBody>
          <a:bodyPr/>
          <a:lstStyle/>
          <a:p>
            <a:r>
              <a:rPr lang="en-US" sz="3000" smtClean="0"/>
              <a:t>The Quantity Equation as </a:t>
            </a:r>
            <a:br>
              <a:rPr lang="en-US" sz="3000" smtClean="0"/>
            </a:br>
            <a:r>
              <a:rPr lang="en-US" sz="3000" smtClean="0"/>
              <a:t>Aggregate Demand</a:t>
            </a:r>
          </a:p>
        </p:txBody>
      </p:sp>
      <p:sp>
        <p:nvSpPr>
          <p:cNvPr id="47107" name="Rectangle 5"/>
          <p:cNvSpPr>
            <a:spLocks noGrp="1" noChangeArrowheads="1"/>
          </p:cNvSpPr>
          <p:nvPr>
            <p:ph type="body" idx="1"/>
          </p:nvPr>
        </p:nvSpPr>
        <p:spPr>
          <a:xfrm>
            <a:off x="476250" y="1360488"/>
            <a:ext cx="8210550" cy="4765675"/>
          </a:xfrm>
        </p:spPr>
        <p:txBody>
          <a:bodyPr/>
          <a:lstStyle/>
          <a:p>
            <a:r>
              <a:rPr lang="en-US" smtClean="0"/>
              <a:t>From Chapter 4, recall the quantity equation</a:t>
            </a:r>
          </a:p>
          <a:p>
            <a:pPr>
              <a:buFont typeface="Wingdings" pitchFamily="2" charset="2"/>
              <a:buNone/>
            </a:pPr>
            <a:r>
              <a:rPr lang="en-US" smtClean="0"/>
              <a:t>		</a:t>
            </a:r>
            <a:r>
              <a:rPr lang="en-US" b="1" i="1" smtClean="0">
                <a:latin typeface="Tahoma" pitchFamily="34" charset="0"/>
              </a:rPr>
              <a:t>M</a:t>
            </a:r>
            <a:r>
              <a:rPr lang="en-US" sz="1200" b="1" i="1" smtClean="0">
                <a:latin typeface="Tahoma" pitchFamily="34" charset="0"/>
              </a:rPr>
              <a:t> </a:t>
            </a:r>
            <a:r>
              <a:rPr lang="en-US" b="1" i="1" smtClean="0">
                <a:latin typeface="Tahoma" pitchFamily="34" charset="0"/>
              </a:rPr>
              <a:t>V  </a:t>
            </a:r>
            <a:r>
              <a:rPr lang="en-US" smtClean="0">
                <a:latin typeface="Tahoma" pitchFamily="34" charset="0"/>
              </a:rPr>
              <a:t>=</a:t>
            </a:r>
            <a:r>
              <a:rPr lang="en-US" b="1" i="1" smtClean="0">
                <a:latin typeface="Tahoma" pitchFamily="34" charset="0"/>
              </a:rPr>
              <a:t>  P</a:t>
            </a:r>
            <a:r>
              <a:rPr lang="en-US" sz="1200" b="1" i="1" smtClean="0">
                <a:latin typeface="Tahoma" pitchFamily="34" charset="0"/>
              </a:rPr>
              <a:t> </a:t>
            </a:r>
            <a:r>
              <a:rPr lang="en-US" b="1" i="1" smtClean="0">
                <a:latin typeface="Tahoma" pitchFamily="34" charset="0"/>
              </a:rPr>
              <a:t>Y  </a:t>
            </a:r>
          </a:p>
          <a:p>
            <a:r>
              <a:rPr lang="en-US" smtClean="0"/>
              <a:t>For given values of </a:t>
            </a:r>
            <a:r>
              <a:rPr lang="en-US" b="1" i="1" smtClean="0">
                <a:latin typeface="Tahoma" pitchFamily="34" charset="0"/>
              </a:rPr>
              <a:t>M</a:t>
            </a:r>
            <a:r>
              <a:rPr lang="en-US" smtClean="0"/>
              <a:t>  and </a:t>
            </a:r>
            <a:r>
              <a:rPr lang="en-US" b="1" i="1" smtClean="0">
                <a:latin typeface="Tahoma" pitchFamily="34" charset="0"/>
              </a:rPr>
              <a:t>V</a:t>
            </a:r>
            <a:r>
              <a:rPr lang="en-US" smtClean="0"/>
              <a:t>,  </a:t>
            </a:r>
            <a:br>
              <a:rPr lang="en-US" smtClean="0"/>
            </a:br>
            <a:r>
              <a:rPr lang="en-US" smtClean="0"/>
              <a:t>this equation implies an inverse relationship between </a:t>
            </a:r>
            <a:r>
              <a:rPr lang="en-US" b="1" i="1" smtClean="0">
                <a:latin typeface="Tahoma" pitchFamily="34" charset="0"/>
              </a:rPr>
              <a:t>P</a:t>
            </a:r>
            <a:r>
              <a:rPr lang="en-US" smtClean="0"/>
              <a:t>  and </a:t>
            </a:r>
            <a:r>
              <a:rPr lang="en-US" b="1" i="1" smtClean="0">
                <a:latin typeface="Tahoma" pitchFamily="34" charset="0"/>
              </a:rPr>
              <a:t>Y</a:t>
            </a:r>
            <a:r>
              <a:rPr lang="en-US" sz="1400" b="1" i="1" smtClean="0">
                <a:latin typeface="Tahoma" pitchFamily="34" charset="0"/>
              </a:rPr>
              <a:t> </a:t>
            </a:r>
            <a:r>
              <a:rPr lang="en-US" smtClean="0"/>
              <a:t>…</a:t>
            </a:r>
          </a:p>
        </p:txBody>
      </p:sp>
    </p:spTree>
    <p:extLst>
      <p:ext uri="{BB962C8B-B14F-4D97-AF65-F5344CB8AC3E}">
        <p14:creationId xmlns:p14="http://schemas.microsoft.com/office/powerpoint/2010/main" val="1608764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100" smtClean="0"/>
              <a:t>The downward-sloping </a:t>
            </a:r>
            <a:r>
              <a:rPr lang="en-US" sz="3100" i="1" smtClean="0"/>
              <a:t>AD</a:t>
            </a:r>
            <a:r>
              <a:rPr lang="en-US" sz="3100" smtClean="0"/>
              <a:t> curve</a:t>
            </a:r>
          </a:p>
        </p:txBody>
      </p:sp>
      <p:sp>
        <p:nvSpPr>
          <p:cNvPr id="51203" name="Rectangle 3"/>
          <p:cNvSpPr>
            <a:spLocks noGrp="1" noChangeArrowheads="1"/>
          </p:cNvSpPr>
          <p:nvPr>
            <p:ph type="body" idx="1"/>
          </p:nvPr>
        </p:nvSpPr>
        <p:spPr>
          <a:xfrm>
            <a:off x="312738" y="1684338"/>
            <a:ext cx="2882900" cy="3886200"/>
          </a:xfrm>
          <a:solidFill>
            <a:srgbClr val="FFCCCC"/>
          </a:solidFill>
          <a:effectLst>
            <a:outerShdw blurRad="50800" dist="38100" dir="2700000" algn="tl" rotWithShape="0">
              <a:prstClr val="black">
                <a:alpha val="40000"/>
              </a:prstClr>
            </a:outerShdw>
          </a:effectLst>
        </p:spPr>
        <p:txBody>
          <a:bodyPr/>
          <a:lstStyle/>
          <a:p>
            <a:pPr marL="0" indent="0">
              <a:lnSpc>
                <a:spcPct val="110000"/>
              </a:lnSpc>
              <a:spcBef>
                <a:spcPct val="30000"/>
              </a:spcBef>
              <a:buFont typeface="Wingdings" pitchFamily="2" charset="2"/>
              <a:buNone/>
              <a:defRPr/>
            </a:pPr>
            <a:r>
              <a:rPr lang="en-US" sz="2500" dirty="0"/>
              <a:t>An increase in the price level causes a fall in real money balances </a:t>
            </a:r>
            <a:r>
              <a:rPr lang="en-US" sz="2500" dirty="0">
                <a:sym typeface="Symbol" pitchFamily="18" charset="2"/>
              </a:rPr>
              <a:t>(</a:t>
            </a:r>
            <a:r>
              <a:rPr lang="en-US" sz="2500" b="1" i="1" dirty="0">
                <a:sym typeface="Symbol" pitchFamily="18" charset="2"/>
              </a:rPr>
              <a:t>M</a:t>
            </a:r>
            <a:r>
              <a:rPr lang="en-US" sz="2500" i="1" dirty="0">
                <a:sym typeface="Symbol" pitchFamily="18" charset="2"/>
              </a:rPr>
              <a:t>/</a:t>
            </a:r>
            <a:r>
              <a:rPr lang="en-US" sz="2500" b="1" i="1" dirty="0">
                <a:sym typeface="Symbol" pitchFamily="18" charset="2"/>
              </a:rPr>
              <a:t>P</a:t>
            </a:r>
            <a:r>
              <a:rPr lang="en-US" sz="500" b="1" i="1" dirty="0">
                <a:sym typeface="Symbol" pitchFamily="18" charset="2"/>
              </a:rPr>
              <a:t> </a:t>
            </a:r>
            <a:r>
              <a:rPr lang="en-US" sz="2500" dirty="0">
                <a:sym typeface="Symbol" pitchFamily="18" charset="2"/>
              </a:rPr>
              <a:t>),</a:t>
            </a:r>
            <a:endParaRPr lang="en-US" sz="2500" dirty="0"/>
          </a:p>
          <a:p>
            <a:pPr marL="0" indent="0">
              <a:lnSpc>
                <a:spcPct val="110000"/>
              </a:lnSpc>
              <a:spcBef>
                <a:spcPts val="400"/>
              </a:spcBef>
              <a:buFont typeface="Wingdings" pitchFamily="2" charset="2"/>
              <a:buNone/>
              <a:defRPr/>
            </a:pPr>
            <a:r>
              <a:rPr lang="en-US" sz="2500" dirty="0">
                <a:sym typeface="Symbol" pitchFamily="18" charset="2"/>
              </a:rPr>
              <a:t>causing a decrease in the demand for goods &amp; services.</a:t>
            </a:r>
          </a:p>
        </p:txBody>
      </p:sp>
      <p:grpSp>
        <p:nvGrpSpPr>
          <p:cNvPr id="2" name="Group 4"/>
          <p:cNvGrpSpPr>
            <a:grpSpLocks/>
          </p:cNvGrpSpPr>
          <p:nvPr/>
        </p:nvGrpSpPr>
        <p:grpSpPr bwMode="auto">
          <a:xfrm>
            <a:off x="3352800" y="1471613"/>
            <a:ext cx="5257800" cy="4090987"/>
            <a:chOff x="2976" y="1296"/>
            <a:chExt cx="2304" cy="2053"/>
          </a:xfrm>
        </p:grpSpPr>
        <p:grpSp>
          <p:nvGrpSpPr>
            <p:cNvPr id="48136" name="Group 5"/>
            <p:cNvGrpSpPr>
              <a:grpSpLocks/>
            </p:cNvGrpSpPr>
            <p:nvPr/>
          </p:nvGrpSpPr>
          <p:grpSpPr bwMode="auto">
            <a:xfrm>
              <a:off x="3120" y="1536"/>
              <a:ext cx="1968" cy="1728"/>
              <a:chOff x="2640" y="1056"/>
              <a:chExt cx="2496" cy="2112"/>
            </a:xfrm>
          </p:grpSpPr>
          <p:sp>
            <p:nvSpPr>
              <p:cNvPr id="48139"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37" name="Text Box 8"/>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48138" name="Text Box 9"/>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4" name="Group 10"/>
          <p:cNvGrpSpPr>
            <a:grpSpLocks/>
          </p:cNvGrpSpPr>
          <p:nvPr/>
        </p:nvGrpSpPr>
        <p:grpSpPr bwMode="auto">
          <a:xfrm>
            <a:off x="4197350" y="1412875"/>
            <a:ext cx="3803650" cy="3602038"/>
            <a:chOff x="2644" y="890"/>
            <a:chExt cx="2396" cy="2269"/>
          </a:xfrm>
        </p:grpSpPr>
        <p:sp>
          <p:nvSpPr>
            <p:cNvPr id="48134" name="Arc 11"/>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5" name="Text Box 12"/>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endParaRPr lang="en-US" sz="2300" baseline="-25000">
                <a:latin typeface="Tahoma" pitchFamily="34" charset="0"/>
              </a:endParaRPr>
            </a:p>
          </p:txBody>
        </p:sp>
      </p:grpSp>
    </p:spTree>
    <p:extLst>
      <p:ext uri="{BB962C8B-B14F-4D97-AF65-F5344CB8AC3E}">
        <p14:creationId xmlns:p14="http://schemas.microsoft.com/office/powerpoint/2010/main" val="17878144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3"/>
                                        </p:tgtEl>
                                        <p:attrNameLst>
                                          <p:attrName>style.visibility</p:attrName>
                                        </p:attrNameLst>
                                      </p:cBhvr>
                                      <p:to>
                                        <p:strVal val="visible"/>
                                      </p:to>
                                    </p:set>
                                    <p:animEffect transition="in" filter="fade">
                                      <p:cBhvr>
                                        <p:cTn id="1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100" smtClean="0"/>
              <a:t>Shifting the </a:t>
            </a:r>
            <a:r>
              <a:rPr lang="en-US" sz="3100" i="1" smtClean="0"/>
              <a:t>AD</a:t>
            </a:r>
            <a:r>
              <a:rPr lang="en-US" sz="3100" smtClean="0"/>
              <a:t> curve</a:t>
            </a:r>
          </a:p>
        </p:txBody>
      </p:sp>
      <p:sp>
        <p:nvSpPr>
          <p:cNvPr id="53251" name="Rectangle 3"/>
          <p:cNvSpPr>
            <a:spLocks noGrp="1" noChangeArrowheads="1"/>
          </p:cNvSpPr>
          <p:nvPr>
            <p:ph type="body" idx="1"/>
          </p:nvPr>
        </p:nvSpPr>
        <p:spPr>
          <a:xfrm>
            <a:off x="327025" y="2076450"/>
            <a:ext cx="2695575" cy="1873250"/>
          </a:xfrm>
          <a:solidFill>
            <a:srgbClr val="FFCCCC"/>
          </a:solidFill>
          <a:effectLst>
            <a:outerShdw blurRad="50800" dist="38100" dir="2700000" algn="tl" rotWithShape="0">
              <a:prstClr val="black">
                <a:alpha val="40000"/>
              </a:prstClr>
            </a:outerShdw>
          </a:effectLst>
        </p:spPr>
        <p:txBody>
          <a:bodyPr/>
          <a:lstStyle/>
          <a:p>
            <a:pPr marL="0" indent="0">
              <a:lnSpc>
                <a:spcPct val="110000"/>
              </a:lnSpc>
              <a:buFont typeface="Wingdings" pitchFamily="2" charset="2"/>
              <a:buNone/>
              <a:defRPr/>
            </a:pPr>
            <a:r>
              <a:rPr lang="en-US" sz="2500" dirty="0"/>
              <a:t>An increase in the money supply shifts the </a:t>
            </a:r>
            <a:r>
              <a:rPr lang="en-US" sz="2500" i="1" dirty="0"/>
              <a:t>AD</a:t>
            </a:r>
            <a:r>
              <a:rPr lang="en-US" sz="2500" dirty="0"/>
              <a:t> curve to the right. </a:t>
            </a:r>
          </a:p>
        </p:txBody>
      </p:sp>
      <p:grpSp>
        <p:nvGrpSpPr>
          <p:cNvPr id="49156" name="Group 4"/>
          <p:cNvGrpSpPr>
            <a:grpSpLocks/>
          </p:cNvGrpSpPr>
          <p:nvPr/>
        </p:nvGrpSpPr>
        <p:grpSpPr bwMode="auto">
          <a:xfrm>
            <a:off x="3352800" y="1471613"/>
            <a:ext cx="5257800" cy="4090987"/>
            <a:chOff x="2976" y="1296"/>
            <a:chExt cx="2304" cy="2053"/>
          </a:xfrm>
        </p:grpSpPr>
        <p:grpSp>
          <p:nvGrpSpPr>
            <p:cNvPr id="49164" name="Group 5"/>
            <p:cNvGrpSpPr>
              <a:grpSpLocks/>
            </p:cNvGrpSpPr>
            <p:nvPr/>
          </p:nvGrpSpPr>
          <p:grpSpPr bwMode="auto">
            <a:xfrm>
              <a:off x="3120" y="1536"/>
              <a:ext cx="1968" cy="1728"/>
              <a:chOff x="2640" y="1056"/>
              <a:chExt cx="2496" cy="2112"/>
            </a:xfrm>
          </p:grpSpPr>
          <p:sp>
            <p:nvSpPr>
              <p:cNvPr id="49167"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65" name="Text Box 8"/>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49166" name="Text Box 9"/>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49157" name="Group 10"/>
          <p:cNvGrpSpPr>
            <a:grpSpLocks/>
          </p:cNvGrpSpPr>
          <p:nvPr/>
        </p:nvGrpSpPr>
        <p:grpSpPr bwMode="auto">
          <a:xfrm>
            <a:off x="4197350" y="1412875"/>
            <a:ext cx="3803650" cy="3602038"/>
            <a:chOff x="2644" y="890"/>
            <a:chExt cx="2396" cy="2269"/>
          </a:xfrm>
        </p:grpSpPr>
        <p:sp>
          <p:nvSpPr>
            <p:cNvPr id="49162" name="Arc 11"/>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63" name="Text Box 12"/>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grpSp>
        <p:nvGrpSpPr>
          <p:cNvPr id="5" name="Group 13"/>
          <p:cNvGrpSpPr>
            <a:grpSpLocks/>
          </p:cNvGrpSpPr>
          <p:nvPr/>
        </p:nvGrpSpPr>
        <p:grpSpPr bwMode="auto">
          <a:xfrm>
            <a:off x="4806950" y="914400"/>
            <a:ext cx="3803650" cy="3600450"/>
            <a:chOff x="3028" y="576"/>
            <a:chExt cx="2396" cy="2268"/>
          </a:xfrm>
        </p:grpSpPr>
        <p:sp>
          <p:nvSpPr>
            <p:cNvPr id="49160" name="Arc 14"/>
            <p:cNvSpPr>
              <a:spLocks/>
            </p:cNvSpPr>
            <p:nvPr/>
          </p:nvSpPr>
          <p:spPr bwMode="auto">
            <a:xfrm flipH="1" flipV="1">
              <a:off x="3028" y="57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61" name="Text Box 15"/>
            <p:cNvSpPr txBox="1">
              <a:spLocks noChangeArrowheads="1"/>
            </p:cNvSpPr>
            <p:nvPr/>
          </p:nvSpPr>
          <p:spPr bwMode="auto">
            <a:xfrm>
              <a:off x="4814" y="256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
        <p:nvSpPr>
          <p:cNvPr id="53264" name="Line 16"/>
          <p:cNvSpPr>
            <a:spLocks noChangeShapeType="1"/>
          </p:cNvSpPr>
          <p:nvPr/>
        </p:nvSpPr>
        <p:spPr bwMode="auto">
          <a:xfrm>
            <a:off x="4876800" y="3429000"/>
            <a:ext cx="8572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229888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bg/>
                                          </p:spTgt>
                                        </p:tgtEl>
                                        <p:attrNameLst>
                                          <p:attrName>style.visibility</p:attrName>
                                        </p:attrNameLst>
                                      </p:cBhvr>
                                      <p:to>
                                        <p:strVal val="visible"/>
                                      </p:to>
                                    </p:set>
                                    <p:animEffect transition="in" filter="fade">
                                      <p:cBhvr>
                                        <p:cTn id="7" dur="500"/>
                                        <p:tgtEl>
                                          <p:spTgt spid="5325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251">
                                            <p:txEl>
                                              <p:pRg st="0" end="0"/>
                                            </p:txEl>
                                          </p:spTgt>
                                        </p:tgtEl>
                                        <p:attrNameLst>
                                          <p:attrName>style.visibility</p:attrName>
                                        </p:attrNameLst>
                                      </p:cBhvr>
                                      <p:to>
                                        <p:strVal val="visible"/>
                                      </p:to>
                                    </p:set>
                                    <p:animEffect transition="in" filter="fade">
                                      <p:cBhvr>
                                        <p:cTn id="10" dur="500"/>
                                        <p:tgtEl>
                                          <p:spTgt spid="5325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264"/>
                                        </p:tgtEl>
                                        <p:attrNameLst>
                                          <p:attrName>style.visibility</p:attrName>
                                        </p:attrNameLst>
                                      </p:cBhvr>
                                      <p:to>
                                        <p:strVal val="visible"/>
                                      </p:to>
                                    </p:set>
                                    <p:anim calcmode="lin" valueType="num">
                                      <p:cBhvr>
                                        <p:cTn id="15" dur="500" fill="hold"/>
                                        <p:tgtEl>
                                          <p:spTgt spid="53264"/>
                                        </p:tgtEl>
                                        <p:attrNameLst>
                                          <p:attrName>ppt_x</p:attrName>
                                        </p:attrNameLst>
                                      </p:cBhvr>
                                      <p:tavLst>
                                        <p:tav tm="0">
                                          <p:val>
                                            <p:strVal val="#ppt_x-#ppt_w/2"/>
                                          </p:val>
                                        </p:tav>
                                        <p:tav tm="100000">
                                          <p:val>
                                            <p:strVal val="#ppt_x"/>
                                          </p:val>
                                        </p:tav>
                                      </p:tavLst>
                                    </p:anim>
                                    <p:anim calcmode="lin" valueType="num">
                                      <p:cBhvr>
                                        <p:cTn id="16" dur="500" fill="hold"/>
                                        <p:tgtEl>
                                          <p:spTgt spid="53264"/>
                                        </p:tgtEl>
                                        <p:attrNameLst>
                                          <p:attrName>ppt_y</p:attrName>
                                        </p:attrNameLst>
                                      </p:cBhvr>
                                      <p:tavLst>
                                        <p:tav tm="0">
                                          <p:val>
                                            <p:strVal val="#ppt_y"/>
                                          </p:val>
                                        </p:tav>
                                        <p:tav tm="100000">
                                          <p:val>
                                            <p:strVal val="#ppt_y"/>
                                          </p:val>
                                        </p:tav>
                                      </p:tavLst>
                                    </p:anim>
                                    <p:anim calcmode="lin" valueType="num">
                                      <p:cBhvr>
                                        <p:cTn id="17" dur="500" fill="hold"/>
                                        <p:tgtEl>
                                          <p:spTgt spid="53264"/>
                                        </p:tgtEl>
                                        <p:attrNameLst>
                                          <p:attrName>ppt_w</p:attrName>
                                        </p:attrNameLst>
                                      </p:cBhvr>
                                      <p:tavLst>
                                        <p:tav tm="0">
                                          <p:val>
                                            <p:fltVal val="0"/>
                                          </p:val>
                                        </p:tav>
                                        <p:tav tm="100000">
                                          <p:val>
                                            <p:strVal val="#ppt_w"/>
                                          </p:val>
                                        </p:tav>
                                      </p:tavLst>
                                    </p:anim>
                                    <p:anim calcmode="lin" valueType="num">
                                      <p:cBhvr>
                                        <p:cTn id="18" dur="500" fill="hold"/>
                                        <p:tgtEl>
                                          <p:spTgt spid="5326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500"/>
                            </p:stCondLst>
                            <p:childTnLst>
                              <p:par>
                                <p:cTn id="20" presetID="18" presetClass="entr" presetSubtype="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nimBg="1"/>
      <p:bldP spid="532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8"/>
          <p:cNvSpPr>
            <a:spLocks noGrp="1" noChangeArrowheads="1"/>
          </p:cNvSpPr>
          <p:nvPr>
            <p:ph type="title"/>
          </p:nvPr>
        </p:nvSpPr>
        <p:spPr/>
        <p:txBody>
          <a:bodyPr/>
          <a:lstStyle/>
          <a:p>
            <a:r>
              <a:rPr lang="en-US" sz="3200" smtClean="0"/>
              <a:t>Aggregate supply in the long run</a:t>
            </a:r>
          </a:p>
        </p:txBody>
      </p:sp>
      <p:sp>
        <p:nvSpPr>
          <p:cNvPr id="2053" name="Rectangle 9"/>
          <p:cNvSpPr>
            <a:spLocks noGrp="1" noChangeArrowheads="1"/>
          </p:cNvSpPr>
          <p:nvPr>
            <p:ph type="body" idx="1"/>
          </p:nvPr>
        </p:nvSpPr>
        <p:spPr>
          <a:xfrm>
            <a:off x="457200" y="1389063"/>
            <a:ext cx="8229600" cy="5035550"/>
          </a:xfrm>
        </p:spPr>
        <p:txBody>
          <a:bodyPr/>
          <a:lstStyle/>
          <a:p>
            <a:r>
              <a:rPr lang="en-US" dirty="0" smtClean="0"/>
              <a:t>Recall from Chap. 3:  </a:t>
            </a:r>
            <a:br>
              <a:rPr lang="en-US" dirty="0" smtClean="0"/>
            </a:br>
            <a:r>
              <a:rPr lang="en-US" dirty="0" smtClean="0"/>
              <a:t>In the long run, output is determined by </a:t>
            </a:r>
            <a:br>
              <a:rPr lang="en-US" dirty="0" smtClean="0"/>
            </a:br>
            <a:r>
              <a:rPr lang="en-US" dirty="0" smtClean="0"/>
              <a:t>factor supplies and technology</a:t>
            </a:r>
          </a:p>
        </p:txBody>
      </p:sp>
      <p:graphicFrame>
        <p:nvGraphicFramePr>
          <p:cNvPr id="55300" name="Object 2"/>
          <p:cNvGraphicFramePr>
            <a:graphicFrameLocks noChangeAspect="1"/>
          </p:cNvGraphicFramePr>
          <p:nvPr/>
        </p:nvGraphicFramePr>
        <p:xfrm>
          <a:off x="2155825" y="2895600"/>
          <a:ext cx="2270125" cy="609600"/>
        </p:xfrm>
        <a:graphic>
          <a:graphicData uri="http://schemas.openxmlformats.org/presentationml/2006/ole">
            <mc:AlternateContent xmlns:mc="http://schemas.openxmlformats.org/markup-compatibility/2006">
              <mc:Choice xmlns:v="urn:schemas-microsoft-com:vml" Requires="v">
                <p:oleObj spid="_x0000_s2070" name="Equation" r:id="rId4" imgW="901440" imgH="241200" progId="Equation.DSMT4">
                  <p:embed/>
                </p:oleObj>
              </mc:Choice>
              <mc:Fallback>
                <p:oleObj name="Equation" r:id="rId4" imgW="90144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825" y="2895600"/>
                        <a:ext cx="22701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1" name="Text Box 5"/>
          <p:cNvSpPr txBox="1">
            <a:spLocks noChangeArrowheads="1"/>
          </p:cNvSpPr>
          <p:nvPr/>
        </p:nvSpPr>
        <p:spPr bwMode="auto">
          <a:xfrm>
            <a:off x="914400" y="3735388"/>
            <a:ext cx="7924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SzPct val="110000"/>
              <a:buFont typeface="Wingdings" pitchFamily="2" charset="2"/>
              <a:buNone/>
            </a:pPr>
            <a:r>
              <a:rPr lang="en-US" sz="2800" dirty="0"/>
              <a:t>	is the </a:t>
            </a:r>
            <a:r>
              <a:rPr lang="en-US" sz="2800" b="1" dirty="0">
                <a:solidFill>
                  <a:srgbClr val="CC0000"/>
                </a:solidFill>
              </a:rPr>
              <a:t>full-employment</a:t>
            </a:r>
            <a:r>
              <a:rPr lang="en-US" sz="2800" dirty="0"/>
              <a:t> or </a:t>
            </a:r>
            <a:r>
              <a:rPr lang="en-US" sz="2800" b="1" dirty="0">
                <a:solidFill>
                  <a:srgbClr val="CC0000"/>
                </a:solidFill>
              </a:rPr>
              <a:t>natural</a:t>
            </a:r>
            <a:r>
              <a:rPr lang="en-US" sz="2800" dirty="0"/>
              <a:t> level of output, at which the economy’s resources are fully employed.</a:t>
            </a:r>
          </a:p>
        </p:txBody>
      </p:sp>
      <p:graphicFrame>
        <p:nvGraphicFramePr>
          <p:cNvPr id="55302" name="Object 3"/>
          <p:cNvGraphicFramePr>
            <a:graphicFrameLocks noChangeAspect="1"/>
          </p:cNvGraphicFramePr>
          <p:nvPr/>
        </p:nvGraphicFramePr>
        <p:xfrm>
          <a:off x="820738" y="3681413"/>
          <a:ext cx="393700" cy="514350"/>
        </p:xfrm>
        <a:graphic>
          <a:graphicData uri="http://schemas.openxmlformats.org/presentationml/2006/ole">
            <mc:AlternateContent xmlns:mc="http://schemas.openxmlformats.org/markup-compatibility/2006">
              <mc:Choice xmlns:v="urn:schemas-microsoft-com:vml" Requires="v">
                <p:oleObj spid="_x0000_s2071"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738" y="3681413"/>
                        <a:ext cx="393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Text Box 7"/>
          <p:cNvSpPr txBox="1">
            <a:spLocks noChangeArrowheads="1"/>
          </p:cNvSpPr>
          <p:nvPr/>
        </p:nvSpPr>
        <p:spPr bwMode="auto">
          <a:xfrm>
            <a:off x="587375" y="5184775"/>
            <a:ext cx="81994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30000"/>
              </a:spcBef>
              <a:buSzPct val="110000"/>
              <a:buFont typeface="Wingdings" pitchFamily="2" charset="2"/>
              <a:buNone/>
            </a:pPr>
            <a:r>
              <a:rPr lang="en-US" sz="2800" i="1">
                <a:solidFill>
                  <a:srgbClr val="0000FF"/>
                </a:solidFill>
              </a:rPr>
              <a:t>“Full employment” means that </a:t>
            </a:r>
            <a:br>
              <a:rPr lang="en-US" sz="2800" i="1">
                <a:solidFill>
                  <a:srgbClr val="0000FF"/>
                </a:solidFill>
              </a:rPr>
            </a:br>
            <a:r>
              <a:rPr lang="en-US" sz="2800" i="1">
                <a:solidFill>
                  <a:srgbClr val="0000FF"/>
                </a:solidFill>
              </a:rPr>
              <a:t>unemployment equals its natural rate (not zero).</a:t>
            </a:r>
            <a:endParaRPr lang="en-US" sz="2400">
              <a:solidFill>
                <a:srgbClr val="0000FF"/>
              </a:solidFill>
            </a:endParaRPr>
          </a:p>
        </p:txBody>
      </p:sp>
    </p:spTree>
    <p:extLst>
      <p:ext uri="{BB962C8B-B14F-4D97-AF65-F5344CB8AC3E}">
        <p14:creationId xmlns:p14="http://schemas.microsoft.com/office/powerpoint/2010/main" val="23458408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fade">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left)">
                                      <p:cBhvr>
                                        <p:cTn id="12" dur="500"/>
                                        <p:tgtEl>
                                          <p:spTgt spid="5530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5301">
                                            <p:txEl>
                                              <p:pRg st="0" end="0"/>
                                            </p:txEl>
                                          </p:spTgt>
                                        </p:tgtEl>
                                        <p:attrNameLst>
                                          <p:attrName>style.visibility</p:attrName>
                                        </p:attrNameLst>
                                      </p:cBhvr>
                                      <p:to>
                                        <p:strVal val="visible"/>
                                      </p:to>
                                    </p:set>
                                    <p:animEffect transition="in" filter="wipe(left)">
                                      <p:cBhvr>
                                        <p:cTn id="16" dur="500"/>
                                        <p:tgtEl>
                                          <p:spTgt spid="5530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5303"/>
                                        </p:tgtEl>
                                        <p:attrNameLst>
                                          <p:attrName>style.visibility</p:attrName>
                                        </p:attrNameLst>
                                      </p:cBhvr>
                                      <p:to>
                                        <p:strVal val="visible"/>
                                      </p:to>
                                    </p:set>
                                    <p:animEffect transition="in" filter="fade">
                                      <p:cBhvr>
                                        <p:cTn id="21"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advAuto="0"/>
      <p:bldP spid="5530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facts about the business cycle</a:t>
            </a:r>
          </a:p>
          <a:p>
            <a:pPr>
              <a:buClr>
                <a:schemeClr val="tx1">
                  <a:lumMod val="50000"/>
                  <a:lumOff val="50000"/>
                </a:schemeClr>
              </a:buClr>
            </a:pPr>
            <a:r>
              <a:rPr lang="en-US" sz="2700" dirty="0"/>
              <a:t>how the short run differs from the long run</a:t>
            </a:r>
          </a:p>
          <a:p>
            <a:pPr>
              <a:buClr>
                <a:schemeClr val="tx1">
                  <a:lumMod val="50000"/>
                  <a:lumOff val="50000"/>
                </a:schemeClr>
              </a:buClr>
            </a:pPr>
            <a:r>
              <a:rPr lang="en-US" sz="2700" dirty="0"/>
              <a:t>an introduction to aggregate demand</a:t>
            </a:r>
          </a:p>
          <a:p>
            <a:pPr>
              <a:buClr>
                <a:schemeClr val="tx1">
                  <a:lumMod val="50000"/>
                  <a:lumOff val="50000"/>
                </a:schemeClr>
              </a:buClr>
            </a:pPr>
            <a:r>
              <a:rPr lang="en-US" sz="2700" dirty="0"/>
              <a:t>an introduction to aggregate supply in the short run and long run</a:t>
            </a:r>
          </a:p>
          <a:p>
            <a:pPr>
              <a:buClr>
                <a:schemeClr val="tx1">
                  <a:lumMod val="50000"/>
                  <a:lumOff val="50000"/>
                </a:schemeClr>
              </a:buClr>
            </a:pPr>
            <a:r>
              <a:rPr lang="en-US" sz="2700" dirty="0"/>
              <a:t>how the model of aggregate demand and aggregate supply can be used to analyze the short-run and long-run effects of “shocks.”</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sz="3100" smtClean="0"/>
              <a:t>The long-run aggregate supply curve</a:t>
            </a:r>
          </a:p>
        </p:txBody>
      </p:sp>
      <p:grpSp>
        <p:nvGrpSpPr>
          <p:cNvPr id="3077" name="Group 3"/>
          <p:cNvGrpSpPr>
            <a:grpSpLocks/>
          </p:cNvGrpSpPr>
          <p:nvPr/>
        </p:nvGrpSpPr>
        <p:grpSpPr bwMode="auto">
          <a:xfrm>
            <a:off x="3352800" y="1471613"/>
            <a:ext cx="5257800" cy="4090987"/>
            <a:chOff x="2976" y="1296"/>
            <a:chExt cx="2304" cy="2053"/>
          </a:xfrm>
        </p:grpSpPr>
        <p:grpSp>
          <p:nvGrpSpPr>
            <p:cNvPr id="3082" name="Group 4"/>
            <p:cNvGrpSpPr>
              <a:grpSpLocks/>
            </p:cNvGrpSpPr>
            <p:nvPr/>
          </p:nvGrpSpPr>
          <p:grpSpPr bwMode="auto">
            <a:xfrm>
              <a:off x="3120" y="1536"/>
              <a:ext cx="1968" cy="1728"/>
              <a:chOff x="2640" y="1056"/>
              <a:chExt cx="2496" cy="2112"/>
            </a:xfrm>
          </p:grpSpPr>
          <p:sp>
            <p:nvSpPr>
              <p:cNvPr id="3085"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83" name="Text Box 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3084" name="Text Box 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4" name="Group 9"/>
          <p:cNvGrpSpPr>
            <a:grpSpLocks/>
          </p:cNvGrpSpPr>
          <p:nvPr/>
        </p:nvGrpSpPr>
        <p:grpSpPr bwMode="auto">
          <a:xfrm>
            <a:off x="5410200" y="1524000"/>
            <a:ext cx="1066800" cy="3865563"/>
            <a:chOff x="3408" y="960"/>
            <a:chExt cx="672" cy="2435"/>
          </a:xfrm>
        </p:grpSpPr>
        <p:sp>
          <p:nvSpPr>
            <p:cNvPr id="3080" name="Line 10"/>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Text Box 11"/>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sp>
        <p:nvSpPr>
          <p:cNvPr id="59405" name="Rectangle 13"/>
          <p:cNvSpPr>
            <a:spLocks noGrp="1" noChangeArrowheads="1"/>
          </p:cNvSpPr>
          <p:nvPr>
            <p:ph type="body" idx="1"/>
          </p:nvPr>
        </p:nvSpPr>
        <p:spPr>
          <a:xfrm>
            <a:off x="790575" y="1955800"/>
            <a:ext cx="2178050" cy="1987550"/>
          </a:xfrm>
          <a:solidFill>
            <a:srgbClr val="FFCCCC"/>
          </a:solidFill>
          <a:effectLst>
            <a:outerShdw blurRad="50800" dist="38100" dir="2700000" algn="tl" rotWithShape="0">
              <a:prstClr val="black">
                <a:alpha val="40000"/>
              </a:prstClr>
            </a:outerShdw>
          </a:effectLst>
        </p:spPr>
        <p:txBody>
          <a:bodyPr tIns="137160"/>
          <a:lstStyle/>
          <a:p>
            <a:pPr marL="0" indent="0">
              <a:buFont typeface="Wingdings" pitchFamily="2" charset="2"/>
              <a:buNone/>
              <a:defRPr/>
            </a:pPr>
            <a:r>
              <a:rPr lang="en-US" sz="2500" dirty="0"/>
              <a:t>     does not depend on </a:t>
            </a:r>
            <a:r>
              <a:rPr lang="en-US" sz="2500" b="1" i="1" dirty="0"/>
              <a:t>P</a:t>
            </a:r>
            <a:r>
              <a:rPr lang="en-US" sz="2500" dirty="0"/>
              <a:t>, </a:t>
            </a:r>
            <a:br>
              <a:rPr lang="en-US" sz="2500" dirty="0"/>
            </a:br>
            <a:r>
              <a:rPr lang="en-US" sz="2500" dirty="0"/>
              <a:t>so </a:t>
            </a:r>
            <a:r>
              <a:rPr lang="en-US" sz="2500" i="1" dirty="0"/>
              <a:t>LRAS</a:t>
            </a:r>
            <a:r>
              <a:rPr lang="en-US" sz="2500" dirty="0"/>
              <a:t> is vertical. </a:t>
            </a:r>
          </a:p>
        </p:txBody>
      </p:sp>
      <p:graphicFrame>
        <p:nvGraphicFramePr>
          <p:cNvPr id="59406" name="Object 2"/>
          <p:cNvGraphicFramePr>
            <a:graphicFrameLocks noChangeAspect="1"/>
          </p:cNvGraphicFramePr>
          <p:nvPr/>
        </p:nvGraphicFramePr>
        <p:xfrm>
          <a:off x="941388" y="1987550"/>
          <a:ext cx="377825" cy="493713"/>
        </p:xfrm>
        <a:graphic>
          <a:graphicData uri="http://schemas.openxmlformats.org/presentationml/2006/ole">
            <mc:AlternateContent xmlns:mc="http://schemas.openxmlformats.org/markup-compatibility/2006">
              <mc:Choice xmlns:v="urn:schemas-microsoft-com:vml" Requires="v">
                <p:oleObj spid="_x0000_s3094"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1987550"/>
                        <a:ext cx="37782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7" name="Object 3"/>
          <p:cNvGraphicFramePr>
            <a:graphicFrameLocks noChangeAspect="1"/>
          </p:cNvGraphicFramePr>
          <p:nvPr/>
        </p:nvGraphicFramePr>
        <p:xfrm>
          <a:off x="5133975" y="5410200"/>
          <a:ext cx="1482725" cy="906463"/>
        </p:xfrm>
        <a:graphic>
          <a:graphicData uri="http://schemas.openxmlformats.org/presentationml/2006/ole">
            <mc:AlternateContent xmlns:mc="http://schemas.openxmlformats.org/markup-compatibility/2006">
              <mc:Choice xmlns:v="urn:schemas-microsoft-com:vml" Requires="v">
                <p:oleObj spid="_x0000_s3095" name="Equation" r:id="rId6" imgW="749160" imgH="457200" progId="Equation.DSMT4">
                  <p:embed/>
                </p:oleObj>
              </mc:Choice>
              <mc:Fallback>
                <p:oleObj name="Equation" r:id="rId6" imgW="74916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75" y="5410200"/>
                        <a:ext cx="148272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26622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animEffect transition="in" filter="fade">
                                      <p:cBhvr>
                                        <p:cTn id="7" dur="500"/>
                                        <p:tgtEl>
                                          <p:spTgt spid="59405"/>
                                        </p:tgtEl>
                                      </p:cBhvr>
                                    </p:animEffect>
                                  </p:childTnLst>
                                </p:cTn>
                              </p:par>
                              <p:par>
                                <p:cTn id="8" presetID="10" presetClass="entr" presetSubtype="0" fill="hold" nodeType="withEffect">
                                  <p:stCondLst>
                                    <p:cond delay="0"/>
                                  </p:stCondLst>
                                  <p:childTnLst>
                                    <p:set>
                                      <p:cBhvr>
                                        <p:cTn id="9" dur="1" fill="hold">
                                          <p:stCondLst>
                                            <p:cond delay="0"/>
                                          </p:stCondLst>
                                        </p:cTn>
                                        <p:tgtEl>
                                          <p:spTgt spid="59406"/>
                                        </p:tgtEl>
                                        <p:attrNameLst>
                                          <p:attrName>style.visibility</p:attrName>
                                        </p:attrNameLst>
                                      </p:cBhvr>
                                      <p:to>
                                        <p:strVal val="visible"/>
                                      </p:to>
                                    </p:set>
                                    <p:animEffect transition="in" filter="fade">
                                      <p:cBhvr>
                                        <p:cTn id="10" dur="500"/>
                                        <p:tgtEl>
                                          <p:spTgt spid="59406"/>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59407"/>
                                        </p:tgtEl>
                                        <p:attrNameLst>
                                          <p:attrName>style.visibility</p:attrName>
                                        </p:attrNameLst>
                                      </p:cBhvr>
                                      <p:to>
                                        <p:strVal val="visible"/>
                                      </p:to>
                                    </p:set>
                                    <p:animEffect transition="in" filter="fade">
                                      <p:cBhvr>
                                        <p:cTn id="18"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100" smtClean="0"/>
              <a:t>Long-run effects of an increase in </a:t>
            </a:r>
            <a:r>
              <a:rPr lang="en-US" sz="3100" i="1" smtClean="0"/>
              <a:t>M</a:t>
            </a:r>
          </a:p>
        </p:txBody>
      </p:sp>
      <p:grpSp>
        <p:nvGrpSpPr>
          <p:cNvPr id="4100" name="Group 3"/>
          <p:cNvGrpSpPr>
            <a:grpSpLocks/>
          </p:cNvGrpSpPr>
          <p:nvPr/>
        </p:nvGrpSpPr>
        <p:grpSpPr bwMode="auto">
          <a:xfrm>
            <a:off x="3352800" y="1471613"/>
            <a:ext cx="5257800" cy="4090987"/>
            <a:chOff x="2976" y="1296"/>
            <a:chExt cx="2304" cy="2053"/>
          </a:xfrm>
        </p:grpSpPr>
        <p:grpSp>
          <p:nvGrpSpPr>
            <p:cNvPr id="4125" name="Group 4"/>
            <p:cNvGrpSpPr>
              <a:grpSpLocks/>
            </p:cNvGrpSpPr>
            <p:nvPr/>
          </p:nvGrpSpPr>
          <p:grpSpPr bwMode="auto">
            <a:xfrm>
              <a:off x="3120" y="1536"/>
              <a:ext cx="1968" cy="1728"/>
              <a:chOff x="2640" y="1056"/>
              <a:chExt cx="2496" cy="2112"/>
            </a:xfrm>
          </p:grpSpPr>
          <p:sp>
            <p:nvSpPr>
              <p:cNvPr id="4128"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26" name="Text Box 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4127" name="Text Box 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4101" name="Group 9"/>
          <p:cNvGrpSpPr>
            <a:grpSpLocks/>
          </p:cNvGrpSpPr>
          <p:nvPr/>
        </p:nvGrpSpPr>
        <p:grpSpPr bwMode="auto">
          <a:xfrm>
            <a:off x="4273550" y="1350963"/>
            <a:ext cx="3803650" cy="3602037"/>
            <a:chOff x="2644" y="890"/>
            <a:chExt cx="2396" cy="2269"/>
          </a:xfrm>
        </p:grpSpPr>
        <p:sp>
          <p:nvSpPr>
            <p:cNvPr id="4123" name="Arc 10"/>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4" name="Text Box 11"/>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sp>
        <p:nvSpPr>
          <p:cNvPr id="61455" name="Line 15"/>
          <p:cNvSpPr>
            <a:spLocks noChangeShapeType="1"/>
          </p:cNvSpPr>
          <p:nvPr/>
        </p:nvSpPr>
        <p:spPr bwMode="auto">
          <a:xfrm>
            <a:off x="6248400" y="4267200"/>
            <a:ext cx="8572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4103" name="Group 16"/>
          <p:cNvGrpSpPr>
            <a:grpSpLocks/>
          </p:cNvGrpSpPr>
          <p:nvPr/>
        </p:nvGrpSpPr>
        <p:grpSpPr bwMode="auto">
          <a:xfrm>
            <a:off x="5410200" y="1524000"/>
            <a:ext cx="1066800" cy="3865563"/>
            <a:chOff x="3408" y="960"/>
            <a:chExt cx="672" cy="2435"/>
          </a:xfrm>
        </p:grpSpPr>
        <p:sp>
          <p:nvSpPr>
            <p:cNvPr id="4121" name="Line 17"/>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Text Box 18"/>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aphicFrame>
        <p:nvGraphicFramePr>
          <p:cNvPr id="4098" name="Object 2"/>
          <p:cNvGraphicFramePr>
            <a:graphicFrameLocks noChangeAspect="1"/>
          </p:cNvGraphicFramePr>
          <p:nvPr/>
        </p:nvGraphicFramePr>
        <p:xfrm>
          <a:off x="5719763" y="5367338"/>
          <a:ext cx="350837" cy="458787"/>
        </p:xfrm>
        <a:graphic>
          <a:graphicData uri="http://schemas.openxmlformats.org/presentationml/2006/ole">
            <mc:AlternateContent xmlns:mc="http://schemas.openxmlformats.org/markup-compatibility/2006">
              <mc:Choice xmlns:v="urn:schemas-microsoft-com:vml" Requires="v">
                <p:oleObj spid="_x0000_s4108"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9763" y="5367338"/>
                        <a:ext cx="3508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0" name="Line 20"/>
          <p:cNvSpPr>
            <a:spLocks noChangeShapeType="1"/>
          </p:cNvSpPr>
          <p:nvPr/>
        </p:nvSpPr>
        <p:spPr bwMode="auto">
          <a:xfrm flipV="1">
            <a:off x="6629400" y="33528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1" name="Rectangle 21"/>
          <p:cNvSpPr>
            <a:spLocks noGrp="1" noChangeArrowheads="1"/>
          </p:cNvSpPr>
          <p:nvPr>
            <p:ph type="body" idx="1"/>
          </p:nvPr>
        </p:nvSpPr>
        <p:spPr>
          <a:xfrm>
            <a:off x="6705600" y="1828800"/>
            <a:ext cx="2057400" cy="1600200"/>
          </a:xfrm>
          <a:solidFill>
            <a:srgbClr val="FFFFCC"/>
          </a:solidFill>
        </p:spPr>
        <p:txBody>
          <a:bodyPr/>
          <a:lstStyle/>
          <a:p>
            <a:pPr marL="0" indent="0">
              <a:buFont typeface="Wingdings" pitchFamily="2" charset="2"/>
              <a:buNone/>
            </a:pPr>
            <a:r>
              <a:rPr lang="en-US" sz="2400" smtClean="0"/>
              <a:t>An increase in </a:t>
            </a:r>
            <a:r>
              <a:rPr lang="en-US" sz="2400" b="1" i="1" smtClean="0"/>
              <a:t>M</a:t>
            </a:r>
            <a:r>
              <a:rPr lang="en-US" sz="1000" smtClean="0"/>
              <a:t> </a:t>
            </a:r>
            <a:r>
              <a:rPr lang="en-US" sz="2400" smtClean="0"/>
              <a:t> shifts </a:t>
            </a:r>
            <a:r>
              <a:rPr lang="en-US" sz="2400" i="1" smtClean="0"/>
              <a:t>AD</a:t>
            </a:r>
            <a:r>
              <a:rPr lang="en-US" sz="2400" smtClean="0"/>
              <a:t>  to the right. </a:t>
            </a:r>
          </a:p>
        </p:txBody>
      </p:sp>
      <p:sp>
        <p:nvSpPr>
          <p:cNvPr id="4106" name="Line 22"/>
          <p:cNvSpPr>
            <a:spLocks noChangeShapeType="1"/>
          </p:cNvSpPr>
          <p:nvPr/>
        </p:nvSpPr>
        <p:spPr bwMode="auto">
          <a:xfrm flipH="1">
            <a:off x="3681413" y="4235450"/>
            <a:ext cx="2178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Text Box 23"/>
          <p:cNvSpPr txBox="1">
            <a:spLocks noChangeArrowheads="1"/>
          </p:cNvSpPr>
          <p:nvPr/>
        </p:nvSpPr>
        <p:spPr bwMode="auto">
          <a:xfrm>
            <a:off x="3305175" y="4030663"/>
            <a:ext cx="381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a:t>
            </a:r>
            <a:r>
              <a:rPr lang="en-US" sz="2300" baseline="-25000">
                <a:latin typeface="Tahoma" pitchFamily="34" charset="0"/>
              </a:rPr>
              <a:t>1</a:t>
            </a:r>
          </a:p>
        </p:txBody>
      </p:sp>
      <p:grpSp>
        <p:nvGrpSpPr>
          <p:cNvPr id="6" name="Group 24"/>
          <p:cNvGrpSpPr>
            <a:grpSpLocks/>
          </p:cNvGrpSpPr>
          <p:nvPr/>
        </p:nvGrpSpPr>
        <p:grpSpPr bwMode="auto">
          <a:xfrm>
            <a:off x="3305175" y="3200400"/>
            <a:ext cx="2546350" cy="442913"/>
            <a:chOff x="2082" y="2016"/>
            <a:chExt cx="1604" cy="279"/>
          </a:xfrm>
        </p:grpSpPr>
        <p:sp>
          <p:nvSpPr>
            <p:cNvPr id="4119" name="Line 25"/>
            <p:cNvSpPr>
              <a:spLocks noChangeShapeType="1"/>
            </p:cNvSpPr>
            <p:nvPr/>
          </p:nvSpPr>
          <p:spPr bwMode="auto">
            <a:xfrm flipH="1">
              <a:off x="2314" y="2158"/>
              <a:ext cx="137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Text Box 26"/>
            <p:cNvSpPr txBox="1">
              <a:spLocks noChangeArrowheads="1"/>
            </p:cNvSpPr>
            <p:nvPr/>
          </p:nvSpPr>
          <p:spPr bwMode="auto">
            <a:xfrm>
              <a:off x="2082" y="2016"/>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a:t>
              </a:r>
              <a:r>
                <a:rPr lang="en-US" sz="2300" baseline="-25000">
                  <a:latin typeface="Tahoma" pitchFamily="34" charset="0"/>
                </a:rPr>
                <a:t>2</a:t>
              </a:r>
            </a:p>
          </p:txBody>
        </p:sp>
      </p:grpSp>
      <p:sp>
        <p:nvSpPr>
          <p:cNvPr id="61467" name="Line 27"/>
          <p:cNvSpPr>
            <a:spLocks noChangeShapeType="1"/>
          </p:cNvSpPr>
          <p:nvPr/>
        </p:nvSpPr>
        <p:spPr bwMode="auto">
          <a:xfrm flipH="1" flipV="1">
            <a:off x="3892550" y="3446463"/>
            <a:ext cx="1588" cy="76041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7" name="Group 28"/>
          <p:cNvGrpSpPr>
            <a:grpSpLocks/>
          </p:cNvGrpSpPr>
          <p:nvPr/>
        </p:nvGrpSpPr>
        <p:grpSpPr bwMode="auto">
          <a:xfrm>
            <a:off x="533400" y="3251200"/>
            <a:ext cx="3352800" cy="1219200"/>
            <a:chOff x="336" y="2048"/>
            <a:chExt cx="2112" cy="768"/>
          </a:xfrm>
        </p:grpSpPr>
        <p:sp>
          <p:nvSpPr>
            <p:cNvPr id="4117" name="Line 29"/>
            <p:cNvSpPr>
              <a:spLocks noChangeShapeType="1"/>
            </p:cNvSpPr>
            <p:nvPr/>
          </p:nvSpPr>
          <p:spPr bwMode="auto">
            <a:xfrm flipH="1">
              <a:off x="1776" y="24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Rectangle 30"/>
            <p:cNvSpPr>
              <a:spLocks noChangeArrowheads="1"/>
            </p:cNvSpPr>
            <p:nvPr/>
          </p:nvSpPr>
          <p:spPr bwMode="auto">
            <a:xfrm>
              <a:off x="336" y="2048"/>
              <a:ext cx="1488" cy="76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In the long run, this raises the price level…</a:t>
              </a:r>
            </a:p>
          </p:txBody>
        </p:sp>
      </p:grpSp>
      <p:grpSp>
        <p:nvGrpSpPr>
          <p:cNvPr id="8" name="Group 31"/>
          <p:cNvGrpSpPr>
            <a:grpSpLocks/>
          </p:cNvGrpSpPr>
          <p:nvPr/>
        </p:nvGrpSpPr>
        <p:grpSpPr bwMode="auto">
          <a:xfrm>
            <a:off x="781050" y="5216525"/>
            <a:ext cx="4933950" cy="838200"/>
            <a:chOff x="492" y="3286"/>
            <a:chExt cx="3108" cy="528"/>
          </a:xfrm>
        </p:grpSpPr>
        <p:sp>
          <p:nvSpPr>
            <p:cNvPr id="4115" name="Line 32"/>
            <p:cNvSpPr>
              <a:spLocks noChangeShapeType="1"/>
            </p:cNvSpPr>
            <p:nvPr/>
          </p:nvSpPr>
          <p:spPr bwMode="auto">
            <a:xfrm>
              <a:off x="2064" y="355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Rectangle 33"/>
            <p:cNvSpPr>
              <a:spLocks noChangeArrowheads="1"/>
            </p:cNvSpPr>
            <p:nvPr/>
          </p:nvSpPr>
          <p:spPr bwMode="auto">
            <a:xfrm>
              <a:off x="492" y="3286"/>
              <a:ext cx="1584" cy="5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…but leaves output the same.</a:t>
              </a:r>
            </a:p>
          </p:txBody>
        </p:sp>
      </p:grpSp>
      <p:grpSp>
        <p:nvGrpSpPr>
          <p:cNvPr id="9" name="Group 12"/>
          <p:cNvGrpSpPr>
            <a:grpSpLocks/>
          </p:cNvGrpSpPr>
          <p:nvPr/>
        </p:nvGrpSpPr>
        <p:grpSpPr bwMode="auto">
          <a:xfrm>
            <a:off x="4806950" y="914400"/>
            <a:ext cx="3803650" cy="3600450"/>
            <a:chOff x="3028" y="576"/>
            <a:chExt cx="2396" cy="2268"/>
          </a:xfrm>
        </p:grpSpPr>
        <p:sp>
          <p:nvSpPr>
            <p:cNvPr id="4113" name="Arc 13"/>
            <p:cNvSpPr>
              <a:spLocks/>
            </p:cNvSpPr>
            <p:nvPr/>
          </p:nvSpPr>
          <p:spPr bwMode="auto">
            <a:xfrm flipH="1" flipV="1">
              <a:off x="3028" y="57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4" name="Text Box 14"/>
            <p:cNvSpPr txBox="1">
              <a:spLocks noChangeArrowheads="1"/>
            </p:cNvSpPr>
            <p:nvPr/>
          </p:nvSpPr>
          <p:spPr bwMode="auto">
            <a:xfrm>
              <a:off x="4814" y="256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Tree>
    <p:extLst>
      <p:ext uri="{BB962C8B-B14F-4D97-AF65-F5344CB8AC3E}">
        <p14:creationId xmlns:p14="http://schemas.microsoft.com/office/powerpoint/2010/main" val="36875593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1"/>
                                        </p:tgtEl>
                                        <p:attrNameLst>
                                          <p:attrName>style.visibility</p:attrName>
                                        </p:attrNameLst>
                                      </p:cBhvr>
                                      <p:to>
                                        <p:strVal val="visible"/>
                                      </p:to>
                                    </p:set>
                                    <p:animEffect transition="in" filter="fade">
                                      <p:cBhvr>
                                        <p:cTn id="7" dur="500"/>
                                        <p:tgtEl>
                                          <p:spTgt spid="61461"/>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1460"/>
                                        </p:tgtEl>
                                        <p:attrNameLst>
                                          <p:attrName>style.visibility</p:attrName>
                                        </p:attrNameLst>
                                      </p:cBhvr>
                                      <p:to>
                                        <p:strVal val="visible"/>
                                      </p:to>
                                    </p:set>
                                    <p:animEffect transition="in" filter="strips(downLeft)">
                                      <p:cBhvr>
                                        <p:cTn id="11" dur="500"/>
                                        <p:tgtEl>
                                          <p:spTgt spid="61460"/>
                                        </p:tgtEl>
                                      </p:cBhvr>
                                    </p:animEffect>
                                  </p:childTnLst>
                                </p:cTn>
                              </p:par>
                            </p:childTnLst>
                          </p:cTn>
                        </p:par>
                        <p:par>
                          <p:cTn id="12" fill="hold" nodeType="after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61455"/>
                                        </p:tgtEl>
                                        <p:attrNameLst>
                                          <p:attrName>style.visibility</p:attrName>
                                        </p:attrNameLst>
                                      </p:cBhvr>
                                      <p:to>
                                        <p:strVal val="visible"/>
                                      </p:to>
                                    </p:set>
                                    <p:anim calcmode="lin" valueType="num">
                                      <p:cBhvr>
                                        <p:cTn id="15" dur="500" fill="hold"/>
                                        <p:tgtEl>
                                          <p:spTgt spid="61455"/>
                                        </p:tgtEl>
                                        <p:attrNameLst>
                                          <p:attrName>ppt_x</p:attrName>
                                        </p:attrNameLst>
                                      </p:cBhvr>
                                      <p:tavLst>
                                        <p:tav tm="0">
                                          <p:val>
                                            <p:strVal val="#ppt_x-#ppt_w/2"/>
                                          </p:val>
                                        </p:tav>
                                        <p:tav tm="100000">
                                          <p:val>
                                            <p:strVal val="#ppt_x"/>
                                          </p:val>
                                        </p:tav>
                                      </p:tavLst>
                                    </p:anim>
                                    <p:anim calcmode="lin" valueType="num">
                                      <p:cBhvr>
                                        <p:cTn id="16" dur="500" fill="hold"/>
                                        <p:tgtEl>
                                          <p:spTgt spid="61455"/>
                                        </p:tgtEl>
                                        <p:attrNameLst>
                                          <p:attrName>ppt_y</p:attrName>
                                        </p:attrNameLst>
                                      </p:cBhvr>
                                      <p:tavLst>
                                        <p:tav tm="0">
                                          <p:val>
                                            <p:strVal val="#ppt_y"/>
                                          </p:val>
                                        </p:tav>
                                        <p:tav tm="100000">
                                          <p:val>
                                            <p:strVal val="#ppt_y"/>
                                          </p:val>
                                        </p:tav>
                                      </p:tavLst>
                                    </p:anim>
                                    <p:anim calcmode="lin" valueType="num">
                                      <p:cBhvr>
                                        <p:cTn id="17" dur="500" fill="hold"/>
                                        <p:tgtEl>
                                          <p:spTgt spid="61455"/>
                                        </p:tgtEl>
                                        <p:attrNameLst>
                                          <p:attrName>ppt_w</p:attrName>
                                        </p:attrNameLst>
                                      </p:cBhvr>
                                      <p:tavLst>
                                        <p:tav tm="0">
                                          <p:val>
                                            <p:fltVal val="0"/>
                                          </p:val>
                                        </p:tav>
                                        <p:tav tm="100000">
                                          <p:val>
                                            <p:strVal val="#ppt_w"/>
                                          </p:val>
                                        </p:tav>
                                      </p:tavLst>
                                    </p:anim>
                                    <p:anim calcmode="lin" valueType="num">
                                      <p:cBhvr>
                                        <p:cTn id="18" dur="500" fill="hold"/>
                                        <p:tgtEl>
                                          <p:spTgt spid="61455"/>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par>
                          <p:cTn id="28" fill="hold" nodeType="afterGroup">
                            <p:stCondLst>
                              <p:cond delay="500"/>
                            </p:stCondLst>
                            <p:childTnLst>
                              <p:par>
                                <p:cTn id="29" presetID="17" presetClass="entr" presetSubtype="4" fill="hold" grpId="0" nodeType="afterEffect">
                                  <p:stCondLst>
                                    <p:cond delay="0"/>
                                  </p:stCondLst>
                                  <p:childTnLst>
                                    <p:set>
                                      <p:cBhvr>
                                        <p:cTn id="30" dur="1" fill="hold">
                                          <p:stCondLst>
                                            <p:cond delay="0"/>
                                          </p:stCondLst>
                                        </p:cTn>
                                        <p:tgtEl>
                                          <p:spTgt spid="61467"/>
                                        </p:tgtEl>
                                        <p:attrNameLst>
                                          <p:attrName>style.visibility</p:attrName>
                                        </p:attrNameLst>
                                      </p:cBhvr>
                                      <p:to>
                                        <p:strVal val="visible"/>
                                      </p:to>
                                    </p:set>
                                    <p:anim calcmode="lin" valueType="num">
                                      <p:cBhvr>
                                        <p:cTn id="31" dur="500" fill="hold"/>
                                        <p:tgtEl>
                                          <p:spTgt spid="61467"/>
                                        </p:tgtEl>
                                        <p:attrNameLst>
                                          <p:attrName>ppt_x</p:attrName>
                                        </p:attrNameLst>
                                      </p:cBhvr>
                                      <p:tavLst>
                                        <p:tav tm="0">
                                          <p:val>
                                            <p:strVal val="#ppt_x"/>
                                          </p:val>
                                        </p:tav>
                                        <p:tav tm="100000">
                                          <p:val>
                                            <p:strVal val="#ppt_x"/>
                                          </p:val>
                                        </p:tav>
                                      </p:tavLst>
                                    </p:anim>
                                    <p:anim calcmode="lin" valueType="num">
                                      <p:cBhvr>
                                        <p:cTn id="32" dur="500" fill="hold"/>
                                        <p:tgtEl>
                                          <p:spTgt spid="61467"/>
                                        </p:tgtEl>
                                        <p:attrNameLst>
                                          <p:attrName>ppt_y</p:attrName>
                                        </p:attrNameLst>
                                      </p:cBhvr>
                                      <p:tavLst>
                                        <p:tav tm="0">
                                          <p:val>
                                            <p:strVal val="#ppt_y+#ppt_h/2"/>
                                          </p:val>
                                        </p:tav>
                                        <p:tav tm="100000">
                                          <p:val>
                                            <p:strVal val="#ppt_y"/>
                                          </p:val>
                                        </p:tav>
                                      </p:tavLst>
                                    </p:anim>
                                    <p:anim calcmode="lin" valueType="num">
                                      <p:cBhvr>
                                        <p:cTn id="33" dur="500" fill="hold"/>
                                        <p:tgtEl>
                                          <p:spTgt spid="61467"/>
                                        </p:tgtEl>
                                        <p:attrNameLst>
                                          <p:attrName>ppt_w</p:attrName>
                                        </p:attrNameLst>
                                      </p:cBhvr>
                                      <p:tavLst>
                                        <p:tav tm="0">
                                          <p:val>
                                            <p:strVal val="#ppt_w"/>
                                          </p:val>
                                        </p:tav>
                                        <p:tav tm="100000">
                                          <p:val>
                                            <p:strVal val="#ppt_w"/>
                                          </p:val>
                                        </p:tav>
                                      </p:tavLst>
                                    </p:anim>
                                    <p:anim calcmode="lin" valueType="num">
                                      <p:cBhvr>
                                        <p:cTn id="34" dur="500" fill="hold"/>
                                        <p:tgtEl>
                                          <p:spTgt spid="61467"/>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22" presetClass="entr" presetSubtype="2"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5" grpId="0" animBg="1"/>
      <p:bldP spid="61460" grpId="0" animBg="1"/>
      <p:bldP spid="61461" grpId="0" animBg="1" autoUpdateAnimBg="0"/>
      <p:bldP spid="614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sz="3200" smtClean="0"/>
              <a:t>Aggregate supply in the short run</a:t>
            </a:r>
          </a:p>
        </p:txBody>
      </p:sp>
      <p:sp>
        <p:nvSpPr>
          <p:cNvPr id="50179" name="Rectangle 5"/>
          <p:cNvSpPr>
            <a:spLocks noGrp="1" noChangeArrowheads="1"/>
          </p:cNvSpPr>
          <p:nvPr>
            <p:ph type="body" idx="1"/>
          </p:nvPr>
        </p:nvSpPr>
        <p:spPr>
          <a:xfrm>
            <a:off x="457200" y="1439863"/>
            <a:ext cx="8229600" cy="4745037"/>
          </a:xfrm>
        </p:spPr>
        <p:txBody>
          <a:bodyPr/>
          <a:lstStyle/>
          <a:p>
            <a:r>
              <a:rPr lang="en-US" smtClean="0"/>
              <a:t>Many prices are sticky in the short run. </a:t>
            </a:r>
          </a:p>
          <a:p>
            <a:r>
              <a:rPr lang="en-US" smtClean="0"/>
              <a:t>For now (and through Chap. 12), we assume </a:t>
            </a:r>
          </a:p>
          <a:p>
            <a:pPr lvl="1"/>
            <a:r>
              <a:rPr lang="en-US" u="sng" smtClean="0"/>
              <a:t>all</a:t>
            </a:r>
            <a:r>
              <a:rPr lang="en-US" smtClean="0"/>
              <a:t> prices are stuck at a predetermined level in the short run.</a:t>
            </a:r>
          </a:p>
          <a:p>
            <a:pPr lvl="1"/>
            <a:r>
              <a:rPr lang="en-US" smtClean="0"/>
              <a:t>firms are willing to sell as much at that price level as their customers are willing to buy.  </a:t>
            </a:r>
          </a:p>
          <a:p>
            <a:r>
              <a:rPr lang="en-US" smtClean="0"/>
              <a:t>Therefore, the short-run aggregate supply (</a:t>
            </a:r>
            <a:r>
              <a:rPr lang="en-US" i="1" smtClean="0"/>
              <a:t>SRAS</a:t>
            </a:r>
            <a:r>
              <a:rPr lang="en-US" smtClean="0"/>
              <a:t>) curve is horizontal:</a:t>
            </a:r>
          </a:p>
        </p:txBody>
      </p:sp>
    </p:spTree>
    <p:extLst>
      <p:ext uri="{BB962C8B-B14F-4D97-AF65-F5344CB8AC3E}">
        <p14:creationId xmlns:p14="http://schemas.microsoft.com/office/powerpoint/2010/main" val="1645531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36538"/>
            <a:ext cx="8154988" cy="1195387"/>
          </a:xfrm>
        </p:spPr>
        <p:txBody>
          <a:bodyPr/>
          <a:lstStyle/>
          <a:p>
            <a:r>
              <a:rPr lang="en-US" sz="3000" smtClean="0"/>
              <a:t>The short-run aggregate supply curve</a:t>
            </a:r>
            <a:endParaRPr lang="en-US" sz="3000" i="1" smtClean="0"/>
          </a:p>
        </p:txBody>
      </p:sp>
      <p:grpSp>
        <p:nvGrpSpPr>
          <p:cNvPr id="2" name="Group 3"/>
          <p:cNvGrpSpPr>
            <a:grpSpLocks/>
          </p:cNvGrpSpPr>
          <p:nvPr/>
        </p:nvGrpSpPr>
        <p:grpSpPr bwMode="auto">
          <a:xfrm>
            <a:off x="3352800" y="1471613"/>
            <a:ext cx="5257800" cy="4090987"/>
            <a:chOff x="2976" y="1296"/>
            <a:chExt cx="2304" cy="2053"/>
          </a:xfrm>
        </p:grpSpPr>
        <p:grpSp>
          <p:nvGrpSpPr>
            <p:cNvPr id="5129" name="Group 4"/>
            <p:cNvGrpSpPr>
              <a:grpSpLocks/>
            </p:cNvGrpSpPr>
            <p:nvPr/>
          </p:nvGrpSpPr>
          <p:grpSpPr bwMode="auto">
            <a:xfrm>
              <a:off x="3120" y="1536"/>
              <a:ext cx="1968" cy="1728"/>
              <a:chOff x="2640" y="1056"/>
              <a:chExt cx="2496" cy="2112"/>
            </a:xfrm>
          </p:grpSpPr>
          <p:sp>
            <p:nvSpPr>
              <p:cNvPr id="5132"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30" name="Text Box 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5131" name="Text Box 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aphicFrame>
        <p:nvGraphicFramePr>
          <p:cNvPr id="65545" name="Object 2"/>
          <p:cNvGraphicFramePr>
            <a:graphicFrameLocks noChangeAspect="1"/>
          </p:cNvGraphicFramePr>
          <p:nvPr/>
        </p:nvGraphicFramePr>
        <p:xfrm>
          <a:off x="3298825" y="3752850"/>
          <a:ext cx="350838" cy="458788"/>
        </p:xfrm>
        <a:graphic>
          <a:graphicData uri="http://schemas.openxmlformats.org/presentationml/2006/ole">
            <mc:AlternateContent xmlns:mc="http://schemas.openxmlformats.org/markup-compatibility/2006">
              <mc:Choice xmlns:v="urn:schemas-microsoft-com:vml" Requires="v">
                <p:oleObj spid="_x0000_s5132"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825" y="3752850"/>
                        <a:ext cx="350838"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0"/>
          <p:cNvGrpSpPr>
            <a:grpSpLocks/>
          </p:cNvGrpSpPr>
          <p:nvPr/>
        </p:nvGrpSpPr>
        <p:grpSpPr bwMode="auto">
          <a:xfrm>
            <a:off x="3681413" y="3667125"/>
            <a:ext cx="4700587" cy="396875"/>
            <a:chOff x="2319" y="2310"/>
            <a:chExt cx="2961" cy="250"/>
          </a:xfrm>
        </p:grpSpPr>
        <p:sp>
          <p:nvSpPr>
            <p:cNvPr id="5127" name="Line 11"/>
            <p:cNvSpPr>
              <a:spLocks noChangeShapeType="1"/>
            </p:cNvSpPr>
            <p:nvPr/>
          </p:nvSpPr>
          <p:spPr bwMode="auto">
            <a:xfrm>
              <a:off x="2319" y="2536"/>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12"/>
            <p:cNvSpPr txBox="1">
              <a:spLocks noChangeArrowheads="1"/>
            </p:cNvSpPr>
            <p:nvPr/>
          </p:nvSpPr>
          <p:spPr bwMode="auto">
            <a:xfrm>
              <a:off x="4704" y="231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endParaRPr lang="en-US" sz="2400">
                <a:latin typeface="Times New Roman" pitchFamily="18" charset="0"/>
              </a:endParaRPr>
            </a:p>
          </p:txBody>
        </p:sp>
      </p:grpSp>
      <p:sp>
        <p:nvSpPr>
          <p:cNvPr id="65549" name="Rectangle 13"/>
          <p:cNvSpPr>
            <a:spLocks noGrp="1" noChangeArrowheads="1"/>
          </p:cNvSpPr>
          <p:nvPr>
            <p:ph type="body" idx="4294967295"/>
          </p:nvPr>
        </p:nvSpPr>
        <p:spPr>
          <a:xfrm>
            <a:off x="463550" y="1666875"/>
            <a:ext cx="2514600" cy="4021138"/>
          </a:xfrm>
          <a:solidFill>
            <a:srgbClr val="FFCC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a:t>The </a:t>
            </a:r>
            <a:r>
              <a:rPr lang="en-US" sz="2500" i="1" dirty="0"/>
              <a:t>SRAS</a:t>
            </a:r>
            <a:r>
              <a:rPr lang="en-US" sz="2500" dirty="0"/>
              <a:t> curve is horizontal:</a:t>
            </a:r>
          </a:p>
          <a:p>
            <a:pPr marL="0" indent="0">
              <a:buFont typeface="Wingdings" pitchFamily="2" charset="2"/>
              <a:buNone/>
              <a:defRPr/>
            </a:pPr>
            <a:r>
              <a:rPr lang="en-US" sz="2500" dirty="0"/>
              <a:t>The price level is fixed at a predetermined level, and firms sell as much as buyers demand.</a:t>
            </a:r>
          </a:p>
        </p:txBody>
      </p:sp>
    </p:spTree>
    <p:extLst>
      <p:ext uri="{BB962C8B-B14F-4D97-AF65-F5344CB8AC3E}">
        <p14:creationId xmlns:p14="http://schemas.microsoft.com/office/powerpoint/2010/main" val="1608085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49"/>
                                        </p:tgtEl>
                                        <p:attrNameLst>
                                          <p:attrName>style.visibility</p:attrName>
                                        </p:attrNameLst>
                                      </p:cBhvr>
                                      <p:to>
                                        <p:strVal val="visible"/>
                                      </p:to>
                                    </p:set>
                                    <p:animEffect transition="in" filter="fade">
                                      <p:cBhvr>
                                        <p:cTn id="7" dur="500"/>
                                        <p:tgtEl>
                                          <p:spTgt spid="65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65545"/>
                                        </p:tgtEl>
                                        <p:attrNameLst>
                                          <p:attrName>style.visibility</p:attrName>
                                        </p:attrNameLst>
                                      </p:cBhvr>
                                      <p:to>
                                        <p:strVal val="visible"/>
                                      </p:to>
                                    </p:set>
                                    <p:animEffect transition="in" filter="strips(upLeft)">
                                      <p:cBhvr>
                                        <p:cTn id="12" dur="500"/>
                                        <p:tgtEl>
                                          <p:spTgt spid="65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52450" y="236538"/>
            <a:ext cx="7804150" cy="1195387"/>
          </a:xfrm>
        </p:spPr>
        <p:txBody>
          <a:bodyPr/>
          <a:lstStyle/>
          <a:p>
            <a:r>
              <a:rPr lang="en-US" sz="3100" smtClean="0"/>
              <a:t>Short-run effects of an increase in </a:t>
            </a:r>
            <a:r>
              <a:rPr lang="en-US" sz="3100" i="1" smtClean="0"/>
              <a:t>M</a:t>
            </a:r>
          </a:p>
        </p:txBody>
      </p:sp>
      <p:grpSp>
        <p:nvGrpSpPr>
          <p:cNvPr id="6148" name="Group 3"/>
          <p:cNvGrpSpPr>
            <a:grpSpLocks/>
          </p:cNvGrpSpPr>
          <p:nvPr/>
        </p:nvGrpSpPr>
        <p:grpSpPr bwMode="auto">
          <a:xfrm>
            <a:off x="3352800" y="1471613"/>
            <a:ext cx="5257800" cy="4090987"/>
            <a:chOff x="2976" y="1296"/>
            <a:chExt cx="2304" cy="2053"/>
          </a:xfrm>
        </p:grpSpPr>
        <p:grpSp>
          <p:nvGrpSpPr>
            <p:cNvPr id="6175" name="Group 4"/>
            <p:cNvGrpSpPr>
              <a:grpSpLocks/>
            </p:cNvGrpSpPr>
            <p:nvPr/>
          </p:nvGrpSpPr>
          <p:grpSpPr bwMode="auto">
            <a:xfrm>
              <a:off x="3120" y="1536"/>
              <a:ext cx="1968" cy="1728"/>
              <a:chOff x="2640" y="1056"/>
              <a:chExt cx="2496" cy="2112"/>
            </a:xfrm>
          </p:grpSpPr>
          <p:sp>
            <p:nvSpPr>
              <p:cNvPr id="6178"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76" name="Text Box 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6177" name="Text Box 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6149" name="Group 9"/>
          <p:cNvGrpSpPr>
            <a:grpSpLocks/>
          </p:cNvGrpSpPr>
          <p:nvPr/>
        </p:nvGrpSpPr>
        <p:grpSpPr bwMode="auto">
          <a:xfrm>
            <a:off x="4556125" y="1343025"/>
            <a:ext cx="3803650" cy="3602038"/>
            <a:chOff x="2644" y="890"/>
            <a:chExt cx="2396" cy="2269"/>
          </a:xfrm>
        </p:grpSpPr>
        <p:sp>
          <p:nvSpPr>
            <p:cNvPr id="6173" name="Arc 10"/>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4" name="Text Box 11"/>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grpSp>
        <p:nvGrpSpPr>
          <p:cNvPr id="5" name="Group 16"/>
          <p:cNvGrpSpPr>
            <a:grpSpLocks/>
          </p:cNvGrpSpPr>
          <p:nvPr/>
        </p:nvGrpSpPr>
        <p:grpSpPr bwMode="auto">
          <a:xfrm>
            <a:off x="609600" y="1619250"/>
            <a:ext cx="2670175" cy="2357438"/>
            <a:chOff x="384" y="1056"/>
            <a:chExt cx="1682" cy="1449"/>
          </a:xfrm>
        </p:grpSpPr>
        <p:sp>
          <p:nvSpPr>
            <p:cNvPr id="6171" name="Line 17"/>
            <p:cNvSpPr>
              <a:spLocks noChangeShapeType="1"/>
            </p:cNvSpPr>
            <p:nvPr/>
          </p:nvSpPr>
          <p:spPr bwMode="auto">
            <a:xfrm flipH="1" flipV="1">
              <a:off x="1134" y="1801"/>
              <a:ext cx="932"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2" name="Rectangle 18"/>
            <p:cNvSpPr>
              <a:spLocks noChangeArrowheads="1"/>
            </p:cNvSpPr>
            <p:nvPr/>
          </p:nvSpPr>
          <p:spPr bwMode="auto">
            <a:xfrm>
              <a:off x="384" y="1056"/>
              <a:ext cx="1536" cy="76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In the short run when prices are sticky,…</a:t>
              </a:r>
            </a:p>
          </p:txBody>
        </p:sp>
      </p:grpSp>
      <p:grpSp>
        <p:nvGrpSpPr>
          <p:cNvPr id="6" name="Group 19"/>
          <p:cNvGrpSpPr>
            <a:grpSpLocks/>
          </p:cNvGrpSpPr>
          <p:nvPr/>
        </p:nvGrpSpPr>
        <p:grpSpPr bwMode="auto">
          <a:xfrm>
            <a:off x="990600" y="5240338"/>
            <a:ext cx="5894388" cy="931862"/>
            <a:chOff x="624" y="3301"/>
            <a:chExt cx="3713" cy="587"/>
          </a:xfrm>
        </p:grpSpPr>
        <p:sp>
          <p:nvSpPr>
            <p:cNvPr id="6166" name="Line 20"/>
            <p:cNvSpPr>
              <a:spLocks noChangeShapeType="1"/>
            </p:cNvSpPr>
            <p:nvPr/>
          </p:nvSpPr>
          <p:spPr bwMode="auto">
            <a:xfrm>
              <a:off x="3716" y="3301"/>
              <a:ext cx="621" cy="0"/>
            </a:xfrm>
            <a:prstGeom prst="line">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6167" name="Group 21"/>
            <p:cNvGrpSpPr>
              <a:grpSpLocks/>
            </p:cNvGrpSpPr>
            <p:nvPr/>
          </p:nvGrpSpPr>
          <p:grpSpPr bwMode="auto">
            <a:xfrm>
              <a:off x="624" y="3303"/>
              <a:ext cx="3409" cy="585"/>
              <a:chOff x="624" y="3303"/>
              <a:chExt cx="3409" cy="585"/>
            </a:xfrm>
          </p:grpSpPr>
          <p:sp>
            <p:nvSpPr>
              <p:cNvPr id="6168" name="Line 22"/>
              <p:cNvSpPr>
                <a:spLocks noChangeShapeType="1"/>
              </p:cNvSpPr>
              <p:nvPr/>
            </p:nvSpPr>
            <p:spPr bwMode="auto">
              <a:xfrm flipH="1" flipV="1">
                <a:off x="4033" y="3303"/>
                <a:ext cx="0" cy="4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3"/>
              <p:cNvSpPr>
                <a:spLocks noChangeShapeType="1"/>
              </p:cNvSpPr>
              <p:nvPr/>
            </p:nvSpPr>
            <p:spPr bwMode="auto">
              <a:xfrm>
                <a:off x="2064" y="3744"/>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Rectangle 24"/>
              <p:cNvSpPr>
                <a:spLocks noChangeArrowheads="1"/>
              </p:cNvSpPr>
              <p:nvPr/>
            </p:nvSpPr>
            <p:spPr bwMode="auto">
              <a:xfrm>
                <a:off x="624" y="3360"/>
                <a:ext cx="1488" cy="5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…causes output to rise.</a:t>
                </a:r>
              </a:p>
            </p:txBody>
          </p:sp>
        </p:grpSp>
      </p:grpSp>
      <p:grpSp>
        <p:nvGrpSpPr>
          <p:cNvPr id="6152" name="Group 25"/>
          <p:cNvGrpSpPr>
            <a:grpSpLocks/>
          </p:cNvGrpSpPr>
          <p:nvPr/>
        </p:nvGrpSpPr>
        <p:grpSpPr bwMode="auto">
          <a:xfrm>
            <a:off x="3298825" y="3667125"/>
            <a:ext cx="5083175" cy="544513"/>
            <a:chOff x="2078" y="2310"/>
            <a:chExt cx="3202" cy="343"/>
          </a:xfrm>
        </p:grpSpPr>
        <p:graphicFrame>
          <p:nvGraphicFramePr>
            <p:cNvPr id="6146" name="Object 2"/>
            <p:cNvGraphicFramePr>
              <a:graphicFrameLocks noChangeAspect="1"/>
            </p:cNvGraphicFramePr>
            <p:nvPr/>
          </p:nvGraphicFramePr>
          <p:xfrm>
            <a:off x="2078" y="2364"/>
            <a:ext cx="221" cy="289"/>
          </p:xfrm>
          <a:graphic>
            <a:graphicData uri="http://schemas.openxmlformats.org/presentationml/2006/ole">
              <mc:AlternateContent xmlns:mc="http://schemas.openxmlformats.org/markup-compatibility/2006">
                <mc:Choice xmlns:v="urn:schemas-microsoft-com:vml" Requires="v">
                  <p:oleObj spid="_x0000_s6156"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 y="2364"/>
                          <a:ext cx="22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Line 27"/>
            <p:cNvSpPr>
              <a:spLocks noChangeShapeType="1"/>
            </p:cNvSpPr>
            <p:nvPr/>
          </p:nvSpPr>
          <p:spPr bwMode="auto">
            <a:xfrm>
              <a:off x="2319" y="2536"/>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Text Box 28"/>
            <p:cNvSpPr txBox="1">
              <a:spLocks noChangeArrowheads="1"/>
            </p:cNvSpPr>
            <p:nvPr/>
          </p:nvSpPr>
          <p:spPr bwMode="auto">
            <a:xfrm>
              <a:off x="4704" y="231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endParaRPr lang="en-US" sz="2400">
                <a:latin typeface="Times New Roman" pitchFamily="18" charset="0"/>
              </a:endParaRPr>
            </a:p>
          </p:txBody>
        </p:sp>
      </p:grpSp>
      <p:grpSp>
        <p:nvGrpSpPr>
          <p:cNvPr id="9" name="Group 29"/>
          <p:cNvGrpSpPr>
            <a:grpSpLocks/>
          </p:cNvGrpSpPr>
          <p:nvPr/>
        </p:nvGrpSpPr>
        <p:grpSpPr bwMode="auto">
          <a:xfrm>
            <a:off x="6748463" y="4017963"/>
            <a:ext cx="381000" cy="1849437"/>
            <a:chOff x="4251" y="2531"/>
            <a:chExt cx="240" cy="1165"/>
          </a:xfrm>
        </p:grpSpPr>
        <p:sp>
          <p:nvSpPr>
            <p:cNvPr id="6162" name="Text Box 30"/>
            <p:cNvSpPr txBox="1">
              <a:spLocks noChangeArrowheads="1"/>
            </p:cNvSpPr>
            <p:nvPr/>
          </p:nvSpPr>
          <p:spPr bwMode="auto">
            <a:xfrm>
              <a:off x="4251" y="341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6163" name="Line 31"/>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4" name="Text Box 32"/>
          <p:cNvSpPr txBox="1">
            <a:spLocks noChangeArrowheads="1"/>
          </p:cNvSpPr>
          <p:nvPr/>
        </p:nvSpPr>
        <p:spPr bwMode="auto">
          <a:xfrm>
            <a:off x="5680075" y="5418138"/>
            <a:ext cx="381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6155" name="Line 33"/>
          <p:cNvSpPr>
            <a:spLocks noChangeShapeType="1"/>
          </p:cNvSpPr>
          <p:nvPr/>
        </p:nvSpPr>
        <p:spPr bwMode="auto">
          <a:xfrm flipH="1">
            <a:off x="5835650" y="4025900"/>
            <a:ext cx="1588" cy="13652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7618" name="Line 34"/>
          <p:cNvSpPr>
            <a:spLocks noChangeShapeType="1"/>
          </p:cNvSpPr>
          <p:nvPr/>
        </p:nvSpPr>
        <p:spPr bwMode="auto">
          <a:xfrm>
            <a:off x="5324475" y="3505200"/>
            <a:ext cx="614363" cy="0"/>
          </a:xfrm>
          <a:prstGeom prst="line">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0" name="Group 12"/>
          <p:cNvGrpSpPr>
            <a:grpSpLocks/>
          </p:cNvGrpSpPr>
          <p:nvPr/>
        </p:nvGrpSpPr>
        <p:grpSpPr bwMode="auto">
          <a:xfrm>
            <a:off x="4848225" y="914400"/>
            <a:ext cx="3803650" cy="3600450"/>
            <a:chOff x="3028" y="576"/>
            <a:chExt cx="2396" cy="2268"/>
          </a:xfrm>
        </p:grpSpPr>
        <p:sp>
          <p:nvSpPr>
            <p:cNvPr id="6160" name="Arc 13"/>
            <p:cNvSpPr>
              <a:spLocks/>
            </p:cNvSpPr>
            <p:nvPr/>
          </p:nvSpPr>
          <p:spPr bwMode="auto">
            <a:xfrm flipH="1" flipV="1">
              <a:off x="3028" y="57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1" name="Text Box 14"/>
            <p:cNvSpPr txBox="1">
              <a:spLocks noChangeArrowheads="1"/>
            </p:cNvSpPr>
            <p:nvPr/>
          </p:nvSpPr>
          <p:spPr bwMode="auto">
            <a:xfrm>
              <a:off x="4814" y="256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
        <p:nvSpPr>
          <p:cNvPr id="67619" name="Line 35"/>
          <p:cNvSpPr>
            <a:spLocks noChangeShapeType="1"/>
          </p:cNvSpPr>
          <p:nvPr/>
        </p:nvSpPr>
        <p:spPr bwMode="auto">
          <a:xfrm flipH="1">
            <a:off x="5600700" y="2514600"/>
            <a:ext cx="571500" cy="95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9" name="Rectangle 15"/>
          <p:cNvSpPr>
            <a:spLocks noGrp="1" noChangeArrowheads="1"/>
          </p:cNvSpPr>
          <p:nvPr>
            <p:ph type="body" idx="1"/>
          </p:nvPr>
        </p:nvSpPr>
        <p:spPr>
          <a:xfrm>
            <a:off x="6121400" y="1785938"/>
            <a:ext cx="2244725" cy="1187450"/>
          </a:xfrm>
          <a:solidFill>
            <a:srgbClr val="FFFFCC"/>
          </a:solidFill>
        </p:spPr>
        <p:txBody>
          <a:bodyPr/>
          <a:lstStyle/>
          <a:p>
            <a:pPr marL="0" indent="0">
              <a:buFont typeface="Wingdings" pitchFamily="2" charset="2"/>
              <a:buNone/>
            </a:pPr>
            <a:r>
              <a:rPr lang="en-US" sz="2400" smtClean="0"/>
              <a:t>…an increase in aggregate demand…</a:t>
            </a:r>
          </a:p>
        </p:txBody>
      </p:sp>
    </p:spTree>
    <p:extLst>
      <p:ext uri="{BB962C8B-B14F-4D97-AF65-F5344CB8AC3E}">
        <p14:creationId xmlns:p14="http://schemas.microsoft.com/office/powerpoint/2010/main" val="21058437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7599"/>
                                        </p:tgtEl>
                                        <p:attrNameLst>
                                          <p:attrName>style.visibility</p:attrName>
                                        </p:attrNameLst>
                                      </p:cBhvr>
                                      <p:to>
                                        <p:strVal val="visible"/>
                                      </p:to>
                                    </p:set>
                                    <p:animEffect transition="in" filter="strips(downLeft)">
                                      <p:cBhvr>
                                        <p:cTn id="12" dur="500"/>
                                        <p:tgtEl>
                                          <p:spTgt spid="67599"/>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7619"/>
                                        </p:tgtEl>
                                        <p:attrNameLst>
                                          <p:attrName>style.visibility</p:attrName>
                                        </p:attrNameLst>
                                      </p:cBhvr>
                                      <p:to>
                                        <p:strVal val="visible"/>
                                      </p:to>
                                    </p:set>
                                    <p:animEffect transition="in" filter="strips(downLeft)">
                                      <p:cBhvr>
                                        <p:cTn id="16" dur="500"/>
                                        <p:tgtEl>
                                          <p:spTgt spid="67619"/>
                                        </p:tgtEl>
                                      </p:cBhvr>
                                    </p:animEffect>
                                  </p:childTnLst>
                                </p:cTn>
                              </p:par>
                            </p:childTnLst>
                          </p:cTn>
                        </p:par>
                        <p:par>
                          <p:cTn id="17" fill="hold" nodeType="afterGroup">
                            <p:stCondLst>
                              <p:cond delay="1000"/>
                            </p:stCondLst>
                            <p:childTnLst>
                              <p:par>
                                <p:cTn id="18" presetID="17" presetClass="entr" presetSubtype="8" fill="hold" grpId="0" nodeType="afterEffect">
                                  <p:stCondLst>
                                    <p:cond delay="0"/>
                                  </p:stCondLst>
                                  <p:childTnLst>
                                    <p:set>
                                      <p:cBhvr>
                                        <p:cTn id="19" dur="1" fill="hold">
                                          <p:stCondLst>
                                            <p:cond delay="0"/>
                                          </p:stCondLst>
                                        </p:cTn>
                                        <p:tgtEl>
                                          <p:spTgt spid="67618"/>
                                        </p:tgtEl>
                                        <p:attrNameLst>
                                          <p:attrName>style.visibility</p:attrName>
                                        </p:attrNameLst>
                                      </p:cBhvr>
                                      <p:to>
                                        <p:strVal val="visible"/>
                                      </p:to>
                                    </p:set>
                                    <p:anim calcmode="lin" valueType="num">
                                      <p:cBhvr>
                                        <p:cTn id="20" dur="500" fill="hold"/>
                                        <p:tgtEl>
                                          <p:spTgt spid="67618"/>
                                        </p:tgtEl>
                                        <p:attrNameLst>
                                          <p:attrName>ppt_x</p:attrName>
                                        </p:attrNameLst>
                                      </p:cBhvr>
                                      <p:tavLst>
                                        <p:tav tm="0">
                                          <p:val>
                                            <p:strVal val="#ppt_x-#ppt_w/2"/>
                                          </p:val>
                                        </p:tav>
                                        <p:tav tm="100000">
                                          <p:val>
                                            <p:strVal val="#ppt_x"/>
                                          </p:val>
                                        </p:tav>
                                      </p:tavLst>
                                    </p:anim>
                                    <p:anim calcmode="lin" valueType="num">
                                      <p:cBhvr>
                                        <p:cTn id="21" dur="500" fill="hold"/>
                                        <p:tgtEl>
                                          <p:spTgt spid="67618"/>
                                        </p:tgtEl>
                                        <p:attrNameLst>
                                          <p:attrName>ppt_y</p:attrName>
                                        </p:attrNameLst>
                                      </p:cBhvr>
                                      <p:tavLst>
                                        <p:tav tm="0">
                                          <p:val>
                                            <p:strVal val="#ppt_y"/>
                                          </p:val>
                                        </p:tav>
                                        <p:tav tm="100000">
                                          <p:val>
                                            <p:strVal val="#ppt_y"/>
                                          </p:val>
                                        </p:tav>
                                      </p:tavLst>
                                    </p:anim>
                                    <p:anim calcmode="lin" valueType="num">
                                      <p:cBhvr>
                                        <p:cTn id="22" dur="500" fill="hold"/>
                                        <p:tgtEl>
                                          <p:spTgt spid="67618"/>
                                        </p:tgtEl>
                                        <p:attrNameLst>
                                          <p:attrName>ppt_w</p:attrName>
                                        </p:attrNameLst>
                                      </p:cBhvr>
                                      <p:tavLst>
                                        <p:tav tm="0">
                                          <p:val>
                                            <p:fltVal val="0"/>
                                          </p:val>
                                        </p:tav>
                                        <p:tav tm="100000">
                                          <p:val>
                                            <p:strVal val="#ppt_w"/>
                                          </p:val>
                                        </p:tav>
                                      </p:tavLst>
                                    </p:anim>
                                    <p:anim calcmode="lin" valueType="num">
                                      <p:cBhvr>
                                        <p:cTn id="23" dur="500" fill="hold"/>
                                        <p:tgtEl>
                                          <p:spTgt spid="67618"/>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500"/>
                            </p:stCondLst>
                            <p:childTnLst>
                              <p:par>
                                <p:cTn id="25" presetID="18" presetClass="entr" presetSubtype="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Right)">
                                      <p:cBhvr>
                                        <p:cTn id="32" dur="500"/>
                                        <p:tgtEl>
                                          <p:spTgt spid="6"/>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8" grpId="0" animBg="1"/>
      <p:bldP spid="67619" grpId="0" animBg="1"/>
      <p:bldP spid="6759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a:lnSpc>
                <a:spcPct val="90000"/>
              </a:lnSpc>
            </a:pPr>
            <a:r>
              <a:rPr lang="en-US" sz="3200" smtClean="0"/>
              <a:t>From the short run to the long run</a:t>
            </a:r>
          </a:p>
        </p:txBody>
      </p:sp>
      <p:sp>
        <p:nvSpPr>
          <p:cNvPr id="69635" name="Rectangle 3"/>
          <p:cNvSpPr>
            <a:spLocks noGrp="1" noChangeArrowheads="1"/>
          </p:cNvSpPr>
          <p:nvPr>
            <p:ph type="body" idx="1"/>
          </p:nvPr>
        </p:nvSpPr>
        <p:spPr>
          <a:xfrm>
            <a:off x="546100" y="1109663"/>
            <a:ext cx="7543800" cy="1066800"/>
          </a:xfrm>
        </p:spPr>
        <p:txBody>
          <a:bodyPr/>
          <a:lstStyle/>
          <a:p>
            <a:pPr marL="0" indent="0">
              <a:lnSpc>
                <a:spcPct val="110000"/>
              </a:lnSpc>
              <a:spcBef>
                <a:spcPct val="30000"/>
              </a:spcBef>
              <a:buFont typeface="Wingdings" pitchFamily="2" charset="2"/>
              <a:buNone/>
            </a:pPr>
            <a:r>
              <a:rPr lang="en-US" sz="2700" smtClean="0"/>
              <a:t>Over time, prices gradually become “unstuck.”  When they do, will they rise or fall?  </a:t>
            </a:r>
          </a:p>
        </p:txBody>
      </p:sp>
      <p:graphicFrame>
        <p:nvGraphicFramePr>
          <p:cNvPr id="69636" name="Group 4"/>
          <p:cNvGraphicFramePr>
            <a:graphicFrameLocks noGrp="1"/>
          </p:cNvGraphicFramePr>
          <p:nvPr/>
        </p:nvGraphicFramePr>
        <p:xfrm>
          <a:off x="1676400" y="2217738"/>
          <a:ext cx="6400800" cy="2895601"/>
        </p:xfrm>
        <a:graphic>
          <a:graphicData uri="http://schemas.openxmlformats.org/drawingml/2006/table">
            <a:tbl>
              <a:tblPr/>
              <a:tblGrid>
                <a:gridCol w="3200400"/>
                <a:gridCol w="3200400"/>
              </a:tblGrid>
              <a:tr h="9667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223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223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842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69653" name="Object 2"/>
          <p:cNvGraphicFramePr>
            <a:graphicFrameLocks noChangeAspect="1"/>
          </p:cNvGraphicFramePr>
          <p:nvPr/>
        </p:nvGraphicFramePr>
        <p:xfrm>
          <a:off x="2590800" y="3211513"/>
          <a:ext cx="1371600" cy="606425"/>
        </p:xfrm>
        <a:graphic>
          <a:graphicData uri="http://schemas.openxmlformats.org/presentationml/2006/ole">
            <mc:AlternateContent xmlns:mc="http://schemas.openxmlformats.org/markup-compatibility/2006">
              <mc:Choice xmlns:v="urn:schemas-microsoft-com:vml" Requires="v">
                <p:oleObj spid="_x0000_s7200" name="Equation" r:id="rId4" imgW="545760" imgH="241200" progId="Equation.DSMT4">
                  <p:embed/>
                </p:oleObj>
              </mc:Choice>
              <mc:Fallback>
                <p:oleObj name="Equation" r:id="rId4" imgW="5457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211513"/>
                        <a:ext cx="1371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4" name="Object 3"/>
          <p:cNvGraphicFramePr>
            <a:graphicFrameLocks noChangeAspect="1"/>
          </p:cNvGraphicFramePr>
          <p:nvPr/>
        </p:nvGraphicFramePr>
        <p:xfrm>
          <a:off x="2590800" y="3821113"/>
          <a:ext cx="1371600" cy="606425"/>
        </p:xfrm>
        <a:graphic>
          <a:graphicData uri="http://schemas.openxmlformats.org/presentationml/2006/ole">
            <mc:AlternateContent xmlns:mc="http://schemas.openxmlformats.org/markup-compatibility/2006">
              <mc:Choice xmlns:v="urn:schemas-microsoft-com:vml" Requires="v">
                <p:oleObj spid="_x0000_s7201" name="Equation" r:id="rId6" imgW="545760" imgH="241200" progId="Equation.DSMT4">
                  <p:embed/>
                </p:oleObj>
              </mc:Choice>
              <mc:Fallback>
                <p:oleObj name="Equation" r:id="rId6" imgW="5457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821113"/>
                        <a:ext cx="1371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5" name="Object 4"/>
          <p:cNvGraphicFramePr>
            <a:graphicFrameLocks noChangeAspect="1"/>
          </p:cNvGraphicFramePr>
          <p:nvPr/>
        </p:nvGraphicFramePr>
        <p:xfrm>
          <a:off x="2590800" y="4503738"/>
          <a:ext cx="1371600" cy="606425"/>
        </p:xfrm>
        <a:graphic>
          <a:graphicData uri="http://schemas.openxmlformats.org/presentationml/2006/ole">
            <mc:AlternateContent xmlns:mc="http://schemas.openxmlformats.org/markup-compatibility/2006">
              <mc:Choice xmlns:v="urn:schemas-microsoft-com:vml" Requires="v">
                <p:oleObj spid="_x0000_s7202" name="Equation" r:id="rId8" imgW="545760" imgH="241200" progId="Equation.DSMT4">
                  <p:embed/>
                </p:oleObj>
              </mc:Choice>
              <mc:Fallback>
                <p:oleObj name="Equation" r:id="rId8" imgW="5457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503738"/>
                        <a:ext cx="1371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6" name="Text Box 24"/>
          <p:cNvSpPr txBox="1">
            <a:spLocks noChangeArrowheads="1"/>
          </p:cNvSpPr>
          <p:nvPr/>
        </p:nvSpPr>
        <p:spPr bwMode="auto">
          <a:xfrm>
            <a:off x="5791200" y="3252788"/>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t>rise</a:t>
            </a:r>
          </a:p>
        </p:txBody>
      </p:sp>
      <p:sp>
        <p:nvSpPr>
          <p:cNvPr id="69657" name="Text Box 25"/>
          <p:cNvSpPr txBox="1">
            <a:spLocks noChangeArrowheads="1"/>
          </p:cNvSpPr>
          <p:nvPr/>
        </p:nvSpPr>
        <p:spPr bwMode="auto">
          <a:xfrm>
            <a:off x="5791200" y="3862388"/>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t>fall</a:t>
            </a:r>
          </a:p>
        </p:txBody>
      </p:sp>
      <p:sp>
        <p:nvSpPr>
          <p:cNvPr id="69658" name="Text Box 26"/>
          <p:cNvSpPr txBox="1">
            <a:spLocks noChangeArrowheads="1"/>
          </p:cNvSpPr>
          <p:nvPr/>
        </p:nvSpPr>
        <p:spPr bwMode="auto">
          <a:xfrm>
            <a:off x="4989513" y="4548188"/>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t>remain constant</a:t>
            </a:r>
          </a:p>
        </p:txBody>
      </p:sp>
      <p:sp>
        <p:nvSpPr>
          <p:cNvPr id="69659" name="Text Box 27"/>
          <p:cNvSpPr txBox="1">
            <a:spLocks noChangeArrowheads="1"/>
          </p:cNvSpPr>
          <p:nvPr/>
        </p:nvSpPr>
        <p:spPr bwMode="auto">
          <a:xfrm>
            <a:off x="1828800" y="2246313"/>
            <a:ext cx="2971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a:t>In the short-run equilibrium, if</a:t>
            </a:r>
          </a:p>
        </p:txBody>
      </p:sp>
      <p:sp>
        <p:nvSpPr>
          <p:cNvPr id="69660" name="Text Box 28"/>
          <p:cNvSpPr txBox="1">
            <a:spLocks noChangeArrowheads="1"/>
          </p:cNvSpPr>
          <p:nvPr/>
        </p:nvSpPr>
        <p:spPr bwMode="auto">
          <a:xfrm>
            <a:off x="4953000" y="2246313"/>
            <a:ext cx="2971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a:t>then over time, </a:t>
            </a:r>
            <a:br>
              <a:rPr lang="en-US" sz="2600"/>
            </a:br>
            <a:r>
              <a:rPr lang="en-US" sz="2600" b="1" i="1">
                <a:latin typeface="Tahoma" pitchFamily="34" charset="0"/>
              </a:rPr>
              <a:t>P</a:t>
            </a:r>
            <a:r>
              <a:rPr lang="en-US" sz="2600"/>
              <a:t>  will…</a:t>
            </a:r>
          </a:p>
        </p:txBody>
      </p:sp>
      <p:sp>
        <p:nvSpPr>
          <p:cNvPr id="69661" name="Rectangle 29"/>
          <p:cNvSpPr>
            <a:spLocks noChangeArrowheads="1"/>
          </p:cNvSpPr>
          <p:nvPr/>
        </p:nvSpPr>
        <p:spPr bwMode="auto">
          <a:xfrm>
            <a:off x="0" y="526415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spcBef>
                <a:spcPct val="30000"/>
              </a:spcBef>
              <a:buClr>
                <a:srgbClr val="008080"/>
              </a:buClr>
              <a:buSzPct val="120000"/>
              <a:buFont typeface="Wingdings" pitchFamily="2" charset="2"/>
              <a:buNone/>
            </a:pPr>
            <a:r>
              <a:rPr lang="en-US" sz="2600" b="1" i="1" dirty="0">
                <a:solidFill>
                  <a:srgbClr val="FF0000"/>
                </a:solidFill>
              </a:rPr>
              <a:t>The adjustment of prices is what moves </a:t>
            </a:r>
            <a:br>
              <a:rPr lang="en-US" sz="2600" b="1" i="1" dirty="0">
                <a:solidFill>
                  <a:srgbClr val="FF0000"/>
                </a:solidFill>
              </a:rPr>
            </a:br>
            <a:r>
              <a:rPr lang="en-US" sz="2600" b="1" i="1" dirty="0">
                <a:solidFill>
                  <a:srgbClr val="FF0000"/>
                </a:solidFill>
              </a:rPr>
              <a:t>the economy to its long-run equilibrium.</a:t>
            </a:r>
          </a:p>
        </p:txBody>
      </p:sp>
    </p:spTree>
    <p:extLst>
      <p:ext uri="{BB962C8B-B14F-4D97-AF65-F5344CB8AC3E}">
        <p14:creationId xmlns:p14="http://schemas.microsoft.com/office/powerpoint/2010/main" val="13552406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fade">
                                      <p:cBhvr>
                                        <p:cTn id="12" dur="500"/>
                                        <p:tgtEl>
                                          <p:spTgt spid="6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9659"/>
                                        </p:tgtEl>
                                        <p:attrNameLst>
                                          <p:attrName>style.visibility</p:attrName>
                                        </p:attrNameLst>
                                      </p:cBhvr>
                                      <p:to>
                                        <p:strVal val="visible"/>
                                      </p:to>
                                    </p:set>
                                    <p:animEffect transition="in" filter="strips(downLeft)">
                                      <p:cBhvr>
                                        <p:cTn id="17" dur="500"/>
                                        <p:tgtEl>
                                          <p:spTgt spid="69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69653"/>
                                        </p:tgtEl>
                                        <p:attrNameLst>
                                          <p:attrName>style.visibility</p:attrName>
                                        </p:attrNameLst>
                                      </p:cBhvr>
                                      <p:to>
                                        <p:strVal val="visible"/>
                                      </p:to>
                                    </p:set>
                                    <p:animEffect transition="in" filter="strips(downLeft)">
                                      <p:cBhvr>
                                        <p:cTn id="22" dur="500"/>
                                        <p:tgtEl>
                                          <p:spTgt spid="69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9660"/>
                                        </p:tgtEl>
                                        <p:attrNameLst>
                                          <p:attrName>style.visibility</p:attrName>
                                        </p:attrNameLst>
                                      </p:cBhvr>
                                      <p:to>
                                        <p:strVal val="visible"/>
                                      </p:to>
                                    </p:set>
                                    <p:animEffect transition="in" filter="strips(downRight)">
                                      <p:cBhvr>
                                        <p:cTn id="27" dur="500"/>
                                        <p:tgtEl>
                                          <p:spTgt spid="696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9656"/>
                                        </p:tgtEl>
                                        <p:attrNameLst>
                                          <p:attrName>style.visibility</p:attrName>
                                        </p:attrNameLst>
                                      </p:cBhvr>
                                      <p:to>
                                        <p:strVal val="visible"/>
                                      </p:to>
                                    </p:set>
                                    <p:animEffect transition="in" filter="strips(downRight)">
                                      <p:cBhvr>
                                        <p:cTn id="32" dur="500"/>
                                        <p:tgtEl>
                                          <p:spTgt spid="696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69654"/>
                                        </p:tgtEl>
                                        <p:attrNameLst>
                                          <p:attrName>style.visibility</p:attrName>
                                        </p:attrNameLst>
                                      </p:cBhvr>
                                      <p:to>
                                        <p:strVal val="visible"/>
                                      </p:to>
                                    </p:set>
                                    <p:animEffect transition="in" filter="strips(downLeft)">
                                      <p:cBhvr>
                                        <p:cTn id="37" dur="500"/>
                                        <p:tgtEl>
                                          <p:spTgt spid="696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69657"/>
                                        </p:tgtEl>
                                        <p:attrNameLst>
                                          <p:attrName>style.visibility</p:attrName>
                                        </p:attrNameLst>
                                      </p:cBhvr>
                                      <p:to>
                                        <p:strVal val="visible"/>
                                      </p:to>
                                    </p:set>
                                    <p:animEffect transition="in" filter="strips(downRight)">
                                      <p:cBhvr>
                                        <p:cTn id="42" dur="500"/>
                                        <p:tgtEl>
                                          <p:spTgt spid="696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69655"/>
                                        </p:tgtEl>
                                        <p:attrNameLst>
                                          <p:attrName>style.visibility</p:attrName>
                                        </p:attrNameLst>
                                      </p:cBhvr>
                                      <p:to>
                                        <p:strVal val="visible"/>
                                      </p:to>
                                    </p:set>
                                    <p:animEffect transition="in" filter="strips(downLeft)">
                                      <p:cBhvr>
                                        <p:cTn id="47" dur="500"/>
                                        <p:tgtEl>
                                          <p:spTgt spid="696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69658"/>
                                        </p:tgtEl>
                                        <p:attrNameLst>
                                          <p:attrName>style.visibility</p:attrName>
                                        </p:attrNameLst>
                                      </p:cBhvr>
                                      <p:to>
                                        <p:strVal val="visible"/>
                                      </p:to>
                                    </p:set>
                                    <p:animEffect transition="in" filter="strips(downRight)">
                                      <p:cBhvr>
                                        <p:cTn id="52" dur="500"/>
                                        <p:tgtEl>
                                          <p:spTgt spid="696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9661"/>
                                        </p:tgtEl>
                                        <p:attrNameLst>
                                          <p:attrName>style.visibility</p:attrName>
                                        </p:attrNameLst>
                                      </p:cBhvr>
                                      <p:to>
                                        <p:strVal val="visible"/>
                                      </p:to>
                                    </p:set>
                                    <p:animEffect transition="in" filter="wipe(left)">
                                      <p:cBhvr>
                                        <p:cTn id="57" dur="500"/>
                                        <p:tgtEl>
                                          <p:spTgt spid="69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56" grpId="0" autoUpdateAnimBg="0"/>
      <p:bldP spid="69657" grpId="0" autoUpdateAnimBg="0"/>
      <p:bldP spid="69658" grpId="0" autoUpdateAnimBg="0"/>
      <p:bldP spid="69659" grpId="0" autoUpdateAnimBg="0"/>
      <p:bldP spid="69660" grpId="0" autoUpdateAnimBg="0"/>
      <p:bldP spid="6966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z="3100" dirty="0" smtClean="0"/>
              <a:t>The SR &amp; LR effects of  </a:t>
            </a:r>
            <a:r>
              <a:rPr lang="en-US" sz="3100" b="0" dirty="0" smtClean="0">
                <a:latin typeface="Times New Roman"/>
                <a:cs typeface="Times New Roman"/>
                <a:sym typeface="Symbol" pitchFamily="18" charset="2"/>
              </a:rPr>
              <a:t>Δ</a:t>
            </a:r>
            <a:r>
              <a:rPr lang="en-US" sz="3100" i="1" dirty="0" smtClean="0"/>
              <a:t>M</a:t>
            </a:r>
            <a:r>
              <a:rPr lang="en-US" sz="3100" dirty="0" smtClean="0">
                <a:latin typeface="Arial" charset="0"/>
              </a:rPr>
              <a:t> </a:t>
            </a:r>
            <a:r>
              <a:rPr lang="en-US" sz="3100" b="0" dirty="0" smtClean="0">
                <a:latin typeface="Arial" charset="0"/>
              </a:rPr>
              <a:t>&gt;</a:t>
            </a:r>
            <a:r>
              <a:rPr lang="en-US" sz="3100" dirty="0" smtClean="0">
                <a:latin typeface="Arial" charset="0"/>
              </a:rPr>
              <a:t> </a:t>
            </a:r>
            <a:r>
              <a:rPr lang="en-US" sz="3100" b="0" dirty="0" smtClean="0">
                <a:latin typeface="Arial" charset="0"/>
              </a:rPr>
              <a:t>0</a:t>
            </a:r>
          </a:p>
        </p:txBody>
      </p:sp>
      <p:grpSp>
        <p:nvGrpSpPr>
          <p:cNvPr id="8197" name="Group 3"/>
          <p:cNvGrpSpPr>
            <a:grpSpLocks/>
          </p:cNvGrpSpPr>
          <p:nvPr/>
        </p:nvGrpSpPr>
        <p:grpSpPr bwMode="auto">
          <a:xfrm>
            <a:off x="3352800" y="1471613"/>
            <a:ext cx="5257800" cy="4090987"/>
            <a:chOff x="2976" y="1296"/>
            <a:chExt cx="2304" cy="2053"/>
          </a:xfrm>
        </p:grpSpPr>
        <p:grpSp>
          <p:nvGrpSpPr>
            <p:cNvPr id="8228" name="Group 4"/>
            <p:cNvGrpSpPr>
              <a:grpSpLocks/>
            </p:cNvGrpSpPr>
            <p:nvPr/>
          </p:nvGrpSpPr>
          <p:grpSpPr bwMode="auto">
            <a:xfrm>
              <a:off x="3120" y="1536"/>
              <a:ext cx="1968" cy="1728"/>
              <a:chOff x="2640" y="1056"/>
              <a:chExt cx="2496" cy="2112"/>
            </a:xfrm>
          </p:grpSpPr>
          <p:sp>
            <p:nvSpPr>
              <p:cNvPr id="8231"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2"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29" name="Text Box 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8230" name="Text Box 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8198" name="Group 9"/>
          <p:cNvGrpSpPr>
            <a:grpSpLocks/>
          </p:cNvGrpSpPr>
          <p:nvPr/>
        </p:nvGrpSpPr>
        <p:grpSpPr bwMode="auto">
          <a:xfrm>
            <a:off x="4556125" y="1343025"/>
            <a:ext cx="3803650" cy="3602038"/>
            <a:chOff x="2644" y="890"/>
            <a:chExt cx="2396" cy="2269"/>
          </a:xfrm>
        </p:grpSpPr>
        <p:sp>
          <p:nvSpPr>
            <p:cNvPr id="8226" name="Arc 10"/>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7" name="Text Box 11"/>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sp>
        <p:nvSpPr>
          <p:cNvPr id="71695" name="Line 15"/>
          <p:cNvSpPr>
            <a:spLocks noChangeShapeType="1"/>
          </p:cNvSpPr>
          <p:nvPr/>
        </p:nvSpPr>
        <p:spPr bwMode="auto">
          <a:xfrm>
            <a:off x="5899150" y="5240338"/>
            <a:ext cx="985838" cy="0"/>
          </a:xfrm>
          <a:prstGeom prst="line">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8200" name="Group 16"/>
          <p:cNvGrpSpPr>
            <a:grpSpLocks/>
          </p:cNvGrpSpPr>
          <p:nvPr/>
        </p:nvGrpSpPr>
        <p:grpSpPr bwMode="auto">
          <a:xfrm>
            <a:off x="5410200" y="1524000"/>
            <a:ext cx="1066800" cy="3865563"/>
            <a:chOff x="3408" y="960"/>
            <a:chExt cx="672" cy="2435"/>
          </a:xfrm>
        </p:grpSpPr>
        <p:sp>
          <p:nvSpPr>
            <p:cNvPr id="8224" name="Line 17"/>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Text Box 18"/>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aphicFrame>
        <p:nvGraphicFramePr>
          <p:cNvPr id="8194" name="Object 2"/>
          <p:cNvGraphicFramePr>
            <a:graphicFrameLocks noChangeAspect="1"/>
          </p:cNvGraphicFramePr>
          <p:nvPr/>
        </p:nvGraphicFramePr>
        <p:xfrm>
          <a:off x="5715000" y="5389563"/>
          <a:ext cx="306388" cy="401637"/>
        </p:xfrm>
        <a:graphic>
          <a:graphicData uri="http://schemas.openxmlformats.org/presentationml/2006/ole">
            <mc:AlternateContent xmlns:mc="http://schemas.openxmlformats.org/markup-compatibility/2006">
              <mc:Choice xmlns:v="urn:schemas-microsoft-com:vml" Requires="v">
                <p:oleObj spid="_x0000_s8214"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389563"/>
                        <a:ext cx="306388"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201" name="Group 20"/>
          <p:cNvGrpSpPr>
            <a:grpSpLocks/>
          </p:cNvGrpSpPr>
          <p:nvPr/>
        </p:nvGrpSpPr>
        <p:grpSpPr bwMode="auto">
          <a:xfrm>
            <a:off x="3298825" y="3667125"/>
            <a:ext cx="5083175" cy="544513"/>
            <a:chOff x="2078" y="2310"/>
            <a:chExt cx="3202" cy="343"/>
          </a:xfrm>
        </p:grpSpPr>
        <p:graphicFrame>
          <p:nvGraphicFramePr>
            <p:cNvPr id="8195" name="Object 3"/>
            <p:cNvGraphicFramePr>
              <a:graphicFrameLocks noChangeAspect="1"/>
            </p:cNvGraphicFramePr>
            <p:nvPr/>
          </p:nvGraphicFramePr>
          <p:xfrm>
            <a:off x="2078" y="2364"/>
            <a:ext cx="221" cy="289"/>
          </p:xfrm>
          <a:graphic>
            <a:graphicData uri="http://schemas.openxmlformats.org/presentationml/2006/ole">
              <mc:AlternateContent xmlns:mc="http://schemas.openxmlformats.org/markup-compatibility/2006">
                <mc:Choice xmlns:v="urn:schemas-microsoft-com:vml" Requires="v">
                  <p:oleObj spid="_x0000_s8215"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8" y="2364"/>
                          <a:ext cx="22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2" name="Line 22"/>
            <p:cNvSpPr>
              <a:spLocks noChangeShapeType="1"/>
            </p:cNvSpPr>
            <p:nvPr/>
          </p:nvSpPr>
          <p:spPr bwMode="auto">
            <a:xfrm>
              <a:off x="2319" y="2536"/>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Text Box 23"/>
            <p:cNvSpPr txBox="1">
              <a:spLocks noChangeArrowheads="1"/>
            </p:cNvSpPr>
            <p:nvPr/>
          </p:nvSpPr>
          <p:spPr bwMode="auto">
            <a:xfrm>
              <a:off x="4704" y="231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endParaRPr lang="en-US" sz="2400">
                <a:latin typeface="Times New Roman" pitchFamily="18" charset="0"/>
              </a:endParaRPr>
            </a:p>
          </p:txBody>
        </p:sp>
      </p:grpSp>
      <p:grpSp>
        <p:nvGrpSpPr>
          <p:cNvPr id="7" name="Group 24"/>
          <p:cNvGrpSpPr>
            <a:grpSpLocks/>
          </p:cNvGrpSpPr>
          <p:nvPr/>
        </p:nvGrpSpPr>
        <p:grpSpPr bwMode="auto">
          <a:xfrm>
            <a:off x="3308350" y="3171825"/>
            <a:ext cx="2540000" cy="442913"/>
            <a:chOff x="2084" y="1998"/>
            <a:chExt cx="1600" cy="279"/>
          </a:xfrm>
        </p:grpSpPr>
        <p:sp>
          <p:nvSpPr>
            <p:cNvPr id="8220" name="Text Box 25"/>
            <p:cNvSpPr txBox="1">
              <a:spLocks noChangeArrowheads="1"/>
            </p:cNvSpPr>
            <p:nvPr/>
          </p:nvSpPr>
          <p:spPr bwMode="auto">
            <a:xfrm>
              <a:off x="2084" y="1998"/>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a:t>
              </a:r>
              <a:r>
                <a:rPr lang="en-US" sz="2300" baseline="-25000">
                  <a:latin typeface="Tahoma" pitchFamily="34" charset="0"/>
                </a:rPr>
                <a:t>2</a:t>
              </a:r>
            </a:p>
          </p:txBody>
        </p:sp>
        <p:sp>
          <p:nvSpPr>
            <p:cNvPr id="8221" name="Line 26"/>
            <p:cNvSpPr>
              <a:spLocks noChangeShapeType="1"/>
            </p:cNvSpPr>
            <p:nvPr/>
          </p:nvSpPr>
          <p:spPr bwMode="auto">
            <a:xfrm>
              <a:off x="2319" y="2132"/>
              <a:ext cx="1365"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27"/>
          <p:cNvGrpSpPr>
            <a:grpSpLocks/>
          </p:cNvGrpSpPr>
          <p:nvPr/>
        </p:nvGrpSpPr>
        <p:grpSpPr bwMode="auto">
          <a:xfrm>
            <a:off x="6748463" y="4017963"/>
            <a:ext cx="381000" cy="1849437"/>
            <a:chOff x="4251" y="2531"/>
            <a:chExt cx="240" cy="1165"/>
          </a:xfrm>
        </p:grpSpPr>
        <p:sp>
          <p:nvSpPr>
            <p:cNvPr id="8218" name="Text Box 28"/>
            <p:cNvSpPr txBox="1">
              <a:spLocks noChangeArrowheads="1"/>
            </p:cNvSpPr>
            <p:nvPr/>
          </p:nvSpPr>
          <p:spPr bwMode="auto">
            <a:xfrm>
              <a:off x="4251" y="341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8219" name="Line 29"/>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04" name="Rectangle 30"/>
          <p:cNvSpPr>
            <a:spLocks noGrp="1" noChangeArrowheads="1"/>
          </p:cNvSpPr>
          <p:nvPr>
            <p:ph type="body" idx="1"/>
          </p:nvPr>
        </p:nvSpPr>
        <p:spPr>
          <a:xfrm>
            <a:off x="446088" y="1482725"/>
            <a:ext cx="2438400" cy="914400"/>
          </a:xfrm>
          <a:solidFill>
            <a:schemeClr val="bg1"/>
          </a:solidFill>
          <a:ln>
            <a:solidFill>
              <a:schemeClr val="tx1"/>
            </a:solidFill>
            <a:miter lim="800000"/>
            <a:headEnd/>
            <a:tailEnd/>
          </a:ln>
        </p:spPr>
        <p:txBody>
          <a:bodyPr/>
          <a:lstStyle/>
          <a:p>
            <a:pPr marL="577850" indent="-577850">
              <a:buFont typeface="Wingdings" pitchFamily="2" charset="2"/>
              <a:buNone/>
            </a:pPr>
            <a:r>
              <a:rPr lang="en-US" sz="2400" smtClean="0"/>
              <a:t>A = initial equilibrium</a:t>
            </a:r>
          </a:p>
        </p:txBody>
      </p:sp>
      <p:sp>
        <p:nvSpPr>
          <p:cNvPr id="8205" name="Text Box 31"/>
          <p:cNvSpPr txBox="1">
            <a:spLocks noChangeArrowheads="1"/>
          </p:cNvSpPr>
          <p:nvPr/>
        </p:nvSpPr>
        <p:spPr bwMode="auto">
          <a:xfrm>
            <a:off x="5591175" y="40306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a:latin typeface="Times New Roman" pitchFamily="18" charset="0"/>
            </a:endParaRPr>
          </a:p>
        </p:txBody>
      </p:sp>
      <p:sp>
        <p:nvSpPr>
          <p:cNvPr id="71712" name="Text Box 32"/>
          <p:cNvSpPr txBox="1">
            <a:spLocks noChangeArrowheads="1"/>
          </p:cNvSpPr>
          <p:nvPr/>
        </p:nvSpPr>
        <p:spPr bwMode="auto">
          <a:xfrm>
            <a:off x="6870700" y="36496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a:latin typeface="Times New Roman" pitchFamily="18" charset="0"/>
            </a:endParaRPr>
          </a:p>
        </p:txBody>
      </p:sp>
      <p:sp>
        <p:nvSpPr>
          <p:cNvPr id="71713" name="Text Box 33"/>
          <p:cNvSpPr txBox="1">
            <a:spLocks noChangeArrowheads="1"/>
          </p:cNvSpPr>
          <p:nvPr/>
        </p:nvSpPr>
        <p:spPr bwMode="auto">
          <a:xfrm>
            <a:off x="5956300" y="308927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C</a:t>
            </a:r>
            <a:endParaRPr lang="en-US" sz="2300">
              <a:latin typeface="Times New Roman" pitchFamily="18" charset="0"/>
            </a:endParaRPr>
          </a:p>
        </p:txBody>
      </p:sp>
      <p:sp>
        <p:nvSpPr>
          <p:cNvPr id="71714" name="Rectangle 34"/>
          <p:cNvSpPr>
            <a:spLocks noChangeArrowheads="1"/>
          </p:cNvSpPr>
          <p:nvPr/>
        </p:nvSpPr>
        <p:spPr bwMode="auto">
          <a:xfrm>
            <a:off x="355600" y="2797175"/>
            <a:ext cx="2444750" cy="1600200"/>
          </a:xfrm>
          <a:prstGeom prst="rect">
            <a:avLst/>
          </a:prstGeom>
          <a:solidFill>
            <a:schemeClr val="bg1"/>
          </a:solidFill>
          <a:ln w="9525">
            <a:solidFill>
              <a:schemeClr val="tx1"/>
            </a:solidFill>
            <a:miter lim="800000"/>
            <a:headEnd/>
            <a:tailEnd/>
          </a:ln>
        </p:spPr>
        <p:txBody>
          <a:bodyPr/>
          <a:lstStyle/>
          <a:p>
            <a:pPr marL="577850" indent="-577850">
              <a:lnSpc>
                <a:spcPct val="105000"/>
              </a:lnSpc>
              <a:spcBef>
                <a:spcPct val="45000"/>
              </a:spcBef>
              <a:buClr>
                <a:srgbClr val="008080"/>
              </a:buClr>
              <a:buSzPct val="120000"/>
              <a:buFont typeface="Wingdings" pitchFamily="2" charset="2"/>
              <a:buNone/>
            </a:pPr>
            <a:r>
              <a:rPr lang="en-US" sz="2400"/>
              <a:t>B = new short-run eq’m after Fed increases </a:t>
            </a:r>
            <a:r>
              <a:rPr lang="en-US" sz="2400" b="1" i="1"/>
              <a:t>M</a:t>
            </a:r>
          </a:p>
        </p:txBody>
      </p:sp>
      <p:sp>
        <p:nvSpPr>
          <p:cNvPr id="71715" name="Rectangle 35"/>
          <p:cNvSpPr>
            <a:spLocks noChangeArrowheads="1"/>
          </p:cNvSpPr>
          <p:nvPr/>
        </p:nvSpPr>
        <p:spPr bwMode="auto">
          <a:xfrm>
            <a:off x="376238" y="4833938"/>
            <a:ext cx="2286000" cy="914400"/>
          </a:xfrm>
          <a:prstGeom prst="rect">
            <a:avLst/>
          </a:prstGeom>
          <a:solidFill>
            <a:schemeClr val="bg1"/>
          </a:solidFill>
          <a:ln w="9525">
            <a:solidFill>
              <a:schemeClr val="tx1"/>
            </a:solidFill>
            <a:miter lim="800000"/>
            <a:headEnd/>
            <a:tailEnd/>
          </a:ln>
        </p:spPr>
        <p:txBody>
          <a:bodyPr/>
          <a:lstStyle/>
          <a:p>
            <a:pPr marL="577850" indent="-577850">
              <a:lnSpc>
                <a:spcPct val="105000"/>
              </a:lnSpc>
              <a:spcBef>
                <a:spcPct val="45000"/>
              </a:spcBef>
              <a:buClr>
                <a:srgbClr val="008080"/>
              </a:buClr>
              <a:buSzPct val="120000"/>
              <a:buFont typeface="Wingdings" pitchFamily="2" charset="2"/>
              <a:buNone/>
            </a:pPr>
            <a:r>
              <a:rPr lang="en-US" sz="2400"/>
              <a:t>C = long-run equilibrium</a:t>
            </a:r>
          </a:p>
        </p:txBody>
      </p:sp>
      <p:grpSp>
        <p:nvGrpSpPr>
          <p:cNvPr id="9" name="Group 12"/>
          <p:cNvGrpSpPr>
            <a:grpSpLocks/>
          </p:cNvGrpSpPr>
          <p:nvPr/>
        </p:nvGrpSpPr>
        <p:grpSpPr bwMode="auto">
          <a:xfrm>
            <a:off x="4848225" y="914400"/>
            <a:ext cx="3803650" cy="3600450"/>
            <a:chOff x="3028" y="576"/>
            <a:chExt cx="2396" cy="2268"/>
          </a:xfrm>
        </p:grpSpPr>
        <p:sp>
          <p:nvSpPr>
            <p:cNvPr id="8216" name="Arc 13"/>
            <p:cNvSpPr>
              <a:spLocks/>
            </p:cNvSpPr>
            <p:nvPr/>
          </p:nvSpPr>
          <p:spPr bwMode="auto">
            <a:xfrm flipH="1" flipV="1">
              <a:off x="3028" y="57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7" name="Text Box 14"/>
            <p:cNvSpPr txBox="1">
              <a:spLocks noChangeArrowheads="1"/>
            </p:cNvSpPr>
            <p:nvPr/>
          </p:nvSpPr>
          <p:spPr bwMode="auto">
            <a:xfrm>
              <a:off x="4814" y="256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
        <p:nvSpPr>
          <p:cNvPr id="71716" name="Line 36"/>
          <p:cNvSpPr>
            <a:spLocks noChangeShapeType="1"/>
          </p:cNvSpPr>
          <p:nvPr/>
        </p:nvSpPr>
        <p:spPr bwMode="auto">
          <a:xfrm flipH="1" flipV="1">
            <a:off x="6604000" y="3886200"/>
            <a:ext cx="61913" cy="31750"/>
          </a:xfrm>
          <a:prstGeom prst="line">
            <a:avLst/>
          </a:prstGeom>
          <a:noFill/>
          <a:ln w="2857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71717" name="Line 37"/>
          <p:cNvSpPr>
            <a:spLocks noChangeShapeType="1"/>
          </p:cNvSpPr>
          <p:nvPr/>
        </p:nvSpPr>
        <p:spPr bwMode="auto">
          <a:xfrm flipH="1" flipV="1">
            <a:off x="6445250" y="3798888"/>
            <a:ext cx="52388" cy="31750"/>
          </a:xfrm>
          <a:prstGeom prst="line">
            <a:avLst/>
          </a:prstGeom>
          <a:noFill/>
          <a:ln w="2857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71718" name="Line 38"/>
          <p:cNvSpPr>
            <a:spLocks noChangeShapeType="1"/>
          </p:cNvSpPr>
          <p:nvPr/>
        </p:nvSpPr>
        <p:spPr bwMode="auto">
          <a:xfrm flipH="1" flipV="1">
            <a:off x="6283325" y="3697288"/>
            <a:ext cx="57150" cy="38100"/>
          </a:xfrm>
          <a:prstGeom prst="line">
            <a:avLst/>
          </a:prstGeom>
          <a:noFill/>
          <a:ln w="2857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71719" name="Line 39"/>
          <p:cNvSpPr>
            <a:spLocks noChangeShapeType="1"/>
          </p:cNvSpPr>
          <p:nvPr/>
        </p:nvSpPr>
        <p:spPr bwMode="auto">
          <a:xfrm flipH="1" flipV="1">
            <a:off x="6134100" y="3597275"/>
            <a:ext cx="53975" cy="39688"/>
          </a:xfrm>
          <a:prstGeom prst="line">
            <a:avLst/>
          </a:prstGeom>
          <a:noFill/>
          <a:ln w="2857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71720" name="Line 40"/>
          <p:cNvSpPr>
            <a:spLocks noChangeShapeType="1"/>
          </p:cNvSpPr>
          <p:nvPr/>
        </p:nvSpPr>
        <p:spPr bwMode="auto">
          <a:xfrm flipH="1" flipV="1">
            <a:off x="5984875" y="3481388"/>
            <a:ext cx="47625" cy="41275"/>
          </a:xfrm>
          <a:prstGeom prst="line">
            <a:avLst/>
          </a:prstGeom>
          <a:noFill/>
          <a:ln w="2857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833906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par>
                          <p:cTn id="8" fill="hold" nodeType="afterGroup">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71695"/>
                                        </p:tgtEl>
                                        <p:attrNameLst>
                                          <p:attrName>style.visibility</p:attrName>
                                        </p:attrNameLst>
                                      </p:cBhvr>
                                      <p:to>
                                        <p:strVal val="visible"/>
                                      </p:to>
                                    </p:set>
                                    <p:anim calcmode="lin" valueType="num">
                                      <p:cBhvr>
                                        <p:cTn id="11" dur="500" fill="hold"/>
                                        <p:tgtEl>
                                          <p:spTgt spid="71695"/>
                                        </p:tgtEl>
                                        <p:attrNameLst>
                                          <p:attrName>ppt_x</p:attrName>
                                        </p:attrNameLst>
                                      </p:cBhvr>
                                      <p:tavLst>
                                        <p:tav tm="0">
                                          <p:val>
                                            <p:strVal val="#ppt_x-#ppt_w/2"/>
                                          </p:val>
                                        </p:tav>
                                        <p:tav tm="100000">
                                          <p:val>
                                            <p:strVal val="#ppt_x"/>
                                          </p:val>
                                        </p:tav>
                                      </p:tavLst>
                                    </p:anim>
                                    <p:anim calcmode="lin" valueType="num">
                                      <p:cBhvr>
                                        <p:cTn id="12" dur="500" fill="hold"/>
                                        <p:tgtEl>
                                          <p:spTgt spid="71695"/>
                                        </p:tgtEl>
                                        <p:attrNameLst>
                                          <p:attrName>ppt_y</p:attrName>
                                        </p:attrNameLst>
                                      </p:cBhvr>
                                      <p:tavLst>
                                        <p:tav tm="0">
                                          <p:val>
                                            <p:strVal val="#ppt_y"/>
                                          </p:val>
                                        </p:tav>
                                        <p:tav tm="100000">
                                          <p:val>
                                            <p:strVal val="#ppt_y"/>
                                          </p:val>
                                        </p:tav>
                                      </p:tavLst>
                                    </p:anim>
                                    <p:anim calcmode="lin" valueType="num">
                                      <p:cBhvr>
                                        <p:cTn id="13" dur="500" fill="hold"/>
                                        <p:tgtEl>
                                          <p:spTgt spid="71695"/>
                                        </p:tgtEl>
                                        <p:attrNameLst>
                                          <p:attrName>ppt_w</p:attrName>
                                        </p:attrNameLst>
                                      </p:cBhvr>
                                      <p:tavLst>
                                        <p:tav tm="0">
                                          <p:val>
                                            <p:fltVal val="0"/>
                                          </p:val>
                                        </p:tav>
                                        <p:tav tm="100000">
                                          <p:val>
                                            <p:strVal val="#ppt_w"/>
                                          </p:val>
                                        </p:tav>
                                      </p:tavLst>
                                    </p:anim>
                                    <p:anim calcmode="lin" valueType="num">
                                      <p:cBhvr>
                                        <p:cTn id="14" dur="500" fill="hold"/>
                                        <p:tgtEl>
                                          <p:spTgt spid="71695"/>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nodeType="afterGroup">
                            <p:stCondLst>
                              <p:cond delay="1500"/>
                            </p:stCondLst>
                            <p:childTnLst>
                              <p:par>
                                <p:cTn id="20" presetID="18" presetClass="entr" presetSubtype="12" fill="hold" grpId="0" nodeType="afterEffect">
                                  <p:stCondLst>
                                    <p:cond delay="0"/>
                                  </p:stCondLst>
                                  <p:childTnLst>
                                    <p:set>
                                      <p:cBhvr>
                                        <p:cTn id="21" dur="1" fill="hold">
                                          <p:stCondLst>
                                            <p:cond delay="0"/>
                                          </p:stCondLst>
                                        </p:cTn>
                                        <p:tgtEl>
                                          <p:spTgt spid="71712"/>
                                        </p:tgtEl>
                                        <p:attrNameLst>
                                          <p:attrName>style.visibility</p:attrName>
                                        </p:attrNameLst>
                                      </p:cBhvr>
                                      <p:to>
                                        <p:strVal val="visible"/>
                                      </p:to>
                                    </p:set>
                                    <p:animEffect transition="in" filter="strips(downLeft)">
                                      <p:cBhvr>
                                        <p:cTn id="22" dur="500"/>
                                        <p:tgtEl>
                                          <p:spTgt spid="71712"/>
                                        </p:tgtEl>
                                      </p:cBhvr>
                                    </p:animEffect>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1714"/>
                                        </p:tgtEl>
                                        <p:attrNameLst>
                                          <p:attrName>style.visibility</p:attrName>
                                        </p:attrNameLst>
                                      </p:cBhvr>
                                      <p:to>
                                        <p:strVal val="visible"/>
                                      </p:to>
                                    </p:set>
                                    <p:animEffect transition="in" filter="fade">
                                      <p:cBhvr>
                                        <p:cTn id="26" dur="500"/>
                                        <p:tgtEl>
                                          <p:spTgt spid="717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9" fill="hold" grpId="0" nodeType="clickEffect">
                                  <p:stCondLst>
                                    <p:cond delay="0"/>
                                  </p:stCondLst>
                                  <p:childTnLst>
                                    <p:set>
                                      <p:cBhvr>
                                        <p:cTn id="30" dur="1" fill="hold">
                                          <p:stCondLst>
                                            <p:cond delay="0"/>
                                          </p:stCondLst>
                                        </p:cTn>
                                        <p:tgtEl>
                                          <p:spTgt spid="71716"/>
                                        </p:tgtEl>
                                        <p:attrNameLst>
                                          <p:attrName>style.visibility</p:attrName>
                                        </p:attrNameLst>
                                      </p:cBhvr>
                                      <p:to>
                                        <p:strVal val="visible"/>
                                      </p:to>
                                    </p:set>
                                    <p:animEffect transition="in" filter="strips(upLeft)">
                                      <p:cBhvr>
                                        <p:cTn id="31" dur="500"/>
                                        <p:tgtEl>
                                          <p:spTgt spid="71716"/>
                                        </p:tgtEl>
                                      </p:cBhvr>
                                    </p:animEffect>
                                  </p:childTnLst>
                                </p:cTn>
                              </p:par>
                            </p:childTnLst>
                          </p:cTn>
                        </p:par>
                        <p:par>
                          <p:cTn id="32" fill="hold" nodeType="afterGroup">
                            <p:stCondLst>
                              <p:cond delay="500"/>
                            </p:stCondLst>
                            <p:childTnLst>
                              <p:par>
                                <p:cTn id="33" presetID="18" presetClass="entr" presetSubtype="9" fill="hold" grpId="0" nodeType="afterEffect">
                                  <p:stCondLst>
                                    <p:cond delay="0"/>
                                  </p:stCondLst>
                                  <p:childTnLst>
                                    <p:set>
                                      <p:cBhvr>
                                        <p:cTn id="34" dur="1" fill="hold">
                                          <p:stCondLst>
                                            <p:cond delay="0"/>
                                          </p:stCondLst>
                                        </p:cTn>
                                        <p:tgtEl>
                                          <p:spTgt spid="71717"/>
                                        </p:tgtEl>
                                        <p:attrNameLst>
                                          <p:attrName>style.visibility</p:attrName>
                                        </p:attrNameLst>
                                      </p:cBhvr>
                                      <p:to>
                                        <p:strVal val="visible"/>
                                      </p:to>
                                    </p:set>
                                    <p:animEffect transition="in" filter="strips(upLeft)">
                                      <p:cBhvr>
                                        <p:cTn id="35" dur="500"/>
                                        <p:tgtEl>
                                          <p:spTgt spid="71717"/>
                                        </p:tgtEl>
                                      </p:cBhvr>
                                    </p:animEffect>
                                  </p:childTnLst>
                                </p:cTn>
                              </p:par>
                            </p:childTnLst>
                          </p:cTn>
                        </p:par>
                        <p:par>
                          <p:cTn id="36" fill="hold" nodeType="afterGroup">
                            <p:stCondLst>
                              <p:cond delay="1000"/>
                            </p:stCondLst>
                            <p:childTnLst>
                              <p:par>
                                <p:cTn id="37" presetID="18" presetClass="entr" presetSubtype="9" fill="hold" grpId="0" nodeType="afterEffect">
                                  <p:stCondLst>
                                    <p:cond delay="0"/>
                                  </p:stCondLst>
                                  <p:childTnLst>
                                    <p:set>
                                      <p:cBhvr>
                                        <p:cTn id="38" dur="1" fill="hold">
                                          <p:stCondLst>
                                            <p:cond delay="0"/>
                                          </p:stCondLst>
                                        </p:cTn>
                                        <p:tgtEl>
                                          <p:spTgt spid="71718"/>
                                        </p:tgtEl>
                                        <p:attrNameLst>
                                          <p:attrName>style.visibility</p:attrName>
                                        </p:attrNameLst>
                                      </p:cBhvr>
                                      <p:to>
                                        <p:strVal val="visible"/>
                                      </p:to>
                                    </p:set>
                                    <p:animEffect transition="in" filter="strips(upLeft)">
                                      <p:cBhvr>
                                        <p:cTn id="39" dur="500"/>
                                        <p:tgtEl>
                                          <p:spTgt spid="71718"/>
                                        </p:tgtEl>
                                      </p:cBhvr>
                                    </p:animEffect>
                                  </p:childTnLst>
                                </p:cTn>
                              </p:par>
                            </p:childTnLst>
                          </p:cTn>
                        </p:par>
                        <p:par>
                          <p:cTn id="40" fill="hold" nodeType="afterGroup">
                            <p:stCondLst>
                              <p:cond delay="1500"/>
                            </p:stCondLst>
                            <p:childTnLst>
                              <p:par>
                                <p:cTn id="41" presetID="18" presetClass="entr" presetSubtype="9" fill="hold" grpId="0" nodeType="afterEffect">
                                  <p:stCondLst>
                                    <p:cond delay="0"/>
                                  </p:stCondLst>
                                  <p:childTnLst>
                                    <p:set>
                                      <p:cBhvr>
                                        <p:cTn id="42" dur="1" fill="hold">
                                          <p:stCondLst>
                                            <p:cond delay="0"/>
                                          </p:stCondLst>
                                        </p:cTn>
                                        <p:tgtEl>
                                          <p:spTgt spid="71719"/>
                                        </p:tgtEl>
                                        <p:attrNameLst>
                                          <p:attrName>style.visibility</p:attrName>
                                        </p:attrNameLst>
                                      </p:cBhvr>
                                      <p:to>
                                        <p:strVal val="visible"/>
                                      </p:to>
                                    </p:set>
                                    <p:animEffect transition="in" filter="strips(upLeft)">
                                      <p:cBhvr>
                                        <p:cTn id="43" dur="500"/>
                                        <p:tgtEl>
                                          <p:spTgt spid="71719"/>
                                        </p:tgtEl>
                                      </p:cBhvr>
                                    </p:animEffect>
                                  </p:childTnLst>
                                </p:cTn>
                              </p:par>
                            </p:childTnLst>
                          </p:cTn>
                        </p:par>
                        <p:par>
                          <p:cTn id="44" fill="hold" nodeType="afterGroup">
                            <p:stCondLst>
                              <p:cond delay="2000"/>
                            </p:stCondLst>
                            <p:childTnLst>
                              <p:par>
                                <p:cTn id="45" presetID="18" presetClass="entr" presetSubtype="9" fill="hold" grpId="0" nodeType="afterEffect">
                                  <p:stCondLst>
                                    <p:cond delay="0"/>
                                  </p:stCondLst>
                                  <p:childTnLst>
                                    <p:set>
                                      <p:cBhvr>
                                        <p:cTn id="46" dur="1" fill="hold">
                                          <p:stCondLst>
                                            <p:cond delay="0"/>
                                          </p:stCondLst>
                                        </p:cTn>
                                        <p:tgtEl>
                                          <p:spTgt spid="71720"/>
                                        </p:tgtEl>
                                        <p:attrNameLst>
                                          <p:attrName>style.visibility</p:attrName>
                                        </p:attrNameLst>
                                      </p:cBhvr>
                                      <p:to>
                                        <p:strVal val="visible"/>
                                      </p:to>
                                    </p:set>
                                    <p:animEffect transition="in" filter="strips(upLeft)">
                                      <p:cBhvr>
                                        <p:cTn id="47" dur="500"/>
                                        <p:tgtEl>
                                          <p:spTgt spid="71720"/>
                                        </p:tgtEl>
                                      </p:cBhvr>
                                    </p:animEffect>
                                  </p:childTnLst>
                                </p:cTn>
                              </p:par>
                            </p:childTnLst>
                          </p:cTn>
                        </p:par>
                        <p:par>
                          <p:cTn id="48" fill="hold" nodeType="afterGroup">
                            <p:stCondLst>
                              <p:cond delay="2500"/>
                            </p:stCondLst>
                            <p:childTnLst>
                              <p:par>
                                <p:cTn id="49" presetID="18" presetClass="entr" presetSubtype="12" fill="hold" grpId="0" nodeType="afterEffect">
                                  <p:stCondLst>
                                    <p:cond delay="0"/>
                                  </p:stCondLst>
                                  <p:childTnLst>
                                    <p:set>
                                      <p:cBhvr>
                                        <p:cTn id="50" dur="1" fill="hold">
                                          <p:stCondLst>
                                            <p:cond delay="0"/>
                                          </p:stCondLst>
                                        </p:cTn>
                                        <p:tgtEl>
                                          <p:spTgt spid="71713"/>
                                        </p:tgtEl>
                                        <p:attrNameLst>
                                          <p:attrName>style.visibility</p:attrName>
                                        </p:attrNameLst>
                                      </p:cBhvr>
                                      <p:to>
                                        <p:strVal val="visible"/>
                                      </p:to>
                                    </p:set>
                                    <p:animEffect transition="in" filter="strips(downLeft)">
                                      <p:cBhvr>
                                        <p:cTn id="51" dur="500"/>
                                        <p:tgtEl>
                                          <p:spTgt spid="71713"/>
                                        </p:tgtEl>
                                      </p:cBhvr>
                                    </p:animEffect>
                                  </p:childTnLst>
                                </p:cTn>
                              </p:par>
                            </p:childTnLst>
                          </p:cTn>
                        </p:par>
                        <p:par>
                          <p:cTn id="52" fill="hold" nodeType="afterGroup">
                            <p:stCondLst>
                              <p:cond delay="3000"/>
                            </p:stCondLst>
                            <p:childTnLst>
                              <p:par>
                                <p:cTn id="53" presetID="22" presetClass="entr" presetSubtype="2"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par>
                          <p:cTn id="56" fill="hold" nodeType="afterGroup">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71715"/>
                                        </p:tgtEl>
                                        <p:attrNameLst>
                                          <p:attrName>style.visibility</p:attrName>
                                        </p:attrNameLst>
                                      </p:cBhvr>
                                      <p:to>
                                        <p:strVal val="visible"/>
                                      </p:to>
                                    </p:set>
                                    <p:animEffect transition="in" filter="fade">
                                      <p:cBhvr>
                                        <p:cTn id="59" dur="500"/>
                                        <p:tgtEl>
                                          <p:spTgt spid="7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5" grpId="0" animBg="1"/>
      <p:bldP spid="71712" grpId="0" autoUpdateAnimBg="0"/>
      <p:bldP spid="71713" grpId="0" autoUpdateAnimBg="0"/>
      <p:bldP spid="71714" grpId="0" animBg="1" autoUpdateAnimBg="0"/>
      <p:bldP spid="71715" grpId="0" animBg="1" autoUpdateAnimBg="0"/>
      <p:bldP spid="71716" grpId="0" animBg="1"/>
      <p:bldP spid="71717" grpId="0" animBg="1"/>
      <p:bldP spid="71718" grpId="0" animBg="1"/>
      <p:bldP spid="71719" grpId="0" animBg="1"/>
      <p:bldP spid="717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i="1" smtClean="0"/>
              <a:t>How shocking!!!</a:t>
            </a:r>
          </a:p>
        </p:txBody>
      </p:sp>
      <p:sp>
        <p:nvSpPr>
          <p:cNvPr id="51203" name="Rectangle 5"/>
          <p:cNvSpPr>
            <a:spLocks noGrp="1" noChangeArrowheads="1"/>
          </p:cNvSpPr>
          <p:nvPr>
            <p:ph type="body" idx="1"/>
          </p:nvPr>
        </p:nvSpPr>
        <p:spPr>
          <a:xfrm>
            <a:off x="457200" y="1473200"/>
            <a:ext cx="8229600" cy="4745038"/>
          </a:xfrm>
        </p:spPr>
        <p:txBody>
          <a:bodyPr/>
          <a:lstStyle/>
          <a:p>
            <a:pPr>
              <a:spcBef>
                <a:spcPct val="50000"/>
              </a:spcBef>
            </a:pPr>
            <a:r>
              <a:rPr lang="en-US" sz="2700" b="1" dirty="0" smtClean="0">
                <a:solidFill>
                  <a:srgbClr val="CC0000"/>
                </a:solidFill>
              </a:rPr>
              <a:t>shocks</a:t>
            </a:r>
            <a:r>
              <a:rPr lang="en-US" sz="2700" dirty="0" smtClean="0"/>
              <a:t>:  exogenous changes in </a:t>
            </a:r>
            <a:r>
              <a:rPr lang="en-US" sz="2700" dirty="0" err="1" smtClean="0"/>
              <a:t>agg</a:t>
            </a:r>
            <a:r>
              <a:rPr lang="en-US" sz="2700" dirty="0" smtClean="0"/>
              <a:t>. supply or demand</a:t>
            </a:r>
          </a:p>
          <a:p>
            <a:pPr>
              <a:spcBef>
                <a:spcPct val="50000"/>
              </a:spcBef>
            </a:pPr>
            <a:r>
              <a:rPr lang="en-US" sz="2700" dirty="0" smtClean="0"/>
              <a:t>Shocks temporarily push the economy away from full employment.</a:t>
            </a:r>
          </a:p>
          <a:p>
            <a:pPr>
              <a:spcBef>
                <a:spcPct val="50000"/>
              </a:spcBef>
            </a:pPr>
            <a:r>
              <a:rPr lang="en-US" sz="2700" dirty="0" smtClean="0"/>
              <a:t>Example:   exogenous decrease in velocity </a:t>
            </a:r>
          </a:p>
          <a:p>
            <a:pPr>
              <a:spcBef>
                <a:spcPct val="30000"/>
              </a:spcBef>
              <a:buFont typeface="Wingdings" pitchFamily="2" charset="2"/>
              <a:buNone/>
            </a:pPr>
            <a:r>
              <a:rPr lang="en-US" sz="2700" dirty="0" smtClean="0"/>
              <a:t>	If the money supply is held constant, a decrease in </a:t>
            </a:r>
            <a:r>
              <a:rPr lang="en-US" sz="2700" b="1" i="1" dirty="0" smtClean="0"/>
              <a:t>V</a:t>
            </a:r>
            <a:r>
              <a:rPr lang="en-US" sz="1100" dirty="0" smtClean="0"/>
              <a:t> </a:t>
            </a:r>
            <a:r>
              <a:rPr lang="en-US" sz="2700" dirty="0" smtClean="0"/>
              <a:t> means people will be using their money in fewer transactions, causing a decrease in demand for goods and services.</a:t>
            </a:r>
          </a:p>
        </p:txBody>
      </p:sp>
    </p:spTree>
    <p:extLst>
      <p:ext uri="{BB962C8B-B14F-4D97-AF65-F5344CB8AC3E}">
        <p14:creationId xmlns:p14="http://schemas.microsoft.com/office/powerpoint/2010/main" val="6232483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220" name="Group 8"/>
          <p:cNvGrpSpPr>
            <a:grpSpLocks/>
          </p:cNvGrpSpPr>
          <p:nvPr/>
        </p:nvGrpSpPr>
        <p:grpSpPr bwMode="auto">
          <a:xfrm>
            <a:off x="3313113" y="3276600"/>
            <a:ext cx="5083175" cy="544513"/>
            <a:chOff x="2078" y="2310"/>
            <a:chExt cx="3202" cy="343"/>
          </a:xfrm>
        </p:grpSpPr>
        <p:graphicFrame>
          <p:nvGraphicFramePr>
            <p:cNvPr id="9219" name="Object 3"/>
            <p:cNvGraphicFramePr>
              <a:graphicFrameLocks noChangeAspect="1"/>
            </p:cNvGraphicFramePr>
            <p:nvPr/>
          </p:nvGraphicFramePr>
          <p:xfrm>
            <a:off x="2078" y="2364"/>
            <a:ext cx="221" cy="289"/>
          </p:xfrm>
          <a:graphic>
            <a:graphicData uri="http://schemas.openxmlformats.org/presentationml/2006/ole">
              <mc:AlternateContent xmlns:mc="http://schemas.openxmlformats.org/markup-compatibility/2006">
                <mc:Choice xmlns:v="urn:schemas-microsoft-com:vml" Requires="v">
                  <p:oleObj spid="_x0000_s9238" name="Equation" r:id="rId4" imgW="164880" imgH="215640" progId="Equation.DSMT4">
                    <p:embed/>
                  </p:oleObj>
                </mc:Choice>
                <mc:Fallback>
                  <p:oleObj name="Equation" r:id="rId4" imgW="1648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 y="2364"/>
                          <a:ext cx="22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0" name="Line 10"/>
            <p:cNvSpPr>
              <a:spLocks noChangeShapeType="1"/>
            </p:cNvSpPr>
            <p:nvPr/>
          </p:nvSpPr>
          <p:spPr bwMode="auto">
            <a:xfrm>
              <a:off x="2319" y="2536"/>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1" name="Text Box 11"/>
            <p:cNvSpPr txBox="1">
              <a:spLocks noChangeArrowheads="1"/>
            </p:cNvSpPr>
            <p:nvPr/>
          </p:nvSpPr>
          <p:spPr bwMode="auto">
            <a:xfrm>
              <a:off x="4704" y="231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endParaRPr lang="en-US" sz="2400">
                <a:latin typeface="Times New Roman" pitchFamily="18" charset="0"/>
              </a:endParaRPr>
            </a:p>
          </p:txBody>
        </p:sp>
      </p:grpSp>
      <p:grpSp>
        <p:nvGrpSpPr>
          <p:cNvPr id="9221" name="Group 2"/>
          <p:cNvGrpSpPr>
            <a:grpSpLocks/>
          </p:cNvGrpSpPr>
          <p:nvPr/>
        </p:nvGrpSpPr>
        <p:grpSpPr bwMode="auto">
          <a:xfrm>
            <a:off x="5410200" y="1524000"/>
            <a:ext cx="1066800" cy="3865563"/>
            <a:chOff x="3408" y="960"/>
            <a:chExt cx="672" cy="2435"/>
          </a:xfrm>
        </p:grpSpPr>
        <p:sp>
          <p:nvSpPr>
            <p:cNvPr id="9248" name="Line 3"/>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Text Box 4"/>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pSp>
        <p:nvGrpSpPr>
          <p:cNvPr id="4" name="Group 5"/>
          <p:cNvGrpSpPr>
            <a:grpSpLocks/>
          </p:cNvGrpSpPr>
          <p:nvPr/>
        </p:nvGrpSpPr>
        <p:grpSpPr bwMode="auto">
          <a:xfrm>
            <a:off x="4114800" y="1447800"/>
            <a:ext cx="3803650" cy="3600450"/>
            <a:chOff x="3028" y="576"/>
            <a:chExt cx="2396" cy="2268"/>
          </a:xfrm>
        </p:grpSpPr>
        <p:sp>
          <p:nvSpPr>
            <p:cNvPr id="9246" name="Arc 6"/>
            <p:cNvSpPr>
              <a:spLocks/>
            </p:cNvSpPr>
            <p:nvPr/>
          </p:nvSpPr>
          <p:spPr bwMode="auto">
            <a:xfrm flipH="1" flipV="1">
              <a:off x="3028" y="57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7" name="Text Box 7"/>
            <p:cNvSpPr txBox="1">
              <a:spLocks noChangeArrowheads="1"/>
            </p:cNvSpPr>
            <p:nvPr/>
          </p:nvSpPr>
          <p:spPr bwMode="auto">
            <a:xfrm>
              <a:off x="4814" y="256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
        <p:nvSpPr>
          <p:cNvPr id="9223" name="Rectangle 12"/>
          <p:cNvSpPr>
            <a:spLocks noGrp="1" noChangeArrowheads="1"/>
          </p:cNvSpPr>
          <p:nvPr>
            <p:ph type="title"/>
          </p:nvPr>
        </p:nvSpPr>
        <p:spPr>
          <a:xfrm>
            <a:off x="414338" y="236538"/>
            <a:ext cx="8453437" cy="1195387"/>
          </a:xfrm>
        </p:spPr>
        <p:txBody>
          <a:bodyPr/>
          <a:lstStyle/>
          <a:p>
            <a:r>
              <a:rPr lang="en-US" sz="2900" smtClean="0"/>
              <a:t>The effects of </a:t>
            </a:r>
            <a:r>
              <a:rPr lang="en-US" sz="2900" smtClean="0">
                <a:sym typeface="Symbol" pitchFamily="18" charset="2"/>
              </a:rPr>
              <a:t>a negative demand shock</a:t>
            </a:r>
            <a:endParaRPr lang="en-US" sz="2900" smtClean="0"/>
          </a:p>
        </p:txBody>
      </p:sp>
      <p:grpSp>
        <p:nvGrpSpPr>
          <p:cNvPr id="9224" name="Group 13"/>
          <p:cNvGrpSpPr>
            <a:grpSpLocks/>
          </p:cNvGrpSpPr>
          <p:nvPr/>
        </p:nvGrpSpPr>
        <p:grpSpPr bwMode="auto">
          <a:xfrm>
            <a:off x="3352800" y="1471613"/>
            <a:ext cx="5257800" cy="4090987"/>
            <a:chOff x="2976" y="1296"/>
            <a:chExt cx="2304" cy="2053"/>
          </a:xfrm>
        </p:grpSpPr>
        <p:grpSp>
          <p:nvGrpSpPr>
            <p:cNvPr id="9241" name="Group 14"/>
            <p:cNvGrpSpPr>
              <a:grpSpLocks/>
            </p:cNvGrpSpPr>
            <p:nvPr/>
          </p:nvGrpSpPr>
          <p:grpSpPr bwMode="auto">
            <a:xfrm>
              <a:off x="3120" y="1536"/>
              <a:ext cx="1968" cy="1728"/>
              <a:chOff x="2640" y="1056"/>
              <a:chExt cx="2496" cy="2112"/>
            </a:xfrm>
          </p:grpSpPr>
          <p:sp>
            <p:nvSpPr>
              <p:cNvPr id="9244" name="Line 1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1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42" name="Text Box 17"/>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9243" name="Text Box 18"/>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9225" name="Group 19"/>
          <p:cNvGrpSpPr>
            <a:grpSpLocks/>
          </p:cNvGrpSpPr>
          <p:nvPr/>
        </p:nvGrpSpPr>
        <p:grpSpPr bwMode="auto">
          <a:xfrm>
            <a:off x="4502150" y="914400"/>
            <a:ext cx="3803650" cy="3602038"/>
            <a:chOff x="2644" y="890"/>
            <a:chExt cx="2396" cy="2269"/>
          </a:xfrm>
        </p:grpSpPr>
        <p:sp>
          <p:nvSpPr>
            <p:cNvPr id="9239" name="Arc 20"/>
            <p:cNvSpPr>
              <a:spLocks/>
            </p:cNvSpPr>
            <p:nvPr/>
          </p:nvSpPr>
          <p:spPr bwMode="auto">
            <a:xfrm flipH="1" flipV="1">
              <a:off x="2644" y="89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0" name="Text Box 21"/>
            <p:cNvSpPr txBox="1">
              <a:spLocks noChangeArrowheads="1"/>
            </p:cNvSpPr>
            <p:nvPr/>
          </p:nvSpPr>
          <p:spPr bwMode="auto">
            <a:xfrm>
              <a:off x="4425" y="2880"/>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sp>
        <p:nvSpPr>
          <p:cNvPr id="75798" name="Line 22"/>
          <p:cNvSpPr>
            <a:spLocks noChangeShapeType="1"/>
          </p:cNvSpPr>
          <p:nvPr/>
        </p:nvSpPr>
        <p:spPr bwMode="auto">
          <a:xfrm>
            <a:off x="4886325" y="3632200"/>
            <a:ext cx="946150" cy="1588"/>
          </a:xfrm>
          <a:prstGeom prst="line">
            <a:avLst/>
          </a:prstGeom>
          <a:noFill/>
          <a:ln w="38100">
            <a:solidFill>
              <a:srgbClr val="FF0000"/>
            </a:solidFill>
            <a:round/>
            <a:headEnd type="triangle" w="lg" len="lg"/>
            <a:tailEnd type="none" w="lg" len="med"/>
          </a:ln>
          <a:extLst>
            <a:ext uri="{909E8E84-426E-40dd-AFC4-6F175D3DCCD1}">
              <a14:hiddenFill xmlns:a14="http://schemas.microsoft.com/office/drawing/2010/main">
                <a:noFill/>
              </a14:hiddenFill>
            </a:ext>
          </a:extLst>
        </p:spPr>
        <p:txBody>
          <a:bodyPr/>
          <a:lstStyle/>
          <a:p>
            <a:endParaRPr lang="en-US"/>
          </a:p>
        </p:txBody>
      </p:sp>
      <p:graphicFrame>
        <p:nvGraphicFramePr>
          <p:cNvPr id="9218" name="Object 2"/>
          <p:cNvGraphicFramePr>
            <a:graphicFrameLocks noChangeAspect="1"/>
          </p:cNvGraphicFramePr>
          <p:nvPr/>
        </p:nvGraphicFramePr>
        <p:xfrm>
          <a:off x="5715000" y="5389563"/>
          <a:ext cx="306388" cy="401637"/>
        </p:xfrm>
        <a:graphic>
          <a:graphicData uri="http://schemas.openxmlformats.org/presentationml/2006/ole">
            <mc:AlternateContent xmlns:mc="http://schemas.openxmlformats.org/markup-compatibility/2006">
              <mc:Choice xmlns:v="urn:schemas-microsoft-com:vml" Requires="v">
                <p:oleObj spid="_x0000_s9239"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389563"/>
                        <a:ext cx="306388"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24"/>
          <p:cNvGrpSpPr>
            <a:grpSpLocks/>
          </p:cNvGrpSpPr>
          <p:nvPr/>
        </p:nvGrpSpPr>
        <p:grpSpPr bwMode="auto">
          <a:xfrm>
            <a:off x="3322638" y="4219575"/>
            <a:ext cx="2540000" cy="442913"/>
            <a:chOff x="2084" y="1998"/>
            <a:chExt cx="1600" cy="279"/>
          </a:xfrm>
        </p:grpSpPr>
        <p:sp>
          <p:nvSpPr>
            <p:cNvPr id="9237" name="Text Box 25"/>
            <p:cNvSpPr txBox="1">
              <a:spLocks noChangeArrowheads="1"/>
            </p:cNvSpPr>
            <p:nvPr/>
          </p:nvSpPr>
          <p:spPr bwMode="auto">
            <a:xfrm>
              <a:off x="2084" y="1998"/>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P</a:t>
              </a:r>
              <a:r>
                <a:rPr lang="en-US" sz="2300" baseline="-25000">
                  <a:latin typeface="Tahoma" pitchFamily="34" charset="0"/>
                </a:rPr>
                <a:t>2</a:t>
              </a:r>
            </a:p>
          </p:txBody>
        </p:sp>
        <p:sp>
          <p:nvSpPr>
            <p:cNvPr id="9238" name="Line 26"/>
            <p:cNvSpPr>
              <a:spLocks noChangeShapeType="1"/>
            </p:cNvSpPr>
            <p:nvPr/>
          </p:nvSpPr>
          <p:spPr bwMode="auto">
            <a:xfrm>
              <a:off x="2319" y="2132"/>
              <a:ext cx="1365"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27"/>
          <p:cNvGrpSpPr>
            <a:grpSpLocks/>
          </p:cNvGrpSpPr>
          <p:nvPr/>
        </p:nvGrpSpPr>
        <p:grpSpPr bwMode="auto">
          <a:xfrm>
            <a:off x="4684713" y="3641725"/>
            <a:ext cx="381000" cy="2257425"/>
            <a:chOff x="4251" y="2531"/>
            <a:chExt cx="240" cy="1101"/>
          </a:xfrm>
        </p:grpSpPr>
        <p:sp>
          <p:nvSpPr>
            <p:cNvPr id="9235" name="Text Box 28"/>
            <p:cNvSpPr txBox="1">
              <a:spLocks noChangeArrowheads="1"/>
            </p:cNvSpPr>
            <p:nvPr/>
          </p:nvSpPr>
          <p:spPr bwMode="auto">
            <a:xfrm>
              <a:off x="4251" y="3417"/>
              <a:ext cx="2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9236" name="Line 29"/>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806" name="Rectangle 30"/>
          <p:cNvSpPr>
            <a:spLocks noGrp="1" noChangeArrowheads="1"/>
          </p:cNvSpPr>
          <p:nvPr>
            <p:ph type="body" idx="4294967295"/>
          </p:nvPr>
        </p:nvSpPr>
        <p:spPr>
          <a:xfrm>
            <a:off x="382588" y="1444625"/>
            <a:ext cx="2720975" cy="1738313"/>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i="1" dirty="0"/>
              <a:t>AD</a:t>
            </a:r>
            <a:r>
              <a:rPr lang="en-US" sz="2500" dirty="0"/>
              <a:t> shifts left, depressing output and employment </a:t>
            </a:r>
            <a:br>
              <a:rPr lang="en-US" sz="2500" dirty="0"/>
            </a:br>
            <a:r>
              <a:rPr lang="en-US" sz="2500" dirty="0"/>
              <a:t>in the short run.</a:t>
            </a:r>
          </a:p>
        </p:txBody>
      </p:sp>
      <p:sp>
        <p:nvSpPr>
          <p:cNvPr id="9230" name="Text Box 31"/>
          <p:cNvSpPr txBox="1">
            <a:spLocks noChangeArrowheads="1"/>
          </p:cNvSpPr>
          <p:nvPr/>
        </p:nvSpPr>
        <p:spPr bwMode="auto">
          <a:xfrm>
            <a:off x="5942013" y="324167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a:latin typeface="Times New Roman" pitchFamily="18" charset="0"/>
            </a:endParaRPr>
          </a:p>
        </p:txBody>
      </p:sp>
      <p:sp>
        <p:nvSpPr>
          <p:cNvPr id="75808" name="Text Box 32"/>
          <p:cNvSpPr txBox="1">
            <a:spLocks noChangeArrowheads="1"/>
          </p:cNvSpPr>
          <p:nvPr/>
        </p:nvSpPr>
        <p:spPr bwMode="auto">
          <a:xfrm>
            <a:off x="4848225" y="325437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a:latin typeface="Times New Roman" pitchFamily="18" charset="0"/>
            </a:endParaRPr>
          </a:p>
        </p:txBody>
      </p:sp>
      <p:sp>
        <p:nvSpPr>
          <p:cNvPr id="75809" name="Text Box 33"/>
          <p:cNvSpPr txBox="1">
            <a:spLocks noChangeArrowheads="1"/>
          </p:cNvSpPr>
          <p:nvPr/>
        </p:nvSpPr>
        <p:spPr bwMode="auto">
          <a:xfrm>
            <a:off x="5943600" y="4103688"/>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C</a:t>
            </a:r>
            <a:endParaRPr lang="en-US" sz="2300">
              <a:latin typeface="Times New Roman" pitchFamily="18" charset="0"/>
            </a:endParaRPr>
          </a:p>
        </p:txBody>
      </p:sp>
      <p:sp>
        <p:nvSpPr>
          <p:cNvPr id="75815" name="Rectangle 39"/>
          <p:cNvSpPr>
            <a:spLocks noChangeArrowheads="1"/>
          </p:cNvSpPr>
          <p:nvPr/>
        </p:nvSpPr>
        <p:spPr bwMode="auto">
          <a:xfrm>
            <a:off x="433388" y="3400425"/>
            <a:ext cx="2447925" cy="2928938"/>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008080"/>
              </a:buClr>
              <a:buSzPct val="120000"/>
              <a:buFont typeface="Wingdings" pitchFamily="2" charset="2"/>
              <a:buNone/>
              <a:defRPr/>
            </a:pPr>
            <a:r>
              <a:rPr lang="en-US" sz="2500" dirty="0"/>
              <a:t>Over time, prices fall and the economy moves down its demand curve toward </a:t>
            </a:r>
            <a:r>
              <a:rPr lang="en-US" sz="2500" dirty="0" smtClean="0"/>
              <a:t>full employment</a:t>
            </a:r>
            <a:r>
              <a:rPr lang="en-US" sz="2500" dirty="0"/>
              <a:t>.</a:t>
            </a:r>
          </a:p>
        </p:txBody>
      </p:sp>
      <p:sp>
        <p:nvSpPr>
          <p:cNvPr id="75819" name="Arc 43"/>
          <p:cNvSpPr>
            <a:spLocks/>
          </p:cNvSpPr>
          <p:nvPr/>
        </p:nvSpPr>
        <p:spPr bwMode="auto">
          <a:xfrm flipH="1" flipV="1">
            <a:off x="4879975" y="1446213"/>
            <a:ext cx="3036888" cy="2941637"/>
          </a:xfrm>
          <a:custGeom>
            <a:avLst/>
            <a:gdLst>
              <a:gd name="T0" fmla="*/ 2147483647 w 16560"/>
              <a:gd name="T1" fmla="*/ 0 h 18286"/>
              <a:gd name="T2" fmla="*/ 2147483647 w 16560"/>
              <a:gd name="T3" fmla="*/ 2147483647 h 18286"/>
              <a:gd name="T4" fmla="*/ 0 w 16560"/>
              <a:gd name="T5" fmla="*/ 2147483647 h 18286"/>
              <a:gd name="T6" fmla="*/ 0 60000 65536"/>
              <a:gd name="T7" fmla="*/ 0 60000 65536"/>
              <a:gd name="T8" fmla="*/ 0 60000 65536"/>
              <a:gd name="T9" fmla="*/ 0 w 16560"/>
              <a:gd name="T10" fmla="*/ 0 h 18286"/>
              <a:gd name="T11" fmla="*/ 16560 w 16560"/>
              <a:gd name="T12" fmla="*/ 18286 h 18286"/>
            </a:gdLst>
            <a:ahLst/>
            <a:cxnLst>
              <a:cxn ang="T6">
                <a:pos x="T0" y="T1"/>
              </a:cxn>
              <a:cxn ang="T7">
                <a:pos x="T2" y="T3"/>
              </a:cxn>
              <a:cxn ang="T8">
                <a:pos x="T4" y="T5"/>
              </a:cxn>
            </a:cxnLst>
            <a:rect l="T9" t="T10" r="T11" b="T12"/>
            <a:pathLst>
              <a:path w="16560" h="18286" fill="none" extrusionOk="0">
                <a:moveTo>
                  <a:pt x="11496" y="-1"/>
                </a:moveTo>
                <a:cubicBezTo>
                  <a:pt x="13404" y="1199"/>
                  <a:pt x="15113" y="2689"/>
                  <a:pt x="16560" y="4417"/>
                </a:cubicBezTo>
              </a:path>
              <a:path w="16560" h="18286" stroke="0" extrusionOk="0">
                <a:moveTo>
                  <a:pt x="11496" y="-1"/>
                </a:moveTo>
                <a:cubicBezTo>
                  <a:pt x="13404" y="1199"/>
                  <a:pt x="15113" y="2689"/>
                  <a:pt x="16560" y="4417"/>
                </a:cubicBezTo>
                <a:lnTo>
                  <a:pt x="0" y="18286"/>
                </a:lnTo>
                <a:close/>
              </a:path>
            </a:pathLst>
          </a:custGeom>
          <a:noFill/>
          <a:ln w="38100">
            <a:solidFill>
              <a:srgbClr val="990033"/>
            </a:solidFill>
            <a:round/>
            <a:headEnd type="triangle" w="lg" len="lg"/>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94071555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806"/>
                                        </p:tgtEl>
                                        <p:attrNameLst>
                                          <p:attrName>style.visibility</p:attrName>
                                        </p:attrNameLst>
                                      </p:cBhvr>
                                      <p:to>
                                        <p:strVal val="visible"/>
                                      </p:to>
                                    </p:set>
                                    <p:animEffect transition="in" filter="fade">
                                      <p:cBhvr>
                                        <p:cTn id="7" dur="500"/>
                                        <p:tgtEl>
                                          <p:spTgt spid="75806"/>
                                        </p:tgtEl>
                                      </p:cBhvr>
                                    </p:animEffect>
                                  </p:childTnLst>
                                </p:cTn>
                              </p:par>
                            </p:childTnLst>
                          </p:cTn>
                        </p:par>
                        <p:par>
                          <p:cTn id="8" fill="hold" nodeType="afterGroup">
                            <p:stCondLst>
                              <p:cond delay="500"/>
                            </p:stCondLst>
                            <p:childTnLst>
                              <p:par>
                                <p:cTn id="9" presetID="17" presetClass="entr" presetSubtype="2" fill="hold" grpId="0" nodeType="afterEffect">
                                  <p:stCondLst>
                                    <p:cond delay="0"/>
                                  </p:stCondLst>
                                  <p:childTnLst>
                                    <p:set>
                                      <p:cBhvr>
                                        <p:cTn id="10" dur="1" fill="hold">
                                          <p:stCondLst>
                                            <p:cond delay="0"/>
                                          </p:stCondLst>
                                        </p:cTn>
                                        <p:tgtEl>
                                          <p:spTgt spid="75798"/>
                                        </p:tgtEl>
                                        <p:attrNameLst>
                                          <p:attrName>style.visibility</p:attrName>
                                        </p:attrNameLst>
                                      </p:cBhvr>
                                      <p:to>
                                        <p:strVal val="visible"/>
                                      </p:to>
                                    </p:set>
                                    <p:anim calcmode="lin" valueType="num">
                                      <p:cBhvr>
                                        <p:cTn id="11" dur="500" fill="hold"/>
                                        <p:tgtEl>
                                          <p:spTgt spid="75798"/>
                                        </p:tgtEl>
                                        <p:attrNameLst>
                                          <p:attrName>ppt_x</p:attrName>
                                        </p:attrNameLst>
                                      </p:cBhvr>
                                      <p:tavLst>
                                        <p:tav tm="0">
                                          <p:val>
                                            <p:strVal val="#ppt_x+#ppt_w/2"/>
                                          </p:val>
                                        </p:tav>
                                        <p:tav tm="100000">
                                          <p:val>
                                            <p:strVal val="#ppt_x"/>
                                          </p:val>
                                        </p:tav>
                                      </p:tavLst>
                                    </p:anim>
                                    <p:anim calcmode="lin" valueType="num">
                                      <p:cBhvr>
                                        <p:cTn id="12" dur="500" fill="hold"/>
                                        <p:tgtEl>
                                          <p:spTgt spid="75798"/>
                                        </p:tgtEl>
                                        <p:attrNameLst>
                                          <p:attrName>ppt_y</p:attrName>
                                        </p:attrNameLst>
                                      </p:cBhvr>
                                      <p:tavLst>
                                        <p:tav tm="0">
                                          <p:val>
                                            <p:strVal val="#ppt_y"/>
                                          </p:val>
                                        </p:tav>
                                        <p:tav tm="100000">
                                          <p:val>
                                            <p:strVal val="#ppt_y"/>
                                          </p:val>
                                        </p:tav>
                                      </p:tavLst>
                                    </p:anim>
                                    <p:anim calcmode="lin" valueType="num">
                                      <p:cBhvr>
                                        <p:cTn id="13" dur="500" fill="hold"/>
                                        <p:tgtEl>
                                          <p:spTgt spid="75798"/>
                                        </p:tgtEl>
                                        <p:attrNameLst>
                                          <p:attrName>ppt_w</p:attrName>
                                        </p:attrNameLst>
                                      </p:cBhvr>
                                      <p:tavLst>
                                        <p:tav tm="0">
                                          <p:val>
                                            <p:fltVal val="0"/>
                                          </p:val>
                                        </p:tav>
                                        <p:tav tm="100000">
                                          <p:val>
                                            <p:strVal val="#ppt_w"/>
                                          </p:val>
                                        </p:tav>
                                      </p:tavLst>
                                    </p:anim>
                                    <p:anim calcmode="lin" valueType="num">
                                      <p:cBhvr>
                                        <p:cTn id="14" dur="500" fill="hold"/>
                                        <p:tgtEl>
                                          <p:spTgt spid="7579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75798"/>
                                        </p:tgtEl>
                                        <p:attrNameLst>
                                          <p:attrName>ppt_c</p:attrName>
                                        </p:attrNameLst>
                                      </p:cBhvr>
                                      <p:to>
                                        <a:srgbClr val="969696"/>
                                      </p:to>
                                    </p:animClr>
                                  </p:subTnLst>
                                </p:cTn>
                              </p:par>
                            </p:childTnLst>
                          </p:cTn>
                        </p:par>
                        <p:par>
                          <p:cTn id="15" fill="hold" nodeType="afterGroup">
                            <p:stCondLst>
                              <p:cond delay="1000"/>
                            </p:stCondLst>
                            <p:childTnLst>
                              <p:par>
                                <p:cTn id="16" presetID="18" presetClass="entr" presetSubtype="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par>
                          <p:cTn id="19" fill="hold" nodeType="afterGroup">
                            <p:stCondLst>
                              <p:cond delay="1500"/>
                            </p:stCondLst>
                            <p:childTnLst>
                              <p:par>
                                <p:cTn id="20" presetID="18" presetClass="entr" presetSubtype="12" fill="hold" grpId="0" nodeType="afterEffect">
                                  <p:stCondLst>
                                    <p:cond delay="0"/>
                                  </p:stCondLst>
                                  <p:childTnLst>
                                    <p:set>
                                      <p:cBhvr>
                                        <p:cTn id="21" dur="1" fill="hold">
                                          <p:stCondLst>
                                            <p:cond delay="0"/>
                                          </p:stCondLst>
                                        </p:cTn>
                                        <p:tgtEl>
                                          <p:spTgt spid="75808"/>
                                        </p:tgtEl>
                                        <p:attrNameLst>
                                          <p:attrName>style.visibility</p:attrName>
                                        </p:attrNameLst>
                                      </p:cBhvr>
                                      <p:to>
                                        <p:strVal val="visible"/>
                                      </p:to>
                                    </p:set>
                                    <p:animEffect transition="in" filter="strips(downLeft)">
                                      <p:cBhvr>
                                        <p:cTn id="22" dur="500"/>
                                        <p:tgtEl>
                                          <p:spTgt spid="75808"/>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5815"/>
                                        </p:tgtEl>
                                        <p:attrNameLst>
                                          <p:attrName>style.visibility</p:attrName>
                                        </p:attrNameLst>
                                      </p:cBhvr>
                                      <p:to>
                                        <p:strVal val="visible"/>
                                      </p:to>
                                    </p:set>
                                    <p:animEffect transition="in" filter="fade">
                                      <p:cBhvr>
                                        <p:cTn id="31" dur="500"/>
                                        <p:tgtEl>
                                          <p:spTgt spid="75815"/>
                                        </p:tgtEl>
                                      </p:cBhvr>
                                    </p:animEffect>
                                  </p:childTnLst>
                                </p:cTn>
                              </p:par>
                            </p:childTnLst>
                          </p:cTn>
                        </p:par>
                        <p:par>
                          <p:cTn id="32" fill="hold" nodeType="afterGroup">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75819"/>
                                        </p:tgtEl>
                                        <p:attrNameLst>
                                          <p:attrName>style.visibility</p:attrName>
                                        </p:attrNameLst>
                                      </p:cBhvr>
                                      <p:to>
                                        <p:strVal val="visible"/>
                                      </p:to>
                                    </p:set>
                                    <p:animEffect transition="in" filter="strips(downRight)">
                                      <p:cBhvr>
                                        <p:cTn id="35" dur="500"/>
                                        <p:tgtEl>
                                          <p:spTgt spid="75819"/>
                                        </p:tgtEl>
                                      </p:cBhvr>
                                    </p:animEffect>
                                  </p:childTnLst>
                                </p:cTn>
                              </p:par>
                            </p:childTnLst>
                          </p:cTn>
                        </p:par>
                        <p:par>
                          <p:cTn id="36" fill="hold" nodeType="afterGroup">
                            <p:stCondLst>
                              <p:cond delay="1000"/>
                            </p:stCondLst>
                            <p:childTnLst>
                              <p:par>
                                <p:cTn id="37" presetID="22" presetClass="entr" presetSubtype="2"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childTnLst>
                          </p:cTn>
                        </p:par>
                        <p:par>
                          <p:cTn id="40" fill="hold" nodeType="afterGroup">
                            <p:stCondLst>
                              <p:cond delay="1500"/>
                            </p:stCondLst>
                            <p:childTnLst>
                              <p:par>
                                <p:cTn id="41" presetID="18" presetClass="entr" presetSubtype="12" fill="hold" grpId="0" nodeType="afterEffect">
                                  <p:stCondLst>
                                    <p:cond delay="0"/>
                                  </p:stCondLst>
                                  <p:childTnLst>
                                    <p:set>
                                      <p:cBhvr>
                                        <p:cTn id="42" dur="1" fill="hold">
                                          <p:stCondLst>
                                            <p:cond delay="0"/>
                                          </p:stCondLst>
                                        </p:cTn>
                                        <p:tgtEl>
                                          <p:spTgt spid="75809"/>
                                        </p:tgtEl>
                                        <p:attrNameLst>
                                          <p:attrName>style.visibility</p:attrName>
                                        </p:attrNameLst>
                                      </p:cBhvr>
                                      <p:to>
                                        <p:strVal val="visible"/>
                                      </p:to>
                                    </p:set>
                                    <p:animEffect transition="in" filter="strips(downLeft)">
                                      <p:cBhvr>
                                        <p:cTn id="43" dur="500"/>
                                        <p:tgtEl>
                                          <p:spTgt spid="75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8" grpId="0" animBg="1"/>
      <p:bldP spid="75806" grpId="0" animBg="1" autoUpdateAnimBg="0"/>
      <p:bldP spid="75808" grpId="0" autoUpdateAnimBg="0"/>
      <p:bldP spid="75809" grpId="0" autoUpdateAnimBg="0"/>
      <p:bldP spid="75815" grpId="0" animBg="1" autoUpdateAnimBg="0"/>
      <p:bldP spid="758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Supply shocks</a:t>
            </a:r>
          </a:p>
        </p:txBody>
      </p:sp>
      <p:sp>
        <p:nvSpPr>
          <p:cNvPr id="52227" name="Rectangle 5"/>
          <p:cNvSpPr>
            <a:spLocks noGrp="1" noChangeArrowheads="1"/>
          </p:cNvSpPr>
          <p:nvPr>
            <p:ph type="body" idx="1"/>
          </p:nvPr>
        </p:nvSpPr>
        <p:spPr>
          <a:xfrm>
            <a:off x="457200" y="1357313"/>
            <a:ext cx="8229600" cy="4894262"/>
          </a:xfrm>
        </p:spPr>
        <p:txBody>
          <a:bodyPr/>
          <a:lstStyle/>
          <a:p>
            <a:pPr>
              <a:lnSpc>
                <a:spcPct val="100000"/>
              </a:lnSpc>
            </a:pPr>
            <a:r>
              <a:rPr lang="en-US" sz="2600" dirty="0" smtClean="0"/>
              <a:t>A </a:t>
            </a:r>
            <a:r>
              <a:rPr lang="en-US" sz="2600" b="1" dirty="0" smtClean="0">
                <a:solidFill>
                  <a:srgbClr val="CC0000"/>
                </a:solidFill>
              </a:rPr>
              <a:t>supply shock</a:t>
            </a:r>
            <a:r>
              <a:rPr lang="en-US" sz="2600" dirty="0" smtClean="0">
                <a:solidFill>
                  <a:srgbClr val="CC0000"/>
                </a:solidFill>
              </a:rPr>
              <a:t> </a:t>
            </a:r>
            <a:r>
              <a:rPr lang="en-US" sz="2600" dirty="0" smtClean="0"/>
              <a:t>alters production costs, affects the prices that firms charge.  (also called </a:t>
            </a:r>
            <a:r>
              <a:rPr lang="en-US" sz="2600" b="1" dirty="0" smtClean="0">
                <a:solidFill>
                  <a:srgbClr val="CC0000"/>
                </a:solidFill>
              </a:rPr>
              <a:t>price shocks</a:t>
            </a:r>
            <a:r>
              <a:rPr lang="en-US" sz="2600" dirty="0" smtClean="0"/>
              <a:t>)</a:t>
            </a:r>
          </a:p>
          <a:p>
            <a:pPr>
              <a:lnSpc>
                <a:spcPct val="100000"/>
              </a:lnSpc>
            </a:pPr>
            <a:r>
              <a:rPr lang="en-US" sz="2600" dirty="0" smtClean="0"/>
              <a:t>Examples of </a:t>
            </a:r>
            <a:r>
              <a:rPr lang="en-US" sz="2600" i="1" dirty="0" smtClean="0"/>
              <a:t>adverse</a:t>
            </a:r>
            <a:r>
              <a:rPr lang="en-US" sz="2600" dirty="0" smtClean="0"/>
              <a:t> supply shocks:</a:t>
            </a:r>
          </a:p>
          <a:p>
            <a:pPr lvl="1"/>
            <a:r>
              <a:rPr lang="en-US" sz="2600" dirty="0" smtClean="0"/>
              <a:t>Bad weather reduces crop yields, pushing up </a:t>
            </a:r>
            <a:br>
              <a:rPr lang="en-US" sz="2600" dirty="0" smtClean="0"/>
            </a:br>
            <a:r>
              <a:rPr lang="en-US" sz="2600" dirty="0" smtClean="0"/>
              <a:t>food prices. </a:t>
            </a:r>
          </a:p>
          <a:p>
            <a:pPr lvl="1"/>
            <a:r>
              <a:rPr lang="en-US" sz="2600" dirty="0" smtClean="0"/>
              <a:t>Workers unionize, negotiate wage increases.  </a:t>
            </a:r>
          </a:p>
          <a:p>
            <a:pPr lvl="1"/>
            <a:r>
              <a:rPr lang="en-US" sz="2600" dirty="0" smtClean="0"/>
              <a:t>New environmental regulations require firms to reduce emissions.  Firms charge higher prices to help cover the costs of compliance.  </a:t>
            </a:r>
          </a:p>
          <a:p>
            <a:pPr>
              <a:lnSpc>
                <a:spcPct val="100000"/>
              </a:lnSpc>
            </a:pPr>
            <a:r>
              <a:rPr lang="en-US" sz="2600" i="1" dirty="0" smtClean="0"/>
              <a:t>Favorable</a:t>
            </a:r>
            <a:r>
              <a:rPr lang="en-US" sz="2600" dirty="0" smtClean="0"/>
              <a:t> supply shocks lower costs and prices.</a:t>
            </a:r>
          </a:p>
        </p:txBody>
      </p:sp>
    </p:spTree>
    <p:extLst>
      <p:ext uri="{BB962C8B-B14F-4D97-AF65-F5344CB8AC3E}">
        <p14:creationId xmlns:p14="http://schemas.microsoft.com/office/powerpoint/2010/main" val="2855849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6725" y="225425"/>
            <a:ext cx="8245475" cy="815975"/>
          </a:xfrm>
        </p:spPr>
        <p:txBody>
          <a:bodyPr/>
          <a:lstStyle/>
          <a:p>
            <a:r>
              <a:rPr lang="en-US" smtClean="0"/>
              <a:t>Facts about the business cycle</a:t>
            </a:r>
          </a:p>
        </p:txBody>
      </p:sp>
      <p:sp>
        <p:nvSpPr>
          <p:cNvPr id="34819" name="Rectangle 3"/>
          <p:cNvSpPr>
            <a:spLocks noGrp="1" noChangeArrowheads="1"/>
          </p:cNvSpPr>
          <p:nvPr>
            <p:ph type="body" idx="1"/>
          </p:nvPr>
        </p:nvSpPr>
        <p:spPr>
          <a:xfrm>
            <a:off x="476250" y="1092200"/>
            <a:ext cx="8210550" cy="4884738"/>
          </a:xfrm>
        </p:spPr>
        <p:txBody>
          <a:bodyPr/>
          <a:lstStyle/>
          <a:p>
            <a:r>
              <a:rPr lang="en-US" dirty="0" smtClean="0"/>
              <a:t>GDP growth averages 3–3.5 percent per year over the long run with large fluctuations in the short run.</a:t>
            </a:r>
          </a:p>
          <a:p>
            <a:r>
              <a:rPr lang="en-US" dirty="0" smtClean="0"/>
              <a:t>Consumption and investment fluctuate with GDP, but consumption tends to be less volatile and investment more volatile than GDP. </a:t>
            </a:r>
          </a:p>
          <a:p>
            <a:r>
              <a:rPr lang="en-US" dirty="0" smtClean="0"/>
              <a:t>Unemployment rises during recessions and falls during expansions.  </a:t>
            </a:r>
          </a:p>
          <a:p>
            <a:r>
              <a:rPr lang="en-US" b="1" dirty="0" err="1" smtClean="0">
                <a:solidFill>
                  <a:srgbClr val="CC0000"/>
                </a:solidFill>
              </a:rPr>
              <a:t>Okun’s</a:t>
            </a:r>
            <a:r>
              <a:rPr lang="en-US" b="1" dirty="0" smtClean="0">
                <a:solidFill>
                  <a:srgbClr val="CC0000"/>
                </a:solidFill>
              </a:rPr>
              <a:t> law</a:t>
            </a:r>
            <a:r>
              <a:rPr lang="en-US" dirty="0" smtClean="0"/>
              <a:t>:  the negative relationship between GDP and unemployment.  </a:t>
            </a:r>
          </a:p>
        </p:txBody>
      </p:sp>
    </p:spTree>
    <p:extLst>
      <p:ext uri="{BB962C8B-B14F-4D97-AF65-F5344CB8AC3E}">
        <p14:creationId xmlns:p14="http://schemas.microsoft.com/office/powerpoint/2010/main" val="41173193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a:xfrm>
            <a:off x="546100" y="225425"/>
            <a:ext cx="7197725" cy="1195388"/>
          </a:xfrm>
        </p:spPr>
        <p:txBody>
          <a:bodyPr/>
          <a:lstStyle/>
          <a:p>
            <a:r>
              <a:rPr lang="en-US" sz="2700" smtClean="0"/>
              <a:t>CASE STUDY:  </a:t>
            </a:r>
            <a:br>
              <a:rPr lang="en-US" sz="2700" smtClean="0"/>
            </a:br>
            <a:r>
              <a:rPr lang="en-US" sz="3100" smtClean="0"/>
              <a:t>The 1970s oil shocks</a:t>
            </a:r>
          </a:p>
        </p:txBody>
      </p:sp>
      <p:sp>
        <p:nvSpPr>
          <p:cNvPr id="53251" name="Rectangle 6"/>
          <p:cNvSpPr>
            <a:spLocks noGrp="1" noChangeArrowheads="1"/>
          </p:cNvSpPr>
          <p:nvPr>
            <p:ph type="body" idx="1"/>
          </p:nvPr>
        </p:nvSpPr>
        <p:spPr>
          <a:xfrm>
            <a:off x="476250" y="1446213"/>
            <a:ext cx="8210550" cy="4679950"/>
          </a:xfrm>
        </p:spPr>
        <p:txBody>
          <a:bodyPr/>
          <a:lstStyle/>
          <a:p>
            <a:r>
              <a:rPr lang="en-US" smtClean="0"/>
              <a:t>Early 1970s:   OPEC coordinates a reduction in the supply of oil.</a:t>
            </a:r>
          </a:p>
          <a:p>
            <a:r>
              <a:rPr lang="en-US" smtClean="0"/>
              <a:t>Oil prices rose</a:t>
            </a:r>
            <a:br>
              <a:rPr lang="en-US" smtClean="0"/>
            </a:br>
            <a:r>
              <a:rPr lang="en-US" smtClean="0"/>
              <a:t>	11% in 1973</a:t>
            </a:r>
            <a:br>
              <a:rPr lang="en-US" smtClean="0"/>
            </a:br>
            <a:r>
              <a:rPr lang="en-US" smtClean="0"/>
              <a:t>	  68% in 1974</a:t>
            </a:r>
            <a:br>
              <a:rPr lang="en-US" smtClean="0"/>
            </a:br>
            <a:r>
              <a:rPr lang="en-US" smtClean="0"/>
              <a:t>	    16% in 1975</a:t>
            </a:r>
          </a:p>
          <a:p>
            <a:r>
              <a:rPr lang="en-US" smtClean="0"/>
              <a:t>Such sharp oil price increases are supply shocks because they significantly impact production costs and prices.</a:t>
            </a:r>
          </a:p>
        </p:txBody>
      </p:sp>
    </p:spTree>
    <p:extLst>
      <p:ext uri="{BB962C8B-B14F-4D97-AF65-F5344CB8AC3E}">
        <p14:creationId xmlns:p14="http://schemas.microsoft.com/office/powerpoint/2010/main" val="17590114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5" name="Group 2"/>
          <p:cNvGrpSpPr>
            <a:grpSpLocks/>
          </p:cNvGrpSpPr>
          <p:nvPr/>
        </p:nvGrpSpPr>
        <p:grpSpPr bwMode="auto">
          <a:xfrm>
            <a:off x="3435350" y="3803650"/>
            <a:ext cx="5110163" cy="598488"/>
            <a:chOff x="2066" y="2361"/>
            <a:chExt cx="3219" cy="377"/>
          </a:xfrm>
        </p:grpSpPr>
        <p:graphicFrame>
          <p:nvGraphicFramePr>
            <p:cNvPr id="10244" name="Object 4"/>
            <p:cNvGraphicFramePr>
              <a:graphicFrameLocks noChangeAspect="1"/>
            </p:cNvGraphicFramePr>
            <p:nvPr/>
          </p:nvGraphicFramePr>
          <p:xfrm>
            <a:off x="2066" y="2381"/>
            <a:ext cx="255" cy="357"/>
          </p:xfrm>
          <a:graphic>
            <a:graphicData uri="http://schemas.openxmlformats.org/presentationml/2006/ole">
              <mc:AlternateContent xmlns:mc="http://schemas.openxmlformats.org/markup-compatibility/2006">
                <mc:Choice xmlns:v="urn:schemas-microsoft-com:vml" Requires="v">
                  <p:oleObj spid="_x0000_s10272" name="Equation" r:id="rId4" imgW="190440" imgH="266400" progId="Equation.DSMT4">
                    <p:embed/>
                  </p:oleObj>
                </mc:Choice>
                <mc:Fallback>
                  <p:oleObj name="Equation" r:id="rId4" imgW="190440" imgH="26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 y="2381"/>
                          <a:ext cx="25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5" name="Line 4"/>
            <p:cNvSpPr>
              <a:spLocks noChangeShapeType="1"/>
            </p:cNvSpPr>
            <p:nvPr/>
          </p:nvSpPr>
          <p:spPr bwMode="auto">
            <a:xfrm>
              <a:off x="2324" y="2587"/>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Text Box 5"/>
            <p:cNvSpPr txBox="1">
              <a:spLocks noChangeArrowheads="1"/>
            </p:cNvSpPr>
            <p:nvPr/>
          </p:nvSpPr>
          <p:spPr bwMode="auto">
            <a:xfrm>
              <a:off x="4709" y="2361"/>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r>
                <a:rPr lang="en-US" sz="2300" baseline="-25000">
                  <a:latin typeface="Tahoma" pitchFamily="34" charset="0"/>
                </a:rPr>
                <a:t>1</a:t>
              </a:r>
              <a:endParaRPr lang="en-US" sz="2400" baseline="-25000">
                <a:latin typeface="Times New Roman" pitchFamily="18" charset="0"/>
              </a:endParaRPr>
            </a:p>
          </p:txBody>
        </p:sp>
      </p:grpSp>
      <p:grpSp>
        <p:nvGrpSpPr>
          <p:cNvPr id="10246" name="Group 6"/>
          <p:cNvGrpSpPr>
            <a:grpSpLocks/>
          </p:cNvGrpSpPr>
          <p:nvPr/>
        </p:nvGrpSpPr>
        <p:grpSpPr bwMode="auto">
          <a:xfrm>
            <a:off x="3508375" y="1527175"/>
            <a:ext cx="5257800" cy="4090988"/>
            <a:chOff x="2976" y="1296"/>
            <a:chExt cx="2304" cy="2053"/>
          </a:xfrm>
        </p:grpSpPr>
        <p:grpSp>
          <p:nvGrpSpPr>
            <p:cNvPr id="10270" name="Group 7"/>
            <p:cNvGrpSpPr>
              <a:grpSpLocks/>
            </p:cNvGrpSpPr>
            <p:nvPr/>
          </p:nvGrpSpPr>
          <p:grpSpPr bwMode="auto">
            <a:xfrm>
              <a:off x="3120" y="1536"/>
              <a:ext cx="1968" cy="1728"/>
              <a:chOff x="2640" y="1056"/>
              <a:chExt cx="2496" cy="2112"/>
            </a:xfrm>
          </p:grpSpPr>
          <p:sp>
            <p:nvSpPr>
              <p:cNvPr id="10273" name="Line 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1" name="Text Box 10"/>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0272" name="Text Box 11"/>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10247" name="Group 12"/>
          <p:cNvGrpSpPr>
            <a:grpSpLocks/>
          </p:cNvGrpSpPr>
          <p:nvPr/>
        </p:nvGrpSpPr>
        <p:grpSpPr bwMode="auto">
          <a:xfrm>
            <a:off x="4270375" y="1198563"/>
            <a:ext cx="3803650" cy="3600450"/>
            <a:chOff x="2592" y="720"/>
            <a:chExt cx="2396" cy="2268"/>
          </a:xfrm>
        </p:grpSpPr>
        <p:sp>
          <p:nvSpPr>
            <p:cNvPr id="10268" name="Arc 13"/>
            <p:cNvSpPr>
              <a:spLocks/>
            </p:cNvSpPr>
            <p:nvPr/>
          </p:nvSpPr>
          <p:spPr bwMode="auto">
            <a:xfrm flipH="1" flipV="1">
              <a:off x="2592" y="72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9" name="Text Box 14"/>
            <p:cNvSpPr txBox="1">
              <a:spLocks noChangeArrowheads="1"/>
            </p:cNvSpPr>
            <p:nvPr/>
          </p:nvSpPr>
          <p:spPr bwMode="auto">
            <a:xfrm>
              <a:off x="4378" y="2709"/>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endParaRPr lang="en-US" sz="2300" baseline="-25000">
                <a:latin typeface="Tahoma" pitchFamily="34" charset="0"/>
              </a:endParaRPr>
            </a:p>
          </p:txBody>
        </p:sp>
      </p:grpSp>
      <p:grpSp>
        <p:nvGrpSpPr>
          <p:cNvPr id="10248" name="Group 15"/>
          <p:cNvGrpSpPr>
            <a:grpSpLocks/>
          </p:cNvGrpSpPr>
          <p:nvPr/>
        </p:nvGrpSpPr>
        <p:grpSpPr bwMode="auto">
          <a:xfrm>
            <a:off x="5565775" y="1579563"/>
            <a:ext cx="1066800" cy="3865562"/>
            <a:chOff x="3408" y="960"/>
            <a:chExt cx="672" cy="2435"/>
          </a:xfrm>
        </p:grpSpPr>
        <p:sp>
          <p:nvSpPr>
            <p:cNvPr id="10266" name="Line 16"/>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Text Box 17"/>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aphicFrame>
        <p:nvGraphicFramePr>
          <p:cNvPr id="10242" name="Object 2"/>
          <p:cNvGraphicFramePr>
            <a:graphicFrameLocks noChangeAspect="1"/>
          </p:cNvGraphicFramePr>
          <p:nvPr/>
        </p:nvGraphicFramePr>
        <p:xfrm>
          <a:off x="5870575" y="5445125"/>
          <a:ext cx="306388" cy="401638"/>
        </p:xfrm>
        <a:graphic>
          <a:graphicData uri="http://schemas.openxmlformats.org/presentationml/2006/ole">
            <mc:AlternateContent xmlns:mc="http://schemas.openxmlformats.org/markup-compatibility/2006">
              <mc:Choice xmlns:v="urn:schemas-microsoft-com:vml" Requires="v">
                <p:oleObj spid="_x0000_s10273"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5445125"/>
                        <a:ext cx="3063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19"/>
          <p:cNvGrpSpPr>
            <a:grpSpLocks/>
          </p:cNvGrpSpPr>
          <p:nvPr/>
        </p:nvGrpSpPr>
        <p:grpSpPr bwMode="auto">
          <a:xfrm>
            <a:off x="4902200" y="3460750"/>
            <a:ext cx="381000" cy="2473325"/>
            <a:chOff x="4251" y="2531"/>
            <a:chExt cx="240" cy="1080"/>
          </a:xfrm>
        </p:grpSpPr>
        <p:sp>
          <p:nvSpPr>
            <p:cNvPr id="10264" name="Text Box 20"/>
            <p:cNvSpPr txBox="1">
              <a:spLocks noChangeArrowheads="1"/>
            </p:cNvSpPr>
            <p:nvPr/>
          </p:nvSpPr>
          <p:spPr bwMode="auto">
            <a:xfrm>
              <a:off x="4251" y="3417"/>
              <a:ext cx="2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10265" name="Line 21"/>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0" name="Rectangle 37"/>
          <p:cNvSpPr>
            <a:spLocks noGrp="1" noChangeArrowheads="1"/>
          </p:cNvSpPr>
          <p:nvPr>
            <p:ph type="title"/>
          </p:nvPr>
        </p:nvSpPr>
        <p:spPr>
          <a:xfrm>
            <a:off x="549275" y="225425"/>
            <a:ext cx="8169275" cy="1195388"/>
          </a:xfrm>
        </p:spPr>
        <p:txBody>
          <a:bodyPr/>
          <a:lstStyle/>
          <a:p>
            <a:r>
              <a:rPr lang="en-US" sz="2700" smtClean="0"/>
              <a:t>CASE STUDY:  </a:t>
            </a:r>
            <a:br>
              <a:rPr lang="en-US" sz="2700" smtClean="0"/>
            </a:br>
            <a:r>
              <a:rPr lang="en-US" sz="3100" smtClean="0"/>
              <a:t>The 1970s oil shocks</a:t>
            </a:r>
          </a:p>
        </p:txBody>
      </p:sp>
      <p:sp>
        <p:nvSpPr>
          <p:cNvPr id="81942" name="Rectangle 22"/>
          <p:cNvSpPr>
            <a:spLocks noGrp="1" noChangeArrowheads="1"/>
          </p:cNvSpPr>
          <p:nvPr>
            <p:ph type="body" idx="4294967295"/>
          </p:nvPr>
        </p:nvSpPr>
        <p:spPr>
          <a:xfrm>
            <a:off x="287338" y="1504950"/>
            <a:ext cx="2895600" cy="1600200"/>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400" dirty="0"/>
              <a:t>The oil price shock shifts </a:t>
            </a:r>
            <a:r>
              <a:rPr lang="en-US" sz="2400" i="1" dirty="0"/>
              <a:t>SRAS</a:t>
            </a:r>
            <a:r>
              <a:rPr lang="en-US" sz="2400" dirty="0"/>
              <a:t> up, causing output and employment to fall.  </a:t>
            </a:r>
          </a:p>
        </p:txBody>
      </p:sp>
      <p:sp>
        <p:nvSpPr>
          <p:cNvPr id="10252" name="Text Box 23"/>
          <p:cNvSpPr txBox="1">
            <a:spLocks noChangeArrowheads="1"/>
          </p:cNvSpPr>
          <p:nvPr/>
        </p:nvSpPr>
        <p:spPr bwMode="auto">
          <a:xfrm>
            <a:off x="6099175" y="37893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a:latin typeface="Times New Roman" pitchFamily="18" charset="0"/>
            </a:endParaRPr>
          </a:p>
        </p:txBody>
      </p:sp>
      <p:sp>
        <p:nvSpPr>
          <p:cNvPr id="81944" name="Text Box 24"/>
          <p:cNvSpPr txBox="1">
            <a:spLocks noChangeArrowheads="1"/>
          </p:cNvSpPr>
          <p:nvPr/>
        </p:nvSpPr>
        <p:spPr bwMode="auto">
          <a:xfrm>
            <a:off x="5032375" y="305752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a:latin typeface="Times New Roman" pitchFamily="18" charset="0"/>
            </a:endParaRPr>
          </a:p>
        </p:txBody>
      </p:sp>
      <p:sp>
        <p:nvSpPr>
          <p:cNvPr id="81945" name="Line 25"/>
          <p:cNvSpPr>
            <a:spLocks noChangeShapeType="1"/>
          </p:cNvSpPr>
          <p:nvPr/>
        </p:nvSpPr>
        <p:spPr bwMode="auto">
          <a:xfrm flipH="1" flipV="1">
            <a:off x="5815013" y="4052888"/>
            <a:ext cx="66675" cy="41275"/>
          </a:xfrm>
          <a:prstGeom prst="line">
            <a:avLst/>
          </a:prstGeom>
          <a:noFill/>
          <a:ln w="28575">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6" name="Line 26"/>
          <p:cNvSpPr>
            <a:spLocks noChangeShapeType="1"/>
          </p:cNvSpPr>
          <p:nvPr/>
        </p:nvSpPr>
        <p:spPr bwMode="auto">
          <a:xfrm flipH="1" flipV="1">
            <a:off x="5656263" y="3952875"/>
            <a:ext cx="57150" cy="33338"/>
          </a:xfrm>
          <a:prstGeom prst="line">
            <a:avLst/>
          </a:prstGeom>
          <a:noFill/>
          <a:ln w="28575">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7" name="Line 27"/>
          <p:cNvSpPr>
            <a:spLocks noChangeShapeType="1"/>
          </p:cNvSpPr>
          <p:nvPr/>
        </p:nvSpPr>
        <p:spPr bwMode="auto">
          <a:xfrm flipH="1" flipV="1">
            <a:off x="5481638" y="3824288"/>
            <a:ext cx="55562" cy="41275"/>
          </a:xfrm>
          <a:prstGeom prst="line">
            <a:avLst/>
          </a:prstGeom>
          <a:noFill/>
          <a:ln w="28575">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8" name="Line 28"/>
          <p:cNvSpPr>
            <a:spLocks noChangeShapeType="1"/>
          </p:cNvSpPr>
          <p:nvPr/>
        </p:nvSpPr>
        <p:spPr bwMode="auto">
          <a:xfrm flipH="1" flipV="1">
            <a:off x="5318125" y="3694113"/>
            <a:ext cx="50800" cy="39687"/>
          </a:xfrm>
          <a:prstGeom prst="line">
            <a:avLst/>
          </a:prstGeom>
          <a:noFill/>
          <a:ln w="28575">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9" name="Line 29"/>
          <p:cNvSpPr>
            <a:spLocks noChangeShapeType="1"/>
          </p:cNvSpPr>
          <p:nvPr/>
        </p:nvSpPr>
        <p:spPr bwMode="auto">
          <a:xfrm flipH="1" flipV="1">
            <a:off x="5165725" y="3556000"/>
            <a:ext cx="47625" cy="41275"/>
          </a:xfrm>
          <a:prstGeom prst="line">
            <a:avLst/>
          </a:prstGeom>
          <a:noFill/>
          <a:ln w="28575">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50" name="Rectangle 30"/>
          <p:cNvSpPr>
            <a:spLocks noChangeArrowheads="1"/>
          </p:cNvSpPr>
          <p:nvPr/>
        </p:nvSpPr>
        <p:spPr bwMode="auto">
          <a:xfrm>
            <a:off x="312738" y="3467100"/>
            <a:ext cx="2667000" cy="2881313"/>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008080"/>
              </a:buClr>
              <a:buSzPct val="120000"/>
              <a:buFont typeface="Wingdings" pitchFamily="2" charset="2"/>
              <a:buNone/>
              <a:defRPr/>
            </a:pPr>
            <a:r>
              <a:rPr lang="en-US" sz="2400" dirty="0"/>
              <a:t>In absence of </a:t>
            </a:r>
            <a:br>
              <a:rPr lang="en-US" sz="2400" dirty="0"/>
            </a:br>
            <a:r>
              <a:rPr lang="en-US" sz="2400" dirty="0"/>
              <a:t>further price shocks, prices will fall over time and economy moves back toward full employment.</a:t>
            </a:r>
          </a:p>
        </p:txBody>
      </p:sp>
      <p:grpSp>
        <p:nvGrpSpPr>
          <p:cNvPr id="8" name="Group 31"/>
          <p:cNvGrpSpPr>
            <a:grpSpLocks/>
          </p:cNvGrpSpPr>
          <p:nvPr/>
        </p:nvGrpSpPr>
        <p:grpSpPr bwMode="auto">
          <a:xfrm>
            <a:off x="3414713" y="3092450"/>
            <a:ext cx="5122862" cy="598488"/>
            <a:chOff x="2053" y="1913"/>
            <a:chExt cx="3227" cy="377"/>
          </a:xfrm>
        </p:grpSpPr>
        <p:graphicFrame>
          <p:nvGraphicFramePr>
            <p:cNvPr id="10243" name="Object 3"/>
            <p:cNvGraphicFramePr>
              <a:graphicFrameLocks noChangeAspect="1"/>
            </p:cNvGraphicFramePr>
            <p:nvPr/>
          </p:nvGraphicFramePr>
          <p:xfrm>
            <a:off x="2053" y="1933"/>
            <a:ext cx="272" cy="357"/>
          </p:xfrm>
          <a:graphic>
            <a:graphicData uri="http://schemas.openxmlformats.org/presentationml/2006/ole">
              <mc:AlternateContent xmlns:mc="http://schemas.openxmlformats.org/markup-compatibility/2006">
                <mc:Choice xmlns:v="urn:schemas-microsoft-com:vml" Requires="v">
                  <p:oleObj spid="_x0000_s10274" name="Equation" r:id="rId8" imgW="203040" imgH="266400" progId="Equation.DSMT4">
                    <p:embed/>
                  </p:oleObj>
                </mc:Choice>
                <mc:Fallback>
                  <p:oleObj name="Equation" r:id="rId8" imgW="203040" imgH="266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3" y="1933"/>
                          <a:ext cx="27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2" name="Line 33"/>
            <p:cNvSpPr>
              <a:spLocks noChangeShapeType="1"/>
            </p:cNvSpPr>
            <p:nvPr/>
          </p:nvSpPr>
          <p:spPr bwMode="auto">
            <a:xfrm>
              <a:off x="2319" y="2139"/>
              <a:ext cx="25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Text Box 34"/>
            <p:cNvSpPr txBox="1">
              <a:spLocks noChangeArrowheads="1"/>
            </p:cNvSpPr>
            <p:nvPr/>
          </p:nvSpPr>
          <p:spPr bwMode="auto">
            <a:xfrm>
              <a:off x="4704" y="1913"/>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r>
                <a:rPr lang="en-US" sz="2300" baseline="-25000">
                  <a:latin typeface="Tahoma" pitchFamily="34" charset="0"/>
                </a:rPr>
                <a:t>2</a:t>
              </a:r>
              <a:endParaRPr lang="en-US" sz="2400" baseline="-25000">
                <a:latin typeface="Times New Roman" pitchFamily="18" charset="0"/>
              </a:endParaRPr>
            </a:p>
          </p:txBody>
        </p:sp>
      </p:grpSp>
      <p:sp>
        <p:nvSpPr>
          <p:cNvPr id="81956" name="Text Box 36"/>
          <p:cNvSpPr txBox="1">
            <a:spLocks noChangeArrowheads="1"/>
          </p:cNvSpPr>
          <p:nvPr/>
        </p:nvSpPr>
        <p:spPr bwMode="auto">
          <a:xfrm>
            <a:off x="6099175" y="37893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solidFill>
                  <a:srgbClr val="FF0000"/>
                </a:solidFill>
                <a:latin typeface="Tahoma" pitchFamily="34" charset="0"/>
              </a:rPr>
              <a:t>A</a:t>
            </a:r>
            <a:endParaRPr lang="en-US" sz="2300">
              <a:solidFill>
                <a:srgbClr val="FF0000"/>
              </a:solidFill>
              <a:latin typeface="Times New Roman" pitchFamily="18" charset="0"/>
            </a:endParaRPr>
          </a:p>
        </p:txBody>
      </p:sp>
    </p:spTree>
    <p:extLst>
      <p:ext uri="{BB962C8B-B14F-4D97-AF65-F5344CB8AC3E}">
        <p14:creationId xmlns:p14="http://schemas.microsoft.com/office/powerpoint/2010/main" val="190804828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42"/>
                                        </p:tgtEl>
                                        <p:attrNameLst>
                                          <p:attrName>style.visibility</p:attrName>
                                        </p:attrNameLst>
                                      </p:cBhvr>
                                      <p:to>
                                        <p:strVal val="visible"/>
                                      </p:to>
                                    </p:set>
                                    <p:animEffect transition="in" filter="fade">
                                      <p:cBhvr>
                                        <p:cTn id="7" dur="500"/>
                                        <p:tgtEl>
                                          <p:spTgt spid="81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81944"/>
                                        </p:tgtEl>
                                        <p:attrNameLst>
                                          <p:attrName>style.visibility</p:attrName>
                                        </p:attrNameLst>
                                      </p:cBhvr>
                                      <p:to>
                                        <p:strVal val="visible"/>
                                      </p:to>
                                    </p:set>
                                    <p:animEffect transition="in" filter="strips(downLeft)">
                                      <p:cBhvr>
                                        <p:cTn id="16" dur="500"/>
                                        <p:tgtEl>
                                          <p:spTgt spid="81944"/>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50"/>
                                        </p:tgtEl>
                                        <p:attrNameLst>
                                          <p:attrName>style.visibility</p:attrName>
                                        </p:attrNameLst>
                                      </p:cBhvr>
                                      <p:to>
                                        <p:strVal val="visible"/>
                                      </p:to>
                                    </p:set>
                                    <p:animEffect transition="in" filter="fade">
                                      <p:cBhvr>
                                        <p:cTn id="25" dur="500"/>
                                        <p:tgtEl>
                                          <p:spTgt spid="819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81949"/>
                                        </p:tgtEl>
                                        <p:attrNameLst>
                                          <p:attrName>style.visibility</p:attrName>
                                        </p:attrNameLst>
                                      </p:cBhvr>
                                      <p:to>
                                        <p:strVal val="visible"/>
                                      </p:to>
                                    </p:set>
                                    <p:animEffect transition="in" filter="strips(downRight)">
                                      <p:cBhvr>
                                        <p:cTn id="30" dur="500"/>
                                        <p:tgtEl>
                                          <p:spTgt spid="81949"/>
                                        </p:tgtEl>
                                      </p:cBhvr>
                                    </p:animEffect>
                                  </p:childTnLst>
                                  <p:subTnLst>
                                    <p:animClr clrSpc="rgb" dir="cw">
                                      <p:cBhvr override="childStyle">
                                        <p:cTn dur="1" fill="hold" display="0" masterRel="nextClick" afterEffect="1"/>
                                        <p:tgtEl>
                                          <p:spTgt spid="81949"/>
                                        </p:tgtEl>
                                        <p:attrNameLst>
                                          <p:attrName>ppt_c</p:attrName>
                                        </p:attrNameLst>
                                      </p:cBhvr>
                                      <p:to>
                                        <a:srgbClr val="969696"/>
                                      </p:to>
                                    </p:animClr>
                                  </p:subTnLst>
                                </p:cTn>
                              </p:par>
                            </p:childTnLst>
                          </p:cTn>
                        </p:par>
                        <p:par>
                          <p:cTn id="31" fill="hold" nodeType="afterGroup">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81948"/>
                                        </p:tgtEl>
                                        <p:attrNameLst>
                                          <p:attrName>style.visibility</p:attrName>
                                        </p:attrNameLst>
                                      </p:cBhvr>
                                      <p:to>
                                        <p:strVal val="visible"/>
                                      </p:to>
                                    </p:set>
                                    <p:animEffect transition="in" filter="strips(downRight)">
                                      <p:cBhvr>
                                        <p:cTn id="34" dur="500"/>
                                        <p:tgtEl>
                                          <p:spTgt spid="81948"/>
                                        </p:tgtEl>
                                      </p:cBhvr>
                                    </p:animEffect>
                                  </p:childTnLst>
                                  <p:subTnLst>
                                    <p:animClr clrSpc="rgb" dir="cw">
                                      <p:cBhvr override="childStyle">
                                        <p:cTn dur="1" fill="hold" display="0" masterRel="nextClick" afterEffect="1"/>
                                        <p:tgtEl>
                                          <p:spTgt spid="81948"/>
                                        </p:tgtEl>
                                        <p:attrNameLst>
                                          <p:attrName>ppt_c</p:attrName>
                                        </p:attrNameLst>
                                      </p:cBhvr>
                                      <p:to>
                                        <a:srgbClr val="969696"/>
                                      </p:to>
                                    </p:animClr>
                                  </p:subTnLst>
                                </p:cTn>
                              </p:par>
                            </p:childTnLst>
                          </p:cTn>
                        </p:par>
                        <p:par>
                          <p:cTn id="35" fill="hold" nodeType="afterGroup">
                            <p:stCondLst>
                              <p:cond delay="1000"/>
                            </p:stCondLst>
                            <p:childTnLst>
                              <p:par>
                                <p:cTn id="36" presetID="18" presetClass="entr" presetSubtype="6" fill="hold" grpId="0" nodeType="afterEffect">
                                  <p:stCondLst>
                                    <p:cond delay="0"/>
                                  </p:stCondLst>
                                  <p:childTnLst>
                                    <p:set>
                                      <p:cBhvr>
                                        <p:cTn id="37" dur="1" fill="hold">
                                          <p:stCondLst>
                                            <p:cond delay="0"/>
                                          </p:stCondLst>
                                        </p:cTn>
                                        <p:tgtEl>
                                          <p:spTgt spid="81947"/>
                                        </p:tgtEl>
                                        <p:attrNameLst>
                                          <p:attrName>style.visibility</p:attrName>
                                        </p:attrNameLst>
                                      </p:cBhvr>
                                      <p:to>
                                        <p:strVal val="visible"/>
                                      </p:to>
                                    </p:set>
                                    <p:animEffect transition="in" filter="strips(downRight)">
                                      <p:cBhvr>
                                        <p:cTn id="38" dur="500"/>
                                        <p:tgtEl>
                                          <p:spTgt spid="81947"/>
                                        </p:tgtEl>
                                      </p:cBhvr>
                                    </p:animEffect>
                                  </p:childTnLst>
                                  <p:subTnLst>
                                    <p:animClr clrSpc="rgb" dir="cw">
                                      <p:cBhvr override="childStyle">
                                        <p:cTn dur="1" fill="hold" display="0" masterRel="nextClick" afterEffect="1"/>
                                        <p:tgtEl>
                                          <p:spTgt spid="81947"/>
                                        </p:tgtEl>
                                        <p:attrNameLst>
                                          <p:attrName>ppt_c</p:attrName>
                                        </p:attrNameLst>
                                      </p:cBhvr>
                                      <p:to>
                                        <a:srgbClr val="969696"/>
                                      </p:to>
                                    </p:animClr>
                                  </p:subTnLst>
                                </p:cTn>
                              </p:par>
                            </p:childTnLst>
                          </p:cTn>
                        </p:par>
                        <p:par>
                          <p:cTn id="39" fill="hold" nodeType="afterGroup">
                            <p:stCondLst>
                              <p:cond delay="1500"/>
                            </p:stCondLst>
                            <p:childTnLst>
                              <p:par>
                                <p:cTn id="40" presetID="18" presetClass="entr" presetSubtype="6" fill="hold" grpId="0" nodeType="afterEffect">
                                  <p:stCondLst>
                                    <p:cond delay="0"/>
                                  </p:stCondLst>
                                  <p:childTnLst>
                                    <p:set>
                                      <p:cBhvr>
                                        <p:cTn id="41" dur="1" fill="hold">
                                          <p:stCondLst>
                                            <p:cond delay="0"/>
                                          </p:stCondLst>
                                        </p:cTn>
                                        <p:tgtEl>
                                          <p:spTgt spid="81946"/>
                                        </p:tgtEl>
                                        <p:attrNameLst>
                                          <p:attrName>style.visibility</p:attrName>
                                        </p:attrNameLst>
                                      </p:cBhvr>
                                      <p:to>
                                        <p:strVal val="visible"/>
                                      </p:to>
                                    </p:set>
                                    <p:animEffect transition="in" filter="strips(downRight)">
                                      <p:cBhvr>
                                        <p:cTn id="42" dur="500"/>
                                        <p:tgtEl>
                                          <p:spTgt spid="81946"/>
                                        </p:tgtEl>
                                      </p:cBhvr>
                                    </p:animEffect>
                                  </p:childTnLst>
                                  <p:subTnLst>
                                    <p:animClr clrSpc="rgb" dir="cw">
                                      <p:cBhvr override="childStyle">
                                        <p:cTn dur="1" fill="hold" display="0" masterRel="nextClick" afterEffect="1"/>
                                        <p:tgtEl>
                                          <p:spTgt spid="81946"/>
                                        </p:tgtEl>
                                        <p:attrNameLst>
                                          <p:attrName>ppt_c</p:attrName>
                                        </p:attrNameLst>
                                      </p:cBhvr>
                                      <p:to>
                                        <a:srgbClr val="969696"/>
                                      </p:to>
                                    </p:animClr>
                                  </p:subTnLst>
                                </p:cTn>
                              </p:par>
                            </p:childTnLst>
                          </p:cTn>
                        </p:par>
                        <p:par>
                          <p:cTn id="43" fill="hold" nodeType="afterGroup">
                            <p:stCondLst>
                              <p:cond delay="2000"/>
                            </p:stCondLst>
                            <p:childTnLst>
                              <p:par>
                                <p:cTn id="44" presetID="18" presetClass="entr" presetSubtype="6" fill="hold" grpId="0" nodeType="afterEffect">
                                  <p:stCondLst>
                                    <p:cond delay="0"/>
                                  </p:stCondLst>
                                  <p:childTnLst>
                                    <p:set>
                                      <p:cBhvr>
                                        <p:cTn id="45" dur="1" fill="hold">
                                          <p:stCondLst>
                                            <p:cond delay="0"/>
                                          </p:stCondLst>
                                        </p:cTn>
                                        <p:tgtEl>
                                          <p:spTgt spid="81945"/>
                                        </p:tgtEl>
                                        <p:attrNameLst>
                                          <p:attrName>style.visibility</p:attrName>
                                        </p:attrNameLst>
                                      </p:cBhvr>
                                      <p:to>
                                        <p:strVal val="visible"/>
                                      </p:to>
                                    </p:set>
                                    <p:animEffect transition="in" filter="strips(downRight)">
                                      <p:cBhvr>
                                        <p:cTn id="46" dur="500"/>
                                        <p:tgtEl>
                                          <p:spTgt spid="81945"/>
                                        </p:tgtEl>
                                      </p:cBhvr>
                                    </p:animEffect>
                                  </p:childTnLst>
                                  <p:subTnLst>
                                    <p:animClr clrSpc="rgb" dir="cw">
                                      <p:cBhvr override="childStyle">
                                        <p:cTn dur="1" fill="hold" display="0" masterRel="nextClick" afterEffect="1"/>
                                        <p:tgtEl>
                                          <p:spTgt spid="81945"/>
                                        </p:tgtEl>
                                        <p:attrNameLst>
                                          <p:attrName>ppt_c</p:attrName>
                                        </p:attrNameLst>
                                      </p:cBhvr>
                                      <p:to>
                                        <a:srgbClr val="969696"/>
                                      </p:to>
                                    </p:animClr>
                                  </p:subTnLst>
                                </p:cTn>
                              </p:par>
                            </p:childTnLst>
                          </p:cTn>
                        </p:par>
                        <p:par>
                          <p:cTn id="47" fill="hold" nodeType="afterGroup">
                            <p:stCondLst>
                              <p:cond delay="2500"/>
                            </p:stCondLst>
                            <p:childTnLst>
                              <p:par>
                                <p:cTn id="48" presetID="18" presetClass="entr" presetSubtype="12" fill="hold" grpId="0" nodeType="afterEffect">
                                  <p:stCondLst>
                                    <p:cond delay="0"/>
                                  </p:stCondLst>
                                  <p:childTnLst>
                                    <p:set>
                                      <p:cBhvr>
                                        <p:cTn id="49" dur="1" fill="hold">
                                          <p:stCondLst>
                                            <p:cond delay="0"/>
                                          </p:stCondLst>
                                        </p:cTn>
                                        <p:tgtEl>
                                          <p:spTgt spid="81956"/>
                                        </p:tgtEl>
                                        <p:attrNameLst>
                                          <p:attrName>style.visibility</p:attrName>
                                        </p:attrNameLst>
                                      </p:cBhvr>
                                      <p:to>
                                        <p:strVal val="visible"/>
                                      </p:to>
                                    </p:set>
                                    <p:animEffect transition="in" filter="strips(downLeft)">
                                      <p:cBhvr>
                                        <p:cTn id="50" dur="500"/>
                                        <p:tgtEl>
                                          <p:spTgt spid="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2" grpId="0" animBg="1" autoUpdateAnimBg="0"/>
      <p:bldP spid="81944" grpId="0" autoUpdateAnimBg="0"/>
      <p:bldP spid="81945" grpId="0" animBg="1"/>
      <p:bldP spid="81946" grpId="0" animBg="1"/>
      <p:bldP spid="81947" grpId="0" animBg="1"/>
      <p:bldP spid="81948" grpId="0" animBg="1"/>
      <p:bldP spid="81949" grpId="0" animBg="1"/>
      <p:bldP spid="81950" grpId="0" animBg="1" autoUpdateAnimBg="0"/>
      <p:bldP spid="819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11267" name="Rectangle 5"/>
          <p:cNvSpPr>
            <a:spLocks noGrp="1" noChangeArrowheads="1"/>
          </p:cNvSpPr>
          <p:nvPr>
            <p:ph type="title"/>
          </p:nvPr>
        </p:nvSpPr>
        <p:spPr>
          <a:xfrm>
            <a:off x="546100" y="225425"/>
            <a:ext cx="8159750" cy="1195388"/>
          </a:xfrm>
        </p:spPr>
        <p:txBody>
          <a:bodyPr/>
          <a:lstStyle/>
          <a:p>
            <a:r>
              <a:rPr lang="en-US" sz="2700" smtClean="0"/>
              <a:t>CASE STUDY:  </a:t>
            </a:r>
            <a:br>
              <a:rPr lang="en-US" sz="2700" smtClean="0"/>
            </a:br>
            <a:r>
              <a:rPr lang="en-US" sz="3100" smtClean="0"/>
              <a:t>The 1970s oil shocks</a:t>
            </a:r>
          </a:p>
        </p:txBody>
      </p:sp>
      <p:sp>
        <p:nvSpPr>
          <p:cNvPr id="83971" name="Rectangle 3"/>
          <p:cNvSpPr>
            <a:spLocks noGrp="1" noChangeArrowheads="1"/>
          </p:cNvSpPr>
          <p:nvPr>
            <p:ph type="body" idx="4294967295"/>
          </p:nvPr>
        </p:nvSpPr>
        <p:spPr>
          <a:xfrm>
            <a:off x="220663" y="1692275"/>
            <a:ext cx="2971800" cy="3276600"/>
          </a:xfrm>
          <a:solidFill>
            <a:schemeClr val="bg1"/>
          </a:solidFill>
          <a:ln>
            <a:solidFill>
              <a:schemeClr val="tx1"/>
            </a:solidFill>
            <a:miter lim="800000"/>
            <a:headEnd/>
            <a:tailEnd/>
          </a:ln>
        </p:spPr>
        <p:txBody>
          <a:bodyPr/>
          <a:lstStyle/>
          <a:p>
            <a:pPr marL="0" indent="0">
              <a:spcBef>
                <a:spcPct val="50000"/>
              </a:spcBef>
              <a:buClr>
                <a:srgbClr val="FF9900"/>
              </a:buClr>
              <a:buFont typeface="Wingdings" pitchFamily="2" charset="2"/>
              <a:buNone/>
            </a:pPr>
            <a:r>
              <a:rPr lang="en-US" sz="2400" dirty="0" smtClean="0"/>
              <a:t>Predicted effects </a:t>
            </a:r>
            <a:br>
              <a:rPr lang="en-US" sz="2400" dirty="0" smtClean="0"/>
            </a:br>
            <a:r>
              <a:rPr lang="en-US" sz="2400" dirty="0" smtClean="0"/>
              <a:t>of the oil shock:</a:t>
            </a:r>
          </a:p>
          <a:p>
            <a:pPr marL="288925" lvl="1" indent="-174625">
              <a:spcBef>
                <a:spcPct val="10000"/>
              </a:spcBef>
              <a:buClr>
                <a:schemeClr val="accent2"/>
              </a:buClr>
              <a:buSzTx/>
              <a:buFontTx/>
              <a:buChar char="•"/>
            </a:pPr>
            <a:r>
              <a:rPr lang="en-US" sz="2500" dirty="0" smtClean="0"/>
              <a:t> inflation </a:t>
            </a:r>
            <a:r>
              <a:rPr lang="en-US" sz="2500" dirty="0" smtClean="0">
                <a:latin typeface="Wingdings 3" charset="2"/>
                <a:cs typeface="Wingdings 3" charset="2"/>
                <a:sym typeface="Symbol" pitchFamily="18" charset="2"/>
              </a:rPr>
              <a:t>#</a:t>
            </a:r>
          </a:p>
          <a:p>
            <a:pPr marL="288925" lvl="1" indent="-174625">
              <a:spcBef>
                <a:spcPct val="10000"/>
              </a:spcBef>
              <a:buClr>
                <a:schemeClr val="accent2"/>
              </a:buClr>
              <a:buSzTx/>
              <a:buFontTx/>
              <a:buChar char="•"/>
            </a:pPr>
            <a:r>
              <a:rPr lang="en-US" sz="2500" dirty="0" smtClean="0"/>
              <a:t> output </a:t>
            </a:r>
            <a:r>
              <a:rPr lang="en-US" sz="2500" dirty="0" smtClean="0">
                <a:latin typeface="Wingdings 3" charset="2"/>
                <a:cs typeface="Wingdings 3" charset="2"/>
                <a:sym typeface="Symbol" pitchFamily="18" charset="2"/>
              </a:rPr>
              <a:t>$</a:t>
            </a:r>
          </a:p>
          <a:p>
            <a:pPr marL="288925" lvl="1" indent="-174625">
              <a:spcBef>
                <a:spcPct val="10000"/>
              </a:spcBef>
              <a:buClr>
                <a:schemeClr val="accent2"/>
              </a:buClr>
              <a:buSzTx/>
              <a:buFontTx/>
              <a:buChar char="•"/>
            </a:pPr>
            <a:r>
              <a:rPr lang="en-US" sz="2500" dirty="0" smtClean="0"/>
              <a:t> unemployment </a:t>
            </a:r>
            <a:r>
              <a:rPr lang="en-US" sz="2500" dirty="0" smtClean="0">
                <a:latin typeface="Wingdings 3" charset="2"/>
                <a:cs typeface="Wingdings 3" charset="2"/>
                <a:sym typeface="Symbol" pitchFamily="18" charset="2"/>
              </a:rPr>
              <a:t>#</a:t>
            </a:r>
          </a:p>
          <a:p>
            <a:pPr marL="0" indent="0">
              <a:buClr>
                <a:srgbClr val="FF9900"/>
              </a:buClr>
              <a:buFont typeface="Wingdings" pitchFamily="2" charset="2"/>
              <a:buNone/>
            </a:pPr>
            <a:r>
              <a:rPr lang="en-US" sz="2400" dirty="0" smtClean="0"/>
              <a:t>…and then a gradual recovery.</a:t>
            </a:r>
          </a:p>
        </p:txBody>
      </p:sp>
      <p:graphicFrame>
        <p:nvGraphicFramePr>
          <p:cNvPr id="83972" name="Object 2"/>
          <p:cNvGraphicFramePr>
            <a:graphicFrameLocks noChangeAspect="1"/>
          </p:cNvGraphicFramePr>
          <p:nvPr>
            <p:extLst>
              <p:ext uri="{D42A27DB-BD31-4B8C-83A1-F6EECF244321}">
                <p14:modId xmlns:p14="http://schemas.microsoft.com/office/powerpoint/2010/main" val="2263164982"/>
              </p:ext>
            </p:extLst>
          </p:nvPr>
        </p:nvGraphicFramePr>
        <p:xfrm>
          <a:off x="3162300" y="1236663"/>
          <a:ext cx="6026150" cy="5348287"/>
        </p:xfrm>
        <a:graphic>
          <a:graphicData uri="http://schemas.openxmlformats.org/presentationml/2006/ole">
            <mc:AlternateContent xmlns:mc="http://schemas.openxmlformats.org/markup-compatibility/2006">
              <mc:Choice xmlns:v="urn:schemas-microsoft-com:vml" Requires="v">
                <p:oleObj spid="_x0000_s11276" name="Worksheet" r:id="rId4" imgW="5429132" imgH="4657770" progId="Excel.Sheet.8">
                  <p:embed/>
                </p:oleObj>
              </mc:Choice>
              <mc:Fallback>
                <p:oleObj name="Worksheet" r:id="rId4" imgW="5429132" imgH="4657770" progId="Excel.Sheet.8">
                  <p:embed/>
                  <p:pic>
                    <p:nvPicPr>
                      <p:cNvPr id="0" name=""/>
                      <p:cNvPicPr>
                        <a:picLocks noChangeAspect="1" noChangeArrowheads="1"/>
                      </p:cNvPicPr>
                      <p:nvPr/>
                    </p:nvPicPr>
                    <p:blipFill>
                      <a:blip r:embed="rId5"/>
                      <a:srcRect/>
                      <a:stretch>
                        <a:fillRect/>
                      </a:stretch>
                    </p:blipFill>
                    <p:spPr bwMode="auto">
                      <a:xfrm>
                        <a:off x="3162300" y="1236663"/>
                        <a:ext cx="602615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377705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wipe(left)">
                                      <p:cBhvr>
                                        <p:cTn id="7" dur="500"/>
                                        <p:tgtEl>
                                          <p:spTgt spid="83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wipe(left)">
                                      <p:cBhvr>
                                        <p:cTn id="12" dur="500"/>
                                        <p:tgtEl>
                                          <p:spTgt spid="83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wipe(left)">
                                      <p:cBhvr>
                                        <p:cTn id="17" dur="500"/>
                                        <p:tgtEl>
                                          <p:spTgt spid="839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1">
                                            <p:txEl>
                                              <p:pRg st="4" end="4"/>
                                            </p:txEl>
                                          </p:spTgt>
                                        </p:tgtEl>
                                        <p:attrNameLst>
                                          <p:attrName>style.visibility</p:attrName>
                                        </p:attrNameLst>
                                      </p:cBhvr>
                                      <p:to>
                                        <p:strVal val="visible"/>
                                      </p:to>
                                    </p:set>
                                    <p:animEffect transition="in" filter="wipe(left)">
                                      <p:cBhvr>
                                        <p:cTn id="22"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550863" y="225425"/>
            <a:ext cx="8161337" cy="1195388"/>
          </a:xfrm>
        </p:spPr>
        <p:txBody>
          <a:bodyPr/>
          <a:lstStyle/>
          <a:p>
            <a:r>
              <a:rPr lang="en-US" sz="2700" smtClean="0"/>
              <a:t>CASE STUDY:  </a:t>
            </a:r>
            <a:br>
              <a:rPr lang="en-US" sz="2700" smtClean="0"/>
            </a:br>
            <a:r>
              <a:rPr lang="en-US" sz="3100" smtClean="0"/>
              <a:t>The 1970s oil shocks</a:t>
            </a:r>
          </a:p>
        </p:txBody>
      </p:sp>
      <p:sp>
        <p:nvSpPr>
          <p:cNvPr id="86019" name="Rectangle 3"/>
          <p:cNvSpPr>
            <a:spLocks noGrp="1" noChangeArrowheads="1"/>
          </p:cNvSpPr>
          <p:nvPr>
            <p:ph type="body" idx="4294967295"/>
          </p:nvPr>
        </p:nvSpPr>
        <p:spPr>
          <a:xfrm>
            <a:off x="392113" y="1708150"/>
            <a:ext cx="2601912" cy="3046413"/>
          </a:xfrm>
          <a:solidFill>
            <a:schemeClr val="bg1"/>
          </a:solidFill>
          <a:ln>
            <a:solidFill>
              <a:schemeClr val="tx1"/>
            </a:solidFill>
            <a:miter lim="800000"/>
            <a:headEnd/>
            <a:tailEnd/>
          </a:ln>
        </p:spPr>
        <p:txBody>
          <a:bodyPr/>
          <a:lstStyle/>
          <a:p>
            <a:pPr marL="0" indent="0">
              <a:spcBef>
                <a:spcPct val="50000"/>
              </a:spcBef>
              <a:buClr>
                <a:srgbClr val="FF9900"/>
              </a:buClr>
              <a:buFont typeface="Wingdings" pitchFamily="2" charset="2"/>
              <a:buNone/>
            </a:pPr>
            <a:r>
              <a:rPr lang="en-US" sz="2400" dirty="0" smtClean="0"/>
              <a:t>Late 1970s:  </a:t>
            </a:r>
          </a:p>
          <a:p>
            <a:pPr marL="0" indent="0">
              <a:spcBef>
                <a:spcPct val="20000"/>
              </a:spcBef>
              <a:buClr>
                <a:srgbClr val="FF9900"/>
              </a:buClr>
              <a:buFont typeface="Wingdings" pitchFamily="2" charset="2"/>
              <a:buNone/>
            </a:pPr>
            <a:r>
              <a:rPr lang="en-US" sz="2400" dirty="0" smtClean="0"/>
              <a:t>  As economy </a:t>
            </a:r>
            <a:br>
              <a:rPr lang="en-US" sz="2400" dirty="0" smtClean="0"/>
            </a:br>
            <a:r>
              <a:rPr lang="en-US" sz="2400" dirty="0" smtClean="0"/>
              <a:t>was recovering, </a:t>
            </a:r>
            <a:br>
              <a:rPr lang="en-US" sz="2400" dirty="0" smtClean="0"/>
            </a:br>
            <a:r>
              <a:rPr lang="en-US" sz="2400" dirty="0" smtClean="0"/>
              <a:t>oil prices shot up again, causing another huge supply shock!</a:t>
            </a:r>
          </a:p>
        </p:txBody>
      </p:sp>
      <p:graphicFrame>
        <p:nvGraphicFramePr>
          <p:cNvPr id="86020" name="Object 2"/>
          <p:cNvGraphicFramePr>
            <a:graphicFrameLocks noChangeAspect="1"/>
          </p:cNvGraphicFramePr>
          <p:nvPr>
            <p:extLst>
              <p:ext uri="{D42A27DB-BD31-4B8C-83A1-F6EECF244321}">
                <p14:modId xmlns:p14="http://schemas.microsoft.com/office/powerpoint/2010/main" val="3656681488"/>
              </p:ext>
            </p:extLst>
          </p:nvPr>
        </p:nvGraphicFramePr>
        <p:xfrm>
          <a:off x="3232150" y="1316038"/>
          <a:ext cx="5921375" cy="5187950"/>
        </p:xfrm>
        <a:graphic>
          <a:graphicData uri="http://schemas.openxmlformats.org/presentationml/2006/ole">
            <mc:AlternateContent xmlns:mc="http://schemas.openxmlformats.org/markup-compatibility/2006">
              <mc:Choice xmlns:v="urn:schemas-microsoft-com:vml" Requires="v">
                <p:oleObj spid="_x0000_s12300" name="Worksheet" r:id="rId4" imgW="5476945" imgH="4857840" progId="Excel.Sheet.8">
                  <p:embed/>
                </p:oleObj>
              </mc:Choice>
              <mc:Fallback>
                <p:oleObj name="Worksheet" r:id="rId4" imgW="5476945" imgH="4857840" progId="Excel.Sheet.8">
                  <p:embed/>
                  <p:pic>
                    <p:nvPicPr>
                      <p:cNvPr id="0" name=""/>
                      <p:cNvPicPr>
                        <a:picLocks noChangeAspect="1" noChangeArrowheads="1"/>
                      </p:cNvPicPr>
                      <p:nvPr/>
                    </p:nvPicPr>
                    <p:blipFill>
                      <a:blip r:embed="rId5"/>
                      <a:srcRect/>
                      <a:stretch>
                        <a:fillRect/>
                      </a:stretch>
                    </p:blipFill>
                    <p:spPr bwMode="auto">
                      <a:xfrm>
                        <a:off x="3232150" y="1316038"/>
                        <a:ext cx="5921375"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030493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left)">
                                      <p:cBhvr>
                                        <p:cTn id="7" dur="500"/>
                                        <p:tgtEl>
                                          <p:spTgt spid="86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a:xfrm>
            <a:off x="550863" y="225425"/>
            <a:ext cx="8161337" cy="1195388"/>
          </a:xfrm>
        </p:spPr>
        <p:txBody>
          <a:bodyPr/>
          <a:lstStyle/>
          <a:p>
            <a:r>
              <a:rPr lang="en-US" sz="2700" smtClean="0"/>
              <a:t>CASE STUDY:  </a:t>
            </a:r>
            <a:br>
              <a:rPr lang="en-US" sz="2700" smtClean="0"/>
            </a:br>
            <a:r>
              <a:rPr lang="en-US" sz="3100" smtClean="0"/>
              <a:t>The 1980s oil shocks</a:t>
            </a:r>
          </a:p>
        </p:txBody>
      </p:sp>
      <p:sp>
        <p:nvSpPr>
          <p:cNvPr id="88067" name="Rectangle 3"/>
          <p:cNvSpPr>
            <a:spLocks noGrp="1" noChangeArrowheads="1"/>
          </p:cNvSpPr>
          <p:nvPr>
            <p:ph type="body" idx="4294967295"/>
          </p:nvPr>
        </p:nvSpPr>
        <p:spPr>
          <a:xfrm>
            <a:off x="455613" y="1558925"/>
            <a:ext cx="2443162" cy="4495800"/>
          </a:xfrm>
          <a:solidFill>
            <a:schemeClr val="bg1"/>
          </a:solidFill>
          <a:ln>
            <a:solidFill>
              <a:schemeClr val="tx1"/>
            </a:solidFill>
            <a:miter lim="800000"/>
            <a:headEnd/>
            <a:tailEnd/>
          </a:ln>
        </p:spPr>
        <p:txBody>
          <a:bodyPr/>
          <a:lstStyle/>
          <a:p>
            <a:pPr marL="0" indent="0">
              <a:spcBef>
                <a:spcPct val="20000"/>
              </a:spcBef>
              <a:buClr>
                <a:srgbClr val="FF9900"/>
              </a:buClr>
              <a:buFont typeface="Wingdings" pitchFamily="2" charset="2"/>
              <a:buNone/>
            </a:pPr>
            <a:r>
              <a:rPr lang="en-US" sz="2400" dirty="0" smtClean="0"/>
              <a:t>1980s:  </a:t>
            </a:r>
          </a:p>
          <a:p>
            <a:pPr marL="0" indent="0">
              <a:spcBef>
                <a:spcPct val="20000"/>
              </a:spcBef>
              <a:buClr>
                <a:srgbClr val="FF9900"/>
              </a:buClr>
              <a:buFont typeface="Wingdings" pitchFamily="2" charset="2"/>
              <a:buNone/>
            </a:pPr>
            <a:r>
              <a:rPr lang="en-US" sz="2400" dirty="0" smtClean="0"/>
              <a:t>A favorable supply shock</a:t>
            </a:r>
            <a:r>
              <a:rPr lang="en-US" sz="2400" dirty="0" smtClean="0">
                <a:latin typeface="Arial"/>
                <a:cs typeface="Arial"/>
              </a:rPr>
              <a:t>—</a:t>
            </a:r>
            <a:r>
              <a:rPr lang="en-US" sz="2400" dirty="0" smtClean="0"/>
              <a:t/>
            </a:r>
            <a:br>
              <a:rPr lang="en-US" sz="2400" dirty="0" smtClean="0"/>
            </a:br>
            <a:r>
              <a:rPr lang="en-US" sz="2400" dirty="0" smtClean="0"/>
              <a:t>a significant fall in oil prices.  </a:t>
            </a:r>
          </a:p>
          <a:p>
            <a:pPr marL="0" indent="0">
              <a:spcBef>
                <a:spcPct val="20000"/>
              </a:spcBef>
              <a:buClr>
                <a:srgbClr val="FF9900"/>
              </a:buClr>
              <a:buFont typeface="Wingdings" pitchFamily="2" charset="2"/>
              <a:buNone/>
            </a:pPr>
            <a:r>
              <a:rPr lang="en-US" sz="2400" dirty="0" smtClean="0"/>
              <a:t>As the model predicts, </a:t>
            </a:r>
            <a:br>
              <a:rPr lang="en-US" sz="2400" dirty="0" smtClean="0"/>
            </a:br>
            <a:r>
              <a:rPr lang="en-US" sz="2400" dirty="0" smtClean="0"/>
              <a:t>inflation and unemployment fell</a:t>
            </a:r>
            <a:r>
              <a:rPr lang="en-US" sz="2400" dirty="0"/>
              <a:t>.</a:t>
            </a:r>
            <a:endParaRPr lang="en-US" sz="2400" dirty="0" smtClean="0"/>
          </a:p>
        </p:txBody>
      </p:sp>
      <p:graphicFrame>
        <p:nvGraphicFramePr>
          <p:cNvPr id="88068" name="Object 2"/>
          <p:cNvGraphicFramePr>
            <a:graphicFrameLocks noChangeAspect="1"/>
          </p:cNvGraphicFramePr>
          <p:nvPr>
            <p:extLst>
              <p:ext uri="{D42A27DB-BD31-4B8C-83A1-F6EECF244321}">
                <p14:modId xmlns:p14="http://schemas.microsoft.com/office/powerpoint/2010/main" val="3193999346"/>
              </p:ext>
            </p:extLst>
          </p:nvPr>
        </p:nvGraphicFramePr>
        <p:xfrm>
          <a:off x="2981325" y="1189038"/>
          <a:ext cx="6184900" cy="5483225"/>
        </p:xfrm>
        <a:graphic>
          <a:graphicData uri="http://schemas.openxmlformats.org/presentationml/2006/ole">
            <mc:AlternateContent xmlns:mc="http://schemas.openxmlformats.org/markup-compatibility/2006">
              <mc:Choice xmlns:v="urn:schemas-microsoft-com:vml" Requires="v">
                <p:oleObj spid="_x0000_s13324" name="Worksheet" r:id="rId4" imgW="5486400" imgH="4972050" progId="Excel.Sheet.8">
                  <p:embed/>
                </p:oleObj>
              </mc:Choice>
              <mc:Fallback>
                <p:oleObj name="Worksheet" r:id="rId4" imgW="5486400" imgH="4972050" progId="Excel.Sheet.8">
                  <p:embed/>
                  <p:pic>
                    <p:nvPicPr>
                      <p:cNvPr id="0" name=""/>
                      <p:cNvPicPr>
                        <a:picLocks noChangeAspect="1" noChangeArrowheads="1"/>
                      </p:cNvPicPr>
                      <p:nvPr/>
                    </p:nvPicPr>
                    <p:blipFill>
                      <a:blip r:embed="rId5"/>
                      <a:srcRect/>
                      <a:stretch>
                        <a:fillRect/>
                      </a:stretch>
                    </p:blipFill>
                    <p:spPr bwMode="auto">
                      <a:xfrm>
                        <a:off x="2981325" y="1189038"/>
                        <a:ext cx="6184900" cy="548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26424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wipe(left)">
                                      <p:cBhvr>
                                        <p:cTn id="7" dur="500"/>
                                        <p:tgtEl>
                                          <p:spTgt spid="88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wipe(left)">
                                      <p:cBhvr>
                                        <p:cTn id="12"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r>
              <a:rPr lang="en-US" smtClean="0"/>
              <a:t>Stabilization policy</a:t>
            </a:r>
          </a:p>
        </p:txBody>
      </p:sp>
      <p:sp>
        <p:nvSpPr>
          <p:cNvPr id="54275" name="Rectangle 5"/>
          <p:cNvSpPr>
            <a:spLocks noGrp="1" noChangeArrowheads="1"/>
          </p:cNvSpPr>
          <p:nvPr>
            <p:ph type="body" idx="1"/>
          </p:nvPr>
        </p:nvSpPr>
        <p:spPr/>
        <p:txBody>
          <a:bodyPr/>
          <a:lstStyle/>
          <a:p>
            <a:r>
              <a:rPr lang="en-US" smtClean="0"/>
              <a:t>def:  policy actions aimed at reducing the severity of short-run economic fluctuations.</a:t>
            </a:r>
          </a:p>
          <a:p>
            <a:r>
              <a:rPr lang="en-US" smtClean="0"/>
              <a:t>Example:  Using monetary policy to combat the effects of adverse supply shocks…</a:t>
            </a:r>
          </a:p>
        </p:txBody>
      </p:sp>
    </p:spTree>
    <p:extLst>
      <p:ext uri="{BB962C8B-B14F-4D97-AF65-F5344CB8AC3E}">
        <p14:creationId xmlns:p14="http://schemas.microsoft.com/office/powerpoint/2010/main" val="15898657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3"/>
          <p:cNvSpPr>
            <a:spLocks noGrp="1" noChangeArrowheads="1"/>
          </p:cNvSpPr>
          <p:nvPr>
            <p:ph type="title"/>
          </p:nvPr>
        </p:nvSpPr>
        <p:spPr>
          <a:xfrm>
            <a:off x="466725" y="295275"/>
            <a:ext cx="8245475" cy="939800"/>
          </a:xfrm>
        </p:spPr>
        <p:txBody>
          <a:bodyPr/>
          <a:lstStyle/>
          <a:p>
            <a:r>
              <a:rPr lang="en-US" smtClean="0"/>
              <a:t>Stabilizing output with </a:t>
            </a:r>
            <a:br>
              <a:rPr lang="en-US" smtClean="0"/>
            </a:br>
            <a:r>
              <a:rPr lang="en-US" smtClean="0"/>
              <a:t>monetary policy</a:t>
            </a:r>
          </a:p>
        </p:txBody>
      </p:sp>
      <p:grpSp>
        <p:nvGrpSpPr>
          <p:cNvPr id="14342" name="Group 3"/>
          <p:cNvGrpSpPr>
            <a:grpSpLocks/>
          </p:cNvGrpSpPr>
          <p:nvPr/>
        </p:nvGrpSpPr>
        <p:grpSpPr bwMode="auto">
          <a:xfrm>
            <a:off x="3279775" y="3867150"/>
            <a:ext cx="5110163" cy="598488"/>
            <a:chOff x="2066" y="2361"/>
            <a:chExt cx="3219" cy="377"/>
          </a:xfrm>
        </p:grpSpPr>
        <p:graphicFrame>
          <p:nvGraphicFramePr>
            <p:cNvPr id="14340" name="Object 4"/>
            <p:cNvGraphicFramePr>
              <a:graphicFrameLocks noChangeAspect="1"/>
            </p:cNvGraphicFramePr>
            <p:nvPr/>
          </p:nvGraphicFramePr>
          <p:xfrm>
            <a:off x="2066" y="2381"/>
            <a:ext cx="255" cy="357"/>
          </p:xfrm>
          <a:graphic>
            <a:graphicData uri="http://schemas.openxmlformats.org/presentationml/2006/ole">
              <mc:AlternateContent xmlns:mc="http://schemas.openxmlformats.org/markup-compatibility/2006">
                <mc:Choice xmlns:v="urn:schemas-microsoft-com:vml" Requires="v">
                  <p:oleObj spid="_x0000_s14368" name="Equation" r:id="rId4" imgW="190440" imgH="266400" progId="Equation.DSMT4">
                    <p:embed/>
                  </p:oleObj>
                </mc:Choice>
                <mc:Fallback>
                  <p:oleObj name="Equation" r:id="rId4" imgW="190440" imgH="26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 y="2381"/>
                          <a:ext cx="25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7" name="Line 5"/>
            <p:cNvSpPr>
              <a:spLocks noChangeShapeType="1"/>
            </p:cNvSpPr>
            <p:nvPr/>
          </p:nvSpPr>
          <p:spPr bwMode="auto">
            <a:xfrm>
              <a:off x="2324" y="2587"/>
              <a:ext cx="2544" cy="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8" name="Text Box 6"/>
            <p:cNvSpPr txBox="1">
              <a:spLocks noChangeArrowheads="1"/>
            </p:cNvSpPr>
            <p:nvPr/>
          </p:nvSpPr>
          <p:spPr bwMode="auto">
            <a:xfrm>
              <a:off x="4709" y="2361"/>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r>
                <a:rPr lang="en-US" sz="2300" baseline="-25000">
                  <a:latin typeface="Tahoma" pitchFamily="34" charset="0"/>
                </a:rPr>
                <a:t>1</a:t>
              </a:r>
              <a:endParaRPr lang="en-US" sz="2400" baseline="-25000">
                <a:latin typeface="Times New Roman" pitchFamily="18" charset="0"/>
              </a:endParaRPr>
            </a:p>
          </p:txBody>
        </p:sp>
      </p:grpSp>
      <p:grpSp>
        <p:nvGrpSpPr>
          <p:cNvPr id="14343" name="Group 7"/>
          <p:cNvGrpSpPr>
            <a:grpSpLocks/>
          </p:cNvGrpSpPr>
          <p:nvPr/>
        </p:nvGrpSpPr>
        <p:grpSpPr bwMode="auto">
          <a:xfrm>
            <a:off x="3352800" y="1590675"/>
            <a:ext cx="5257800" cy="4090988"/>
            <a:chOff x="2976" y="1296"/>
            <a:chExt cx="2304" cy="2053"/>
          </a:xfrm>
        </p:grpSpPr>
        <p:grpSp>
          <p:nvGrpSpPr>
            <p:cNvPr id="14362" name="Group 8"/>
            <p:cNvGrpSpPr>
              <a:grpSpLocks/>
            </p:cNvGrpSpPr>
            <p:nvPr/>
          </p:nvGrpSpPr>
          <p:grpSpPr bwMode="auto">
            <a:xfrm>
              <a:off x="3120" y="1536"/>
              <a:ext cx="1968" cy="1728"/>
              <a:chOff x="2640" y="1056"/>
              <a:chExt cx="2496" cy="2112"/>
            </a:xfrm>
          </p:grpSpPr>
          <p:sp>
            <p:nvSpPr>
              <p:cNvPr id="14365"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6"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63" name="Text Box 11"/>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4364" name="Text Box 12"/>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14344" name="Group 13"/>
          <p:cNvGrpSpPr>
            <a:grpSpLocks/>
          </p:cNvGrpSpPr>
          <p:nvPr/>
        </p:nvGrpSpPr>
        <p:grpSpPr bwMode="auto">
          <a:xfrm>
            <a:off x="4114800" y="1262063"/>
            <a:ext cx="3803650" cy="3600450"/>
            <a:chOff x="2592" y="720"/>
            <a:chExt cx="2396" cy="2268"/>
          </a:xfrm>
        </p:grpSpPr>
        <p:sp>
          <p:nvSpPr>
            <p:cNvPr id="14360" name="Arc 14"/>
            <p:cNvSpPr>
              <a:spLocks/>
            </p:cNvSpPr>
            <p:nvPr/>
          </p:nvSpPr>
          <p:spPr bwMode="auto">
            <a:xfrm flipH="1" flipV="1">
              <a:off x="2592" y="72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1" name="Text Box 15"/>
            <p:cNvSpPr txBox="1">
              <a:spLocks noChangeArrowheads="1"/>
            </p:cNvSpPr>
            <p:nvPr/>
          </p:nvSpPr>
          <p:spPr bwMode="auto">
            <a:xfrm>
              <a:off x="4378" y="2709"/>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sp>
        <p:nvSpPr>
          <p:cNvPr id="92176" name="Text Box 16"/>
          <p:cNvSpPr txBox="1">
            <a:spLocks noChangeArrowheads="1"/>
          </p:cNvSpPr>
          <p:nvPr/>
        </p:nvSpPr>
        <p:spPr bwMode="auto">
          <a:xfrm>
            <a:off x="4876800" y="312102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a:latin typeface="Times New Roman" pitchFamily="18" charset="0"/>
            </a:endParaRPr>
          </a:p>
        </p:txBody>
      </p:sp>
      <p:sp>
        <p:nvSpPr>
          <p:cNvPr id="14346" name="Text Box 21"/>
          <p:cNvSpPr txBox="1">
            <a:spLocks noChangeArrowheads="1"/>
          </p:cNvSpPr>
          <p:nvPr/>
        </p:nvSpPr>
        <p:spPr bwMode="auto">
          <a:xfrm>
            <a:off x="5943600" y="38528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a:latin typeface="Times New Roman" pitchFamily="18" charset="0"/>
            </a:endParaRPr>
          </a:p>
        </p:txBody>
      </p:sp>
      <p:grpSp>
        <p:nvGrpSpPr>
          <p:cNvPr id="6" name="Group 22"/>
          <p:cNvGrpSpPr>
            <a:grpSpLocks/>
          </p:cNvGrpSpPr>
          <p:nvPr/>
        </p:nvGrpSpPr>
        <p:grpSpPr bwMode="auto">
          <a:xfrm>
            <a:off x="4746625" y="3524250"/>
            <a:ext cx="381000" cy="2473325"/>
            <a:chOff x="4251" y="2531"/>
            <a:chExt cx="240" cy="1080"/>
          </a:xfrm>
        </p:grpSpPr>
        <p:sp>
          <p:nvSpPr>
            <p:cNvPr id="14358" name="Text Box 23"/>
            <p:cNvSpPr txBox="1">
              <a:spLocks noChangeArrowheads="1"/>
            </p:cNvSpPr>
            <p:nvPr/>
          </p:nvSpPr>
          <p:spPr bwMode="auto">
            <a:xfrm>
              <a:off x="4251" y="3417"/>
              <a:ext cx="2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14359" name="Line 24"/>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48" name="Group 25"/>
          <p:cNvGrpSpPr>
            <a:grpSpLocks/>
          </p:cNvGrpSpPr>
          <p:nvPr/>
        </p:nvGrpSpPr>
        <p:grpSpPr bwMode="auto">
          <a:xfrm>
            <a:off x="5410200" y="1643063"/>
            <a:ext cx="1066800" cy="4267200"/>
            <a:chOff x="3408" y="960"/>
            <a:chExt cx="672" cy="2688"/>
          </a:xfrm>
        </p:grpSpPr>
        <p:grpSp>
          <p:nvGrpSpPr>
            <p:cNvPr id="14355" name="Group 26"/>
            <p:cNvGrpSpPr>
              <a:grpSpLocks/>
            </p:cNvGrpSpPr>
            <p:nvPr/>
          </p:nvGrpSpPr>
          <p:grpSpPr bwMode="auto">
            <a:xfrm>
              <a:off x="3408" y="960"/>
              <a:ext cx="672" cy="2435"/>
              <a:chOff x="3408" y="960"/>
              <a:chExt cx="672" cy="2435"/>
            </a:xfrm>
          </p:grpSpPr>
          <p:sp>
            <p:nvSpPr>
              <p:cNvPr id="14356" name="Line 27"/>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Text Box 28"/>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aphicFrame>
          <p:nvGraphicFramePr>
            <p:cNvPr id="14339" name="Object 3"/>
            <p:cNvGraphicFramePr>
              <a:graphicFrameLocks noChangeAspect="1"/>
            </p:cNvGraphicFramePr>
            <p:nvPr/>
          </p:nvGraphicFramePr>
          <p:xfrm>
            <a:off x="3600" y="3395"/>
            <a:ext cx="193" cy="253"/>
          </p:xfrm>
          <a:graphic>
            <a:graphicData uri="http://schemas.openxmlformats.org/presentationml/2006/ole">
              <mc:AlternateContent xmlns:mc="http://schemas.openxmlformats.org/markup-compatibility/2006">
                <mc:Choice xmlns:v="urn:schemas-microsoft-com:vml" Requires="v">
                  <p:oleObj spid="_x0000_s14369"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3395"/>
                          <a:ext cx="19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190" name="Rectangle 30"/>
          <p:cNvSpPr>
            <a:spLocks noChangeArrowheads="1"/>
          </p:cNvSpPr>
          <p:nvPr/>
        </p:nvSpPr>
        <p:spPr bwMode="auto">
          <a:xfrm>
            <a:off x="423863" y="2336800"/>
            <a:ext cx="2152650" cy="21336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buClr>
                <a:srgbClr val="FF9900"/>
              </a:buClr>
              <a:buSzPct val="120000"/>
              <a:buFont typeface="Wingdings" pitchFamily="2" charset="2"/>
              <a:buNone/>
              <a:defRPr/>
            </a:pPr>
            <a:r>
              <a:rPr lang="en-US" sz="2500" dirty="0"/>
              <a:t>The adverse supply shock moves the economy to </a:t>
            </a:r>
            <a:br>
              <a:rPr lang="en-US" sz="2500" dirty="0"/>
            </a:br>
            <a:r>
              <a:rPr lang="en-US" sz="2500" dirty="0"/>
              <a:t>point B.</a:t>
            </a:r>
          </a:p>
        </p:txBody>
      </p:sp>
      <p:sp>
        <p:nvSpPr>
          <p:cNvPr id="92191" name="Line 31"/>
          <p:cNvSpPr>
            <a:spLocks noChangeShapeType="1"/>
          </p:cNvSpPr>
          <p:nvPr/>
        </p:nvSpPr>
        <p:spPr bwMode="auto">
          <a:xfrm flipV="1">
            <a:off x="3898900" y="3541713"/>
            <a:ext cx="3175" cy="657225"/>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2192" name="Line 32"/>
          <p:cNvSpPr>
            <a:spLocks noChangeShapeType="1"/>
          </p:cNvSpPr>
          <p:nvPr/>
        </p:nvSpPr>
        <p:spPr bwMode="auto">
          <a:xfrm>
            <a:off x="4897438" y="5375275"/>
            <a:ext cx="946150" cy="1588"/>
          </a:xfrm>
          <a:prstGeom prst="line">
            <a:avLst/>
          </a:prstGeom>
          <a:noFill/>
          <a:ln w="381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9" name="Group 17"/>
          <p:cNvGrpSpPr>
            <a:grpSpLocks/>
          </p:cNvGrpSpPr>
          <p:nvPr/>
        </p:nvGrpSpPr>
        <p:grpSpPr bwMode="auto">
          <a:xfrm>
            <a:off x="3259138" y="3155950"/>
            <a:ext cx="5122862" cy="598488"/>
            <a:chOff x="2053" y="1913"/>
            <a:chExt cx="3227" cy="377"/>
          </a:xfrm>
        </p:grpSpPr>
        <p:graphicFrame>
          <p:nvGraphicFramePr>
            <p:cNvPr id="14338" name="Object 2"/>
            <p:cNvGraphicFramePr>
              <a:graphicFrameLocks noChangeAspect="1"/>
            </p:cNvGraphicFramePr>
            <p:nvPr/>
          </p:nvGraphicFramePr>
          <p:xfrm>
            <a:off x="2053" y="1933"/>
            <a:ext cx="272" cy="357"/>
          </p:xfrm>
          <a:graphic>
            <a:graphicData uri="http://schemas.openxmlformats.org/presentationml/2006/ole">
              <mc:AlternateContent xmlns:mc="http://schemas.openxmlformats.org/markup-compatibility/2006">
                <mc:Choice xmlns:v="urn:schemas-microsoft-com:vml" Requires="v">
                  <p:oleObj spid="_x0000_s14370" name="Equation" r:id="rId8" imgW="203040" imgH="266400" progId="Equation.DSMT4">
                    <p:embed/>
                  </p:oleObj>
                </mc:Choice>
                <mc:Fallback>
                  <p:oleObj name="Equation" r:id="rId8" imgW="203040" imgH="266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3" y="1933"/>
                          <a:ext cx="27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3" name="Line 19"/>
            <p:cNvSpPr>
              <a:spLocks noChangeShapeType="1"/>
            </p:cNvSpPr>
            <p:nvPr/>
          </p:nvSpPr>
          <p:spPr bwMode="auto">
            <a:xfrm>
              <a:off x="2319" y="2139"/>
              <a:ext cx="25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Text Box 20"/>
            <p:cNvSpPr txBox="1">
              <a:spLocks noChangeArrowheads="1"/>
            </p:cNvSpPr>
            <p:nvPr/>
          </p:nvSpPr>
          <p:spPr bwMode="auto">
            <a:xfrm>
              <a:off x="4704" y="1913"/>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r>
                <a:rPr lang="en-US" sz="2300" baseline="-25000">
                  <a:latin typeface="Tahoma" pitchFamily="34" charset="0"/>
                </a:rPr>
                <a:t>2</a:t>
              </a:r>
              <a:endParaRPr lang="en-US" sz="2400" baseline="-25000">
                <a:latin typeface="Times New Roman" pitchFamily="18" charset="0"/>
              </a:endParaRPr>
            </a:p>
          </p:txBody>
        </p:sp>
      </p:grpSp>
    </p:spTree>
    <p:extLst>
      <p:ext uri="{BB962C8B-B14F-4D97-AF65-F5344CB8AC3E}">
        <p14:creationId xmlns:p14="http://schemas.microsoft.com/office/powerpoint/2010/main" val="8826776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2191"/>
                                        </p:tgtEl>
                                        <p:attrNameLst>
                                          <p:attrName>style.visibility</p:attrName>
                                        </p:attrNameLst>
                                      </p:cBhvr>
                                      <p:to>
                                        <p:strVal val="visible"/>
                                      </p:to>
                                    </p:set>
                                    <p:anim calcmode="lin" valueType="num">
                                      <p:cBhvr>
                                        <p:cTn id="7" dur="500" fill="hold"/>
                                        <p:tgtEl>
                                          <p:spTgt spid="92191"/>
                                        </p:tgtEl>
                                        <p:attrNameLst>
                                          <p:attrName>ppt_x</p:attrName>
                                        </p:attrNameLst>
                                      </p:cBhvr>
                                      <p:tavLst>
                                        <p:tav tm="0">
                                          <p:val>
                                            <p:strVal val="#ppt_x"/>
                                          </p:val>
                                        </p:tav>
                                        <p:tav tm="100000">
                                          <p:val>
                                            <p:strVal val="#ppt_x"/>
                                          </p:val>
                                        </p:tav>
                                      </p:tavLst>
                                    </p:anim>
                                    <p:anim calcmode="lin" valueType="num">
                                      <p:cBhvr>
                                        <p:cTn id="8" dur="500" fill="hold"/>
                                        <p:tgtEl>
                                          <p:spTgt spid="92191"/>
                                        </p:tgtEl>
                                        <p:attrNameLst>
                                          <p:attrName>ppt_y</p:attrName>
                                        </p:attrNameLst>
                                      </p:cBhvr>
                                      <p:tavLst>
                                        <p:tav tm="0">
                                          <p:val>
                                            <p:strVal val="#ppt_y+#ppt_h/2"/>
                                          </p:val>
                                        </p:tav>
                                        <p:tav tm="100000">
                                          <p:val>
                                            <p:strVal val="#ppt_y"/>
                                          </p:val>
                                        </p:tav>
                                      </p:tavLst>
                                    </p:anim>
                                    <p:anim calcmode="lin" valueType="num">
                                      <p:cBhvr>
                                        <p:cTn id="9" dur="500" fill="hold"/>
                                        <p:tgtEl>
                                          <p:spTgt spid="92191"/>
                                        </p:tgtEl>
                                        <p:attrNameLst>
                                          <p:attrName>ppt_w</p:attrName>
                                        </p:attrNameLst>
                                      </p:cBhvr>
                                      <p:tavLst>
                                        <p:tav tm="0">
                                          <p:val>
                                            <p:strVal val="#ppt_w"/>
                                          </p:val>
                                        </p:tav>
                                        <p:tav tm="100000">
                                          <p:val>
                                            <p:strVal val="#ppt_w"/>
                                          </p:val>
                                        </p:tav>
                                      </p:tavLst>
                                    </p:anim>
                                    <p:anim calcmode="lin" valueType="num">
                                      <p:cBhvr>
                                        <p:cTn id="10" dur="500" fill="hold"/>
                                        <p:tgtEl>
                                          <p:spTgt spid="9219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0"/>
                                        </p:tgtEl>
                                        <p:attrNameLst>
                                          <p:attrName>style.visibility</p:attrName>
                                        </p:attrNameLst>
                                      </p:cBhvr>
                                      <p:to>
                                        <p:strVal val="visible"/>
                                      </p:to>
                                    </p:set>
                                    <p:animEffect transition="in" filter="fade">
                                      <p:cBhvr>
                                        <p:cTn id="19" dur="500"/>
                                        <p:tgtEl>
                                          <p:spTgt spid="92190"/>
                                        </p:tgtEl>
                                      </p:cBhvr>
                                    </p:animEffect>
                                  </p:childTnLst>
                                </p:cTn>
                              </p:par>
                            </p:childTnLst>
                          </p:cTn>
                        </p:par>
                        <p:par>
                          <p:cTn id="20" fill="hold">
                            <p:stCondLst>
                              <p:cond delay="500"/>
                            </p:stCondLst>
                            <p:childTnLst>
                              <p:par>
                                <p:cTn id="21" presetID="18" presetClass="entr" presetSubtype="12" fill="hold" grpId="0" nodeType="afterEffect">
                                  <p:stCondLst>
                                    <p:cond delay="0"/>
                                  </p:stCondLst>
                                  <p:childTnLst>
                                    <p:set>
                                      <p:cBhvr>
                                        <p:cTn id="22" dur="1" fill="hold">
                                          <p:stCondLst>
                                            <p:cond delay="0"/>
                                          </p:stCondLst>
                                        </p:cTn>
                                        <p:tgtEl>
                                          <p:spTgt spid="92176"/>
                                        </p:tgtEl>
                                        <p:attrNameLst>
                                          <p:attrName>style.visibility</p:attrName>
                                        </p:attrNameLst>
                                      </p:cBhvr>
                                      <p:to>
                                        <p:strVal val="visible"/>
                                      </p:to>
                                    </p:set>
                                    <p:animEffect transition="in" filter="strips(downLeft)">
                                      <p:cBhvr>
                                        <p:cTn id="23" dur="500"/>
                                        <p:tgtEl>
                                          <p:spTgt spid="92176"/>
                                        </p:tgtEl>
                                      </p:cBhvr>
                                    </p:animEffect>
                                  </p:childTnLst>
                                </p:cTn>
                              </p:par>
                            </p:childTnLst>
                          </p:cTn>
                        </p:par>
                        <p:par>
                          <p:cTn id="24" fill="hold" nodeType="afterGroup">
                            <p:stCondLst>
                              <p:cond delay="1000"/>
                            </p:stCondLst>
                            <p:childTnLst>
                              <p:par>
                                <p:cTn id="25" presetID="17" presetClass="entr" presetSubtype="2" fill="hold" grpId="0" nodeType="afterEffect">
                                  <p:stCondLst>
                                    <p:cond delay="0"/>
                                  </p:stCondLst>
                                  <p:childTnLst>
                                    <p:set>
                                      <p:cBhvr>
                                        <p:cTn id="26" dur="1" fill="hold">
                                          <p:stCondLst>
                                            <p:cond delay="0"/>
                                          </p:stCondLst>
                                        </p:cTn>
                                        <p:tgtEl>
                                          <p:spTgt spid="92192"/>
                                        </p:tgtEl>
                                        <p:attrNameLst>
                                          <p:attrName>style.visibility</p:attrName>
                                        </p:attrNameLst>
                                      </p:cBhvr>
                                      <p:to>
                                        <p:strVal val="visible"/>
                                      </p:to>
                                    </p:set>
                                    <p:anim calcmode="lin" valueType="num">
                                      <p:cBhvr>
                                        <p:cTn id="27" dur="500" fill="hold"/>
                                        <p:tgtEl>
                                          <p:spTgt spid="92192"/>
                                        </p:tgtEl>
                                        <p:attrNameLst>
                                          <p:attrName>ppt_x</p:attrName>
                                        </p:attrNameLst>
                                      </p:cBhvr>
                                      <p:tavLst>
                                        <p:tav tm="0">
                                          <p:val>
                                            <p:strVal val="#ppt_x+#ppt_w/2"/>
                                          </p:val>
                                        </p:tav>
                                        <p:tav tm="100000">
                                          <p:val>
                                            <p:strVal val="#ppt_x"/>
                                          </p:val>
                                        </p:tav>
                                      </p:tavLst>
                                    </p:anim>
                                    <p:anim calcmode="lin" valueType="num">
                                      <p:cBhvr>
                                        <p:cTn id="28" dur="500" fill="hold"/>
                                        <p:tgtEl>
                                          <p:spTgt spid="92192"/>
                                        </p:tgtEl>
                                        <p:attrNameLst>
                                          <p:attrName>ppt_y</p:attrName>
                                        </p:attrNameLst>
                                      </p:cBhvr>
                                      <p:tavLst>
                                        <p:tav tm="0">
                                          <p:val>
                                            <p:strVal val="#ppt_y"/>
                                          </p:val>
                                        </p:tav>
                                        <p:tav tm="100000">
                                          <p:val>
                                            <p:strVal val="#ppt_y"/>
                                          </p:val>
                                        </p:tav>
                                      </p:tavLst>
                                    </p:anim>
                                    <p:anim calcmode="lin" valueType="num">
                                      <p:cBhvr>
                                        <p:cTn id="29" dur="500" fill="hold"/>
                                        <p:tgtEl>
                                          <p:spTgt spid="92192"/>
                                        </p:tgtEl>
                                        <p:attrNameLst>
                                          <p:attrName>ppt_w</p:attrName>
                                        </p:attrNameLst>
                                      </p:cBhvr>
                                      <p:tavLst>
                                        <p:tav tm="0">
                                          <p:val>
                                            <p:fltVal val="0"/>
                                          </p:val>
                                        </p:tav>
                                        <p:tav tm="100000">
                                          <p:val>
                                            <p:strVal val="#ppt_w"/>
                                          </p:val>
                                        </p:tav>
                                      </p:tavLst>
                                    </p:anim>
                                    <p:anim calcmode="lin" valueType="num">
                                      <p:cBhvr>
                                        <p:cTn id="30" dur="500" fill="hold"/>
                                        <p:tgtEl>
                                          <p:spTgt spid="92192"/>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1500"/>
                            </p:stCondLst>
                            <p:childTnLst>
                              <p:par>
                                <p:cTn id="32" presetID="22" presetClass="entr" presetSubtype="1"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6" grpId="0" autoUpdateAnimBg="0"/>
      <p:bldP spid="92190" grpId="0" animBg="1" autoUpdateAnimBg="0"/>
      <p:bldP spid="92191" grpId="0" animBg="1"/>
      <p:bldP spid="921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9"/>
          <p:cNvSpPr>
            <a:spLocks noGrp="1" noChangeArrowheads="1"/>
          </p:cNvSpPr>
          <p:nvPr>
            <p:ph type="title"/>
          </p:nvPr>
        </p:nvSpPr>
        <p:spPr>
          <a:xfrm>
            <a:off x="466725" y="295275"/>
            <a:ext cx="8245475" cy="939800"/>
          </a:xfrm>
        </p:spPr>
        <p:txBody>
          <a:bodyPr/>
          <a:lstStyle/>
          <a:p>
            <a:r>
              <a:rPr lang="en-US" smtClean="0"/>
              <a:t>Stabilizing output with </a:t>
            </a:r>
            <a:br>
              <a:rPr lang="en-US" smtClean="0"/>
            </a:br>
            <a:r>
              <a:rPr lang="en-US" smtClean="0"/>
              <a:t>monetary policy</a:t>
            </a:r>
          </a:p>
        </p:txBody>
      </p:sp>
      <p:grpSp>
        <p:nvGrpSpPr>
          <p:cNvPr id="15366" name="Group 3"/>
          <p:cNvGrpSpPr>
            <a:grpSpLocks/>
          </p:cNvGrpSpPr>
          <p:nvPr/>
        </p:nvGrpSpPr>
        <p:grpSpPr bwMode="auto">
          <a:xfrm>
            <a:off x="3276600" y="3929063"/>
            <a:ext cx="4451350" cy="566737"/>
            <a:chOff x="2064" y="2400"/>
            <a:chExt cx="2804" cy="357"/>
          </a:xfrm>
        </p:grpSpPr>
        <p:graphicFrame>
          <p:nvGraphicFramePr>
            <p:cNvPr id="15364" name="Object 4"/>
            <p:cNvGraphicFramePr>
              <a:graphicFrameLocks noChangeAspect="1"/>
            </p:cNvGraphicFramePr>
            <p:nvPr/>
          </p:nvGraphicFramePr>
          <p:xfrm>
            <a:off x="2064" y="2400"/>
            <a:ext cx="255" cy="357"/>
          </p:xfrm>
          <a:graphic>
            <a:graphicData uri="http://schemas.openxmlformats.org/presentationml/2006/ole">
              <mc:AlternateContent xmlns:mc="http://schemas.openxmlformats.org/markup-compatibility/2006">
                <mc:Choice xmlns:v="urn:schemas-microsoft-com:vml" Requires="v">
                  <p:oleObj spid="_x0000_s15392" name="Equation" r:id="rId4" imgW="190440" imgH="266400" progId="Equation.DSMT4">
                    <p:embed/>
                  </p:oleObj>
                </mc:Choice>
                <mc:Fallback>
                  <p:oleObj name="Equation" r:id="rId4" imgW="190440" imgH="26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400"/>
                          <a:ext cx="25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8" name="Line 5"/>
            <p:cNvSpPr>
              <a:spLocks noChangeShapeType="1"/>
            </p:cNvSpPr>
            <p:nvPr/>
          </p:nvSpPr>
          <p:spPr bwMode="auto">
            <a:xfrm>
              <a:off x="2324" y="2587"/>
              <a:ext cx="2544" cy="0"/>
            </a:xfrm>
            <a:prstGeom prst="line">
              <a:avLst/>
            </a:prstGeom>
            <a:noFill/>
            <a:ln w="2857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67" name="Group 6"/>
          <p:cNvGrpSpPr>
            <a:grpSpLocks/>
          </p:cNvGrpSpPr>
          <p:nvPr/>
        </p:nvGrpSpPr>
        <p:grpSpPr bwMode="auto">
          <a:xfrm>
            <a:off x="3352800" y="1590675"/>
            <a:ext cx="5257800" cy="4090988"/>
            <a:chOff x="2976" y="1296"/>
            <a:chExt cx="2304" cy="2053"/>
          </a:xfrm>
        </p:grpSpPr>
        <p:grpSp>
          <p:nvGrpSpPr>
            <p:cNvPr id="15393" name="Group 7"/>
            <p:cNvGrpSpPr>
              <a:grpSpLocks/>
            </p:cNvGrpSpPr>
            <p:nvPr/>
          </p:nvGrpSpPr>
          <p:grpSpPr bwMode="auto">
            <a:xfrm>
              <a:off x="3120" y="1536"/>
              <a:ext cx="1968" cy="1728"/>
              <a:chOff x="2640" y="1056"/>
              <a:chExt cx="2496" cy="2112"/>
            </a:xfrm>
          </p:grpSpPr>
          <p:sp>
            <p:nvSpPr>
              <p:cNvPr id="15396" name="Line 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94" name="Text Box 10"/>
            <p:cNvSpPr txBox="1">
              <a:spLocks noChangeArrowheads="1"/>
            </p:cNvSpPr>
            <p:nvPr/>
          </p:nvSpPr>
          <p:spPr bwMode="auto">
            <a:xfrm>
              <a:off x="4944" y="3120"/>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5395" name="Text Box 11"/>
            <p:cNvSpPr txBox="1">
              <a:spLocks noChangeArrowheads="1"/>
            </p:cNvSpPr>
            <p:nvPr/>
          </p:nvSpPr>
          <p:spPr bwMode="auto">
            <a:xfrm>
              <a:off x="2976" y="1296"/>
              <a:ext cx="2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P</a:t>
              </a:r>
              <a:endParaRPr lang="en-US" sz="2200"/>
            </a:p>
          </p:txBody>
        </p:sp>
      </p:grpSp>
      <p:grpSp>
        <p:nvGrpSpPr>
          <p:cNvPr id="15368" name="Group 12"/>
          <p:cNvGrpSpPr>
            <a:grpSpLocks/>
          </p:cNvGrpSpPr>
          <p:nvPr/>
        </p:nvGrpSpPr>
        <p:grpSpPr bwMode="auto">
          <a:xfrm>
            <a:off x="4114800" y="1262063"/>
            <a:ext cx="3803650" cy="3600450"/>
            <a:chOff x="2592" y="720"/>
            <a:chExt cx="2396" cy="2268"/>
          </a:xfrm>
        </p:grpSpPr>
        <p:sp>
          <p:nvSpPr>
            <p:cNvPr id="15391" name="Arc 13"/>
            <p:cNvSpPr>
              <a:spLocks/>
            </p:cNvSpPr>
            <p:nvPr/>
          </p:nvSpPr>
          <p:spPr bwMode="auto">
            <a:xfrm flipH="1" flipV="1">
              <a:off x="2592" y="720"/>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92" name="Text Box 14"/>
            <p:cNvSpPr txBox="1">
              <a:spLocks noChangeArrowheads="1"/>
            </p:cNvSpPr>
            <p:nvPr/>
          </p:nvSpPr>
          <p:spPr bwMode="auto">
            <a:xfrm>
              <a:off x="4378" y="2709"/>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1</a:t>
              </a:r>
            </a:p>
          </p:txBody>
        </p:sp>
      </p:grpSp>
      <p:sp>
        <p:nvSpPr>
          <p:cNvPr id="15369" name="Text Box 15"/>
          <p:cNvSpPr txBox="1">
            <a:spLocks noChangeArrowheads="1"/>
          </p:cNvSpPr>
          <p:nvPr/>
        </p:nvSpPr>
        <p:spPr bwMode="auto">
          <a:xfrm>
            <a:off x="4876800" y="312102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a:latin typeface="Times New Roman" pitchFamily="18" charset="0"/>
            </a:endParaRPr>
          </a:p>
        </p:txBody>
      </p:sp>
      <p:sp>
        <p:nvSpPr>
          <p:cNvPr id="15370" name="Text Box 20"/>
          <p:cNvSpPr txBox="1">
            <a:spLocks noChangeArrowheads="1"/>
          </p:cNvSpPr>
          <p:nvPr/>
        </p:nvSpPr>
        <p:spPr bwMode="auto">
          <a:xfrm>
            <a:off x="5943600" y="3852863"/>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a:latin typeface="Times New Roman" pitchFamily="18" charset="0"/>
            </a:endParaRPr>
          </a:p>
        </p:txBody>
      </p:sp>
      <p:sp>
        <p:nvSpPr>
          <p:cNvPr id="94229" name="Text Box 21"/>
          <p:cNvSpPr txBox="1">
            <a:spLocks noChangeArrowheads="1"/>
          </p:cNvSpPr>
          <p:nvPr/>
        </p:nvSpPr>
        <p:spPr bwMode="auto">
          <a:xfrm>
            <a:off x="5972175" y="3168650"/>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C</a:t>
            </a:r>
            <a:endParaRPr lang="en-US" sz="2300">
              <a:latin typeface="Times New Roman" pitchFamily="18" charset="0"/>
            </a:endParaRPr>
          </a:p>
        </p:txBody>
      </p:sp>
      <p:grpSp>
        <p:nvGrpSpPr>
          <p:cNvPr id="15372" name="Group 22"/>
          <p:cNvGrpSpPr>
            <a:grpSpLocks/>
          </p:cNvGrpSpPr>
          <p:nvPr/>
        </p:nvGrpSpPr>
        <p:grpSpPr bwMode="auto">
          <a:xfrm>
            <a:off x="4746625" y="3524250"/>
            <a:ext cx="381000" cy="2473325"/>
            <a:chOff x="4251" y="2531"/>
            <a:chExt cx="240" cy="1080"/>
          </a:xfrm>
        </p:grpSpPr>
        <p:sp>
          <p:nvSpPr>
            <p:cNvPr id="15389" name="Text Box 23"/>
            <p:cNvSpPr txBox="1">
              <a:spLocks noChangeArrowheads="1"/>
            </p:cNvSpPr>
            <p:nvPr/>
          </p:nvSpPr>
          <p:spPr bwMode="auto">
            <a:xfrm>
              <a:off x="4251" y="3417"/>
              <a:ext cx="2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15390" name="Line 24"/>
            <p:cNvSpPr>
              <a:spLocks noChangeShapeType="1"/>
            </p:cNvSpPr>
            <p:nvPr/>
          </p:nvSpPr>
          <p:spPr bwMode="auto">
            <a:xfrm flipH="1">
              <a:off x="4346" y="2531"/>
              <a:ext cx="0" cy="86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73" name="Group 25"/>
          <p:cNvGrpSpPr>
            <a:grpSpLocks/>
          </p:cNvGrpSpPr>
          <p:nvPr/>
        </p:nvGrpSpPr>
        <p:grpSpPr bwMode="auto">
          <a:xfrm>
            <a:off x="5410200" y="1643063"/>
            <a:ext cx="1066800" cy="4267200"/>
            <a:chOff x="3408" y="960"/>
            <a:chExt cx="672" cy="2688"/>
          </a:xfrm>
        </p:grpSpPr>
        <p:grpSp>
          <p:nvGrpSpPr>
            <p:cNvPr id="15386" name="Group 26"/>
            <p:cNvGrpSpPr>
              <a:grpSpLocks/>
            </p:cNvGrpSpPr>
            <p:nvPr/>
          </p:nvGrpSpPr>
          <p:grpSpPr bwMode="auto">
            <a:xfrm>
              <a:off x="3408" y="960"/>
              <a:ext cx="672" cy="2435"/>
              <a:chOff x="3408" y="960"/>
              <a:chExt cx="672" cy="2435"/>
            </a:xfrm>
          </p:grpSpPr>
          <p:sp>
            <p:nvSpPr>
              <p:cNvPr id="15387" name="Line 27"/>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Text Box 28"/>
              <p:cNvSpPr txBox="1">
                <a:spLocks noChangeArrowheads="1"/>
              </p:cNvSpPr>
              <p:nvPr/>
            </p:nvSpPr>
            <p:spPr bwMode="auto">
              <a:xfrm>
                <a:off x="3408" y="960"/>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LRAS</a:t>
                </a:r>
                <a:endParaRPr lang="en-US" sz="2300" baseline="-25000">
                  <a:latin typeface="Tahoma" pitchFamily="34" charset="0"/>
                </a:endParaRPr>
              </a:p>
            </p:txBody>
          </p:sp>
        </p:grpSp>
        <p:graphicFrame>
          <p:nvGraphicFramePr>
            <p:cNvPr id="15363" name="Object 3"/>
            <p:cNvGraphicFramePr>
              <a:graphicFrameLocks noChangeAspect="1"/>
            </p:cNvGraphicFramePr>
            <p:nvPr/>
          </p:nvGraphicFramePr>
          <p:xfrm>
            <a:off x="3600" y="3395"/>
            <a:ext cx="193" cy="253"/>
          </p:xfrm>
          <a:graphic>
            <a:graphicData uri="http://schemas.openxmlformats.org/presentationml/2006/ole">
              <mc:AlternateContent xmlns:mc="http://schemas.openxmlformats.org/markup-compatibility/2006">
                <mc:Choice xmlns:v="urn:schemas-microsoft-com:vml" Requires="v">
                  <p:oleObj spid="_x0000_s15393" name="Equation" r:id="rId6" imgW="164880" imgH="215640" progId="Equation.DSMT4">
                    <p:embed/>
                  </p:oleObj>
                </mc:Choice>
                <mc:Fallback>
                  <p:oleObj name="Equation" r:id="rId6" imgW="1648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3395"/>
                          <a:ext cx="19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41" name="Rectangle 33"/>
          <p:cNvSpPr>
            <a:spLocks noChangeArrowheads="1"/>
          </p:cNvSpPr>
          <p:nvPr/>
        </p:nvSpPr>
        <p:spPr bwMode="auto">
          <a:xfrm>
            <a:off x="420688" y="1579563"/>
            <a:ext cx="2452687" cy="20574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buClr>
                <a:srgbClr val="FF9900"/>
              </a:buClr>
              <a:buSzPct val="120000"/>
              <a:buFont typeface="Wingdings" pitchFamily="2" charset="2"/>
              <a:buNone/>
              <a:defRPr/>
            </a:pPr>
            <a:r>
              <a:rPr lang="en-US" sz="2500" dirty="0"/>
              <a:t>But the Fed accommodates the shock by raising </a:t>
            </a:r>
            <a:r>
              <a:rPr lang="en-US" sz="2500" dirty="0" err="1"/>
              <a:t>agg</a:t>
            </a:r>
            <a:r>
              <a:rPr lang="en-US" sz="2500" dirty="0"/>
              <a:t>. demand.</a:t>
            </a:r>
          </a:p>
        </p:txBody>
      </p:sp>
      <p:sp>
        <p:nvSpPr>
          <p:cNvPr id="94242" name="Rectangle 34"/>
          <p:cNvSpPr>
            <a:spLocks noChangeArrowheads="1"/>
          </p:cNvSpPr>
          <p:nvPr/>
        </p:nvSpPr>
        <p:spPr bwMode="auto">
          <a:xfrm>
            <a:off x="336550" y="3973513"/>
            <a:ext cx="2819400" cy="20574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buClr>
                <a:srgbClr val="FF9900"/>
              </a:buClr>
              <a:buSzPct val="120000"/>
              <a:buFont typeface="Wingdings" pitchFamily="2" charset="2"/>
              <a:buNone/>
              <a:defRPr/>
            </a:pPr>
            <a:r>
              <a:rPr lang="en-US" sz="2500" dirty="0"/>
              <a:t>results:  </a:t>
            </a:r>
            <a:br>
              <a:rPr lang="en-US" sz="2500" dirty="0"/>
            </a:br>
            <a:r>
              <a:rPr lang="en-US" sz="2500" b="1" i="1" dirty="0"/>
              <a:t>P</a:t>
            </a:r>
            <a:r>
              <a:rPr lang="en-US" sz="2500" dirty="0"/>
              <a:t>  is permanently higher, but </a:t>
            </a:r>
            <a:r>
              <a:rPr lang="en-US" sz="2500" b="1" i="1" dirty="0"/>
              <a:t>Y</a:t>
            </a:r>
            <a:r>
              <a:rPr lang="en-US" sz="2500" dirty="0"/>
              <a:t> remains at its full-employment level.</a:t>
            </a:r>
          </a:p>
        </p:txBody>
      </p:sp>
      <p:sp>
        <p:nvSpPr>
          <p:cNvPr id="15376" name="Line 35"/>
          <p:cNvSpPr>
            <a:spLocks noChangeShapeType="1"/>
          </p:cNvSpPr>
          <p:nvPr/>
        </p:nvSpPr>
        <p:spPr bwMode="auto">
          <a:xfrm flipV="1">
            <a:off x="3898900" y="3541713"/>
            <a:ext cx="3175" cy="657225"/>
          </a:xfrm>
          <a:prstGeom prst="line">
            <a:avLst/>
          </a:prstGeom>
          <a:noFill/>
          <a:ln w="38100">
            <a:solidFill>
              <a:srgbClr val="DDDDDD"/>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377" name="Line 36"/>
          <p:cNvSpPr>
            <a:spLocks noChangeShapeType="1"/>
          </p:cNvSpPr>
          <p:nvPr/>
        </p:nvSpPr>
        <p:spPr bwMode="auto">
          <a:xfrm>
            <a:off x="4897438" y="5375275"/>
            <a:ext cx="946150" cy="1588"/>
          </a:xfrm>
          <a:prstGeom prst="line">
            <a:avLst/>
          </a:prstGeom>
          <a:noFill/>
          <a:ln w="38100">
            <a:solidFill>
              <a:srgbClr val="DDDDDD"/>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94245" name="Line 37"/>
          <p:cNvSpPr>
            <a:spLocks noChangeShapeType="1"/>
          </p:cNvSpPr>
          <p:nvPr/>
        </p:nvSpPr>
        <p:spPr bwMode="auto">
          <a:xfrm>
            <a:off x="4424363" y="2795588"/>
            <a:ext cx="6667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4246" name="Line 38"/>
          <p:cNvSpPr>
            <a:spLocks noChangeShapeType="1"/>
          </p:cNvSpPr>
          <p:nvPr/>
        </p:nvSpPr>
        <p:spPr bwMode="auto">
          <a:xfrm>
            <a:off x="4940300" y="5376863"/>
            <a:ext cx="9080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5380" name="Group 16"/>
          <p:cNvGrpSpPr>
            <a:grpSpLocks/>
          </p:cNvGrpSpPr>
          <p:nvPr/>
        </p:nvGrpSpPr>
        <p:grpSpPr bwMode="auto">
          <a:xfrm>
            <a:off x="3259138" y="3155950"/>
            <a:ext cx="5122862" cy="598488"/>
            <a:chOff x="2053" y="1913"/>
            <a:chExt cx="3227" cy="377"/>
          </a:xfrm>
        </p:grpSpPr>
        <p:graphicFrame>
          <p:nvGraphicFramePr>
            <p:cNvPr id="15362" name="Object 2"/>
            <p:cNvGraphicFramePr>
              <a:graphicFrameLocks noChangeAspect="1"/>
            </p:cNvGraphicFramePr>
            <p:nvPr/>
          </p:nvGraphicFramePr>
          <p:xfrm>
            <a:off x="2053" y="1933"/>
            <a:ext cx="272" cy="357"/>
          </p:xfrm>
          <a:graphic>
            <a:graphicData uri="http://schemas.openxmlformats.org/presentationml/2006/ole">
              <mc:AlternateContent xmlns:mc="http://schemas.openxmlformats.org/markup-compatibility/2006">
                <mc:Choice xmlns:v="urn:schemas-microsoft-com:vml" Requires="v">
                  <p:oleObj spid="_x0000_s15394" name="Equation" r:id="rId8" imgW="203040" imgH="266400" progId="Equation.DSMT4">
                    <p:embed/>
                  </p:oleObj>
                </mc:Choice>
                <mc:Fallback>
                  <p:oleObj name="Equation" r:id="rId8" imgW="203040" imgH="266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3" y="1933"/>
                          <a:ext cx="27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4" name="Line 18"/>
            <p:cNvSpPr>
              <a:spLocks noChangeShapeType="1"/>
            </p:cNvSpPr>
            <p:nvPr/>
          </p:nvSpPr>
          <p:spPr bwMode="auto">
            <a:xfrm>
              <a:off x="2319" y="2139"/>
              <a:ext cx="25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Text Box 19"/>
            <p:cNvSpPr txBox="1">
              <a:spLocks noChangeArrowheads="1"/>
            </p:cNvSpPr>
            <p:nvPr/>
          </p:nvSpPr>
          <p:spPr bwMode="auto">
            <a:xfrm>
              <a:off x="4704" y="1913"/>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SRAS</a:t>
              </a:r>
              <a:r>
                <a:rPr lang="en-US" sz="2300" baseline="-25000">
                  <a:latin typeface="Tahoma" pitchFamily="34" charset="0"/>
                </a:rPr>
                <a:t>2</a:t>
              </a:r>
              <a:endParaRPr lang="en-US" sz="2400" baseline="-25000">
                <a:latin typeface="Times New Roman" pitchFamily="18" charset="0"/>
              </a:endParaRPr>
            </a:p>
          </p:txBody>
        </p:sp>
      </p:grpSp>
      <p:grpSp>
        <p:nvGrpSpPr>
          <p:cNvPr id="10" name="Group 30"/>
          <p:cNvGrpSpPr>
            <a:grpSpLocks/>
          </p:cNvGrpSpPr>
          <p:nvPr/>
        </p:nvGrpSpPr>
        <p:grpSpPr bwMode="auto">
          <a:xfrm>
            <a:off x="4645025" y="890588"/>
            <a:ext cx="3803650" cy="3600450"/>
            <a:chOff x="2926" y="486"/>
            <a:chExt cx="2396" cy="2268"/>
          </a:xfrm>
        </p:grpSpPr>
        <p:sp>
          <p:nvSpPr>
            <p:cNvPr id="15382" name="Arc 31"/>
            <p:cNvSpPr>
              <a:spLocks/>
            </p:cNvSpPr>
            <p:nvPr/>
          </p:nvSpPr>
          <p:spPr bwMode="auto">
            <a:xfrm flipH="1" flipV="1">
              <a:off x="2926" y="486"/>
              <a:ext cx="2396" cy="2134"/>
            </a:xfrm>
            <a:custGeom>
              <a:avLst/>
              <a:gdLst>
                <a:gd name="T0" fmla="*/ 0 w 20736"/>
                <a:gd name="T1" fmla="*/ 0 h 21056"/>
                <a:gd name="T2" fmla="*/ 0 w 20736"/>
                <a:gd name="T3" fmla="*/ 0 h 21056"/>
                <a:gd name="T4" fmla="*/ 0 w 20736"/>
                <a:gd name="T5" fmla="*/ 0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3" name="Text Box 32"/>
            <p:cNvSpPr txBox="1">
              <a:spLocks noChangeArrowheads="1"/>
            </p:cNvSpPr>
            <p:nvPr/>
          </p:nvSpPr>
          <p:spPr bwMode="auto">
            <a:xfrm>
              <a:off x="4712" y="2475"/>
              <a:ext cx="4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AD</a:t>
              </a:r>
              <a:r>
                <a:rPr lang="en-US" sz="2300" baseline="-25000">
                  <a:latin typeface="Tahoma" pitchFamily="34" charset="0"/>
                </a:rPr>
                <a:t>2</a:t>
              </a:r>
            </a:p>
          </p:txBody>
        </p:sp>
      </p:grpSp>
    </p:spTree>
    <p:extLst>
      <p:ext uri="{BB962C8B-B14F-4D97-AF65-F5344CB8AC3E}">
        <p14:creationId xmlns:p14="http://schemas.microsoft.com/office/powerpoint/2010/main" val="256700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4245"/>
                                        </p:tgtEl>
                                        <p:attrNameLst>
                                          <p:attrName>style.visibility</p:attrName>
                                        </p:attrNameLst>
                                      </p:cBhvr>
                                      <p:to>
                                        <p:strVal val="visible"/>
                                      </p:to>
                                    </p:set>
                                    <p:anim calcmode="lin" valueType="num">
                                      <p:cBhvr>
                                        <p:cTn id="7" dur="500" fill="hold"/>
                                        <p:tgtEl>
                                          <p:spTgt spid="94245"/>
                                        </p:tgtEl>
                                        <p:attrNameLst>
                                          <p:attrName>ppt_x</p:attrName>
                                        </p:attrNameLst>
                                      </p:cBhvr>
                                      <p:tavLst>
                                        <p:tav tm="0">
                                          <p:val>
                                            <p:strVal val="#ppt_x-#ppt_w/2"/>
                                          </p:val>
                                        </p:tav>
                                        <p:tav tm="100000">
                                          <p:val>
                                            <p:strVal val="#ppt_x"/>
                                          </p:val>
                                        </p:tav>
                                      </p:tavLst>
                                    </p:anim>
                                    <p:anim calcmode="lin" valueType="num">
                                      <p:cBhvr>
                                        <p:cTn id="8" dur="500" fill="hold"/>
                                        <p:tgtEl>
                                          <p:spTgt spid="94245"/>
                                        </p:tgtEl>
                                        <p:attrNameLst>
                                          <p:attrName>ppt_y</p:attrName>
                                        </p:attrNameLst>
                                      </p:cBhvr>
                                      <p:tavLst>
                                        <p:tav tm="0">
                                          <p:val>
                                            <p:strVal val="#ppt_y"/>
                                          </p:val>
                                        </p:tav>
                                        <p:tav tm="100000">
                                          <p:val>
                                            <p:strVal val="#ppt_y"/>
                                          </p:val>
                                        </p:tav>
                                      </p:tavLst>
                                    </p:anim>
                                    <p:anim calcmode="lin" valueType="num">
                                      <p:cBhvr>
                                        <p:cTn id="9" dur="500" fill="hold"/>
                                        <p:tgtEl>
                                          <p:spTgt spid="94245"/>
                                        </p:tgtEl>
                                        <p:attrNameLst>
                                          <p:attrName>ppt_w</p:attrName>
                                        </p:attrNameLst>
                                      </p:cBhvr>
                                      <p:tavLst>
                                        <p:tav tm="0">
                                          <p:val>
                                            <p:fltVal val="0"/>
                                          </p:val>
                                        </p:tav>
                                        <p:tav tm="100000">
                                          <p:val>
                                            <p:strVal val="#ppt_w"/>
                                          </p:val>
                                        </p:tav>
                                      </p:tavLst>
                                    </p:anim>
                                    <p:anim calcmode="lin" valueType="num">
                                      <p:cBhvr>
                                        <p:cTn id="10" dur="500" fill="hold"/>
                                        <p:tgtEl>
                                          <p:spTgt spid="9424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trips(downRight)">
                                      <p:cBhvr>
                                        <p:cTn id="14" dur="500"/>
                                        <p:tgtEl>
                                          <p:spTgt spid="10"/>
                                        </p:tgtEl>
                                      </p:cBhvr>
                                    </p:animEffect>
                                  </p:childTnLst>
                                </p:cTn>
                              </p:par>
                            </p:childTnLst>
                          </p:cTn>
                        </p:par>
                        <p:par>
                          <p:cTn id="15" fill="hold" nodeType="afterGroup">
                            <p:stCondLst>
                              <p:cond delay="1000"/>
                            </p:stCondLst>
                            <p:childTnLst>
                              <p:par>
                                <p:cTn id="16" presetID="18" presetClass="entr" presetSubtype="12" fill="hold" grpId="0" nodeType="afterEffect">
                                  <p:stCondLst>
                                    <p:cond delay="0"/>
                                  </p:stCondLst>
                                  <p:childTnLst>
                                    <p:set>
                                      <p:cBhvr>
                                        <p:cTn id="17" dur="1" fill="hold">
                                          <p:stCondLst>
                                            <p:cond delay="0"/>
                                          </p:stCondLst>
                                        </p:cTn>
                                        <p:tgtEl>
                                          <p:spTgt spid="94229"/>
                                        </p:tgtEl>
                                        <p:attrNameLst>
                                          <p:attrName>style.visibility</p:attrName>
                                        </p:attrNameLst>
                                      </p:cBhvr>
                                      <p:to>
                                        <p:strVal val="visible"/>
                                      </p:to>
                                    </p:set>
                                    <p:animEffect transition="in" filter="strips(downLeft)">
                                      <p:cBhvr>
                                        <p:cTn id="18" dur="500"/>
                                        <p:tgtEl>
                                          <p:spTgt spid="94229"/>
                                        </p:tgtEl>
                                      </p:cBhvr>
                                    </p:animEffect>
                                  </p:childTnLst>
                                </p:cTn>
                              </p:par>
                            </p:childTnLst>
                          </p:cTn>
                        </p:par>
                        <p:par>
                          <p:cTn id="19" fill="hold" nodeType="afterGroup">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94246"/>
                                        </p:tgtEl>
                                        <p:attrNameLst>
                                          <p:attrName>style.visibility</p:attrName>
                                        </p:attrNameLst>
                                      </p:cBhvr>
                                      <p:to>
                                        <p:strVal val="visible"/>
                                      </p:to>
                                    </p:set>
                                    <p:anim calcmode="lin" valueType="num">
                                      <p:cBhvr>
                                        <p:cTn id="22" dur="500" fill="hold"/>
                                        <p:tgtEl>
                                          <p:spTgt spid="94246"/>
                                        </p:tgtEl>
                                        <p:attrNameLst>
                                          <p:attrName>ppt_x</p:attrName>
                                        </p:attrNameLst>
                                      </p:cBhvr>
                                      <p:tavLst>
                                        <p:tav tm="0">
                                          <p:val>
                                            <p:strVal val="#ppt_x-#ppt_w/2"/>
                                          </p:val>
                                        </p:tav>
                                        <p:tav tm="100000">
                                          <p:val>
                                            <p:strVal val="#ppt_x"/>
                                          </p:val>
                                        </p:tav>
                                      </p:tavLst>
                                    </p:anim>
                                    <p:anim calcmode="lin" valueType="num">
                                      <p:cBhvr>
                                        <p:cTn id="23" dur="500" fill="hold"/>
                                        <p:tgtEl>
                                          <p:spTgt spid="94246"/>
                                        </p:tgtEl>
                                        <p:attrNameLst>
                                          <p:attrName>ppt_y</p:attrName>
                                        </p:attrNameLst>
                                      </p:cBhvr>
                                      <p:tavLst>
                                        <p:tav tm="0">
                                          <p:val>
                                            <p:strVal val="#ppt_y"/>
                                          </p:val>
                                        </p:tav>
                                        <p:tav tm="100000">
                                          <p:val>
                                            <p:strVal val="#ppt_y"/>
                                          </p:val>
                                        </p:tav>
                                      </p:tavLst>
                                    </p:anim>
                                    <p:anim calcmode="lin" valueType="num">
                                      <p:cBhvr>
                                        <p:cTn id="24" dur="500" fill="hold"/>
                                        <p:tgtEl>
                                          <p:spTgt spid="94246"/>
                                        </p:tgtEl>
                                        <p:attrNameLst>
                                          <p:attrName>ppt_w</p:attrName>
                                        </p:attrNameLst>
                                      </p:cBhvr>
                                      <p:tavLst>
                                        <p:tav tm="0">
                                          <p:val>
                                            <p:fltVal val="0"/>
                                          </p:val>
                                        </p:tav>
                                        <p:tav tm="100000">
                                          <p:val>
                                            <p:strVal val="#ppt_w"/>
                                          </p:val>
                                        </p:tav>
                                      </p:tavLst>
                                    </p:anim>
                                    <p:anim calcmode="lin" valueType="num">
                                      <p:cBhvr>
                                        <p:cTn id="25" dur="500" fill="hold"/>
                                        <p:tgtEl>
                                          <p:spTgt spid="9424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4242"/>
                                        </p:tgtEl>
                                        <p:attrNameLst>
                                          <p:attrName>style.visibility</p:attrName>
                                        </p:attrNameLst>
                                      </p:cBhvr>
                                      <p:to>
                                        <p:strVal val="visible"/>
                                      </p:to>
                                    </p:set>
                                    <p:animEffect transition="in" filter="fade">
                                      <p:cBhvr>
                                        <p:cTn id="30" dur="500"/>
                                        <p:tgtEl>
                                          <p:spTgt spid="94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9" grpId="0" autoUpdateAnimBg="0"/>
      <p:bldP spid="94242" grpId="0" animBg="1" autoUpdateAnimBg="0"/>
      <p:bldP spid="94245" grpId="0" animBg="1"/>
      <p:bldP spid="9424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344488" indent="-344488">
              <a:spcBef>
                <a:spcPct val="60000"/>
              </a:spcBef>
              <a:buNone/>
            </a:pPr>
            <a:r>
              <a:rPr lang="en-US" sz="2400" dirty="0">
                <a:solidFill>
                  <a:srgbClr val="333399"/>
                </a:solidFill>
              </a:rPr>
              <a:t>1.	</a:t>
            </a:r>
            <a:r>
              <a:rPr lang="en-US" sz="2400" dirty="0">
                <a:solidFill>
                  <a:srgbClr val="000000"/>
                </a:solidFill>
              </a:rPr>
              <a:t>Long run: prices are flexible, output and employment are always at their natural rates, and the classical theory applies.</a:t>
            </a:r>
          </a:p>
          <a:p>
            <a:pPr marL="344488" indent="-344488">
              <a:spcBef>
                <a:spcPct val="20000"/>
              </a:spcBef>
              <a:buNone/>
            </a:pPr>
            <a:r>
              <a:rPr lang="en-US" sz="2400" dirty="0">
                <a:solidFill>
                  <a:srgbClr val="000000"/>
                </a:solidFill>
              </a:rPr>
              <a:t>	Short run:  prices are sticky, shocks can push output and employment away from their natural rates.  </a:t>
            </a:r>
          </a:p>
          <a:p>
            <a:pPr marL="344488" indent="-344488">
              <a:spcBef>
                <a:spcPct val="60000"/>
              </a:spcBef>
              <a:buNone/>
            </a:pPr>
            <a:r>
              <a:rPr lang="en-US" sz="2400" dirty="0">
                <a:solidFill>
                  <a:srgbClr val="333399"/>
                </a:solidFill>
              </a:rPr>
              <a:t>2.	</a:t>
            </a:r>
            <a:r>
              <a:rPr lang="en-US" sz="2400" dirty="0">
                <a:solidFill>
                  <a:srgbClr val="000000"/>
                </a:solidFill>
              </a:rPr>
              <a:t>Aggregate demand and supply:  </a:t>
            </a:r>
            <a:br>
              <a:rPr lang="en-US" sz="2400" dirty="0">
                <a:solidFill>
                  <a:srgbClr val="000000"/>
                </a:solidFill>
              </a:rPr>
            </a:br>
            <a:r>
              <a:rPr lang="en-US" sz="2400" dirty="0">
                <a:solidFill>
                  <a:srgbClr val="000000"/>
                </a:solidFill>
              </a:rPr>
              <a:t>a framework to analyze economic fluctuations</a:t>
            </a:r>
            <a:endParaRPr lang="en-US" sz="32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60000"/>
              </a:spcBef>
              <a:buNone/>
            </a:pPr>
            <a:r>
              <a:rPr lang="en-US" sz="2400" dirty="0">
                <a:solidFill>
                  <a:srgbClr val="333399"/>
                </a:solidFill>
              </a:rPr>
              <a:t>3. </a:t>
            </a:r>
            <a:r>
              <a:rPr lang="en-US" sz="2400" dirty="0">
                <a:solidFill>
                  <a:srgbClr val="000000"/>
                </a:solidFill>
              </a:rPr>
              <a:t>The aggregate demand curve slopes downward.</a:t>
            </a:r>
          </a:p>
          <a:p>
            <a:pPr>
              <a:spcBef>
                <a:spcPct val="60000"/>
              </a:spcBef>
              <a:buNone/>
            </a:pPr>
            <a:r>
              <a:rPr lang="en-US" sz="2400" dirty="0">
                <a:solidFill>
                  <a:srgbClr val="333399"/>
                </a:solidFill>
              </a:rPr>
              <a:t>4. </a:t>
            </a:r>
            <a:r>
              <a:rPr lang="en-US" sz="2400" dirty="0">
                <a:solidFill>
                  <a:srgbClr val="000000"/>
                </a:solidFill>
              </a:rPr>
              <a:t>The long-run aggregate supply curve is vertical, because output depends on technology and factor supplies, but not prices.</a:t>
            </a:r>
          </a:p>
          <a:p>
            <a:pPr>
              <a:spcBef>
                <a:spcPct val="60000"/>
              </a:spcBef>
              <a:buNone/>
            </a:pPr>
            <a:r>
              <a:rPr lang="en-US" sz="2400" dirty="0">
                <a:solidFill>
                  <a:srgbClr val="333399"/>
                </a:solidFill>
              </a:rPr>
              <a:t>5. </a:t>
            </a:r>
            <a:r>
              <a:rPr lang="en-US" sz="2400" dirty="0">
                <a:solidFill>
                  <a:srgbClr val="000000"/>
                </a:solidFill>
              </a:rPr>
              <a:t>The short-run aggregate supply curve is horizontal, because prices are sticky at predetermined levels.</a:t>
            </a:r>
            <a:endParaRPr lang="en-US" sz="32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62268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6" name="Chart 15"/>
          <p:cNvGraphicFramePr>
            <a:graphicFrameLocks noGrp="1"/>
          </p:cNvGraphicFramePr>
          <p:nvPr>
            <p:extLst>
              <p:ext uri="{D42A27DB-BD31-4B8C-83A1-F6EECF244321}">
                <p14:modId xmlns:p14="http://schemas.microsoft.com/office/powerpoint/2010/main" val="1181094256"/>
              </p:ext>
            </p:extLst>
          </p:nvPr>
        </p:nvGraphicFramePr>
        <p:xfrm>
          <a:off x="1106424" y="713232"/>
          <a:ext cx="8037576" cy="6044184"/>
        </p:xfrm>
        <a:graphic>
          <a:graphicData uri="http://schemas.openxmlformats.org/drawingml/2006/chart">
            <c:chart xmlns:c="http://schemas.openxmlformats.org/drawingml/2006/chart" xmlns:r="http://schemas.openxmlformats.org/officeDocument/2006/relationships" r:id="rId3"/>
          </a:graphicData>
        </a:graphic>
      </p:graphicFrame>
      <p:sp>
        <p:nvSpPr>
          <p:cNvPr id="33795" name="Title 1"/>
          <p:cNvSpPr>
            <a:spLocks noGrp="1"/>
          </p:cNvSpPr>
          <p:nvPr>
            <p:ph type="title"/>
          </p:nvPr>
        </p:nvSpPr>
        <p:spPr>
          <a:xfrm>
            <a:off x="466725" y="215900"/>
            <a:ext cx="8245475" cy="560388"/>
          </a:xfrm>
        </p:spPr>
        <p:txBody>
          <a:bodyPr/>
          <a:lstStyle/>
          <a:p>
            <a:pPr>
              <a:defRPr/>
            </a:pPr>
            <a:r>
              <a:rPr lang="en-US" sz="2800" dirty="0" smtClean="0">
                <a:solidFill>
                  <a:srgbClr val="336699"/>
                </a:solidFill>
                <a:latin typeface="+mj-lt"/>
              </a:rPr>
              <a:t>Growth rates of real GDP, consumption</a:t>
            </a:r>
          </a:p>
        </p:txBody>
      </p:sp>
      <p:sp>
        <p:nvSpPr>
          <p:cNvPr id="35846" name="Text Box 56"/>
          <p:cNvSpPr txBox="1">
            <a:spLocks noChangeArrowheads="1"/>
          </p:cNvSpPr>
          <p:nvPr/>
        </p:nvSpPr>
        <p:spPr bwMode="auto">
          <a:xfrm>
            <a:off x="38999" y="864499"/>
            <a:ext cx="121285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Percent change from 4 quarters earlier</a:t>
            </a:r>
          </a:p>
        </p:txBody>
      </p:sp>
      <p:sp>
        <p:nvSpPr>
          <p:cNvPr id="35847" name="Line 51"/>
          <p:cNvSpPr>
            <a:spLocks noChangeShapeType="1"/>
          </p:cNvSpPr>
          <p:nvPr/>
        </p:nvSpPr>
        <p:spPr bwMode="auto">
          <a:xfrm flipV="1">
            <a:off x="1749365" y="4821694"/>
            <a:ext cx="7067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nvGrpSpPr>
          <p:cNvPr id="3" name="Group 61"/>
          <p:cNvGrpSpPr>
            <a:grpSpLocks/>
          </p:cNvGrpSpPr>
          <p:nvPr/>
        </p:nvGrpSpPr>
        <p:grpSpPr bwMode="auto">
          <a:xfrm>
            <a:off x="101039" y="3159873"/>
            <a:ext cx="8715902" cy="965200"/>
            <a:chOff x="81" y="1833"/>
            <a:chExt cx="5496" cy="608"/>
          </a:xfrm>
        </p:grpSpPr>
        <p:sp>
          <p:nvSpPr>
            <p:cNvPr id="35855" name="Line 52"/>
            <p:cNvSpPr>
              <a:spLocks noChangeShapeType="1"/>
            </p:cNvSpPr>
            <p:nvPr/>
          </p:nvSpPr>
          <p:spPr bwMode="auto">
            <a:xfrm flipV="1">
              <a:off x="1125" y="2148"/>
              <a:ext cx="4452" cy="2"/>
            </a:xfrm>
            <a:prstGeom prst="line">
              <a:avLst/>
            </a:prstGeom>
            <a:noFill/>
            <a:ln w="38100">
              <a:solidFill>
                <a:srgbClr val="8274E4"/>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5856" name="Text Box 55"/>
            <p:cNvSpPr txBox="1">
              <a:spLocks noChangeArrowheads="1"/>
            </p:cNvSpPr>
            <p:nvPr/>
          </p:nvSpPr>
          <p:spPr bwMode="auto">
            <a:xfrm>
              <a:off x="81" y="1833"/>
              <a:ext cx="78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90000"/>
                </a:lnSpc>
                <a:spcBef>
                  <a:spcPct val="50000"/>
                </a:spcBef>
              </a:pPr>
              <a:r>
                <a:rPr lang="en-US" sz="2100" i="1" dirty="0">
                  <a:solidFill>
                    <a:srgbClr val="000000"/>
                  </a:solidFill>
                </a:rPr>
                <a:t>Average growth rate</a:t>
              </a:r>
            </a:p>
          </p:txBody>
        </p:sp>
        <p:sp>
          <p:nvSpPr>
            <p:cNvPr id="35857" name="Line 56"/>
            <p:cNvSpPr>
              <a:spLocks noChangeShapeType="1"/>
            </p:cNvSpPr>
            <p:nvPr/>
          </p:nvSpPr>
          <p:spPr bwMode="auto">
            <a:xfrm>
              <a:off x="835" y="2148"/>
              <a:ext cx="29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4" name="Group 59"/>
          <p:cNvGrpSpPr>
            <a:grpSpLocks/>
          </p:cNvGrpSpPr>
          <p:nvPr/>
        </p:nvGrpSpPr>
        <p:grpSpPr bwMode="auto">
          <a:xfrm>
            <a:off x="4017210" y="913729"/>
            <a:ext cx="2070100" cy="733425"/>
            <a:chOff x="2901" y="595"/>
            <a:chExt cx="1304" cy="462"/>
          </a:xfrm>
        </p:grpSpPr>
        <p:sp>
          <p:nvSpPr>
            <p:cNvPr id="35853" name="Line 53"/>
            <p:cNvSpPr>
              <a:spLocks noChangeShapeType="1"/>
            </p:cNvSpPr>
            <p:nvPr/>
          </p:nvSpPr>
          <p:spPr bwMode="auto">
            <a:xfrm flipV="1">
              <a:off x="2901" y="855"/>
              <a:ext cx="294" cy="18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5854" name="Text Box 54"/>
            <p:cNvSpPr txBox="1">
              <a:spLocks noChangeArrowheads="1"/>
            </p:cNvSpPr>
            <p:nvPr/>
          </p:nvSpPr>
          <p:spPr bwMode="auto">
            <a:xfrm>
              <a:off x="3086" y="595"/>
              <a:ext cx="1119" cy="462"/>
            </a:xfrm>
            <a:prstGeom prst="rect">
              <a:avLst/>
            </a:prstGeom>
            <a:solidFill>
              <a:schemeClr val="bg1"/>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pPr>
              <a:r>
                <a:rPr lang="en-US" sz="2300" i="1" dirty="0">
                  <a:solidFill>
                    <a:srgbClr val="000000"/>
                  </a:solidFill>
                </a:rPr>
                <a:t>Real GDP </a:t>
              </a:r>
              <a:br>
                <a:rPr lang="en-US" sz="2300" i="1" dirty="0">
                  <a:solidFill>
                    <a:srgbClr val="000000"/>
                  </a:solidFill>
                </a:rPr>
              </a:br>
              <a:r>
                <a:rPr lang="en-US" sz="2300" i="1" dirty="0">
                  <a:solidFill>
                    <a:srgbClr val="000000"/>
                  </a:solidFill>
                </a:rPr>
                <a:t>growth rate</a:t>
              </a:r>
            </a:p>
          </p:txBody>
        </p:sp>
      </p:grpSp>
      <p:grpSp>
        <p:nvGrpSpPr>
          <p:cNvPr id="6" name="Group 60"/>
          <p:cNvGrpSpPr>
            <a:grpSpLocks/>
          </p:cNvGrpSpPr>
          <p:nvPr/>
        </p:nvGrpSpPr>
        <p:grpSpPr bwMode="auto">
          <a:xfrm>
            <a:off x="6167309" y="1720295"/>
            <a:ext cx="1944687" cy="998538"/>
            <a:chOff x="4348" y="1039"/>
            <a:chExt cx="1225" cy="629"/>
          </a:xfrm>
        </p:grpSpPr>
        <p:sp>
          <p:nvSpPr>
            <p:cNvPr id="35851" name="Line 58"/>
            <p:cNvSpPr>
              <a:spLocks noChangeShapeType="1"/>
            </p:cNvSpPr>
            <p:nvPr/>
          </p:nvSpPr>
          <p:spPr bwMode="auto">
            <a:xfrm flipV="1">
              <a:off x="4572" y="1447"/>
              <a:ext cx="187" cy="221"/>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5852" name="Text Box 57"/>
            <p:cNvSpPr txBox="1">
              <a:spLocks noChangeArrowheads="1"/>
            </p:cNvSpPr>
            <p:nvPr/>
          </p:nvSpPr>
          <p:spPr bwMode="auto">
            <a:xfrm>
              <a:off x="4348" y="1039"/>
              <a:ext cx="1225" cy="462"/>
            </a:xfrm>
            <a:prstGeom prst="rect">
              <a:avLst/>
            </a:prstGeom>
            <a:solidFill>
              <a:schemeClr val="bg1"/>
            </a:solidFill>
            <a:ln w="9525">
              <a:solidFill>
                <a:srgbClr val="FF66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pPr>
              <a:r>
                <a:rPr lang="en-US" sz="2300" i="1" dirty="0">
                  <a:solidFill>
                    <a:srgbClr val="000000"/>
                  </a:solidFill>
                </a:rPr>
                <a:t>Consumption growth rate</a:t>
              </a:r>
            </a:p>
          </p:txBody>
        </p:sp>
      </p:grpSp>
    </p:spTree>
    <p:extLst>
      <p:ext uri="{BB962C8B-B14F-4D97-AF65-F5344CB8AC3E}">
        <p14:creationId xmlns:p14="http://schemas.microsoft.com/office/powerpoint/2010/main" val="25036841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graphicEl>
                                              <a:chart seriesIdx="1" categoryIdx="-4" bldStep="series"/>
                                            </p:graphicEl>
                                          </p:spTgt>
                                        </p:tgtEl>
                                        <p:attrNameLst>
                                          <p:attrName>style.visibility</p:attrName>
                                        </p:attrNameLst>
                                      </p:cBhvr>
                                      <p:to>
                                        <p:strVal val="visible"/>
                                      </p:to>
                                    </p:set>
                                    <p:animEffect transition="in" filter="wipe(left)">
                                      <p:cBhvr>
                                        <p:cTn id="7" dur="500"/>
                                        <p:tgtEl>
                                          <p:spTgt spid="16">
                                            <p:graphicEl>
                                              <a:chart seriesIdx="1" categoryIdx="-4" bldStep="series"/>
                                            </p:graphic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graphicEl>
                                              <a:chart seriesIdx="2" categoryIdx="-4" bldStep="series"/>
                                            </p:graphicEl>
                                          </p:spTgt>
                                        </p:tgtEl>
                                        <p:attrNameLst>
                                          <p:attrName>style.visibility</p:attrName>
                                        </p:attrNameLst>
                                      </p:cBhvr>
                                      <p:to>
                                        <p:strVal val="visible"/>
                                      </p:to>
                                    </p:set>
                                    <p:animEffect transition="in" filter="wipe(left)">
                                      <p:cBhvr>
                                        <p:cTn id="23" dur="500"/>
                                        <p:tgtEl>
                                          <p:spTgt spid="16">
                                            <p:graphicEl>
                                              <a:chart seriesIdx="2" categoryIdx="-4" bldStep="series"/>
                                            </p:graphic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Chart bld="series"/>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None/>
            </a:pPr>
            <a:r>
              <a:rPr lang="en-US" sz="2400" dirty="0">
                <a:solidFill>
                  <a:srgbClr val="333399"/>
                </a:solidFill>
              </a:rPr>
              <a:t>6. 	</a:t>
            </a:r>
            <a:r>
              <a:rPr lang="en-US" sz="2400" dirty="0">
                <a:solidFill>
                  <a:srgbClr val="000000"/>
                </a:solidFill>
              </a:rPr>
              <a:t>Shocks to aggregate demand and supply cause fluctuations in GDP and employment in the short run.</a:t>
            </a:r>
          </a:p>
          <a:p>
            <a:pPr>
              <a:buNone/>
            </a:pPr>
            <a:r>
              <a:rPr lang="en-US" sz="2400" dirty="0">
                <a:solidFill>
                  <a:srgbClr val="333399"/>
                </a:solidFill>
              </a:rPr>
              <a:t>7.	</a:t>
            </a:r>
            <a:r>
              <a:rPr lang="en-US" sz="2400" dirty="0">
                <a:solidFill>
                  <a:srgbClr val="000000"/>
                </a:solidFill>
              </a:rPr>
              <a:t>The Fed can attempt to stabilize the economy with monetary policy.</a:t>
            </a:r>
            <a:endParaRPr lang="en-US" sz="32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35504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7" name="Chart 16"/>
          <p:cNvGraphicFramePr>
            <a:graphicFrameLocks noGrp="1"/>
          </p:cNvGraphicFramePr>
          <p:nvPr>
            <p:extLst>
              <p:ext uri="{D42A27DB-BD31-4B8C-83A1-F6EECF244321}">
                <p14:modId xmlns:p14="http://schemas.microsoft.com/office/powerpoint/2010/main" val="2512113939"/>
              </p:ext>
            </p:extLst>
          </p:nvPr>
        </p:nvGraphicFramePr>
        <p:xfrm>
          <a:off x="1152144" y="667512"/>
          <a:ext cx="8001000" cy="6135624"/>
        </p:xfrm>
        <a:graphic>
          <a:graphicData uri="http://schemas.openxmlformats.org/drawingml/2006/chart">
            <c:chart xmlns:c="http://schemas.openxmlformats.org/drawingml/2006/chart" xmlns:r="http://schemas.openxmlformats.org/officeDocument/2006/relationships" r:id="rId3"/>
          </a:graphicData>
        </a:graphic>
      </p:graphicFrame>
      <p:sp>
        <p:nvSpPr>
          <p:cNvPr id="33795" name="Title 1"/>
          <p:cNvSpPr>
            <a:spLocks noGrp="1"/>
          </p:cNvSpPr>
          <p:nvPr>
            <p:ph type="title"/>
          </p:nvPr>
        </p:nvSpPr>
        <p:spPr>
          <a:xfrm>
            <a:off x="0" y="215900"/>
            <a:ext cx="9144000" cy="560388"/>
          </a:xfrm>
        </p:spPr>
        <p:txBody>
          <a:bodyPr/>
          <a:lstStyle/>
          <a:p>
            <a:pPr algn="ctr">
              <a:defRPr/>
            </a:pPr>
            <a:r>
              <a:rPr lang="en-US" sz="2800" dirty="0" smtClean="0">
                <a:solidFill>
                  <a:srgbClr val="336699"/>
                </a:solidFill>
                <a:latin typeface="+mj-lt"/>
              </a:rPr>
              <a:t>Growth rates of real GDP, </a:t>
            </a:r>
            <a:r>
              <a:rPr lang="en-US" sz="2800" dirty="0" err="1" smtClean="0">
                <a:solidFill>
                  <a:srgbClr val="336699"/>
                </a:solidFill>
                <a:latin typeface="+mj-lt"/>
              </a:rPr>
              <a:t>consump</a:t>
            </a:r>
            <a:r>
              <a:rPr lang="en-US" sz="2800" dirty="0" smtClean="0">
                <a:solidFill>
                  <a:srgbClr val="336699"/>
                </a:solidFill>
                <a:latin typeface="+mj-lt"/>
              </a:rPr>
              <a:t>., investment</a:t>
            </a:r>
          </a:p>
        </p:txBody>
      </p:sp>
      <p:sp>
        <p:nvSpPr>
          <p:cNvPr id="36871" name="Line 51"/>
          <p:cNvSpPr>
            <a:spLocks noChangeShapeType="1"/>
          </p:cNvSpPr>
          <p:nvPr/>
        </p:nvSpPr>
        <p:spPr bwMode="auto">
          <a:xfrm flipV="1">
            <a:off x="1753957" y="4189809"/>
            <a:ext cx="7063018" cy="31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nvGrpSpPr>
          <p:cNvPr id="3" name="Group 58"/>
          <p:cNvGrpSpPr>
            <a:grpSpLocks/>
          </p:cNvGrpSpPr>
          <p:nvPr/>
        </p:nvGrpSpPr>
        <p:grpSpPr bwMode="auto">
          <a:xfrm>
            <a:off x="4053338" y="1102457"/>
            <a:ext cx="2170113" cy="733425"/>
            <a:chOff x="2927" y="751"/>
            <a:chExt cx="1367" cy="462"/>
          </a:xfrm>
        </p:grpSpPr>
        <p:sp>
          <p:nvSpPr>
            <p:cNvPr id="36879" name="Line 57"/>
            <p:cNvSpPr>
              <a:spLocks noChangeShapeType="1"/>
            </p:cNvSpPr>
            <p:nvPr/>
          </p:nvSpPr>
          <p:spPr bwMode="auto">
            <a:xfrm flipV="1">
              <a:off x="2927" y="998"/>
              <a:ext cx="295" cy="16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6880" name="Text Box 54"/>
            <p:cNvSpPr txBox="1">
              <a:spLocks noChangeArrowheads="1"/>
            </p:cNvSpPr>
            <p:nvPr/>
          </p:nvSpPr>
          <p:spPr bwMode="auto">
            <a:xfrm>
              <a:off x="3156" y="751"/>
              <a:ext cx="1138" cy="462"/>
            </a:xfrm>
            <a:prstGeom prst="rect">
              <a:avLst/>
            </a:prstGeom>
            <a:solidFill>
              <a:schemeClr val="bg1"/>
            </a:solidFill>
            <a:ln w="9525">
              <a:solidFill>
                <a:schemeClr val="hlink"/>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pPr>
              <a:r>
                <a:rPr lang="en-US" sz="2300" i="1" dirty="0">
                  <a:solidFill>
                    <a:srgbClr val="000000"/>
                  </a:solidFill>
                </a:rPr>
                <a:t>Investment growth rate</a:t>
              </a:r>
            </a:p>
          </p:txBody>
        </p:sp>
      </p:grpSp>
      <p:grpSp>
        <p:nvGrpSpPr>
          <p:cNvPr id="4" name="Group 59"/>
          <p:cNvGrpSpPr>
            <a:grpSpLocks/>
          </p:cNvGrpSpPr>
          <p:nvPr/>
        </p:nvGrpSpPr>
        <p:grpSpPr bwMode="auto">
          <a:xfrm>
            <a:off x="4015239" y="2881542"/>
            <a:ext cx="2070100" cy="733425"/>
            <a:chOff x="2901" y="595"/>
            <a:chExt cx="1304" cy="462"/>
          </a:xfrm>
        </p:grpSpPr>
        <p:sp>
          <p:nvSpPr>
            <p:cNvPr id="36877" name="Line 60"/>
            <p:cNvSpPr>
              <a:spLocks noChangeShapeType="1"/>
            </p:cNvSpPr>
            <p:nvPr/>
          </p:nvSpPr>
          <p:spPr bwMode="auto">
            <a:xfrm flipV="1">
              <a:off x="2901" y="855"/>
              <a:ext cx="294" cy="18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6878" name="Text Box 61"/>
            <p:cNvSpPr txBox="1">
              <a:spLocks noChangeArrowheads="1"/>
            </p:cNvSpPr>
            <p:nvPr/>
          </p:nvSpPr>
          <p:spPr bwMode="auto">
            <a:xfrm>
              <a:off x="3086" y="595"/>
              <a:ext cx="1119" cy="462"/>
            </a:xfrm>
            <a:prstGeom prst="rect">
              <a:avLst/>
            </a:prstGeom>
            <a:solidFill>
              <a:schemeClr val="bg1"/>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pPr>
              <a:r>
                <a:rPr lang="en-US" sz="2300" i="1" dirty="0">
                  <a:solidFill>
                    <a:srgbClr val="000000"/>
                  </a:solidFill>
                </a:rPr>
                <a:t>Real GDP </a:t>
              </a:r>
              <a:br>
                <a:rPr lang="en-US" sz="2300" i="1" dirty="0">
                  <a:solidFill>
                    <a:srgbClr val="000000"/>
                  </a:solidFill>
                </a:rPr>
              </a:br>
              <a:r>
                <a:rPr lang="en-US" sz="2300" i="1" dirty="0">
                  <a:solidFill>
                    <a:srgbClr val="000000"/>
                  </a:solidFill>
                </a:rPr>
                <a:t>growth rate</a:t>
              </a:r>
            </a:p>
          </p:txBody>
        </p:sp>
      </p:grpSp>
      <p:grpSp>
        <p:nvGrpSpPr>
          <p:cNvPr id="6" name="Group 65"/>
          <p:cNvGrpSpPr>
            <a:grpSpLocks/>
          </p:cNvGrpSpPr>
          <p:nvPr/>
        </p:nvGrpSpPr>
        <p:grpSpPr bwMode="auto">
          <a:xfrm>
            <a:off x="5407477" y="3980567"/>
            <a:ext cx="1944687" cy="1052513"/>
            <a:chOff x="3926" y="2305"/>
            <a:chExt cx="1225" cy="663"/>
          </a:xfrm>
        </p:grpSpPr>
        <p:sp>
          <p:nvSpPr>
            <p:cNvPr id="36875" name="Line 63"/>
            <p:cNvSpPr>
              <a:spLocks noChangeShapeType="1"/>
            </p:cNvSpPr>
            <p:nvPr/>
          </p:nvSpPr>
          <p:spPr bwMode="auto">
            <a:xfrm flipH="1" flipV="1">
              <a:off x="4353" y="2305"/>
              <a:ext cx="87" cy="2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6876" name="Text Box 64"/>
            <p:cNvSpPr txBox="1">
              <a:spLocks noChangeArrowheads="1"/>
            </p:cNvSpPr>
            <p:nvPr/>
          </p:nvSpPr>
          <p:spPr bwMode="auto">
            <a:xfrm>
              <a:off x="3926" y="2506"/>
              <a:ext cx="1225" cy="462"/>
            </a:xfrm>
            <a:prstGeom prst="rect">
              <a:avLst/>
            </a:prstGeom>
            <a:solidFill>
              <a:schemeClr val="bg1"/>
            </a:solidFill>
            <a:ln w="9525">
              <a:solidFill>
                <a:srgbClr val="FF66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pPr>
              <a:r>
                <a:rPr lang="en-US" sz="2300" i="1" dirty="0">
                  <a:solidFill>
                    <a:srgbClr val="000000"/>
                  </a:solidFill>
                </a:rPr>
                <a:t>Consumption growth rate</a:t>
              </a:r>
            </a:p>
          </p:txBody>
        </p:sp>
      </p:grpSp>
      <p:sp>
        <p:nvSpPr>
          <p:cNvPr id="15" name="Text Box 56"/>
          <p:cNvSpPr txBox="1">
            <a:spLocks noChangeArrowheads="1"/>
          </p:cNvSpPr>
          <p:nvPr/>
        </p:nvSpPr>
        <p:spPr bwMode="auto">
          <a:xfrm>
            <a:off x="38999" y="864499"/>
            <a:ext cx="121285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Percent change from 4 quarters earlier</a:t>
            </a:r>
          </a:p>
        </p:txBody>
      </p:sp>
    </p:spTree>
    <p:extLst>
      <p:ext uri="{BB962C8B-B14F-4D97-AF65-F5344CB8AC3E}">
        <p14:creationId xmlns:p14="http://schemas.microsoft.com/office/powerpoint/2010/main" val="271897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graphicEl>
                                              <a:chart seriesIdx="3" categoryIdx="-4" bldStep="series"/>
                                            </p:graphicEl>
                                          </p:spTgt>
                                        </p:tgtEl>
                                        <p:attrNameLst>
                                          <p:attrName>style.visibility</p:attrName>
                                        </p:attrNameLst>
                                      </p:cBhvr>
                                      <p:to>
                                        <p:strVal val="visible"/>
                                      </p:to>
                                    </p:set>
                                    <p:animEffect transition="in" filter="wipe(left)">
                                      <p:cBhvr>
                                        <p:cTn id="15" dur="500"/>
                                        <p:tgtEl>
                                          <p:spTgt spid="17">
                                            <p:graphicEl>
                                              <a:chart seriesIdx="3" categoryIdx="-4" bldStep="series"/>
                                            </p:graphic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animBg="0"/>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846009068"/>
              </p:ext>
            </p:extLst>
          </p:nvPr>
        </p:nvGraphicFramePr>
        <p:xfrm>
          <a:off x="1197864" y="822960"/>
          <a:ext cx="8035036" cy="6035040"/>
        </p:xfrm>
        <a:graphic>
          <a:graphicData uri="http://schemas.openxmlformats.org/drawingml/2006/chart">
            <c:chart xmlns:c="http://schemas.openxmlformats.org/drawingml/2006/chart" xmlns:r="http://schemas.openxmlformats.org/officeDocument/2006/relationships" r:id="rId3"/>
          </a:graphicData>
        </a:graphic>
      </p:graphicFrame>
      <p:sp>
        <p:nvSpPr>
          <p:cNvPr id="33795" name="Title 1"/>
          <p:cNvSpPr>
            <a:spLocks noGrp="1"/>
          </p:cNvSpPr>
          <p:nvPr>
            <p:ph type="title"/>
          </p:nvPr>
        </p:nvSpPr>
        <p:spPr>
          <a:xfrm>
            <a:off x="466725" y="200134"/>
            <a:ext cx="8245475" cy="560388"/>
          </a:xfrm>
        </p:spPr>
        <p:txBody>
          <a:bodyPr/>
          <a:lstStyle/>
          <a:p>
            <a:pPr>
              <a:defRPr/>
            </a:pPr>
            <a:r>
              <a:rPr lang="en-US" sz="2800" dirty="0" smtClean="0">
                <a:solidFill>
                  <a:srgbClr val="336699"/>
                </a:solidFill>
                <a:latin typeface="+mj-lt"/>
              </a:rPr>
              <a:t>Unemployment</a:t>
            </a:r>
          </a:p>
        </p:txBody>
      </p:sp>
      <p:sp>
        <p:nvSpPr>
          <p:cNvPr id="37894" name="Text Box 56"/>
          <p:cNvSpPr txBox="1">
            <a:spLocks noChangeArrowheads="1"/>
          </p:cNvSpPr>
          <p:nvPr/>
        </p:nvSpPr>
        <p:spPr bwMode="auto">
          <a:xfrm>
            <a:off x="0" y="882650"/>
            <a:ext cx="12128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a:solidFill>
                  <a:srgbClr val="000000"/>
                </a:solidFill>
              </a:rPr>
              <a:t>Percent of labor force</a:t>
            </a:r>
          </a:p>
        </p:txBody>
      </p:sp>
    </p:spTree>
    <p:extLst>
      <p:ext uri="{BB962C8B-B14F-4D97-AF65-F5344CB8AC3E}">
        <p14:creationId xmlns:p14="http://schemas.microsoft.com/office/powerpoint/2010/main" val="26298314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32" name="Chart 31"/>
          <p:cNvGraphicFramePr>
            <a:graphicFrameLocks noGrp="1"/>
          </p:cNvGraphicFramePr>
          <p:nvPr>
            <p:extLst>
              <p:ext uri="{D42A27DB-BD31-4B8C-83A1-F6EECF244321}">
                <p14:modId xmlns:p14="http://schemas.microsoft.com/office/powerpoint/2010/main" val="3952682466"/>
              </p:ext>
            </p:extLst>
          </p:nvPr>
        </p:nvGraphicFramePr>
        <p:xfrm>
          <a:off x="271082" y="323152"/>
          <a:ext cx="8668512" cy="6291072"/>
        </p:xfrm>
        <a:graphic>
          <a:graphicData uri="http://schemas.openxmlformats.org/drawingml/2006/chart">
            <c:chart xmlns:c="http://schemas.openxmlformats.org/drawingml/2006/chart" xmlns:r="http://schemas.openxmlformats.org/officeDocument/2006/relationships" r:id="rId4"/>
          </a:graphicData>
        </a:graphic>
      </p:graphicFrame>
      <p:sp>
        <p:nvSpPr>
          <p:cNvPr id="1031" name="Title 1"/>
          <p:cNvSpPr>
            <a:spLocks noGrp="1"/>
          </p:cNvSpPr>
          <p:nvPr>
            <p:ph type="title"/>
          </p:nvPr>
        </p:nvSpPr>
        <p:spPr>
          <a:xfrm>
            <a:off x="466725" y="220772"/>
            <a:ext cx="8245475" cy="603250"/>
          </a:xfrm>
        </p:spPr>
        <p:txBody>
          <a:bodyPr/>
          <a:lstStyle/>
          <a:p>
            <a:r>
              <a:rPr lang="en-US" sz="3000" dirty="0" err="1" smtClean="0">
                <a:solidFill>
                  <a:srgbClr val="336699"/>
                </a:solidFill>
              </a:rPr>
              <a:t>Okun’s</a:t>
            </a:r>
            <a:r>
              <a:rPr lang="en-US" sz="3000" dirty="0" smtClean="0">
                <a:solidFill>
                  <a:srgbClr val="336699"/>
                </a:solidFill>
              </a:rPr>
              <a:t> Law</a:t>
            </a:r>
          </a:p>
        </p:txBody>
      </p:sp>
      <p:sp>
        <p:nvSpPr>
          <p:cNvPr id="1032" name="Text Box 49"/>
          <p:cNvSpPr txBox="1">
            <a:spLocks noChangeArrowheads="1"/>
          </p:cNvSpPr>
          <p:nvPr/>
        </p:nvSpPr>
        <p:spPr bwMode="auto">
          <a:xfrm>
            <a:off x="13525" y="1033463"/>
            <a:ext cx="1625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200" dirty="0">
                <a:solidFill>
                  <a:srgbClr val="000000"/>
                </a:solidFill>
              </a:rPr>
              <a:t>Percentage change in real GDP</a:t>
            </a:r>
          </a:p>
        </p:txBody>
      </p:sp>
      <p:sp>
        <p:nvSpPr>
          <p:cNvPr id="1033" name="Text Box 50"/>
          <p:cNvSpPr txBox="1">
            <a:spLocks noChangeArrowheads="1"/>
          </p:cNvSpPr>
          <p:nvPr/>
        </p:nvSpPr>
        <p:spPr bwMode="auto">
          <a:xfrm>
            <a:off x="4695825" y="6309303"/>
            <a:ext cx="4083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a:solidFill>
                  <a:srgbClr val="000000"/>
                </a:solidFill>
              </a:rPr>
              <a:t>Change in unemployment rate</a:t>
            </a:r>
          </a:p>
        </p:txBody>
      </p:sp>
      <p:graphicFrame>
        <p:nvGraphicFramePr>
          <p:cNvPr id="10" name="Object 2"/>
          <p:cNvGraphicFramePr>
            <a:graphicFrameLocks noChangeAspect="1"/>
          </p:cNvGraphicFramePr>
          <p:nvPr>
            <p:extLst/>
          </p:nvPr>
        </p:nvGraphicFramePr>
        <p:xfrm>
          <a:off x="5851312" y="1134409"/>
          <a:ext cx="2463600" cy="895069"/>
        </p:xfrm>
        <a:graphic>
          <a:graphicData uri="http://schemas.openxmlformats.org/presentationml/2006/ole">
            <mc:AlternateContent xmlns:mc="http://schemas.openxmlformats.org/markup-compatibility/2006">
              <mc:Choice xmlns:v="urn:schemas-microsoft-com:vml" Requires="v">
                <p:oleObj spid="_x0000_s1036" name="Equation" r:id="rId5" imgW="1117440" imgH="406080" progId="Equation.DSMT4">
                  <p:embed/>
                </p:oleObj>
              </mc:Choice>
              <mc:Fallback>
                <p:oleObj name="Equation" r:id="rId5" imgW="1117440" imgH="406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1312" y="1134409"/>
                        <a:ext cx="2463600" cy="895069"/>
                      </a:xfrm>
                      <a:prstGeom prst="rect">
                        <a:avLst/>
                      </a:prstGeom>
                      <a:solidFill>
                        <a:srgbClr val="CCFFCC"/>
                      </a:solidFill>
                      <a:ln w="9525">
                        <a:solidFill>
                          <a:schemeClr val="tx1"/>
                        </a:solidFill>
                      </a:ln>
                      <a:extLst/>
                    </p:spPr>
                  </p:pic>
                </p:oleObj>
              </mc:Fallback>
            </mc:AlternateContent>
          </a:graphicData>
        </a:graphic>
      </p:graphicFrame>
      <p:sp>
        <p:nvSpPr>
          <p:cNvPr id="11" name="Text Box 198"/>
          <p:cNvSpPr txBox="1">
            <a:spLocks noChangeArrowheads="1"/>
          </p:cNvSpPr>
          <p:nvPr/>
        </p:nvSpPr>
        <p:spPr bwMode="auto">
          <a:xfrm>
            <a:off x="7340275" y="4189412"/>
            <a:ext cx="71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1975</a:t>
            </a:r>
          </a:p>
        </p:txBody>
      </p:sp>
      <p:sp>
        <p:nvSpPr>
          <p:cNvPr id="12" name="Text Box 202"/>
          <p:cNvSpPr txBox="1">
            <a:spLocks noChangeArrowheads="1"/>
          </p:cNvSpPr>
          <p:nvPr/>
        </p:nvSpPr>
        <p:spPr bwMode="auto">
          <a:xfrm>
            <a:off x="6476363" y="5237675"/>
            <a:ext cx="703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1982</a:t>
            </a:r>
          </a:p>
        </p:txBody>
      </p:sp>
      <p:sp>
        <p:nvSpPr>
          <p:cNvPr id="13" name="Text Box 203"/>
          <p:cNvSpPr txBox="1">
            <a:spLocks noChangeArrowheads="1"/>
          </p:cNvSpPr>
          <p:nvPr/>
        </p:nvSpPr>
        <p:spPr bwMode="auto">
          <a:xfrm>
            <a:off x="5680869" y="5226523"/>
            <a:ext cx="58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1991</a:t>
            </a:r>
          </a:p>
        </p:txBody>
      </p:sp>
      <p:sp>
        <p:nvSpPr>
          <p:cNvPr id="14" name="Line 204"/>
          <p:cNvSpPr>
            <a:spLocks noChangeShapeType="1"/>
          </p:cNvSpPr>
          <p:nvPr/>
        </p:nvSpPr>
        <p:spPr bwMode="auto">
          <a:xfrm flipH="1">
            <a:off x="6166803" y="4698505"/>
            <a:ext cx="0" cy="545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5" name="Text Box 205"/>
          <p:cNvSpPr txBox="1">
            <a:spLocks noChangeArrowheads="1"/>
          </p:cNvSpPr>
          <p:nvPr/>
        </p:nvSpPr>
        <p:spPr bwMode="auto">
          <a:xfrm>
            <a:off x="3929063" y="4201255"/>
            <a:ext cx="67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2001</a:t>
            </a:r>
          </a:p>
        </p:txBody>
      </p:sp>
      <p:sp>
        <p:nvSpPr>
          <p:cNvPr id="16" name="Line 206"/>
          <p:cNvSpPr>
            <a:spLocks noChangeShapeType="1"/>
          </p:cNvSpPr>
          <p:nvPr/>
        </p:nvSpPr>
        <p:spPr bwMode="auto">
          <a:xfrm flipH="1">
            <a:off x="4617719" y="4206241"/>
            <a:ext cx="769619" cy="1371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7" name="Text Box 207"/>
          <p:cNvSpPr txBox="1">
            <a:spLocks noChangeArrowheads="1"/>
          </p:cNvSpPr>
          <p:nvPr/>
        </p:nvSpPr>
        <p:spPr bwMode="auto">
          <a:xfrm>
            <a:off x="2246313" y="2204663"/>
            <a:ext cx="704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1984</a:t>
            </a:r>
          </a:p>
        </p:txBody>
      </p:sp>
      <p:sp>
        <p:nvSpPr>
          <p:cNvPr id="18" name="Text Box 208"/>
          <p:cNvSpPr txBox="1">
            <a:spLocks noChangeArrowheads="1"/>
          </p:cNvSpPr>
          <p:nvPr/>
        </p:nvSpPr>
        <p:spPr bwMode="auto">
          <a:xfrm>
            <a:off x="2770005" y="1427955"/>
            <a:ext cx="677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1951</a:t>
            </a:r>
          </a:p>
        </p:txBody>
      </p:sp>
      <p:sp>
        <p:nvSpPr>
          <p:cNvPr id="19" name="Text Box 209"/>
          <p:cNvSpPr txBox="1">
            <a:spLocks noChangeArrowheads="1"/>
          </p:cNvSpPr>
          <p:nvPr/>
        </p:nvSpPr>
        <p:spPr bwMode="auto">
          <a:xfrm>
            <a:off x="4137820" y="1498998"/>
            <a:ext cx="70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1966</a:t>
            </a:r>
            <a:endParaRPr lang="en-US" sz="2000" i="1" dirty="0">
              <a:solidFill>
                <a:srgbClr val="000000"/>
              </a:solidFill>
            </a:endParaRPr>
          </a:p>
        </p:txBody>
      </p:sp>
      <p:sp>
        <p:nvSpPr>
          <p:cNvPr id="21" name="Text Box 211"/>
          <p:cNvSpPr txBox="1">
            <a:spLocks noChangeArrowheads="1"/>
          </p:cNvSpPr>
          <p:nvPr/>
        </p:nvSpPr>
        <p:spPr bwMode="auto">
          <a:xfrm>
            <a:off x="4914107" y="2506662"/>
            <a:ext cx="776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2003</a:t>
            </a:r>
          </a:p>
        </p:txBody>
      </p:sp>
      <p:sp>
        <p:nvSpPr>
          <p:cNvPr id="22" name="Line 212"/>
          <p:cNvSpPr>
            <a:spLocks noChangeShapeType="1"/>
          </p:cNvSpPr>
          <p:nvPr/>
        </p:nvSpPr>
        <p:spPr bwMode="auto">
          <a:xfrm flipV="1">
            <a:off x="5194301" y="2785044"/>
            <a:ext cx="0" cy="746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3" name="Text Box 213"/>
          <p:cNvSpPr txBox="1">
            <a:spLocks noChangeArrowheads="1"/>
          </p:cNvSpPr>
          <p:nvPr/>
        </p:nvSpPr>
        <p:spPr bwMode="auto">
          <a:xfrm>
            <a:off x="2951163" y="3509963"/>
            <a:ext cx="657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a:solidFill>
                  <a:srgbClr val="000000"/>
                </a:solidFill>
              </a:rPr>
              <a:t>1987</a:t>
            </a:r>
          </a:p>
        </p:txBody>
      </p:sp>
      <p:sp>
        <p:nvSpPr>
          <p:cNvPr id="24" name="Line 214"/>
          <p:cNvSpPr>
            <a:spLocks noChangeShapeType="1"/>
          </p:cNvSpPr>
          <p:nvPr/>
        </p:nvSpPr>
        <p:spPr bwMode="auto">
          <a:xfrm flipH="1">
            <a:off x="3579813" y="3468688"/>
            <a:ext cx="450850" cy="201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 name="Text Box 198"/>
          <p:cNvSpPr txBox="1">
            <a:spLocks noChangeArrowheads="1"/>
          </p:cNvSpPr>
          <p:nvPr/>
        </p:nvSpPr>
        <p:spPr bwMode="auto">
          <a:xfrm>
            <a:off x="4847432" y="4953661"/>
            <a:ext cx="71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2008</a:t>
            </a:r>
          </a:p>
        </p:txBody>
      </p:sp>
      <p:sp>
        <p:nvSpPr>
          <p:cNvPr id="26" name="Line 212"/>
          <p:cNvSpPr>
            <a:spLocks noChangeShapeType="1"/>
          </p:cNvSpPr>
          <p:nvPr/>
        </p:nvSpPr>
        <p:spPr bwMode="auto">
          <a:xfrm flipV="1">
            <a:off x="5549107" y="4725826"/>
            <a:ext cx="363537" cy="2726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7" name="Text Box 198"/>
          <p:cNvSpPr txBox="1">
            <a:spLocks noChangeArrowheads="1"/>
          </p:cNvSpPr>
          <p:nvPr/>
        </p:nvSpPr>
        <p:spPr bwMode="auto">
          <a:xfrm>
            <a:off x="6166803" y="2870200"/>
            <a:ext cx="71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1971</a:t>
            </a:r>
          </a:p>
        </p:txBody>
      </p:sp>
      <p:sp>
        <p:nvSpPr>
          <p:cNvPr id="28" name="Text Box 198"/>
          <p:cNvSpPr txBox="1">
            <a:spLocks noChangeArrowheads="1"/>
          </p:cNvSpPr>
          <p:nvPr/>
        </p:nvSpPr>
        <p:spPr bwMode="auto">
          <a:xfrm>
            <a:off x="7956137" y="4664737"/>
            <a:ext cx="71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2009</a:t>
            </a:r>
            <a:endParaRPr lang="en-US" sz="2000" i="1" dirty="0">
              <a:solidFill>
                <a:srgbClr val="000000"/>
              </a:solidFill>
            </a:endParaRPr>
          </a:p>
        </p:txBody>
      </p:sp>
      <p:sp>
        <p:nvSpPr>
          <p:cNvPr id="29" name="Line 212"/>
          <p:cNvSpPr>
            <a:spLocks noChangeShapeType="1"/>
          </p:cNvSpPr>
          <p:nvPr/>
        </p:nvSpPr>
        <p:spPr bwMode="auto">
          <a:xfrm flipV="1">
            <a:off x="8246831" y="4971159"/>
            <a:ext cx="136161"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0" name="Line 206"/>
          <p:cNvSpPr>
            <a:spLocks noChangeShapeType="1"/>
          </p:cNvSpPr>
          <p:nvPr/>
        </p:nvSpPr>
        <p:spPr bwMode="auto">
          <a:xfrm flipH="1">
            <a:off x="5969000" y="3077145"/>
            <a:ext cx="300831" cy="238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16241199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Index of Leading Economic Indicators</a:t>
            </a:r>
          </a:p>
        </p:txBody>
      </p:sp>
      <p:sp>
        <p:nvSpPr>
          <p:cNvPr id="38915" name="Rectangle 3"/>
          <p:cNvSpPr>
            <a:spLocks noGrp="1" noChangeArrowheads="1"/>
          </p:cNvSpPr>
          <p:nvPr>
            <p:ph type="body" idx="1"/>
          </p:nvPr>
        </p:nvSpPr>
        <p:spPr/>
        <p:txBody>
          <a:bodyPr/>
          <a:lstStyle/>
          <a:p>
            <a:r>
              <a:rPr lang="en-US" smtClean="0"/>
              <a:t>Published monthly by the Conference Board.</a:t>
            </a:r>
          </a:p>
          <a:p>
            <a:r>
              <a:rPr lang="en-US" smtClean="0"/>
              <a:t>Aims to forecast changes in economic activity </a:t>
            </a:r>
            <a:br>
              <a:rPr lang="en-US" smtClean="0"/>
            </a:br>
            <a:r>
              <a:rPr lang="en-US" smtClean="0"/>
              <a:t>6-9 months into the future. </a:t>
            </a:r>
          </a:p>
          <a:p>
            <a:r>
              <a:rPr lang="en-US" smtClean="0"/>
              <a:t>Used in planning by businesses and govt, despite not being a perfect predictor. </a:t>
            </a:r>
          </a:p>
        </p:txBody>
      </p:sp>
    </p:spTree>
    <p:extLst>
      <p:ext uri="{BB962C8B-B14F-4D97-AF65-F5344CB8AC3E}">
        <p14:creationId xmlns:p14="http://schemas.microsoft.com/office/powerpoint/2010/main" val="17170385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Components of the LEI index</a:t>
            </a:r>
          </a:p>
        </p:txBody>
      </p:sp>
      <p:sp>
        <p:nvSpPr>
          <p:cNvPr id="146435" name="Rectangle 3"/>
          <p:cNvSpPr>
            <a:spLocks noGrp="1" noChangeArrowheads="1"/>
          </p:cNvSpPr>
          <p:nvPr>
            <p:ph type="body" idx="1"/>
          </p:nvPr>
        </p:nvSpPr>
        <p:spPr>
          <a:xfrm>
            <a:off x="476250" y="1189038"/>
            <a:ext cx="8210550" cy="4884737"/>
          </a:xfrm>
        </p:spPr>
        <p:txBody>
          <a:bodyPr/>
          <a:lstStyle/>
          <a:p>
            <a:pPr>
              <a:spcBef>
                <a:spcPts val="600"/>
              </a:spcBef>
            </a:pPr>
            <a:r>
              <a:rPr lang="en-US" sz="2600" smtClean="0"/>
              <a:t>Average workweek in manufacturing</a:t>
            </a:r>
          </a:p>
          <a:p>
            <a:pPr>
              <a:spcBef>
                <a:spcPts val="600"/>
              </a:spcBef>
            </a:pPr>
            <a:r>
              <a:rPr lang="en-US" sz="2600" smtClean="0"/>
              <a:t>Initial weekly claims for unemployment insurance</a:t>
            </a:r>
          </a:p>
          <a:p>
            <a:pPr>
              <a:spcBef>
                <a:spcPts val="600"/>
              </a:spcBef>
            </a:pPr>
            <a:r>
              <a:rPr lang="en-US" sz="2600" smtClean="0"/>
              <a:t>New orders for consumer goods and materials</a:t>
            </a:r>
          </a:p>
          <a:p>
            <a:pPr>
              <a:spcBef>
                <a:spcPts val="600"/>
              </a:spcBef>
            </a:pPr>
            <a:r>
              <a:rPr lang="en-US" sz="2600" smtClean="0"/>
              <a:t>New orders, nondefense capital goods</a:t>
            </a:r>
          </a:p>
          <a:p>
            <a:pPr>
              <a:spcBef>
                <a:spcPts val="600"/>
              </a:spcBef>
            </a:pPr>
            <a:r>
              <a:rPr lang="en-US" sz="2600" smtClean="0"/>
              <a:t>Vendor performance</a:t>
            </a:r>
          </a:p>
          <a:p>
            <a:pPr>
              <a:spcBef>
                <a:spcPts val="600"/>
              </a:spcBef>
            </a:pPr>
            <a:r>
              <a:rPr lang="en-US" sz="2600" smtClean="0"/>
              <a:t>New building permits issued</a:t>
            </a:r>
          </a:p>
          <a:p>
            <a:pPr>
              <a:spcBef>
                <a:spcPts val="600"/>
              </a:spcBef>
            </a:pPr>
            <a:r>
              <a:rPr lang="en-US" sz="2600" smtClean="0"/>
              <a:t>Index of stock prices</a:t>
            </a:r>
          </a:p>
          <a:p>
            <a:pPr>
              <a:spcBef>
                <a:spcPts val="600"/>
              </a:spcBef>
            </a:pPr>
            <a:r>
              <a:rPr lang="en-US" sz="2600" smtClean="0"/>
              <a:t>M2</a:t>
            </a:r>
          </a:p>
          <a:p>
            <a:pPr>
              <a:spcBef>
                <a:spcPts val="600"/>
              </a:spcBef>
            </a:pPr>
            <a:r>
              <a:rPr lang="en-US" sz="2600" smtClean="0"/>
              <a:t>Yield spread (10-year minus 3-month) on Treasuries</a:t>
            </a:r>
          </a:p>
          <a:p>
            <a:pPr>
              <a:spcBef>
                <a:spcPts val="600"/>
              </a:spcBef>
            </a:pPr>
            <a:r>
              <a:rPr lang="en-US" sz="2600" smtClean="0"/>
              <a:t>Index of consumer expectations</a:t>
            </a:r>
          </a:p>
        </p:txBody>
      </p:sp>
    </p:spTree>
    <p:extLst>
      <p:ext uri="{BB962C8B-B14F-4D97-AF65-F5344CB8AC3E}">
        <p14:creationId xmlns:p14="http://schemas.microsoft.com/office/powerpoint/2010/main" val="29597633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2382</TotalTime>
  <Words>4108</Words>
  <Application>Microsoft Macintosh PowerPoint</Application>
  <PresentationFormat>On-screen Show (4:3)</PresentationFormat>
  <Paragraphs>411</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14_Default Design</vt:lpstr>
      <vt:lpstr>Equation</vt:lpstr>
      <vt:lpstr>Worksheet</vt:lpstr>
      <vt:lpstr>PowerPoint Presentation</vt:lpstr>
      <vt:lpstr>IN THIS CHAPTER, YOU WILL LEARN:</vt:lpstr>
      <vt:lpstr>Facts about the business cycle</vt:lpstr>
      <vt:lpstr>Growth rates of real GDP, consumption</vt:lpstr>
      <vt:lpstr>Growth rates of real GDP, consump., investment</vt:lpstr>
      <vt:lpstr>Unemployment</vt:lpstr>
      <vt:lpstr>Okun’s Law</vt:lpstr>
      <vt:lpstr>Index of Leading Economic Indicators</vt:lpstr>
      <vt:lpstr>Components of the LEI index</vt:lpstr>
      <vt:lpstr>Index of Leading Economic Indicators, 1970-2012</vt:lpstr>
      <vt:lpstr>Time horizons in macroeconomics</vt:lpstr>
      <vt:lpstr>Recap of classical macro theory  (Chaps. 3-9)</vt:lpstr>
      <vt:lpstr>When prices are sticky…</vt:lpstr>
      <vt:lpstr>The model of  aggregate demand and supply</vt:lpstr>
      <vt:lpstr>Aggregate demand</vt:lpstr>
      <vt:lpstr>The Quantity Equation as  Aggregate Demand</vt:lpstr>
      <vt:lpstr>The downward-sloping AD curve</vt:lpstr>
      <vt:lpstr>Shifting the AD curve</vt:lpstr>
      <vt:lpstr>Aggregate supply in the long run</vt:lpstr>
      <vt:lpstr>The long-run aggregate supply curve</vt:lpstr>
      <vt:lpstr>Long-run effects of an increase in M</vt:lpstr>
      <vt:lpstr>Aggregate supply in the short run</vt:lpstr>
      <vt:lpstr>The short-run aggregate supply curve</vt:lpstr>
      <vt:lpstr>Short-run effects of an increase in M</vt:lpstr>
      <vt:lpstr>From the short run to the long run</vt:lpstr>
      <vt:lpstr>The SR &amp; LR effects of  ΔM &gt; 0</vt:lpstr>
      <vt:lpstr>How shocking!!!</vt:lpstr>
      <vt:lpstr>The effects of a negative demand shock</vt:lpstr>
      <vt:lpstr>Supply shocks</vt:lpstr>
      <vt:lpstr>CASE STUDY:   The 1970s oil shocks</vt:lpstr>
      <vt:lpstr>CASE STUDY:   The 1970s oil shocks</vt:lpstr>
      <vt:lpstr>CASE STUDY:   The 1970s oil shocks</vt:lpstr>
      <vt:lpstr>CASE STUDY:   The 1970s oil shocks</vt:lpstr>
      <vt:lpstr>CASE STUDY:   The 1980s oil shocks</vt:lpstr>
      <vt:lpstr>Stabilization policy</vt:lpstr>
      <vt:lpstr>Stabilizing output with  monetary policy</vt:lpstr>
      <vt:lpstr>Stabilizing output with  monetary policy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224</cp:revision>
  <dcterms:created xsi:type="dcterms:W3CDTF">2006-04-29T00:50:43Z</dcterms:created>
  <dcterms:modified xsi:type="dcterms:W3CDTF">2015-05-27T20:22:56Z</dcterms:modified>
</cp:coreProperties>
</file>