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notesSlides/notesSlide12.xml" ContentType="application/vnd.openxmlformats-officedocument.presentationml.notesSlide+xml"/>
  <Override PartName="/ppt/embeddings/oleObject12.bin" ContentType="application/vnd.openxmlformats-officedocument.oleObject"/>
  <Override PartName="/ppt/embeddings/oleObject13.bin" ContentType="application/vnd.openxmlformats-officedocument.oleObject"/>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notesSlides/notesSlide16.xml" ContentType="application/vnd.openxmlformats-officedocument.presentationml.notesSlide+xml"/>
  <Override PartName="/ppt/embeddings/oleObject19.bin" ContentType="application/vnd.openxmlformats-officedocument.oleObject"/>
  <Override PartName="/ppt/embeddings/oleObject20.bin" ContentType="application/vnd.openxmlformats-officedocument.oleObject"/>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embeddings/oleObject21.bin" ContentType="application/vnd.openxmlformats-officedocument.oleObject"/>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embeddings/oleObject22.bin" ContentType="application/vnd.openxmlformats-officedocument.oleObject"/>
  <Override PartName="/ppt/notesSlides/notesSlide26.xml" ContentType="application/vnd.openxmlformats-officedocument.presentationml.notesSlide+xml"/>
  <Override PartName="/ppt/notesSlides/notesSlide27.xml" ContentType="application/vnd.openxmlformats-officedocument.presentationml.notesSlide+xml"/>
  <Override PartName="/ppt/embeddings/oleObject23.bin" ContentType="application/vnd.openxmlformats-officedocument.oleObject"/>
  <Override PartName="/ppt/notesSlides/notesSlide28.xml" ContentType="application/vnd.openxmlformats-officedocument.presentationml.notesSlide+xml"/>
  <Override PartName="/ppt/notesSlides/notesSlide29.xml" ContentType="application/vnd.openxmlformats-officedocument.presentationml.notesSlide+xml"/>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notesSlides/notesSlide30.xml" ContentType="application/vnd.openxmlformats-officedocument.presentationml.notesSlide+xml"/>
  <Override PartName="/ppt/embeddings/oleObject27.bin" ContentType="application/vnd.openxmlformats-officedocument.oleObject"/>
  <Override PartName="/ppt/embeddings/oleObject28.bin" ContentType="application/vnd.openxmlformats-officedocument.oleObject"/>
  <Override PartName="/ppt/embeddings/oleObject29.bin" ContentType="application/vnd.openxmlformats-officedocument.oleObject"/>
  <Override PartName="/ppt/notesSlides/notesSlide31.xml" ContentType="application/vnd.openxmlformats-officedocument.presentationml.notesSlide+xml"/>
  <Override PartName="/ppt/embeddings/oleObject30.bin" ContentType="application/vnd.openxmlformats-officedocument.oleObject"/>
  <Override PartName="/ppt/embeddings/oleObject31.bin" ContentType="application/vnd.openxmlformats-officedocument.oleObject"/>
  <Override PartName="/ppt/embeddings/oleObject32.bin" ContentType="application/vnd.openxmlformats-officedocument.oleObject"/>
  <Override PartName="/ppt/notesSlides/notesSlide32.xml" ContentType="application/vnd.openxmlformats-officedocument.presentationml.notesSlide+xml"/>
  <Override PartName="/ppt/embeddings/oleObject33.bin" ContentType="application/vnd.openxmlformats-officedocument.oleObject"/>
  <Override PartName="/ppt/embeddings/oleObject34.bin" ContentType="application/vnd.openxmlformats-officedocument.oleObject"/>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embeddings/oleObject35.bin" ContentType="application/vnd.openxmlformats-officedocument.oleObject"/>
  <Override PartName="/ppt/embeddings/oleObject36.bin" ContentType="application/vnd.openxmlformats-officedocument.oleObject"/>
  <Override PartName="/ppt/notesSlides/notesSlide36.xml" ContentType="application/vnd.openxmlformats-officedocument.presentationml.notesSlide+xml"/>
  <Override PartName="/ppt/embeddings/oleObject37.bin" ContentType="application/vnd.openxmlformats-officedocument.oleObject"/>
  <Override PartName="/ppt/notesSlides/notesSlide37.xml" ContentType="application/vnd.openxmlformats-officedocument.presentationml.notesSlide+xml"/>
  <Override PartName="/ppt/notesSlides/notesSlide38.xml" ContentType="application/vnd.openxmlformats-officedocument.presentationml.notesSlide+xml"/>
  <Override PartName="/ppt/embeddings/oleObject38.bin" ContentType="application/vnd.openxmlformats-officedocument.oleObject"/>
  <Override PartName="/ppt/embeddings/oleObject39.bin" ContentType="application/vnd.openxmlformats-officedocument.oleObject"/>
  <Override PartName="/ppt/notesSlides/notesSlide39.xml" ContentType="application/vnd.openxmlformats-officedocument.presentationml.notesSlide+xml"/>
  <Override PartName="/ppt/notesSlides/notesSlide40.xml" ContentType="application/vnd.openxmlformats-officedocument.presentationml.notesSlide+xml"/>
  <Override PartName="/ppt/embeddings/oleObject40.bin" ContentType="application/vnd.openxmlformats-officedocument.oleObject"/>
  <Override PartName="/ppt/notesSlides/notesSlide41.xml" ContentType="application/vnd.openxmlformats-officedocument.presentationml.notesSlide+xml"/>
  <Override PartName="/ppt/embeddings/oleObject41.bin" ContentType="application/vnd.openxmlformats-officedocument.oleObject"/>
  <Override PartName="/ppt/embeddings/oleObject42.bin" ContentType="application/vnd.openxmlformats-officedocument.oleObject"/>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40" r:id="rId1"/>
  </p:sldMasterIdLst>
  <p:notesMasterIdLst>
    <p:notesMasterId r:id="rId48"/>
  </p:notesMasterIdLst>
  <p:sldIdLst>
    <p:sldId id="374" r:id="rId2"/>
    <p:sldId id="377" r:id="rId3"/>
    <p:sldId id="408" r:id="rId4"/>
    <p:sldId id="409" r:id="rId5"/>
    <p:sldId id="410" r:id="rId6"/>
    <p:sldId id="411" r:id="rId7"/>
    <p:sldId id="412" r:id="rId8"/>
    <p:sldId id="413" r:id="rId9"/>
    <p:sldId id="414" r:id="rId10"/>
    <p:sldId id="415" r:id="rId11"/>
    <p:sldId id="416" r:id="rId12"/>
    <p:sldId id="417" r:id="rId13"/>
    <p:sldId id="418" r:id="rId14"/>
    <p:sldId id="419" r:id="rId15"/>
    <p:sldId id="420" r:id="rId16"/>
    <p:sldId id="421" r:id="rId17"/>
    <p:sldId id="422" r:id="rId18"/>
    <p:sldId id="423" r:id="rId19"/>
    <p:sldId id="424" r:id="rId20"/>
    <p:sldId id="425" r:id="rId21"/>
    <p:sldId id="426" r:id="rId22"/>
    <p:sldId id="427" r:id="rId23"/>
    <p:sldId id="428" r:id="rId24"/>
    <p:sldId id="429" r:id="rId25"/>
    <p:sldId id="430" r:id="rId26"/>
    <p:sldId id="431" r:id="rId27"/>
    <p:sldId id="432" r:id="rId28"/>
    <p:sldId id="433" r:id="rId29"/>
    <p:sldId id="434" r:id="rId30"/>
    <p:sldId id="435" r:id="rId31"/>
    <p:sldId id="436" r:id="rId32"/>
    <p:sldId id="437" r:id="rId33"/>
    <p:sldId id="438" r:id="rId34"/>
    <p:sldId id="439" r:id="rId35"/>
    <p:sldId id="440" r:id="rId36"/>
    <p:sldId id="441" r:id="rId37"/>
    <p:sldId id="442" r:id="rId38"/>
    <p:sldId id="443" r:id="rId39"/>
    <p:sldId id="444" r:id="rId40"/>
    <p:sldId id="445" r:id="rId41"/>
    <p:sldId id="446" r:id="rId42"/>
    <p:sldId id="447" r:id="rId43"/>
    <p:sldId id="448" r:id="rId44"/>
    <p:sldId id="378" r:id="rId45"/>
    <p:sldId id="406" r:id="rId46"/>
    <p:sldId id="407" r:id="rId4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3172">
          <p15:clr>
            <a:srgbClr val="A4A3A4"/>
          </p15:clr>
        </p15:guide>
        <p15:guide id="2" pos="496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9D6E5"/>
    <a:srgbClr val="0E5229"/>
    <a:srgbClr val="043333"/>
    <a:srgbClr val="198A46"/>
    <a:srgbClr val="22B35B"/>
    <a:srgbClr val="00006E"/>
    <a:srgbClr val="FFEAD5"/>
    <a:srgbClr val="E41F07"/>
    <a:srgbClr val="CCCCCC"/>
    <a:srgbClr val="1354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321" autoAdjust="0"/>
    <p:restoredTop sz="81257" autoAdjust="0"/>
  </p:normalViewPr>
  <p:slideViewPr>
    <p:cSldViewPr snapToGrid="0">
      <p:cViewPr>
        <p:scale>
          <a:sx n="94" d="100"/>
          <a:sy n="94" d="100"/>
        </p:scale>
        <p:origin x="-544" y="-648"/>
      </p:cViewPr>
      <p:guideLst>
        <p:guide orient="horz" pos="3172"/>
        <p:guide pos="4969"/>
      </p:guideLst>
    </p:cSldViewPr>
  </p:slideViewPr>
  <p:outlineViewPr>
    <p:cViewPr>
      <p:scale>
        <a:sx n="33" d="100"/>
        <a:sy n="33" d="100"/>
      </p:scale>
      <p:origin x="42" y="261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p:scale>
          <a:sx n="150" d="100"/>
          <a:sy n="150" d="100"/>
        </p:scale>
        <p:origin x="-384" y="1760"/>
      </p:cViewPr>
      <p:guideLst>
        <p:guide orient="horz" pos="2880"/>
        <p:guide pos="2160"/>
      </p:guideLst>
    </p:cSldViewPr>
  </p:notesViewPr>
  <p:gridSpacing cx="45720" cy="4572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notesMaster" Target="notesMasters/notesMaster1.xml"/><Relationship Id="rId4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4" Type="http://schemas.openxmlformats.org/officeDocument/2006/relationships/image" Target="../media/image6.wmf"/><Relationship Id="rId5" Type="http://schemas.openxmlformats.org/officeDocument/2006/relationships/image" Target="../media/image7.wmf"/><Relationship Id="rId1" Type="http://schemas.openxmlformats.org/officeDocument/2006/relationships/image" Target="../media/image3.wmf"/><Relationship Id="rId2"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0.wmf"/><Relationship Id="rId2" Type="http://schemas.openxmlformats.org/officeDocument/2006/relationships/image" Target="../media/image31.wmf"/><Relationship Id="rId3" Type="http://schemas.openxmlformats.org/officeDocument/2006/relationships/image" Target="../media/image3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3.wmf"/><Relationship Id="rId2" Type="http://schemas.openxmlformats.org/officeDocument/2006/relationships/image" Target="../media/image29.wmf"/><Relationship Id="rId3" Type="http://schemas.openxmlformats.org/officeDocument/2006/relationships/image" Target="../media/image3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5.wmf"/><Relationship Id="rId2" Type="http://schemas.openxmlformats.org/officeDocument/2006/relationships/image" Target="../media/image36.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7.wmf"/><Relationship Id="rId2" Type="http://schemas.openxmlformats.org/officeDocument/2006/relationships/image" Target="../media/image3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5.wmf"/><Relationship Id="rId2" Type="http://schemas.openxmlformats.org/officeDocument/2006/relationships/image" Target="../media/image39.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4.wmf"/><Relationship Id="rId2" Type="http://schemas.openxmlformats.org/officeDocument/2006/relationships/image" Target="../media/image3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4" Type="http://schemas.openxmlformats.org/officeDocument/2006/relationships/image" Target="../media/image11.wmf"/><Relationship Id="rId5" Type="http://schemas.openxmlformats.org/officeDocument/2006/relationships/image" Target="../media/image12.wmf"/><Relationship Id="rId6" Type="http://schemas.openxmlformats.org/officeDocument/2006/relationships/image" Target="../media/image13.wmf"/><Relationship Id="rId1" Type="http://schemas.openxmlformats.org/officeDocument/2006/relationships/image" Target="../media/image8.wmf"/><Relationship Id="rId2"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 Id="rId2"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8.wmf"/><Relationship Id="rId4" Type="http://schemas.openxmlformats.org/officeDocument/2006/relationships/image" Target="../media/image19.wmf"/><Relationship Id="rId5" Type="http://schemas.openxmlformats.org/officeDocument/2006/relationships/image" Target="../media/image20.wmf"/><Relationship Id="rId1" Type="http://schemas.openxmlformats.org/officeDocument/2006/relationships/image" Target="../media/image16.wmf"/><Relationship Id="rId2"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wmf"/><Relationship Id="rId2" Type="http://schemas.openxmlformats.org/officeDocument/2006/relationships/image" Target="../media/image2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7.wmf"/><Relationship Id="rId2" Type="http://schemas.openxmlformats.org/officeDocument/2006/relationships/image" Target="../media/image28.wmf"/><Relationship Id="rId3" Type="http://schemas.openxmlformats.org/officeDocument/2006/relationships/image" Target="../media/image2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1945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348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1946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1946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CF67D070-B369-4BEA-91A4-C0F09C415F4C}" type="slidenum">
              <a:rPr lang="en-US"/>
              <a:pPr>
                <a:defRPr/>
              </a:pPr>
              <a:t>‹#›</a:t>
            </a:fld>
            <a:endParaRPr lang="en-US"/>
          </a:p>
        </p:txBody>
      </p:sp>
    </p:spTree>
    <p:extLst>
      <p:ext uri="{BB962C8B-B14F-4D97-AF65-F5344CB8AC3E}">
        <p14:creationId xmlns:p14="http://schemas.microsoft.com/office/powerpoint/2010/main" val="3164917625"/>
      </p:ext>
    </p:extLst>
  </p:cSld>
  <p:clrMap bg1="lt1" tx1="dk1" bg2="lt2" tx2="dk2" accent1="accent1" accent2="accent2" accent3="accent3" accent4="accent4" accent5="accent5" accent6="accent6" hlink="hlink" folHlink="folHlink"/>
  <p:notesStyle>
    <a:lvl1pPr algn="l" rtl="0" eaLnBrk="0" fontAlgn="base" hangingPunct="0">
      <a:spcBef>
        <a:spcPts val="0"/>
      </a:spcBef>
      <a:spcAft>
        <a:spcPct val="0"/>
      </a:spcAft>
      <a:defRPr sz="1200" kern="1200">
        <a:solidFill>
          <a:schemeClr val="tx1"/>
        </a:solidFill>
        <a:latin typeface="Arial" charset="0"/>
        <a:ea typeface="+mn-ea"/>
        <a:cs typeface="+mn-cs"/>
      </a:defRPr>
    </a:lvl1pPr>
    <a:lvl2pPr marL="457200" algn="l" rtl="0" eaLnBrk="0" fontAlgn="base" hangingPunct="0">
      <a:spcBef>
        <a:spcPts val="0"/>
      </a:spcBef>
      <a:spcAft>
        <a:spcPct val="0"/>
      </a:spcAft>
      <a:defRPr sz="1200" kern="1200">
        <a:solidFill>
          <a:schemeClr val="tx1"/>
        </a:solidFill>
        <a:latin typeface="Arial" charset="0"/>
        <a:ea typeface="+mn-ea"/>
        <a:cs typeface="+mn-cs"/>
      </a:defRPr>
    </a:lvl2pPr>
    <a:lvl3pPr marL="914400" algn="l" rtl="0" eaLnBrk="0" fontAlgn="base" hangingPunct="0">
      <a:spcBef>
        <a:spcPts val="0"/>
      </a:spcBef>
      <a:spcAft>
        <a:spcPct val="0"/>
      </a:spcAft>
      <a:defRPr sz="1200" kern="1200">
        <a:solidFill>
          <a:schemeClr val="tx1"/>
        </a:solidFill>
        <a:latin typeface="Arial" charset="0"/>
        <a:ea typeface="+mn-ea"/>
        <a:cs typeface="+mn-cs"/>
      </a:defRPr>
    </a:lvl3pPr>
    <a:lvl4pPr marL="1371600" algn="l" rtl="0" eaLnBrk="0" fontAlgn="base" hangingPunct="0">
      <a:spcBef>
        <a:spcPts val="0"/>
      </a:spcBef>
      <a:spcAft>
        <a:spcPct val="0"/>
      </a:spcAft>
      <a:defRPr sz="1200" kern="1200">
        <a:solidFill>
          <a:schemeClr val="tx1"/>
        </a:solidFill>
        <a:latin typeface="Arial" charset="0"/>
        <a:ea typeface="+mn-ea"/>
        <a:cs typeface="+mn-cs"/>
      </a:defRPr>
    </a:lvl4pPr>
    <a:lvl5pPr marL="1828800" algn="l" rtl="0" eaLnBrk="0" fontAlgn="base" hangingPunct="0">
      <a:spcBef>
        <a:spcPts val="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This chapter builds the IS-LM model, which Chapter 12 will use extensively to analyze the effects of policies and economic shocks.  </a:t>
            </a:r>
          </a:p>
          <a:p>
            <a:endParaRPr lang="en-US" sz="1200" dirty="0" smtClean="0"/>
          </a:p>
          <a:p>
            <a:r>
              <a:rPr lang="en-US" sz="1200" dirty="0" smtClean="0"/>
              <a:t>This chapter also introduces students to the Keynesian cross and liquidity preference models, which underlie the IS curve and LM curve, respectively.  </a:t>
            </a:r>
          </a:p>
          <a:p>
            <a:endParaRPr lang="en-US" sz="1200" dirty="0" smtClean="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0</a:t>
            </a:fld>
            <a:endParaRPr lang="en-US"/>
          </a:p>
        </p:txBody>
      </p:sp>
    </p:spTree>
    <p:extLst>
      <p:ext uri="{BB962C8B-B14F-4D97-AF65-F5344CB8AC3E}">
        <p14:creationId xmlns:p14="http://schemas.microsoft.com/office/powerpoint/2010/main" val="3791143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3073100-E35B-4E23-8F8A-68C17C902ED2}" type="slidenum">
              <a:rPr lang="en-US" smtClean="0"/>
              <a:pPr>
                <a:defRPr/>
              </a:pPr>
              <a:t>9</a:t>
            </a:fld>
            <a:endParaRPr lang="en-US"/>
          </a:p>
        </p:txBody>
      </p:sp>
      <p:sp>
        <p:nvSpPr>
          <p:cNvPr id="70659" name="Rectangle 2"/>
          <p:cNvSpPr>
            <a:spLocks noGrp="1" noRot="1" noChangeAspect="1" noChangeArrowheads="1" noTextEdit="1"/>
          </p:cNvSpPr>
          <p:nvPr>
            <p:ph type="sldImg"/>
          </p:nvPr>
        </p:nvSpPr>
        <p:spPr>
          <a:xfrm>
            <a:off x="1558925" y="650875"/>
            <a:ext cx="3748088" cy="2811463"/>
          </a:xfrm>
          <a:ln/>
        </p:spPr>
      </p:sp>
      <p:sp>
        <p:nvSpPr>
          <p:cNvPr id="70660" name="Rectangle 3"/>
          <p:cNvSpPr>
            <a:spLocks noGrp="1" noChangeArrowheads="1"/>
          </p:cNvSpPr>
          <p:nvPr>
            <p:ph type="body" idx="1"/>
          </p:nvPr>
        </p:nvSpPr>
        <p:spPr>
          <a:xfrm>
            <a:off x="914400" y="3859619"/>
            <a:ext cx="5029200" cy="459858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sym typeface="Symbol" pitchFamily="18" charset="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6276D9C-C104-4FFE-817A-E58092474506}" type="slidenum">
              <a:rPr lang="en-US"/>
              <a:pPr>
                <a:defRPr/>
              </a:pPr>
              <a:t>10</a:t>
            </a:fld>
            <a:endParaRPr lang="en-US"/>
          </a:p>
        </p:txBody>
      </p:sp>
      <p:sp>
        <p:nvSpPr>
          <p:cNvPr id="71683" name="Rectangle 2"/>
          <p:cNvSpPr>
            <a:spLocks noGrp="1" noRot="1" noChangeAspect="1" noChangeArrowheads="1" noTextEdit="1"/>
          </p:cNvSpPr>
          <p:nvPr>
            <p:ph type="sldImg"/>
          </p:nvPr>
        </p:nvSpPr>
        <p:spPr>
          <a:xfrm>
            <a:off x="1558925" y="650875"/>
            <a:ext cx="3748088" cy="2811463"/>
          </a:xfrm>
          <a:ln/>
        </p:spPr>
      </p:sp>
      <p:sp>
        <p:nvSpPr>
          <p:cNvPr id="7168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F7623EE-F844-4213-BCE2-C3F459B97CBA}" type="slidenum">
              <a:rPr lang="en-US"/>
              <a:pPr>
                <a:defRPr/>
              </a:pPr>
              <a:t>11</a:t>
            </a:fld>
            <a:endParaRPr lang="en-US"/>
          </a:p>
        </p:txBody>
      </p:sp>
      <p:sp>
        <p:nvSpPr>
          <p:cNvPr id="72707" name="Rectangle 2"/>
          <p:cNvSpPr>
            <a:spLocks noGrp="1" noRot="1" noChangeAspect="1" noChangeArrowheads="1" noTextEdit="1"/>
          </p:cNvSpPr>
          <p:nvPr>
            <p:ph type="sldImg"/>
          </p:nvPr>
        </p:nvSpPr>
        <p:spPr>
          <a:xfrm>
            <a:off x="1558925" y="650875"/>
            <a:ext cx="3748088" cy="2811463"/>
          </a:xfrm>
          <a:ln/>
        </p:spPr>
      </p:sp>
      <p:sp>
        <p:nvSpPr>
          <p:cNvPr id="72708" name="Rectangle 3"/>
          <p:cNvSpPr>
            <a:spLocks noGrp="1" noChangeArrowheads="1"/>
          </p:cNvSpPr>
          <p:nvPr>
            <p:ph type="body" idx="1"/>
          </p:nvPr>
        </p:nvSpPr>
        <p:spPr>
          <a:xfrm>
            <a:off x="914400" y="3785191"/>
            <a:ext cx="5029200" cy="467300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The textbook defines the multiplier as the increase in income resulting from a $1 increase in </a:t>
            </a:r>
            <a:r>
              <a:rPr lang="en-US" b="1" i="1" dirty="0" smtClean="0"/>
              <a:t>G</a:t>
            </a:r>
            <a:r>
              <a:rPr lang="en-US" dirty="0" smtClean="0"/>
              <a:t>.  </a:t>
            </a:r>
          </a:p>
          <a:p>
            <a:endParaRPr lang="en-US" dirty="0"/>
          </a:p>
          <a:p>
            <a:r>
              <a:rPr lang="en-US" dirty="0" smtClean="0"/>
              <a:t>However, </a:t>
            </a:r>
            <a:r>
              <a:rPr lang="en-US" b="1" i="1" dirty="0" smtClean="0"/>
              <a:t>G</a:t>
            </a:r>
            <a:r>
              <a:rPr lang="en-US" dirty="0" smtClean="0"/>
              <a:t> is a real variable (as is </a:t>
            </a:r>
            <a:r>
              <a:rPr lang="en-US" b="1" i="1" dirty="0" smtClean="0"/>
              <a:t>Y</a:t>
            </a:r>
            <a:r>
              <a:rPr lang="en-US" sz="900" b="1" i="1" dirty="0" smtClean="0"/>
              <a:t> </a:t>
            </a:r>
            <a:r>
              <a:rPr lang="en-US" dirty="0" smtClean="0"/>
              <a:t>).  </a:t>
            </a:r>
          </a:p>
          <a:p>
            <a:endParaRPr lang="en-US" dirty="0"/>
          </a:p>
          <a:p>
            <a:r>
              <a:rPr lang="en-US" dirty="0" smtClean="0"/>
              <a:t>So, if you wish to be more precise, consider defining the multiplier as “the increase in income resulting from a one-unit increase in </a:t>
            </a:r>
            <a:r>
              <a:rPr lang="en-US" b="1" i="1" dirty="0" smtClean="0"/>
              <a:t>G</a:t>
            </a:r>
            <a:r>
              <a:rPr lang="en-US" dirty="0" smtClean="0"/>
              <a:t>.”  </a:t>
            </a:r>
          </a:p>
          <a:p>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912402A-8E94-4073-8C80-4BD65EC88A8E}" type="slidenum">
              <a:rPr lang="en-US"/>
              <a:pPr>
                <a:defRPr/>
              </a:pPr>
              <a:t>12</a:t>
            </a:fld>
            <a:endParaRPr lang="en-US"/>
          </a:p>
        </p:txBody>
      </p:sp>
      <p:sp>
        <p:nvSpPr>
          <p:cNvPr id="73731" name="Rectangle 2"/>
          <p:cNvSpPr>
            <a:spLocks noGrp="1" noRot="1" noChangeAspect="1" noChangeArrowheads="1" noTextEdit="1"/>
          </p:cNvSpPr>
          <p:nvPr>
            <p:ph type="sldImg"/>
          </p:nvPr>
        </p:nvSpPr>
        <p:spPr>
          <a:xfrm>
            <a:off x="1358900" y="685800"/>
            <a:ext cx="4064000" cy="3048000"/>
          </a:xfrm>
          <a:ln/>
        </p:spPr>
      </p:sp>
      <p:sp>
        <p:nvSpPr>
          <p:cNvPr id="73732" name="Rectangle 3"/>
          <p:cNvSpPr>
            <a:spLocks noGrp="1" noChangeArrowheads="1"/>
          </p:cNvSpPr>
          <p:nvPr>
            <p:ph type="body" idx="1"/>
          </p:nvPr>
        </p:nvSpPr>
        <p:spPr>
          <a:xfrm>
            <a:off x="736270" y="3954483"/>
            <a:ext cx="5664529" cy="450371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100" dirty="0" smtClean="0"/>
              <a:t>Students are better able to understand this if given a more concrete example, which you can explain as you display the elements on this slide.  </a:t>
            </a:r>
          </a:p>
          <a:p>
            <a:endParaRPr lang="en-US" sz="1100" dirty="0"/>
          </a:p>
          <a:p>
            <a:r>
              <a:rPr lang="en-US" sz="1100" dirty="0" smtClean="0"/>
              <a:t>For instance, suppose the government spends an additional $100 million on defense.  </a:t>
            </a:r>
            <a:br>
              <a:rPr lang="en-US" sz="1100" dirty="0" smtClean="0"/>
            </a:br>
            <a:r>
              <a:rPr lang="en-US" sz="1100" dirty="0" smtClean="0"/>
              <a:t>Then, the revenues of defense firms increase by $100 million, all of which becomes income to various groups:  some of it is paid to the workers and engineers and managers, the rest is profit paid as dividends to shareholders.  Hence, total income rises $100 million (Δ</a:t>
            </a:r>
            <a:r>
              <a:rPr lang="en-US" sz="1100" b="1" i="1" dirty="0" smtClean="0">
                <a:sym typeface="Symbol" pitchFamily="18" charset="2"/>
              </a:rPr>
              <a:t>Y</a:t>
            </a:r>
            <a:r>
              <a:rPr lang="en-US" sz="1100" dirty="0" smtClean="0"/>
              <a:t> = $100 million = </a:t>
            </a:r>
            <a:r>
              <a:rPr lang="en-US" sz="1100" dirty="0"/>
              <a:t>Δ</a:t>
            </a:r>
            <a:r>
              <a:rPr lang="en-US" sz="1100" b="1" i="1" dirty="0" smtClean="0">
                <a:sym typeface="Symbol" pitchFamily="18" charset="2"/>
              </a:rPr>
              <a:t>G </a:t>
            </a:r>
            <a:r>
              <a:rPr lang="en-US" sz="1100" dirty="0" smtClean="0">
                <a:sym typeface="Symbol" pitchFamily="18" charset="2"/>
              </a:rPr>
              <a:t>)</a:t>
            </a:r>
            <a:r>
              <a:rPr lang="en-US" sz="1100" dirty="0" smtClean="0"/>
              <a:t>.  </a:t>
            </a:r>
          </a:p>
          <a:p>
            <a:r>
              <a:rPr lang="en-US" sz="1100" dirty="0" smtClean="0"/>
              <a:t/>
            </a:r>
            <a:br>
              <a:rPr lang="en-US" sz="1100" dirty="0" smtClean="0"/>
            </a:br>
            <a:r>
              <a:rPr lang="en-US" sz="1100" dirty="0" smtClean="0"/>
              <a:t>The people whose income just rose by $100 million are also consumers, and they will spend the fraction MPC of this extra income.  </a:t>
            </a:r>
            <a:br>
              <a:rPr lang="en-US" sz="1100" dirty="0" smtClean="0"/>
            </a:br>
            <a:endParaRPr lang="en-US" sz="1100" dirty="0" smtClean="0"/>
          </a:p>
          <a:p>
            <a:r>
              <a:rPr lang="en-US" sz="1100" dirty="0" smtClean="0"/>
              <a:t>Suppose MPC = 0.8, so </a:t>
            </a:r>
            <a:r>
              <a:rPr lang="en-US" sz="1100" b="1" i="1" dirty="0" smtClean="0"/>
              <a:t>C</a:t>
            </a:r>
            <a:r>
              <a:rPr lang="en-US" sz="1100" dirty="0" smtClean="0"/>
              <a:t>  rises by $80 million.  To be concrete, suppose they buy $80 million worth of Ford Explorers.  Then, Ford sees its revenues increase by $80 million, all of which becomes income to Ford’s workers and shareholders  </a:t>
            </a:r>
            <a:r>
              <a:rPr lang="en-US" sz="1100" dirty="0"/>
              <a:t>(Δ</a:t>
            </a:r>
            <a:r>
              <a:rPr lang="en-US" sz="1100" b="1" i="1" dirty="0" smtClean="0">
                <a:sym typeface="Symbol" pitchFamily="18" charset="2"/>
              </a:rPr>
              <a:t>Y</a:t>
            </a:r>
            <a:r>
              <a:rPr lang="en-US" sz="1100" dirty="0" smtClean="0"/>
              <a:t> = $80 million).  These folks spend the fraction MPC (0.8) of it, causing </a:t>
            </a:r>
            <a:r>
              <a:rPr lang="en-US" sz="1100" dirty="0"/>
              <a:t>Δ</a:t>
            </a:r>
            <a:r>
              <a:rPr lang="en-US" sz="1100" b="1" i="1" dirty="0" smtClean="0">
                <a:sym typeface="Symbol" pitchFamily="18" charset="2"/>
              </a:rPr>
              <a:t>C</a:t>
            </a:r>
            <a:r>
              <a:rPr lang="en-US" sz="1100" dirty="0" smtClean="0"/>
              <a:t> = $64 million (8/10 of $80 million).  Suppose they spend all $64 million on Hershey’s chocolate bars, the ones with the mint cookie bits inside.  Then, Hershey Foods Corporation experiences a revenue increase of $64 million, which becomes income to Hershey’s owners and workers </a:t>
            </a:r>
            <a:r>
              <a:rPr lang="en-US" sz="1100" dirty="0"/>
              <a:t>(Δ</a:t>
            </a:r>
            <a:r>
              <a:rPr lang="en-US" sz="1100" b="1" i="1" dirty="0" smtClean="0">
                <a:sym typeface="Symbol" pitchFamily="18" charset="2"/>
              </a:rPr>
              <a:t>Y</a:t>
            </a:r>
            <a:r>
              <a:rPr lang="en-US" sz="1100" dirty="0" smtClean="0"/>
              <a:t> = $64 million).   </a:t>
            </a:r>
          </a:p>
          <a:p>
            <a:endParaRPr lang="en-US" sz="1100" dirty="0"/>
          </a:p>
          <a:p>
            <a:r>
              <a:rPr lang="en-US" sz="1100" dirty="0" smtClean="0"/>
              <a:t>At this point in the story, the total impact on income is $100 million + $80 million + $64 million, which is much bigger than the government’s initial increase in spending.  But this process continues, and the final impact on </a:t>
            </a:r>
            <a:r>
              <a:rPr lang="en-US" sz="1100" b="1" i="1" dirty="0" smtClean="0"/>
              <a:t>Y</a:t>
            </a:r>
            <a:r>
              <a:rPr lang="en-US" sz="1100" dirty="0" smtClean="0"/>
              <a:t>  is $500 million (because the multiplier is 5).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DC623427-2F3E-4ED0-8851-B60B08A9DDC8}" type="slidenum">
              <a:rPr lang="en-US"/>
              <a:pPr>
                <a:defRPr/>
              </a:pPr>
              <a:t>13</a:t>
            </a:fld>
            <a:endParaRPr lang="en-US"/>
          </a:p>
        </p:txBody>
      </p:sp>
      <p:sp>
        <p:nvSpPr>
          <p:cNvPr id="74755" name="Rectangle 2"/>
          <p:cNvSpPr>
            <a:spLocks noGrp="1" noRot="1" noChangeAspect="1" noChangeArrowheads="1" noTextEdit="1"/>
          </p:cNvSpPr>
          <p:nvPr>
            <p:ph type="sldImg"/>
          </p:nvPr>
        </p:nvSpPr>
        <p:spPr>
          <a:xfrm>
            <a:off x="1558925" y="650875"/>
            <a:ext cx="3748088" cy="2811463"/>
          </a:xfrm>
          <a:ln/>
        </p:spPr>
      </p:sp>
      <p:sp>
        <p:nvSpPr>
          <p:cNvPr id="74756" name="Rectangle 3"/>
          <p:cNvSpPr>
            <a:spLocks noGrp="1" noChangeArrowheads="1"/>
          </p:cNvSpPr>
          <p:nvPr>
            <p:ph type="body" idx="1"/>
          </p:nvPr>
        </p:nvSpPr>
        <p:spPr>
          <a:xfrm>
            <a:off x="914400" y="3859481"/>
            <a:ext cx="5029200" cy="459871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smtClean="0"/>
              <a:t>Experiment:  An increase in taxes  (note:  the book does a </a:t>
            </a:r>
            <a:r>
              <a:rPr lang="en-US" u="sng" dirty="0" smtClean="0"/>
              <a:t>decrease</a:t>
            </a:r>
            <a:r>
              <a:rPr lang="en-US" dirty="0" smtClean="0"/>
              <a:t> in taxes)</a:t>
            </a:r>
          </a:p>
          <a:p>
            <a:pPr>
              <a:spcBef>
                <a:spcPct val="0"/>
              </a:spcBef>
            </a:pPr>
            <a:endParaRPr lang="en-US" dirty="0" smtClean="0"/>
          </a:p>
          <a:p>
            <a:pPr>
              <a:spcBef>
                <a:spcPct val="0"/>
              </a:spcBef>
            </a:pPr>
            <a:r>
              <a:rPr lang="en-US" dirty="0" smtClean="0"/>
              <a:t>Suppose taxes are increased by </a:t>
            </a:r>
            <a:r>
              <a:rPr lang="en-US" dirty="0"/>
              <a:t>Δ</a:t>
            </a:r>
            <a:r>
              <a:rPr lang="en-US" dirty="0" smtClean="0">
                <a:sym typeface="Symbol" pitchFamily="18" charset="2"/>
              </a:rPr>
              <a:t>T.  Because I and G are exogenous, they do not change.  However, C depends on (Y – T).  So, at the initial value of Y, a tax increase of </a:t>
            </a:r>
            <a:r>
              <a:rPr lang="en-US" dirty="0"/>
              <a:t>Δ</a:t>
            </a:r>
            <a:r>
              <a:rPr lang="en-US" dirty="0" smtClean="0">
                <a:sym typeface="Symbol" pitchFamily="18" charset="2"/>
              </a:rPr>
              <a:t>T causes disposable income to fall by </a:t>
            </a:r>
            <a:r>
              <a:rPr lang="en-US" dirty="0"/>
              <a:t>Δ</a:t>
            </a:r>
            <a:r>
              <a:rPr lang="en-US" dirty="0" smtClean="0">
                <a:sym typeface="Symbol" pitchFamily="18" charset="2"/>
              </a:rPr>
              <a:t>T, which causes consumption to fall by  MPC x </a:t>
            </a:r>
            <a:r>
              <a:rPr lang="en-US" dirty="0"/>
              <a:t>Δ</a:t>
            </a:r>
            <a:r>
              <a:rPr lang="en-US" dirty="0" smtClean="0">
                <a:sym typeface="Symbol" pitchFamily="18" charset="2"/>
              </a:rPr>
              <a:t>T.   Because consumption </a:t>
            </a:r>
            <a:r>
              <a:rPr lang="en-US" u="sng" dirty="0" smtClean="0">
                <a:sym typeface="Symbol" pitchFamily="18" charset="2"/>
              </a:rPr>
              <a:t>falls</a:t>
            </a:r>
            <a:r>
              <a:rPr lang="en-US" dirty="0" smtClean="0">
                <a:sym typeface="Symbol" pitchFamily="18" charset="2"/>
              </a:rPr>
              <a:t>, the change in C is </a:t>
            </a:r>
            <a:r>
              <a:rPr lang="en-US" u="sng" dirty="0" smtClean="0">
                <a:sym typeface="Symbol" pitchFamily="18" charset="2"/>
              </a:rPr>
              <a:t>negative</a:t>
            </a:r>
            <a:r>
              <a:rPr lang="en-US" dirty="0" smtClean="0">
                <a:sym typeface="Symbol" pitchFamily="18" charset="2"/>
              </a:rPr>
              <a:t>:  </a:t>
            </a:r>
            <a:r>
              <a:rPr lang="en-US" dirty="0"/>
              <a:t>Δ</a:t>
            </a:r>
            <a:r>
              <a:rPr lang="en-US" dirty="0" smtClean="0">
                <a:sym typeface="Symbol" pitchFamily="18" charset="2"/>
              </a:rPr>
              <a:t>C = –MPC x </a:t>
            </a:r>
            <a:r>
              <a:rPr lang="en-US" dirty="0" smtClean="0"/>
              <a:t>Δ</a:t>
            </a:r>
            <a:r>
              <a:rPr lang="en-US" dirty="0" smtClean="0">
                <a:sym typeface="Symbol" pitchFamily="18" charset="2"/>
              </a:rPr>
              <a:t>T</a:t>
            </a:r>
          </a:p>
          <a:p>
            <a:pPr>
              <a:spcBef>
                <a:spcPct val="0"/>
              </a:spcBef>
            </a:pPr>
            <a:endParaRPr lang="en-US" dirty="0" smtClean="0">
              <a:sym typeface="Symbol" pitchFamily="18" charset="2"/>
            </a:endParaRPr>
          </a:p>
          <a:p>
            <a:pPr>
              <a:spcBef>
                <a:spcPct val="0"/>
              </a:spcBef>
            </a:pPr>
            <a:r>
              <a:rPr lang="en-US" dirty="0" smtClean="0">
                <a:sym typeface="Symbol" pitchFamily="18" charset="2"/>
              </a:rPr>
              <a:t>C is part of planned expenditure.  The fall in C causes the PE line to shift down by the size of the initial drop in C.  </a:t>
            </a:r>
          </a:p>
          <a:p>
            <a:pPr>
              <a:spcBef>
                <a:spcPct val="0"/>
              </a:spcBef>
            </a:pPr>
            <a:endParaRPr lang="en-US" dirty="0" smtClean="0">
              <a:sym typeface="Symbol" pitchFamily="18" charset="2"/>
            </a:endParaRPr>
          </a:p>
          <a:p>
            <a:pPr>
              <a:spcBef>
                <a:spcPct val="0"/>
              </a:spcBef>
            </a:pPr>
            <a:r>
              <a:rPr lang="en-US" dirty="0" smtClean="0">
                <a:sym typeface="Symbol" pitchFamily="18" charset="2"/>
              </a:rPr>
              <a:t>At the initial value of output, there is now unplanned inventory investment:  Sales have fallen below output, so the unsold output adds to inventory.  </a:t>
            </a:r>
          </a:p>
          <a:p>
            <a:pPr>
              <a:spcBef>
                <a:spcPct val="0"/>
              </a:spcBef>
            </a:pPr>
            <a:endParaRPr lang="en-US" dirty="0" smtClean="0">
              <a:sym typeface="Symbol" pitchFamily="18" charset="2"/>
            </a:endParaRPr>
          </a:p>
          <a:p>
            <a:pPr>
              <a:spcBef>
                <a:spcPct val="0"/>
              </a:spcBef>
            </a:pPr>
            <a:r>
              <a:rPr lang="en-US" dirty="0" smtClean="0">
                <a:sym typeface="Symbol" pitchFamily="18" charset="2"/>
              </a:rPr>
              <a:t>In this situation, firms will reduce production, causing total output, income, and expenditure to fall.  </a:t>
            </a:r>
          </a:p>
          <a:p>
            <a:pPr>
              <a:spcBef>
                <a:spcPct val="0"/>
              </a:spcBef>
            </a:pPr>
            <a:endParaRPr lang="en-US" dirty="0" smtClean="0">
              <a:sym typeface="Symbol" pitchFamily="18" charset="2"/>
            </a:endParaRPr>
          </a:p>
          <a:p>
            <a:pPr>
              <a:spcBef>
                <a:spcPct val="0"/>
              </a:spcBef>
            </a:pPr>
            <a:r>
              <a:rPr lang="en-US" dirty="0" smtClean="0">
                <a:sym typeface="Symbol" pitchFamily="18" charset="2"/>
              </a:rPr>
              <a:t>The new equilibrium is at Y</a:t>
            </a:r>
            <a:r>
              <a:rPr lang="en-US" baseline="-25000" dirty="0" smtClean="0">
                <a:sym typeface="Symbol" pitchFamily="18" charset="2"/>
              </a:rPr>
              <a:t>2</a:t>
            </a:r>
            <a:r>
              <a:rPr lang="en-US" dirty="0" smtClean="0">
                <a:sym typeface="Symbol" pitchFamily="18" charset="2"/>
              </a:rPr>
              <a:t>, where planned expenditure once again equals actual expenditure/output, and unplanned inventory investment is again equal to zero.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68AECF0-E044-4CA5-A4C3-D104A2A454A6}" type="slidenum">
              <a:rPr lang="en-US"/>
              <a:pPr>
                <a:defRPr/>
              </a:pPr>
              <a:t>14</a:t>
            </a:fld>
            <a:endParaRPr lang="en-US"/>
          </a:p>
        </p:txBody>
      </p:sp>
      <p:sp>
        <p:nvSpPr>
          <p:cNvPr id="75779" name="Rectangle 2"/>
          <p:cNvSpPr>
            <a:spLocks noGrp="1" noRot="1" noChangeAspect="1" noChangeArrowheads="1" noTextEdit="1"/>
          </p:cNvSpPr>
          <p:nvPr>
            <p:ph type="sldImg"/>
          </p:nvPr>
        </p:nvSpPr>
        <p:spPr>
          <a:xfrm>
            <a:off x="1558925" y="650875"/>
            <a:ext cx="3748088" cy="2811463"/>
          </a:xfrm>
          <a:ln/>
        </p:spPr>
      </p:sp>
      <p:sp>
        <p:nvSpPr>
          <p:cNvPr id="7578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E0EF186-6D04-479E-802C-2EFB1A2F9699}" type="slidenum">
              <a:rPr lang="en-US"/>
              <a:pPr>
                <a:defRPr/>
              </a:pPr>
              <a:t>15</a:t>
            </a:fld>
            <a:endParaRPr lang="en-US"/>
          </a:p>
        </p:txBody>
      </p:sp>
      <p:sp>
        <p:nvSpPr>
          <p:cNvPr id="76803" name="Rectangle 2"/>
          <p:cNvSpPr>
            <a:spLocks noGrp="1" noRot="1" noChangeAspect="1" noChangeArrowheads="1" noTextEdit="1"/>
          </p:cNvSpPr>
          <p:nvPr>
            <p:ph type="sldImg"/>
          </p:nvPr>
        </p:nvSpPr>
        <p:spPr>
          <a:xfrm>
            <a:off x="1558925" y="650875"/>
            <a:ext cx="3748088" cy="2811463"/>
          </a:xfrm>
          <a:ln/>
        </p:spPr>
      </p:sp>
      <p:sp>
        <p:nvSpPr>
          <p:cNvPr id="7680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14C1D84-415D-4A4F-8F71-5837AEEE2826}" type="slidenum">
              <a:rPr lang="en-US"/>
              <a:pPr>
                <a:defRPr/>
              </a:pPr>
              <a:t>16</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650875"/>
            <a:ext cx="3748088" cy="2811463"/>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5000"/>
              </a:lnSpc>
              <a:spcBef>
                <a:spcPts val="0"/>
              </a:spcBef>
              <a:spcAft>
                <a:spcPct val="0"/>
              </a:spcAft>
              <a:buClrTx/>
              <a:buSzTx/>
              <a:buFontTx/>
              <a:buNone/>
              <a:tabLst/>
              <a:defRPr/>
            </a:pPr>
            <a:r>
              <a:rPr lang="en-US" dirty="0" smtClean="0"/>
              <a:t>This in-class exercise not only gives students practice with the model, it also helps them understand the next topic:  the derivation of the IS curve. </a:t>
            </a:r>
          </a:p>
          <a:p>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17</a:t>
            </a:fld>
            <a:endParaRPr lang="en-US"/>
          </a:p>
        </p:txBody>
      </p:sp>
    </p:spTree>
    <p:extLst>
      <p:ext uri="{BB962C8B-B14F-4D97-AF65-F5344CB8AC3E}">
        <p14:creationId xmlns:p14="http://schemas.microsoft.com/office/powerpoint/2010/main" val="1314308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650875"/>
            <a:ext cx="3748088" cy="28114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18</a:t>
            </a:fld>
            <a:endParaRPr lang="en-US"/>
          </a:p>
        </p:txBody>
      </p:sp>
    </p:spTree>
    <p:extLst>
      <p:ext uri="{BB962C8B-B14F-4D97-AF65-F5344CB8AC3E}">
        <p14:creationId xmlns:p14="http://schemas.microsoft.com/office/powerpoint/2010/main" val="1126225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1</a:t>
            </a:fld>
            <a:endParaRPr lang="en-US"/>
          </a:p>
        </p:txBody>
      </p:sp>
    </p:spTree>
    <p:extLst>
      <p:ext uri="{BB962C8B-B14F-4D97-AF65-F5344CB8AC3E}">
        <p14:creationId xmlns:p14="http://schemas.microsoft.com/office/powerpoint/2010/main" val="42523556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E5C093B-309A-4CDE-BABD-AA719C92E58E}" type="slidenum">
              <a:rPr lang="en-US"/>
              <a:pPr>
                <a:defRPr/>
              </a:pPr>
              <a:t>19</a:t>
            </a:fld>
            <a:endParaRPr 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B3FB7C4-76B8-4EB1-8B66-A35A47B603E3}" type="slidenum">
              <a:rPr lang="en-US"/>
              <a:pPr>
                <a:defRPr/>
              </a:pPr>
              <a:t>20</a:t>
            </a:fld>
            <a:endParaRPr lang="en-US"/>
          </a:p>
        </p:txBody>
      </p:sp>
      <p:sp>
        <p:nvSpPr>
          <p:cNvPr id="81923" name="Rectangle 2"/>
          <p:cNvSpPr>
            <a:spLocks noGrp="1" noRot="1" noChangeAspect="1" noChangeArrowheads="1" noTextEdit="1"/>
          </p:cNvSpPr>
          <p:nvPr>
            <p:ph type="sldImg"/>
          </p:nvPr>
        </p:nvSpPr>
        <p:spPr>
          <a:xfrm>
            <a:off x="1558925" y="650875"/>
            <a:ext cx="3748088" cy="2811463"/>
          </a:xfrm>
          <a:ln/>
        </p:spPr>
      </p:sp>
      <p:sp>
        <p:nvSpPr>
          <p:cNvPr id="8192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9603644-C5B5-4AE9-AACA-CB39E1597FA3}" type="slidenum">
              <a:rPr lang="en-US" smtClean="0"/>
              <a:pPr/>
              <a:t>21</a:t>
            </a:fld>
            <a:endParaRPr lang="en-US"/>
          </a:p>
        </p:txBody>
      </p:sp>
      <p:sp>
        <p:nvSpPr>
          <p:cNvPr id="82948" name="Rectangle 3"/>
          <p:cNvSpPr>
            <a:spLocks noGrp="1" noChangeArrowheads="1"/>
          </p:cNvSpPr>
          <p:nvPr>
            <p:ph type="body" idx="1"/>
          </p:nvPr>
        </p:nvSpPr>
        <p:spPr/>
        <p:txBody>
          <a:bodyPr/>
          <a:lstStyle/>
          <a:p>
            <a:r>
              <a:rPr lang="en-US" dirty="0" smtClean="0"/>
              <a:t>This slide simply states the intuition behind the graphs on the preceding slide.  </a:t>
            </a:r>
          </a:p>
          <a:p>
            <a:endParaRPr lang="en-US" dirty="0"/>
          </a:p>
          <a:p>
            <a:r>
              <a:rPr lang="en-US" dirty="0" smtClean="0"/>
              <a:t>Suggestion:  Omit this slide from your presentation, and just give the students this information orally as you present the preceding slide.  </a:t>
            </a:r>
          </a:p>
        </p:txBody>
      </p:sp>
      <p:sp>
        <p:nvSpPr>
          <p:cNvPr id="4" name="Slide Image Placeholder 3"/>
          <p:cNvSpPr>
            <a:spLocks noGrp="1" noRot="1" noChangeAspect="1"/>
          </p:cNvSpPr>
          <p:nvPr>
            <p:ph type="sldImg"/>
          </p:nvPr>
        </p:nvSpPr>
        <p:spPr>
          <a:xfrm>
            <a:off x="1558925" y="650875"/>
            <a:ext cx="3748088" cy="2811463"/>
          </a:xfr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FD8143F-9C6E-4378-8B9C-7F376B5E37F2}" type="slidenum">
              <a:rPr lang="en-US"/>
              <a:pPr>
                <a:defRPr/>
              </a:pPr>
              <a:t>22</a:t>
            </a:fld>
            <a:endParaRPr lang="en-US"/>
          </a:p>
        </p:txBody>
      </p:sp>
      <p:sp>
        <p:nvSpPr>
          <p:cNvPr id="83971" name="Rectangle 2"/>
          <p:cNvSpPr>
            <a:spLocks noGrp="1" noRot="1" noChangeAspect="1" noChangeArrowheads="1" noTextEdit="1"/>
          </p:cNvSpPr>
          <p:nvPr>
            <p:ph type="sldImg"/>
          </p:nvPr>
        </p:nvSpPr>
        <p:spPr>
          <a:xfrm>
            <a:off x="1558925" y="650875"/>
            <a:ext cx="3748088" cy="2811463"/>
          </a:xfrm>
          <a:ln/>
        </p:spPr>
      </p:sp>
      <p:sp>
        <p:nvSpPr>
          <p:cNvPr id="83972" name="Rectangle 3"/>
          <p:cNvSpPr>
            <a:spLocks noGrp="1" noChangeArrowheads="1"/>
          </p:cNvSpPr>
          <p:nvPr>
            <p:ph type="body" idx="1"/>
          </p:nvPr>
        </p:nvSpPr>
        <p:spPr>
          <a:xfrm>
            <a:off x="914400" y="3835730"/>
            <a:ext cx="5029200" cy="462247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smtClean="0"/>
              <a:t>*** </a:t>
            </a:r>
          </a:p>
          <a:p>
            <a:pPr>
              <a:spcBef>
                <a:spcPct val="0"/>
              </a:spcBef>
            </a:pPr>
            <a:r>
              <a:rPr lang="en-US" dirty="0" smtClean="0"/>
              <a:t>This material was covered in previous editions of the textbook but was deleted to help make room for newer material in other chapters.  I have “hidden” this slide rather than deleted it, since many professors still may wish to show their students how the </a:t>
            </a:r>
            <a:r>
              <a:rPr lang="en-US" i="1" dirty="0" smtClean="0"/>
              <a:t>IS</a:t>
            </a:r>
            <a:r>
              <a:rPr lang="en-US" dirty="0" smtClean="0"/>
              <a:t> curve is just another expression of the familiar loanable funds model from Chapter 3.  </a:t>
            </a:r>
          </a:p>
          <a:p>
            <a:pPr>
              <a:spcBef>
                <a:spcPct val="0"/>
              </a:spcBef>
            </a:pPr>
            <a:r>
              <a:rPr lang="en-US" dirty="0" smtClean="0"/>
              <a:t>***</a:t>
            </a:r>
          </a:p>
          <a:p>
            <a:pPr>
              <a:spcBef>
                <a:spcPct val="0"/>
              </a:spcBef>
            </a:pPr>
            <a:endParaRPr lang="en-US" dirty="0" smtClean="0"/>
          </a:p>
          <a:p>
            <a:pPr>
              <a:spcBef>
                <a:spcPct val="0"/>
              </a:spcBef>
            </a:pPr>
            <a:r>
              <a:rPr lang="en-US" dirty="0" smtClean="0"/>
              <a:t>The </a:t>
            </a:r>
            <a:r>
              <a:rPr lang="en-US" i="1" dirty="0" smtClean="0"/>
              <a:t>IS</a:t>
            </a:r>
            <a:r>
              <a:rPr lang="en-US" dirty="0" smtClean="0"/>
              <a:t> curve can also be derived from the (hopefully now familiar) loanable funds model from chapter 3.  </a:t>
            </a:r>
          </a:p>
          <a:p>
            <a:pPr>
              <a:spcBef>
                <a:spcPct val="0"/>
              </a:spcBef>
            </a:pPr>
            <a:r>
              <a:rPr lang="en-US" dirty="0" smtClean="0"/>
              <a:t>A decrease in income from Y</a:t>
            </a:r>
            <a:r>
              <a:rPr lang="en-US" baseline="-25000" dirty="0" smtClean="0"/>
              <a:t>1</a:t>
            </a:r>
            <a:r>
              <a:rPr lang="en-US" dirty="0" smtClean="0"/>
              <a:t> to Y</a:t>
            </a:r>
            <a:r>
              <a:rPr lang="en-US" baseline="-25000" dirty="0" smtClean="0"/>
              <a:t>2</a:t>
            </a:r>
            <a:r>
              <a:rPr lang="en-US" dirty="0" smtClean="0"/>
              <a:t> causes a fall in national saving.  </a:t>
            </a:r>
            <a:br>
              <a:rPr lang="en-US" dirty="0" smtClean="0"/>
            </a:br>
            <a:r>
              <a:rPr lang="en-US" dirty="0" smtClean="0"/>
              <a:t>(Recall, S = Y-C-G)</a:t>
            </a:r>
          </a:p>
          <a:p>
            <a:pPr>
              <a:spcBef>
                <a:spcPct val="0"/>
              </a:spcBef>
            </a:pPr>
            <a:r>
              <a:rPr lang="en-US" dirty="0" smtClean="0"/>
              <a:t>The fall in saving causes a reduction in the supply of loanable funds.  The interest rate must rise to restore equilibrium to the loanable funds market.  </a:t>
            </a:r>
          </a:p>
          <a:p>
            <a:pPr>
              <a:spcBef>
                <a:spcPct val="0"/>
              </a:spcBef>
            </a:pPr>
            <a:endParaRPr lang="en-US" dirty="0" smtClean="0"/>
          </a:p>
          <a:p>
            <a:pPr>
              <a:spcBef>
                <a:spcPct val="0"/>
              </a:spcBef>
            </a:pPr>
            <a:r>
              <a:rPr lang="en-US" dirty="0" smtClean="0"/>
              <a:t>Now we can see where the </a:t>
            </a:r>
            <a:r>
              <a:rPr lang="en-US" i="1" dirty="0" smtClean="0"/>
              <a:t>IS</a:t>
            </a:r>
            <a:r>
              <a:rPr lang="en-US" dirty="0" smtClean="0"/>
              <a:t> curve gets its name:</a:t>
            </a:r>
          </a:p>
          <a:p>
            <a:pPr>
              <a:spcBef>
                <a:spcPct val="0"/>
              </a:spcBef>
            </a:pPr>
            <a:r>
              <a:rPr lang="en-US" dirty="0" smtClean="0"/>
              <a:t>When the loanable funds market is in equilibrium, investment = saving.  The </a:t>
            </a:r>
            <a:r>
              <a:rPr lang="en-US" i="1" dirty="0" smtClean="0"/>
              <a:t>IS</a:t>
            </a:r>
            <a:r>
              <a:rPr lang="en-US" dirty="0" smtClean="0"/>
              <a:t> curve shows all combinations of r and Y such that investment (I) equals saving (S).  Hence, </a:t>
            </a:r>
            <a:r>
              <a:rPr lang="en-US" i="1" dirty="0" smtClean="0"/>
              <a:t>IS</a:t>
            </a:r>
            <a:r>
              <a:rPr lang="en-US" dirty="0" smtClean="0"/>
              <a:t> curve.  </a:t>
            </a:r>
          </a:p>
          <a:p>
            <a:pPr>
              <a:spcBef>
                <a:spcPct val="0"/>
              </a:spcBef>
            </a:pPr>
            <a:endParaRPr 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50B31B9-E48E-4EE7-8A95-AC95A2000EFB}" type="slidenum">
              <a:rPr lang="en-US"/>
              <a:pPr>
                <a:defRPr/>
              </a:pPr>
              <a:t>23</a:t>
            </a:fld>
            <a:endParaRPr lang="en-US"/>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872602C-9E04-47AC-A08B-F84655CED562}" type="slidenum">
              <a:rPr lang="en-US"/>
              <a:pPr>
                <a:defRPr/>
              </a:pPr>
              <a:t>24</a:t>
            </a:fld>
            <a:endParaRPr lang="en-US"/>
          </a:p>
        </p:txBody>
      </p:sp>
      <p:sp>
        <p:nvSpPr>
          <p:cNvPr id="86019" name="Rectangle 2"/>
          <p:cNvSpPr>
            <a:spLocks noGrp="1" noRot="1" noChangeAspect="1" noChangeArrowheads="1" noTextEdit="1"/>
          </p:cNvSpPr>
          <p:nvPr>
            <p:ph type="sldImg"/>
          </p:nvPr>
        </p:nvSpPr>
        <p:spPr>
          <a:xfrm>
            <a:off x="1558925" y="650875"/>
            <a:ext cx="3748088" cy="2811463"/>
          </a:xfrm>
          <a:ln/>
        </p:spPr>
      </p:sp>
      <p:sp>
        <p:nvSpPr>
          <p:cNvPr id="86020" name="Rectangle 3"/>
          <p:cNvSpPr>
            <a:spLocks noGrp="1" noChangeArrowheads="1"/>
          </p:cNvSpPr>
          <p:nvPr>
            <p:ph type="body" idx="1"/>
          </p:nvPr>
        </p:nvSpPr>
        <p:spPr>
          <a:xfrm>
            <a:off x="914400" y="3906982"/>
            <a:ext cx="5029200" cy="455121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This slide has two purposes.  First, to show which way the IS curve shifts when G changes.  Second, to actually measure the distance of the shift.</a:t>
            </a:r>
          </a:p>
          <a:p>
            <a:endParaRPr lang="en-US" dirty="0" smtClean="0"/>
          </a:p>
          <a:p>
            <a:r>
              <a:rPr lang="en-US" dirty="0" smtClean="0"/>
              <a:t>We can measure either the horizontal or vertical distance of the shift.  The horizontal distance of the IS curve shift is the change in Y required to restore goods market equilibrium AT THE INITIAL INTEREST RATE when G is raised. </a:t>
            </a:r>
          </a:p>
          <a:p>
            <a:endParaRPr lang="en-US" dirty="0" smtClean="0"/>
          </a:p>
          <a:p>
            <a:r>
              <a:rPr lang="en-US" dirty="0" smtClean="0"/>
              <a:t>Since the interest rate is unchanged at r</a:t>
            </a:r>
            <a:r>
              <a:rPr lang="en-US" baseline="-25000" dirty="0" smtClean="0"/>
              <a:t>1</a:t>
            </a:r>
            <a:r>
              <a:rPr lang="en-US" dirty="0" smtClean="0"/>
              <a:t>, investment will also be unchanged.  This is why, in the upper panel, we write “I(r</a:t>
            </a:r>
            <a:r>
              <a:rPr lang="en-US" baseline="-25000" dirty="0" smtClean="0"/>
              <a:t>1</a:t>
            </a:r>
            <a:r>
              <a:rPr lang="en-US" dirty="0" smtClean="0"/>
              <a:t>)” in the PE equation for both expenditure curves – to remind us that investment and the interest rate are not changing. </a:t>
            </a:r>
          </a:p>
          <a:p>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650875"/>
            <a:ext cx="3748088" cy="2811463"/>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5000"/>
              </a:lnSpc>
              <a:spcBef>
                <a:spcPts val="0"/>
              </a:spcBef>
              <a:spcAft>
                <a:spcPct val="0"/>
              </a:spcAft>
              <a:buClrTx/>
              <a:buSzTx/>
              <a:buFontTx/>
              <a:buNone/>
              <a:tabLst/>
              <a:defRPr/>
            </a:pPr>
            <a:r>
              <a:rPr lang="en-US" dirty="0" smtClean="0"/>
              <a:t>One could also demonstrate the shift using the loanable funds model.  </a:t>
            </a:r>
          </a:p>
          <a:p>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25</a:t>
            </a:fld>
            <a:endParaRPr lang="en-US"/>
          </a:p>
        </p:txBody>
      </p:sp>
    </p:spTree>
    <p:extLst>
      <p:ext uri="{BB962C8B-B14F-4D97-AF65-F5344CB8AC3E}">
        <p14:creationId xmlns:p14="http://schemas.microsoft.com/office/powerpoint/2010/main" val="29999027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650875"/>
            <a:ext cx="3748088" cy="2811463"/>
          </a:xfrm>
        </p:spPr>
      </p:sp>
      <p:sp>
        <p:nvSpPr>
          <p:cNvPr id="3" name="Notes Placeholder 2"/>
          <p:cNvSpPr>
            <a:spLocks noGrp="1"/>
          </p:cNvSpPr>
          <p:nvPr>
            <p:ph type="body" idx="1"/>
          </p:nvPr>
        </p:nvSpPr>
        <p:spPr/>
        <p:txBody>
          <a:bodyPr/>
          <a:lstStyle/>
          <a:p>
            <a:pPr defTabSz="863600"/>
            <a:r>
              <a:rPr lang="en-US" dirty="0" smtClean="0"/>
              <a:t>To demonstrate the shift using the loanable funds model, note that the tax increase would increase national saving at each level of Y, causing a fall in the interest rate at each level of Y.  </a:t>
            </a:r>
          </a:p>
          <a:p>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26</a:t>
            </a:fld>
            <a:endParaRPr lang="en-US"/>
          </a:p>
        </p:txBody>
      </p:sp>
    </p:spTree>
    <p:extLst>
      <p:ext uri="{BB962C8B-B14F-4D97-AF65-F5344CB8AC3E}">
        <p14:creationId xmlns:p14="http://schemas.microsoft.com/office/powerpoint/2010/main" val="29999027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69C0EE6-C13C-4549-BE81-621A5BA9618B}" type="slidenum">
              <a:rPr lang="en-US"/>
              <a:pPr>
                <a:defRPr/>
              </a:pPr>
              <a:t>27</a:t>
            </a:fld>
            <a:endParaRPr lang="en-US"/>
          </a:p>
        </p:txBody>
      </p:sp>
      <p:sp>
        <p:nvSpPr>
          <p:cNvPr id="89091" name="Rectangle 2"/>
          <p:cNvSpPr>
            <a:spLocks noGrp="1" noRot="1" noChangeAspect="1" noChangeArrowheads="1" noTextEdit="1"/>
          </p:cNvSpPr>
          <p:nvPr>
            <p:ph type="sldImg"/>
          </p:nvPr>
        </p:nvSpPr>
        <p:spPr>
          <a:xfrm>
            <a:off x="1558925" y="650875"/>
            <a:ext cx="3748088" cy="2811463"/>
          </a:xfrm>
          <a:ln/>
        </p:spPr>
      </p:sp>
      <p:sp>
        <p:nvSpPr>
          <p:cNvPr id="8909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76BB7AF-4DD2-44D8-A55C-D75D713BC579}" type="slidenum">
              <a:rPr lang="en-US"/>
              <a:pPr>
                <a:defRPr/>
              </a:pPr>
              <a:t>28</a:t>
            </a:fld>
            <a:endParaRPr lang="en-US"/>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xfrm>
            <a:off x="914400" y="4563533"/>
            <a:ext cx="5029200" cy="389466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We are assuming a fixed supply of real money balances because </a:t>
            </a:r>
          </a:p>
          <a:p>
            <a:r>
              <a:rPr lang="en-US" dirty="0" smtClean="0"/>
              <a:t>P is fixed by assumption (short-run), and M is an exogenous policy variable.  </a:t>
            </a:r>
          </a:p>
          <a:p>
            <a:endParaRPr lang="en-US" dirty="0" smtClean="0"/>
          </a:p>
          <a:p>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231167C-ABB2-4872-956A-EE76C955A2BB}" type="slidenum">
              <a:rPr lang="en-US"/>
              <a:pPr>
                <a:defRPr/>
              </a:pPr>
              <a:t>2</a:t>
            </a:fld>
            <a:endParaRPr lang="en-US"/>
          </a:p>
        </p:txBody>
      </p:sp>
      <p:sp>
        <p:nvSpPr>
          <p:cNvPr id="63491" name="Rectangle 2"/>
          <p:cNvSpPr>
            <a:spLocks noGrp="1" noRot="1" noChangeAspect="1" noChangeArrowheads="1" noTextEdit="1"/>
          </p:cNvSpPr>
          <p:nvPr>
            <p:ph type="sldImg"/>
          </p:nvPr>
        </p:nvSpPr>
        <p:spPr>
          <a:xfrm>
            <a:off x="1558925" y="650875"/>
            <a:ext cx="3748088" cy="2811463"/>
          </a:xfrm>
          <a:ln/>
        </p:spPr>
      </p:sp>
      <p:sp>
        <p:nvSpPr>
          <p:cNvPr id="6349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556CE1A-BD20-4382-981D-8C2D3F8796D8}" type="slidenum">
              <a:rPr lang="en-US"/>
              <a:pPr>
                <a:defRPr/>
              </a:pPr>
              <a:t>29</a:t>
            </a:fld>
            <a:endParaRPr lang="en-US"/>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xfrm>
            <a:off x="914400" y="4538132"/>
            <a:ext cx="5029200" cy="392006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As we learned in Chapter 5, the nominal interest rate is the opportunity cost of holding money (instead of bonds), so money demand depends negatively on the nominal interest rate. </a:t>
            </a:r>
          </a:p>
          <a:p>
            <a:r>
              <a:rPr lang="en-US" dirty="0" smtClean="0"/>
              <a:t> </a:t>
            </a:r>
          </a:p>
          <a:p>
            <a:r>
              <a:rPr lang="en-US" dirty="0" smtClean="0"/>
              <a:t>Here, we are assuming the price level is fixed, so </a:t>
            </a:r>
            <a:r>
              <a:rPr lang="en-US" sz="1400" i="1" dirty="0" smtClean="0">
                <a:latin typeface="Times New Roman"/>
                <a:cs typeface="Times New Roman"/>
                <a:sym typeface="Symbol" pitchFamily="18" charset="2"/>
              </a:rPr>
              <a:t>π</a:t>
            </a:r>
            <a:r>
              <a:rPr lang="en-US" dirty="0" smtClean="0">
                <a:sym typeface="Symbol" pitchFamily="18" charset="2"/>
              </a:rPr>
              <a:t> = 0 and </a:t>
            </a:r>
            <a:r>
              <a:rPr lang="en-US" b="1" i="1" dirty="0" smtClean="0">
                <a:sym typeface="Symbol" pitchFamily="18" charset="2"/>
              </a:rPr>
              <a:t>r</a:t>
            </a:r>
            <a:r>
              <a:rPr lang="en-US" dirty="0" smtClean="0">
                <a:sym typeface="Symbol" pitchFamily="18" charset="2"/>
              </a:rPr>
              <a:t> = </a:t>
            </a:r>
            <a:r>
              <a:rPr lang="en-US" b="1" i="1" dirty="0" smtClean="0">
                <a:sym typeface="Symbol" pitchFamily="18" charset="2"/>
              </a:rPr>
              <a:t>i</a:t>
            </a:r>
            <a:r>
              <a:rPr lang="en-US" dirty="0" smtClean="0">
                <a:sym typeface="Symbol" pitchFamily="18" charset="2"/>
              </a:rPr>
              <a:t>.  </a:t>
            </a:r>
            <a:endParaRPr lang="en-US"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B5609F7-B6E1-490B-ABFB-88BCB715B7EA}" type="slidenum">
              <a:rPr lang="en-US"/>
              <a:pPr>
                <a:defRPr/>
              </a:pPr>
              <a:t>30</a:t>
            </a:fld>
            <a:endParaRPr lang="en-US"/>
          </a:p>
        </p:txBody>
      </p:sp>
      <p:sp>
        <p:nvSpPr>
          <p:cNvPr id="92163" name="Rectangle 2"/>
          <p:cNvSpPr>
            <a:spLocks noGrp="1" noRot="1" noChangeAspect="1" noChangeArrowheads="1" noTextEdit="1"/>
          </p:cNvSpPr>
          <p:nvPr>
            <p:ph type="sldImg"/>
          </p:nvPr>
        </p:nvSpPr>
        <p:spPr>
          <a:xfrm>
            <a:off x="1558925" y="650875"/>
            <a:ext cx="3748088" cy="2811463"/>
          </a:xfrm>
          <a:ln/>
        </p:spPr>
      </p:sp>
      <p:sp>
        <p:nvSpPr>
          <p:cNvPr id="9216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F5DB665-C57D-48E7-827F-17ECD9D431D2}" type="slidenum">
              <a:rPr lang="en-US"/>
              <a:pPr>
                <a:defRPr/>
              </a:pPr>
              <a:t>31</a:t>
            </a:fld>
            <a:endParaRPr lang="en-US"/>
          </a:p>
        </p:txBody>
      </p:sp>
      <p:sp>
        <p:nvSpPr>
          <p:cNvPr id="93187" name="Rectangle 2"/>
          <p:cNvSpPr>
            <a:spLocks noGrp="1" noRot="1" noChangeAspect="1" noChangeArrowheads="1" noTextEdit="1"/>
          </p:cNvSpPr>
          <p:nvPr>
            <p:ph type="sldImg"/>
          </p:nvPr>
        </p:nvSpPr>
        <p:spPr>
          <a:xfrm>
            <a:off x="1558925" y="650875"/>
            <a:ext cx="3748088" cy="2811463"/>
          </a:xfrm>
          <a:ln/>
        </p:spPr>
      </p:sp>
      <p:sp>
        <p:nvSpPr>
          <p:cNvPr id="9318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57116E1-84CE-4597-A0AC-D79863B5DA16}" type="slidenum">
              <a:rPr lang="en-US"/>
              <a:pPr>
                <a:defRPr/>
              </a:pPr>
              <a:t>32</a:t>
            </a:fld>
            <a:endParaRPr lang="en-US"/>
          </a:p>
        </p:txBody>
      </p:sp>
      <p:sp>
        <p:nvSpPr>
          <p:cNvPr id="94211" name="Rectangle 2"/>
          <p:cNvSpPr>
            <a:spLocks noGrp="1" noRot="1" noChangeAspect="1" noChangeArrowheads="1" noTextEdit="1"/>
          </p:cNvSpPr>
          <p:nvPr>
            <p:ph type="sldImg"/>
          </p:nvPr>
        </p:nvSpPr>
        <p:spPr>
          <a:xfrm>
            <a:off x="1558925" y="650875"/>
            <a:ext cx="3748088" cy="2811463"/>
          </a:xfrm>
          <a:ln/>
        </p:spPr>
      </p:sp>
      <p:sp>
        <p:nvSpPr>
          <p:cNvPr id="94212" name="Rectangle 3"/>
          <p:cNvSpPr>
            <a:spLocks noGrp="1" noChangeArrowheads="1"/>
          </p:cNvSpPr>
          <p:nvPr>
            <p:ph type="body" idx="1"/>
          </p:nvPr>
        </p:nvSpPr>
        <p:spPr>
          <a:xfrm>
            <a:off x="914400" y="3954483"/>
            <a:ext cx="5029200" cy="450371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This and the next slide summarize the case study on p.330.  The data source is given on the next slide.</a:t>
            </a:r>
          </a:p>
          <a:p>
            <a:endParaRPr lang="en-US" dirty="0" smtClean="0"/>
          </a:p>
          <a:p>
            <a:r>
              <a:rPr lang="en-US" dirty="0" smtClean="0"/>
              <a:t>At this point, students have now learned two theories about the effects of monetary policy on interest rates.  This case study shows them that both theories are relevant, using a real-world example to remind students that the classical theory of Chapter 5 applies in the long</a:t>
            </a:r>
            <a:r>
              <a:rPr lang="en-US" baseline="0" dirty="0" smtClean="0"/>
              <a:t> </a:t>
            </a:r>
            <a:r>
              <a:rPr lang="en-US" dirty="0" smtClean="0"/>
              <a:t>run while the liquidity preference theory applies in the short run.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F333840-62F9-4438-93C6-D40A09365DC6}" type="slidenum">
              <a:rPr lang="en-US"/>
              <a:pPr>
                <a:defRPr/>
              </a:pPr>
              <a:t>33</a:t>
            </a:fld>
            <a:endParaRPr lang="en-US"/>
          </a:p>
        </p:txBody>
      </p:sp>
      <p:sp>
        <p:nvSpPr>
          <p:cNvPr id="95235" name="Rectangle 2"/>
          <p:cNvSpPr>
            <a:spLocks noGrp="1" noRot="1" noChangeAspect="1" noChangeArrowheads="1" noTextEdit="1"/>
          </p:cNvSpPr>
          <p:nvPr>
            <p:ph type="sldImg"/>
          </p:nvPr>
        </p:nvSpPr>
        <p:spPr>
          <a:xfrm>
            <a:off x="1308100" y="685800"/>
            <a:ext cx="4165600" cy="3124200"/>
          </a:xfrm>
          <a:ln/>
        </p:spPr>
      </p:sp>
      <p:sp>
        <p:nvSpPr>
          <p:cNvPr id="95236" name="Rectangle 3"/>
          <p:cNvSpPr>
            <a:spLocks noGrp="1" noChangeArrowheads="1"/>
          </p:cNvSpPr>
          <p:nvPr>
            <p:ph type="body" idx="1"/>
          </p:nvPr>
        </p:nvSpPr>
        <p:spPr>
          <a:xfrm>
            <a:off x="838200" y="4038600"/>
            <a:ext cx="5257800" cy="4495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Since prices are sticky in the short run, the liquidity preference theory predicts that both the nominal and real interest rates will rise in the short run.  And in fact, both did.  (However, the inflation rate was not zero, and in fact it increased, so the real interest rate didn’t rise as much as the nominal interest rate did during the period shown.) </a:t>
            </a:r>
          </a:p>
          <a:p>
            <a:endParaRPr lang="en-US" dirty="0" smtClean="0"/>
          </a:p>
          <a:p>
            <a:pPr>
              <a:spcBef>
                <a:spcPct val="0"/>
              </a:spcBef>
            </a:pPr>
            <a:r>
              <a:rPr lang="en-US" dirty="0" smtClean="0"/>
              <a:t>In the long run, the quantity theory of money says that the monetary tightening should reduce inflation.  The Fisher effect says that the fall in </a:t>
            </a:r>
            <a:r>
              <a:rPr lang="en-US" sz="1400" b="1" i="1" dirty="0" smtClean="0">
                <a:latin typeface="Times New Roman"/>
                <a:cs typeface="Times New Roman"/>
                <a:sym typeface="Symbol" pitchFamily="18" charset="2"/>
              </a:rPr>
              <a:t>π</a:t>
            </a:r>
            <a:r>
              <a:rPr lang="en-US" dirty="0" smtClean="0">
                <a:sym typeface="Symbol" pitchFamily="18" charset="2"/>
              </a:rPr>
              <a:t>  should cause an equal fall in </a:t>
            </a:r>
            <a:r>
              <a:rPr lang="en-US" b="1" i="1" dirty="0" smtClean="0">
                <a:sym typeface="Symbol" pitchFamily="18" charset="2"/>
              </a:rPr>
              <a:t>i</a:t>
            </a:r>
            <a:r>
              <a:rPr lang="en-US" dirty="0" smtClean="0">
                <a:sym typeface="Symbol" pitchFamily="18" charset="2"/>
              </a:rPr>
              <a:t>.  By January of 1983 (which is “the long run” from the viewpoint of 1979), inflation and nominal interest rates had fallen.  (However, they did not fall by equal amounts.  This doesn’t contradict the Fisher effect, though, as other economic changes caused movements in the real interest rate.)</a:t>
            </a:r>
          </a:p>
          <a:p>
            <a:endParaRPr lang="en-US" dirty="0" smtClean="0"/>
          </a:p>
          <a:p>
            <a:pPr>
              <a:spcBef>
                <a:spcPct val="0"/>
              </a:spcBef>
            </a:pPr>
            <a:r>
              <a:rPr lang="en-US" dirty="0" smtClean="0"/>
              <a:t>About the data:</a:t>
            </a:r>
          </a:p>
          <a:p>
            <a:r>
              <a:rPr lang="en-US" dirty="0" smtClean="0"/>
              <a:t>i = 3-month rate on commercial paper</a:t>
            </a:r>
          </a:p>
          <a:p>
            <a:r>
              <a:rPr lang="en-US" dirty="0" smtClean="0"/>
              <a:t>% change in M/P from previous slide:  I computed M1/CPI (the measure used in the case study), then computed the percentage change in M1/CPI over the 8-month period beginning with the month in which Volcker became the Fed chairman, August 1979.</a:t>
            </a:r>
          </a:p>
          <a:p>
            <a:r>
              <a:rPr lang="en-US" dirty="0" smtClean="0"/>
              <a:t>Source:  FRED database, Federal Reserve Bank of St. Louis.</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DD6B04F-95B1-43AA-8855-2FB190407130}" type="slidenum">
              <a:rPr lang="en-US"/>
              <a:pPr>
                <a:defRPr/>
              </a:pPr>
              <a:t>34</a:t>
            </a:fld>
            <a:endParaRPr lang="en-US"/>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C2379D1-D005-4A05-9C56-97911D31362C}" type="slidenum">
              <a:rPr lang="en-US"/>
              <a:pPr>
                <a:defRPr/>
              </a:pPr>
              <a:t>35</a:t>
            </a:fld>
            <a:endParaRPr lang="en-US"/>
          </a:p>
        </p:txBody>
      </p:sp>
      <p:sp>
        <p:nvSpPr>
          <p:cNvPr id="97283" name="Rectangle 2"/>
          <p:cNvSpPr>
            <a:spLocks noGrp="1" noRot="1" noChangeAspect="1" noChangeArrowheads="1" noTextEdit="1"/>
          </p:cNvSpPr>
          <p:nvPr>
            <p:ph type="sldImg"/>
          </p:nvPr>
        </p:nvSpPr>
        <p:spPr>
          <a:xfrm>
            <a:off x="1558925" y="650875"/>
            <a:ext cx="3748088" cy="2811463"/>
          </a:xfrm>
          <a:ln/>
        </p:spPr>
      </p:sp>
      <p:sp>
        <p:nvSpPr>
          <p:cNvPr id="9728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C6960F7-766D-4164-9CDA-8057B8F0F04A}" type="slidenum">
              <a:rPr lang="en-US"/>
              <a:pPr>
                <a:defRPr/>
              </a:pPr>
              <a:t>36</a:t>
            </a:fld>
            <a:endParaRPr lang="en-US"/>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This slide simply states the intuition behind the graphs on the preceding slide.  Suggestion:  Omit this slide from your presentation, and just give the students this information orally as you present the preceding slide.  </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D57F1CE1-885B-4C09-BA45-29C597B0BABE}" type="slidenum">
              <a:rPr lang="en-US"/>
              <a:pPr>
                <a:defRPr/>
              </a:pPr>
              <a:t>37</a:t>
            </a:fld>
            <a:endParaRPr lang="en-US"/>
          </a:p>
        </p:txBody>
      </p:sp>
      <p:sp>
        <p:nvSpPr>
          <p:cNvPr id="99331" name="Rectangle 2"/>
          <p:cNvSpPr>
            <a:spLocks noGrp="1" noRot="1" noChangeAspect="1" noChangeArrowheads="1" noTextEdit="1"/>
          </p:cNvSpPr>
          <p:nvPr>
            <p:ph type="sldImg"/>
          </p:nvPr>
        </p:nvSpPr>
        <p:spPr>
          <a:xfrm>
            <a:off x="1558925" y="650875"/>
            <a:ext cx="3748088" cy="2811463"/>
          </a:xfrm>
          <a:ln/>
        </p:spPr>
      </p:sp>
      <p:sp>
        <p:nvSpPr>
          <p:cNvPr id="9933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If you’re as anal as I am, you might consider helping your students understand the analytical difference between looking at a shift as a horizontal shift and looking at it as a vertical shift.</a:t>
            </a:r>
          </a:p>
          <a:p>
            <a:endParaRPr lang="en-US" smtClean="0"/>
          </a:p>
          <a:p>
            <a:r>
              <a:rPr lang="en-US" smtClean="0"/>
              <a:t>We can think of the LM curve shift as a vertical shift:</a:t>
            </a:r>
          </a:p>
          <a:p>
            <a:r>
              <a:rPr lang="en-US" smtClean="0"/>
              <a:t>When the Fed reduces M, the vertical distance of the shift tells us what happens to the equilibrium interest rate associated with a given value of income.  </a:t>
            </a:r>
          </a:p>
          <a:p>
            <a:endParaRPr lang="en-US" smtClean="0"/>
          </a:p>
          <a:p>
            <a:r>
              <a:rPr lang="en-US" smtClean="0"/>
              <a:t>Or, we can think of the LM curve shifting horizontally:</a:t>
            </a:r>
          </a:p>
          <a:p>
            <a:r>
              <a:rPr lang="en-US" smtClean="0"/>
              <a:t>When the Fed reduces M, the horizontal distance of the shift tells us what would have to happen to income to restore money market equilibrium at the initial interest rate.  (The graphical analysis would be a little different than what’s depicted on this slide.)</a:t>
            </a:r>
          </a:p>
          <a:p>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38</a:t>
            </a:fld>
            <a:endParaRPr lang="en-US"/>
          </a:p>
        </p:txBody>
      </p:sp>
    </p:spTree>
    <p:extLst>
      <p:ext uri="{BB962C8B-B14F-4D97-AF65-F5344CB8AC3E}">
        <p14:creationId xmlns:p14="http://schemas.microsoft.com/office/powerpoint/2010/main" val="621840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8634DBC-DB73-4A74-B42E-CCA7BD376B10}" type="slidenum">
              <a:rPr lang="en-US"/>
              <a:pPr>
                <a:defRPr/>
              </a:pPr>
              <a:t>3</a:t>
            </a:fld>
            <a:endParaRPr lang="en-US"/>
          </a:p>
        </p:txBody>
      </p:sp>
      <p:sp>
        <p:nvSpPr>
          <p:cNvPr id="64515" name="Rectangle 2"/>
          <p:cNvSpPr>
            <a:spLocks noGrp="1" noRot="1" noChangeAspect="1" noChangeArrowheads="1" noTextEdit="1"/>
          </p:cNvSpPr>
          <p:nvPr>
            <p:ph type="sldImg"/>
          </p:nvPr>
        </p:nvSpPr>
        <p:spPr>
          <a:xfrm>
            <a:off x="1558925" y="650875"/>
            <a:ext cx="3748088" cy="2811463"/>
          </a:xfrm>
          <a:ln/>
        </p:spPr>
      </p:sp>
      <p:sp>
        <p:nvSpPr>
          <p:cNvPr id="6451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650875"/>
            <a:ext cx="3748088" cy="2811463"/>
          </a:xfrm>
        </p:spPr>
      </p:sp>
      <p:sp>
        <p:nvSpPr>
          <p:cNvPr id="3" name="Notes Placeholder 2"/>
          <p:cNvSpPr>
            <a:spLocks noGrp="1"/>
          </p:cNvSpPr>
          <p:nvPr>
            <p:ph type="body" idx="1"/>
          </p:nvPr>
        </p:nvSpPr>
        <p:spPr/>
        <p:txBody>
          <a:bodyPr/>
          <a:lstStyle/>
          <a:p>
            <a:pPr defTabSz="863600"/>
            <a:r>
              <a:rPr lang="en-US" dirty="0" smtClean="0"/>
              <a:t>If consumers desire to use cash more frequently, money demand will exogenously increase – that is, each (r, Y) pair will be associated with higher money demand than before.  In the liquidity preference model, the money demand curve shifts upward/rightward. </a:t>
            </a:r>
          </a:p>
          <a:p>
            <a:pPr defTabSz="863600"/>
            <a:endParaRPr lang="en-US" dirty="0" smtClean="0"/>
          </a:p>
          <a:p>
            <a:pPr defTabSz="863600"/>
            <a:r>
              <a:rPr lang="en-US" dirty="0" smtClean="0"/>
              <a:t>Hence, at the initial value of income, the interest rate must rise to restore equilibrium in the money market.  As a result, the LM curve shifts up:  each value of income (such as the initial income) is associated with a higher interest rate than before.</a:t>
            </a:r>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39</a:t>
            </a:fld>
            <a:endParaRPr lang="en-US"/>
          </a:p>
        </p:txBody>
      </p:sp>
    </p:spTree>
    <p:extLst>
      <p:ext uri="{BB962C8B-B14F-4D97-AF65-F5344CB8AC3E}">
        <p14:creationId xmlns:p14="http://schemas.microsoft.com/office/powerpoint/2010/main" val="342609121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DBCE9E2-829C-4F8D-9800-1E199E226C8C}" type="slidenum">
              <a:rPr lang="en-US"/>
              <a:pPr>
                <a:defRPr/>
              </a:pPr>
              <a:t>40</a:t>
            </a:fld>
            <a:endParaRPr lang="en-US"/>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7DB4E26-D3F9-4046-90D6-9BCA1D2AB74D}" type="slidenum">
              <a:rPr lang="en-US"/>
              <a:pPr>
                <a:defRPr/>
              </a:pPr>
              <a:t>41</a:t>
            </a:fld>
            <a:endParaRPr lang="en-US"/>
          </a:p>
        </p:txBody>
      </p:sp>
      <p:sp>
        <p:nvSpPr>
          <p:cNvPr id="103427" name="Rectangle 2"/>
          <p:cNvSpPr>
            <a:spLocks noGrp="1" noRot="1" noChangeAspect="1" noChangeArrowheads="1" noTextEdit="1"/>
          </p:cNvSpPr>
          <p:nvPr>
            <p:ph type="sldImg"/>
          </p:nvPr>
        </p:nvSpPr>
        <p:spPr>
          <a:xfrm>
            <a:off x="1558925" y="650875"/>
            <a:ext cx="3748088" cy="2811463"/>
          </a:xfrm>
          <a:ln/>
        </p:spPr>
      </p:sp>
      <p:sp>
        <p:nvSpPr>
          <p:cNvPr id="10342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Similar to Figure </a:t>
            </a:r>
            <a:r>
              <a:rPr lang="en-US" dirty="0" smtClean="0"/>
              <a:t>11-14, p.334.  </a:t>
            </a:r>
          </a:p>
          <a:p>
            <a:endParaRPr lang="en-US" dirty="0" smtClean="0"/>
          </a:p>
          <a:p>
            <a:r>
              <a:rPr lang="en-US" dirty="0" smtClean="0"/>
              <a:t>This schematic diagram shows how the different pieces of the theory of short-run fluctuations fit together.  </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A22DC6A-E7EB-40A9-93AA-E3DB7ECA1869}" type="slidenum">
              <a:rPr lang="en-US"/>
              <a:pPr>
                <a:defRPr/>
              </a:pPr>
              <a:t>42</a:t>
            </a:fld>
            <a:endParaRPr lang="en-US"/>
          </a:p>
        </p:txBody>
      </p:sp>
      <p:sp>
        <p:nvSpPr>
          <p:cNvPr id="104451" name="Rectangle 2"/>
          <p:cNvSpPr>
            <a:spLocks noGrp="1" noRot="1" noChangeAspect="1" noChangeArrowheads="1" noTextEdit="1"/>
          </p:cNvSpPr>
          <p:nvPr>
            <p:ph type="sldImg"/>
          </p:nvPr>
        </p:nvSpPr>
        <p:spPr>
          <a:xfrm>
            <a:off x="1558925" y="650875"/>
            <a:ext cx="3748088" cy="2811463"/>
          </a:xfrm>
          <a:ln/>
        </p:spPr>
      </p:sp>
      <p:sp>
        <p:nvSpPr>
          <p:cNvPr id="1044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This slide serves as a bridge between this chapter and the next one. </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43</a:t>
            </a:fld>
            <a:endParaRPr lang="en-US"/>
          </a:p>
        </p:txBody>
      </p:sp>
    </p:spTree>
    <p:extLst>
      <p:ext uri="{BB962C8B-B14F-4D97-AF65-F5344CB8AC3E}">
        <p14:creationId xmlns:p14="http://schemas.microsoft.com/office/powerpoint/2010/main" val="126202542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44</a:t>
            </a:fld>
            <a:endParaRPr lang="en-US"/>
          </a:p>
        </p:txBody>
      </p:sp>
    </p:spTree>
    <p:extLst>
      <p:ext uri="{BB962C8B-B14F-4D97-AF65-F5344CB8AC3E}">
        <p14:creationId xmlns:p14="http://schemas.microsoft.com/office/powerpoint/2010/main" val="126202542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45</a:t>
            </a:fld>
            <a:endParaRPr lang="en-US"/>
          </a:p>
        </p:txBody>
      </p:sp>
    </p:spTree>
    <p:extLst>
      <p:ext uri="{BB962C8B-B14F-4D97-AF65-F5344CB8AC3E}">
        <p14:creationId xmlns:p14="http://schemas.microsoft.com/office/powerpoint/2010/main" val="1262025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E748E3C-841E-4673-91C1-AA6D6C353066}" type="slidenum">
              <a:rPr lang="en-US"/>
              <a:pPr>
                <a:defRPr/>
              </a:pPr>
              <a:t>4</a:t>
            </a:fld>
            <a:endParaRPr lang="en-US"/>
          </a:p>
        </p:txBody>
      </p:sp>
      <p:sp>
        <p:nvSpPr>
          <p:cNvPr id="65539" name="Rectangle 2"/>
          <p:cNvSpPr>
            <a:spLocks noGrp="1" noRot="1" noChangeAspect="1" noChangeArrowheads="1" noTextEdit="1"/>
          </p:cNvSpPr>
          <p:nvPr>
            <p:ph type="sldImg"/>
          </p:nvPr>
        </p:nvSpPr>
        <p:spPr>
          <a:xfrm>
            <a:off x="1558925" y="650875"/>
            <a:ext cx="3748088" cy="2811463"/>
          </a:xfrm>
          <a:ln/>
        </p:spPr>
      </p:sp>
      <p:sp>
        <p:nvSpPr>
          <p:cNvPr id="655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4DBF3F5-DF56-427B-BDCF-AB83DCC3E41B}" type="slidenum">
              <a:rPr lang="en-US" smtClean="0"/>
              <a:pPr/>
              <a:t>5</a:t>
            </a:fld>
            <a:endParaRPr lang="en-US"/>
          </a:p>
        </p:txBody>
      </p:sp>
      <p:sp>
        <p:nvSpPr>
          <p:cNvPr id="66564" name="Rectangle 3"/>
          <p:cNvSpPr>
            <a:spLocks noGrp="1" noChangeArrowheads="1"/>
          </p:cNvSpPr>
          <p:nvPr>
            <p:ph type="body" idx="1"/>
          </p:nvPr>
        </p:nvSpPr>
        <p:spPr/>
        <p:txBody>
          <a:bodyPr/>
          <a:lstStyle/>
          <a:p>
            <a:r>
              <a:rPr lang="en-US" dirty="0" smtClean="0"/>
              <a:t>Stress that much of this model is very familiar to students:  same consumption function as in previous chapters, same treatment of fiscal policy variables.  </a:t>
            </a:r>
          </a:p>
          <a:p>
            <a:endParaRPr lang="en-US" dirty="0" smtClean="0"/>
          </a:p>
          <a:p>
            <a:r>
              <a:rPr lang="en-US" dirty="0" smtClean="0"/>
              <a:t>In equilibrium, there is no unplanned inventory investment:  Firms are selling everything they had intended to sell. </a:t>
            </a:r>
          </a:p>
          <a:p>
            <a:endParaRPr lang="en-US" dirty="0" smtClean="0"/>
          </a:p>
        </p:txBody>
      </p:sp>
      <p:sp>
        <p:nvSpPr>
          <p:cNvPr id="4" name="Slide Image Placeholder 3"/>
          <p:cNvSpPr>
            <a:spLocks noGrp="1" noRot="1" noChangeAspect="1"/>
          </p:cNvSpPr>
          <p:nvPr>
            <p:ph type="sldImg"/>
          </p:nvPr>
        </p:nvSpPr>
        <p:spPr>
          <a:xfrm>
            <a:off x="1558925" y="650875"/>
            <a:ext cx="3748088" cy="2811463"/>
          </a:xfr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6AF056A-C5FA-407D-8E40-8F87EBF90D04}" type="slidenum">
              <a:rPr lang="en-US" smtClean="0"/>
              <a:pPr/>
              <a:t>6</a:t>
            </a:fld>
            <a:endParaRPr lang="en-US"/>
          </a:p>
        </p:txBody>
      </p:sp>
      <p:sp>
        <p:nvSpPr>
          <p:cNvPr id="67588" name="Rectangle 3"/>
          <p:cNvSpPr>
            <a:spLocks noGrp="1" noChangeArrowheads="1"/>
          </p:cNvSpPr>
          <p:nvPr>
            <p:ph type="body" idx="1"/>
          </p:nvPr>
        </p:nvSpPr>
        <p:spPr/>
        <p:txBody>
          <a:bodyPr/>
          <a:lstStyle/>
          <a:p>
            <a:r>
              <a:rPr lang="en-US" smtClean="0"/>
              <a:t>Why slope of PE line equals the MPC:</a:t>
            </a:r>
          </a:p>
          <a:p>
            <a:r>
              <a:rPr lang="en-US" smtClean="0"/>
              <a:t>With I and G exogenous, the only component of (C+I+G) that changes when income changes is consumption.  A one-unit increase in income causes consumption---and therefore PE---to increase by the MPC.  </a:t>
            </a:r>
          </a:p>
          <a:p>
            <a:endParaRPr lang="en-US" smtClean="0"/>
          </a:p>
          <a:p>
            <a:r>
              <a:rPr lang="en-US" smtClean="0"/>
              <a:t>Recall from Chapter 3:  the marginal propensity to consume, MPC, equals the increase in consumption resulting from a one-unit increase in disposable income.  Since T is exogenous here, a one-unit increase in Y causes a one-unit increase in disposable income.  </a:t>
            </a:r>
          </a:p>
          <a:p>
            <a:endParaRPr lang="en-US" smtClean="0"/>
          </a:p>
        </p:txBody>
      </p:sp>
      <p:sp>
        <p:nvSpPr>
          <p:cNvPr id="4" name="Slide Image Placeholder 3"/>
          <p:cNvSpPr>
            <a:spLocks noGrp="1" noRot="1" noChangeAspect="1"/>
          </p:cNvSpPr>
          <p:nvPr>
            <p:ph type="sldImg"/>
          </p:nvPr>
        </p:nvSpPr>
        <p:spPr>
          <a:xfrm>
            <a:off x="1558925" y="650875"/>
            <a:ext cx="3748088" cy="2811463"/>
          </a:xfr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C25AE0E-0F6C-4DE8-B6E9-3D6FDFEF63E9}" type="slidenum">
              <a:rPr lang="en-US"/>
              <a:pPr>
                <a:defRPr/>
              </a:pPr>
              <a:t>7</a:t>
            </a:fld>
            <a:endParaRPr lang="en-US"/>
          </a:p>
        </p:txBody>
      </p:sp>
      <p:sp>
        <p:nvSpPr>
          <p:cNvPr id="68611" name="Rectangle 2"/>
          <p:cNvSpPr>
            <a:spLocks noGrp="1" noRot="1" noChangeAspect="1" noChangeArrowheads="1" noTextEdit="1"/>
          </p:cNvSpPr>
          <p:nvPr>
            <p:ph type="sldImg"/>
          </p:nvPr>
        </p:nvSpPr>
        <p:spPr>
          <a:xfrm>
            <a:off x="1558925" y="650875"/>
            <a:ext cx="3748088" cy="2811463"/>
          </a:xfrm>
          <a:ln/>
        </p:spPr>
      </p:sp>
      <p:sp>
        <p:nvSpPr>
          <p:cNvPr id="6861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03D1AE2-1979-4AFD-93BC-C75E9F6F1586}" type="slidenum">
              <a:rPr lang="en-US" smtClean="0"/>
              <a:pPr/>
              <a:t>8</a:t>
            </a:fld>
            <a:endParaRPr lang="en-US"/>
          </a:p>
        </p:txBody>
      </p:sp>
      <p:sp>
        <p:nvSpPr>
          <p:cNvPr id="69636" name="Rectangle 3"/>
          <p:cNvSpPr>
            <a:spLocks noGrp="1" noChangeArrowheads="1"/>
          </p:cNvSpPr>
          <p:nvPr>
            <p:ph type="body" idx="1"/>
          </p:nvPr>
        </p:nvSpPr>
        <p:spPr/>
        <p:txBody>
          <a:bodyPr/>
          <a:lstStyle/>
          <a:p>
            <a:r>
              <a:rPr lang="en-US" dirty="0" smtClean="0"/>
              <a:t>The equilibrium point is the value of income at which the curves cross.</a:t>
            </a:r>
          </a:p>
          <a:p>
            <a:endParaRPr lang="en-US" dirty="0" smtClean="0"/>
          </a:p>
          <a:p>
            <a:r>
              <a:rPr lang="en-US" dirty="0" smtClean="0"/>
              <a:t>Be sure your students understand why the equilibrium income appears on both the horizontal and vertical axes. </a:t>
            </a:r>
          </a:p>
          <a:p>
            <a:r>
              <a:rPr lang="en-US" dirty="0" smtClean="0"/>
              <a:t> </a:t>
            </a:r>
            <a:br>
              <a:rPr lang="en-US" dirty="0" smtClean="0"/>
            </a:br>
            <a:r>
              <a:rPr lang="en-US" dirty="0" smtClean="0"/>
              <a:t>Answer:  In equilibrium, PE (which is measured on the vertical) equals Y (which is measured on the horizontal).  </a:t>
            </a:r>
          </a:p>
          <a:p>
            <a:endParaRPr lang="en-US" dirty="0" smtClean="0"/>
          </a:p>
        </p:txBody>
      </p:sp>
      <p:sp>
        <p:nvSpPr>
          <p:cNvPr id="4" name="Slide Image Placeholder 3"/>
          <p:cNvSpPr>
            <a:spLocks noGrp="1" noRot="1" noChangeAspect="1"/>
          </p:cNvSpPr>
          <p:nvPr>
            <p:ph type="sldImg"/>
          </p:nvPr>
        </p:nvSpPr>
        <p:spPr>
          <a:xfrm>
            <a:off x="1558925" y="650875"/>
            <a:ext cx="3748088" cy="2811463"/>
          </a:xfr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bg>
      <p:bgPr>
        <a:solidFill>
          <a:srgbClr val="043333"/>
        </a:solidFill>
        <a:effectLst/>
      </p:bgPr>
    </p:bg>
    <p:spTree>
      <p:nvGrpSpPr>
        <p:cNvPr id="1" name=""/>
        <p:cNvGrpSpPr/>
        <p:nvPr/>
      </p:nvGrpSpPr>
      <p:grpSpPr>
        <a:xfrm>
          <a:off x="0" y="0"/>
          <a:ext cx="0" cy="0"/>
          <a:chOff x="0" y="0"/>
          <a:chExt cx="0" cy="0"/>
        </a:xfrm>
      </p:grpSpPr>
      <p:sp>
        <p:nvSpPr>
          <p:cNvPr id="11" name="Text Box 12"/>
          <p:cNvSpPr txBox="1">
            <a:spLocks noChangeArrowheads="1"/>
          </p:cNvSpPr>
          <p:nvPr userDrawn="1"/>
        </p:nvSpPr>
        <p:spPr bwMode="auto">
          <a:xfrm>
            <a:off x="4965700" y="6498597"/>
            <a:ext cx="4178300" cy="338137"/>
          </a:xfrm>
          <a:prstGeom prst="rect">
            <a:avLst/>
          </a:prstGeom>
          <a:noFill/>
          <a:ln w="9525">
            <a:noFill/>
            <a:miter lim="800000"/>
            <a:headEnd/>
            <a:tailEnd/>
          </a:ln>
          <a:effectLst/>
        </p:spPr>
        <p:txBody>
          <a:bodyPr wrap="square">
            <a:spAutoFit/>
          </a:bodyPr>
          <a:lstStyle/>
          <a:p>
            <a:pPr algn="ctr">
              <a:spcBef>
                <a:spcPct val="50000"/>
              </a:spcBef>
              <a:defRPr/>
            </a:pPr>
            <a:r>
              <a:rPr lang="en-US" sz="1600" i="1" dirty="0">
                <a:solidFill>
                  <a:srgbClr val="FFEAD5"/>
                </a:solidFill>
                <a:latin typeface="Times New Roman" pitchFamily="18" charset="0"/>
                <a:cs typeface="Arial"/>
              </a:rPr>
              <a:t>© </a:t>
            </a:r>
            <a:r>
              <a:rPr lang="en-US" sz="1600" i="1" dirty="0" smtClean="0">
                <a:solidFill>
                  <a:srgbClr val="FFEAD5"/>
                </a:solidFill>
                <a:latin typeface="Times New Roman" pitchFamily="18" charset="0"/>
                <a:cs typeface="Arial"/>
              </a:rPr>
              <a:t>2016 </a:t>
            </a:r>
            <a:r>
              <a:rPr lang="en-US" sz="1600" i="1" dirty="0">
                <a:solidFill>
                  <a:srgbClr val="FFEAD5"/>
                </a:solidFill>
                <a:latin typeface="Times New Roman" pitchFamily="18" charset="0"/>
                <a:cs typeface="Arial"/>
              </a:rPr>
              <a:t>Worth Publishers, all rights reserved</a:t>
            </a:r>
          </a:p>
        </p:txBody>
      </p:sp>
      <p:pic>
        <p:nvPicPr>
          <p:cNvPr id="3" name="Picture 2" descr="banner art top.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4000" cy="1866901"/>
          </a:xfrm>
          <a:prstGeom prst="rect">
            <a:avLst/>
          </a:prstGeom>
        </p:spPr>
      </p:pic>
      <p:pic>
        <p:nvPicPr>
          <p:cNvPr id="4" name="Picture 3" descr="banner.png"/>
          <p:cNvPicPr>
            <a:picLocks noChangeAspect="1"/>
          </p:cNvPicPr>
          <p:nvPr userDrawn="1"/>
        </p:nvPicPr>
        <p:blipFill rotWithShape="1">
          <a:blip r:embed="rId3">
            <a:extLst>
              <a:ext uri="{28A0092B-C50C-407E-A947-70E740481C1C}">
                <a14:useLocalDpi xmlns:a14="http://schemas.microsoft.com/office/drawing/2010/main" val="0"/>
              </a:ext>
            </a:extLst>
          </a:blip>
          <a:srcRect t="-2122" b="2122"/>
          <a:stretch/>
        </p:blipFill>
        <p:spPr>
          <a:xfrm>
            <a:off x="0" y="1826260"/>
            <a:ext cx="9144000" cy="1442469"/>
          </a:xfrm>
          <a:prstGeom prst="rect">
            <a:avLst/>
          </a:prstGeom>
        </p:spPr>
      </p:pic>
      <p:sp>
        <p:nvSpPr>
          <p:cNvPr id="15" name="TextBox 14"/>
          <p:cNvSpPr txBox="1"/>
          <p:nvPr userDrawn="1"/>
        </p:nvSpPr>
        <p:spPr>
          <a:xfrm>
            <a:off x="584200" y="3577166"/>
            <a:ext cx="8280400" cy="1403461"/>
          </a:xfrm>
          <a:prstGeom prst="rect">
            <a:avLst/>
          </a:prstGeom>
          <a:noFill/>
          <a:effectLst>
            <a:outerShdw blurRad="50800" dist="38100" dir="2700000" algn="tl" rotWithShape="0">
              <a:srgbClr val="000000">
                <a:alpha val="43000"/>
              </a:srgbClr>
            </a:outerShdw>
          </a:effectLst>
        </p:spPr>
        <p:txBody>
          <a:bodyPr wrap="square" rtlCol="0">
            <a:spAutoFit/>
          </a:bodyPr>
          <a:lstStyle/>
          <a:p>
            <a:pPr>
              <a:lnSpc>
                <a:spcPct val="120000"/>
              </a:lnSpc>
            </a:pPr>
            <a:r>
              <a:rPr lang="en-US" sz="3600" b="1" dirty="0" smtClean="0">
                <a:solidFill>
                  <a:srgbClr val="FFEAD5"/>
                </a:solidFill>
                <a:effectLst>
                  <a:outerShdw blurRad="12700" dist="38100" dir="2700000" algn="tl" rotWithShape="0">
                    <a:schemeClr val="tx1">
                      <a:alpha val="67000"/>
                    </a:schemeClr>
                  </a:outerShdw>
                </a:effectLst>
                <a:latin typeface="+mj-lt"/>
              </a:rPr>
              <a:t>Aggregate Demand I:</a:t>
            </a:r>
            <a:br>
              <a:rPr lang="en-US" sz="3600" b="1" dirty="0" smtClean="0">
                <a:solidFill>
                  <a:srgbClr val="FFEAD5"/>
                </a:solidFill>
                <a:effectLst>
                  <a:outerShdw blurRad="12700" dist="38100" dir="2700000" algn="tl" rotWithShape="0">
                    <a:schemeClr val="tx1">
                      <a:alpha val="67000"/>
                    </a:schemeClr>
                  </a:outerShdw>
                </a:effectLst>
                <a:latin typeface="+mj-lt"/>
              </a:rPr>
            </a:br>
            <a:r>
              <a:rPr lang="en-US" sz="3600" b="1" dirty="0" smtClean="0">
                <a:solidFill>
                  <a:srgbClr val="FFEAD5"/>
                </a:solidFill>
                <a:effectLst>
                  <a:outerShdw blurRad="12700" dist="38100" dir="2700000" algn="tl" rotWithShape="0">
                    <a:schemeClr val="tx1">
                      <a:alpha val="67000"/>
                    </a:schemeClr>
                  </a:outerShdw>
                </a:effectLst>
                <a:latin typeface="+mj-lt"/>
              </a:rPr>
              <a:t>Building the </a:t>
            </a:r>
            <a:r>
              <a:rPr lang="en-US" sz="3600" b="1" i="1" dirty="0" smtClean="0">
                <a:solidFill>
                  <a:srgbClr val="FFEAD5"/>
                </a:solidFill>
                <a:effectLst>
                  <a:outerShdw blurRad="12700" dist="38100" dir="2700000" algn="tl" rotWithShape="0">
                    <a:schemeClr val="tx1">
                      <a:alpha val="67000"/>
                    </a:schemeClr>
                  </a:outerShdw>
                </a:effectLst>
                <a:latin typeface="+mj-lt"/>
              </a:rPr>
              <a:t>IS</a:t>
            </a:r>
            <a:r>
              <a:rPr lang="en-US" sz="3600" b="1" dirty="0" smtClean="0">
                <a:solidFill>
                  <a:srgbClr val="FFEAD5"/>
                </a:solidFill>
                <a:effectLst>
                  <a:outerShdw blurRad="12700" dist="38100" dir="2700000" algn="tl" rotWithShape="0">
                    <a:schemeClr val="tx1">
                      <a:alpha val="67000"/>
                    </a:schemeClr>
                  </a:outerShdw>
                </a:effectLst>
                <a:latin typeface="+mj-lt"/>
              </a:rPr>
              <a:t>-</a:t>
            </a:r>
            <a:r>
              <a:rPr lang="en-US" sz="3600" b="1" i="1" dirty="0" smtClean="0">
                <a:solidFill>
                  <a:srgbClr val="FFEAD5"/>
                </a:solidFill>
                <a:effectLst>
                  <a:outerShdw blurRad="12700" dist="38100" dir="2700000" algn="tl" rotWithShape="0">
                    <a:schemeClr val="tx1">
                      <a:alpha val="67000"/>
                    </a:schemeClr>
                  </a:outerShdw>
                </a:effectLst>
                <a:latin typeface="+mj-lt"/>
              </a:rPr>
              <a:t>LM</a:t>
            </a:r>
            <a:r>
              <a:rPr lang="en-US" sz="3600" b="1" dirty="0" smtClean="0">
                <a:solidFill>
                  <a:srgbClr val="FFEAD5"/>
                </a:solidFill>
                <a:effectLst>
                  <a:outerShdw blurRad="12700" dist="38100" dir="2700000" algn="tl" rotWithShape="0">
                    <a:schemeClr val="tx1">
                      <a:alpha val="67000"/>
                    </a:schemeClr>
                  </a:outerShdw>
                </a:effectLst>
                <a:latin typeface="+mj-lt"/>
              </a:rPr>
              <a:t> Model</a:t>
            </a:r>
          </a:p>
        </p:txBody>
      </p:sp>
      <p:sp>
        <p:nvSpPr>
          <p:cNvPr id="17" name="TextBox 16"/>
          <p:cNvSpPr txBox="1"/>
          <p:nvPr userDrawn="1"/>
        </p:nvSpPr>
        <p:spPr>
          <a:xfrm>
            <a:off x="7581900" y="138348"/>
            <a:ext cx="1292625" cy="1384995"/>
          </a:xfrm>
          <a:prstGeom prst="rect">
            <a:avLst/>
          </a:prstGeom>
          <a:noFill/>
        </p:spPr>
        <p:txBody>
          <a:bodyPr wrap="square" rtlCol="0">
            <a:spAutoFit/>
          </a:bodyPr>
          <a:lstStyle/>
          <a:p>
            <a:pPr algn="ctr"/>
            <a:r>
              <a:rPr lang="en-US" sz="8400" b="1" dirty="0" smtClean="0">
                <a:solidFill>
                  <a:schemeClr val="bg1"/>
                </a:solidFill>
                <a:effectLst>
                  <a:outerShdw blurRad="38100" dist="38100" dir="2700000" algn="tl">
                    <a:srgbClr val="000000">
                      <a:alpha val="43137"/>
                    </a:srgbClr>
                  </a:outerShdw>
                </a:effectLst>
                <a:latin typeface="Arial Narrow" pitchFamily="34" charset="0"/>
              </a:rPr>
              <a:t>11</a:t>
            </a:r>
            <a:endParaRPr lang="en-US" sz="8400" b="1" dirty="0">
              <a:solidFill>
                <a:schemeClr val="bg1"/>
              </a:solidFill>
              <a:effectLst>
                <a:outerShdw blurRad="38100" dist="38100" dir="2700000" algn="tl">
                  <a:srgbClr val="000000">
                    <a:alpha val="43137"/>
                  </a:srgbClr>
                </a:outerShdw>
              </a:effectLst>
              <a:latin typeface="Arial Narrow" pitchFamily="34" charset="0"/>
            </a:endParaRPr>
          </a:p>
        </p:txBody>
      </p:sp>
      <p:sp>
        <p:nvSpPr>
          <p:cNvPr id="20" name="TextBox 19"/>
          <p:cNvSpPr txBox="1"/>
          <p:nvPr userDrawn="1"/>
        </p:nvSpPr>
        <p:spPr>
          <a:xfrm>
            <a:off x="5854700" y="570149"/>
            <a:ext cx="1841500" cy="584776"/>
          </a:xfrm>
          <a:prstGeom prst="rect">
            <a:avLst/>
          </a:prstGeom>
          <a:noFill/>
        </p:spPr>
        <p:txBody>
          <a:bodyPr wrap="square" rtlCol="0">
            <a:spAutoFit/>
          </a:bodyPr>
          <a:lstStyle/>
          <a:p>
            <a:pPr algn="r"/>
            <a:r>
              <a:rPr lang="en-US" sz="3200" b="1" dirty="0" smtClean="0">
                <a:solidFill>
                  <a:schemeClr val="bg1"/>
                </a:solidFill>
                <a:effectLst>
                  <a:outerShdw blurRad="38100" dist="38100" dir="2700000" algn="tl">
                    <a:srgbClr val="000000">
                      <a:alpha val="43137"/>
                    </a:srgbClr>
                  </a:outerShdw>
                </a:effectLst>
                <a:latin typeface="Arial Narrow" pitchFamily="34" charset="0"/>
              </a:rPr>
              <a:t>CHAPTER</a:t>
            </a:r>
            <a:endParaRPr lang="en-US" sz="3200" b="1" dirty="0">
              <a:solidFill>
                <a:schemeClr val="bg1"/>
              </a:solidFill>
              <a:effectLst>
                <a:outerShdw blurRad="38100" dist="38100" dir="2700000" algn="tl">
                  <a:srgbClr val="000000">
                    <a:alpha val="43137"/>
                  </a:srgbClr>
                </a:outerShdw>
              </a:effectLst>
              <a:latin typeface="Arial Narrow" pitchFamily="34" charset="0"/>
            </a:endParaRPr>
          </a:p>
        </p:txBody>
      </p:sp>
    </p:spTree>
    <p:extLst>
      <p:ext uri="{BB962C8B-B14F-4D97-AF65-F5344CB8AC3E}">
        <p14:creationId xmlns:p14="http://schemas.microsoft.com/office/powerpoint/2010/main" val="270943636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1625" y="236538"/>
            <a:ext cx="2060575" cy="58896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66725" y="236538"/>
            <a:ext cx="6032500" cy="58896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38474600"/>
      </p:ext>
    </p:extLst>
  </p:cSld>
  <p:clrMapOvr>
    <a:masterClrMapping/>
  </p:clrMapOvr>
  <p:transition xmlns:p14="http://schemas.microsoft.com/office/powerpoint/2010/mai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solidFill>
                  <a:srgbClr val="00006E"/>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5260987"/>
      </p:ext>
    </p:extLst>
  </p:cSld>
  <p:clrMapOvr>
    <a:masterClrMapping/>
  </p:clrMapOvr>
  <p:transition xmlns:p14="http://schemas.microsoft.com/office/powerpoint/2010/mai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76250" y="1241425"/>
            <a:ext cx="4029075" cy="4884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7725" y="1241425"/>
            <a:ext cx="4029075" cy="4884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00391982"/>
      </p:ext>
    </p:extLst>
  </p:cSld>
  <p:clrMapOvr>
    <a:masterClrMapping/>
  </p:clrMapOvr>
  <p:transition xmlns:p14="http://schemas.microsoft.com/office/powerpoint/2010/mai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75507646"/>
      </p:ext>
    </p:extLst>
  </p:cSld>
  <p:clrMapOvr>
    <a:masterClrMapping/>
  </p:clrMapOvr>
  <p:transition xmlns:p14="http://schemas.microsoft.com/office/powerpoint/2010/mai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73570663"/>
      </p:ext>
    </p:extLst>
  </p:cSld>
  <p:clrMapOvr>
    <a:masterClrMapping/>
  </p:clrMapOvr>
  <p:transition xmlns:p14="http://schemas.microsoft.com/office/powerpoint/2010/mai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0233721"/>
      </p:ext>
    </p:extLst>
  </p:cSld>
  <p:clrMapOvr>
    <a:masterClrMapping/>
  </p:clrMapOvr>
  <p:transition xmlns:p14="http://schemas.microsoft.com/office/powerpoint/2010/mai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98890610"/>
      </p:ext>
    </p:extLst>
  </p:cSld>
  <p:clrMapOvr>
    <a:masterClrMapping/>
  </p:clrMapOvr>
  <p:transition xmlns:p14="http://schemas.microsoft.com/office/powerpoint/2010/mai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63862596"/>
      </p:ext>
    </p:extLst>
  </p:cSld>
  <p:clrMapOvr>
    <a:masterClrMapping/>
  </p:clrMapOvr>
  <p:transition xmlns:p14="http://schemas.microsoft.com/office/powerpoint/2010/mai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07439191"/>
      </p:ext>
    </p:extLst>
  </p:cSld>
  <p:clrMapOvr>
    <a:masterClrMapping/>
  </p:clrMapOvr>
  <p:transition xmlns:p14="http://schemas.microsoft.com/office/powerpoint/2010/main">
    <p:wipe dir="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3"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198A46"/>
                </a:solidFill>
                <a:cs typeface="+mn-cs"/>
              </a:rPr>
              <a:pPr algn="r">
                <a:defRPr/>
              </a:pPr>
              <a:t>‹#›</a:t>
            </a:fld>
            <a:endParaRPr lang="en-US" sz="1600" dirty="0">
              <a:solidFill>
                <a:srgbClr val="198A46"/>
              </a:solidFill>
              <a:cs typeface="+mn-cs"/>
            </a:endParaRPr>
          </a:p>
        </p:txBody>
      </p:sp>
      <p:sp>
        <p:nvSpPr>
          <p:cNvPr id="1027" name="Rectangle 2"/>
          <p:cNvSpPr>
            <a:spLocks noGrp="1" noChangeArrowheads="1"/>
          </p:cNvSpPr>
          <p:nvPr>
            <p:ph type="title"/>
          </p:nvPr>
        </p:nvSpPr>
        <p:spPr bwMode="auto">
          <a:xfrm>
            <a:off x="466725" y="236538"/>
            <a:ext cx="8245475"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dirty="0" smtClean="0"/>
              <a:t>Click to edit Master title style</a:t>
            </a:r>
          </a:p>
        </p:txBody>
      </p:sp>
      <p:sp>
        <p:nvSpPr>
          <p:cNvPr id="2" name="Rectangle 3"/>
          <p:cNvSpPr>
            <a:spLocks noGrp="1" noChangeArrowheads="1"/>
          </p:cNvSpPr>
          <p:nvPr>
            <p:ph type="body" idx="1"/>
          </p:nvPr>
        </p:nvSpPr>
        <p:spPr bwMode="auto">
          <a:xfrm>
            <a:off x="476250" y="1241425"/>
            <a:ext cx="8210550" cy="488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49162" name="Rectangle 10"/>
          <p:cNvSpPr>
            <a:spLocks noChangeArrowheads="1"/>
          </p:cNvSpPr>
          <p:nvPr userDrawn="1"/>
        </p:nvSpPr>
        <p:spPr bwMode="auto">
          <a:xfrm>
            <a:off x="122238" y="6305550"/>
            <a:ext cx="7480300" cy="412750"/>
          </a:xfrm>
          <a:prstGeom prst="rect">
            <a:avLst/>
          </a:prstGeom>
          <a:noFill/>
          <a:ln w="9525">
            <a:noFill/>
            <a:miter lim="800000"/>
            <a:headEnd/>
            <a:tailEnd/>
          </a:ln>
          <a:effectLst/>
        </p:spPr>
        <p:txBody>
          <a:bodyPr>
            <a:spAutoFit/>
          </a:bodyPr>
          <a:lstStyle/>
          <a:p>
            <a:pPr>
              <a:defRPr/>
            </a:pPr>
            <a:r>
              <a:rPr lang="en-US" sz="1700" b="1" dirty="0">
                <a:solidFill>
                  <a:srgbClr val="198A46"/>
                </a:solidFill>
                <a:cs typeface="+mn-cs"/>
              </a:rPr>
              <a:t>CHAPTER </a:t>
            </a:r>
            <a:r>
              <a:rPr lang="en-US" sz="1700" b="1" dirty="0" smtClean="0">
                <a:solidFill>
                  <a:srgbClr val="198A46"/>
                </a:solidFill>
                <a:cs typeface="+mn-cs"/>
              </a:rPr>
              <a:t>11</a:t>
            </a:r>
            <a:r>
              <a:rPr lang="en-US" sz="1700" dirty="0" smtClean="0">
                <a:solidFill>
                  <a:srgbClr val="198A46"/>
                </a:solidFill>
                <a:cs typeface="+mn-cs"/>
              </a:rPr>
              <a:t>    </a:t>
            </a:r>
            <a:r>
              <a:rPr lang="en-US" sz="2100" dirty="0" smtClean="0">
                <a:solidFill>
                  <a:srgbClr val="198A46"/>
                </a:solidFill>
                <a:cs typeface="+mn-cs"/>
              </a:rPr>
              <a:t>Aggregate Demand I</a:t>
            </a:r>
            <a:endParaRPr lang="en-US" sz="2100" dirty="0">
              <a:solidFill>
                <a:srgbClr val="198A46"/>
              </a:solidFill>
              <a:cs typeface="+mn-cs"/>
            </a:endParaRPr>
          </a:p>
        </p:txBody>
      </p:sp>
    </p:spTree>
  </p:cSld>
  <p:clrMap bg1="lt1" tx1="dk1" bg2="lt2" tx2="dk2" accent1="accent1" accent2="accent2" accent3="accent3" accent4="accent4" accent5="accent5" accent6="accent6" hlink="hlink" folHlink="folHlink"/>
  <p:sldLayoutIdLst>
    <p:sldLayoutId id="2147483810" r:id="rId1"/>
    <p:sldLayoutId id="2147483790"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Lst>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5">
        <p:tmplLst>
          <p:tmpl lvl="1">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2">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3">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4">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5">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Lst>
      </p:bldP>
    </p:bldLst>
  </p:timing>
  <p:hf sldNum="0" hdr="0" dt="0"/>
  <p:txStyles>
    <p:titleStyle>
      <a:lvl1pPr algn="l" rtl="0" eaLnBrk="0" fontAlgn="base" hangingPunct="0">
        <a:lnSpc>
          <a:spcPct val="105000"/>
        </a:lnSpc>
        <a:spcBef>
          <a:spcPct val="0"/>
        </a:spcBef>
        <a:spcAft>
          <a:spcPct val="0"/>
        </a:spcAft>
        <a:defRPr sz="3400" b="1">
          <a:solidFill>
            <a:srgbClr val="00006E"/>
          </a:solidFill>
          <a:latin typeface="+mj-lt"/>
          <a:ea typeface="+mj-ea"/>
          <a:cs typeface="+mj-cs"/>
        </a:defRPr>
      </a:lvl1pPr>
      <a:lvl2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2pPr>
      <a:lvl3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3pPr>
      <a:lvl4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4pPr>
      <a:lvl5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5pPr>
      <a:lvl6pPr marL="457200" algn="l" rtl="0" fontAlgn="base">
        <a:lnSpc>
          <a:spcPct val="105000"/>
        </a:lnSpc>
        <a:spcBef>
          <a:spcPct val="0"/>
        </a:spcBef>
        <a:spcAft>
          <a:spcPct val="0"/>
        </a:spcAft>
        <a:defRPr sz="3400" b="1">
          <a:solidFill>
            <a:srgbClr val="660033"/>
          </a:solidFill>
          <a:latin typeface="Tahoma" pitchFamily="34" charset="0"/>
          <a:cs typeface="Arial" charset="0"/>
        </a:defRPr>
      </a:lvl6pPr>
      <a:lvl7pPr marL="914400" algn="l" rtl="0" fontAlgn="base">
        <a:lnSpc>
          <a:spcPct val="105000"/>
        </a:lnSpc>
        <a:spcBef>
          <a:spcPct val="0"/>
        </a:spcBef>
        <a:spcAft>
          <a:spcPct val="0"/>
        </a:spcAft>
        <a:defRPr sz="3400" b="1">
          <a:solidFill>
            <a:srgbClr val="660033"/>
          </a:solidFill>
          <a:latin typeface="Tahoma" pitchFamily="34" charset="0"/>
          <a:cs typeface="Arial" charset="0"/>
        </a:defRPr>
      </a:lvl7pPr>
      <a:lvl8pPr marL="1371600" algn="l" rtl="0" fontAlgn="base">
        <a:lnSpc>
          <a:spcPct val="105000"/>
        </a:lnSpc>
        <a:spcBef>
          <a:spcPct val="0"/>
        </a:spcBef>
        <a:spcAft>
          <a:spcPct val="0"/>
        </a:spcAft>
        <a:defRPr sz="3400" b="1">
          <a:solidFill>
            <a:srgbClr val="660033"/>
          </a:solidFill>
          <a:latin typeface="Tahoma" pitchFamily="34" charset="0"/>
          <a:cs typeface="Arial" charset="0"/>
        </a:defRPr>
      </a:lvl8pPr>
      <a:lvl9pPr marL="1828800" algn="l" rtl="0" fontAlgn="base">
        <a:lnSpc>
          <a:spcPct val="105000"/>
        </a:lnSpc>
        <a:spcBef>
          <a:spcPct val="0"/>
        </a:spcBef>
        <a:spcAft>
          <a:spcPct val="0"/>
        </a:spcAft>
        <a:defRPr sz="3400" b="1">
          <a:solidFill>
            <a:srgbClr val="660033"/>
          </a:solidFill>
          <a:latin typeface="Tahoma" pitchFamily="34" charset="0"/>
          <a:cs typeface="Arial" charset="0"/>
        </a:defRPr>
      </a:lvl9pPr>
    </p:titleStyle>
    <p:bodyStyle>
      <a:lvl1pPr marL="342900" indent="-342900" algn="l" rtl="0" eaLnBrk="0" fontAlgn="base" hangingPunct="0">
        <a:lnSpc>
          <a:spcPct val="105000"/>
        </a:lnSpc>
        <a:spcBef>
          <a:spcPct val="45000"/>
        </a:spcBef>
        <a:spcAft>
          <a:spcPct val="0"/>
        </a:spcAft>
        <a:buClr>
          <a:srgbClr val="996633"/>
        </a:buClr>
        <a:buSzPct val="12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6600"/>
        </a:buClr>
        <a:buSzPct val="120000"/>
        <a:buFont typeface="Wingdings" pitchFamily="2" charset="2"/>
        <a:buChar char="§"/>
        <a:defRPr sz="2700">
          <a:solidFill>
            <a:schemeClr val="tx1"/>
          </a:solidFill>
          <a:latin typeface="+mn-lt"/>
          <a:cs typeface="+mn-cs"/>
        </a:defRPr>
      </a:lvl2pPr>
      <a:lvl3pPr marL="1143000" indent="-228600" algn="l" rtl="0" eaLnBrk="0" fontAlgn="base" hangingPunct="0">
        <a:spcBef>
          <a:spcPct val="20000"/>
        </a:spcBef>
        <a:spcAft>
          <a:spcPct val="0"/>
        </a:spcAft>
        <a:buClr>
          <a:schemeClr val="accent2"/>
        </a:buClr>
        <a:buFont typeface="Wingdings" pitchFamily="2" charset="2"/>
        <a:buChar char="§"/>
        <a:defRPr sz="2600">
          <a:solidFill>
            <a:schemeClr val="tx1"/>
          </a:solidFill>
          <a:latin typeface="+mn-lt"/>
          <a:cs typeface="+mn-cs"/>
        </a:defRPr>
      </a:lvl3pPr>
      <a:lvl4pPr marL="1600200" indent="-228600" algn="l" rtl="0" eaLnBrk="0" fontAlgn="base" hangingPunct="0">
        <a:spcBef>
          <a:spcPct val="20000"/>
        </a:spcBef>
        <a:spcAft>
          <a:spcPct val="0"/>
        </a:spcAft>
        <a:buChar char="–"/>
        <a:defRPr sz="2600">
          <a:solidFill>
            <a:schemeClr val="tx1"/>
          </a:solidFill>
          <a:latin typeface="+mn-lt"/>
          <a:cs typeface="+mn-cs"/>
        </a:defRPr>
      </a:lvl4pPr>
      <a:lvl5pPr marL="2057400" indent="-228600" algn="l" rtl="0" eaLnBrk="0" fontAlgn="base" hangingPunct="0">
        <a:spcBef>
          <a:spcPct val="20000"/>
        </a:spcBef>
        <a:spcAft>
          <a:spcPct val="0"/>
        </a:spcAft>
        <a:buChar char="»"/>
        <a:defRPr sz="2600">
          <a:solidFill>
            <a:schemeClr val="tx1"/>
          </a:solidFill>
          <a:latin typeface="+mn-lt"/>
          <a:cs typeface="+mn-cs"/>
        </a:defRPr>
      </a:lvl5pPr>
      <a:lvl6pPr marL="2514600" indent="-228600" algn="l" rtl="0" fontAlgn="base">
        <a:spcBef>
          <a:spcPct val="20000"/>
        </a:spcBef>
        <a:spcAft>
          <a:spcPct val="0"/>
        </a:spcAft>
        <a:buChar char="»"/>
        <a:defRPr sz="2600">
          <a:solidFill>
            <a:schemeClr val="tx1"/>
          </a:solidFill>
          <a:latin typeface="+mn-lt"/>
          <a:cs typeface="+mn-cs"/>
        </a:defRPr>
      </a:lvl6pPr>
      <a:lvl7pPr marL="2971800" indent="-228600" algn="l" rtl="0" fontAlgn="base">
        <a:spcBef>
          <a:spcPct val="20000"/>
        </a:spcBef>
        <a:spcAft>
          <a:spcPct val="0"/>
        </a:spcAft>
        <a:buChar char="»"/>
        <a:defRPr sz="2600">
          <a:solidFill>
            <a:schemeClr val="tx1"/>
          </a:solidFill>
          <a:latin typeface="+mn-lt"/>
          <a:cs typeface="+mn-cs"/>
        </a:defRPr>
      </a:lvl7pPr>
      <a:lvl8pPr marL="3429000" indent="-228600" algn="l" rtl="0" fontAlgn="base">
        <a:spcBef>
          <a:spcPct val="20000"/>
        </a:spcBef>
        <a:spcAft>
          <a:spcPct val="0"/>
        </a:spcAft>
        <a:buChar char="»"/>
        <a:defRPr sz="2600">
          <a:solidFill>
            <a:schemeClr val="tx1"/>
          </a:solidFill>
          <a:latin typeface="+mn-lt"/>
          <a:cs typeface="+mn-cs"/>
        </a:defRPr>
      </a:lvl8pPr>
      <a:lvl9pPr marL="3886200" indent="-228600" algn="l" rtl="0" fontAlgn="base">
        <a:spcBef>
          <a:spcPct val="20000"/>
        </a:spcBef>
        <a:spcAft>
          <a:spcPct val="0"/>
        </a:spcAft>
        <a:buChar char="»"/>
        <a:defRPr sz="2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1" Type="http://schemas.openxmlformats.org/officeDocument/2006/relationships/image" Target="../media/image11.wmf"/><Relationship Id="rId12" Type="http://schemas.openxmlformats.org/officeDocument/2006/relationships/oleObject" Target="../embeddings/oleObject10.bin"/><Relationship Id="rId13" Type="http://schemas.openxmlformats.org/officeDocument/2006/relationships/image" Target="../media/image12.wmf"/><Relationship Id="rId14" Type="http://schemas.openxmlformats.org/officeDocument/2006/relationships/oleObject" Target="../embeddings/oleObject11.bin"/><Relationship Id="rId15" Type="http://schemas.openxmlformats.org/officeDocument/2006/relationships/image" Target="../media/image13.wmf"/><Relationship Id="rId1" Type="http://schemas.openxmlformats.org/officeDocument/2006/relationships/vmlDrawing" Target="../drawings/vmlDrawing2.vml"/><Relationship Id="rId2" Type="http://schemas.openxmlformats.org/officeDocument/2006/relationships/slideLayout" Target="../slideLayouts/slideLayout2.xml"/><Relationship Id="rId3" Type="http://schemas.openxmlformats.org/officeDocument/2006/relationships/notesSlide" Target="../notesSlides/notesSlide11.xml"/><Relationship Id="rId4" Type="http://schemas.openxmlformats.org/officeDocument/2006/relationships/oleObject" Target="../embeddings/oleObject6.bin"/><Relationship Id="rId5" Type="http://schemas.openxmlformats.org/officeDocument/2006/relationships/image" Target="../media/image8.wmf"/><Relationship Id="rId6" Type="http://schemas.openxmlformats.org/officeDocument/2006/relationships/oleObject" Target="../embeddings/oleObject7.bin"/><Relationship Id="rId7" Type="http://schemas.openxmlformats.org/officeDocument/2006/relationships/image" Target="../media/image9.wmf"/><Relationship Id="rId8" Type="http://schemas.openxmlformats.org/officeDocument/2006/relationships/oleObject" Target="../embeddings/oleObject8.bin"/><Relationship Id="rId9" Type="http://schemas.openxmlformats.org/officeDocument/2006/relationships/image" Target="../media/image10.wmf"/><Relationship Id="rId10" Type="http://schemas.openxmlformats.org/officeDocument/2006/relationships/oleObject" Target="../embeddings/oleObject9.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oleObject" Target="../embeddings/oleObject12.bin"/><Relationship Id="rId5" Type="http://schemas.openxmlformats.org/officeDocument/2006/relationships/image" Target="../media/image14.wmf"/><Relationship Id="rId6" Type="http://schemas.openxmlformats.org/officeDocument/2006/relationships/oleObject" Target="../embeddings/oleObject13.bin"/><Relationship Id="rId7" Type="http://schemas.openxmlformats.org/officeDocument/2006/relationships/image" Target="../media/image15.w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1" Type="http://schemas.openxmlformats.org/officeDocument/2006/relationships/image" Target="../media/image19.wmf"/><Relationship Id="rId12" Type="http://schemas.openxmlformats.org/officeDocument/2006/relationships/oleObject" Target="../embeddings/oleObject18.bin"/><Relationship Id="rId13" Type="http://schemas.openxmlformats.org/officeDocument/2006/relationships/image" Target="../media/image20.wmf"/><Relationship Id="rId1" Type="http://schemas.openxmlformats.org/officeDocument/2006/relationships/vmlDrawing" Target="../drawings/vmlDrawing4.vml"/><Relationship Id="rId2" Type="http://schemas.openxmlformats.org/officeDocument/2006/relationships/slideLayout" Target="../slideLayouts/slideLayout2.xml"/><Relationship Id="rId3" Type="http://schemas.openxmlformats.org/officeDocument/2006/relationships/notesSlide" Target="../notesSlides/notesSlide15.xml"/><Relationship Id="rId4" Type="http://schemas.openxmlformats.org/officeDocument/2006/relationships/oleObject" Target="../embeddings/oleObject14.bin"/><Relationship Id="rId5" Type="http://schemas.openxmlformats.org/officeDocument/2006/relationships/image" Target="../media/image16.wmf"/><Relationship Id="rId6" Type="http://schemas.openxmlformats.org/officeDocument/2006/relationships/oleObject" Target="../embeddings/oleObject15.bin"/><Relationship Id="rId7" Type="http://schemas.openxmlformats.org/officeDocument/2006/relationships/image" Target="../media/image17.wmf"/><Relationship Id="rId8" Type="http://schemas.openxmlformats.org/officeDocument/2006/relationships/oleObject" Target="../embeddings/oleObject16.bin"/><Relationship Id="rId9" Type="http://schemas.openxmlformats.org/officeDocument/2006/relationships/image" Target="../media/image18.wmf"/><Relationship Id="rId10" Type="http://schemas.openxmlformats.org/officeDocument/2006/relationships/oleObject" Target="../embeddings/oleObject17.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oleObject" Target="../embeddings/oleObject19.bin"/><Relationship Id="rId5" Type="http://schemas.openxmlformats.org/officeDocument/2006/relationships/image" Target="../media/image21.wmf"/><Relationship Id="rId6" Type="http://schemas.openxmlformats.org/officeDocument/2006/relationships/oleObject" Target="../embeddings/oleObject20.bin"/><Relationship Id="rId7" Type="http://schemas.openxmlformats.org/officeDocument/2006/relationships/image" Target="../media/image22.w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3.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oleObject" Target="../embeddings/oleObject21.bin"/><Relationship Id="rId5" Type="http://schemas.openxmlformats.org/officeDocument/2006/relationships/image" Target="../media/image24.w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4" Type="http://schemas.openxmlformats.org/officeDocument/2006/relationships/oleObject" Target="../embeddings/oleObject22.bin"/><Relationship Id="rId5" Type="http://schemas.openxmlformats.org/officeDocument/2006/relationships/image" Target="../media/image25.w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4" Type="http://schemas.openxmlformats.org/officeDocument/2006/relationships/oleObject" Target="../embeddings/oleObject23.bin"/><Relationship Id="rId5" Type="http://schemas.openxmlformats.org/officeDocument/2006/relationships/image" Target="../media/image26.w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4" Type="http://schemas.openxmlformats.org/officeDocument/2006/relationships/oleObject" Target="../embeddings/oleObject24.bin"/><Relationship Id="rId5" Type="http://schemas.openxmlformats.org/officeDocument/2006/relationships/image" Target="../media/image27.wmf"/><Relationship Id="rId6" Type="http://schemas.openxmlformats.org/officeDocument/2006/relationships/oleObject" Target="../embeddings/oleObject25.bin"/><Relationship Id="rId7" Type="http://schemas.openxmlformats.org/officeDocument/2006/relationships/image" Target="../media/image28.wmf"/><Relationship Id="rId8" Type="http://schemas.openxmlformats.org/officeDocument/2006/relationships/oleObject" Target="../embeddings/oleObject26.bin"/><Relationship Id="rId9" Type="http://schemas.openxmlformats.org/officeDocument/2006/relationships/image" Target="../media/image29.w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4" Type="http://schemas.openxmlformats.org/officeDocument/2006/relationships/oleObject" Target="../embeddings/oleObject27.bin"/><Relationship Id="rId5" Type="http://schemas.openxmlformats.org/officeDocument/2006/relationships/image" Target="../media/image30.wmf"/><Relationship Id="rId6" Type="http://schemas.openxmlformats.org/officeDocument/2006/relationships/oleObject" Target="../embeddings/oleObject28.bin"/><Relationship Id="rId7" Type="http://schemas.openxmlformats.org/officeDocument/2006/relationships/image" Target="../media/image31.wmf"/><Relationship Id="rId8" Type="http://schemas.openxmlformats.org/officeDocument/2006/relationships/oleObject" Target="../embeddings/oleObject29.bin"/><Relationship Id="rId9" Type="http://schemas.openxmlformats.org/officeDocument/2006/relationships/image" Target="../media/image32.w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4" Type="http://schemas.openxmlformats.org/officeDocument/2006/relationships/oleObject" Target="../embeddings/oleObject30.bin"/><Relationship Id="rId5" Type="http://schemas.openxmlformats.org/officeDocument/2006/relationships/image" Target="../media/image33.wmf"/><Relationship Id="rId6" Type="http://schemas.openxmlformats.org/officeDocument/2006/relationships/oleObject" Target="../embeddings/oleObject31.bin"/><Relationship Id="rId7" Type="http://schemas.openxmlformats.org/officeDocument/2006/relationships/image" Target="../media/image29.wmf"/><Relationship Id="rId8" Type="http://schemas.openxmlformats.org/officeDocument/2006/relationships/oleObject" Target="../embeddings/oleObject32.bin"/><Relationship Id="rId9" Type="http://schemas.openxmlformats.org/officeDocument/2006/relationships/image" Target="../media/image34.wmf"/><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4" Type="http://schemas.openxmlformats.org/officeDocument/2006/relationships/oleObject" Target="../embeddings/oleObject33.bin"/><Relationship Id="rId5" Type="http://schemas.openxmlformats.org/officeDocument/2006/relationships/image" Target="../media/image35.wmf"/><Relationship Id="rId6" Type="http://schemas.openxmlformats.org/officeDocument/2006/relationships/oleObject" Target="../embeddings/oleObject34.bin"/><Relationship Id="rId7" Type="http://schemas.openxmlformats.org/officeDocument/2006/relationships/image" Target="../media/image36.w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4" Type="http://schemas.openxmlformats.org/officeDocument/2006/relationships/oleObject" Target="../embeddings/oleObject35.bin"/><Relationship Id="rId5" Type="http://schemas.openxmlformats.org/officeDocument/2006/relationships/image" Target="../media/image37.wmf"/><Relationship Id="rId6" Type="http://schemas.openxmlformats.org/officeDocument/2006/relationships/oleObject" Target="../embeddings/oleObject36.bin"/><Relationship Id="rId7" Type="http://schemas.openxmlformats.org/officeDocument/2006/relationships/image" Target="../media/image38.wmf"/><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4" Type="http://schemas.openxmlformats.org/officeDocument/2006/relationships/oleObject" Target="../embeddings/oleObject37.bin"/><Relationship Id="rId5" Type="http://schemas.openxmlformats.org/officeDocument/2006/relationships/image" Target="../media/image35.wmf"/><Relationship Id="rId1" Type="http://schemas.openxmlformats.org/officeDocument/2006/relationships/vmlDrawing" Target="../drawings/vmlDrawing14.vml"/><Relationship Id="rId2"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4" Type="http://schemas.openxmlformats.org/officeDocument/2006/relationships/oleObject" Target="../embeddings/oleObject38.bin"/><Relationship Id="rId5" Type="http://schemas.openxmlformats.org/officeDocument/2006/relationships/image" Target="../media/image35.wmf"/><Relationship Id="rId6" Type="http://schemas.openxmlformats.org/officeDocument/2006/relationships/oleObject" Target="../embeddings/oleObject39.bin"/><Relationship Id="rId7" Type="http://schemas.openxmlformats.org/officeDocument/2006/relationships/image" Target="../media/image39.wmf"/><Relationship Id="rId1" Type="http://schemas.openxmlformats.org/officeDocument/2006/relationships/vmlDrawing" Target="../drawings/vmlDrawing15.vml"/><Relationship Id="rId2"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4" Type="http://schemas.openxmlformats.org/officeDocument/2006/relationships/oleObject" Target="../embeddings/oleObject40.bin"/><Relationship Id="rId5" Type="http://schemas.openxmlformats.org/officeDocument/2006/relationships/image" Target="../media/image35.wmf"/><Relationship Id="rId1" Type="http://schemas.openxmlformats.org/officeDocument/2006/relationships/vmlDrawing" Target="../drawings/vmlDrawing16.vml"/><Relationship Id="rId2"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4" Type="http://schemas.openxmlformats.org/officeDocument/2006/relationships/oleObject" Target="../embeddings/oleObject41.bin"/><Relationship Id="rId5" Type="http://schemas.openxmlformats.org/officeDocument/2006/relationships/image" Target="../media/image24.wmf"/><Relationship Id="rId6" Type="http://schemas.openxmlformats.org/officeDocument/2006/relationships/oleObject" Target="../embeddings/oleObject42.bin"/><Relationship Id="rId7" Type="http://schemas.openxmlformats.org/officeDocument/2006/relationships/image" Target="../media/image37.wmf"/><Relationship Id="rId1" Type="http://schemas.openxmlformats.org/officeDocument/2006/relationships/vmlDrawing" Target="../drawings/vmlDrawing17.vml"/><Relationship Id="rId2"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1" Type="http://schemas.openxmlformats.org/officeDocument/2006/relationships/image" Target="../media/image6.wmf"/><Relationship Id="rId12" Type="http://schemas.openxmlformats.org/officeDocument/2006/relationships/oleObject" Target="../embeddings/oleObject5.bin"/><Relationship Id="rId13" Type="http://schemas.openxmlformats.org/officeDocument/2006/relationships/image" Target="../media/image7.wmf"/><Relationship Id="rId1" Type="http://schemas.openxmlformats.org/officeDocument/2006/relationships/vmlDrawing" Target="../drawings/vmlDrawing1.vml"/><Relationship Id="rId2" Type="http://schemas.openxmlformats.org/officeDocument/2006/relationships/slideLayout" Target="../slideLayouts/slideLayout2.xml"/><Relationship Id="rId3" Type="http://schemas.openxmlformats.org/officeDocument/2006/relationships/notesSlide" Target="../notesSlides/notesSlide6.xml"/><Relationship Id="rId4" Type="http://schemas.openxmlformats.org/officeDocument/2006/relationships/oleObject" Target="../embeddings/oleObject1.bin"/><Relationship Id="rId5" Type="http://schemas.openxmlformats.org/officeDocument/2006/relationships/image" Target="../media/image3.wmf"/><Relationship Id="rId6" Type="http://schemas.openxmlformats.org/officeDocument/2006/relationships/oleObject" Target="../embeddings/oleObject2.bin"/><Relationship Id="rId7" Type="http://schemas.openxmlformats.org/officeDocument/2006/relationships/image" Target="../media/image4.wmf"/><Relationship Id="rId8" Type="http://schemas.openxmlformats.org/officeDocument/2006/relationships/oleObject" Target="../embeddings/oleObject3.bin"/><Relationship Id="rId9" Type="http://schemas.openxmlformats.org/officeDocument/2006/relationships/image" Target="../media/image5.wmf"/><Relationship Id="rId10" Type="http://schemas.openxmlformats.org/officeDocument/2006/relationships/oleObject" Target="../embeddings/oleObject4.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008529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5"/>
          <p:cNvSpPr>
            <a:spLocks noGrp="1" noChangeArrowheads="1"/>
          </p:cNvSpPr>
          <p:nvPr>
            <p:ph type="title"/>
          </p:nvPr>
        </p:nvSpPr>
        <p:spPr/>
        <p:txBody>
          <a:bodyPr/>
          <a:lstStyle/>
          <a:p>
            <a:r>
              <a:rPr lang="en-US" sz="3000" smtClean="0"/>
              <a:t>An increase in government purchases</a:t>
            </a:r>
          </a:p>
        </p:txBody>
      </p:sp>
      <p:grpSp>
        <p:nvGrpSpPr>
          <p:cNvPr id="38915" name="Group 3"/>
          <p:cNvGrpSpPr>
            <a:grpSpLocks/>
          </p:cNvGrpSpPr>
          <p:nvPr/>
        </p:nvGrpSpPr>
        <p:grpSpPr bwMode="auto">
          <a:xfrm>
            <a:off x="3027363" y="1219200"/>
            <a:ext cx="4973637" cy="4114800"/>
            <a:chOff x="1907" y="768"/>
            <a:chExt cx="3133" cy="2592"/>
          </a:xfrm>
        </p:grpSpPr>
        <p:grpSp>
          <p:nvGrpSpPr>
            <p:cNvPr id="38952" name="Group 4"/>
            <p:cNvGrpSpPr>
              <a:grpSpLocks/>
            </p:cNvGrpSpPr>
            <p:nvPr/>
          </p:nvGrpSpPr>
          <p:grpSpPr bwMode="auto">
            <a:xfrm>
              <a:off x="2256" y="1020"/>
              <a:ext cx="2496" cy="2112"/>
              <a:chOff x="2640" y="1056"/>
              <a:chExt cx="2496" cy="2112"/>
            </a:xfrm>
          </p:grpSpPr>
          <p:sp>
            <p:nvSpPr>
              <p:cNvPr id="38955" name="Line 5"/>
              <p:cNvSpPr>
                <a:spLocks noChangeShapeType="1"/>
              </p:cNvSpPr>
              <p:nvPr/>
            </p:nvSpPr>
            <p:spPr bwMode="auto">
              <a:xfrm>
                <a:off x="2640" y="1056"/>
                <a:ext cx="0" cy="2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56" name="Line 6"/>
              <p:cNvSpPr>
                <a:spLocks noChangeShapeType="1"/>
              </p:cNvSpPr>
              <p:nvPr/>
            </p:nvSpPr>
            <p:spPr bwMode="auto">
              <a:xfrm>
                <a:off x="2640" y="3168"/>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8953" name="Text Box 7"/>
            <p:cNvSpPr txBox="1">
              <a:spLocks noChangeArrowheads="1"/>
            </p:cNvSpPr>
            <p:nvPr/>
          </p:nvSpPr>
          <p:spPr bwMode="auto">
            <a:xfrm>
              <a:off x="4704" y="307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i="1">
                  <a:latin typeface="Tahoma" pitchFamily="34" charset="0"/>
                </a:rPr>
                <a:t>Y</a:t>
              </a:r>
              <a:r>
                <a:rPr lang="en-US" sz="2400"/>
                <a:t> </a:t>
              </a:r>
            </a:p>
          </p:txBody>
        </p:sp>
        <p:sp>
          <p:nvSpPr>
            <p:cNvPr id="38954" name="Text Box 8"/>
            <p:cNvSpPr txBox="1">
              <a:spLocks noChangeArrowheads="1"/>
            </p:cNvSpPr>
            <p:nvPr/>
          </p:nvSpPr>
          <p:spPr bwMode="auto">
            <a:xfrm>
              <a:off x="1907" y="768"/>
              <a:ext cx="39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830388" algn="r"/>
                </a:tabLst>
                <a:defRPr>
                  <a:solidFill>
                    <a:schemeClr val="tx1"/>
                  </a:solidFill>
                  <a:latin typeface="Arial" charset="0"/>
                  <a:cs typeface="Arial" charset="0"/>
                </a:defRPr>
              </a:lvl1pPr>
              <a:lvl2pPr marL="742950" indent="-285750" eaLnBrk="0" hangingPunct="0">
                <a:tabLst>
                  <a:tab pos="1830388" algn="r"/>
                </a:tabLst>
                <a:defRPr>
                  <a:solidFill>
                    <a:schemeClr val="tx1"/>
                  </a:solidFill>
                  <a:latin typeface="Arial" charset="0"/>
                  <a:cs typeface="Arial" charset="0"/>
                </a:defRPr>
              </a:lvl2pPr>
              <a:lvl3pPr marL="1143000" indent="-228600" eaLnBrk="0" hangingPunct="0">
                <a:tabLst>
                  <a:tab pos="1830388" algn="r"/>
                </a:tabLst>
                <a:defRPr>
                  <a:solidFill>
                    <a:schemeClr val="tx1"/>
                  </a:solidFill>
                  <a:latin typeface="Arial" charset="0"/>
                  <a:cs typeface="Arial" charset="0"/>
                </a:defRPr>
              </a:lvl3pPr>
              <a:lvl4pPr marL="1600200" indent="-228600" eaLnBrk="0" hangingPunct="0">
                <a:tabLst>
                  <a:tab pos="1830388" algn="r"/>
                </a:tabLst>
                <a:defRPr>
                  <a:solidFill>
                    <a:schemeClr val="tx1"/>
                  </a:solidFill>
                  <a:latin typeface="Arial" charset="0"/>
                  <a:cs typeface="Arial" charset="0"/>
                </a:defRPr>
              </a:lvl4pPr>
              <a:lvl5pPr marL="2057400" indent="-228600" eaLnBrk="0" hangingPunct="0">
                <a:tabLst>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830388" algn="r"/>
                </a:tabLst>
                <a:defRPr>
                  <a:solidFill>
                    <a:schemeClr val="tx1"/>
                  </a:solidFill>
                  <a:latin typeface="Arial" charset="0"/>
                  <a:cs typeface="Arial" charset="0"/>
                </a:defRPr>
              </a:lvl9pPr>
            </a:lstStyle>
            <a:p>
              <a:pPr algn="ctr" eaLnBrk="1" hangingPunct="1">
                <a:spcBef>
                  <a:spcPct val="5000"/>
                </a:spcBef>
              </a:pPr>
              <a:r>
                <a:rPr lang="en-US" sz="2400" b="1" i="1">
                  <a:latin typeface="Tahoma" pitchFamily="34" charset="0"/>
                </a:rPr>
                <a:t>PE</a:t>
              </a:r>
              <a:endParaRPr lang="en-US" sz="2200"/>
            </a:p>
          </p:txBody>
        </p:sp>
      </p:grpSp>
      <p:sp>
        <p:nvSpPr>
          <p:cNvPr id="48137" name="Line 9"/>
          <p:cNvSpPr>
            <a:spLocks noChangeShapeType="1"/>
          </p:cNvSpPr>
          <p:nvPr/>
        </p:nvSpPr>
        <p:spPr bwMode="auto">
          <a:xfrm flipV="1">
            <a:off x="3581400" y="1717675"/>
            <a:ext cx="3257550" cy="32543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38" name="Text Box 10"/>
          <p:cNvSpPr txBox="1">
            <a:spLocks noChangeArrowheads="1"/>
          </p:cNvSpPr>
          <p:nvPr/>
        </p:nvSpPr>
        <p:spPr bwMode="auto">
          <a:xfrm rot="-2751904">
            <a:off x="6153150" y="1323975"/>
            <a:ext cx="126841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b="1" i="1">
                <a:latin typeface="Tahoma" pitchFamily="34" charset="0"/>
              </a:rPr>
              <a:t>PE</a:t>
            </a:r>
            <a:r>
              <a:rPr lang="en-US" sz="2200">
                <a:latin typeface="Tahoma" pitchFamily="34" charset="0"/>
              </a:rPr>
              <a:t> =</a:t>
            </a:r>
            <a:r>
              <a:rPr lang="en-US" sz="2200" b="1" i="1">
                <a:latin typeface="Tahoma" pitchFamily="34" charset="0"/>
              </a:rPr>
              <a:t>Y</a:t>
            </a:r>
            <a:r>
              <a:rPr lang="en-US" sz="2200"/>
              <a:t> </a:t>
            </a:r>
          </a:p>
        </p:txBody>
      </p:sp>
      <p:grpSp>
        <p:nvGrpSpPr>
          <p:cNvPr id="4" name="Group 11"/>
          <p:cNvGrpSpPr>
            <a:grpSpLocks/>
          </p:cNvGrpSpPr>
          <p:nvPr/>
        </p:nvGrpSpPr>
        <p:grpSpPr bwMode="auto">
          <a:xfrm>
            <a:off x="3581400" y="2381250"/>
            <a:ext cx="5334000" cy="1600200"/>
            <a:chOff x="2256" y="1500"/>
            <a:chExt cx="3360" cy="1008"/>
          </a:xfrm>
        </p:grpSpPr>
        <p:sp>
          <p:nvSpPr>
            <p:cNvPr id="38950" name="Text Box 12"/>
            <p:cNvSpPr txBox="1">
              <a:spLocks noChangeArrowheads="1"/>
            </p:cNvSpPr>
            <p:nvPr/>
          </p:nvSpPr>
          <p:spPr bwMode="auto">
            <a:xfrm>
              <a:off x="4240" y="1500"/>
              <a:ext cx="1376"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dirty="0">
                  <a:latin typeface="Tahoma" pitchFamily="34" charset="0"/>
                </a:rPr>
                <a:t>PE</a:t>
              </a:r>
              <a:r>
                <a:rPr lang="en-US" sz="2300" dirty="0">
                  <a:latin typeface="Tahoma" pitchFamily="34" charset="0"/>
                </a:rPr>
                <a:t> =</a:t>
              </a:r>
              <a:r>
                <a:rPr lang="en-US" sz="2300" b="1" i="1" dirty="0">
                  <a:latin typeface="Tahoma" pitchFamily="34" charset="0"/>
                </a:rPr>
                <a:t>C </a:t>
              </a:r>
              <a:r>
                <a:rPr lang="en-US" sz="2300" dirty="0">
                  <a:latin typeface="Tahoma" pitchFamily="34" charset="0"/>
                </a:rPr>
                <a:t>+</a:t>
              </a:r>
              <a:r>
                <a:rPr lang="en-US" sz="2300" b="1" i="1" dirty="0">
                  <a:latin typeface="Tahoma" pitchFamily="34" charset="0"/>
                </a:rPr>
                <a:t>I </a:t>
              </a:r>
              <a:r>
                <a:rPr lang="en-US" sz="2300" dirty="0">
                  <a:latin typeface="Tahoma" pitchFamily="34" charset="0"/>
                </a:rPr>
                <a:t>+</a:t>
              </a:r>
              <a:r>
                <a:rPr lang="en-US" sz="2300" b="1" i="1" dirty="0">
                  <a:latin typeface="Tahoma" pitchFamily="34" charset="0"/>
                </a:rPr>
                <a:t>G</a:t>
              </a:r>
              <a:r>
                <a:rPr lang="en-US" sz="2300" b="1" baseline="-25000" dirty="0">
                  <a:latin typeface="Tahoma" pitchFamily="34" charset="0"/>
                </a:rPr>
                <a:t>1</a:t>
              </a:r>
              <a:endParaRPr lang="en-US" sz="2300" baseline="-25000" dirty="0"/>
            </a:p>
          </p:txBody>
        </p:sp>
        <p:sp>
          <p:nvSpPr>
            <p:cNvPr id="38951" name="Line 13"/>
            <p:cNvSpPr>
              <a:spLocks noChangeShapeType="1"/>
            </p:cNvSpPr>
            <p:nvPr/>
          </p:nvSpPr>
          <p:spPr bwMode="auto">
            <a:xfrm flipV="1">
              <a:off x="2256" y="1740"/>
              <a:ext cx="2256" cy="76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8142" name="Line 14"/>
          <p:cNvSpPr>
            <a:spLocks noChangeShapeType="1"/>
          </p:cNvSpPr>
          <p:nvPr/>
        </p:nvSpPr>
        <p:spPr bwMode="auto">
          <a:xfrm>
            <a:off x="5105400" y="3448050"/>
            <a:ext cx="0" cy="15240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nvGrpSpPr>
          <p:cNvPr id="5" name="Group 15"/>
          <p:cNvGrpSpPr>
            <a:grpSpLocks/>
          </p:cNvGrpSpPr>
          <p:nvPr/>
        </p:nvGrpSpPr>
        <p:grpSpPr bwMode="auto">
          <a:xfrm>
            <a:off x="3298825" y="4972050"/>
            <a:ext cx="1806575" cy="933450"/>
            <a:chOff x="2077" y="3119"/>
            <a:chExt cx="1149" cy="611"/>
          </a:xfrm>
        </p:grpSpPr>
        <p:sp>
          <p:nvSpPr>
            <p:cNvPr id="38948" name="Text Box 16"/>
            <p:cNvSpPr txBox="1">
              <a:spLocks noChangeArrowheads="1"/>
            </p:cNvSpPr>
            <p:nvPr/>
          </p:nvSpPr>
          <p:spPr bwMode="auto">
            <a:xfrm>
              <a:off x="2077" y="3408"/>
              <a:ext cx="899" cy="322"/>
            </a:xfrm>
            <a:prstGeom prst="rect">
              <a:avLst/>
            </a:prstGeom>
            <a:solidFill>
              <a:schemeClr val="bg1">
                <a:alpha val="50195"/>
              </a:schemeClr>
            </a:solidFill>
            <a:ln w="12700">
              <a:solidFill>
                <a:schemeClr val="tx1"/>
              </a:solidFill>
              <a:miter lim="800000"/>
              <a:headEnd/>
              <a:tailEnd/>
            </a:ln>
          </p:spPr>
          <p:txBody>
            <a:bodyPr bIns="9144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300" b="1" i="1">
                  <a:latin typeface="Tahoma" pitchFamily="34" charset="0"/>
                </a:rPr>
                <a:t>PE</a:t>
              </a:r>
              <a:r>
                <a:rPr lang="en-US" sz="2300" baseline="-25000">
                  <a:latin typeface="Tahoma" pitchFamily="34" charset="0"/>
                </a:rPr>
                <a:t>1</a:t>
              </a:r>
              <a:r>
                <a:rPr lang="en-US" sz="2300">
                  <a:latin typeface="Tahoma" pitchFamily="34" charset="0"/>
                </a:rPr>
                <a:t> = </a:t>
              </a:r>
              <a:r>
                <a:rPr lang="en-US" sz="2300" b="1" i="1">
                  <a:latin typeface="Tahoma" pitchFamily="34" charset="0"/>
                </a:rPr>
                <a:t>Y</a:t>
              </a:r>
              <a:r>
                <a:rPr lang="en-US" sz="2300" baseline="-25000">
                  <a:latin typeface="Tahoma" pitchFamily="34" charset="0"/>
                </a:rPr>
                <a:t>1</a:t>
              </a:r>
            </a:p>
          </p:txBody>
        </p:sp>
        <p:sp>
          <p:nvSpPr>
            <p:cNvPr id="38949" name="Line 17"/>
            <p:cNvSpPr>
              <a:spLocks noChangeShapeType="1"/>
            </p:cNvSpPr>
            <p:nvPr/>
          </p:nvSpPr>
          <p:spPr bwMode="auto">
            <a:xfrm flipV="1">
              <a:off x="2985" y="3119"/>
              <a:ext cx="241" cy="405"/>
            </a:xfrm>
            <a:prstGeom prst="line">
              <a:avLst/>
            </a:prstGeom>
            <a:noFill/>
            <a:ln w="12700">
              <a:solidFill>
                <a:schemeClr val="tx1"/>
              </a:solidFill>
              <a:round/>
              <a:headEnd/>
              <a:tailEnd type="none" w="lg" len="med"/>
            </a:ln>
            <a:extLst>
              <a:ext uri="{909E8E84-426E-40dd-AFC4-6F175D3DCCD1}">
                <a14:hiddenFill xmlns:a14="http://schemas.microsoft.com/office/drawing/2010/main">
                  <a:noFill/>
                </a14:hiddenFill>
              </a:ext>
            </a:extLst>
          </p:spPr>
          <p:txBody>
            <a:bodyPr bIns="91440"/>
            <a:lstStyle/>
            <a:p>
              <a:endParaRPr lang="en-US"/>
            </a:p>
          </p:txBody>
        </p:sp>
      </p:grpSp>
      <p:grpSp>
        <p:nvGrpSpPr>
          <p:cNvPr id="6" name="Group 18"/>
          <p:cNvGrpSpPr>
            <a:grpSpLocks/>
          </p:cNvGrpSpPr>
          <p:nvPr/>
        </p:nvGrpSpPr>
        <p:grpSpPr bwMode="auto">
          <a:xfrm>
            <a:off x="3600450" y="1800225"/>
            <a:ext cx="5314950" cy="1589088"/>
            <a:chOff x="2268" y="1134"/>
            <a:chExt cx="3348" cy="1001"/>
          </a:xfrm>
        </p:grpSpPr>
        <p:sp>
          <p:nvSpPr>
            <p:cNvPr id="38946" name="Text Box 19"/>
            <p:cNvSpPr txBox="1">
              <a:spLocks noChangeArrowheads="1"/>
            </p:cNvSpPr>
            <p:nvPr/>
          </p:nvSpPr>
          <p:spPr bwMode="auto">
            <a:xfrm>
              <a:off x="4240" y="1134"/>
              <a:ext cx="1376"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dirty="0">
                  <a:latin typeface="Tahoma" pitchFamily="34" charset="0"/>
                </a:rPr>
                <a:t>PE</a:t>
              </a:r>
              <a:r>
                <a:rPr lang="en-US" sz="2300" dirty="0">
                  <a:latin typeface="Tahoma" pitchFamily="34" charset="0"/>
                </a:rPr>
                <a:t> =</a:t>
              </a:r>
              <a:r>
                <a:rPr lang="en-US" sz="2300" b="1" i="1" dirty="0">
                  <a:latin typeface="Tahoma" pitchFamily="34" charset="0"/>
                </a:rPr>
                <a:t>C </a:t>
              </a:r>
              <a:r>
                <a:rPr lang="en-US" sz="2300" dirty="0">
                  <a:latin typeface="Tahoma" pitchFamily="34" charset="0"/>
                </a:rPr>
                <a:t>+</a:t>
              </a:r>
              <a:r>
                <a:rPr lang="en-US" sz="2300" b="1" i="1" dirty="0">
                  <a:latin typeface="Tahoma" pitchFamily="34" charset="0"/>
                </a:rPr>
                <a:t>I </a:t>
              </a:r>
              <a:r>
                <a:rPr lang="en-US" sz="2300" dirty="0">
                  <a:latin typeface="Tahoma" pitchFamily="34" charset="0"/>
                </a:rPr>
                <a:t>+</a:t>
              </a:r>
              <a:r>
                <a:rPr lang="en-US" sz="2300" b="1" i="1" dirty="0">
                  <a:solidFill>
                    <a:srgbClr val="CC0000"/>
                  </a:solidFill>
                  <a:latin typeface="Tahoma" pitchFamily="34" charset="0"/>
                </a:rPr>
                <a:t>G</a:t>
              </a:r>
              <a:r>
                <a:rPr lang="en-US" sz="2300" b="1" baseline="-25000" dirty="0">
                  <a:solidFill>
                    <a:srgbClr val="CC0000"/>
                  </a:solidFill>
                  <a:latin typeface="Tahoma" pitchFamily="34" charset="0"/>
                </a:rPr>
                <a:t>2</a:t>
              </a:r>
              <a:endParaRPr lang="en-US" sz="2300" baseline="-25000" dirty="0">
                <a:solidFill>
                  <a:srgbClr val="CC0000"/>
                </a:solidFill>
              </a:endParaRPr>
            </a:p>
          </p:txBody>
        </p:sp>
        <p:sp>
          <p:nvSpPr>
            <p:cNvPr id="38947" name="Line 20"/>
            <p:cNvSpPr>
              <a:spLocks noChangeShapeType="1"/>
            </p:cNvSpPr>
            <p:nvPr/>
          </p:nvSpPr>
          <p:spPr bwMode="auto">
            <a:xfrm flipV="1">
              <a:off x="2268" y="1374"/>
              <a:ext cx="2255" cy="761"/>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8149" name="Line 21"/>
          <p:cNvSpPr>
            <a:spLocks noChangeShapeType="1"/>
          </p:cNvSpPr>
          <p:nvPr/>
        </p:nvSpPr>
        <p:spPr bwMode="auto">
          <a:xfrm>
            <a:off x="5970588" y="2593975"/>
            <a:ext cx="3175" cy="23510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nvGrpSpPr>
          <p:cNvPr id="7" name="Group 22"/>
          <p:cNvGrpSpPr>
            <a:grpSpLocks/>
          </p:cNvGrpSpPr>
          <p:nvPr/>
        </p:nvGrpSpPr>
        <p:grpSpPr bwMode="auto">
          <a:xfrm>
            <a:off x="5967413" y="4970463"/>
            <a:ext cx="1797050" cy="976312"/>
            <a:chOff x="3739" y="3131"/>
            <a:chExt cx="1132" cy="662"/>
          </a:xfrm>
        </p:grpSpPr>
        <p:sp>
          <p:nvSpPr>
            <p:cNvPr id="38944" name="Text Box 23"/>
            <p:cNvSpPr txBox="1">
              <a:spLocks noChangeArrowheads="1"/>
            </p:cNvSpPr>
            <p:nvPr/>
          </p:nvSpPr>
          <p:spPr bwMode="auto">
            <a:xfrm>
              <a:off x="3984" y="3459"/>
              <a:ext cx="887" cy="334"/>
            </a:xfrm>
            <a:prstGeom prst="rect">
              <a:avLst/>
            </a:prstGeom>
            <a:solidFill>
              <a:schemeClr val="bg1">
                <a:alpha val="50195"/>
              </a:schemeClr>
            </a:solidFill>
            <a:ln w="12700">
              <a:solidFill>
                <a:schemeClr val="tx1"/>
              </a:solidFill>
              <a:miter lim="800000"/>
              <a:headEnd/>
              <a:tailEnd/>
            </a:ln>
          </p:spPr>
          <p:txBody>
            <a:bodyPr bIns="9144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300" b="1" i="1">
                  <a:latin typeface="Tahoma" pitchFamily="34" charset="0"/>
                </a:rPr>
                <a:t>PE</a:t>
              </a:r>
              <a:r>
                <a:rPr lang="en-US" sz="2300" baseline="-25000">
                  <a:latin typeface="Tahoma" pitchFamily="34" charset="0"/>
                </a:rPr>
                <a:t>2</a:t>
              </a:r>
              <a:r>
                <a:rPr lang="en-US" sz="2300">
                  <a:latin typeface="Tahoma" pitchFamily="34" charset="0"/>
                </a:rPr>
                <a:t> = </a:t>
              </a:r>
              <a:r>
                <a:rPr lang="en-US" sz="2300" b="1" i="1">
                  <a:latin typeface="Tahoma" pitchFamily="34" charset="0"/>
                </a:rPr>
                <a:t>Y</a:t>
              </a:r>
              <a:r>
                <a:rPr lang="en-US" sz="2300" baseline="-25000">
                  <a:latin typeface="Tahoma" pitchFamily="34" charset="0"/>
                </a:rPr>
                <a:t>2</a:t>
              </a:r>
            </a:p>
          </p:txBody>
        </p:sp>
        <p:sp>
          <p:nvSpPr>
            <p:cNvPr id="38945" name="Line 24"/>
            <p:cNvSpPr>
              <a:spLocks noChangeShapeType="1"/>
            </p:cNvSpPr>
            <p:nvPr/>
          </p:nvSpPr>
          <p:spPr bwMode="auto">
            <a:xfrm flipH="1" flipV="1">
              <a:off x="3739" y="3131"/>
              <a:ext cx="245" cy="469"/>
            </a:xfrm>
            <a:prstGeom prst="line">
              <a:avLst/>
            </a:prstGeom>
            <a:noFill/>
            <a:ln w="12700">
              <a:solidFill>
                <a:schemeClr val="tx1"/>
              </a:solidFill>
              <a:round/>
              <a:headEnd/>
              <a:tailEnd type="none" w="lg" len="med"/>
            </a:ln>
            <a:extLst>
              <a:ext uri="{909E8E84-426E-40dd-AFC4-6F175D3DCCD1}">
                <a14:hiddenFill xmlns:a14="http://schemas.microsoft.com/office/drawing/2010/main">
                  <a:noFill/>
                </a14:hiddenFill>
              </a:ext>
            </a:extLst>
          </p:spPr>
          <p:txBody>
            <a:bodyPr/>
            <a:lstStyle/>
            <a:p>
              <a:endParaRPr lang="en-US"/>
            </a:p>
          </p:txBody>
        </p:sp>
      </p:grpSp>
      <p:sp>
        <p:nvSpPr>
          <p:cNvPr id="48153" name="Line 25"/>
          <p:cNvSpPr>
            <a:spLocks noChangeShapeType="1"/>
          </p:cNvSpPr>
          <p:nvPr/>
        </p:nvSpPr>
        <p:spPr bwMode="auto">
          <a:xfrm flipV="1">
            <a:off x="5235575" y="4972050"/>
            <a:ext cx="73025" cy="0"/>
          </a:xfrm>
          <a:prstGeom prst="line">
            <a:avLst/>
          </a:prstGeom>
          <a:noFill/>
          <a:ln w="15875">
            <a:solidFill>
              <a:srgbClr val="990000"/>
            </a:solidFill>
            <a:round/>
            <a:headEnd/>
            <a:tailEnd type="stealth" w="lg" len="med"/>
          </a:ln>
          <a:extLst>
            <a:ext uri="{909E8E84-426E-40dd-AFC4-6F175D3DCCD1}">
              <a14:hiddenFill xmlns:a14="http://schemas.microsoft.com/office/drawing/2010/main">
                <a:noFill/>
              </a14:hiddenFill>
            </a:ext>
          </a:extLst>
        </p:spPr>
        <p:txBody>
          <a:bodyPr/>
          <a:lstStyle/>
          <a:p>
            <a:endParaRPr lang="en-US"/>
          </a:p>
        </p:txBody>
      </p:sp>
      <p:grpSp>
        <p:nvGrpSpPr>
          <p:cNvPr id="8" name="Group 26"/>
          <p:cNvGrpSpPr>
            <a:grpSpLocks/>
          </p:cNvGrpSpPr>
          <p:nvPr/>
        </p:nvGrpSpPr>
        <p:grpSpPr bwMode="auto">
          <a:xfrm>
            <a:off x="5105400" y="5010150"/>
            <a:ext cx="849313" cy="787400"/>
            <a:chOff x="3240" y="3296"/>
            <a:chExt cx="499" cy="496"/>
          </a:xfrm>
        </p:grpSpPr>
        <p:sp>
          <p:nvSpPr>
            <p:cNvPr id="38942" name="Text Box 27"/>
            <p:cNvSpPr txBox="1">
              <a:spLocks noChangeArrowheads="1"/>
            </p:cNvSpPr>
            <p:nvPr/>
          </p:nvSpPr>
          <p:spPr bwMode="auto">
            <a:xfrm>
              <a:off x="3264" y="3504"/>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400" dirty="0" smtClean="0">
                  <a:latin typeface="Times New Roman"/>
                  <a:cs typeface="Times New Roman"/>
                  <a:sym typeface="Symbol" pitchFamily="18" charset="2"/>
                </a:rPr>
                <a:t>Δ</a:t>
              </a:r>
              <a:r>
                <a:rPr lang="en-US" sz="2400" b="1" i="1" dirty="0" smtClean="0">
                  <a:latin typeface="Tahoma" pitchFamily="34" charset="0"/>
                  <a:sym typeface="Symbol" pitchFamily="18" charset="2"/>
                </a:rPr>
                <a:t>Y</a:t>
              </a:r>
              <a:endParaRPr lang="en-US" sz="2400" b="1" i="1" dirty="0">
                <a:latin typeface="Tahoma" pitchFamily="34" charset="0"/>
              </a:endParaRPr>
            </a:p>
          </p:txBody>
        </p:sp>
        <p:sp>
          <p:nvSpPr>
            <p:cNvPr id="38943" name="AutoShape 28"/>
            <p:cNvSpPr>
              <a:spLocks/>
            </p:cNvSpPr>
            <p:nvPr/>
          </p:nvSpPr>
          <p:spPr bwMode="auto">
            <a:xfrm rot="-5407097">
              <a:off x="3379" y="3157"/>
              <a:ext cx="222" cy="499"/>
            </a:xfrm>
            <a:prstGeom prst="leftBrace">
              <a:avLst>
                <a:gd name="adj1" fmla="val 43238"/>
                <a:gd name="adj2" fmla="val 48968"/>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9" name="Group 29"/>
          <p:cNvGrpSpPr>
            <a:grpSpLocks/>
          </p:cNvGrpSpPr>
          <p:nvPr/>
        </p:nvGrpSpPr>
        <p:grpSpPr bwMode="auto">
          <a:xfrm>
            <a:off x="412750" y="1733550"/>
            <a:ext cx="4648200" cy="1720850"/>
            <a:chOff x="240" y="1056"/>
            <a:chExt cx="2931" cy="1112"/>
          </a:xfrm>
        </p:grpSpPr>
        <p:sp>
          <p:nvSpPr>
            <p:cNvPr id="38939" name="AutoShape 30"/>
            <p:cNvSpPr>
              <a:spLocks/>
            </p:cNvSpPr>
            <p:nvPr/>
          </p:nvSpPr>
          <p:spPr bwMode="auto">
            <a:xfrm>
              <a:off x="3005" y="1810"/>
              <a:ext cx="166" cy="358"/>
            </a:xfrm>
            <a:prstGeom prst="leftBrace">
              <a:avLst>
                <a:gd name="adj1" fmla="val 44950"/>
                <a:gd name="adj2" fmla="val 47917"/>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40" name="Text Box 31"/>
            <p:cNvSpPr txBox="1">
              <a:spLocks noChangeArrowheads="1"/>
            </p:cNvSpPr>
            <p:nvPr/>
          </p:nvSpPr>
          <p:spPr bwMode="auto">
            <a:xfrm>
              <a:off x="240" y="1056"/>
              <a:ext cx="1392" cy="977"/>
            </a:xfrm>
            <a:prstGeom prst="rect">
              <a:avLst/>
            </a:prstGeom>
            <a:solidFill>
              <a:srgbClr val="FFCCCC"/>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105000"/>
                </a:lnSpc>
                <a:spcBef>
                  <a:spcPct val="50000"/>
                </a:spcBef>
              </a:pPr>
              <a:r>
                <a:rPr lang="en-US" sz="2200"/>
                <a:t>At </a:t>
              </a:r>
              <a:r>
                <a:rPr lang="en-US" sz="2200" b="1" i="1">
                  <a:latin typeface="Tahoma" pitchFamily="34" charset="0"/>
                </a:rPr>
                <a:t>Y</a:t>
              </a:r>
              <a:r>
                <a:rPr lang="en-US" sz="2200" baseline="-25000">
                  <a:latin typeface="Tahoma" pitchFamily="34" charset="0"/>
                </a:rPr>
                <a:t>1</a:t>
              </a:r>
              <a:r>
                <a:rPr lang="en-US" sz="2200"/>
                <a:t>, </a:t>
              </a:r>
              <a:br>
                <a:rPr lang="en-US" sz="2200"/>
              </a:br>
              <a:r>
                <a:rPr lang="en-US" sz="2200"/>
                <a:t>there is now an unplanned drop in inventory…</a:t>
              </a:r>
            </a:p>
          </p:txBody>
        </p:sp>
        <p:sp>
          <p:nvSpPr>
            <p:cNvPr id="38941" name="Line 32"/>
            <p:cNvSpPr>
              <a:spLocks noChangeShapeType="1"/>
            </p:cNvSpPr>
            <p:nvPr/>
          </p:nvSpPr>
          <p:spPr bwMode="auto">
            <a:xfrm>
              <a:off x="1632" y="1392"/>
              <a:ext cx="1337" cy="585"/>
            </a:xfrm>
            <a:prstGeom prst="line">
              <a:avLst/>
            </a:prstGeom>
            <a:noFill/>
            <a:ln w="1905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sp>
        <p:nvSpPr>
          <p:cNvPr id="48161" name="Line 33"/>
          <p:cNvSpPr>
            <a:spLocks noChangeShapeType="1"/>
          </p:cNvSpPr>
          <p:nvPr/>
        </p:nvSpPr>
        <p:spPr bwMode="auto">
          <a:xfrm flipV="1">
            <a:off x="5416550" y="4972050"/>
            <a:ext cx="82550" cy="0"/>
          </a:xfrm>
          <a:prstGeom prst="line">
            <a:avLst/>
          </a:prstGeom>
          <a:noFill/>
          <a:ln w="15875">
            <a:solidFill>
              <a:srgbClr val="990000"/>
            </a:solidFill>
            <a:round/>
            <a:headEnd/>
            <a:tailEnd type="stealth" w="lg" len="med"/>
          </a:ln>
          <a:extLst>
            <a:ext uri="{909E8E84-426E-40dd-AFC4-6F175D3DCCD1}">
              <a14:hiddenFill xmlns:a14="http://schemas.microsoft.com/office/drawing/2010/main">
                <a:noFill/>
              </a14:hiddenFill>
            </a:ext>
          </a:extLst>
        </p:spPr>
        <p:txBody>
          <a:bodyPr/>
          <a:lstStyle/>
          <a:p>
            <a:endParaRPr lang="en-US"/>
          </a:p>
        </p:txBody>
      </p:sp>
      <p:sp>
        <p:nvSpPr>
          <p:cNvPr id="48162" name="Line 34"/>
          <p:cNvSpPr>
            <a:spLocks noChangeShapeType="1"/>
          </p:cNvSpPr>
          <p:nvPr/>
        </p:nvSpPr>
        <p:spPr bwMode="auto">
          <a:xfrm flipV="1">
            <a:off x="5621338" y="4972050"/>
            <a:ext cx="73025" cy="0"/>
          </a:xfrm>
          <a:prstGeom prst="line">
            <a:avLst/>
          </a:prstGeom>
          <a:noFill/>
          <a:ln w="15875">
            <a:solidFill>
              <a:srgbClr val="990000"/>
            </a:solidFill>
            <a:round/>
            <a:headEnd/>
            <a:tailEnd type="stealth" w="lg" len="med"/>
          </a:ln>
          <a:extLst>
            <a:ext uri="{909E8E84-426E-40dd-AFC4-6F175D3DCCD1}">
              <a14:hiddenFill xmlns:a14="http://schemas.microsoft.com/office/drawing/2010/main">
                <a:noFill/>
              </a14:hiddenFill>
            </a:ext>
          </a:extLst>
        </p:spPr>
        <p:txBody>
          <a:bodyPr/>
          <a:lstStyle/>
          <a:p>
            <a:endParaRPr lang="en-US"/>
          </a:p>
        </p:txBody>
      </p:sp>
      <p:sp>
        <p:nvSpPr>
          <p:cNvPr id="48163" name="Line 35"/>
          <p:cNvSpPr>
            <a:spLocks noChangeShapeType="1"/>
          </p:cNvSpPr>
          <p:nvPr/>
        </p:nvSpPr>
        <p:spPr bwMode="auto">
          <a:xfrm flipV="1">
            <a:off x="5799138" y="4972050"/>
            <a:ext cx="80962" cy="0"/>
          </a:xfrm>
          <a:prstGeom prst="line">
            <a:avLst/>
          </a:prstGeom>
          <a:noFill/>
          <a:ln w="15875">
            <a:solidFill>
              <a:srgbClr val="990000"/>
            </a:solidFill>
            <a:round/>
            <a:headEnd/>
            <a:tailEnd type="stealth" w="lg" len="med"/>
          </a:ln>
          <a:extLst>
            <a:ext uri="{909E8E84-426E-40dd-AFC4-6F175D3DCCD1}">
              <a14:hiddenFill xmlns:a14="http://schemas.microsoft.com/office/drawing/2010/main">
                <a:noFill/>
              </a14:hiddenFill>
            </a:ext>
          </a:extLst>
        </p:spPr>
        <p:txBody>
          <a:bodyPr/>
          <a:lstStyle/>
          <a:p>
            <a:endParaRPr lang="en-US"/>
          </a:p>
        </p:txBody>
      </p:sp>
      <p:sp>
        <p:nvSpPr>
          <p:cNvPr id="48164" name="Text Box 36"/>
          <p:cNvSpPr txBox="1">
            <a:spLocks noChangeArrowheads="1"/>
          </p:cNvSpPr>
          <p:nvPr/>
        </p:nvSpPr>
        <p:spPr bwMode="auto">
          <a:xfrm>
            <a:off x="457200" y="4079875"/>
            <a:ext cx="2276475" cy="1863725"/>
          </a:xfrm>
          <a:prstGeom prst="rect">
            <a:avLst/>
          </a:prstGeom>
          <a:solidFill>
            <a:srgbClr val="FFCCCC"/>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105000"/>
              </a:lnSpc>
              <a:spcBef>
                <a:spcPct val="50000"/>
              </a:spcBef>
            </a:pPr>
            <a:r>
              <a:rPr lang="en-US" sz="2200"/>
              <a:t>…so firms increase output, and income rises toward a new equilibrium.</a:t>
            </a:r>
          </a:p>
        </p:txBody>
      </p:sp>
      <p:grpSp>
        <p:nvGrpSpPr>
          <p:cNvPr id="10" name="Group 37"/>
          <p:cNvGrpSpPr>
            <a:grpSpLocks/>
          </p:cNvGrpSpPr>
          <p:nvPr/>
        </p:nvGrpSpPr>
        <p:grpSpPr bwMode="auto">
          <a:xfrm>
            <a:off x="4089400" y="2408238"/>
            <a:ext cx="2433638" cy="1373187"/>
            <a:chOff x="2576" y="1517"/>
            <a:chExt cx="1533" cy="865"/>
          </a:xfrm>
        </p:grpSpPr>
        <p:sp>
          <p:nvSpPr>
            <p:cNvPr id="38935" name="Line 38"/>
            <p:cNvSpPr>
              <a:spLocks noChangeShapeType="1"/>
            </p:cNvSpPr>
            <p:nvPr/>
          </p:nvSpPr>
          <p:spPr bwMode="auto">
            <a:xfrm>
              <a:off x="3216" y="1824"/>
              <a:ext cx="2" cy="352"/>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8936" name="Group 39"/>
            <p:cNvGrpSpPr>
              <a:grpSpLocks/>
            </p:cNvGrpSpPr>
            <p:nvPr/>
          </p:nvGrpSpPr>
          <p:grpSpPr bwMode="auto">
            <a:xfrm>
              <a:off x="2576" y="1517"/>
              <a:ext cx="1533" cy="865"/>
              <a:chOff x="2576" y="1517"/>
              <a:chExt cx="1533" cy="865"/>
            </a:xfrm>
          </p:grpSpPr>
          <p:sp>
            <p:nvSpPr>
              <p:cNvPr id="38937" name="Line 40"/>
              <p:cNvSpPr>
                <a:spLocks noChangeShapeType="1"/>
              </p:cNvSpPr>
              <p:nvPr/>
            </p:nvSpPr>
            <p:spPr bwMode="auto">
              <a:xfrm flipV="1">
                <a:off x="2576" y="2031"/>
                <a:ext cx="0" cy="351"/>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38" name="Line 41"/>
              <p:cNvSpPr>
                <a:spLocks noChangeShapeType="1"/>
              </p:cNvSpPr>
              <p:nvPr/>
            </p:nvSpPr>
            <p:spPr bwMode="auto">
              <a:xfrm flipV="1">
                <a:off x="4109" y="1517"/>
                <a:ext cx="0" cy="351"/>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grpSp>
        <p:nvGrpSpPr>
          <p:cNvPr id="12" name="Group 42"/>
          <p:cNvGrpSpPr>
            <a:grpSpLocks/>
          </p:cNvGrpSpPr>
          <p:nvPr/>
        </p:nvGrpSpPr>
        <p:grpSpPr bwMode="auto">
          <a:xfrm>
            <a:off x="2730500" y="3390900"/>
            <a:ext cx="806450" cy="596900"/>
            <a:chOff x="1720" y="2136"/>
            <a:chExt cx="508" cy="376"/>
          </a:xfrm>
        </p:grpSpPr>
        <p:sp>
          <p:nvSpPr>
            <p:cNvPr id="38933" name="Text Box 43"/>
            <p:cNvSpPr txBox="1">
              <a:spLocks noChangeArrowheads="1"/>
            </p:cNvSpPr>
            <p:nvPr/>
          </p:nvSpPr>
          <p:spPr bwMode="auto">
            <a:xfrm>
              <a:off x="1720" y="2179"/>
              <a:ext cx="38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400" dirty="0" smtClean="0">
                  <a:latin typeface="Times New Roman"/>
                  <a:cs typeface="Times New Roman"/>
                  <a:sym typeface="Symbol" pitchFamily="18" charset="2"/>
                </a:rPr>
                <a:t>Δ</a:t>
              </a:r>
              <a:r>
                <a:rPr lang="en-US" sz="2400" b="1" i="1" dirty="0" smtClean="0">
                  <a:latin typeface="Tahoma" pitchFamily="34" charset="0"/>
                  <a:sym typeface="Symbol" pitchFamily="18" charset="2"/>
                </a:rPr>
                <a:t>G</a:t>
              </a:r>
              <a:endParaRPr lang="en-US" sz="2400" b="1" i="1" dirty="0">
                <a:latin typeface="Tahoma" pitchFamily="34" charset="0"/>
              </a:endParaRPr>
            </a:p>
          </p:txBody>
        </p:sp>
        <p:sp>
          <p:nvSpPr>
            <p:cNvPr id="38934" name="AutoShape 44"/>
            <p:cNvSpPr>
              <a:spLocks/>
            </p:cNvSpPr>
            <p:nvPr/>
          </p:nvSpPr>
          <p:spPr bwMode="auto">
            <a:xfrm>
              <a:off x="2092" y="2136"/>
              <a:ext cx="136" cy="376"/>
            </a:xfrm>
            <a:prstGeom prst="leftBrace">
              <a:avLst>
                <a:gd name="adj1" fmla="val 23039"/>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Tree>
    <p:extLst>
      <p:ext uri="{BB962C8B-B14F-4D97-AF65-F5344CB8AC3E}">
        <p14:creationId xmlns:p14="http://schemas.microsoft.com/office/powerpoint/2010/main" val="4046069422"/>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48137"/>
                                        </p:tgtEl>
                                        <p:attrNameLst>
                                          <p:attrName>style.visibility</p:attrName>
                                        </p:attrNameLst>
                                      </p:cBhvr>
                                      <p:to>
                                        <p:strVal val="visible"/>
                                      </p:to>
                                    </p:set>
                                    <p:animEffect transition="in" filter="strips(upRight)">
                                      <p:cBhvr>
                                        <p:cTn id="7" dur="500"/>
                                        <p:tgtEl>
                                          <p:spTgt spid="48137"/>
                                        </p:tgtEl>
                                      </p:cBhvr>
                                    </p:animEffect>
                                  </p:childTnLst>
                                </p:cTn>
                              </p:par>
                            </p:childTnLst>
                          </p:cTn>
                        </p:par>
                        <p:par>
                          <p:cTn id="8" fill="hold" nodeType="afterGroup">
                            <p:stCondLst>
                              <p:cond delay="500"/>
                            </p:stCondLst>
                            <p:childTnLst>
                              <p:par>
                                <p:cTn id="9" presetID="18" presetClass="entr" presetSubtype="3" fill="hold" grpId="0" nodeType="afterEffect">
                                  <p:stCondLst>
                                    <p:cond delay="0"/>
                                  </p:stCondLst>
                                  <p:childTnLst>
                                    <p:set>
                                      <p:cBhvr>
                                        <p:cTn id="10" dur="1" fill="hold">
                                          <p:stCondLst>
                                            <p:cond delay="0"/>
                                          </p:stCondLst>
                                        </p:cTn>
                                        <p:tgtEl>
                                          <p:spTgt spid="48138"/>
                                        </p:tgtEl>
                                        <p:attrNameLst>
                                          <p:attrName>style.visibility</p:attrName>
                                        </p:attrNameLst>
                                      </p:cBhvr>
                                      <p:to>
                                        <p:strVal val="visible"/>
                                      </p:to>
                                    </p:set>
                                    <p:animEffect transition="in" filter="strips(upRight)">
                                      <p:cBhvr>
                                        <p:cTn id="11" dur="500"/>
                                        <p:tgtEl>
                                          <p:spTgt spid="4813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3"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strips(upRight)">
                                      <p:cBhvr>
                                        <p:cTn id="16" dur="500"/>
                                        <p:tgtEl>
                                          <p:spTgt spid="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48142"/>
                                        </p:tgtEl>
                                        <p:attrNameLst>
                                          <p:attrName>style.visibility</p:attrName>
                                        </p:attrNameLst>
                                      </p:cBhvr>
                                      <p:to>
                                        <p:strVal val="visible"/>
                                      </p:to>
                                    </p:set>
                                    <p:animEffect transition="in" filter="wipe(up)">
                                      <p:cBhvr>
                                        <p:cTn id="21" dur="500"/>
                                        <p:tgtEl>
                                          <p:spTgt spid="48142"/>
                                        </p:tgtEl>
                                      </p:cBhvr>
                                    </p:animEffect>
                                  </p:childTnLst>
                                </p:cTn>
                              </p:par>
                            </p:childTnLst>
                          </p:cTn>
                        </p:par>
                        <p:par>
                          <p:cTn id="22" fill="hold" nodeType="afterGroup">
                            <p:stCondLst>
                              <p:cond delay="500"/>
                            </p:stCondLst>
                            <p:childTnLst>
                              <p:par>
                                <p:cTn id="23" presetID="18" presetClass="entr" presetSubtype="12"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strips(downLeft)">
                                      <p:cBhvr>
                                        <p:cTn id="25" dur="500"/>
                                        <p:tgtEl>
                                          <p:spTgt spid="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4"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down)">
                                      <p:cBhvr>
                                        <p:cTn id="30" dur="500"/>
                                        <p:tgtEl>
                                          <p:spTgt spid="10"/>
                                        </p:tgtEl>
                                      </p:cBhvr>
                                    </p:animEffect>
                                  </p:childTnLst>
                                </p:cTn>
                              </p:par>
                            </p:childTnLst>
                          </p:cTn>
                        </p:par>
                        <p:par>
                          <p:cTn id="31" fill="hold" nodeType="afterGroup">
                            <p:stCondLst>
                              <p:cond delay="500"/>
                            </p:stCondLst>
                            <p:childTnLst>
                              <p:par>
                                <p:cTn id="32" presetID="18" presetClass="entr" presetSubtype="3" fill="hold" nodeType="after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strips(upRight)">
                                      <p:cBhvr>
                                        <p:cTn id="34" dur="500"/>
                                        <p:tgtEl>
                                          <p:spTgt spid="6"/>
                                        </p:tgtEl>
                                      </p:cBhvr>
                                    </p:animEffect>
                                  </p:childTnLst>
                                </p:cTn>
                              </p:par>
                            </p:childTnLst>
                          </p:cTn>
                        </p:par>
                        <p:par>
                          <p:cTn id="35" fill="hold" nodeType="afterGroup">
                            <p:stCondLst>
                              <p:cond delay="1000"/>
                            </p:stCondLst>
                            <p:childTnLst>
                              <p:par>
                                <p:cTn id="36" presetID="18" presetClass="entr" presetSubtype="12" fill="hold" nodeType="after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strips(downLeft)">
                                      <p:cBhvr>
                                        <p:cTn id="38" dur="500"/>
                                        <p:tgtEl>
                                          <p:spTgt spid="1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8" presetClass="entr" presetSubtype="9"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strips(upLeft)">
                                      <p:cBhvr>
                                        <p:cTn id="43" dur="500"/>
                                        <p:tgtEl>
                                          <p:spTgt spid="9"/>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48164"/>
                                        </p:tgtEl>
                                        <p:attrNameLst>
                                          <p:attrName>style.visibility</p:attrName>
                                        </p:attrNameLst>
                                      </p:cBhvr>
                                      <p:to>
                                        <p:strVal val="visible"/>
                                      </p:to>
                                    </p:set>
                                    <p:animEffect transition="in" filter="fade">
                                      <p:cBhvr>
                                        <p:cTn id="48" dur="500"/>
                                        <p:tgtEl>
                                          <p:spTgt spid="48164"/>
                                        </p:tgtEl>
                                      </p:cBhvr>
                                    </p:animEffect>
                                  </p:childTnLst>
                                </p:cTn>
                              </p:par>
                            </p:childTnLst>
                          </p:cTn>
                        </p:par>
                        <p:par>
                          <p:cTn id="49" fill="hold" nodeType="afterGroup">
                            <p:stCondLst>
                              <p:cond delay="500"/>
                            </p:stCondLst>
                            <p:childTnLst>
                              <p:par>
                                <p:cTn id="50" presetID="22" presetClass="entr" presetSubtype="8" fill="hold" grpId="0" nodeType="afterEffect">
                                  <p:stCondLst>
                                    <p:cond delay="0"/>
                                  </p:stCondLst>
                                  <p:childTnLst>
                                    <p:set>
                                      <p:cBhvr>
                                        <p:cTn id="51" dur="1" fill="hold">
                                          <p:stCondLst>
                                            <p:cond delay="0"/>
                                          </p:stCondLst>
                                        </p:cTn>
                                        <p:tgtEl>
                                          <p:spTgt spid="48153"/>
                                        </p:tgtEl>
                                        <p:attrNameLst>
                                          <p:attrName>style.visibility</p:attrName>
                                        </p:attrNameLst>
                                      </p:cBhvr>
                                      <p:to>
                                        <p:strVal val="visible"/>
                                      </p:to>
                                    </p:set>
                                    <p:animEffect transition="in" filter="wipe(left)">
                                      <p:cBhvr>
                                        <p:cTn id="52" dur="500"/>
                                        <p:tgtEl>
                                          <p:spTgt spid="48153"/>
                                        </p:tgtEl>
                                      </p:cBhvr>
                                    </p:animEffect>
                                  </p:childTnLst>
                                </p:cTn>
                              </p:par>
                            </p:childTnLst>
                          </p:cTn>
                        </p:par>
                        <p:par>
                          <p:cTn id="53" fill="hold" nodeType="afterGroup">
                            <p:stCondLst>
                              <p:cond delay="1000"/>
                            </p:stCondLst>
                            <p:childTnLst>
                              <p:par>
                                <p:cTn id="54" presetID="22" presetClass="entr" presetSubtype="8" fill="hold" grpId="0" nodeType="afterEffect">
                                  <p:stCondLst>
                                    <p:cond delay="0"/>
                                  </p:stCondLst>
                                  <p:childTnLst>
                                    <p:set>
                                      <p:cBhvr>
                                        <p:cTn id="55" dur="1" fill="hold">
                                          <p:stCondLst>
                                            <p:cond delay="0"/>
                                          </p:stCondLst>
                                        </p:cTn>
                                        <p:tgtEl>
                                          <p:spTgt spid="48161"/>
                                        </p:tgtEl>
                                        <p:attrNameLst>
                                          <p:attrName>style.visibility</p:attrName>
                                        </p:attrNameLst>
                                      </p:cBhvr>
                                      <p:to>
                                        <p:strVal val="visible"/>
                                      </p:to>
                                    </p:set>
                                    <p:animEffect transition="in" filter="wipe(left)">
                                      <p:cBhvr>
                                        <p:cTn id="56" dur="500"/>
                                        <p:tgtEl>
                                          <p:spTgt spid="48161"/>
                                        </p:tgtEl>
                                      </p:cBhvr>
                                    </p:animEffect>
                                  </p:childTnLst>
                                </p:cTn>
                              </p:par>
                            </p:childTnLst>
                          </p:cTn>
                        </p:par>
                        <p:par>
                          <p:cTn id="57" fill="hold" nodeType="afterGroup">
                            <p:stCondLst>
                              <p:cond delay="1500"/>
                            </p:stCondLst>
                            <p:childTnLst>
                              <p:par>
                                <p:cTn id="58" presetID="22" presetClass="entr" presetSubtype="8" fill="hold" grpId="0" nodeType="afterEffect">
                                  <p:stCondLst>
                                    <p:cond delay="0"/>
                                  </p:stCondLst>
                                  <p:childTnLst>
                                    <p:set>
                                      <p:cBhvr>
                                        <p:cTn id="59" dur="1" fill="hold">
                                          <p:stCondLst>
                                            <p:cond delay="0"/>
                                          </p:stCondLst>
                                        </p:cTn>
                                        <p:tgtEl>
                                          <p:spTgt spid="48162"/>
                                        </p:tgtEl>
                                        <p:attrNameLst>
                                          <p:attrName>style.visibility</p:attrName>
                                        </p:attrNameLst>
                                      </p:cBhvr>
                                      <p:to>
                                        <p:strVal val="visible"/>
                                      </p:to>
                                    </p:set>
                                    <p:animEffect transition="in" filter="wipe(left)">
                                      <p:cBhvr>
                                        <p:cTn id="60" dur="500"/>
                                        <p:tgtEl>
                                          <p:spTgt spid="48162"/>
                                        </p:tgtEl>
                                      </p:cBhvr>
                                    </p:animEffect>
                                  </p:childTnLst>
                                </p:cTn>
                              </p:par>
                            </p:childTnLst>
                          </p:cTn>
                        </p:par>
                        <p:par>
                          <p:cTn id="61" fill="hold" nodeType="afterGroup">
                            <p:stCondLst>
                              <p:cond delay="2000"/>
                            </p:stCondLst>
                            <p:childTnLst>
                              <p:par>
                                <p:cTn id="62" presetID="22" presetClass="entr" presetSubtype="8" fill="hold" grpId="0" nodeType="afterEffect">
                                  <p:stCondLst>
                                    <p:cond delay="0"/>
                                  </p:stCondLst>
                                  <p:childTnLst>
                                    <p:set>
                                      <p:cBhvr>
                                        <p:cTn id="63" dur="1" fill="hold">
                                          <p:stCondLst>
                                            <p:cond delay="0"/>
                                          </p:stCondLst>
                                        </p:cTn>
                                        <p:tgtEl>
                                          <p:spTgt spid="48163"/>
                                        </p:tgtEl>
                                        <p:attrNameLst>
                                          <p:attrName>style.visibility</p:attrName>
                                        </p:attrNameLst>
                                      </p:cBhvr>
                                      <p:to>
                                        <p:strVal val="visible"/>
                                      </p:to>
                                    </p:set>
                                    <p:animEffect transition="in" filter="wipe(left)">
                                      <p:cBhvr>
                                        <p:cTn id="64" dur="500"/>
                                        <p:tgtEl>
                                          <p:spTgt spid="48163"/>
                                        </p:tgtEl>
                                      </p:cBhvr>
                                    </p:animEffect>
                                  </p:childTnLst>
                                </p:cTn>
                              </p:par>
                            </p:childTnLst>
                          </p:cTn>
                        </p:par>
                        <p:par>
                          <p:cTn id="65" fill="hold" nodeType="afterGroup">
                            <p:stCondLst>
                              <p:cond delay="2500"/>
                            </p:stCondLst>
                            <p:childTnLst>
                              <p:par>
                                <p:cTn id="66" presetID="22" presetClass="entr" presetSubtype="1" fill="hold" grpId="0" nodeType="afterEffect">
                                  <p:stCondLst>
                                    <p:cond delay="0"/>
                                  </p:stCondLst>
                                  <p:childTnLst>
                                    <p:set>
                                      <p:cBhvr>
                                        <p:cTn id="67" dur="1" fill="hold">
                                          <p:stCondLst>
                                            <p:cond delay="0"/>
                                          </p:stCondLst>
                                        </p:cTn>
                                        <p:tgtEl>
                                          <p:spTgt spid="48149"/>
                                        </p:tgtEl>
                                        <p:attrNameLst>
                                          <p:attrName>style.visibility</p:attrName>
                                        </p:attrNameLst>
                                      </p:cBhvr>
                                      <p:to>
                                        <p:strVal val="visible"/>
                                      </p:to>
                                    </p:set>
                                    <p:animEffect transition="in" filter="wipe(up)">
                                      <p:cBhvr>
                                        <p:cTn id="68" dur="500"/>
                                        <p:tgtEl>
                                          <p:spTgt spid="48149"/>
                                        </p:tgtEl>
                                      </p:cBhvr>
                                    </p:animEffect>
                                  </p:childTnLst>
                                </p:cTn>
                              </p:par>
                            </p:childTnLst>
                          </p:cTn>
                        </p:par>
                        <p:par>
                          <p:cTn id="69" fill="hold" nodeType="afterGroup">
                            <p:stCondLst>
                              <p:cond delay="3000"/>
                            </p:stCondLst>
                            <p:childTnLst>
                              <p:par>
                                <p:cTn id="70" presetID="18" presetClass="entr" presetSubtype="6" fill="hold" nodeType="afterEffect">
                                  <p:stCondLst>
                                    <p:cond delay="0"/>
                                  </p:stCondLst>
                                  <p:childTnLst>
                                    <p:set>
                                      <p:cBhvr>
                                        <p:cTn id="71" dur="1" fill="hold">
                                          <p:stCondLst>
                                            <p:cond delay="0"/>
                                          </p:stCondLst>
                                        </p:cTn>
                                        <p:tgtEl>
                                          <p:spTgt spid="7"/>
                                        </p:tgtEl>
                                        <p:attrNameLst>
                                          <p:attrName>style.visibility</p:attrName>
                                        </p:attrNameLst>
                                      </p:cBhvr>
                                      <p:to>
                                        <p:strVal val="visible"/>
                                      </p:to>
                                    </p:set>
                                    <p:animEffect transition="in" filter="strips(downRight)">
                                      <p:cBhvr>
                                        <p:cTn id="72" dur="500"/>
                                        <p:tgtEl>
                                          <p:spTgt spid="7"/>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0" presetClass="entr" presetSubtype="0" fill="hold" nodeType="clickEffect">
                                  <p:stCondLst>
                                    <p:cond delay="0"/>
                                  </p:stCondLst>
                                  <p:childTnLst>
                                    <p:set>
                                      <p:cBhvr>
                                        <p:cTn id="76" dur="1" fill="hold">
                                          <p:stCondLst>
                                            <p:cond delay="0"/>
                                          </p:stCondLst>
                                        </p:cTn>
                                        <p:tgtEl>
                                          <p:spTgt spid="8"/>
                                        </p:tgtEl>
                                        <p:attrNameLst>
                                          <p:attrName>style.visibility</p:attrName>
                                        </p:attrNameLst>
                                      </p:cBhvr>
                                      <p:to>
                                        <p:strVal val="visible"/>
                                      </p:to>
                                    </p:set>
                                    <p:animEffect transition="in" filter="fade">
                                      <p:cBhvr>
                                        <p:cTn id="7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7" grpId="0" animBg="1"/>
      <p:bldP spid="48138" grpId="0" autoUpdateAnimBg="0"/>
      <p:bldP spid="48142" grpId="0" animBg="1"/>
      <p:bldP spid="48149" grpId="0" animBg="1"/>
      <p:bldP spid="48153" grpId="0" animBg="1"/>
      <p:bldP spid="48161" grpId="0" animBg="1"/>
      <p:bldP spid="48162" grpId="0" animBg="1"/>
      <p:bldP spid="48163" grpId="0" animBg="1"/>
      <p:bldP spid="48164"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6" name="Rectangle 2"/>
          <p:cNvSpPr>
            <a:spLocks noGrp="1" noChangeArrowheads="1"/>
          </p:cNvSpPr>
          <p:nvPr>
            <p:ph type="title"/>
          </p:nvPr>
        </p:nvSpPr>
        <p:spPr/>
        <p:txBody>
          <a:bodyPr/>
          <a:lstStyle/>
          <a:p>
            <a:r>
              <a:rPr lang="en-US" dirty="0" smtClean="0"/>
              <a:t>Solving for </a:t>
            </a:r>
            <a:r>
              <a:rPr lang="en-US" sz="3600" b="0" dirty="0">
                <a:latin typeface="Times New Roman"/>
                <a:cs typeface="Times New Roman"/>
                <a:sym typeface="Symbol" pitchFamily="18" charset="2"/>
              </a:rPr>
              <a:t>Δ</a:t>
            </a:r>
            <a:r>
              <a:rPr lang="en-US" i="1" dirty="0" smtClean="0">
                <a:sym typeface="Symbol" pitchFamily="18" charset="2"/>
              </a:rPr>
              <a:t>Y</a:t>
            </a:r>
            <a:endParaRPr lang="en-US" i="1" dirty="0" smtClean="0"/>
          </a:p>
        </p:txBody>
      </p:sp>
      <p:graphicFrame>
        <p:nvGraphicFramePr>
          <p:cNvPr id="50179" name="Object 2"/>
          <p:cNvGraphicFramePr>
            <a:graphicFrameLocks noChangeAspect="1"/>
          </p:cNvGraphicFramePr>
          <p:nvPr/>
        </p:nvGraphicFramePr>
        <p:xfrm>
          <a:off x="1109663" y="1384300"/>
          <a:ext cx="3095625" cy="461963"/>
        </p:xfrm>
        <a:graphic>
          <a:graphicData uri="http://schemas.openxmlformats.org/presentationml/2006/ole">
            <mc:AlternateContent xmlns:mc="http://schemas.openxmlformats.org/markup-compatibility/2006">
              <mc:Choice xmlns:v="urn:schemas-microsoft-com:vml" Requires="v">
                <p:oleObj spid="_x0000_s2099" name="Equation" r:id="rId4" imgW="1358640" imgH="203040" progId="Equation.DSMT4">
                  <p:embed/>
                </p:oleObj>
              </mc:Choice>
              <mc:Fallback>
                <p:oleObj name="Equation" r:id="rId4" imgW="1358640" imgH="2030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9663" y="1384300"/>
                        <a:ext cx="3095625"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0" name="Object 3"/>
          <p:cNvGraphicFramePr>
            <a:graphicFrameLocks noChangeAspect="1"/>
          </p:cNvGraphicFramePr>
          <p:nvPr/>
        </p:nvGraphicFramePr>
        <p:xfrm>
          <a:off x="985838" y="2065338"/>
          <a:ext cx="3614737" cy="461962"/>
        </p:xfrm>
        <a:graphic>
          <a:graphicData uri="http://schemas.openxmlformats.org/presentationml/2006/ole">
            <mc:AlternateContent xmlns:mc="http://schemas.openxmlformats.org/markup-compatibility/2006">
              <mc:Choice xmlns:v="urn:schemas-microsoft-com:vml" Requires="v">
                <p:oleObj spid="_x0000_s2100" name="Equation" r:id="rId6" imgW="1587240" imgH="203040" progId="Equation.DSMT4">
                  <p:embed/>
                </p:oleObj>
              </mc:Choice>
              <mc:Fallback>
                <p:oleObj name="Equation" r:id="rId6" imgW="1587240" imgH="20304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85838" y="2065338"/>
                        <a:ext cx="3614737" cy="461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1" name="Object 4"/>
          <p:cNvGraphicFramePr>
            <a:graphicFrameLocks noChangeAspect="1"/>
          </p:cNvGraphicFramePr>
          <p:nvPr/>
        </p:nvGraphicFramePr>
        <p:xfrm>
          <a:off x="1587500" y="3284538"/>
          <a:ext cx="3238500" cy="461962"/>
        </p:xfrm>
        <a:graphic>
          <a:graphicData uri="http://schemas.openxmlformats.org/presentationml/2006/ole">
            <mc:AlternateContent xmlns:mc="http://schemas.openxmlformats.org/markup-compatibility/2006">
              <mc:Choice xmlns:v="urn:schemas-microsoft-com:vml" Requires="v">
                <p:oleObj spid="_x0000_s2101" name="Equation" r:id="rId8" imgW="1422360" imgH="203040" progId="Equation.DSMT4">
                  <p:embed/>
                </p:oleObj>
              </mc:Choice>
              <mc:Fallback>
                <p:oleObj name="Equation" r:id="rId8" imgW="1422360" imgH="20304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7500" y="3284538"/>
                        <a:ext cx="3238500" cy="461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2" name="Object 5"/>
          <p:cNvGraphicFramePr>
            <a:graphicFrameLocks noChangeAspect="1"/>
          </p:cNvGraphicFramePr>
          <p:nvPr/>
        </p:nvGraphicFramePr>
        <p:xfrm>
          <a:off x="1630363" y="2674938"/>
          <a:ext cx="2603500" cy="461962"/>
        </p:xfrm>
        <a:graphic>
          <a:graphicData uri="http://schemas.openxmlformats.org/presentationml/2006/ole">
            <mc:AlternateContent xmlns:mc="http://schemas.openxmlformats.org/markup-compatibility/2006">
              <mc:Choice xmlns:v="urn:schemas-microsoft-com:vml" Requires="v">
                <p:oleObj spid="_x0000_s2102" name="Equation" r:id="rId10" imgW="1143000" imgH="203040" progId="Equation.DSMT4">
                  <p:embed/>
                </p:oleObj>
              </mc:Choice>
              <mc:Fallback>
                <p:oleObj name="Equation" r:id="rId10" imgW="1143000" imgH="20304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30363" y="2674938"/>
                        <a:ext cx="2603500" cy="461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3" name="Object 6"/>
          <p:cNvGraphicFramePr>
            <a:graphicFrameLocks noChangeAspect="1"/>
          </p:cNvGraphicFramePr>
          <p:nvPr/>
        </p:nvGraphicFramePr>
        <p:xfrm>
          <a:off x="1095375" y="5480050"/>
          <a:ext cx="3349625" cy="461963"/>
        </p:xfrm>
        <a:graphic>
          <a:graphicData uri="http://schemas.openxmlformats.org/presentationml/2006/ole">
            <mc:AlternateContent xmlns:mc="http://schemas.openxmlformats.org/markup-compatibility/2006">
              <mc:Choice xmlns:v="urn:schemas-microsoft-com:vml" Requires="v">
                <p:oleObj spid="_x0000_s2103" name="Equation" r:id="rId12" imgW="1473120" imgH="203040" progId="Equation.DSMT4">
                  <p:embed/>
                </p:oleObj>
              </mc:Choice>
              <mc:Fallback>
                <p:oleObj name="Equation" r:id="rId12" imgW="1473120" imgH="20304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95375" y="5480050"/>
                        <a:ext cx="3349625"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4" name="Object 7"/>
          <p:cNvGraphicFramePr>
            <a:graphicFrameLocks noChangeAspect="1"/>
          </p:cNvGraphicFramePr>
          <p:nvPr/>
        </p:nvGraphicFramePr>
        <p:xfrm>
          <a:off x="5046663" y="4838700"/>
          <a:ext cx="3635375" cy="1041400"/>
        </p:xfrm>
        <a:graphic>
          <a:graphicData uri="http://schemas.openxmlformats.org/presentationml/2006/ole">
            <mc:AlternateContent xmlns:mc="http://schemas.openxmlformats.org/markup-compatibility/2006">
              <mc:Choice xmlns:v="urn:schemas-microsoft-com:vml" Requires="v">
                <p:oleObj spid="_x0000_s2104" name="Equation" r:id="rId14" imgW="1600200" imgH="457200" progId="Equation.DSMT4">
                  <p:embed/>
                </p:oleObj>
              </mc:Choice>
              <mc:Fallback>
                <p:oleObj name="Equation" r:id="rId14" imgW="1600200" imgH="457200"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046663" y="4838700"/>
                        <a:ext cx="3635375"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85" name="Text Box 9"/>
          <p:cNvSpPr txBox="1">
            <a:spLocks noChangeArrowheads="1"/>
          </p:cNvSpPr>
          <p:nvPr/>
        </p:nvSpPr>
        <p:spPr bwMode="auto">
          <a:xfrm>
            <a:off x="4919663" y="1308100"/>
            <a:ext cx="34290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500"/>
              <a:t>equilibrium condition</a:t>
            </a:r>
          </a:p>
        </p:txBody>
      </p:sp>
      <p:sp>
        <p:nvSpPr>
          <p:cNvPr id="50186" name="Text Box 10"/>
          <p:cNvSpPr txBox="1">
            <a:spLocks noChangeArrowheads="1"/>
          </p:cNvSpPr>
          <p:nvPr/>
        </p:nvSpPr>
        <p:spPr bwMode="auto">
          <a:xfrm>
            <a:off x="4995863" y="1978025"/>
            <a:ext cx="34290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500"/>
              <a:t>in changes</a:t>
            </a:r>
          </a:p>
        </p:txBody>
      </p:sp>
      <p:sp>
        <p:nvSpPr>
          <p:cNvPr id="50187" name="Text Box 11"/>
          <p:cNvSpPr txBox="1">
            <a:spLocks noChangeArrowheads="1"/>
          </p:cNvSpPr>
          <p:nvPr/>
        </p:nvSpPr>
        <p:spPr bwMode="auto">
          <a:xfrm>
            <a:off x="4995863" y="2587625"/>
            <a:ext cx="34290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500"/>
              <a:t>because </a:t>
            </a:r>
            <a:r>
              <a:rPr lang="en-US" sz="2500" b="1" i="1">
                <a:latin typeface="Tahoma" pitchFamily="34" charset="0"/>
              </a:rPr>
              <a:t>I</a:t>
            </a:r>
            <a:r>
              <a:rPr lang="en-US" sz="2500">
                <a:latin typeface="Tahoma" pitchFamily="34" charset="0"/>
              </a:rPr>
              <a:t> </a:t>
            </a:r>
            <a:r>
              <a:rPr lang="en-US" sz="2500"/>
              <a:t> exogenous</a:t>
            </a:r>
          </a:p>
        </p:txBody>
      </p:sp>
      <p:sp>
        <p:nvSpPr>
          <p:cNvPr id="50188" name="Text Box 12"/>
          <p:cNvSpPr txBox="1">
            <a:spLocks noChangeArrowheads="1"/>
          </p:cNvSpPr>
          <p:nvPr/>
        </p:nvSpPr>
        <p:spPr bwMode="auto">
          <a:xfrm>
            <a:off x="4995863" y="3262313"/>
            <a:ext cx="3581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500" dirty="0"/>
              <a:t>because </a:t>
            </a:r>
            <a:r>
              <a:rPr lang="en-US" sz="2800" dirty="0">
                <a:latin typeface="Times New Roman"/>
                <a:cs typeface="Times New Roman"/>
                <a:sym typeface="Symbol" pitchFamily="18" charset="2"/>
              </a:rPr>
              <a:t>Δ</a:t>
            </a:r>
            <a:r>
              <a:rPr lang="en-US" sz="2500" b="1" i="1" dirty="0" smtClean="0">
                <a:latin typeface="Tahoma" pitchFamily="34" charset="0"/>
                <a:sym typeface="Symbol" pitchFamily="18" charset="2"/>
              </a:rPr>
              <a:t>C</a:t>
            </a:r>
            <a:r>
              <a:rPr lang="en-US" dirty="0" smtClean="0">
                <a:sym typeface="Symbol" pitchFamily="18" charset="2"/>
              </a:rPr>
              <a:t> </a:t>
            </a:r>
            <a:r>
              <a:rPr lang="en-US" sz="2500" b="1" i="1" dirty="0" smtClean="0">
                <a:latin typeface="Tahoma" pitchFamily="34" charset="0"/>
                <a:sym typeface="Symbol" pitchFamily="18" charset="2"/>
              </a:rPr>
              <a:t> </a:t>
            </a:r>
            <a:r>
              <a:rPr lang="en-US" sz="2500" dirty="0">
                <a:latin typeface="Tahoma" pitchFamily="34" charset="0"/>
                <a:sym typeface="Symbol" pitchFamily="18" charset="2"/>
              </a:rPr>
              <a:t>=</a:t>
            </a:r>
            <a:r>
              <a:rPr lang="en-US" sz="2500" dirty="0">
                <a:sym typeface="Symbol" pitchFamily="18" charset="2"/>
              </a:rPr>
              <a:t> MPC</a:t>
            </a:r>
            <a:r>
              <a:rPr lang="en-US" sz="1200" dirty="0">
                <a:latin typeface="Tahoma" pitchFamily="34" charset="0"/>
                <a:sym typeface="Symbol" pitchFamily="18" charset="2"/>
              </a:rPr>
              <a:t> </a:t>
            </a:r>
            <a:r>
              <a:rPr lang="en-US" sz="2800" dirty="0">
                <a:latin typeface="Times New Roman"/>
                <a:cs typeface="Times New Roman"/>
                <a:sym typeface="Symbol" pitchFamily="18" charset="2"/>
              </a:rPr>
              <a:t>Δ</a:t>
            </a:r>
            <a:r>
              <a:rPr lang="en-US" sz="2500" b="1" i="1" dirty="0" smtClean="0">
                <a:latin typeface="Tahoma" pitchFamily="34" charset="0"/>
                <a:sym typeface="Symbol" pitchFamily="18" charset="2"/>
              </a:rPr>
              <a:t>Y </a:t>
            </a:r>
            <a:endParaRPr lang="en-US" sz="2500" b="1" i="1" dirty="0">
              <a:latin typeface="Tahoma" pitchFamily="34" charset="0"/>
              <a:sym typeface="Symbol" pitchFamily="18" charset="2"/>
            </a:endParaRPr>
          </a:p>
        </p:txBody>
      </p:sp>
      <p:sp>
        <p:nvSpPr>
          <p:cNvPr id="50189" name="Text Box 13"/>
          <p:cNvSpPr txBox="1">
            <a:spLocks noChangeArrowheads="1"/>
          </p:cNvSpPr>
          <p:nvPr/>
        </p:nvSpPr>
        <p:spPr bwMode="auto">
          <a:xfrm>
            <a:off x="957263" y="4111625"/>
            <a:ext cx="3581400"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500" dirty="0">
                <a:sym typeface="Symbol" pitchFamily="18" charset="2"/>
              </a:rPr>
              <a:t>Collect terms with </a:t>
            </a:r>
            <a:r>
              <a:rPr lang="en-US" sz="2800" dirty="0">
                <a:latin typeface="Times New Roman"/>
                <a:cs typeface="Times New Roman"/>
                <a:sym typeface="Symbol" pitchFamily="18" charset="2"/>
              </a:rPr>
              <a:t>Δ</a:t>
            </a:r>
            <a:r>
              <a:rPr lang="en-US" sz="2500" b="1" i="1" dirty="0" smtClean="0">
                <a:latin typeface="Tahoma" pitchFamily="34" charset="0"/>
                <a:sym typeface="Symbol" pitchFamily="18" charset="2"/>
              </a:rPr>
              <a:t>Y</a:t>
            </a:r>
            <a:r>
              <a:rPr lang="en-US" sz="2500" dirty="0" smtClean="0">
                <a:latin typeface="Tahoma" pitchFamily="34" charset="0"/>
                <a:sym typeface="Symbol" pitchFamily="18" charset="2"/>
              </a:rPr>
              <a:t>  </a:t>
            </a:r>
            <a:r>
              <a:rPr lang="en-US" sz="2500" dirty="0">
                <a:sym typeface="Symbol" pitchFamily="18" charset="2"/>
              </a:rPr>
              <a:t>on the left side of the equals sign:</a:t>
            </a:r>
          </a:p>
        </p:txBody>
      </p:sp>
      <p:grpSp>
        <p:nvGrpSpPr>
          <p:cNvPr id="2" name="Group 14"/>
          <p:cNvGrpSpPr>
            <a:grpSpLocks/>
          </p:cNvGrpSpPr>
          <p:nvPr/>
        </p:nvGrpSpPr>
        <p:grpSpPr bwMode="auto">
          <a:xfrm>
            <a:off x="4919663" y="4127500"/>
            <a:ext cx="3886200" cy="2057400"/>
            <a:chOff x="3120" y="2544"/>
            <a:chExt cx="2448" cy="1296"/>
          </a:xfrm>
        </p:grpSpPr>
        <p:sp>
          <p:nvSpPr>
            <p:cNvPr id="2063" name="Text Box 15"/>
            <p:cNvSpPr txBox="1">
              <a:spLocks noChangeArrowheads="1"/>
            </p:cNvSpPr>
            <p:nvPr/>
          </p:nvSpPr>
          <p:spPr bwMode="auto">
            <a:xfrm>
              <a:off x="3312" y="2582"/>
              <a:ext cx="201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500" dirty="0">
                  <a:sym typeface="Symbol" pitchFamily="18" charset="2"/>
                </a:rPr>
                <a:t>Solve for </a:t>
              </a:r>
              <a:r>
                <a:rPr lang="en-US" sz="2800" dirty="0">
                  <a:latin typeface="Times New Roman"/>
                  <a:cs typeface="Times New Roman"/>
                  <a:sym typeface="Symbol" pitchFamily="18" charset="2"/>
                </a:rPr>
                <a:t>Δ</a:t>
              </a:r>
              <a:r>
                <a:rPr lang="en-US" sz="2500" b="1" i="1" dirty="0" smtClean="0">
                  <a:latin typeface="Tahoma" pitchFamily="34" charset="0"/>
                  <a:sym typeface="Symbol" pitchFamily="18" charset="2"/>
                </a:rPr>
                <a:t>Y</a:t>
              </a:r>
              <a:r>
                <a:rPr lang="en-US" sz="2500" dirty="0" smtClean="0">
                  <a:latin typeface="Tahoma" pitchFamily="34" charset="0"/>
                  <a:sym typeface="Symbol" pitchFamily="18" charset="2"/>
                </a:rPr>
                <a:t> </a:t>
              </a:r>
              <a:r>
                <a:rPr lang="en-US" sz="2500" dirty="0">
                  <a:latin typeface="Tahoma" pitchFamily="34" charset="0"/>
                  <a:sym typeface="Symbol" pitchFamily="18" charset="2"/>
                </a:rPr>
                <a:t>:</a:t>
              </a:r>
            </a:p>
          </p:txBody>
        </p:sp>
        <p:sp>
          <p:nvSpPr>
            <p:cNvPr id="2064" name="Rectangle 16"/>
            <p:cNvSpPr>
              <a:spLocks noChangeArrowheads="1"/>
            </p:cNvSpPr>
            <p:nvPr/>
          </p:nvSpPr>
          <p:spPr bwMode="auto">
            <a:xfrm>
              <a:off x="3120" y="2544"/>
              <a:ext cx="2448" cy="1296"/>
            </a:xfrm>
            <a:prstGeom prst="rect">
              <a:avLst/>
            </a:prstGeom>
            <a:noFill/>
            <a:ln w="57150" cmpd="dbl">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Tree>
    <p:extLst>
      <p:ext uri="{BB962C8B-B14F-4D97-AF65-F5344CB8AC3E}">
        <p14:creationId xmlns:p14="http://schemas.microsoft.com/office/powerpoint/2010/main" val="429968783"/>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0179"/>
                                        </p:tgtEl>
                                        <p:attrNameLst>
                                          <p:attrName>style.visibility</p:attrName>
                                        </p:attrNameLst>
                                      </p:cBhvr>
                                      <p:to>
                                        <p:strVal val="visible"/>
                                      </p:to>
                                    </p:set>
                                    <p:animEffect transition="in" filter="wipe(left)">
                                      <p:cBhvr>
                                        <p:cTn id="7" dur="500"/>
                                        <p:tgtEl>
                                          <p:spTgt spid="50179"/>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0185"/>
                                        </p:tgtEl>
                                        <p:attrNameLst>
                                          <p:attrName>style.visibility</p:attrName>
                                        </p:attrNameLst>
                                      </p:cBhvr>
                                      <p:to>
                                        <p:strVal val="visible"/>
                                      </p:to>
                                    </p:set>
                                    <p:animEffect transition="in" filter="wipe(left)">
                                      <p:cBhvr>
                                        <p:cTn id="11" dur="500"/>
                                        <p:tgtEl>
                                          <p:spTgt spid="5018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50180"/>
                                        </p:tgtEl>
                                        <p:attrNameLst>
                                          <p:attrName>style.visibility</p:attrName>
                                        </p:attrNameLst>
                                      </p:cBhvr>
                                      <p:to>
                                        <p:strVal val="visible"/>
                                      </p:to>
                                    </p:set>
                                    <p:animEffect transition="in" filter="wipe(left)">
                                      <p:cBhvr>
                                        <p:cTn id="16" dur="500"/>
                                        <p:tgtEl>
                                          <p:spTgt spid="50180"/>
                                        </p:tgtEl>
                                      </p:cBhvr>
                                    </p:animEffect>
                                  </p:childTnLst>
                                </p:cTn>
                              </p:par>
                            </p:childTnLst>
                          </p:cTn>
                        </p:par>
                        <p:par>
                          <p:cTn id="17" fill="hold" nodeType="afterGroup">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50186"/>
                                        </p:tgtEl>
                                        <p:attrNameLst>
                                          <p:attrName>style.visibility</p:attrName>
                                        </p:attrNameLst>
                                      </p:cBhvr>
                                      <p:to>
                                        <p:strVal val="visible"/>
                                      </p:to>
                                    </p:set>
                                    <p:animEffect transition="in" filter="wipe(left)">
                                      <p:cBhvr>
                                        <p:cTn id="20" dur="500"/>
                                        <p:tgtEl>
                                          <p:spTgt spid="5018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50182"/>
                                        </p:tgtEl>
                                        <p:attrNameLst>
                                          <p:attrName>style.visibility</p:attrName>
                                        </p:attrNameLst>
                                      </p:cBhvr>
                                      <p:to>
                                        <p:strVal val="visible"/>
                                      </p:to>
                                    </p:set>
                                    <p:animEffect transition="in" filter="wipe(left)">
                                      <p:cBhvr>
                                        <p:cTn id="25" dur="500"/>
                                        <p:tgtEl>
                                          <p:spTgt spid="50182"/>
                                        </p:tgtEl>
                                      </p:cBhvr>
                                    </p:animEffect>
                                  </p:childTnLst>
                                </p:cTn>
                              </p:par>
                            </p:childTnLst>
                          </p:cTn>
                        </p:par>
                        <p:par>
                          <p:cTn id="26" fill="hold" nodeType="afterGroup">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50187"/>
                                        </p:tgtEl>
                                        <p:attrNameLst>
                                          <p:attrName>style.visibility</p:attrName>
                                        </p:attrNameLst>
                                      </p:cBhvr>
                                      <p:to>
                                        <p:strVal val="visible"/>
                                      </p:to>
                                    </p:set>
                                    <p:animEffect transition="in" filter="wipe(left)">
                                      <p:cBhvr>
                                        <p:cTn id="29" dur="500"/>
                                        <p:tgtEl>
                                          <p:spTgt spid="50187"/>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50181"/>
                                        </p:tgtEl>
                                        <p:attrNameLst>
                                          <p:attrName>style.visibility</p:attrName>
                                        </p:attrNameLst>
                                      </p:cBhvr>
                                      <p:to>
                                        <p:strVal val="visible"/>
                                      </p:to>
                                    </p:set>
                                    <p:animEffect transition="in" filter="wipe(left)">
                                      <p:cBhvr>
                                        <p:cTn id="34" dur="500"/>
                                        <p:tgtEl>
                                          <p:spTgt spid="50181"/>
                                        </p:tgtEl>
                                      </p:cBhvr>
                                    </p:animEffect>
                                  </p:childTnLst>
                                </p:cTn>
                              </p:par>
                            </p:childTnLst>
                          </p:cTn>
                        </p:par>
                        <p:par>
                          <p:cTn id="35" fill="hold" nodeType="afterGroup">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50188"/>
                                        </p:tgtEl>
                                        <p:attrNameLst>
                                          <p:attrName>style.visibility</p:attrName>
                                        </p:attrNameLst>
                                      </p:cBhvr>
                                      <p:to>
                                        <p:strVal val="visible"/>
                                      </p:to>
                                    </p:set>
                                    <p:animEffect transition="in" filter="wipe(left)">
                                      <p:cBhvr>
                                        <p:cTn id="38" dur="500"/>
                                        <p:tgtEl>
                                          <p:spTgt spid="50188"/>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50189"/>
                                        </p:tgtEl>
                                        <p:attrNameLst>
                                          <p:attrName>style.visibility</p:attrName>
                                        </p:attrNameLst>
                                      </p:cBhvr>
                                      <p:to>
                                        <p:strVal val="visible"/>
                                      </p:to>
                                    </p:set>
                                    <p:animEffect transition="in" filter="wipe(left)">
                                      <p:cBhvr>
                                        <p:cTn id="43" dur="500"/>
                                        <p:tgtEl>
                                          <p:spTgt spid="50189"/>
                                        </p:tgtEl>
                                      </p:cBhvr>
                                    </p:animEffect>
                                  </p:childTnLst>
                                </p:cTn>
                              </p:par>
                            </p:childTnLst>
                          </p:cTn>
                        </p:par>
                        <p:par>
                          <p:cTn id="44" fill="hold" nodeType="afterGroup">
                            <p:stCondLst>
                              <p:cond delay="500"/>
                            </p:stCondLst>
                            <p:childTnLst>
                              <p:par>
                                <p:cTn id="45" presetID="22" presetClass="entr" presetSubtype="8" fill="hold" nodeType="afterEffect">
                                  <p:stCondLst>
                                    <p:cond delay="0"/>
                                  </p:stCondLst>
                                  <p:childTnLst>
                                    <p:set>
                                      <p:cBhvr>
                                        <p:cTn id="46" dur="1" fill="hold">
                                          <p:stCondLst>
                                            <p:cond delay="0"/>
                                          </p:stCondLst>
                                        </p:cTn>
                                        <p:tgtEl>
                                          <p:spTgt spid="50183"/>
                                        </p:tgtEl>
                                        <p:attrNameLst>
                                          <p:attrName>style.visibility</p:attrName>
                                        </p:attrNameLst>
                                      </p:cBhvr>
                                      <p:to>
                                        <p:strVal val="visible"/>
                                      </p:to>
                                    </p:set>
                                    <p:animEffect transition="in" filter="wipe(left)">
                                      <p:cBhvr>
                                        <p:cTn id="47" dur="500"/>
                                        <p:tgtEl>
                                          <p:spTgt spid="5018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ntr" presetSubtype="0" fill="hold" nodeType="click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fade">
                                      <p:cBhvr>
                                        <p:cTn id="52" dur="500"/>
                                        <p:tgtEl>
                                          <p:spTgt spid="2"/>
                                        </p:tgtEl>
                                      </p:cBhvr>
                                    </p:animEffect>
                                  </p:childTnLst>
                                </p:cTn>
                              </p:par>
                            </p:childTnLst>
                          </p:cTn>
                        </p:par>
                        <p:par>
                          <p:cTn id="53" fill="hold" nodeType="afterGroup">
                            <p:stCondLst>
                              <p:cond delay="500"/>
                            </p:stCondLst>
                            <p:childTnLst>
                              <p:par>
                                <p:cTn id="54" presetID="10" presetClass="entr" presetSubtype="0" fill="hold" nodeType="afterEffect">
                                  <p:stCondLst>
                                    <p:cond delay="0"/>
                                  </p:stCondLst>
                                  <p:childTnLst>
                                    <p:set>
                                      <p:cBhvr>
                                        <p:cTn id="55" dur="1" fill="hold">
                                          <p:stCondLst>
                                            <p:cond delay="0"/>
                                          </p:stCondLst>
                                        </p:cTn>
                                        <p:tgtEl>
                                          <p:spTgt spid="50184"/>
                                        </p:tgtEl>
                                        <p:attrNameLst>
                                          <p:attrName>style.visibility</p:attrName>
                                        </p:attrNameLst>
                                      </p:cBhvr>
                                      <p:to>
                                        <p:strVal val="visible"/>
                                      </p:to>
                                    </p:set>
                                    <p:animEffect transition="in" filter="fade">
                                      <p:cBhvr>
                                        <p:cTn id="56" dur="500"/>
                                        <p:tgtEl>
                                          <p:spTgt spid="50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5" grpId="0" autoUpdateAnimBg="0"/>
      <p:bldP spid="50186" grpId="0" autoUpdateAnimBg="0"/>
      <p:bldP spid="50187" grpId="0" autoUpdateAnimBg="0"/>
      <p:bldP spid="50188" grpId="0" autoUpdateAnimBg="0"/>
      <p:bldP spid="50189"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p:txBody>
          <a:bodyPr/>
          <a:lstStyle/>
          <a:p>
            <a:r>
              <a:rPr lang="en-US" sz="3000" smtClean="0"/>
              <a:t>The government purchases multiplier</a:t>
            </a:r>
          </a:p>
        </p:txBody>
      </p:sp>
      <p:sp>
        <p:nvSpPr>
          <p:cNvPr id="52227" name="Rectangle 3"/>
          <p:cNvSpPr>
            <a:spLocks noChangeArrowheads="1"/>
          </p:cNvSpPr>
          <p:nvPr/>
        </p:nvSpPr>
        <p:spPr bwMode="auto">
          <a:xfrm>
            <a:off x="603250" y="3797300"/>
            <a:ext cx="5486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5000"/>
              </a:lnSpc>
              <a:spcBef>
                <a:spcPct val="45000"/>
              </a:spcBef>
              <a:buClr>
                <a:srgbClr val="008080"/>
              </a:buClr>
              <a:buSzPct val="120000"/>
              <a:buFont typeface="Wingdings" pitchFamily="2" charset="2"/>
              <a:buNone/>
            </a:pPr>
            <a:r>
              <a:rPr lang="en-US" sz="2600"/>
              <a:t>Example:   If </a:t>
            </a:r>
            <a:r>
              <a:rPr lang="en-US" sz="2600" i="1"/>
              <a:t>MPC</a:t>
            </a:r>
            <a:r>
              <a:rPr lang="en-US" sz="2600"/>
              <a:t> = 0.8, then</a:t>
            </a:r>
          </a:p>
        </p:txBody>
      </p:sp>
      <p:sp>
        <p:nvSpPr>
          <p:cNvPr id="52228" name="Rectangle 4"/>
          <p:cNvSpPr>
            <a:spLocks noGrp="1" noChangeArrowheads="1"/>
          </p:cNvSpPr>
          <p:nvPr>
            <p:ph type="body" idx="1"/>
          </p:nvPr>
        </p:nvSpPr>
        <p:spPr>
          <a:xfrm>
            <a:off x="603250" y="1341438"/>
            <a:ext cx="7772400" cy="1981200"/>
          </a:xfrm>
        </p:spPr>
        <p:txBody>
          <a:bodyPr/>
          <a:lstStyle/>
          <a:p>
            <a:pPr marL="0" indent="0">
              <a:buFont typeface="Wingdings" pitchFamily="2" charset="2"/>
              <a:buNone/>
            </a:pPr>
            <a:r>
              <a:rPr lang="en-US" sz="2600" smtClean="0"/>
              <a:t>Definition:   the increase in income resulting from a $1 increase in </a:t>
            </a:r>
            <a:r>
              <a:rPr lang="en-US" sz="2600" b="1" i="1" smtClean="0"/>
              <a:t>G</a:t>
            </a:r>
            <a:r>
              <a:rPr lang="en-US" sz="2600" smtClean="0"/>
              <a:t>.</a:t>
            </a:r>
          </a:p>
          <a:p>
            <a:pPr marL="0" indent="0">
              <a:buFont typeface="Wingdings" pitchFamily="2" charset="2"/>
              <a:buNone/>
            </a:pPr>
            <a:r>
              <a:rPr lang="en-US" sz="2600" smtClean="0"/>
              <a:t>In this model, the govt </a:t>
            </a:r>
            <a:br>
              <a:rPr lang="en-US" sz="2600" smtClean="0"/>
            </a:br>
            <a:r>
              <a:rPr lang="en-US" sz="2600" smtClean="0"/>
              <a:t>purchases multiplier equals</a:t>
            </a:r>
          </a:p>
        </p:txBody>
      </p:sp>
      <p:graphicFrame>
        <p:nvGraphicFramePr>
          <p:cNvPr id="52229" name="Object 2"/>
          <p:cNvGraphicFramePr>
            <a:graphicFrameLocks noChangeAspect="1"/>
          </p:cNvGraphicFramePr>
          <p:nvPr/>
        </p:nvGraphicFramePr>
        <p:xfrm>
          <a:off x="5083175" y="2413000"/>
          <a:ext cx="2776538" cy="974725"/>
        </p:xfrm>
        <a:graphic>
          <a:graphicData uri="http://schemas.openxmlformats.org/presentationml/2006/ole">
            <mc:AlternateContent xmlns:mc="http://schemas.openxmlformats.org/markup-compatibility/2006">
              <mc:Choice xmlns:v="urn:schemas-microsoft-com:vml" Requires="v">
                <p:oleObj spid="_x0000_s3091" name="Equation" r:id="rId4" imgW="1231560" imgH="431640" progId="Equation.DSMT4">
                  <p:embed/>
                </p:oleObj>
              </mc:Choice>
              <mc:Fallback>
                <p:oleObj name="Equation" r:id="rId4" imgW="1231560" imgH="4316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83175" y="2413000"/>
                        <a:ext cx="2776538" cy="974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30" name="Object 3"/>
          <p:cNvGraphicFramePr>
            <a:graphicFrameLocks noChangeAspect="1"/>
          </p:cNvGraphicFramePr>
          <p:nvPr/>
        </p:nvGraphicFramePr>
        <p:xfrm>
          <a:off x="908050" y="4483100"/>
          <a:ext cx="3360738" cy="985838"/>
        </p:xfrm>
        <a:graphic>
          <a:graphicData uri="http://schemas.openxmlformats.org/presentationml/2006/ole">
            <mc:AlternateContent xmlns:mc="http://schemas.openxmlformats.org/markup-compatibility/2006">
              <mc:Choice xmlns:v="urn:schemas-microsoft-com:vml" Requires="v">
                <p:oleObj spid="_x0000_s3092" name="Equation" r:id="rId6" imgW="1473120" imgH="431640" progId="Equation.DSMT4">
                  <p:embed/>
                </p:oleObj>
              </mc:Choice>
              <mc:Fallback>
                <p:oleObj name="Equation" r:id="rId6" imgW="1473120" imgH="43164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8050" y="4483100"/>
                        <a:ext cx="3360738" cy="985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31" name="Rectangle 7"/>
          <p:cNvSpPr>
            <a:spLocks noChangeArrowheads="1"/>
          </p:cNvSpPr>
          <p:nvPr/>
        </p:nvSpPr>
        <p:spPr bwMode="auto">
          <a:xfrm>
            <a:off x="5281613" y="4297363"/>
            <a:ext cx="3097212" cy="1905000"/>
          </a:xfrm>
          <a:prstGeom prst="rect">
            <a:avLst/>
          </a:prstGeom>
          <a:solidFill>
            <a:srgbClr val="FFCC99"/>
          </a:solidFill>
          <a:ln w="9525">
            <a:noFill/>
            <a:miter lim="800000"/>
            <a:headEnd/>
            <a:tailEnd/>
          </a:ln>
          <a:effectLst>
            <a:outerShdw blurRad="50800" dist="38100" dir="2700000" algn="tl" rotWithShape="0">
              <a:prstClr val="black">
                <a:alpha val="40000"/>
              </a:prstClr>
            </a:outerShdw>
          </a:effectLst>
        </p:spPr>
        <p:txBody>
          <a:bodyPr/>
          <a:lstStyle/>
          <a:p>
            <a:pPr algn="ctr">
              <a:lnSpc>
                <a:spcPct val="105000"/>
              </a:lnSpc>
              <a:spcBef>
                <a:spcPct val="45000"/>
              </a:spcBef>
              <a:buClr>
                <a:srgbClr val="008080"/>
              </a:buClr>
              <a:buSzPct val="120000"/>
              <a:buFont typeface="Wingdings" pitchFamily="2" charset="2"/>
              <a:buNone/>
              <a:defRPr/>
            </a:pPr>
            <a:r>
              <a:rPr lang="en-US" sz="2600" dirty="0"/>
              <a:t>An increase in </a:t>
            </a:r>
            <a:r>
              <a:rPr lang="en-US" sz="2600" b="1" i="1" dirty="0"/>
              <a:t>G </a:t>
            </a:r>
            <a:r>
              <a:rPr lang="en-US" sz="2600" dirty="0"/>
              <a:t> causes income to increase 5 times </a:t>
            </a:r>
            <a:br>
              <a:rPr lang="en-US" sz="2600" dirty="0"/>
            </a:br>
            <a:r>
              <a:rPr lang="en-US" sz="2600" dirty="0"/>
              <a:t>as much!</a:t>
            </a:r>
          </a:p>
        </p:txBody>
      </p:sp>
    </p:spTree>
    <p:extLst>
      <p:ext uri="{BB962C8B-B14F-4D97-AF65-F5344CB8AC3E}">
        <p14:creationId xmlns:p14="http://schemas.microsoft.com/office/powerpoint/2010/main" val="3940587199"/>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2228">
                                            <p:txEl>
                                              <p:pRg st="0" end="0"/>
                                            </p:txEl>
                                          </p:spTgt>
                                        </p:tgtEl>
                                        <p:attrNameLst>
                                          <p:attrName>style.visibility</p:attrName>
                                        </p:attrNameLst>
                                      </p:cBhvr>
                                      <p:to>
                                        <p:strVal val="visible"/>
                                      </p:to>
                                    </p:set>
                                    <p:animEffect transition="in" filter="strips(downRight)">
                                      <p:cBhvr>
                                        <p:cTn id="7" dur="500"/>
                                        <p:tgtEl>
                                          <p:spTgt spid="5222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2228">
                                            <p:txEl>
                                              <p:pRg st="1" end="1"/>
                                            </p:txEl>
                                          </p:spTgt>
                                        </p:tgtEl>
                                        <p:attrNameLst>
                                          <p:attrName>style.visibility</p:attrName>
                                        </p:attrNameLst>
                                      </p:cBhvr>
                                      <p:to>
                                        <p:strVal val="visible"/>
                                      </p:to>
                                    </p:set>
                                    <p:animEffect transition="in" filter="strips(downRight)">
                                      <p:cBhvr>
                                        <p:cTn id="12" dur="500"/>
                                        <p:tgtEl>
                                          <p:spTgt spid="52228">
                                            <p:txEl>
                                              <p:pRg st="1" end="1"/>
                                            </p:txEl>
                                          </p:spTgt>
                                        </p:tgtEl>
                                      </p:cBhvr>
                                    </p:animEffect>
                                  </p:childTnLst>
                                </p:cTn>
                              </p:par>
                            </p:childTnLst>
                          </p:cTn>
                        </p:par>
                        <p:par>
                          <p:cTn id="13" fill="hold" nodeType="afterGroup">
                            <p:stCondLst>
                              <p:cond delay="500"/>
                            </p:stCondLst>
                            <p:childTnLst>
                              <p:par>
                                <p:cTn id="14" presetID="18" presetClass="entr" presetSubtype="12" fill="hold" nodeType="afterEffect">
                                  <p:stCondLst>
                                    <p:cond delay="0"/>
                                  </p:stCondLst>
                                  <p:childTnLst>
                                    <p:set>
                                      <p:cBhvr>
                                        <p:cTn id="15" dur="1" fill="hold">
                                          <p:stCondLst>
                                            <p:cond delay="0"/>
                                          </p:stCondLst>
                                        </p:cTn>
                                        <p:tgtEl>
                                          <p:spTgt spid="52229"/>
                                        </p:tgtEl>
                                        <p:attrNameLst>
                                          <p:attrName>style.visibility</p:attrName>
                                        </p:attrNameLst>
                                      </p:cBhvr>
                                      <p:to>
                                        <p:strVal val="visible"/>
                                      </p:to>
                                    </p:set>
                                    <p:animEffect transition="in" filter="strips(downLeft)">
                                      <p:cBhvr>
                                        <p:cTn id="16" dur="500"/>
                                        <p:tgtEl>
                                          <p:spTgt spid="5222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6" fill="hold" grpId="0" nodeType="clickEffect">
                                  <p:stCondLst>
                                    <p:cond delay="0"/>
                                  </p:stCondLst>
                                  <p:childTnLst>
                                    <p:set>
                                      <p:cBhvr>
                                        <p:cTn id="20" dur="1" fill="hold">
                                          <p:stCondLst>
                                            <p:cond delay="0"/>
                                          </p:stCondLst>
                                        </p:cTn>
                                        <p:tgtEl>
                                          <p:spTgt spid="52227"/>
                                        </p:tgtEl>
                                        <p:attrNameLst>
                                          <p:attrName>style.visibility</p:attrName>
                                        </p:attrNameLst>
                                      </p:cBhvr>
                                      <p:to>
                                        <p:strVal val="visible"/>
                                      </p:to>
                                    </p:set>
                                    <p:animEffect transition="in" filter="strips(downRight)">
                                      <p:cBhvr>
                                        <p:cTn id="21" dur="500"/>
                                        <p:tgtEl>
                                          <p:spTgt spid="52227"/>
                                        </p:tgtEl>
                                      </p:cBhvr>
                                    </p:animEffect>
                                  </p:childTnLst>
                                </p:cTn>
                              </p:par>
                            </p:childTnLst>
                          </p:cTn>
                        </p:par>
                        <p:par>
                          <p:cTn id="22" fill="hold" nodeType="afterGroup">
                            <p:stCondLst>
                              <p:cond delay="500"/>
                            </p:stCondLst>
                            <p:childTnLst>
                              <p:par>
                                <p:cTn id="23" presetID="18" presetClass="entr" presetSubtype="12" fill="hold" nodeType="afterEffect">
                                  <p:stCondLst>
                                    <p:cond delay="0"/>
                                  </p:stCondLst>
                                  <p:childTnLst>
                                    <p:set>
                                      <p:cBhvr>
                                        <p:cTn id="24" dur="1" fill="hold">
                                          <p:stCondLst>
                                            <p:cond delay="0"/>
                                          </p:stCondLst>
                                        </p:cTn>
                                        <p:tgtEl>
                                          <p:spTgt spid="52230"/>
                                        </p:tgtEl>
                                        <p:attrNameLst>
                                          <p:attrName>style.visibility</p:attrName>
                                        </p:attrNameLst>
                                      </p:cBhvr>
                                      <p:to>
                                        <p:strVal val="visible"/>
                                      </p:to>
                                    </p:set>
                                    <p:animEffect transition="in" filter="strips(downLeft)">
                                      <p:cBhvr>
                                        <p:cTn id="25" dur="500"/>
                                        <p:tgtEl>
                                          <p:spTgt spid="5223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2231"/>
                                        </p:tgtEl>
                                        <p:attrNameLst>
                                          <p:attrName>style.visibility</p:attrName>
                                        </p:attrNameLst>
                                      </p:cBhvr>
                                      <p:to>
                                        <p:strVal val="visible"/>
                                      </p:to>
                                    </p:set>
                                    <p:animEffect transition="in" filter="fade">
                                      <p:cBhvr>
                                        <p:cTn id="30" dur="500"/>
                                        <p:tgtEl>
                                          <p:spTgt spid="52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autoUpdateAnimBg="0"/>
      <p:bldP spid="52228" grpId="0" build="p" bldLvl="3" autoUpdateAnimBg="0"/>
      <p:bldP spid="52231"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509588" y="314325"/>
            <a:ext cx="8413750" cy="838200"/>
          </a:xfrm>
        </p:spPr>
        <p:txBody>
          <a:bodyPr/>
          <a:lstStyle/>
          <a:p>
            <a:r>
              <a:rPr lang="en-US" sz="3200" smtClean="0"/>
              <a:t>Why the multiplier is greater than 1</a:t>
            </a:r>
          </a:p>
        </p:txBody>
      </p:sp>
      <p:sp>
        <p:nvSpPr>
          <p:cNvPr id="39939" name="Rectangle 3"/>
          <p:cNvSpPr>
            <a:spLocks noGrp="1" noChangeArrowheads="1"/>
          </p:cNvSpPr>
          <p:nvPr>
            <p:ph type="body" idx="1"/>
          </p:nvPr>
        </p:nvSpPr>
        <p:spPr/>
        <p:txBody>
          <a:bodyPr/>
          <a:lstStyle/>
          <a:p>
            <a:pPr marL="287338" indent="-287338">
              <a:tabLst>
                <a:tab pos="1601788" algn="l"/>
              </a:tabLst>
            </a:pPr>
            <a:r>
              <a:rPr lang="en-US" sz="2600" dirty="0" smtClean="0"/>
              <a:t>Initially, the increase in </a:t>
            </a:r>
            <a:r>
              <a:rPr lang="en-US" sz="2600" b="1" i="1" dirty="0" smtClean="0"/>
              <a:t>G</a:t>
            </a:r>
            <a:r>
              <a:rPr lang="en-US" sz="2600" dirty="0" smtClean="0"/>
              <a:t>  causes an equal increase in </a:t>
            </a:r>
            <a:r>
              <a:rPr lang="en-US" sz="2600" b="1" i="1" dirty="0" smtClean="0"/>
              <a:t>Y</a:t>
            </a:r>
            <a:r>
              <a:rPr lang="en-US" sz="2600" i="1" dirty="0" smtClean="0"/>
              <a:t>:</a:t>
            </a:r>
            <a:r>
              <a:rPr lang="en-US" sz="2600" b="1" i="1" dirty="0" smtClean="0"/>
              <a:t>      </a:t>
            </a:r>
            <a:r>
              <a:rPr lang="en-US" sz="2600" dirty="0">
                <a:latin typeface="Times New Roman"/>
                <a:cs typeface="Times New Roman"/>
                <a:sym typeface="Symbol" pitchFamily="18" charset="2"/>
              </a:rPr>
              <a:t>Δ</a:t>
            </a:r>
            <a:r>
              <a:rPr lang="en-US" sz="2600" b="1" i="1" dirty="0" smtClean="0"/>
              <a:t>Y</a:t>
            </a:r>
            <a:r>
              <a:rPr lang="en-US" sz="2600" dirty="0" smtClean="0"/>
              <a:t> = </a:t>
            </a:r>
            <a:r>
              <a:rPr lang="en-US" sz="2600" dirty="0">
                <a:latin typeface="Times New Roman"/>
                <a:cs typeface="Times New Roman"/>
                <a:sym typeface="Symbol" pitchFamily="18" charset="2"/>
              </a:rPr>
              <a:t>Δ</a:t>
            </a:r>
            <a:r>
              <a:rPr lang="en-US" sz="2600" b="1" i="1" dirty="0" smtClean="0">
                <a:sym typeface="Symbol" pitchFamily="18" charset="2"/>
              </a:rPr>
              <a:t>G</a:t>
            </a:r>
            <a:r>
              <a:rPr lang="en-US" sz="2600" dirty="0" smtClean="0">
                <a:sym typeface="Symbol" pitchFamily="18" charset="2"/>
              </a:rPr>
              <a:t>.</a:t>
            </a:r>
            <a:endParaRPr lang="en-US" sz="2600" dirty="0" smtClean="0"/>
          </a:p>
          <a:p>
            <a:pPr marL="287338" indent="-287338">
              <a:tabLst>
                <a:tab pos="1601788" algn="l"/>
              </a:tabLst>
            </a:pPr>
            <a:r>
              <a:rPr lang="en-US" sz="2600" dirty="0" smtClean="0"/>
              <a:t>But </a:t>
            </a:r>
            <a:r>
              <a:rPr lang="en-US" sz="2600" dirty="0" smtClean="0">
                <a:latin typeface="Wingdings 3" charset="2"/>
                <a:cs typeface="Wingdings 3" charset="2"/>
              </a:rPr>
              <a:t>#</a:t>
            </a:r>
            <a:r>
              <a:rPr lang="en-US" sz="2600" b="1" i="1" dirty="0" smtClean="0"/>
              <a:t>Y</a:t>
            </a:r>
            <a:r>
              <a:rPr lang="en-US" sz="2600" dirty="0" smtClean="0">
                <a:sym typeface="Symbol" pitchFamily="18" charset="2"/>
              </a:rPr>
              <a:t>  	</a:t>
            </a:r>
            <a:r>
              <a:rPr lang="en-US" sz="2600" dirty="0" smtClean="0">
                <a:latin typeface="Wingdings 3" charset="2"/>
                <a:cs typeface="Wingdings 3" charset="2"/>
                <a:sym typeface="Symbol" pitchFamily="18" charset="2"/>
              </a:rPr>
              <a:t>g</a:t>
            </a:r>
            <a:r>
              <a:rPr lang="en-US" sz="2600" dirty="0" smtClean="0">
                <a:sym typeface="Symbol" pitchFamily="18" charset="2"/>
              </a:rPr>
              <a:t> </a:t>
            </a:r>
            <a:r>
              <a:rPr lang="en-US" sz="2600" dirty="0">
                <a:latin typeface="Wingdings 3" charset="2"/>
                <a:cs typeface="Wingdings 3" charset="2"/>
              </a:rPr>
              <a:t>#</a:t>
            </a:r>
            <a:r>
              <a:rPr lang="en-US" sz="2600" b="1" i="1" dirty="0" smtClean="0">
                <a:sym typeface="Symbol" pitchFamily="18" charset="2"/>
              </a:rPr>
              <a:t>C</a:t>
            </a:r>
            <a:endParaRPr lang="en-US" sz="2600" b="1" i="1" dirty="0" smtClean="0"/>
          </a:p>
          <a:p>
            <a:pPr marL="287338" indent="-287338">
              <a:buNone/>
              <a:tabLst>
                <a:tab pos="1601788" algn="l"/>
              </a:tabLst>
            </a:pPr>
            <a:r>
              <a:rPr lang="en-US" sz="2600" dirty="0" smtClean="0">
                <a:sym typeface="Symbol" pitchFamily="18" charset="2"/>
              </a:rPr>
              <a:t>		</a:t>
            </a:r>
            <a:r>
              <a:rPr lang="en-US" sz="2600" dirty="0">
                <a:latin typeface="Wingdings 3" charset="2"/>
                <a:cs typeface="Wingdings 3" charset="2"/>
                <a:sym typeface="Symbol" pitchFamily="18" charset="2"/>
              </a:rPr>
              <a:t>g</a:t>
            </a:r>
            <a:r>
              <a:rPr lang="en-US" sz="2600" dirty="0" smtClean="0">
                <a:sym typeface="Symbol" pitchFamily="18" charset="2"/>
              </a:rPr>
              <a:t> further</a:t>
            </a:r>
            <a:r>
              <a:rPr lang="en-US" sz="2600" dirty="0" smtClean="0"/>
              <a:t> </a:t>
            </a:r>
            <a:r>
              <a:rPr lang="en-US" sz="2600" dirty="0">
                <a:latin typeface="Wingdings 3" charset="2"/>
                <a:cs typeface="Wingdings 3" charset="2"/>
              </a:rPr>
              <a:t>#</a:t>
            </a:r>
            <a:r>
              <a:rPr lang="en-US" sz="2600" b="1" i="1" dirty="0" smtClean="0"/>
              <a:t>Y</a:t>
            </a:r>
            <a:r>
              <a:rPr lang="en-US" sz="2600" dirty="0" smtClean="0">
                <a:sym typeface="Symbol" pitchFamily="18" charset="2"/>
              </a:rPr>
              <a:t> </a:t>
            </a:r>
            <a:endParaRPr lang="en-US" sz="2600" dirty="0" smtClean="0"/>
          </a:p>
          <a:p>
            <a:pPr marL="287338" indent="-287338">
              <a:buNone/>
              <a:tabLst>
                <a:tab pos="1601788" algn="l"/>
              </a:tabLst>
            </a:pPr>
            <a:r>
              <a:rPr lang="en-US" sz="2600" dirty="0" smtClean="0">
                <a:sym typeface="Symbol" pitchFamily="18" charset="2"/>
              </a:rPr>
              <a:t>		</a:t>
            </a:r>
            <a:r>
              <a:rPr lang="en-US" sz="2600" dirty="0">
                <a:latin typeface="Wingdings 3" charset="2"/>
                <a:cs typeface="Wingdings 3" charset="2"/>
                <a:sym typeface="Symbol" pitchFamily="18" charset="2"/>
              </a:rPr>
              <a:t>g</a:t>
            </a:r>
            <a:r>
              <a:rPr lang="en-US" sz="2600" dirty="0" smtClean="0">
                <a:sym typeface="Symbol" pitchFamily="18" charset="2"/>
              </a:rPr>
              <a:t> further</a:t>
            </a:r>
            <a:r>
              <a:rPr lang="en-US" sz="2600" dirty="0" smtClean="0"/>
              <a:t> </a:t>
            </a:r>
            <a:r>
              <a:rPr lang="en-US" sz="2600" dirty="0">
                <a:latin typeface="Wingdings 3" charset="2"/>
                <a:cs typeface="Wingdings 3" charset="2"/>
              </a:rPr>
              <a:t>#</a:t>
            </a:r>
            <a:r>
              <a:rPr lang="en-US" sz="2600" b="1" i="1" dirty="0" smtClean="0"/>
              <a:t>C</a:t>
            </a:r>
          </a:p>
          <a:p>
            <a:pPr marL="287338" indent="-287338">
              <a:buNone/>
              <a:tabLst>
                <a:tab pos="1601788" algn="l"/>
              </a:tabLst>
            </a:pPr>
            <a:r>
              <a:rPr lang="en-US" sz="2600" dirty="0" smtClean="0">
                <a:sym typeface="Symbol" pitchFamily="18" charset="2"/>
              </a:rPr>
              <a:t>		</a:t>
            </a:r>
            <a:r>
              <a:rPr lang="en-US" sz="2600" dirty="0">
                <a:latin typeface="Wingdings 3" charset="2"/>
                <a:cs typeface="Wingdings 3" charset="2"/>
                <a:sym typeface="Symbol" pitchFamily="18" charset="2"/>
              </a:rPr>
              <a:t>g</a:t>
            </a:r>
            <a:r>
              <a:rPr lang="en-US" sz="2600" dirty="0" smtClean="0">
                <a:sym typeface="Symbol" pitchFamily="18" charset="2"/>
              </a:rPr>
              <a:t> further</a:t>
            </a:r>
            <a:r>
              <a:rPr lang="en-US" sz="2600" dirty="0" smtClean="0"/>
              <a:t> </a:t>
            </a:r>
            <a:r>
              <a:rPr lang="en-US" sz="2600" dirty="0">
                <a:latin typeface="Wingdings 3" charset="2"/>
                <a:cs typeface="Wingdings 3" charset="2"/>
              </a:rPr>
              <a:t>#</a:t>
            </a:r>
            <a:r>
              <a:rPr lang="en-US" sz="2600" b="1" i="1" dirty="0" smtClean="0"/>
              <a:t>Y</a:t>
            </a:r>
            <a:endParaRPr lang="en-US" sz="2600" dirty="0" smtClean="0"/>
          </a:p>
          <a:p>
            <a:pPr marL="287338" indent="-287338">
              <a:tabLst>
                <a:tab pos="1601788" algn="l"/>
              </a:tabLst>
            </a:pPr>
            <a:r>
              <a:rPr lang="en-US" sz="2600" dirty="0" smtClean="0"/>
              <a:t>So the final impact on income is much bigger than the initial </a:t>
            </a:r>
            <a:r>
              <a:rPr lang="en-US" sz="2600" dirty="0">
                <a:latin typeface="Times New Roman"/>
                <a:cs typeface="Times New Roman"/>
                <a:sym typeface="Symbol" pitchFamily="18" charset="2"/>
              </a:rPr>
              <a:t>Δ</a:t>
            </a:r>
            <a:r>
              <a:rPr lang="en-US" sz="2600" b="1" i="1" dirty="0" smtClean="0">
                <a:sym typeface="Symbol" pitchFamily="18" charset="2"/>
              </a:rPr>
              <a:t>G</a:t>
            </a:r>
            <a:r>
              <a:rPr lang="en-US" sz="2600" dirty="0" smtClean="0">
                <a:sym typeface="Symbol" pitchFamily="18" charset="2"/>
              </a:rPr>
              <a:t>.</a:t>
            </a:r>
          </a:p>
        </p:txBody>
      </p:sp>
    </p:spTree>
    <p:extLst>
      <p:ext uri="{BB962C8B-B14F-4D97-AF65-F5344CB8AC3E}">
        <p14:creationId xmlns:p14="http://schemas.microsoft.com/office/powerpoint/2010/main" val="24109066"/>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2"/>
          <p:cNvSpPr>
            <a:spLocks noGrp="1" noChangeArrowheads="1"/>
          </p:cNvSpPr>
          <p:nvPr>
            <p:ph type="title"/>
          </p:nvPr>
        </p:nvSpPr>
        <p:spPr/>
        <p:txBody>
          <a:bodyPr/>
          <a:lstStyle/>
          <a:p>
            <a:r>
              <a:rPr lang="en-US" smtClean="0"/>
              <a:t>An increase in taxes</a:t>
            </a:r>
          </a:p>
        </p:txBody>
      </p:sp>
      <p:grpSp>
        <p:nvGrpSpPr>
          <p:cNvPr id="40963" name="Group 3"/>
          <p:cNvGrpSpPr>
            <a:grpSpLocks/>
          </p:cNvGrpSpPr>
          <p:nvPr/>
        </p:nvGrpSpPr>
        <p:grpSpPr bwMode="auto">
          <a:xfrm>
            <a:off x="3043238" y="1219200"/>
            <a:ext cx="4957762" cy="4114800"/>
            <a:chOff x="1917" y="768"/>
            <a:chExt cx="3123" cy="2592"/>
          </a:xfrm>
        </p:grpSpPr>
        <p:grpSp>
          <p:nvGrpSpPr>
            <p:cNvPr id="40997" name="Group 4"/>
            <p:cNvGrpSpPr>
              <a:grpSpLocks/>
            </p:cNvGrpSpPr>
            <p:nvPr/>
          </p:nvGrpSpPr>
          <p:grpSpPr bwMode="auto">
            <a:xfrm>
              <a:off x="2256" y="1020"/>
              <a:ext cx="2496" cy="2112"/>
              <a:chOff x="2640" y="1056"/>
              <a:chExt cx="2496" cy="2112"/>
            </a:xfrm>
          </p:grpSpPr>
          <p:sp>
            <p:nvSpPr>
              <p:cNvPr id="41000" name="Line 5"/>
              <p:cNvSpPr>
                <a:spLocks noChangeShapeType="1"/>
              </p:cNvSpPr>
              <p:nvPr/>
            </p:nvSpPr>
            <p:spPr bwMode="auto">
              <a:xfrm>
                <a:off x="2640" y="1056"/>
                <a:ext cx="0" cy="2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01" name="Line 6"/>
              <p:cNvSpPr>
                <a:spLocks noChangeShapeType="1"/>
              </p:cNvSpPr>
              <p:nvPr/>
            </p:nvSpPr>
            <p:spPr bwMode="auto">
              <a:xfrm>
                <a:off x="2640" y="3168"/>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0998" name="Text Box 7"/>
            <p:cNvSpPr txBox="1">
              <a:spLocks noChangeArrowheads="1"/>
            </p:cNvSpPr>
            <p:nvPr/>
          </p:nvSpPr>
          <p:spPr bwMode="auto">
            <a:xfrm>
              <a:off x="4704" y="307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i="1">
                  <a:latin typeface="Tahoma" pitchFamily="34" charset="0"/>
                </a:rPr>
                <a:t>Y</a:t>
              </a:r>
              <a:r>
                <a:rPr lang="en-US" sz="2400"/>
                <a:t> </a:t>
              </a:r>
            </a:p>
          </p:txBody>
        </p:sp>
        <p:sp>
          <p:nvSpPr>
            <p:cNvPr id="40999" name="Text Box 8"/>
            <p:cNvSpPr txBox="1">
              <a:spLocks noChangeArrowheads="1"/>
            </p:cNvSpPr>
            <p:nvPr/>
          </p:nvSpPr>
          <p:spPr bwMode="auto">
            <a:xfrm>
              <a:off x="1917" y="768"/>
              <a:ext cx="38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830388" algn="r"/>
                </a:tabLst>
                <a:defRPr>
                  <a:solidFill>
                    <a:schemeClr val="tx1"/>
                  </a:solidFill>
                  <a:latin typeface="Arial" charset="0"/>
                  <a:cs typeface="Arial" charset="0"/>
                </a:defRPr>
              </a:lvl1pPr>
              <a:lvl2pPr marL="742950" indent="-285750" eaLnBrk="0" hangingPunct="0">
                <a:tabLst>
                  <a:tab pos="1830388" algn="r"/>
                </a:tabLst>
                <a:defRPr>
                  <a:solidFill>
                    <a:schemeClr val="tx1"/>
                  </a:solidFill>
                  <a:latin typeface="Arial" charset="0"/>
                  <a:cs typeface="Arial" charset="0"/>
                </a:defRPr>
              </a:lvl2pPr>
              <a:lvl3pPr marL="1143000" indent="-228600" eaLnBrk="0" hangingPunct="0">
                <a:tabLst>
                  <a:tab pos="1830388" algn="r"/>
                </a:tabLst>
                <a:defRPr>
                  <a:solidFill>
                    <a:schemeClr val="tx1"/>
                  </a:solidFill>
                  <a:latin typeface="Arial" charset="0"/>
                  <a:cs typeface="Arial" charset="0"/>
                </a:defRPr>
              </a:lvl3pPr>
              <a:lvl4pPr marL="1600200" indent="-228600" eaLnBrk="0" hangingPunct="0">
                <a:tabLst>
                  <a:tab pos="1830388" algn="r"/>
                </a:tabLst>
                <a:defRPr>
                  <a:solidFill>
                    <a:schemeClr val="tx1"/>
                  </a:solidFill>
                  <a:latin typeface="Arial" charset="0"/>
                  <a:cs typeface="Arial" charset="0"/>
                </a:defRPr>
              </a:lvl4pPr>
              <a:lvl5pPr marL="2057400" indent="-228600" eaLnBrk="0" hangingPunct="0">
                <a:tabLst>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830388" algn="r"/>
                </a:tabLst>
                <a:defRPr>
                  <a:solidFill>
                    <a:schemeClr val="tx1"/>
                  </a:solidFill>
                  <a:latin typeface="Arial" charset="0"/>
                  <a:cs typeface="Arial" charset="0"/>
                </a:defRPr>
              </a:lvl9pPr>
            </a:lstStyle>
            <a:p>
              <a:pPr algn="ctr" eaLnBrk="1" hangingPunct="1">
                <a:spcBef>
                  <a:spcPct val="5000"/>
                </a:spcBef>
              </a:pPr>
              <a:r>
                <a:rPr lang="en-US" sz="2400" b="1" i="1">
                  <a:latin typeface="Tahoma" pitchFamily="34" charset="0"/>
                </a:rPr>
                <a:t>PE</a:t>
              </a:r>
              <a:endParaRPr lang="en-US" sz="2200"/>
            </a:p>
          </p:txBody>
        </p:sp>
      </p:grpSp>
      <p:grpSp>
        <p:nvGrpSpPr>
          <p:cNvPr id="4" name="Group 9"/>
          <p:cNvGrpSpPr>
            <a:grpSpLocks/>
          </p:cNvGrpSpPr>
          <p:nvPr/>
        </p:nvGrpSpPr>
        <p:grpSpPr bwMode="auto">
          <a:xfrm>
            <a:off x="3571875" y="1063625"/>
            <a:ext cx="3355975" cy="3908425"/>
            <a:chOff x="2256" y="670"/>
            <a:chExt cx="2114" cy="2462"/>
          </a:xfrm>
        </p:grpSpPr>
        <p:sp>
          <p:nvSpPr>
            <p:cNvPr id="40995" name="Line 10"/>
            <p:cNvSpPr>
              <a:spLocks noChangeShapeType="1"/>
            </p:cNvSpPr>
            <p:nvPr/>
          </p:nvSpPr>
          <p:spPr bwMode="auto">
            <a:xfrm flipV="1">
              <a:off x="2256" y="1088"/>
              <a:ext cx="2050" cy="20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96" name="Text Box 11"/>
            <p:cNvSpPr txBox="1">
              <a:spLocks noChangeArrowheads="1"/>
            </p:cNvSpPr>
            <p:nvPr/>
          </p:nvSpPr>
          <p:spPr bwMode="auto">
            <a:xfrm rot="-2751904">
              <a:off x="3894" y="875"/>
              <a:ext cx="682"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b="1" i="1">
                  <a:latin typeface="Tahoma" pitchFamily="34" charset="0"/>
                </a:rPr>
                <a:t>PE</a:t>
              </a:r>
              <a:r>
                <a:rPr lang="en-US" sz="2200">
                  <a:latin typeface="Tahoma" pitchFamily="34" charset="0"/>
                </a:rPr>
                <a:t> =</a:t>
              </a:r>
              <a:r>
                <a:rPr lang="en-US" sz="2200" b="1" i="1">
                  <a:latin typeface="Tahoma" pitchFamily="34" charset="0"/>
                </a:rPr>
                <a:t>Y</a:t>
              </a:r>
              <a:r>
                <a:rPr lang="en-US" sz="2200"/>
                <a:t> </a:t>
              </a:r>
            </a:p>
          </p:txBody>
        </p:sp>
      </p:grpSp>
      <p:grpSp>
        <p:nvGrpSpPr>
          <p:cNvPr id="5" name="Group 12"/>
          <p:cNvGrpSpPr>
            <a:grpSpLocks/>
          </p:cNvGrpSpPr>
          <p:nvPr/>
        </p:nvGrpSpPr>
        <p:grpSpPr bwMode="auto">
          <a:xfrm>
            <a:off x="3581400" y="2381250"/>
            <a:ext cx="5334000" cy="1600200"/>
            <a:chOff x="2256" y="1500"/>
            <a:chExt cx="3360" cy="1008"/>
          </a:xfrm>
        </p:grpSpPr>
        <p:sp>
          <p:nvSpPr>
            <p:cNvPr id="40993" name="Text Box 13"/>
            <p:cNvSpPr txBox="1">
              <a:spLocks noChangeArrowheads="1"/>
            </p:cNvSpPr>
            <p:nvPr/>
          </p:nvSpPr>
          <p:spPr bwMode="auto">
            <a:xfrm>
              <a:off x="4268" y="1500"/>
              <a:ext cx="1348"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dirty="0">
                  <a:latin typeface="Tahoma" pitchFamily="34" charset="0"/>
                </a:rPr>
                <a:t>PE</a:t>
              </a:r>
              <a:r>
                <a:rPr lang="en-US" sz="2300" dirty="0">
                  <a:latin typeface="Tahoma" pitchFamily="34" charset="0"/>
                </a:rPr>
                <a:t> =</a:t>
              </a:r>
              <a:r>
                <a:rPr lang="en-US" sz="2300" b="1" i="1" dirty="0">
                  <a:solidFill>
                    <a:srgbClr val="CC0000"/>
                  </a:solidFill>
                  <a:latin typeface="Tahoma" pitchFamily="34" charset="0"/>
                </a:rPr>
                <a:t>C</a:t>
              </a:r>
              <a:r>
                <a:rPr lang="en-US" sz="2300" b="1" baseline="-25000" dirty="0">
                  <a:solidFill>
                    <a:srgbClr val="CC0000"/>
                  </a:solidFill>
                  <a:latin typeface="Tahoma" pitchFamily="34" charset="0"/>
                </a:rPr>
                <a:t>2</a:t>
              </a:r>
              <a:r>
                <a:rPr lang="en-US" sz="2300" b="1" i="1" dirty="0">
                  <a:latin typeface="Tahoma" pitchFamily="34" charset="0"/>
                </a:rPr>
                <a:t> </a:t>
              </a:r>
              <a:r>
                <a:rPr lang="en-US" sz="2300" dirty="0">
                  <a:latin typeface="Tahoma" pitchFamily="34" charset="0"/>
                </a:rPr>
                <a:t>+</a:t>
              </a:r>
              <a:r>
                <a:rPr lang="en-US" sz="2300" b="1" i="1" dirty="0">
                  <a:latin typeface="Tahoma" pitchFamily="34" charset="0"/>
                </a:rPr>
                <a:t>I </a:t>
              </a:r>
              <a:r>
                <a:rPr lang="en-US" sz="2300" dirty="0">
                  <a:latin typeface="Tahoma" pitchFamily="34" charset="0"/>
                </a:rPr>
                <a:t>+</a:t>
              </a:r>
              <a:r>
                <a:rPr lang="en-US" sz="2300" b="1" i="1" dirty="0">
                  <a:latin typeface="Tahoma" pitchFamily="34" charset="0"/>
                </a:rPr>
                <a:t>G</a:t>
              </a:r>
            </a:p>
          </p:txBody>
        </p:sp>
        <p:sp>
          <p:nvSpPr>
            <p:cNvPr id="40994" name="Line 14"/>
            <p:cNvSpPr>
              <a:spLocks noChangeShapeType="1"/>
            </p:cNvSpPr>
            <p:nvPr/>
          </p:nvSpPr>
          <p:spPr bwMode="auto">
            <a:xfrm flipV="1">
              <a:off x="2256" y="1740"/>
              <a:ext cx="2256" cy="768"/>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6335" name="Line 15"/>
          <p:cNvSpPr>
            <a:spLocks noChangeShapeType="1"/>
          </p:cNvSpPr>
          <p:nvPr/>
        </p:nvSpPr>
        <p:spPr bwMode="auto">
          <a:xfrm>
            <a:off x="5105400" y="3448050"/>
            <a:ext cx="0" cy="15240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nvGrpSpPr>
          <p:cNvPr id="6" name="Group 16"/>
          <p:cNvGrpSpPr>
            <a:grpSpLocks/>
          </p:cNvGrpSpPr>
          <p:nvPr/>
        </p:nvGrpSpPr>
        <p:grpSpPr bwMode="auto">
          <a:xfrm>
            <a:off x="3343275" y="4972050"/>
            <a:ext cx="1762125" cy="933450"/>
            <a:chOff x="2105" y="3119"/>
            <a:chExt cx="1121" cy="611"/>
          </a:xfrm>
        </p:grpSpPr>
        <p:sp>
          <p:nvSpPr>
            <p:cNvPr id="40991" name="Text Box 17"/>
            <p:cNvSpPr txBox="1">
              <a:spLocks noChangeArrowheads="1"/>
            </p:cNvSpPr>
            <p:nvPr/>
          </p:nvSpPr>
          <p:spPr bwMode="auto">
            <a:xfrm>
              <a:off x="2105" y="3408"/>
              <a:ext cx="871" cy="322"/>
            </a:xfrm>
            <a:prstGeom prst="rect">
              <a:avLst/>
            </a:prstGeom>
            <a:solidFill>
              <a:schemeClr val="bg1">
                <a:alpha val="50195"/>
              </a:schemeClr>
            </a:solidFill>
            <a:ln w="12700">
              <a:solidFill>
                <a:schemeClr val="tx1"/>
              </a:solidFill>
              <a:miter lim="800000"/>
              <a:headEnd/>
              <a:tailEnd/>
            </a:ln>
          </p:spPr>
          <p:txBody>
            <a:bodyPr bIns="9144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300" b="1" i="1">
                  <a:latin typeface="Tahoma" pitchFamily="34" charset="0"/>
                </a:rPr>
                <a:t>PE</a:t>
              </a:r>
              <a:r>
                <a:rPr lang="en-US" sz="2300" baseline="-25000">
                  <a:latin typeface="Tahoma" pitchFamily="34" charset="0"/>
                </a:rPr>
                <a:t>2</a:t>
              </a:r>
              <a:r>
                <a:rPr lang="en-US" sz="2300">
                  <a:latin typeface="Tahoma" pitchFamily="34" charset="0"/>
                </a:rPr>
                <a:t> = </a:t>
              </a:r>
              <a:r>
                <a:rPr lang="en-US" sz="2300" b="1" i="1">
                  <a:latin typeface="Tahoma" pitchFamily="34" charset="0"/>
                </a:rPr>
                <a:t>Y</a:t>
              </a:r>
              <a:r>
                <a:rPr lang="en-US" sz="2300" baseline="-25000">
                  <a:latin typeface="Tahoma" pitchFamily="34" charset="0"/>
                </a:rPr>
                <a:t>2</a:t>
              </a:r>
            </a:p>
          </p:txBody>
        </p:sp>
        <p:sp>
          <p:nvSpPr>
            <p:cNvPr id="40992" name="Line 18"/>
            <p:cNvSpPr>
              <a:spLocks noChangeShapeType="1"/>
            </p:cNvSpPr>
            <p:nvPr/>
          </p:nvSpPr>
          <p:spPr bwMode="auto">
            <a:xfrm flipV="1">
              <a:off x="2985" y="3119"/>
              <a:ext cx="241" cy="405"/>
            </a:xfrm>
            <a:prstGeom prst="line">
              <a:avLst/>
            </a:prstGeom>
            <a:noFill/>
            <a:ln w="12700">
              <a:solidFill>
                <a:schemeClr val="tx1"/>
              </a:solidFill>
              <a:round/>
              <a:headEnd/>
              <a:tailEnd type="none" w="lg" len="med"/>
            </a:ln>
            <a:extLst>
              <a:ext uri="{909E8E84-426E-40dd-AFC4-6F175D3DCCD1}">
                <a14:hiddenFill xmlns:a14="http://schemas.microsoft.com/office/drawing/2010/main">
                  <a:noFill/>
                </a14:hiddenFill>
              </a:ext>
            </a:extLst>
          </p:spPr>
          <p:txBody>
            <a:bodyPr bIns="91440"/>
            <a:lstStyle/>
            <a:p>
              <a:endParaRPr lang="en-US"/>
            </a:p>
          </p:txBody>
        </p:sp>
      </p:grpSp>
      <p:grpSp>
        <p:nvGrpSpPr>
          <p:cNvPr id="7" name="Group 19"/>
          <p:cNvGrpSpPr>
            <a:grpSpLocks/>
          </p:cNvGrpSpPr>
          <p:nvPr/>
        </p:nvGrpSpPr>
        <p:grpSpPr bwMode="auto">
          <a:xfrm>
            <a:off x="3600450" y="1800225"/>
            <a:ext cx="5314950" cy="1589088"/>
            <a:chOff x="2268" y="1134"/>
            <a:chExt cx="3348" cy="1001"/>
          </a:xfrm>
        </p:grpSpPr>
        <p:sp>
          <p:nvSpPr>
            <p:cNvPr id="40989" name="Text Box 20"/>
            <p:cNvSpPr txBox="1">
              <a:spLocks noChangeArrowheads="1"/>
            </p:cNvSpPr>
            <p:nvPr/>
          </p:nvSpPr>
          <p:spPr bwMode="auto">
            <a:xfrm>
              <a:off x="4249" y="1134"/>
              <a:ext cx="1367"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dirty="0">
                  <a:latin typeface="Tahoma" pitchFamily="34" charset="0"/>
                </a:rPr>
                <a:t>PE</a:t>
              </a:r>
              <a:r>
                <a:rPr lang="en-US" sz="2300" dirty="0">
                  <a:latin typeface="Tahoma" pitchFamily="34" charset="0"/>
                </a:rPr>
                <a:t> =</a:t>
              </a:r>
              <a:r>
                <a:rPr lang="en-US" sz="2300" b="1" i="1" dirty="0">
                  <a:latin typeface="Tahoma" pitchFamily="34" charset="0"/>
                </a:rPr>
                <a:t>C</a:t>
              </a:r>
              <a:r>
                <a:rPr lang="en-US" sz="2300" b="1" baseline="-25000" dirty="0">
                  <a:latin typeface="Tahoma" pitchFamily="34" charset="0"/>
                </a:rPr>
                <a:t>1</a:t>
              </a:r>
              <a:r>
                <a:rPr lang="en-US" sz="2300" b="1" i="1" dirty="0">
                  <a:latin typeface="Tahoma" pitchFamily="34" charset="0"/>
                </a:rPr>
                <a:t> </a:t>
              </a:r>
              <a:r>
                <a:rPr lang="en-US" sz="2300" dirty="0">
                  <a:latin typeface="Tahoma" pitchFamily="34" charset="0"/>
                </a:rPr>
                <a:t>+</a:t>
              </a:r>
              <a:r>
                <a:rPr lang="en-US" sz="2300" b="1" i="1" dirty="0">
                  <a:latin typeface="Tahoma" pitchFamily="34" charset="0"/>
                </a:rPr>
                <a:t>I </a:t>
              </a:r>
              <a:r>
                <a:rPr lang="en-US" sz="2300" dirty="0">
                  <a:latin typeface="Tahoma" pitchFamily="34" charset="0"/>
                </a:rPr>
                <a:t>+</a:t>
              </a:r>
              <a:r>
                <a:rPr lang="en-US" sz="2300" b="1" i="1" dirty="0">
                  <a:latin typeface="Tahoma" pitchFamily="34" charset="0"/>
                </a:rPr>
                <a:t>G</a:t>
              </a:r>
              <a:endParaRPr lang="en-US" sz="2300" b="1" i="1" baseline="-25000" dirty="0">
                <a:latin typeface="Tahoma" pitchFamily="34" charset="0"/>
              </a:endParaRPr>
            </a:p>
          </p:txBody>
        </p:sp>
        <p:sp>
          <p:nvSpPr>
            <p:cNvPr id="40990" name="Line 21"/>
            <p:cNvSpPr>
              <a:spLocks noChangeShapeType="1"/>
            </p:cNvSpPr>
            <p:nvPr/>
          </p:nvSpPr>
          <p:spPr bwMode="auto">
            <a:xfrm flipV="1">
              <a:off x="2268" y="1374"/>
              <a:ext cx="2255" cy="76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6342" name="Line 22"/>
          <p:cNvSpPr>
            <a:spLocks noChangeShapeType="1"/>
          </p:cNvSpPr>
          <p:nvPr/>
        </p:nvSpPr>
        <p:spPr bwMode="auto">
          <a:xfrm>
            <a:off x="5932488" y="2625725"/>
            <a:ext cx="3175" cy="23510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nvGrpSpPr>
          <p:cNvPr id="8" name="Group 23"/>
          <p:cNvGrpSpPr>
            <a:grpSpLocks/>
          </p:cNvGrpSpPr>
          <p:nvPr/>
        </p:nvGrpSpPr>
        <p:grpSpPr bwMode="auto">
          <a:xfrm>
            <a:off x="5935663" y="4970463"/>
            <a:ext cx="1814512" cy="976312"/>
            <a:chOff x="3739" y="3131"/>
            <a:chExt cx="1143" cy="662"/>
          </a:xfrm>
        </p:grpSpPr>
        <p:sp>
          <p:nvSpPr>
            <p:cNvPr id="40987" name="Text Box 24"/>
            <p:cNvSpPr txBox="1">
              <a:spLocks noChangeArrowheads="1"/>
            </p:cNvSpPr>
            <p:nvPr/>
          </p:nvSpPr>
          <p:spPr bwMode="auto">
            <a:xfrm>
              <a:off x="3984" y="3459"/>
              <a:ext cx="898" cy="334"/>
            </a:xfrm>
            <a:prstGeom prst="rect">
              <a:avLst/>
            </a:prstGeom>
            <a:solidFill>
              <a:schemeClr val="bg1">
                <a:alpha val="50195"/>
              </a:schemeClr>
            </a:solidFill>
            <a:ln w="12700">
              <a:solidFill>
                <a:schemeClr val="tx1"/>
              </a:solidFill>
              <a:miter lim="800000"/>
              <a:headEnd/>
              <a:tailEnd/>
            </a:ln>
          </p:spPr>
          <p:txBody>
            <a:bodyPr bIns="9144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300" b="1" i="1">
                  <a:latin typeface="Tahoma" pitchFamily="34" charset="0"/>
                </a:rPr>
                <a:t>PE</a:t>
              </a:r>
              <a:r>
                <a:rPr lang="en-US" sz="2300" baseline="-25000">
                  <a:latin typeface="Tahoma" pitchFamily="34" charset="0"/>
                </a:rPr>
                <a:t>1</a:t>
              </a:r>
              <a:r>
                <a:rPr lang="en-US" sz="2300">
                  <a:latin typeface="Tahoma" pitchFamily="34" charset="0"/>
                </a:rPr>
                <a:t> = </a:t>
              </a:r>
              <a:r>
                <a:rPr lang="en-US" sz="2300" b="1" i="1">
                  <a:latin typeface="Tahoma" pitchFamily="34" charset="0"/>
                </a:rPr>
                <a:t>Y</a:t>
              </a:r>
              <a:r>
                <a:rPr lang="en-US" sz="2300" baseline="-25000">
                  <a:latin typeface="Tahoma" pitchFamily="34" charset="0"/>
                </a:rPr>
                <a:t>1</a:t>
              </a:r>
            </a:p>
          </p:txBody>
        </p:sp>
        <p:sp>
          <p:nvSpPr>
            <p:cNvPr id="40988" name="Line 25"/>
            <p:cNvSpPr>
              <a:spLocks noChangeShapeType="1"/>
            </p:cNvSpPr>
            <p:nvPr/>
          </p:nvSpPr>
          <p:spPr bwMode="auto">
            <a:xfrm flipH="1" flipV="1">
              <a:off x="3739" y="3131"/>
              <a:ext cx="245" cy="469"/>
            </a:xfrm>
            <a:prstGeom prst="line">
              <a:avLst/>
            </a:prstGeom>
            <a:noFill/>
            <a:ln w="12700">
              <a:solidFill>
                <a:schemeClr val="tx1"/>
              </a:solidFill>
              <a:round/>
              <a:headEnd/>
              <a:tailEnd type="none" w="lg" len="med"/>
            </a:ln>
            <a:extLst>
              <a:ext uri="{909E8E84-426E-40dd-AFC4-6F175D3DCCD1}">
                <a14:hiddenFill xmlns:a14="http://schemas.microsoft.com/office/drawing/2010/main">
                  <a:noFill/>
                </a14:hiddenFill>
              </a:ext>
            </a:extLst>
          </p:spPr>
          <p:txBody>
            <a:bodyPr/>
            <a:lstStyle/>
            <a:p>
              <a:endParaRPr lang="en-US"/>
            </a:p>
          </p:txBody>
        </p:sp>
      </p:grpSp>
      <p:sp>
        <p:nvSpPr>
          <p:cNvPr id="56346" name="Line 26"/>
          <p:cNvSpPr>
            <a:spLocks noChangeShapeType="1"/>
          </p:cNvSpPr>
          <p:nvPr/>
        </p:nvSpPr>
        <p:spPr bwMode="auto">
          <a:xfrm flipV="1">
            <a:off x="5181600" y="4972050"/>
            <a:ext cx="73025" cy="0"/>
          </a:xfrm>
          <a:prstGeom prst="line">
            <a:avLst/>
          </a:prstGeom>
          <a:noFill/>
          <a:ln w="15875">
            <a:solidFill>
              <a:srgbClr val="FF0000"/>
            </a:solidFill>
            <a:round/>
            <a:headEnd type="stealth" w="lg" len="med"/>
            <a:tailEnd/>
          </a:ln>
          <a:extLst>
            <a:ext uri="{909E8E84-426E-40dd-AFC4-6F175D3DCCD1}">
              <a14:hiddenFill xmlns:a14="http://schemas.microsoft.com/office/drawing/2010/main">
                <a:noFill/>
              </a14:hiddenFill>
            </a:ext>
          </a:extLst>
        </p:spPr>
        <p:txBody>
          <a:bodyPr/>
          <a:lstStyle/>
          <a:p>
            <a:endParaRPr lang="en-US"/>
          </a:p>
        </p:txBody>
      </p:sp>
      <p:grpSp>
        <p:nvGrpSpPr>
          <p:cNvPr id="9" name="Group 27"/>
          <p:cNvGrpSpPr>
            <a:grpSpLocks/>
          </p:cNvGrpSpPr>
          <p:nvPr/>
        </p:nvGrpSpPr>
        <p:grpSpPr bwMode="auto">
          <a:xfrm>
            <a:off x="5105400" y="5003803"/>
            <a:ext cx="823913" cy="792163"/>
            <a:chOff x="3240" y="3296"/>
            <a:chExt cx="499" cy="499"/>
          </a:xfrm>
        </p:grpSpPr>
        <p:sp>
          <p:nvSpPr>
            <p:cNvPr id="40985" name="Text Box 28"/>
            <p:cNvSpPr txBox="1">
              <a:spLocks noChangeArrowheads="1"/>
            </p:cNvSpPr>
            <p:nvPr/>
          </p:nvSpPr>
          <p:spPr bwMode="auto">
            <a:xfrm>
              <a:off x="3264" y="3504"/>
              <a:ext cx="43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400" dirty="0">
                  <a:latin typeface="Times New Roman"/>
                  <a:cs typeface="Times New Roman"/>
                  <a:sym typeface="Symbol" pitchFamily="18" charset="2"/>
                </a:rPr>
                <a:t>Δ</a:t>
              </a:r>
              <a:r>
                <a:rPr lang="en-US" sz="2400" b="1" i="1" dirty="0" smtClean="0">
                  <a:latin typeface="Tahoma" pitchFamily="34" charset="0"/>
                  <a:sym typeface="Symbol" pitchFamily="18" charset="2"/>
                </a:rPr>
                <a:t>Y</a:t>
              </a:r>
              <a:endParaRPr lang="en-US" sz="2400" b="1" i="1" dirty="0">
                <a:latin typeface="Tahoma" pitchFamily="34" charset="0"/>
              </a:endParaRPr>
            </a:p>
          </p:txBody>
        </p:sp>
        <p:sp>
          <p:nvSpPr>
            <p:cNvPr id="40986" name="AutoShape 29"/>
            <p:cNvSpPr>
              <a:spLocks/>
            </p:cNvSpPr>
            <p:nvPr/>
          </p:nvSpPr>
          <p:spPr bwMode="auto">
            <a:xfrm rot="-5407097">
              <a:off x="3379" y="3157"/>
              <a:ext cx="222" cy="499"/>
            </a:xfrm>
            <a:prstGeom prst="leftBrace">
              <a:avLst>
                <a:gd name="adj1" fmla="val 43238"/>
                <a:gd name="adj2" fmla="val 48968"/>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10" name="Group 30"/>
          <p:cNvGrpSpPr>
            <a:grpSpLocks/>
          </p:cNvGrpSpPr>
          <p:nvPr/>
        </p:nvGrpSpPr>
        <p:grpSpPr bwMode="auto">
          <a:xfrm>
            <a:off x="5975350" y="2590800"/>
            <a:ext cx="2976563" cy="1920875"/>
            <a:chOff x="3764" y="1632"/>
            <a:chExt cx="1875" cy="1210"/>
          </a:xfrm>
        </p:grpSpPr>
        <p:sp>
          <p:nvSpPr>
            <p:cNvPr id="40982" name="AutoShape 31"/>
            <p:cNvSpPr>
              <a:spLocks/>
            </p:cNvSpPr>
            <p:nvPr/>
          </p:nvSpPr>
          <p:spPr bwMode="auto">
            <a:xfrm flipH="1">
              <a:off x="3764" y="1632"/>
              <a:ext cx="172" cy="368"/>
            </a:xfrm>
            <a:prstGeom prst="leftBrace">
              <a:avLst>
                <a:gd name="adj1" fmla="val 44593"/>
                <a:gd name="adj2" fmla="val 47917"/>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983" name="Text Box 32"/>
            <p:cNvSpPr txBox="1">
              <a:spLocks noChangeArrowheads="1"/>
            </p:cNvSpPr>
            <p:nvPr/>
          </p:nvSpPr>
          <p:spPr bwMode="auto">
            <a:xfrm>
              <a:off x="3936" y="2112"/>
              <a:ext cx="1703" cy="730"/>
            </a:xfrm>
            <a:prstGeom prst="rect">
              <a:avLst/>
            </a:prstGeom>
            <a:solidFill>
              <a:srgbClr val="FFCCCC"/>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105000"/>
                </a:lnSpc>
                <a:spcBef>
                  <a:spcPct val="50000"/>
                </a:spcBef>
              </a:pPr>
              <a:r>
                <a:rPr lang="en-US" sz="2200"/>
                <a:t>At </a:t>
              </a:r>
              <a:r>
                <a:rPr lang="en-US" sz="2200" b="1" i="1">
                  <a:latin typeface="Tahoma" pitchFamily="34" charset="0"/>
                </a:rPr>
                <a:t>Y</a:t>
              </a:r>
              <a:r>
                <a:rPr lang="en-US" sz="2200" baseline="-25000">
                  <a:latin typeface="Tahoma" pitchFamily="34" charset="0"/>
                </a:rPr>
                <a:t>1</a:t>
              </a:r>
              <a:r>
                <a:rPr lang="en-US" sz="2200"/>
                <a:t>, there is now an unplanned </a:t>
              </a:r>
              <a:br>
                <a:rPr lang="en-US" sz="2200"/>
              </a:br>
              <a:r>
                <a:rPr lang="en-US" sz="2200"/>
                <a:t>inventory buildup…</a:t>
              </a:r>
            </a:p>
          </p:txBody>
        </p:sp>
        <p:sp>
          <p:nvSpPr>
            <p:cNvPr id="40984" name="Line 33"/>
            <p:cNvSpPr>
              <a:spLocks noChangeShapeType="1"/>
            </p:cNvSpPr>
            <p:nvPr/>
          </p:nvSpPr>
          <p:spPr bwMode="auto">
            <a:xfrm flipH="1" flipV="1">
              <a:off x="3955" y="1811"/>
              <a:ext cx="845" cy="301"/>
            </a:xfrm>
            <a:prstGeom prst="line">
              <a:avLst/>
            </a:prstGeom>
            <a:noFill/>
            <a:ln w="1905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sp>
        <p:nvSpPr>
          <p:cNvPr id="56354" name="Line 34"/>
          <p:cNvSpPr>
            <a:spLocks noChangeShapeType="1"/>
          </p:cNvSpPr>
          <p:nvPr/>
        </p:nvSpPr>
        <p:spPr bwMode="auto">
          <a:xfrm flipV="1">
            <a:off x="5362575" y="4972050"/>
            <a:ext cx="82550" cy="0"/>
          </a:xfrm>
          <a:prstGeom prst="line">
            <a:avLst/>
          </a:prstGeom>
          <a:noFill/>
          <a:ln w="15875">
            <a:solidFill>
              <a:srgbClr val="FF0000"/>
            </a:solidFill>
            <a:round/>
            <a:headEnd type="stealth" w="lg" len="med"/>
            <a:tailEnd/>
          </a:ln>
          <a:extLst>
            <a:ext uri="{909E8E84-426E-40dd-AFC4-6F175D3DCCD1}">
              <a14:hiddenFill xmlns:a14="http://schemas.microsoft.com/office/drawing/2010/main">
                <a:noFill/>
              </a14:hiddenFill>
            </a:ext>
          </a:extLst>
        </p:spPr>
        <p:txBody>
          <a:bodyPr/>
          <a:lstStyle/>
          <a:p>
            <a:endParaRPr lang="en-US"/>
          </a:p>
        </p:txBody>
      </p:sp>
      <p:sp>
        <p:nvSpPr>
          <p:cNvPr id="56355" name="Line 35"/>
          <p:cNvSpPr>
            <a:spLocks noChangeShapeType="1"/>
          </p:cNvSpPr>
          <p:nvPr/>
        </p:nvSpPr>
        <p:spPr bwMode="auto">
          <a:xfrm flipV="1">
            <a:off x="5567363" y="4972050"/>
            <a:ext cx="73025" cy="0"/>
          </a:xfrm>
          <a:prstGeom prst="line">
            <a:avLst/>
          </a:prstGeom>
          <a:noFill/>
          <a:ln w="15875">
            <a:solidFill>
              <a:srgbClr val="FF0000"/>
            </a:solidFill>
            <a:round/>
            <a:headEnd type="stealth" w="lg" len="med"/>
            <a:tailEnd/>
          </a:ln>
          <a:extLst>
            <a:ext uri="{909E8E84-426E-40dd-AFC4-6F175D3DCCD1}">
              <a14:hiddenFill xmlns:a14="http://schemas.microsoft.com/office/drawing/2010/main">
                <a:noFill/>
              </a14:hiddenFill>
            </a:ext>
          </a:extLst>
        </p:spPr>
        <p:txBody>
          <a:bodyPr/>
          <a:lstStyle/>
          <a:p>
            <a:endParaRPr lang="en-US"/>
          </a:p>
        </p:txBody>
      </p:sp>
      <p:sp>
        <p:nvSpPr>
          <p:cNvPr id="56356" name="Line 36"/>
          <p:cNvSpPr>
            <a:spLocks noChangeShapeType="1"/>
          </p:cNvSpPr>
          <p:nvPr/>
        </p:nvSpPr>
        <p:spPr bwMode="auto">
          <a:xfrm flipV="1">
            <a:off x="5745163" y="4972050"/>
            <a:ext cx="80962" cy="0"/>
          </a:xfrm>
          <a:prstGeom prst="line">
            <a:avLst/>
          </a:prstGeom>
          <a:noFill/>
          <a:ln w="15875">
            <a:solidFill>
              <a:srgbClr val="FF0000"/>
            </a:solidFill>
            <a:round/>
            <a:headEnd type="stealth" w="lg" len="med"/>
            <a:tailEnd/>
          </a:ln>
          <a:extLst>
            <a:ext uri="{909E8E84-426E-40dd-AFC4-6F175D3DCCD1}">
              <a14:hiddenFill xmlns:a14="http://schemas.microsoft.com/office/drawing/2010/main">
                <a:noFill/>
              </a14:hiddenFill>
            </a:ext>
          </a:extLst>
        </p:spPr>
        <p:txBody>
          <a:bodyPr/>
          <a:lstStyle/>
          <a:p>
            <a:endParaRPr lang="en-US"/>
          </a:p>
        </p:txBody>
      </p:sp>
      <p:sp>
        <p:nvSpPr>
          <p:cNvPr id="56357" name="Text Box 37"/>
          <p:cNvSpPr txBox="1">
            <a:spLocks noChangeArrowheads="1"/>
          </p:cNvSpPr>
          <p:nvPr/>
        </p:nvSpPr>
        <p:spPr bwMode="auto">
          <a:xfrm>
            <a:off x="685800" y="4232275"/>
            <a:ext cx="2209800" cy="1863725"/>
          </a:xfrm>
          <a:prstGeom prst="rect">
            <a:avLst/>
          </a:prstGeom>
          <a:solidFill>
            <a:srgbClr val="FFCCCC"/>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105000"/>
              </a:lnSpc>
              <a:spcBef>
                <a:spcPct val="50000"/>
              </a:spcBef>
            </a:pPr>
            <a:r>
              <a:rPr lang="en-US" sz="2200" dirty="0"/>
              <a:t>…so firms reduce </a:t>
            </a:r>
            <a:r>
              <a:rPr lang="en-US" sz="2200" dirty="0" smtClean="0"/>
              <a:t>output, </a:t>
            </a:r>
            <a:r>
              <a:rPr lang="en-US" sz="2200" dirty="0"/>
              <a:t>and income falls toward a new equilibrium</a:t>
            </a:r>
          </a:p>
        </p:txBody>
      </p:sp>
      <p:grpSp>
        <p:nvGrpSpPr>
          <p:cNvPr id="11" name="Group 38"/>
          <p:cNvGrpSpPr>
            <a:grpSpLocks/>
          </p:cNvGrpSpPr>
          <p:nvPr/>
        </p:nvGrpSpPr>
        <p:grpSpPr bwMode="auto">
          <a:xfrm>
            <a:off x="974725" y="3414713"/>
            <a:ext cx="2520950" cy="561975"/>
            <a:chOff x="614" y="2151"/>
            <a:chExt cx="1588" cy="354"/>
          </a:xfrm>
        </p:grpSpPr>
        <p:sp>
          <p:nvSpPr>
            <p:cNvPr id="40980" name="Text Box 39"/>
            <p:cNvSpPr txBox="1">
              <a:spLocks noChangeArrowheads="1"/>
            </p:cNvSpPr>
            <p:nvPr/>
          </p:nvSpPr>
          <p:spPr bwMode="auto">
            <a:xfrm>
              <a:off x="614" y="2160"/>
              <a:ext cx="154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400" dirty="0">
                  <a:latin typeface="Times New Roman"/>
                  <a:cs typeface="Times New Roman"/>
                  <a:sym typeface="Symbol" pitchFamily="18" charset="2"/>
                </a:rPr>
                <a:t>Δ</a:t>
              </a:r>
              <a:r>
                <a:rPr lang="en-US" sz="2400" b="1" i="1" dirty="0" smtClean="0">
                  <a:latin typeface="Tahoma" pitchFamily="34" charset="0"/>
                  <a:sym typeface="Symbol" pitchFamily="18" charset="2"/>
                </a:rPr>
                <a:t>C </a:t>
              </a:r>
              <a:r>
                <a:rPr lang="en-US" sz="2400" dirty="0">
                  <a:latin typeface="Tahoma" pitchFamily="34" charset="0"/>
                  <a:sym typeface="Symbol" pitchFamily="18" charset="2"/>
                </a:rPr>
                <a:t>= </a:t>
              </a:r>
              <a:r>
                <a:rPr lang="en-US" sz="2400" dirty="0" smtClean="0">
                  <a:latin typeface="Tahoma" pitchFamily="34" charset="0"/>
                  <a:sym typeface="Symbol" pitchFamily="18" charset="2"/>
                </a:rPr>
                <a:t>−</a:t>
              </a:r>
              <a:r>
                <a:rPr lang="en-US" sz="2400" dirty="0" smtClean="0">
                  <a:latin typeface="Arial"/>
                  <a:cs typeface="Arial"/>
                  <a:sym typeface="Symbol" pitchFamily="18" charset="2"/>
                </a:rPr>
                <a:t>MPC</a:t>
              </a:r>
              <a:r>
                <a:rPr lang="en-US" sz="2400" dirty="0" smtClean="0">
                  <a:latin typeface="Times New Roman"/>
                  <a:cs typeface="Times New Roman"/>
                  <a:sym typeface="Symbol" pitchFamily="18" charset="2"/>
                </a:rPr>
                <a:t>×Δ</a:t>
              </a:r>
              <a:r>
                <a:rPr lang="en-US" sz="2400" b="1" i="1" dirty="0" smtClean="0">
                  <a:latin typeface="Tahoma" pitchFamily="34" charset="0"/>
                  <a:sym typeface="Symbol" pitchFamily="18" charset="2"/>
                </a:rPr>
                <a:t>T</a:t>
              </a:r>
              <a:endParaRPr lang="en-US" sz="2400" b="1" i="1" dirty="0">
                <a:latin typeface="Tahoma" pitchFamily="34" charset="0"/>
                <a:sym typeface="Symbol" pitchFamily="18" charset="2"/>
              </a:endParaRPr>
            </a:p>
          </p:txBody>
        </p:sp>
        <p:sp>
          <p:nvSpPr>
            <p:cNvPr id="40981" name="Line 40"/>
            <p:cNvSpPr>
              <a:spLocks noChangeShapeType="1"/>
            </p:cNvSpPr>
            <p:nvPr/>
          </p:nvSpPr>
          <p:spPr bwMode="auto">
            <a:xfrm>
              <a:off x="2202" y="2151"/>
              <a:ext cx="0" cy="35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56361" name="Text Box 41"/>
          <p:cNvSpPr txBox="1">
            <a:spLocks noChangeArrowheads="1"/>
          </p:cNvSpPr>
          <p:nvPr/>
        </p:nvSpPr>
        <p:spPr bwMode="auto">
          <a:xfrm>
            <a:off x="381000" y="1600200"/>
            <a:ext cx="2438400" cy="1511300"/>
          </a:xfrm>
          <a:prstGeom prst="rect">
            <a:avLst/>
          </a:prstGeom>
          <a:solidFill>
            <a:srgbClr val="FFCCCC"/>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105000"/>
              </a:lnSpc>
              <a:spcBef>
                <a:spcPct val="50000"/>
              </a:spcBef>
            </a:pPr>
            <a:r>
              <a:rPr lang="en-US" sz="2200" dirty="0"/>
              <a:t>Initially, the tax increase reduces </a:t>
            </a:r>
            <a:r>
              <a:rPr lang="en-US" sz="2200" dirty="0" smtClean="0"/>
              <a:t>consumption </a:t>
            </a:r>
            <a:r>
              <a:rPr lang="en-US" sz="2200" dirty="0"/>
              <a:t>and therefore </a:t>
            </a:r>
            <a:r>
              <a:rPr lang="en-US" sz="2200" b="1" i="1" dirty="0"/>
              <a:t>PE</a:t>
            </a:r>
            <a:r>
              <a:rPr lang="en-US" sz="2200" dirty="0"/>
              <a:t>:</a:t>
            </a:r>
          </a:p>
        </p:txBody>
      </p:sp>
    </p:spTree>
    <p:extLst>
      <p:ext uri="{BB962C8B-B14F-4D97-AF65-F5344CB8AC3E}">
        <p14:creationId xmlns:p14="http://schemas.microsoft.com/office/powerpoint/2010/main" val="452054549"/>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6361"/>
                                        </p:tgtEl>
                                        <p:attrNameLst>
                                          <p:attrName>style.visibility</p:attrName>
                                        </p:attrNameLst>
                                      </p:cBhvr>
                                      <p:to>
                                        <p:strVal val="visible"/>
                                      </p:to>
                                    </p:set>
                                    <p:animEffect transition="in" filter="fade">
                                      <p:cBhvr>
                                        <p:cTn id="7" dur="500"/>
                                        <p:tgtEl>
                                          <p:spTgt spid="563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ppt_x</p:attrName>
                                        </p:attrNameLst>
                                      </p:cBhvr>
                                      <p:tavLst>
                                        <p:tav tm="0">
                                          <p:val>
                                            <p:strVal val="#ppt_x"/>
                                          </p:val>
                                        </p:tav>
                                        <p:tav tm="100000">
                                          <p:val>
                                            <p:strVal val="#ppt_x"/>
                                          </p:val>
                                        </p:tav>
                                      </p:tavLst>
                                    </p:anim>
                                    <p:anim calcmode="lin" valueType="num">
                                      <p:cBhvr>
                                        <p:cTn id="13" dur="500" fill="hold"/>
                                        <p:tgtEl>
                                          <p:spTgt spid="11"/>
                                        </p:tgtEl>
                                        <p:attrNameLst>
                                          <p:attrName>ppt_y</p:attrName>
                                        </p:attrNameLst>
                                      </p:cBhvr>
                                      <p:tavLst>
                                        <p:tav tm="0">
                                          <p:val>
                                            <p:strVal val="#ppt_y-#ppt_h/2"/>
                                          </p:val>
                                        </p:tav>
                                        <p:tav tm="100000">
                                          <p:val>
                                            <p:strVal val="#ppt_y"/>
                                          </p:val>
                                        </p:tav>
                                      </p:tavLst>
                                    </p:anim>
                                    <p:anim calcmode="lin" valueType="num">
                                      <p:cBhvr>
                                        <p:cTn id="14" dur="500" fill="hold"/>
                                        <p:tgtEl>
                                          <p:spTgt spid="11"/>
                                        </p:tgtEl>
                                        <p:attrNameLst>
                                          <p:attrName>ppt_w</p:attrName>
                                        </p:attrNameLst>
                                      </p:cBhvr>
                                      <p:tavLst>
                                        <p:tav tm="0">
                                          <p:val>
                                            <p:strVal val="#ppt_w"/>
                                          </p:val>
                                        </p:tav>
                                        <p:tav tm="100000">
                                          <p:val>
                                            <p:strVal val="#ppt_w"/>
                                          </p:val>
                                        </p:tav>
                                      </p:tavLst>
                                    </p:anim>
                                    <p:anim calcmode="lin" valueType="num">
                                      <p:cBhvr>
                                        <p:cTn id="15" dur="500" fill="hold"/>
                                        <p:tgtEl>
                                          <p:spTgt spid="11"/>
                                        </p:tgtEl>
                                        <p:attrNameLst>
                                          <p:attrName>ppt_h</p:attrName>
                                        </p:attrNameLst>
                                      </p:cBhvr>
                                      <p:tavLst>
                                        <p:tav tm="0">
                                          <p:val>
                                            <p:fltVal val="0"/>
                                          </p:val>
                                        </p:tav>
                                        <p:tav tm="100000">
                                          <p:val>
                                            <p:strVal val="#ppt_h"/>
                                          </p:val>
                                        </p:tav>
                                      </p:tavLst>
                                    </p:anim>
                                  </p:childTnLst>
                                </p:cTn>
                              </p:par>
                            </p:childTnLst>
                          </p:cTn>
                        </p:par>
                        <p:par>
                          <p:cTn id="16" fill="hold" nodeType="afterGroup">
                            <p:stCondLst>
                              <p:cond delay="500"/>
                            </p:stCondLst>
                            <p:childTnLst>
                              <p:par>
                                <p:cTn id="17" presetID="18" presetClass="entr" presetSubtype="3"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strips(upRight)">
                                      <p:cBhvr>
                                        <p:cTn id="19" dur="500"/>
                                        <p:tgtEl>
                                          <p:spTgt spid="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8" presetClass="entr" presetSubtype="6"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strips(downRight)">
                                      <p:cBhvr>
                                        <p:cTn id="24" dur="500"/>
                                        <p:tgtEl>
                                          <p:spTgt spid="10"/>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6357"/>
                                        </p:tgtEl>
                                        <p:attrNameLst>
                                          <p:attrName>style.visibility</p:attrName>
                                        </p:attrNameLst>
                                      </p:cBhvr>
                                      <p:to>
                                        <p:strVal val="visible"/>
                                      </p:to>
                                    </p:set>
                                    <p:animEffect transition="in" filter="fade">
                                      <p:cBhvr>
                                        <p:cTn id="29" dur="500"/>
                                        <p:tgtEl>
                                          <p:spTgt spid="56357"/>
                                        </p:tgtEl>
                                      </p:cBhvr>
                                    </p:animEffect>
                                  </p:childTnLst>
                                </p:cTn>
                              </p:par>
                            </p:childTnLst>
                          </p:cTn>
                        </p:par>
                        <p:par>
                          <p:cTn id="30" fill="hold" nodeType="afterGroup">
                            <p:stCondLst>
                              <p:cond delay="500"/>
                            </p:stCondLst>
                            <p:childTnLst>
                              <p:par>
                                <p:cTn id="31" presetID="22" presetClass="entr" presetSubtype="2" fill="hold" grpId="0" nodeType="afterEffect">
                                  <p:stCondLst>
                                    <p:cond delay="0"/>
                                  </p:stCondLst>
                                  <p:childTnLst>
                                    <p:set>
                                      <p:cBhvr>
                                        <p:cTn id="32" dur="1" fill="hold">
                                          <p:stCondLst>
                                            <p:cond delay="0"/>
                                          </p:stCondLst>
                                        </p:cTn>
                                        <p:tgtEl>
                                          <p:spTgt spid="56356"/>
                                        </p:tgtEl>
                                        <p:attrNameLst>
                                          <p:attrName>style.visibility</p:attrName>
                                        </p:attrNameLst>
                                      </p:cBhvr>
                                      <p:to>
                                        <p:strVal val="visible"/>
                                      </p:to>
                                    </p:set>
                                    <p:animEffect transition="in" filter="wipe(right)">
                                      <p:cBhvr>
                                        <p:cTn id="33" dur="500"/>
                                        <p:tgtEl>
                                          <p:spTgt spid="56356"/>
                                        </p:tgtEl>
                                      </p:cBhvr>
                                    </p:animEffect>
                                  </p:childTnLst>
                                </p:cTn>
                              </p:par>
                            </p:childTnLst>
                          </p:cTn>
                        </p:par>
                        <p:par>
                          <p:cTn id="34" fill="hold" nodeType="afterGroup">
                            <p:stCondLst>
                              <p:cond delay="1000"/>
                            </p:stCondLst>
                            <p:childTnLst>
                              <p:par>
                                <p:cTn id="35" presetID="22" presetClass="entr" presetSubtype="2" fill="hold" grpId="0" nodeType="afterEffect">
                                  <p:stCondLst>
                                    <p:cond delay="0"/>
                                  </p:stCondLst>
                                  <p:childTnLst>
                                    <p:set>
                                      <p:cBhvr>
                                        <p:cTn id="36" dur="1" fill="hold">
                                          <p:stCondLst>
                                            <p:cond delay="0"/>
                                          </p:stCondLst>
                                        </p:cTn>
                                        <p:tgtEl>
                                          <p:spTgt spid="56355"/>
                                        </p:tgtEl>
                                        <p:attrNameLst>
                                          <p:attrName>style.visibility</p:attrName>
                                        </p:attrNameLst>
                                      </p:cBhvr>
                                      <p:to>
                                        <p:strVal val="visible"/>
                                      </p:to>
                                    </p:set>
                                    <p:animEffect transition="in" filter="wipe(right)">
                                      <p:cBhvr>
                                        <p:cTn id="37" dur="500"/>
                                        <p:tgtEl>
                                          <p:spTgt spid="56355"/>
                                        </p:tgtEl>
                                      </p:cBhvr>
                                    </p:animEffect>
                                  </p:childTnLst>
                                </p:cTn>
                              </p:par>
                            </p:childTnLst>
                          </p:cTn>
                        </p:par>
                        <p:par>
                          <p:cTn id="38" fill="hold" nodeType="afterGroup">
                            <p:stCondLst>
                              <p:cond delay="1500"/>
                            </p:stCondLst>
                            <p:childTnLst>
                              <p:par>
                                <p:cTn id="39" presetID="22" presetClass="entr" presetSubtype="2" fill="hold" grpId="0" nodeType="afterEffect">
                                  <p:stCondLst>
                                    <p:cond delay="0"/>
                                  </p:stCondLst>
                                  <p:childTnLst>
                                    <p:set>
                                      <p:cBhvr>
                                        <p:cTn id="40" dur="1" fill="hold">
                                          <p:stCondLst>
                                            <p:cond delay="0"/>
                                          </p:stCondLst>
                                        </p:cTn>
                                        <p:tgtEl>
                                          <p:spTgt spid="56354"/>
                                        </p:tgtEl>
                                        <p:attrNameLst>
                                          <p:attrName>style.visibility</p:attrName>
                                        </p:attrNameLst>
                                      </p:cBhvr>
                                      <p:to>
                                        <p:strVal val="visible"/>
                                      </p:to>
                                    </p:set>
                                    <p:animEffect transition="in" filter="wipe(right)">
                                      <p:cBhvr>
                                        <p:cTn id="41" dur="500"/>
                                        <p:tgtEl>
                                          <p:spTgt spid="56354"/>
                                        </p:tgtEl>
                                      </p:cBhvr>
                                    </p:animEffect>
                                  </p:childTnLst>
                                </p:cTn>
                              </p:par>
                            </p:childTnLst>
                          </p:cTn>
                        </p:par>
                        <p:par>
                          <p:cTn id="42" fill="hold" nodeType="afterGroup">
                            <p:stCondLst>
                              <p:cond delay="2000"/>
                            </p:stCondLst>
                            <p:childTnLst>
                              <p:par>
                                <p:cTn id="43" presetID="22" presetClass="entr" presetSubtype="2" fill="hold" grpId="0" nodeType="afterEffect">
                                  <p:stCondLst>
                                    <p:cond delay="0"/>
                                  </p:stCondLst>
                                  <p:childTnLst>
                                    <p:set>
                                      <p:cBhvr>
                                        <p:cTn id="44" dur="1" fill="hold">
                                          <p:stCondLst>
                                            <p:cond delay="0"/>
                                          </p:stCondLst>
                                        </p:cTn>
                                        <p:tgtEl>
                                          <p:spTgt spid="56346"/>
                                        </p:tgtEl>
                                        <p:attrNameLst>
                                          <p:attrName>style.visibility</p:attrName>
                                        </p:attrNameLst>
                                      </p:cBhvr>
                                      <p:to>
                                        <p:strVal val="visible"/>
                                      </p:to>
                                    </p:set>
                                    <p:animEffect transition="in" filter="wipe(right)">
                                      <p:cBhvr>
                                        <p:cTn id="45" dur="500"/>
                                        <p:tgtEl>
                                          <p:spTgt spid="56346"/>
                                        </p:tgtEl>
                                      </p:cBhvr>
                                    </p:animEffect>
                                  </p:childTnLst>
                                </p:cTn>
                              </p:par>
                            </p:childTnLst>
                          </p:cTn>
                        </p:par>
                        <p:par>
                          <p:cTn id="46" fill="hold" nodeType="afterGroup">
                            <p:stCondLst>
                              <p:cond delay="2500"/>
                            </p:stCondLst>
                            <p:childTnLst>
                              <p:par>
                                <p:cTn id="47" presetID="22" presetClass="entr" presetSubtype="1" fill="hold" grpId="0" nodeType="afterEffect">
                                  <p:stCondLst>
                                    <p:cond delay="0"/>
                                  </p:stCondLst>
                                  <p:childTnLst>
                                    <p:set>
                                      <p:cBhvr>
                                        <p:cTn id="48" dur="1" fill="hold">
                                          <p:stCondLst>
                                            <p:cond delay="0"/>
                                          </p:stCondLst>
                                        </p:cTn>
                                        <p:tgtEl>
                                          <p:spTgt spid="56335"/>
                                        </p:tgtEl>
                                        <p:attrNameLst>
                                          <p:attrName>style.visibility</p:attrName>
                                        </p:attrNameLst>
                                      </p:cBhvr>
                                      <p:to>
                                        <p:strVal val="visible"/>
                                      </p:to>
                                    </p:set>
                                    <p:animEffect transition="in" filter="wipe(up)">
                                      <p:cBhvr>
                                        <p:cTn id="49" dur="500"/>
                                        <p:tgtEl>
                                          <p:spTgt spid="56335"/>
                                        </p:tgtEl>
                                      </p:cBhvr>
                                    </p:animEffect>
                                  </p:childTnLst>
                                </p:cTn>
                              </p:par>
                            </p:childTnLst>
                          </p:cTn>
                        </p:par>
                        <p:par>
                          <p:cTn id="50" fill="hold" nodeType="afterGroup">
                            <p:stCondLst>
                              <p:cond delay="3000"/>
                            </p:stCondLst>
                            <p:childTnLst>
                              <p:par>
                                <p:cTn id="51" presetID="18" presetClass="entr" presetSubtype="12" fill="hold" nodeType="after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strips(downLeft)">
                                      <p:cBhvr>
                                        <p:cTn id="53" dur="500"/>
                                        <p:tgtEl>
                                          <p:spTgt spid="6"/>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0" presetClass="entr" presetSubtype="0" fill="hold" nodeType="clickEffect">
                                  <p:stCondLst>
                                    <p:cond delay="0"/>
                                  </p:stCondLst>
                                  <p:childTnLst>
                                    <p:set>
                                      <p:cBhvr>
                                        <p:cTn id="57" dur="1" fill="hold">
                                          <p:stCondLst>
                                            <p:cond delay="0"/>
                                          </p:stCondLst>
                                        </p:cTn>
                                        <p:tgtEl>
                                          <p:spTgt spid="9"/>
                                        </p:tgtEl>
                                        <p:attrNameLst>
                                          <p:attrName>style.visibility</p:attrName>
                                        </p:attrNameLst>
                                      </p:cBhvr>
                                      <p:to>
                                        <p:strVal val="visible"/>
                                      </p:to>
                                    </p:set>
                                    <p:animEffect transition="in" filter="fade">
                                      <p:cBhvr>
                                        <p:cTn id="5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35" grpId="0" animBg="1"/>
      <p:bldP spid="56346" grpId="0" animBg="1"/>
      <p:bldP spid="56354" grpId="0" animBg="1"/>
      <p:bldP spid="56355" grpId="0" animBg="1"/>
      <p:bldP spid="56356" grpId="0" animBg="1"/>
      <p:bldP spid="56357" grpId="0" animBg="1" autoUpdateAnimBg="0"/>
      <p:bldP spid="56361"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2"/>
          <p:cNvSpPr>
            <a:spLocks noGrp="1" noChangeArrowheads="1"/>
          </p:cNvSpPr>
          <p:nvPr>
            <p:ph type="title"/>
          </p:nvPr>
        </p:nvSpPr>
        <p:spPr/>
        <p:txBody>
          <a:bodyPr/>
          <a:lstStyle/>
          <a:p>
            <a:r>
              <a:rPr lang="en-US" dirty="0" smtClean="0"/>
              <a:t>Solving for </a:t>
            </a:r>
            <a:r>
              <a:rPr lang="en-US" b="0" dirty="0" smtClean="0">
                <a:latin typeface="Times New Roman"/>
                <a:cs typeface="Times New Roman"/>
                <a:sym typeface="Symbol" pitchFamily="18" charset="2"/>
              </a:rPr>
              <a:t>Δ</a:t>
            </a:r>
            <a:r>
              <a:rPr lang="en-US" i="1" dirty="0" smtClean="0">
                <a:sym typeface="Symbol" pitchFamily="18" charset="2"/>
              </a:rPr>
              <a:t>Y</a:t>
            </a:r>
            <a:endParaRPr lang="en-US" i="1" dirty="0" smtClean="0"/>
          </a:p>
        </p:txBody>
      </p:sp>
      <p:graphicFrame>
        <p:nvGraphicFramePr>
          <p:cNvPr id="58371" name="Object 2"/>
          <p:cNvGraphicFramePr>
            <a:graphicFrameLocks noChangeAspect="1"/>
          </p:cNvGraphicFramePr>
          <p:nvPr/>
        </p:nvGraphicFramePr>
        <p:xfrm>
          <a:off x="996950" y="1447800"/>
          <a:ext cx="3498850" cy="461963"/>
        </p:xfrm>
        <a:graphic>
          <a:graphicData uri="http://schemas.openxmlformats.org/presentationml/2006/ole">
            <mc:AlternateContent xmlns:mc="http://schemas.openxmlformats.org/markup-compatibility/2006">
              <mc:Choice xmlns:v="urn:schemas-microsoft-com:vml" Requires="v">
                <p:oleObj spid="_x0000_s4139" name="Equation" r:id="rId4" imgW="1536480" imgH="203040" progId="Equation.DSMT4">
                  <p:embed/>
                </p:oleObj>
              </mc:Choice>
              <mc:Fallback>
                <p:oleObj name="Equation" r:id="rId4" imgW="1536480" imgH="2030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6950" y="1447800"/>
                        <a:ext cx="3498850"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72" name="Object 3"/>
          <p:cNvGraphicFramePr>
            <a:graphicFrameLocks noChangeAspect="1"/>
          </p:cNvGraphicFramePr>
          <p:nvPr/>
        </p:nvGraphicFramePr>
        <p:xfrm>
          <a:off x="1633538" y="2851150"/>
          <a:ext cx="3295650" cy="577850"/>
        </p:xfrm>
        <a:graphic>
          <a:graphicData uri="http://schemas.openxmlformats.org/presentationml/2006/ole">
            <mc:AlternateContent xmlns:mc="http://schemas.openxmlformats.org/markup-compatibility/2006">
              <mc:Choice xmlns:v="urn:schemas-microsoft-com:vml" Requires="v">
                <p:oleObj spid="_x0000_s4140" name="Equation" r:id="rId6" imgW="1447560" imgH="253800" progId="Equation.DSMT4">
                  <p:embed/>
                </p:oleObj>
              </mc:Choice>
              <mc:Fallback>
                <p:oleObj name="Equation" r:id="rId6" imgW="1447560" imgH="2538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33538" y="2851150"/>
                        <a:ext cx="3295650" cy="57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73" name="Object 4"/>
          <p:cNvGraphicFramePr>
            <a:graphicFrameLocks noChangeAspect="1"/>
          </p:cNvGraphicFramePr>
          <p:nvPr/>
        </p:nvGraphicFramePr>
        <p:xfrm>
          <a:off x="1676400" y="2205038"/>
          <a:ext cx="1041400" cy="461962"/>
        </p:xfrm>
        <a:graphic>
          <a:graphicData uri="http://schemas.openxmlformats.org/presentationml/2006/ole">
            <mc:AlternateContent xmlns:mc="http://schemas.openxmlformats.org/markup-compatibility/2006">
              <mc:Choice xmlns:v="urn:schemas-microsoft-com:vml" Requires="v">
                <p:oleObj spid="_x0000_s4141" name="Equation" r:id="rId8" imgW="457200" imgH="203040" progId="Equation.DSMT4">
                  <p:embed/>
                </p:oleObj>
              </mc:Choice>
              <mc:Fallback>
                <p:oleObj name="Equation" r:id="rId8" imgW="457200" imgH="20304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76400" y="2205038"/>
                        <a:ext cx="1041400" cy="461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74" name="Object 5"/>
          <p:cNvGraphicFramePr>
            <a:graphicFrameLocks noChangeAspect="1"/>
          </p:cNvGraphicFramePr>
          <p:nvPr/>
        </p:nvGraphicFramePr>
        <p:xfrm>
          <a:off x="3683000" y="3748088"/>
          <a:ext cx="4910138" cy="460375"/>
        </p:xfrm>
        <a:graphic>
          <a:graphicData uri="http://schemas.openxmlformats.org/presentationml/2006/ole">
            <mc:AlternateContent xmlns:mc="http://schemas.openxmlformats.org/markup-compatibility/2006">
              <mc:Choice xmlns:v="urn:schemas-microsoft-com:vml" Requires="v">
                <p:oleObj spid="_x0000_s4142" name="Equation" r:id="rId10" imgW="2158920" imgH="203040" progId="Equation.DSMT4">
                  <p:embed/>
                </p:oleObj>
              </mc:Choice>
              <mc:Fallback>
                <p:oleObj name="Equation" r:id="rId10" imgW="2158920" imgH="20304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83000" y="3748088"/>
                        <a:ext cx="4910138"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375" name="Text Box 7"/>
          <p:cNvSpPr txBox="1">
            <a:spLocks noChangeArrowheads="1"/>
          </p:cNvSpPr>
          <p:nvPr/>
        </p:nvSpPr>
        <p:spPr bwMode="auto">
          <a:xfrm>
            <a:off x="5029200" y="1219200"/>
            <a:ext cx="34290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500"/>
              <a:t>eq’m condition in changes</a:t>
            </a:r>
          </a:p>
        </p:txBody>
      </p:sp>
      <p:sp>
        <p:nvSpPr>
          <p:cNvPr id="58376" name="Text Box 8"/>
          <p:cNvSpPr txBox="1">
            <a:spLocks noChangeArrowheads="1"/>
          </p:cNvSpPr>
          <p:nvPr/>
        </p:nvSpPr>
        <p:spPr bwMode="auto">
          <a:xfrm>
            <a:off x="5029200" y="2133600"/>
            <a:ext cx="34290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500" b="1" i="1">
                <a:latin typeface="Tahoma" pitchFamily="34" charset="0"/>
              </a:rPr>
              <a:t>I</a:t>
            </a:r>
            <a:r>
              <a:rPr lang="en-US" sz="2500" b="1" i="1"/>
              <a:t>  </a:t>
            </a:r>
            <a:r>
              <a:rPr lang="en-US" sz="2500"/>
              <a:t>and </a:t>
            </a:r>
            <a:r>
              <a:rPr lang="en-US" sz="2500" b="1" i="1">
                <a:latin typeface="Tahoma" pitchFamily="34" charset="0"/>
              </a:rPr>
              <a:t>G</a:t>
            </a:r>
            <a:r>
              <a:rPr lang="en-US" sz="2500">
                <a:latin typeface="Tahoma" pitchFamily="34" charset="0"/>
              </a:rPr>
              <a:t> </a:t>
            </a:r>
            <a:r>
              <a:rPr lang="en-US" sz="2500"/>
              <a:t> exogenous</a:t>
            </a:r>
          </a:p>
        </p:txBody>
      </p:sp>
      <p:sp>
        <p:nvSpPr>
          <p:cNvPr id="58377" name="Text Box 9"/>
          <p:cNvSpPr txBox="1">
            <a:spLocks noChangeArrowheads="1"/>
          </p:cNvSpPr>
          <p:nvPr/>
        </p:nvSpPr>
        <p:spPr bwMode="auto">
          <a:xfrm>
            <a:off x="990600" y="3733800"/>
            <a:ext cx="25146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500" dirty="0">
                <a:sym typeface="Symbol" pitchFamily="18" charset="2"/>
              </a:rPr>
              <a:t>Solving for </a:t>
            </a:r>
            <a:r>
              <a:rPr lang="en-US" sz="2500" dirty="0" smtClean="0">
                <a:latin typeface="Times New Roman"/>
                <a:cs typeface="Times New Roman"/>
                <a:sym typeface="Symbol" pitchFamily="18" charset="2"/>
              </a:rPr>
              <a:t>Δ</a:t>
            </a:r>
            <a:r>
              <a:rPr lang="en-US" sz="2500" b="1" i="1" dirty="0" smtClean="0">
                <a:latin typeface="Tahoma" pitchFamily="34" charset="0"/>
                <a:sym typeface="Symbol" pitchFamily="18" charset="2"/>
              </a:rPr>
              <a:t>Y</a:t>
            </a:r>
            <a:r>
              <a:rPr lang="en-US" sz="2500" dirty="0" smtClean="0">
                <a:latin typeface="Tahoma" pitchFamily="34" charset="0"/>
                <a:sym typeface="Symbol" pitchFamily="18" charset="2"/>
              </a:rPr>
              <a:t> </a:t>
            </a:r>
            <a:r>
              <a:rPr lang="en-US" sz="2500" dirty="0">
                <a:latin typeface="Tahoma" pitchFamily="34" charset="0"/>
                <a:sym typeface="Symbol" pitchFamily="18" charset="2"/>
              </a:rPr>
              <a:t>:</a:t>
            </a:r>
          </a:p>
        </p:txBody>
      </p:sp>
      <p:grpSp>
        <p:nvGrpSpPr>
          <p:cNvPr id="2" name="Group 10"/>
          <p:cNvGrpSpPr>
            <a:grpSpLocks/>
          </p:cNvGrpSpPr>
          <p:nvPr/>
        </p:nvGrpSpPr>
        <p:grpSpPr bwMode="auto">
          <a:xfrm>
            <a:off x="3657600" y="4495800"/>
            <a:ext cx="3962400" cy="1524000"/>
            <a:chOff x="2304" y="2832"/>
            <a:chExt cx="2496" cy="960"/>
          </a:xfrm>
        </p:grpSpPr>
        <p:graphicFrame>
          <p:nvGraphicFramePr>
            <p:cNvPr id="4102" name="Object 6"/>
            <p:cNvGraphicFramePr>
              <a:graphicFrameLocks noChangeAspect="1"/>
            </p:cNvGraphicFramePr>
            <p:nvPr/>
          </p:nvGraphicFramePr>
          <p:xfrm>
            <a:off x="2432" y="2992"/>
            <a:ext cx="2291" cy="656"/>
          </p:xfrm>
          <a:graphic>
            <a:graphicData uri="http://schemas.openxmlformats.org/presentationml/2006/ole">
              <mc:AlternateContent xmlns:mc="http://schemas.openxmlformats.org/markup-compatibility/2006">
                <mc:Choice xmlns:v="urn:schemas-microsoft-com:vml" Requires="v">
                  <p:oleObj spid="_x0000_s4143" name="Equation" r:id="rId12" imgW="1600200" imgH="457200" progId="Equation.DSMT4">
                    <p:embed/>
                  </p:oleObj>
                </mc:Choice>
                <mc:Fallback>
                  <p:oleObj name="Equation" r:id="rId12" imgW="1600200" imgH="45720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32" y="2992"/>
                          <a:ext cx="2291" cy="6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9" name="Rectangle 12"/>
            <p:cNvSpPr>
              <a:spLocks noChangeArrowheads="1"/>
            </p:cNvSpPr>
            <p:nvPr/>
          </p:nvSpPr>
          <p:spPr bwMode="auto">
            <a:xfrm>
              <a:off x="2304" y="2832"/>
              <a:ext cx="2496" cy="960"/>
            </a:xfrm>
            <a:prstGeom prst="rect">
              <a:avLst/>
            </a:prstGeom>
            <a:noFill/>
            <a:ln w="57150" cmpd="dbl">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58381" name="Text Box 13"/>
          <p:cNvSpPr txBox="1">
            <a:spLocks noChangeArrowheads="1"/>
          </p:cNvSpPr>
          <p:nvPr/>
        </p:nvSpPr>
        <p:spPr bwMode="auto">
          <a:xfrm>
            <a:off x="1295400" y="4937125"/>
            <a:ext cx="20574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500">
                <a:sym typeface="Symbol" pitchFamily="18" charset="2"/>
              </a:rPr>
              <a:t>Final result:</a:t>
            </a:r>
          </a:p>
        </p:txBody>
      </p:sp>
    </p:spTree>
    <p:extLst>
      <p:ext uri="{BB962C8B-B14F-4D97-AF65-F5344CB8AC3E}">
        <p14:creationId xmlns:p14="http://schemas.microsoft.com/office/powerpoint/2010/main" val="1658738796"/>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8371"/>
                                        </p:tgtEl>
                                        <p:attrNameLst>
                                          <p:attrName>style.visibility</p:attrName>
                                        </p:attrNameLst>
                                      </p:cBhvr>
                                      <p:to>
                                        <p:strVal val="visible"/>
                                      </p:to>
                                    </p:set>
                                    <p:animEffect transition="in" filter="wipe(left)">
                                      <p:cBhvr>
                                        <p:cTn id="7" dur="500"/>
                                        <p:tgtEl>
                                          <p:spTgt spid="58371"/>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8375"/>
                                        </p:tgtEl>
                                        <p:attrNameLst>
                                          <p:attrName>style.visibility</p:attrName>
                                        </p:attrNameLst>
                                      </p:cBhvr>
                                      <p:to>
                                        <p:strVal val="visible"/>
                                      </p:to>
                                    </p:set>
                                    <p:animEffect transition="in" filter="wipe(left)">
                                      <p:cBhvr>
                                        <p:cTn id="11" dur="500"/>
                                        <p:tgtEl>
                                          <p:spTgt spid="5837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58373"/>
                                        </p:tgtEl>
                                        <p:attrNameLst>
                                          <p:attrName>style.visibility</p:attrName>
                                        </p:attrNameLst>
                                      </p:cBhvr>
                                      <p:to>
                                        <p:strVal val="visible"/>
                                      </p:to>
                                    </p:set>
                                    <p:animEffect transition="in" filter="wipe(left)">
                                      <p:cBhvr>
                                        <p:cTn id="16" dur="500"/>
                                        <p:tgtEl>
                                          <p:spTgt spid="58373"/>
                                        </p:tgtEl>
                                      </p:cBhvr>
                                    </p:animEffect>
                                  </p:childTnLst>
                                </p:cTn>
                              </p:par>
                            </p:childTnLst>
                          </p:cTn>
                        </p:par>
                        <p:par>
                          <p:cTn id="17" fill="hold" nodeType="afterGroup">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58376"/>
                                        </p:tgtEl>
                                        <p:attrNameLst>
                                          <p:attrName>style.visibility</p:attrName>
                                        </p:attrNameLst>
                                      </p:cBhvr>
                                      <p:to>
                                        <p:strVal val="visible"/>
                                      </p:to>
                                    </p:set>
                                    <p:animEffect transition="in" filter="wipe(left)">
                                      <p:cBhvr>
                                        <p:cTn id="20" dur="500"/>
                                        <p:tgtEl>
                                          <p:spTgt spid="5837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58372"/>
                                        </p:tgtEl>
                                        <p:attrNameLst>
                                          <p:attrName>style.visibility</p:attrName>
                                        </p:attrNameLst>
                                      </p:cBhvr>
                                      <p:to>
                                        <p:strVal val="visible"/>
                                      </p:to>
                                    </p:set>
                                    <p:animEffect transition="in" filter="wipe(left)">
                                      <p:cBhvr>
                                        <p:cTn id="25" dur="500"/>
                                        <p:tgtEl>
                                          <p:spTgt spid="5837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8377"/>
                                        </p:tgtEl>
                                        <p:attrNameLst>
                                          <p:attrName>style.visibility</p:attrName>
                                        </p:attrNameLst>
                                      </p:cBhvr>
                                      <p:to>
                                        <p:strVal val="visible"/>
                                      </p:to>
                                    </p:set>
                                    <p:animEffect transition="in" filter="wipe(left)">
                                      <p:cBhvr>
                                        <p:cTn id="30" dur="500"/>
                                        <p:tgtEl>
                                          <p:spTgt spid="58377"/>
                                        </p:tgtEl>
                                      </p:cBhvr>
                                    </p:animEffect>
                                  </p:childTnLst>
                                </p:cTn>
                              </p:par>
                            </p:childTnLst>
                          </p:cTn>
                        </p:par>
                        <p:par>
                          <p:cTn id="31" fill="hold" nodeType="afterGroup">
                            <p:stCondLst>
                              <p:cond delay="500"/>
                            </p:stCondLst>
                            <p:childTnLst>
                              <p:par>
                                <p:cTn id="32" presetID="22" presetClass="entr" presetSubtype="8" fill="hold" nodeType="afterEffect">
                                  <p:stCondLst>
                                    <p:cond delay="0"/>
                                  </p:stCondLst>
                                  <p:childTnLst>
                                    <p:set>
                                      <p:cBhvr>
                                        <p:cTn id="33" dur="1" fill="hold">
                                          <p:stCondLst>
                                            <p:cond delay="0"/>
                                          </p:stCondLst>
                                        </p:cTn>
                                        <p:tgtEl>
                                          <p:spTgt spid="58374"/>
                                        </p:tgtEl>
                                        <p:attrNameLst>
                                          <p:attrName>style.visibility</p:attrName>
                                        </p:attrNameLst>
                                      </p:cBhvr>
                                      <p:to>
                                        <p:strVal val="visible"/>
                                      </p:to>
                                    </p:set>
                                    <p:animEffect transition="in" filter="wipe(left)">
                                      <p:cBhvr>
                                        <p:cTn id="34" dur="500"/>
                                        <p:tgtEl>
                                          <p:spTgt spid="5837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58381"/>
                                        </p:tgtEl>
                                        <p:attrNameLst>
                                          <p:attrName>style.visibility</p:attrName>
                                        </p:attrNameLst>
                                      </p:cBhvr>
                                      <p:to>
                                        <p:strVal val="visible"/>
                                      </p:to>
                                    </p:set>
                                    <p:animEffect transition="in" filter="wipe(left)">
                                      <p:cBhvr>
                                        <p:cTn id="39" dur="500"/>
                                        <p:tgtEl>
                                          <p:spTgt spid="58381"/>
                                        </p:tgtEl>
                                      </p:cBhvr>
                                    </p:animEffect>
                                  </p:childTnLst>
                                </p:cTn>
                              </p:par>
                            </p:childTnLst>
                          </p:cTn>
                        </p:par>
                        <p:par>
                          <p:cTn id="40" fill="hold" nodeType="afterGroup">
                            <p:stCondLst>
                              <p:cond delay="500"/>
                            </p:stCondLst>
                            <p:childTnLst>
                              <p:par>
                                <p:cTn id="41" presetID="10" presetClass="entr" presetSubtype="0" fill="hold" nodeType="after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fade">
                                      <p:cBhvr>
                                        <p:cTn id="4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5" grpId="0" autoUpdateAnimBg="0"/>
      <p:bldP spid="58376" grpId="0" autoUpdateAnimBg="0"/>
      <p:bldP spid="58377" grpId="0" autoUpdateAnimBg="0"/>
      <p:bldP spid="58381"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smtClean="0"/>
              <a:t>The tax multiplier</a:t>
            </a:r>
          </a:p>
        </p:txBody>
      </p:sp>
      <p:sp>
        <p:nvSpPr>
          <p:cNvPr id="60419" name="Rectangle 3"/>
          <p:cNvSpPr>
            <a:spLocks noGrp="1" noChangeArrowheads="1"/>
          </p:cNvSpPr>
          <p:nvPr>
            <p:ph type="body" idx="1"/>
          </p:nvPr>
        </p:nvSpPr>
        <p:spPr>
          <a:xfrm>
            <a:off x="612775" y="1477963"/>
            <a:ext cx="8229600" cy="1038225"/>
          </a:xfrm>
        </p:spPr>
        <p:txBody>
          <a:bodyPr/>
          <a:lstStyle/>
          <a:p>
            <a:pPr marL="0" indent="0">
              <a:buFont typeface="Wingdings" pitchFamily="2" charset="2"/>
              <a:buNone/>
            </a:pPr>
            <a:r>
              <a:rPr lang="en-US" sz="2600" dirty="0" err="1" smtClean="0"/>
              <a:t>def</a:t>
            </a:r>
            <a:r>
              <a:rPr lang="en-US" sz="2600" dirty="0" smtClean="0"/>
              <a:t>:  the change in income resulting from </a:t>
            </a:r>
            <a:br>
              <a:rPr lang="en-US" sz="2600" dirty="0" smtClean="0"/>
            </a:br>
            <a:r>
              <a:rPr lang="en-US" sz="2600" dirty="0" smtClean="0"/>
              <a:t>a $1 increase in </a:t>
            </a:r>
            <a:r>
              <a:rPr lang="en-US" sz="2600" b="1" i="1" dirty="0" smtClean="0"/>
              <a:t>T</a:t>
            </a:r>
            <a:r>
              <a:rPr lang="en-US" sz="1100" b="1" i="1" dirty="0" smtClean="0"/>
              <a:t> </a:t>
            </a:r>
            <a:r>
              <a:rPr lang="en-US" sz="2600" dirty="0" smtClean="0"/>
              <a:t>:</a:t>
            </a:r>
          </a:p>
        </p:txBody>
      </p:sp>
      <p:graphicFrame>
        <p:nvGraphicFramePr>
          <p:cNvPr id="60420" name="Object 2"/>
          <p:cNvGraphicFramePr>
            <a:graphicFrameLocks noChangeAspect="1"/>
          </p:cNvGraphicFramePr>
          <p:nvPr/>
        </p:nvGraphicFramePr>
        <p:xfrm>
          <a:off x="3190875" y="2433638"/>
          <a:ext cx="2676525" cy="990600"/>
        </p:xfrm>
        <a:graphic>
          <a:graphicData uri="http://schemas.openxmlformats.org/presentationml/2006/ole">
            <mc:AlternateContent xmlns:mc="http://schemas.openxmlformats.org/markup-compatibility/2006">
              <mc:Choice xmlns:v="urn:schemas-microsoft-com:vml" Requires="v">
                <p:oleObj spid="_x0000_s5139" name="Equation" r:id="rId4" imgW="1168200" imgH="431640" progId="Equation.DSMT4">
                  <p:embed/>
                </p:oleObj>
              </mc:Choice>
              <mc:Fallback>
                <p:oleObj name="Equation" r:id="rId4" imgW="1168200" imgH="4316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90875" y="2433638"/>
                        <a:ext cx="2676525"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421" name="Object 3"/>
          <p:cNvGraphicFramePr>
            <a:graphicFrameLocks noChangeAspect="1"/>
          </p:cNvGraphicFramePr>
          <p:nvPr/>
        </p:nvGraphicFramePr>
        <p:xfrm>
          <a:off x="2324100" y="4513263"/>
          <a:ext cx="5072063" cy="1022350"/>
        </p:xfrm>
        <a:graphic>
          <a:graphicData uri="http://schemas.openxmlformats.org/presentationml/2006/ole">
            <mc:AlternateContent xmlns:mc="http://schemas.openxmlformats.org/markup-compatibility/2006">
              <mc:Choice xmlns:v="urn:schemas-microsoft-com:vml" Requires="v">
                <p:oleObj spid="_x0000_s5140" name="Equation" r:id="rId6" imgW="2145960" imgH="431640" progId="Equation.DSMT4">
                  <p:embed/>
                </p:oleObj>
              </mc:Choice>
              <mc:Fallback>
                <p:oleObj name="Equation" r:id="rId6" imgW="2145960" imgH="43164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24100" y="4513263"/>
                        <a:ext cx="5072063" cy="1022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422" name="Rectangle 6"/>
          <p:cNvSpPr>
            <a:spLocks noChangeArrowheads="1"/>
          </p:cNvSpPr>
          <p:nvPr/>
        </p:nvSpPr>
        <p:spPr bwMode="auto">
          <a:xfrm>
            <a:off x="711200" y="3810000"/>
            <a:ext cx="7543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5000"/>
              </a:lnSpc>
              <a:spcBef>
                <a:spcPct val="45000"/>
              </a:spcBef>
              <a:buClr>
                <a:srgbClr val="008080"/>
              </a:buClr>
              <a:buSzPct val="120000"/>
              <a:buFont typeface="Wingdings" pitchFamily="2" charset="2"/>
              <a:buNone/>
            </a:pPr>
            <a:r>
              <a:rPr lang="en-US" sz="2600"/>
              <a:t>If </a:t>
            </a:r>
            <a:r>
              <a:rPr lang="en-US" sz="2600" i="1"/>
              <a:t>MPC</a:t>
            </a:r>
            <a:r>
              <a:rPr lang="en-US" sz="2600"/>
              <a:t> = 0.8, then the tax multiplier equals</a:t>
            </a:r>
          </a:p>
        </p:txBody>
      </p:sp>
    </p:spTree>
    <p:extLst>
      <p:ext uri="{BB962C8B-B14F-4D97-AF65-F5344CB8AC3E}">
        <p14:creationId xmlns:p14="http://schemas.microsoft.com/office/powerpoint/2010/main" val="2224085372"/>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Effect transition="in" filter="strips(downRight)">
                                      <p:cBhvr>
                                        <p:cTn id="7" dur="500"/>
                                        <p:tgtEl>
                                          <p:spTgt spid="60419">
                                            <p:txEl>
                                              <p:pRg st="0" end="0"/>
                                            </p:txEl>
                                          </p:spTgt>
                                        </p:tgtEl>
                                      </p:cBhvr>
                                    </p:animEffect>
                                  </p:childTnLst>
                                </p:cTn>
                              </p:par>
                            </p:childTnLst>
                          </p:cTn>
                        </p:par>
                        <p:par>
                          <p:cTn id="8" fill="hold" nodeType="afterGroup">
                            <p:stCondLst>
                              <p:cond delay="500"/>
                            </p:stCondLst>
                            <p:childTnLst>
                              <p:par>
                                <p:cTn id="9" presetID="18" presetClass="entr" presetSubtype="9" fill="hold" nodeType="afterEffect">
                                  <p:stCondLst>
                                    <p:cond delay="0"/>
                                  </p:stCondLst>
                                  <p:childTnLst>
                                    <p:set>
                                      <p:cBhvr>
                                        <p:cTn id="10" dur="1" fill="hold">
                                          <p:stCondLst>
                                            <p:cond delay="0"/>
                                          </p:stCondLst>
                                        </p:cTn>
                                        <p:tgtEl>
                                          <p:spTgt spid="60420"/>
                                        </p:tgtEl>
                                        <p:attrNameLst>
                                          <p:attrName>style.visibility</p:attrName>
                                        </p:attrNameLst>
                                      </p:cBhvr>
                                      <p:to>
                                        <p:strVal val="visible"/>
                                      </p:to>
                                    </p:set>
                                    <p:animEffect transition="in" filter="strips(upLeft)">
                                      <p:cBhvr>
                                        <p:cTn id="11" dur="500"/>
                                        <p:tgtEl>
                                          <p:spTgt spid="6042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60422"/>
                                        </p:tgtEl>
                                        <p:attrNameLst>
                                          <p:attrName>style.visibility</p:attrName>
                                        </p:attrNameLst>
                                      </p:cBhvr>
                                      <p:to>
                                        <p:strVal val="visible"/>
                                      </p:to>
                                    </p:set>
                                    <p:animEffect transition="in" filter="strips(downRight)">
                                      <p:cBhvr>
                                        <p:cTn id="16" dur="500"/>
                                        <p:tgtEl>
                                          <p:spTgt spid="60422"/>
                                        </p:tgtEl>
                                      </p:cBhvr>
                                    </p:animEffect>
                                  </p:childTnLst>
                                </p:cTn>
                              </p:par>
                            </p:childTnLst>
                          </p:cTn>
                        </p:par>
                        <p:par>
                          <p:cTn id="17" fill="hold" nodeType="afterGroup">
                            <p:stCondLst>
                              <p:cond delay="500"/>
                            </p:stCondLst>
                            <p:childTnLst>
                              <p:par>
                                <p:cTn id="18" presetID="18" presetClass="entr" presetSubtype="9" fill="hold" nodeType="afterEffect">
                                  <p:stCondLst>
                                    <p:cond delay="0"/>
                                  </p:stCondLst>
                                  <p:childTnLst>
                                    <p:set>
                                      <p:cBhvr>
                                        <p:cTn id="19" dur="1" fill="hold">
                                          <p:stCondLst>
                                            <p:cond delay="0"/>
                                          </p:stCondLst>
                                        </p:cTn>
                                        <p:tgtEl>
                                          <p:spTgt spid="60421"/>
                                        </p:tgtEl>
                                        <p:attrNameLst>
                                          <p:attrName>style.visibility</p:attrName>
                                        </p:attrNameLst>
                                      </p:cBhvr>
                                      <p:to>
                                        <p:strVal val="visible"/>
                                      </p:to>
                                    </p:set>
                                    <p:animEffect transition="in" filter="strips(upLeft)">
                                      <p:cBhvr>
                                        <p:cTn id="20" dur="500"/>
                                        <p:tgtEl>
                                          <p:spTgt spid="60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bldLvl="3" autoUpdateAnimBg="0"/>
      <p:bldP spid="60422"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63550" y="392113"/>
            <a:ext cx="7197725" cy="630237"/>
          </a:xfrm>
        </p:spPr>
        <p:txBody>
          <a:bodyPr/>
          <a:lstStyle/>
          <a:p>
            <a:r>
              <a:rPr lang="en-US" smtClean="0"/>
              <a:t>The tax multiplier</a:t>
            </a:r>
          </a:p>
        </p:txBody>
      </p:sp>
      <p:pic>
        <p:nvPicPr>
          <p:cNvPr id="41987" name="Picture 3" descr="tax forms(60)"/>
          <p:cNvPicPr>
            <a:picLocks noChangeAspect="1" noChangeArrowheads="1"/>
          </p:cNvPicPr>
          <p:nvPr/>
        </p:nvPicPr>
        <p:blipFill>
          <a:blip r:embed="rId3" cstate="print">
            <a:extLst>
              <a:ext uri="{28A0092B-C50C-407E-A947-70E740481C1C}">
                <a14:useLocalDpi xmlns:a14="http://schemas.microsoft.com/office/drawing/2010/main" val="0"/>
              </a:ext>
            </a:extLst>
          </a:blip>
          <a:srcRect l="10126"/>
          <a:stretch>
            <a:fillRect/>
          </a:stretch>
        </p:blipFill>
        <p:spPr bwMode="auto">
          <a:xfrm>
            <a:off x="4724400" y="1116013"/>
            <a:ext cx="3962400" cy="29384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41988" name="Rectangle 4"/>
          <p:cNvSpPr>
            <a:spLocks noGrp="1" noChangeArrowheads="1"/>
          </p:cNvSpPr>
          <p:nvPr>
            <p:ph type="body" idx="1"/>
          </p:nvPr>
        </p:nvSpPr>
        <p:spPr>
          <a:xfrm>
            <a:off x="619125" y="1185863"/>
            <a:ext cx="7639050" cy="5181600"/>
          </a:xfrm>
        </p:spPr>
        <p:txBody>
          <a:bodyPr/>
          <a:lstStyle/>
          <a:p>
            <a:pPr marL="0" indent="0">
              <a:spcBef>
                <a:spcPct val="40000"/>
              </a:spcBef>
              <a:buFont typeface="Wingdings" pitchFamily="2" charset="2"/>
              <a:buNone/>
            </a:pPr>
            <a:r>
              <a:rPr lang="en-US" sz="2500" smtClean="0"/>
              <a:t>…is </a:t>
            </a:r>
            <a:r>
              <a:rPr lang="en-US" sz="2500" i="1" smtClean="0">
                <a:solidFill>
                  <a:srgbClr val="0000FF"/>
                </a:solidFill>
              </a:rPr>
              <a:t>negative</a:t>
            </a:r>
            <a:r>
              <a:rPr lang="en-US" sz="2500" i="1" smtClean="0"/>
              <a:t>:</a:t>
            </a:r>
            <a:r>
              <a:rPr lang="en-US" sz="2500" smtClean="0"/>
              <a:t>  </a:t>
            </a:r>
            <a:br>
              <a:rPr lang="en-US" sz="2500" smtClean="0"/>
            </a:br>
            <a:r>
              <a:rPr lang="en-US" sz="2500" smtClean="0"/>
              <a:t>A tax increase reduces </a:t>
            </a:r>
            <a:r>
              <a:rPr lang="en-US" sz="2500" b="1" i="1" smtClean="0"/>
              <a:t>C</a:t>
            </a:r>
            <a:r>
              <a:rPr lang="en-US" sz="2500" smtClean="0"/>
              <a:t>, </a:t>
            </a:r>
            <a:br>
              <a:rPr lang="en-US" sz="2500" smtClean="0"/>
            </a:br>
            <a:r>
              <a:rPr lang="en-US" sz="2500" smtClean="0"/>
              <a:t>which reduces income.</a:t>
            </a:r>
          </a:p>
          <a:p>
            <a:pPr marL="0" indent="0">
              <a:spcBef>
                <a:spcPct val="40000"/>
              </a:spcBef>
              <a:buFont typeface="Wingdings" pitchFamily="2" charset="2"/>
              <a:buNone/>
            </a:pPr>
            <a:r>
              <a:rPr lang="en-US" sz="2500" smtClean="0"/>
              <a:t>…is </a:t>
            </a:r>
            <a:r>
              <a:rPr lang="en-US" sz="2500" i="1" smtClean="0">
                <a:solidFill>
                  <a:srgbClr val="0000FF"/>
                </a:solidFill>
              </a:rPr>
              <a:t>greater than one</a:t>
            </a:r>
            <a:r>
              <a:rPr lang="en-US" sz="2500" smtClean="0">
                <a:solidFill>
                  <a:srgbClr val="CC0000"/>
                </a:solidFill>
              </a:rPr>
              <a:t> </a:t>
            </a:r>
            <a:r>
              <a:rPr lang="en-US" sz="2500" smtClean="0"/>
              <a:t> </a:t>
            </a:r>
            <a:br>
              <a:rPr lang="en-US" sz="2500" smtClean="0"/>
            </a:br>
            <a:r>
              <a:rPr lang="en-US" sz="2500" smtClean="0"/>
              <a:t>    (</a:t>
            </a:r>
            <a:r>
              <a:rPr lang="en-US" sz="2500" i="1" smtClean="0"/>
              <a:t>in absolute value</a:t>
            </a:r>
            <a:r>
              <a:rPr lang="en-US" sz="2500" smtClean="0"/>
              <a:t>):  </a:t>
            </a:r>
            <a:br>
              <a:rPr lang="en-US" sz="2500" smtClean="0"/>
            </a:br>
            <a:r>
              <a:rPr lang="en-US" sz="2500" smtClean="0"/>
              <a:t>A change in taxes has a </a:t>
            </a:r>
            <a:br>
              <a:rPr lang="en-US" sz="2500" smtClean="0"/>
            </a:br>
            <a:r>
              <a:rPr lang="en-US" sz="2500" smtClean="0"/>
              <a:t>multiplier effect on income. </a:t>
            </a:r>
          </a:p>
          <a:p>
            <a:pPr marL="0" indent="0">
              <a:spcBef>
                <a:spcPct val="40000"/>
              </a:spcBef>
              <a:buFont typeface="Wingdings" pitchFamily="2" charset="2"/>
              <a:buNone/>
            </a:pPr>
            <a:r>
              <a:rPr lang="en-US" sz="2500" smtClean="0"/>
              <a:t>…is </a:t>
            </a:r>
            <a:r>
              <a:rPr lang="en-US" sz="2500" i="1" smtClean="0">
                <a:solidFill>
                  <a:srgbClr val="0000FF"/>
                </a:solidFill>
              </a:rPr>
              <a:t>smaller than the govt spending multiplier</a:t>
            </a:r>
            <a:r>
              <a:rPr lang="en-US" sz="2500" i="1" smtClean="0"/>
              <a:t>:</a:t>
            </a:r>
            <a:r>
              <a:rPr lang="en-US" sz="2500" smtClean="0"/>
              <a:t>  </a:t>
            </a:r>
            <a:br>
              <a:rPr lang="en-US" sz="2500" smtClean="0"/>
            </a:br>
            <a:r>
              <a:rPr lang="en-US" sz="2500" smtClean="0"/>
              <a:t>Consumers save the fraction (1 – </a:t>
            </a:r>
            <a:r>
              <a:rPr lang="en-US" sz="2500" i="1" smtClean="0"/>
              <a:t>MPC</a:t>
            </a:r>
            <a:r>
              <a:rPr lang="en-US" sz="2500" smtClean="0"/>
              <a:t>) of a tax cut, </a:t>
            </a:r>
            <a:br>
              <a:rPr lang="en-US" sz="2500" smtClean="0"/>
            </a:br>
            <a:r>
              <a:rPr lang="en-US" sz="2500" smtClean="0"/>
              <a:t>so the initial boost in spending from a tax cut is </a:t>
            </a:r>
            <a:br>
              <a:rPr lang="en-US" sz="2500" smtClean="0"/>
            </a:br>
            <a:r>
              <a:rPr lang="en-US" sz="2500" smtClean="0"/>
              <a:t>smaller than from an equal increase in </a:t>
            </a:r>
            <a:r>
              <a:rPr lang="en-US" sz="2500" b="1" i="1" smtClean="0"/>
              <a:t>G</a:t>
            </a:r>
            <a:r>
              <a:rPr lang="en-US" sz="2500" smtClean="0"/>
              <a:t>. </a:t>
            </a:r>
          </a:p>
        </p:txBody>
      </p:sp>
    </p:spTree>
    <p:extLst>
      <p:ext uri="{BB962C8B-B14F-4D97-AF65-F5344CB8AC3E}">
        <p14:creationId xmlns:p14="http://schemas.microsoft.com/office/powerpoint/2010/main" val="148441814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smtClean="0">
                <a:solidFill>
                  <a:srgbClr val="203F15"/>
                </a:solidFill>
              </a:rPr>
              <a:t>NOW YOU TRY</a:t>
            </a:r>
            <a:r>
              <a:rPr lang="en-US" dirty="0" smtClean="0">
                <a:solidFill>
                  <a:schemeClr val="bg1"/>
                </a:solidFill>
                <a:effectLst>
                  <a:outerShdw blurRad="38100" dist="38100" dir="2700000" algn="tl">
                    <a:srgbClr val="000000">
                      <a:alpha val="43137"/>
                    </a:srgbClr>
                  </a:outerShdw>
                </a:effectLst>
              </a:rPr>
              <a:t/>
            </a:r>
            <a:br>
              <a:rPr lang="en-US" dirty="0" smtClean="0">
                <a:solidFill>
                  <a:schemeClr val="bg1"/>
                </a:solidFill>
                <a:effectLst>
                  <a:outerShdw blurRad="38100" dist="38100" dir="2700000" algn="tl">
                    <a:srgbClr val="000000">
                      <a:alpha val="43137"/>
                    </a:srgbClr>
                  </a:outerShdw>
                </a:effectLst>
              </a:rPr>
            </a:br>
            <a:r>
              <a:rPr lang="en-US" dirty="0" smtClean="0">
                <a:solidFill>
                  <a:schemeClr val="bg1"/>
                </a:solidFill>
                <a:effectLst>
                  <a:outerShdw blurRad="38100" dist="38100" dir="2700000" algn="tl">
                    <a:srgbClr val="000000">
                      <a:alpha val="43137"/>
                    </a:srgbClr>
                  </a:outerShdw>
                </a:effectLst>
              </a:rPr>
              <a:t>Practice with the Keynesian cross</a:t>
            </a:r>
            <a:endParaRPr lang="en-US" dirty="0">
              <a:solidFill>
                <a:schemeClr val="bg1"/>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76250" y="1484416"/>
            <a:ext cx="8210550" cy="4641747"/>
          </a:xfrm>
        </p:spPr>
        <p:txBody>
          <a:bodyPr/>
          <a:lstStyle/>
          <a:p>
            <a:pPr>
              <a:buClr>
                <a:schemeClr val="tx1">
                  <a:lumMod val="50000"/>
                  <a:lumOff val="50000"/>
                </a:schemeClr>
              </a:buClr>
            </a:pPr>
            <a:r>
              <a:rPr lang="en-US" dirty="0"/>
              <a:t>Use a graph of the Keynesian cross </a:t>
            </a:r>
            <a:br>
              <a:rPr lang="en-US" dirty="0"/>
            </a:br>
            <a:r>
              <a:rPr lang="en-US" dirty="0"/>
              <a:t>to show the effects of an increase in planned investment on the equilibrium level of income/output.</a:t>
            </a: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17</a:t>
            </a:fld>
            <a:endParaRPr lang="en-US" sz="1600" dirty="0">
              <a:solidFill>
                <a:srgbClr val="006666"/>
              </a:solidFill>
              <a:cs typeface="Arial"/>
            </a:endParaRPr>
          </a:p>
        </p:txBody>
      </p:sp>
    </p:spTree>
    <p:extLst>
      <p:ext uri="{BB962C8B-B14F-4D97-AF65-F5344CB8AC3E}">
        <p14:creationId xmlns:p14="http://schemas.microsoft.com/office/powerpoint/2010/main" val="27855607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smtClean="0">
                <a:solidFill>
                  <a:srgbClr val="203F15"/>
                </a:solidFill>
              </a:rPr>
              <a:t>ANSWERS</a:t>
            </a:r>
            <a:r>
              <a:rPr lang="en-US" dirty="0" smtClean="0">
                <a:solidFill>
                  <a:schemeClr val="bg1"/>
                </a:solidFill>
                <a:effectLst>
                  <a:outerShdw blurRad="38100" dist="38100" dir="2700000" algn="tl">
                    <a:srgbClr val="000000">
                      <a:alpha val="43137"/>
                    </a:srgbClr>
                  </a:outerShdw>
                </a:effectLst>
              </a:rPr>
              <a:t/>
            </a:r>
            <a:br>
              <a:rPr lang="en-US" dirty="0" smtClean="0">
                <a:solidFill>
                  <a:schemeClr val="bg1"/>
                </a:solidFill>
                <a:effectLst>
                  <a:outerShdw blurRad="38100" dist="38100" dir="2700000" algn="tl">
                    <a:srgbClr val="000000">
                      <a:alpha val="43137"/>
                    </a:srgbClr>
                  </a:outerShdw>
                </a:effectLst>
              </a:rPr>
            </a:br>
            <a:r>
              <a:rPr lang="en-US" dirty="0" smtClean="0">
                <a:solidFill>
                  <a:schemeClr val="bg1"/>
                </a:solidFill>
                <a:effectLst>
                  <a:outerShdw blurRad="38100" dist="38100" dir="2700000" algn="tl">
                    <a:srgbClr val="000000">
                      <a:alpha val="43137"/>
                    </a:srgbClr>
                  </a:outerShdw>
                </a:effectLst>
              </a:rPr>
              <a:t>Practice with the Keynesian cross</a:t>
            </a:r>
            <a:endParaRPr lang="en-US" dirty="0">
              <a:solidFill>
                <a:schemeClr val="bg1"/>
              </a:solidFill>
              <a:effectLst>
                <a:outerShdw blurRad="38100" dist="38100" dir="2700000" algn="tl">
                  <a:srgbClr val="000000">
                    <a:alpha val="43137"/>
                  </a:srgbClr>
                </a:outerShdw>
              </a:effectLst>
            </a:endParaRP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18</a:t>
            </a:fld>
            <a:endParaRPr lang="en-US" sz="1600" dirty="0">
              <a:solidFill>
                <a:srgbClr val="006666"/>
              </a:solidFill>
              <a:cs typeface="Arial"/>
            </a:endParaRPr>
          </a:p>
        </p:txBody>
      </p:sp>
      <p:grpSp>
        <p:nvGrpSpPr>
          <p:cNvPr id="49" name="Group 3"/>
          <p:cNvGrpSpPr>
            <a:grpSpLocks/>
          </p:cNvGrpSpPr>
          <p:nvPr/>
        </p:nvGrpSpPr>
        <p:grpSpPr bwMode="auto">
          <a:xfrm>
            <a:off x="3016250" y="1503875"/>
            <a:ext cx="4973638" cy="4114800"/>
            <a:chOff x="1907" y="768"/>
            <a:chExt cx="3133" cy="2592"/>
          </a:xfrm>
        </p:grpSpPr>
        <p:grpSp>
          <p:nvGrpSpPr>
            <p:cNvPr id="50" name="Group 4"/>
            <p:cNvGrpSpPr>
              <a:grpSpLocks/>
            </p:cNvGrpSpPr>
            <p:nvPr/>
          </p:nvGrpSpPr>
          <p:grpSpPr bwMode="auto">
            <a:xfrm>
              <a:off x="2256" y="1020"/>
              <a:ext cx="2496" cy="2112"/>
              <a:chOff x="2640" y="1056"/>
              <a:chExt cx="2496" cy="2112"/>
            </a:xfrm>
          </p:grpSpPr>
          <p:sp>
            <p:nvSpPr>
              <p:cNvPr id="53" name="Line 5"/>
              <p:cNvSpPr>
                <a:spLocks noChangeShapeType="1"/>
              </p:cNvSpPr>
              <p:nvPr/>
            </p:nvSpPr>
            <p:spPr bwMode="auto">
              <a:xfrm>
                <a:off x="2640" y="1056"/>
                <a:ext cx="0" cy="2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 name="Line 6"/>
              <p:cNvSpPr>
                <a:spLocks noChangeShapeType="1"/>
              </p:cNvSpPr>
              <p:nvPr/>
            </p:nvSpPr>
            <p:spPr bwMode="auto">
              <a:xfrm>
                <a:off x="2640" y="3168"/>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1" name="Text Box 7"/>
            <p:cNvSpPr txBox="1">
              <a:spLocks noChangeArrowheads="1"/>
            </p:cNvSpPr>
            <p:nvPr/>
          </p:nvSpPr>
          <p:spPr bwMode="auto">
            <a:xfrm>
              <a:off x="4704" y="307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i="1">
                  <a:latin typeface="Tahoma" pitchFamily="34" charset="0"/>
                </a:rPr>
                <a:t>Y</a:t>
              </a:r>
              <a:r>
                <a:rPr lang="en-US" sz="2400"/>
                <a:t> </a:t>
              </a:r>
            </a:p>
          </p:txBody>
        </p:sp>
        <p:sp>
          <p:nvSpPr>
            <p:cNvPr id="52" name="Text Box 8"/>
            <p:cNvSpPr txBox="1">
              <a:spLocks noChangeArrowheads="1"/>
            </p:cNvSpPr>
            <p:nvPr/>
          </p:nvSpPr>
          <p:spPr bwMode="auto">
            <a:xfrm>
              <a:off x="1907" y="768"/>
              <a:ext cx="39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830388" algn="r"/>
                </a:tabLst>
                <a:defRPr>
                  <a:solidFill>
                    <a:schemeClr val="tx1"/>
                  </a:solidFill>
                  <a:latin typeface="Arial" charset="0"/>
                  <a:cs typeface="Arial" charset="0"/>
                </a:defRPr>
              </a:lvl1pPr>
              <a:lvl2pPr marL="742950" indent="-285750" eaLnBrk="0" hangingPunct="0">
                <a:tabLst>
                  <a:tab pos="1830388" algn="r"/>
                </a:tabLst>
                <a:defRPr>
                  <a:solidFill>
                    <a:schemeClr val="tx1"/>
                  </a:solidFill>
                  <a:latin typeface="Arial" charset="0"/>
                  <a:cs typeface="Arial" charset="0"/>
                </a:defRPr>
              </a:lvl2pPr>
              <a:lvl3pPr marL="1143000" indent="-228600" eaLnBrk="0" hangingPunct="0">
                <a:tabLst>
                  <a:tab pos="1830388" algn="r"/>
                </a:tabLst>
                <a:defRPr>
                  <a:solidFill>
                    <a:schemeClr val="tx1"/>
                  </a:solidFill>
                  <a:latin typeface="Arial" charset="0"/>
                  <a:cs typeface="Arial" charset="0"/>
                </a:defRPr>
              </a:lvl3pPr>
              <a:lvl4pPr marL="1600200" indent="-228600" eaLnBrk="0" hangingPunct="0">
                <a:tabLst>
                  <a:tab pos="1830388" algn="r"/>
                </a:tabLst>
                <a:defRPr>
                  <a:solidFill>
                    <a:schemeClr val="tx1"/>
                  </a:solidFill>
                  <a:latin typeface="Arial" charset="0"/>
                  <a:cs typeface="Arial" charset="0"/>
                </a:defRPr>
              </a:lvl4pPr>
              <a:lvl5pPr marL="2057400" indent="-228600" eaLnBrk="0" hangingPunct="0">
                <a:tabLst>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830388" algn="r"/>
                </a:tabLst>
                <a:defRPr>
                  <a:solidFill>
                    <a:schemeClr val="tx1"/>
                  </a:solidFill>
                  <a:latin typeface="Arial" charset="0"/>
                  <a:cs typeface="Arial" charset="0"/>
                </a:defRPr>
              </a:lvl9pPr>
            </a:lstStyle>
            <a:p>
              <a:pPr algn="ctr" eaLnBrk="1" hangingPunct="1">
                <a:spcBef>
                  <a:spcPct val="5000"/>
                </a:spcBef>
              </a:pPr>
              <a:r>
                <a:rPr lang="en-US" sz="2400" b="1" i="1">
                  <a:latin typeface="Tahoma" pitchFamily="34" charset="0"/>
                </a:rPr>
                <a:t>PE</a:t>
              </a:r>
              <a:endParaRPr lang="en-US" sz="2200"/>
            </a:p>
          </p:txBody>
        </p:sp>
      </p:grpSp>
      <p:sp>
        <p:nvSpPr>
          <p:cNvPr id="55" name="Line 9"/>
          <p:cNvSpPr>
            <a:spLocks noChangeShapeType="1"/>
          </p:cNvSpPr>
          <p:nvPr/>
        </p:nvSpPr>
        <p:spPr bwMode="auto">
          <a:xfrm flipV="1">
            <a:off x="3570288" y="2002350"/>
            <a:ext cx="3257550" cy="32543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 name="Text Box 10"/>
          <p:cNvSpPr txBox="1">
            <a:spLocks noChangeArrowheads="1"/>
          </p:cNvSpPr>
          <p:nvPr/>
        </p:nvSpPr>
        <p:spPr bwMode="auto">
          <a:xfrm rot="-2751904">
            <a:off x="6142037" y="1608651"/>
            <a:ext cx="1268413"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b="1" i="1">
                <a:latin typeface="Tahoma" pitchFamily="34" charset="0"/>
              </a:rPr>
              <a:t>PE</a:t>
            </a:r>
            <a:r>
              <a:rPr lang="en-US" sz="2200">
                <a:latin typeface="Tahoma" pitchFamily="34" charset="0"/>
              </a:rPr>
              <a:t> =</a:t>
            </a:r>
            <a:r>
              <a:rPr lang="en-US" sz="2200" b="1" i="1">
                <a:latin typeface="Tahoma" pitchFamily="34" charset="0"/>
              </a:rPr>
              <a:t>Y</a:t>
            </a:r>
            <a:r>
              <a:rPr lang="en-US" sz="2200"/>
              <a:t> </a:t>
            </a:r>
          </a:p>
        </p:txBody>
      </p:sp>
      <p:grpSp>
        <p:nvGrpSpPr>
          <p:cNvPr id="57" name="Group 11"/>
          <p:cNvGrpSpPr>
            <a:grpSpLocks/>
          </p:cNvGrpSpPr>
          <p:nvPr/>
        </p:nvGrpSpPr>
        <p:grpSpPr bwMode="auto">
          <a:xfrm>
            <a:off x="3570288" y="2665925"/>
            <a:ext cx="5334000" cy="1600200"/>
            <a:chOff x="2256" y="1500"/>
            <a:chExt cx="3360" cy="1008"/>
          </a:xfrm>
        </p:grpSpPr>
        <p:sp>
          <p:nvSpPr>
            <p:cNvPr id="58" name="Text Box 12"/>
            <p:cNvSpPr txBox="1">
              <a:spLocks noChangeArrowheads="1"/>
            </p:cNvSpPr>
            <p:nvPr/>
          </p:nvSpPr>
          <p:spPr bwMode="auto">
            <a:xfrm>
              <a:off x="4240" y="1500"/>
              <a:ext cx="1376"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dirty="0">
                  <a:latin typeface="Tahoma" pitchFamily="34" charset="0"/>
                </a:rPr>
                <a:t>PE</a:t>
              </a:r>
              <a:r>
                <a:rPr lang="en-US" sz="2300" dirty="0">
                  <a:latin typeface="Tahoma" pitchFamily="34" charset="0"/>
                </a:rPr>
                <a:t> =</a:t>
              </a:r>
              <a:r>
                <a:rPr lang="en-US" sz="2300" b="1" i="1" dirty="0">
                  <a:latin typeface="Tahoma" pitchFamily="34" charset="0"/>
                </a:rPr>
                <a:t>C </a:t>
              </a:r>
              <a:r>
                <a:rPr lang="en-US" sz="2300" dirty="0">
                  <a:latin typeface="Tahoma" pitchFamily="34" charset="0"/>
                </a:rPr>
                <a:t>+</a:t>
              </a:r>
              <a:r>
                <a:rPr lang="en-US" sz="2300" b="1" i="1" dirty="0">
                  <a:latin typeface="Tahoma" pitchFamily="34" charset="0"/>
                </a:rPr>
                <a:t>I</a:t>
              </a:r>
              <a:r>
                <a:rPr lang="en-US" sz="2300" b="1" baseline="-25000" dirty="0">
                  <a:latin typeface="Tahoma" pitchFamily="34" charset="0"/>
                </a:rPr>
                <a:t>1</a:t>
              </a:r>
              <a:r>
                <a:rPr lang="en-US" sz="2300" b="1" i="1" dirty="0">
                  <a:latin typeface="Tahoma" pitchFamily="34" charset="0"/>
                </a:rPr>
                <a:t> </a:t>
              </a:r>
              <a:r>
                <a:rPr lang="en-US" sz="2300" dirty="0">
                  <a:latin typeface="Tahoma" pitchFamily="34" charset="0"/>
                </a:rPr>
                <a:t>+</a:t>
              </a:r>
              <a:r>
                <a:rPr lang="en-US" sz="2300" b="1" i="1" dirty="0">
                  <a:latin typeface="Tahoma" pitchFamily="34" charset="0"/>
                </a:rPr>
                <a:t>G</a:t>
              </a:r>
              <a:endParaRPr lang="en-US" sz="2300" baseline="-25000" dirty="0"/>
            </a:p>
          </p:txBody>
        </p:sp>
        <p:sp>
          <p:nvSpPr>
            <p:cNvPr id="59" name="Line 13"/>
            <p:cNvSpPr>
              <a:spLocks noChangeShapeType="1"/>
            </p:cNvSpPr>
            <p:nvPr/>
          </p:nvSpPr>
          <p:spPr bwMode="auto">
            <a:xfrm flipV="1">
              <a:off x="2256" y="1740"/>
              <a:ext cx="2256" cy="76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60" name="Line 14"/>
          <p:cNvSpPr>
            <a:spLocks noChangeShapeType="1"/>
          </p:cNvSpPr>
          <p:nvPr/>
        </p:nvSpPr>
        <p:spPr bwMode="auto">
          <a:xfrm>
            <a:off x="5094288" y="3732725"/>
            <a:ext cx="0" cy="15240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nvGrpSpPr>
          <p:cNvPr id="61" name="Group 15"/>
          <p:cNvGrpSpPr>
            <a:grpSpLocks/>
          </p:cNvGrpSpPr>
          <p:nvPr/>
        </p:nvGrpSpPr>
        <p:grpSpPr bwMode="auto">
          <a:xfrm>
            <a:off x="3287713" y="5256725"/>
            <a:ext cx="1806575" cy="933450"/>
            <a:chOff x="2077" y="3119"/>
            <a:chExt cx="1149" cy="611"/>
          </a:xfrm>
        </p:grpSpPr>
        <p:sp>
          <p:nvSpPr>
            <p:cNvPr id="62" name="Text Box 16"/>
            <p:cNvSpPr txBox="1">
              <a:spLocks noChangeArrowheads="1"/>
            </p:cNvSpPr>
            <p:nvPr/>
          </p:nvSpPr>
          <p:spPr bwMode="auto">
            <a:xfrm>
              <a:off x="2077" y="3408"/>
              <a:ext cx="899" cy="322"/>
            </a:xfrm>
            <a:prstGeom prst="rect">
              <a:avLst/>
            </a:prstGeom>
            <a:solidFill>
              <a:schemeClr val="bg1">
                <a:alpha val="50195"/>
              </a:schemeClr>
            </a:solidFill>
            <a:ln w="12700">
              <a:solidFill>
                <a:schemeClr val="tx1"/>
              </a:solidFill>
              <a:miter lim="800000"/>
              <a:headEnd/>
              <a:tailEnd/>
            </a:ln>
          </p:spPr>
          <p:txBody>
            <a:bodyPr bIns="9144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300" b="1" i="1">
                  <a:latin typeface="Tahoma" pitchFamily="34" charset="0"/>
                </a:rPr>
                <a:t>PE</a:t>
              </a:r>
              <a:r>
                <a:rPr lang="en-US" sz="2300" baseline="-25000">
                  <a:latin typeface="Tahoma" pitchFamily="34" charset="0"/>
                </a:rPr>
                <a:t>1</a:t>
              </a:r>
              <a:r>
                <a:rPr lang="en-US" sz="2300">
                  <a:latin typeface="Tahoma" pitchFamily="34" charset="0"/>
                </a:rPr>
                <a:t> = </a:t>
              </a:r>
              <a:r>
                <a:rPr lang="en-US" sz="2300" b="1" i="1">
                  <a:latin typeface="Tahoma" pitchFamily="34" charset="0"/>
                </a:rPr>
                <a:t>Y</a:t>
              </a:r>
              <a:r>
                <a:rPr lang="en-US" sz="2300" baseline="-25000">
                  <a:latin typeface="Tahoma" pitchFamily="34" charset="0"/>
                </a:rPr>
                <a:t>1</a:t>
              </a:r>
            </a:p>
          </p:txBody>
        </p:sp>
        <p:sp>
          <p:nvSpPr>
            <p:cNvPr id="63" name="Line 17"/>
            <p:cNvSpPr>
              <a:spLocks noChangeShapeType="1"/>
            </p:cNvSpPr>
            <p:nvPr/>
          </p:nvSpPr>
          <p:spPr bwMode="auto">
            <a:xfrm flipV="1">
              <a:off x="2985" y="3119"/>
              <a:ext cx="241" cy="405"/>
            </a:xfrm>
            <a:prstGeom prst="line">
              <a:avLst/>
            </a:prstGeom>
            <a:noFill/>
            <a:ln w="12700">
              <a:solidFill>
                <a:schemeClr val="tx1"/>
              </a:solidFill>
              <a:round/>
              <a:headEnd/>
              <a:tailEnd type="none" w="lg" len="med"/>
            </a:ln>
            <a:extLst>
              <a:ext uri="{909E8E84-426E-40dd-AFC4-6F175D3DCCD1}">
                <a14:hiddenFill xmlns:a14="http://schemas.microsoft.com/office/drawing/2010/main">
                  <a:noFill/>
                </a14:hiddenFill>
              </a:ext>
            </a:extLst>
          </p:spPr>
          <p:txBody>
            <a:bodyPr bIns="91440"/>
            <a:lstStyle/>
            <a:p>
              <a:endParaRPr lang="en-US"/>
            </a:p>
          </p:txBody>
        </p:sp>
      </p:grpSp>
      <p:grpSp>
        <p:nvGrpSpPr>
          <p:cNvPr id="64" name="Group 18"/>
          <p:cNvGrpSpPr>
            <a:grpSpLocks/>
          </p:cNvGrpSpPr>
          <p:nvPr/>
        </p:nvGrpSpPr>
        <p:grpSpPr bwMode="auto">
          <a:xfrm>
            <a:off x="3589338" y="2084900"/>
            <a:ext cx="5389562" cy="1589088"/>
            <a:chOff x="2268" y="1134"/>
            <a:chExt cx="3395" cy="1001"/>
          </a:xfrm>
        </p:grpSpPr>
        <p:sp>
          <p:nvSpPr>
            <p:cNvPr id="65" name="Text Box 19"/>
            <p:cNvSpPr txBox="1">
              <a:spLocks noChangeArrowheads="1"/>
            </p:cNvSpPr>
            <p:nvPr/>
          </p:nvSpPr>
          <p:spPr bwMode="auto">
            <a:xfrm>
              <a:off x="4240" y="1134"/>
              <a:ext cx="1423"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dirty="0">
                  <a:latin typeface="Tahoma" pitchFamily="34" charset="0"/>
                </a:rPr>
                <a:t>PE</a:t>
              </a:r>
              <a:r>
                <a:rPr lang="en-US" sz="2300" dirty="0">
                  <a:latin typeface="Tahoma" pitchFamily="34" charset="0"/>
                </a:rPr>
                <a:t> =</a:t>
              </a:r>
              <a:r>
                <a:rPr lang="en-US" sz="2300" b="1" i="1" dirty="0">
                  <a:latin typeface="Tahoma" pitchFamily="34" charset="0"/>
                </a:rPr>
                <a:t>C </a:t>
              </a:r>
              <a:r>
                <a:rPr lang="en-US" sz="2300" dirty="0">
                  <a:latin typeface="Tahoma" pitchFamily="34" charset="0"/>
                </a:rPr>
                <a:t>+</a:t>
              </a:r>
              <a:r>
                <a:rPr lang="en-US" sz="2300" b="1" i="1" dirty="0">
                  <a:solidFill>
                    <a:srgbClr val="CC0000"/>
                  </a:solidFill>
                  <a:latin typeface="Tahoma" pitchFamily="34" charset="0"/>
                </a:rPr>
                <a:t>I</a:t>
              </a:r>
              <a:r>
                <a:rPr lang="en-US" sz="2300" b="1" baseline="-25000" dirty="0">
                  <a:solidFill>
                    <a:srgbClr val="CC0000"/>
                  </a:solidFill>
                  <a:latin typeface="Tahoma" pitchFamily="34" charset="0"/>
                </a:rPr>
                <a:t>2</a:t>
              </a:r>
              <a:r>
                <a:rPr lang="en-US" sz="2300" b="1" i="1" dirty="0">
                  <a:latin typeface="Tahoma" pitchFamily="34" charset="0"/>
                </a:rPr>
                <a:t> </a:t>
              </a:r>
              <a:r>
                <a:rPr lang="en-US" sz="2300" dirty="0">
                  <a:latin typeface="Tahoma" pitchFamily="34" charset="0"/>
                </a:rPr>
                <a:t>+</a:t>
              </a:r>
              <a:r>
                <a:rPr lang="en-US" sz="2300" b="1" i="1" dirty="0">
                  <a:latin typeface="Tahoma" pitchFamily="34" charset="0"/>
                </a:rPr>
                <a:t>G</a:t>
              </a:r>
              <a:endParaRPr lang="en-US" sz="2300" baseline="-25000" dirty="0">
                <a:solidFill>
                  <a:srgbClr val="CC0000"/>
                </a:solidFill>
              </a:endParaRPr>
            </a:p>
          </p:txBody>
        </p:sp>
        <p:sp>
          <p:nvSpPr>
            <p:cNvPr id="66" name="Line 20"/>
            <p:cNvSpPr>
              <a:spLocks noChangeShapeType="1"/>
            </p:cNvSpPr>
            <p:nvPr/>
          </p:nvSpPr>
          <p:spPr bwMode="auto">
            <a:xfrm flipV="1">
              <a:off x="2268" y="1374"/>
              <a:ext cx="2255" cy="761"/>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67" name="Line 21"/>
          <p:cNvSpPr>
            <a:spLocks noChangeShapeType="1"/>
          </p:cNvSpPr>
          <p:nvPr/>
        </p:nvSpPr>
        <p:spPr bwMode="auto">
          <a:xfrm>
            <a:off x="5959475" y="2878650"/>
            <a:ext cx="3175" cy="23510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nvGrpSpPr>
          <p:cNvPr id="68" name="Group 22"/>
          <p:cNvGrpSpPr>
            <a:grpSpLocks/>
          </p:cNvGrpSpPr>
          <p:nvPr/>
        </p:nvGrpSpPr>
        <p:grpSpPr bwMode="auto">
          <a:xfrm>
            <a:off x="5956300" y="5255138"/>
            <a:ext cx="1797050" cy="976312"/>
            <a:chOff x="3739" y="3131"/>
            <a:chExt cx="1132" cy="662"/>
          </a:xfrm>
        </p:grpSpPr>
        <p:sp>
          <p:nvSpPr>
            <p:cNvPr id="69" name="Text Box 23"/>
            <p:cNvSpPr txBox="1">
              <a:spLocks noChangeArrowheads="1"/>
            </p:cNvSpPr>
            <p:nvPr/>
          </p:nvSpPr>
          <p:spPr bwMode="auto">
            <a:xfrm>
              <a:off x="3984" y="3459"/>
              <a:ext cx="887" cy="334"/>
            </a:xfrm>
            <a:prstGeom prst="rect">
              <a:avLst/>
            </a:prstGeom>
            <a:solidFill>
              <a:schemeClr val="bg1">
                <a:alpha val="50195"/>
              </a:schemeClr>
            </a:solidFill>
            <a:ln w="12700">
              <a:solidFill>
                <a:schemeClr val="tx1"/>
              </a:solidFill>
              <a:miter lim="800000"/>
              <a:headEnd/>
              <a:tailEnd/>
            </a:ln>
          </p:spPr>
          <p:txBody>
            <a:bodyPr bIns="9144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300" b="1" i="1">
                  <a:latin typeface="Tahoma" pitchFamily="34" charset="0"/>
                </a:rPr>
                <a:t>PE</a:t>
              </a:r>
              <a:r>
                <a:rPr lang="en-US" sz="2300" baseline="-25000">
                  <a:latin typeface="Tahoma" pitchFamily="34" charset="0"/>
                </a:rPr>
                <a:t>2</a:t>
              </a:r>
              <a:r>
                <a:rPr lang="en-US" sz="2300">
                  <a:latin typeface="Tahoma" pitchFamily="34" charset="0"/>
                </a:rPr>
                <a:t> = </a:t>
              </a:r>
              <a:r>
                <a:rPr lang="en-US" sz="2300" b="1" i="1">
                  <a:latin typeface="Tahoma" pitchFamily="34" charset="0"/>
                </a:rPr>
                <a:t>Y</a:t>
              </a:r>
              <a:r>
                <a:rPr lang="en-US" sz="2300" baseline="-25000">
                  <a:latin typeface="Tahoma" pitchFamily="34" charset="0"/>
                </a:rPr>
                <a:t>2</a:t>
              </a:r>
            </a:p>
          </p:txBody>
        </p:sp>
        <p:sp>
          <p:nvSpPr>
            <p:cNvPr id="70" name="Line 24"/>
            <p:cNvSpPr>
              <a:spLocks noChangeShapeType="1"/>
            </p:cNvSpPr>
            <p:nvPr/>
          </p:nvSpPr>
          <p:spPr bwMode="auto">
            <a:xfrm flipH="1" flipV="1">
              <a:off x="3739" y="3131"/>
              <a:ext cx="245" cy="469"/>
            </a:xfrm>
            <a:prstGeom prst="line">
              <a:avLst/>
            </a:prstGeom>
            <a:noFill/>
            <a:ln w="12700">
              <a:solidFill>
                <a:schemeClr val="tx1"/>
              </a:solidFill>
              <a:round/>
              <a:headEnd/>
              <a:tailEnd type="none" w="lg" len="med"/>
            </a:ln>
            <a:extLst>
              <a:ext uri="{909E8E84-426E-40dd-AFC4-6F175D3DCCD1}">
                <a14:hiddenFill xmlns:a14="http://schemas.microsoft.com/office/drawing/2010/main">
                  <a:noFill/>
                </a14:hiddenFill>
              </a:ext>
            </a:extLst>
          </p:spPr>
          <p:txBody>
            <a:bodyPr/>
            <a:lstStyle/>
            <a:p>
              <a:endParaRPr lang="en-US"/>
            </a:p>
          </p:txBody>
        </p:sp>
      </p:grpSp>
      <p:sp>
        <p:nvSpPr>
          <p:cNvPr id="71" name="Line 25"/>
          <p:cNvSpPr>
            <a:spLocks noChangeShapeType="1"/>
          </p:cNvSpPr>
          <p:nvPr/>
        </p:nvSpPr>
        <p:spPr bwMode="auto">
          <a:xfrm flipV="1">
            <a:off x="5224463" y="5256725"/>
            <a:ext cx="73025" cy="0"/>
          </a:xfrm>
          <a:prstGeom prst="line">
            <a:avLst/>
          </a:prstGeom>
          <a:noFill/>
          <a:ln w="15875">
            <a:solidFill>
              <a:srgbClr val="990000"/>
            </a:solidFill>
            <a:round/>
            <a:headEnd/>
            <a:tailEnd type="stealth" w="lg" len="med"/>
          </a:ln>
          <a:extLst>
            <a:ext uri="{909E8E84-426E-40dd-AFC4-6F175D3DCCD1}">
              <a14:hiddenFill xmlns:a14="http://schemas.microsoft.com/office/drawing/2010/main">
                <a:noFill/>
              </a14:hiddenFill>
            </a:ext>
          </a:extLst>
        </p:spPr>
        <p:txBody>
          <a:bodyPr/>
          <a:lstStyle/>
          <a:p>
            <a:endParaRPr lang="en-US"/>
          </a:p>
        </p:txBody>
      </p:sp>
      <p:grpSp>
        <p:nvGrpSpPr>
          <p:cNvPr id="72" name="Group 26"/>
          <p:cNvGrpSpPr>
            <a:grpSpLocks/>
          </p:cNvGrpSpPr>
          <p:nvPr/>
        </p:nvGrpSpPr>
        <p:grpSpPr bwMode="auto">
          <a:xfrm>
            <a:off x="5094288" y="5294825"/>
            <a:ext cx="849312" cy="787400"/>
            <a:chOff x="3240" y="3296"/>
            <a:chExt cx="499" cy="496"/>
          </a:xfrm>
        </p:grpSpPr>
        <p:sp>
          <p:nvSpPr>
            <p:cNvPr id="73" name="Text Box 27"/>
            <p:cNvSpPr txBox="1">
              <a:spLocks noChangeArrowheads="1"/>
            </p:cNvSpPr>
            <p:nvPr/>
          </p:nvSpPr>
          <p:spPr bwMode="auto">
            <a:xfrm>
              <a:off x="3264" y="3504"/>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400" dirty="0" smtClean="0">
                  <a:latin typeface="Times New Roman"/>
                  <a:cs typeface="Times New Roman"/>
                  <a:sym typeface="Symbol" pitchFamily="18" charset="2"/>
                </a:rPr>
                <a:t>Δ</a:t>
              </a:r>
              <a:r>
                <a:rPr lang="en-US" sz="2400" b="1" i="1" dirty="0" smtClean="0">
                  <a:latin typeface="Tahoma" pitchFamily="34" charset="0"/>
                  <a:sym typeface="Symbol" pitchFamily="18" charset="2"/>
                </a:rPr>
                <a:t>Y</a:t>
              </a:r>
              <a:endParaRPr lang="en-US" sz="2400" b="1" i="1" dirty="0">
                <a:latin typeface="Tahoma" pitchFamily="34" charset="0"/>
              </a:endParaRPr>
            </a:p>
          </p:txBody>
        </p:sp>
        <p:sp>
          <p:nvSpPr>
            <p:cNvPr id="74" name="AutoShape 28"/>
            <p:cNvSpPr>
              <a:spLocks/>
            </p:cNvSpPr>
            <p:nvPr/>
          </p:nvSpPr>
          <p:spPr bwMode="auto">
            <a:xfrm rot="-5407097">
              <a:off x="3379" y="3157"/>
              <a:ext cx="222" cy="499"/>
            </a:xfrm>
            <a:prstGeom prst="leftBrace">
              <a:avLst>
                <a:gd name="adj1" fmla="val 43238"/>
                <a:gd name="adj2" fmla="val 48968"/>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75" name="Group 29"/>
          <p:cNvGrpSpPr>
            <a:grpSpLocks/>
          </p:cNvGrpSpPr>
          <p:nvPr/>
        </p:nvGrpSpPr>
        <p:grpSpPr bwMode="auto">
          <a:xfrm>
            <a:off x="566738" y="2076963"/>
            <a:ext cx="4483100" cy="1662112"/>
            <a:chOff x="345" y="1094"/>
            <a:chExt cx="2826" cy="1074"/>
          </a:xfrm>
        </p:grpSpPr>
        <p:sp>
          <p:nvSpPr>
            <p:cNvPr id="76" name="AutoShape 30"/>
            <p:cNvSpPr>
              <a:spLocks/>
            </p:cNvSpPr>
            <p:nvPr/>
          </p:nvSpPr>
          <p:spPr bwMode="auto">
            <a:xfrm>
              <a:off x="3005" y="1810"/>
              <a:ext cx="166" cy="358"/>
            </a:xfrm>
            <a:prstGeom prst="leftBrace">
              <a:avLst>
                <a:gd name="adj1" fmla="val 44950"/>
                <a:gd name="adj2" fmla="val 47917"/>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7" name="Text Box 31"/>
            <p:cNvSpPr txBox="1">
              <a:spLocks noChangeArrowheads="1"/>
            </p:cNvSpPr>
            <p:nvPr/>
          </p:nvSpPr>
          <p:spPr bwMode="auto">
            <a:xfrm>
              <a:off x="345" y="1094"/>
              <a:ext cx="1392" cy="977"/>
            </a:xfrm>
            <a:prstGeom prst="rect">
              <a:avLst/>
            </a:prstGeom>
            <a:solidFill>
              <a:srgbClr val="FFCCCC"/>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105000"/>
                </a:lnSpc>
                <a:spcBef>
                  <a:spcPct val="50000"/>
                </a:spcBef>
              </a:pPr>
              <a:r>
                <a:rPr lang="en-US" sz="2200"/>
                <a:t>At </a:t>
              </a:r>
              <a:r>
                <a:rPr lang="en-US" sz="2200" b="1" i="1">
                  <a:latin typeface="Tahoma" pitchFamily="34" charset="0"/>
                </a:rPr>
                <a:t>Y</a:t>
              </a:r>
              <a:r>
                <a:rPr lang="en-US" sz="2200" baseline="-25000">
                  <a:latin typeface="Tahoma" pitchFamily="34" charset="0"/>
                </a:rPr>
                <a:t>1</a:t>
              </a:r>
              <a:r>
                <a:rPr lang="en-US" sz="2200"/>
                <a:t>, </a:t>
              </a:r>
              <a:br>
                <a:rPr lang="en-US" sz="2200"/>
              </a:br>
              <a:r>
                <a:rPr lang="en-US" sz="2200"/>
                <a:t>there is now an unplanned drop in inventory…</a:t>
              </a:r>
            </a:p>
          </p:txBody>
        </p:sp>
        <p:sp>
          <p:nvSpPr>
            <p:cNvPr id="78" name="Line 32"/>
            <p:cNvSpPr>
              <a:spLocks noChangeShapeType="1"/>
            </p:cNvSpPr>
            <p:nvPr/>
          </p:nvSpPr>
          <p:spPr bwMode="auto">
            <a:xfrm>
              <a:off x="1739" y="1486"/>
              <a:ext cx="1230" cy="491"/>
            </a:xfrm>
            <a:prstGeom prst="line">
              <a:avLst/>
            </a:prstGeom>
            <a:noFill/>
            <a:ln w="1905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sp>
        <p:nvSpPr>
          <p:cNvPr id="79" name="Line 33"/>
          <p:cNvSpPr>
            <a:spLocks noChangeShapeType="1"/>
          </p:cNvSpPr>
          <p:nvPr/>
        </p:nvSpPr>
        <p:spPr bwMode="auto">
          <a:xfrm flipV="1">
            <a:off x="5405438" y="5256725"/>
            <a:ext cx="82550" cy="0"/>
          </a:xfrm>
          <a:prstGeom prst="line">
            <a:avLst/>
          </a:prstGeom>
          <a:noFill/>
          <a:ln w="15875">
            <a:solidFill>
              <a:srgbClr val="990000"/>
            </a:solidFill>
            <a:round/>
            <a:headEnd/>
            <a:tailEnd type="stealth" w="lg" len="med"/>
          </a:ln>
          <a:extLst>
            <a:ext uri="{909E8E84-426E-40dd-AFC4-6F175D3DCCD1}">
              <a14:hiddenFill xmlns:a14="http://schemas.microsoft.com/office/drawing/2010/main">
                <a:noFill/>
              </a14:hiddenFill>
            </a:ext>
          </a:extLst>
        </p:spPr>
        <p:txBody>
          <a:bodyPr/>
          <a:lstStyle/>
          <a:p>
            <a:endParaRPr lang="en-US"/>
          </a:p>
        </p:txBody>
      </p:sp>
      <p:sp>
        <p:nvSpPr>
          <p:cNvPr id="80" name="Line 34"/>
          <p:cNvSpPr>
            <a:spLocks noChangeShapeType="1"/>
          </p:cNvSpPr>
          <p:nvPr/>
        </p:nvSpPr>
        <p:spPr bwMode="auto">
          <a:xfrm flipV="1">
            <a:off x="5610225" y="5256725"/>
            <a:ext cx="73025" cy="0"/>
          </a:xfrm>
          <a:prstGeom prst="line">
            <a:avLst/>
          </a:prstGeom>
          <a:noFill/>
          <a:ln w="15875">
            <a:solidFill>
              <a:srgbClr val="990000"/>
            </a:solidFill>
            <a:round/>
            <a:headEnd/>
            <a:tailEnd type="stealth" w="lg" len="med"/>
          </a:ln>
          <a:extLst>
            <a:ext uri="{909E8E84-426E-40dd-AFC4-6F175D3DCCD1}">
              <a14:hiddenFill xmlns:a14="http://schemas.microsoft.com/office/drawing/2010/main">
                <a:noFill/>
              </a14:hiddenFill>
            </a:ext>
          </a:extLst>
        </p:spPr>
        <p:txBody>
          <a:bodyPr/>
          <a:lstStyle/>
          <a:p>
            <a:endParaRPr lang="en-US"/>
          </a:p>
        </p:txBody>
      </p:sp>
      <p:sp>
        <p:nvSpPr>
          <p:cNvPr id="81" name="Line 35"/>
          <p:cNvSpPr>
            <a:spLocks noChangeShapeType="1"/>
          </p:cNvSpPr>
          <p:nvPr/>
        </p:nvSpPr>
        <p:spPr bwMode="auto">
          <a:xfrm flipV="1">
            <a:off x="5788025" y="5256725"/>
            <a:ext cx="80963" cy="0"/>
          </a:xfrm>
          <a:prstGeom prst="line">
            <a:avLst/>
          </a:prstGeom>
          <a:noFill/>
          <a:ln w="15875">
            <a:solidFill>
              <a:srgbClr val="990000"/>
            </a:solidFill>
            <a:round/>
            <a:headEnd/>
            <a:tailEnd type="stealth" w="lg" len="med"/>
          </a:ln>
          <a:extLst>
            <a:ext uri="{909E8E84-426E-40dd-AFC4-6F175D3DCCD1}">
              <a14:hiddenFill xmlns:a14="http://schemas.microsoft.com/office/drawing/2010/main">
                <a:noFill/>
              </a14:hiddenFill>
            </a:ext>
          </a:extLst>
        </p:spPr>
        <p:txBody>
          <a:bodyPr/>
          <a:lstStyle/>
          <a:p>
            <a:endParaRPr lang="en-US"/>
          </a:p>
        </p:txBody>
      </p:sp>
      <p:sp>
        <p:nvSpPr>
          <p:cNvPr id="82" name="Text Box 36"/>
          <p:cNvSpPr txBox="1">
            <a:spLocks noChangeArrowheads="1"/>
          </p:cNvSpPr>
          <p:nvPr/>
        </p:nvSpPr>
        <p:spPr bwMode="auto">
          <a:xfrm>
            <a:off x="623888" y="4377250"/>
            <a:ext cx="2276475" cy="1863725"/>
          </a:xfrm>
          <a:prstGeom prst="rect">
            <a:avLst/>
          </a:prstGeom>
          <a:solidFill>
            <a:srgbClr val="FFCCCC"/>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105000"/>
              </a:lnSpc>
              <a:spcBef>
                <a:spcPct val="50000"/>
              </a:spcBef>
            </a:pPr>
            <a:r>
              <a:rPr lang="en-US" sz="2200"/>
              <a:t>…so firms increase output, and income rises toward a new equilibrium.</a:t>
            </a:r>
          </a:p>
        </p:txBody>
      </p:sp>
      <p:grpSp>
        <p:nvGrpSpPr>
          <p:cNvPr id="83" name="Group 37"/>
          <p:cNvGrpSpPr>
            <a:grpSpLocks/>
          </p:cNvGrpSpPr>
          <p:nvPr/>
        </p:nvGrpSpPr>
        <p:grpSpPr bwMode="auto">
          <a:xfrm>
            <a:off x="4078288" y="2692913"/>
            <a:ext cx="2433637" cy="1373187"/>
            <a:chOff x="2576" y="1517"/>
            <a:chExt cx="1533" cy="865"/>
          </a:xfrm>
        </p:grpSpPr>
        <p:sp>
          <p:nvSpPr>
            <p:cNvPr id="84" name="Line 38"/>
            <p:cNvSpPr>
              <a:spLocks noChangeShapeType="1"/>
            </p:cNvSpPr>
            <p:nvPr/>
          </p:nvSpPr>
          <p:spPr bwMode="auto">
            <a:xfrm>
              <a:off x="3216" y="1824"/>
              <a:ext cx="2" cy="352"/>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nvGrpSpPr>
            <p:cNvPr id="85" name="Group 39"/>
            <p:cNvGrpSpPr>
              <a:grpSpLocks/>
            </p:cNvGrpSpPr>
            <p:nvPr/>
          </p:nvGrpSpPr>
          <p:grpSpPr bwMode="auto">
            <a:xfrm>
              <a:off x="2576" y="1517"/>
              <a:ext cx="1533" cy="865"/>
              <a:chOff x="2576" y="1517"/>
              <a:chExt cx="1533" cy="865"/>
            </a:xfrm>
          </p:grpSpPr>
          <p:sp>
            <p:nvSpPr>
              <p:cNvPr id="86" name="Line 40"/>
              <p:cNvSpPr>
                <a:spLocks noChangeShapeType="1"/>
              </p:cNvSpPr>
              <p:nvPr/>
            </p:nvSpPr>
            <p:spPr bwMode="auto">
              <a:xfrm flipV="1">
                <a:off x="2576" y="2031"/>
                <a:ext cx="0" cy="351"/>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 name="Line 41"/>
              <p:cNvSpPr>
                <a:spLocks noChangeShapeType="1"/>
              </p:cNvSpPr>
              <p:nvPr/>
            </p:nvSpPr>
            <p:spPr bwMode="auto">
              <a:xfrm flipV="1">
                <a:off x="4109" y="1517"/>
                <a:ext cx="0" cy="351"/>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grpSp>
        <p:nvGrpSpPr>
          <p:cNvPr id="88" name="Group 42"/>
          <p:cNvGrpSpPr>
            <a:grpSpLocks/>
          </p:cNvGrpSpPr>
          <p:nvPr/>
        </p:nvGrpSpPr>
        <p:grpSpPr bwMode="auto">
          <a:xfrm>
            <a:off x="2719388" y="3675575"/>
            <a:ext cx="806450" cy="596900"/>
            <a:chOff x="1720" y="2136"/>
            <a:chExt cx="508" cy="376"/>
          </a:xfrm>
        </p:grpSpPr>
        <p:sp>
          <p:nvSpPr>
            <p:cNvPr id="89" name="Text Box 43"/>
            <p:cNvSpPr txBox="1">
              <a:spLocks noChangeArrowheads="1"/>
            </p:cNvSpPr>
            <p:nvPr/>
          </p:nvSpPr>
          <p:spPr bwMode="auto">
            <a:xfrm>
              <a:off x="1720" y="2179"/>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400" dirty="0" smtClean="0">
                  <a:latin typeface="Times New Roman"/>
                  <a:cs typeface="Times New Roman"/>
                  <a:sym typeface="Symbol" pitchFamily="18" charset="2"/>
                </a:rPr>
                <a:t>Δ</a:t>
              </a:r>
              <a:r>
                <a:rPr lang="en-US" sz="2400" b="1" i="1" dirty="0" smtClean="0">
                  <a:latin typeface="Tahoma" pitchFamily="34" charset="0"/>
                  <a:sym typeface="Symbol" pitchFamily="18" charset="2"/>
                </a:rPr>
                <a:t>I</a:t>
              </a:r>
              <a:endParaRPr lang="en-US" sz="2400" b="1" i="1" dirty="0">
                <a:latin typeface="Tahoma" pitchFamily="34" charset="0"/>
              </a:endParaRPr>
            </a:p>
          </p:txBody>
        </p:sp>
        <p:sp>
          <p:nvSpPr>
            <p:cNvPr id="90" name="AutoShape 44"/>
            <p:cNvSpPr>
              <a:spLocks/>
            </p:cNvSpPr>
            <p:nvPr/>
          </p:nvSpPr>
          <p:spPr bwMode="auto">
            <a:xfrm>
              <a:off x="2092" y="2136"/>
              <a:ext cx="136" cy="376"/>
            </a:xfrm>
            <a:prstGeom prst="leftBrace">
              <a:avLst>
                <a:gd name="adj1" fmla="val 23039"/>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Tree>
    <p:extLst>
      <p:ext uri="{BB962C8B-B14F-4D97-AF65-F5344CB8AC3E}">
        <p14:creationId xmlns:p14="http://schemas.microsoft.com/office/powerpoint/2010/main" val="4070732144"/>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wipe(down)">
                                      <p:cBhvr>
                                        <p:cTn id="7" dur="500"/>
                                        <p:tgtEl>
                                          <p:spTgt spid="83"/>
                                        </p:tgtEl>
                                      </p:cBhvr>
                                    </p:animEffect>
                                  </p:childTnLst>
                                </p:cTn>
                              </p:par>
                            </p:childTnLst>
                          </p:cTn>
                        </p:par>
                        <p:par>
                          <p:cTn id="8" fill="hold">
                            <p:stCondLst>
                              <p:cond delay="500"/>
                            </p:stCondLst>
                            <p:childTnLst>
                              <p:par>
                                <p:cTn id="9" presetID="18" presetClass="entr" presetSubtype="3" fill="hold"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strips(upRight)">
                                      <p:cBhvr>
                                        <p:cTn id="11" dur="500"/>
                                        <p:tgtEl>
                                          <p:spTgt spid="64"/>
                                        </p:tgtEl>
                                      </p:cBhvr>
                                    </p:animEffect>
                                  </p:childTnLst>
                                </p:cTn>
                              </p:par>
                            </p:childTnLst>
                          </p:cTn>
                        </p:par>
                        <p:par>
                          <p:cTn id="12" fill="hold">
                            <p:stCondLst>
                              <p:cond delay="1000"/>
                            </p:stCondLst>
                            <p:childTnLst>
                              <p:par>
                                <p:cTn id="13" presetID="18" presetClass="entr" presetSubtype="12" fill="hold" nodeType="afterEffect">
                                  <p:stCondLst>
                                    <p:cond delay="0"/>
                                  </p:stCondLst>
                                  <p:childTnLst>
                                    <p:set>
                                      <p:cBhvr>
                                        <p:cTn id="14" dur="1" fill="hold">
                                          <p:stCondLst>
                                            <p:cond delay="0"/>
                                          </p:stCondLst>
                                        </p:cTn>
                                        <p:tgtEl>
                                          <p:spTgt spid="88"/>
                                        </p:tgtEl>
                                        <p:attrNameLst>
                                          <p:attrName>style.visibility</p:attrName>
                                        </p:attrNameLst>
                                      </p:cBhvr>
                                      <p:to>
                                        <p:strVal val="visible"/>
                                      </p:to>
                                    </p:set>
                                    <p:animEffect transition="in" filter="strips(downLeft)">
                                      <p:cBhvr>
                                        <p:cTn id="15" dur="500"/>
                                        <p:tgtEl>
                                          <p:spTgt spid="88"/>
                                        </p:tgtEl>
                                      </p:cBhvr>
                                    </p:animEffect>
                                  </p:childTnLst>
                                </p:cTn>
                              </p:par>
                            </p:childTnLst>
                          </p:cTn>
                        </p:par>
                      </p:childTnLst>
                    </p:cTn>
                  </p:par>
                  <p:par>
                    <p:cTn id="16" fill="hold">
                      <p:stCondLst>
                        <p:cond delay="indefinite"/>
                      </p:stCondLst>
                      <p:childTnLst>
                        <p:par>
                          <p:cTn id="17" fill="hold">
                            <p:stCondLst>
                              <p:cond delay="0"/>
                            </p:stCondLst>
                            <p:childTnLst>
                              <p:par>
                                <p:cTn id="18" presetID="18" presetClass="entr" presetSubtype="9" fill="hold" nodeType="clickEffect">
                                  <p:stCondLst>
                                    <p:cond delay="0"/>
                                  </p:stCondLst>
                                  <p:childTnLst>
                                    <p:set>
                                      <p:cBhvr>
                                        <p:cTn id="19" dur="1" fill="hold">
                                          <p:stCondLst>
                                            <p:cond delay="0"/>
                                          </p:stCondLst>
                                        </p:cTn>
                                        <p:tgtEl>
                                          <p:spTgt spid="75"/>
                                        </p:tgtEl>
                                        <p:attrNameLst>
                                          <p:attrName>style.visibility</p:attrName>
                                        </p:attrNameLst>
                                      </p:cBhvr>
                                      <p:to>
                                        <p:strVal val="visible"/>
                                      </p:to>
                                    </p:set>
                                    <p:animEffect transition="in" filter="strips(upLeft)">
                                      <p:cBhvr>
                                        <p:cTn id="20" dur="500"/>
                                        <p:tgtEl>
                                          <p:spTgt spid="7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2"/>
                                        </p:tgtEl>
                                        <p:attrNameLst>
                                          <p:attrName>style.visibility</p:attrName>
                                        </p:attrNameLst>
                                      </p:cBhvr>
                                      <p:to>
                                        <p:strVal val="visible"/>
                                      </p:to>
                                    </p:set>
                                    <p:animEffect transition="in" filter="fade">
                                      <p:cBhvr>
                                        <p:cTn id="25" dur="500"/>
                                        <p:tgtEl>
                                          <p:spTgt spid="82"/>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71"/>
                                        </p:tgtEl>
                                        <p:attrNameLst>
                                          <p:attrName>style.visibility</p:attrName>
                                        </p:attrNameLst>
                                      </p:cBhvr>
                                      <p:to>
                                        <p:strVal val="visible"/>
                                      </p:to>
                                    </p:set>
                                    <p:animEffect transition="in" filter="wipe(left)">
                                      <p:cBhvr>
                                        <p:cTn id="29" dur="500"/>
                                        <p:tgtEl>
                                          <p:spTgt spid="71"/>
                                        </p:tgtEl>
                                      </p:cBhvr>
                                    </p:animEffect>
                                  </p:childTnLst>
                                </p:cTn>
                              </p:par>
                            </p:childTnLst>
                          </p:cTn>
                        </p:par>
                        <p:par>
                          <p:cTn id="30" fill="hold">
                            <p:stCondLst>
                              <p:cond delay="1000"/>
                            </p:stCondLst>
                            <p:childTnLst>
                              <p:par>
                                <p:cTn id="31" presetID="22" presetClass="entr" presetSubtype="8" fill="hold" grpId="0" nodeType="afterEffect">
                                  <p:stCondLst>
                                    <p:cond delay="0"/>
                                  </p:stCondLst>
                                  <p:childTnLst>
                                    <p:set>
                                      <p:cBhvr>
                                        <p:cTn id="32" dur="1" fill="hold">
                                          <p:stCondLst>
                                            <p:cond delay="0"/>
                                          </p:stCondLst>
                                        </p:cTn>
                                        <p:tgtEl>
                                          <p:spTgt spid="79"/>
                                        </p:tgtEl>
                                        <p:attrNameLst>
                                          <p:attrName>style.visibility</p:attrName>
                                        </p:attrNameLst>
                                      </p:cBhvr>
                                      <p:to>
                                        <p:strVal val="visible"/>
                                      </p:to>
                                    </p:set>
                                    <p:animEffect transition="in" filter="wipe(left)">
                                      <p:cBhvr>
                                        <p:cTn id="33" dur="500"/>
                                        <p:tgtEl>
                                          <p:spTgt spid="79"/>
                                        </p:tgtEl>
                                      </p:cBhvr>
                                    </p:animEffect>
                                  </p:childTnLst>
                                </p:cTn>
                              </p:par>
                            </p:childTnLst>
                          </p:cTn>
                        </p:par>
                        <p:par>
                          <p:cTn id="34" fill="hold">
                            <p:stCondLst>
                              <p:cond delay="1500"/>
                            </p:stCondLst>
                            <p:childTnLst>
                              <p:par>
                                <p:cTn id="35" presetID="22" presetClass="entr" presetSubtype="8" fill="hold" grpId="0" nodeType="afterEffect">
                                  <p:stCondLst>
                                    <p:cond delay="0"/>
                                  </p:stCondLst>
                                  <p:childTnLst>
                                    <p:set>
                                      <p:cBhvr>
                                        <p:cTn id="36" dur="1" fill="hold">
                                          <p:stCondLst>
                                            <p:cond delay="0"/>
                                          </p:stCondLst>
                                        </p:cTn>
                                        <p:tgtEl>
                                          <p:spTgt spid="80"/>
                                        </p:tgtEl>
                                        <p:attrNameLst>
                                          <p:attrName>style.visibility</p:attrName>
                                        </p:attrNameLst>
                                      </p:cBhvr>
                                      <p:to>
                                        <p:strVal val="visible"/>
                                      </p:to>
                                    </p:set>
                                    <p:animEffect transition="in" filter="wipe(left)">
                                      <p:cBhvr>
                                        <p:cTn id="37" dur="500"/>
                                        <p:tgtEl>
                                          <p:spTgt spid="80"/>
                                        </p:tgtEl>
                                      </p:cBhvr>
                                    </p:animEffect>
                                  </p:childTnLst>
                                </p:cTn>
                              </p:par>
                            </p:childTnLst>
                          </p:cTn>
                        </p:par>
                        <p:par>
                          <p:cTn id="38" fill="hold">
                            <p:stCondLst>
                              <p:cond delay="2000"/>
                            </p:stCondLst>
                            <p:childTnLst>
                              <p:par>
                                <p:cTn id="39" presetID="22" presetClass="entr" presetSubtype="8" fill="hold" grpId="0" nodeType="afterEffect">
                                  <p:stCondLst>
                                    <p:cond delay="0"/>
                                  </p:stCondLst>
                                  <p:childTnLst>
                                    <p:set>
                                      <p:cBhvr>
                                        <p:cTn id="40" dur="1" fill="hold">
                                          <p:stCondLst>
                                            <p:cond delay="0"/>
                                          </p:stCondLst>
                                        </p:cTn>
                                        <p:tgtEl>
                                          <p:spTgt spid="81"/>
                                        </p:tgtEl>
                                        <p:attrNameLst>
                                          <p:attrName>style.visibility</p:attrName>
                                        </p:attrNameLst>
                                      </p:cBhvr>
                                      <p:to>
                                        <p:strVal val="visible"/>
                                      </p:to>
                                    </p:set>
                                    <p:animEffect transition="in" filter="wipe(left)">
                                      <p:cBhvr>
                                        <p:cTn id="41" dur="500"/>
                                        <p:tgtEl>
                                          <p:spTgt spid="81"/>
                                        </p:tgtEl>
                                      </p:cBhvr>
                                    </p:animEffect>
                                  </p:childTnLst>
                                </p:cTn>
                              </p:par>
                            </p:childTnLst>
                          </p:cTn>
                        </p:par>
                        <p:par>
                          <p:cTn id="42" fill="hold">
                            <p:stCondLst>
                              <p:cond delay="2500"/>
                            </p:stCondLst>
                            <p:childTnLst>
                              <p:par>
                                <p:cTn id="43" presetID="22" presetClass="entr" presetSubtype="1" fill="hold" grpId="0" nodeType="afterEffect">
                                  <p:stCondLst>
                                    <p:cond delay="0"/>
                                  </p:stCondLst>
                                  <p:childTnLst>
                                    <p:set>
                                      <p:cBhvr>
                                        <p:cTn id="44" dur="1" fill="hold">
                                          <p:stCondLst>
                                            <p:cond delay="0"/>
                                          </p:stCondLst>
                                        </p:cTn>
                                        <p:tgtEl>
                                          <p:spTgt spid="67"/>
                                        </p:tgtEl>
                                        <p:attrNameLst>
                                          <p:attrName>style.visibility</p:attrName>
                                        </p:attrNameLst>
                                      </p:cBhvr>
                                      <p:to>
                                        <p:strVal val="visible"/>
                                      </p:to>
                                    </p:set>
                                    <p:animEffect transition="in" filter="wipe(up)">
                                      <p:cBhvr>
                                        <p:cTn id="45" dur="500"/>
                                        <p:tgtEl>
                                          <p:spTgt spid="67"/>
                                        </p:tgtEl>
                                      </p:cBhvr>
                                    </p:animEffect>
                                  </p:childTnLst>
                                </p:cTn>
                              </p:par>
                            </p:childTnLst>
                          </p:cTn>
                        </p:par>
                        <p:par>
                          <p:cTn id="46" fill="hold">
                            <p:stCondLst>
                              <p:cond delay="3000"/>
                            </p:stCondLst>
                            <p:childTnLst>
                              <p:par>
                                <p:cTn id="47" presetID="18" presetClass="entr" presetSubtype="6" fill="hold" nodeType="afterEffect">
                                  <p:stCondLst>
                                    <p:cond delay="0"/>
                                  </p:stCondLst>
                                  <p:childTnLst>
                                    <p:set>
                                      <p:cBhvr>
                                        <p:cTn id="48" dur="1" fill="hold">
                                          <p:stCondLst>
                                            <p:cond delay="0"/>
                                          </p:stCondLst>
                                        </p:cTn>
                                        <p:tgtEl>
                                          <p:spTgt spid="68"/>
                                        </p:tgtEl>
                                        <p:attrNameLst>
                                          <p:attrName>style.visibility</p:attrName>
                                        </p:attrNameLst>
                                      </p:cBhvr>
                                      <p:to>
                                        <p:strVal val="visible"/>
                                      </p:to>
                                    </p:set>
                                    <p:animEffect transition="in" filter="strips(downRight)">
                                      <p:cBhvr>
                                        <p:cTn id="49" dur="500"/>
                                        <p:tgtEl>
                                          <p:spTgt spid="6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72"/>
                                        </p:tgtEl>
                                        <p:attrNameLst>
                                          <p:attrName>style.visibility</p:attrName>
                                        </p:attrNameLst>
                                      </p:cBhvr>
                                      <p:to>
                                        <p:strVal val="visible"/>
                                      </p:to>
                                    </p:set>
                                    <p:animEffect transition="in" filter="fade">
                                      <p:cBhvr>
                                        <p:cTn id="54"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71" grpId="0" animBg="1"/>
      <p:bldP spid="79" grpId="0" animBg="1"/>
      <p:bldP spid="80" grpId="0" animBg="1"/>
      <p:bldP spid="81" grpId="0" animBg="1"/>
      <p:bldP spid="82"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307788"/>
            <a:ext cx="8245475" cy="559109"/>
          </a:xfrm>
        </p:spPr>
        <p:txBody>
          <a:bodyPr/>
          <a:lstStyle/>
          <a:p>
            <a:pPr algn="ctr"/>
            <a:r>
              <a:rPr lang="en-US" sz="2800" spc="200" dirty="0" smtClean="0">
                <a:solidFill>
                  <a:srgbClr val="0E5229"/>
                </a:solidFill>
                <a:latin typeface="Tahoma" pitchFamily="34" charset="0"/>
                <a:ea typeface="Tahoma" pitchFamily="34" charset="0"/>
                <a:cs typeface="Tahoma" pitchFamily="34" charset="0"/>
              </a:rPr>
              <a:t>IN THIS CHAPTER, YOU WILL LEARN:</a:t>
            </a:r>
            <a:endParaRPr lang="en-US" sz="2800" spc="200" dirty="0">
              <a:solidFill>
                <a:srgbClr val="0E5229"/>
              </a:solidFill>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476250" y="1092530"/>
            <a:ext cx="8210550" cy="5201392"/>
          </a:xfrm>
        </p:spPr>
        <p:txBody>
          <a:bodyPr/>
          <a:lstStyle/>
          <a:p>
            <a:pPr>
              <a:buClr>
                <a:schemeClr val="tx1">
                  <a:lumMod val="50000"/>
                  <a:lumOff val="50000"/>
                </a:schemeClr>
              </a:buClr>
            </a:pPr>
            <a:r>
              <a:rPr lang="en-US" sz="2700" dirty="0"/>
              <a:t>the </a:t>
            </a:r>
            <a:r>
              <a:rPr lang="en-US" sz="2700" i="1" dirty="0"/>
              <a:t>IS</a:t>
            </a:r>
            <a:r>
              <a:rPr lang="en-US" sz="2700" dirty="0"/>
              <a:t>  curve and its relation to:</a:t>
            </a:r>
          </a:p>
          <a:p>
            <a:pPr lvl="1">
              <a:buClr>
                <a:schemeClr val="tx1">
                  <a:lumMod val="50000"/>
                  <a:lumOff val="50000"/>
                </a:schemeClr>
              </a:buClr>
            </a:pPr>
            <a:r>
              <a:rPr lang="en-US" sz="2600" dirty="0"/>
              <a:t>the Keynesian cross</a:t>
            </a:r>
          </a:p>
          <a:p>
            <a:pPr lvl="1">
              <a:buClr>
                <a:schemeClr val="tx1">
                  <a:lumMod val="50000"/>
                  <a:lumOff val="50000"/>
                </a:schemeClr>
              </a:buClr>
            </a:pPr>
            <a:r>
              <a:rPr lang="en-US" sz="2600" dirty="0"/>
              <a:t>the loanable funds model</a:t>
            </a:r>
          </a:p>
          <a:p>
            <a:pPr>
              <a:buClr>
                <a:schemeClr val="tx1">
                  <a:lumMod val="50000"/>
                  <a:lumOff val="50000"/>
                </a:schemeClr>
              </a:buClr>
            </a:pPr>
            <a:r>
              <a:rPr lang="en-US" sz="2700" dirty="0"/>
              <a:t>the </a:t>
            </a:r>
            <a:r>
              <a:rPr lang="en-US" sz="2700" i="1" dirty="0"/>
              <a:t>LM</a:t>
            </a:r>
            <a:r>
              <a:rPr lang="en-US" sz="2700" dirty="0"/>
              <a:t>  curve and its relation to:</a:t>
            </a:r>
          </a:p>
          <a:p>
            <a:pPr lvl="1">
              <a:buClr>
                <a:schemeClr val="tx1">
                  <a:lumMod val="50000"/>
                  <a:lumOff val="50000"/>
                </a:schemeClr>
              </a:buClr>
            </a:pPr>
            <a:r>
              <a:rPr lang="en-US" sz="2600" dirty="0"/>
              <a:t>the theory of liquidity preference </a:t>
            </a:r>
          </a:p>
          <a:p>
            <a:pPr>
              <a:buClr>
                <a:schemeClr val="tx1">
                  <a:lumMod val="50000"/>
                  <a:lumOff val="50000"/>
                </a:schemeClr>
              </a:buClr>
            </a:pPr>
            <a:r>
              <a:rPr lang="en-US" sz="2700" dirty="0"/>
              <a:t>how the </a:t>
            </a:r>
            <a:r>
              <a:rPr lang="en-US" sz="2700" i="1" dirty="0"/>
              <a:t>IS</a:t>
            </a:r>
            <a:r>
              <a:rPr lang="en-US" sz="2700" dirty="0"/>
              <a:t>-</a:t>
            </a:r>
            <a:r>
              <a:rPr lang="en-US" sz="2700" i="1" dirty="0"/>
              <a:t>LM</a:t>
            </a:r>
            <a:r>
              <a:rPr lang="en-US" sz="2700" dirty="0"/>
              <a:t>  model determines income and the interest rate in the short run when </a:t>
            </a:r>
            <a:r>
              <a:rPr lang="en-US" sz="2700" b="1" i="1" dirty="0"/>
              <a:t>P</a:t>
            </a:r>
            <a:r>
              <a:rPr lang="en-US" sz="2700" dirty="0"/>
              <a:t>  is fixed</a:t>
            </a:r>
          </a:p>
        </p:txBody>
      </p:sp>
      <p:sp>
        <p:nvSpPr>
          <p:cNvPr id="4" name="Rectangle 3"/>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1</a:t>
            </a:fld>
            <a:endParaRPr lang="en-US" sz="1600" dirty="0">
              <a:solidFill>
                <a:srgbClr val="006666"/>
              </a:solidFill>
              <a:cs typeface="+mn-cs"/>
            </a:endParaRPr>
          </a:p>
        </p:txBody>
      </p:sp>
    </p:spTree>
    <p:extLst>
      <p:ext uri="{BB962C8B-B14F-4D97-AF65-F5344CB8AC3E}">
        <p14:creationId xmlns:p14="http://schemas.microsoft.com/office/powerpoint/2010/main" val="209496726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r>
              <a:rPr lang="en-US" smtClean="0"/>
              <a:t>The </a:t>
            </a:r>
            <a:r>
              <a:rPr lang="en-US" i="1" smtClean="0"/>
              <a:t>IS</a:t>
            </a:r>
            <a:r>
              <a:rPr lang="en-US" sz="1100" smtClean="0"/>
              <a:t> </a:t>
            </a:r>
            <a:r>
              <a:rPr lang="en-US" smtClean="0"/>
              <a:t> curve</a:t>
            </a:r>
          </a:p>
        </p:txBody>
      </p:sp>
      <p:sp>
        <p:nvSpPr>
          <p:cNvPr id="6148" name="Rectangle 3"/>
          <p:cNvSpPr>
            <a:spLocks noGrp="1" noChangeArrowheads="1"/>
          </p:cNvSpPr>
          <p:nvPr>
            <p:ph type="body" idx="1"/>
          </p:nvPr>
        </p:nvSpPr>
        <p:spPr>
          <a:xfrm>
            <a:off x="457200" y="1600200"/>
            <a:ext cx="8229600" cy="2744788"/>
          </a:xfrm>
        </p:spPr>
        <p:txBody>
          <a:bodyPr/>
          <a:lstStyle/>
          <a:p>
            <a:pPr marL="0" indent="0">
              <a:spcBef>
                <a:spcPct val="30000"/>
              </a:spcBef>
              <a:buFont typeface="Wingdings" pitchFamily="2" charset="2"/>
              <a:buNone/>
            </a:pPr>
            <a:r>
              <a:rPr lang="en-US" sz="2700" smtClean="0"/>
              <a:t>def:  a graph of all combinations of </a:t>
            </a:r>
            <a:r>
              <a:rPr lang="en-US" sz="2700" b="1" i="1" smtClean="0"/>
              <a:t>r</a:t>
            </a:r>
            <a:r>
              <a:rPr lang="en-US" sz="2700" smtClean="0"/>
              <a:t>  and </a:t>
            </a:r>
            <a:r>
              <a:rPr lang="en-US" sz="2700" b="1" i="1" smtClean="0"/>
              <a:t>Y</a:t>
            </a:r>
            <a:r>
              <a:rPr lang="en-US" sz="2700" smtClean="0"/>
              <a:t>  that result in goods market equilibrium</a:t>
            </a:r>
          </a:p>
          <a:p>
            <a:pPr marL="0" indent="0">
              <a:spcBef>
                <a:spcPct val="30000"/>
              </a:spcBef>
              <a:buFont typeface="Wingdings" pitchFamily="2" charset="2"/>
              <a:buNone/>
            </a:pPr>
            <a:r>
              <a:rPr lang="en-US" sz="2700" i="1" smtClean="0"/>
              <a:t>i.e.</a:t>
            </a:r>
            <a:r>
              <a:rPr lang="en-US" sz="2700" smtClean="0"/>
              <a:t>   actual expenditure (output) </a:t>
            </a:r>
            <a:br>
              <a:rPr lang="en-US" sz="2700" smtClean="0"/>
            </a:br>
            <a:r>
              <a:rPr lang="en-US" sz="2700" smtClean="0"/>
              <a:t>	   = planned expenditure</a:t>
            </a:r>
          </a:p>
          <a:p>
            <a:pPr marL="0" indent="0">
              <a:spcBef>
                <a:spcPct val="60000"/>
              </a:spcBef>
              <a:buFont typeface="Wingdings" pitchFamily="2" charset="2"/>
              <a:buNone/>
            </a:pPr>
            <a:r>
              <a:rPr lang="en-US" sz="2700" smtClean="0"/>
              <a:t>The equation for the </a:t>
            </a:r>
            <a:r>
              <a:rPr lang="en-US" sz="2700" i="1" smtClean="0"/>
              <a:t>IS</a:t>
            </a:r>
            <a:r>
              <a:rPr lang="en-US" sz="2700" smtClean="0"/>
              <a:t> curve is:</a:t>
            </a:r>
          </a:p>
        </p:txBody>
      </p:sp>
      <p:graphicFrame>
        <p:nvGraphicFramePr>
          <p:cNvPr id="66564" name="Object 2"/>
          <p:cNvGraphicFramePr>
            <a:graphicFrameLocks noChangeAspect="1"/>
          </p:cNvGraphicFramePr>
          <p:nvPr/>
        </p:nvGraphicFramePr>
        <p:xfrm>
          <a:off x="2614613" y="4360863"/>
          <a:ext cx="3937000" cy="542925"/>
        </p:xfrm>
        <a:graphic>
          <a:graphicData uri="http://schemas.openxmlformats.org/presentationml/2006/ole">
            <mc:AlternateContent xmlns:mc="http://schemas.openxmlformats.org/markup-compatibility/2006">
              <mc:Choice xmlns:v="urn:schemas-microsoft-com:vml" Requires="v">
                <p:oleObj spid="_x0000_s6155" name="Equation" r:id="rId4" imgW="1752480" imgH="241200" progId="Equation.DSMT4">
                  <p:embed/>
                </p:oleObj>
              </mc:Choice>
              <mc:Fallback>
                <p:oleObj name="Equation" r:id="rId4" imgW="1752480" imgH="241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4613" y="4360863"/>
                        <a:ext cx="3937000" cy="542925"/>
                      </a:xfrm>
                      <a:prstGeom prst="rect">
                        <a:avLst/>
                      </a:prstGeom>
                      <a:solidFill>
                        <a:schemeClr val="bg1">
                          <a:alpha val="50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4423410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66564"/>
                                        </p:tgtEl>
                                        <p:attrNameLst>
                                          <p:attrName>style.visibility</p:attrName>
                                        </p:attrNameLst>
                                      </p:cBhvr>
                                      <p:to>
                                        <p:strVal val="visible"/>
                                      </p:to>
                                    </p:set>
                                    <p:animEffect transition="in" filter="fade">
                                      <p:cBhvr>
                                        <p:cTn id="7" dur="500"/>
                                        <p:tgtEl>
                                          <p:spTgt spid="66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5062538" y="5672138"/>
            <a:ext cx="457200" cy="5032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5720" rIns="45720" bIns="9144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i="1" dirty="0">
                <a:solidFill>
                  <a:srgbClr val="FF0000"/>
                </a:solidFill>
                <a:latin typeface="Tahoma" pitchFamily="34" charset="0"/>
              </a:rPr>
              <a:t>Y</a:t>
            </a:r>
            <a:r>
              <a:rPr lang="en-US" sz="2400" b="1" baseline="-25000" dirty="0">
                <a:solidFill>
                  <a:srgbClr val="FF0000"/>
                </a:solidFill>
                <a:latin typeface="Tahoma" pitchFamily="34" charset="0"/>
              </a:rPr>
              <a:t>2</a:t>
            </a:r>
          </a:p>
        </p:txBody>
      </p:sp>
      <p:sp>
        <p:nvSpPr>
          <p:cNvPr id="68611" name="Text Box 3"/>
          <p:cNvSpPr txBox="1">
            <a:spLocks noChangeArrowheads="1"/>
          </p:cNvSpPr>
          <p:nvPr/>
        </p:nvSpPr>
        <p:spPr bwMode="auto">
          <a:xfrm>
            <a:off x="4238625" y="5668963"/>
            <a:ext cx="457200" cy="5032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5720" rIns="45720" bIns="9144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i="1" dirty="0">
                <a:latin typeface="Tahoma" pitchFamily="34" charset="0"/>
              </a:rPr>
              <a:t>Y</a:t>
            </a:r>
            <a:r>
              <a:rPr lang="en-US" sz="2400" b="1" baseline="-25000" dirty="0">
                <a:latin typeface="Tahoma" pitchFamily="34" charset="0"/>
              </a:rPr>
              <a:t>1</a:t>
            </a:r>
          </a:p>
        </p:txBody>
      </p:sp>
      <p:sp>
        <p:nvSpPr>
          <p:cNvPr id="68612" name="Line 4"/>
          <p:cNvSpPr>
            <a:spLocks noChangeShapeType="1"/>
          </p:cNvSpPr>
          <p:nvPr/>
        </p:nvSpPr>
        <p:spPr bwMode="auto">
          <a:xfrm flipH="1">
            <a:off x="5259388" y="1954213"/>
            <a:ext cx="0" cy="37211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8613" name="Text Box 5"/>
          <p:cNvSpPr txBox="1">
            <a:spLocks noChangeArrowheads="1"/>
          </p:cNvSpPr>
          <p:nvPr/>
        </p:nvSpPr>
        <p:spPr bwMode="auto">
          <a:xfrm>
            <a:off x="5053013" y="3444875"/>
            <a:ext cx="4572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5720" tIns="0" rIns="45720" bIns="9144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i="1">
                <a:solidFill>
                  <a:srgbClr val="FF0000"/>
                </a:solidFill>
                <a:latin typeface="Tahoma" pitchFamily="34" charset="0"/>
              </a:rPr>
              <a:t>Y</a:t>
            </a:r>
            <a:r>
              <a:rPr lang="en-US" sz="2400" b="1" i="1" baseline="-25000">
                <a:solidFill>
                  <a:srgbClr val="FF0000"/>
                </a:solidFill>
                <a:latin typeface="Tahoma" pitchFamily="34" charset="0"/>
              </a:rPr>
              <a:t>2</a:t>
            </a:r>
          </a:p>
        </p:txBody>
      </p:sp>
      <p:sp>
        <p:nvSpPr>
          <p:cNvPr id="68614" name="Line 6"/>
          <p:cNvSpPr>
            <a:spLocks noChangeShapeType="1"/>
          </p:cNvSpPr>
          <p:nvPr/>
        </p:nvSpPr>
        <p:spPr bwMode="auto">
          <a:xfrm flipH="1">
            <a:off x="4459288" y="2754313"/>
            <a:ext cx="0" cy="291465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8615" name="Text Box 7"/>
          <p:cNvSpPr txBox="1">
            <a:spLocks noChangeArrowheads="1"/>
          </p:cNvSpPr>
          <p:nvPr/>
        </p:nvSpPr>
        <p:spPr bwMode="auto">
          <a:xfrm>
            <a:off x="4233863" y="3444875"/>
            <a:ext cx="4572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5720" tIns="0" rIns="45720" bIns="9144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i="1">
                <a:latin typeface="Tahoma" pitchFamily="34" charset="0"/>
              </a:rPr>
              <a:t>Y</a:t>
            </a:r>
            <a:r>
              <a:rPr lang="en-US" sz="2400" b="1" i="1" baseline="-25000">
                <a:latin typeface="Tahoma" pitchFamily="34" charset="0"/>
              </a:rPr>
              <a:t>1</a:t>
            </a:r>
          </a:p>
        </p:txBody>
      </p:sp>
      <p:sp>
        <p:nvSpPr>
          <p:cNvPr id="45064" name="Rectangle 8"/>
          <p:cNvSpPr>
            <a:spLocks noGrp="1" noChangeArrowheads="1"/>
          </p:cNvSpPr>
          <p:nvPr>
            <p:ph type="title"/>
          </p:nvPr>
        </p:nvSpPr>
        <p:spPr/>
        <p:txBody>
          <a:bodyPr/>
          <a:lstStyle/>
          <a:p>
            <a:r>
              <a:rPr lang="en-US" smtClean="0"/>
              <a:t>Deriving the </a:t>
            </a:r>
            <a:r>
              <a:rPr lang="en-US" i="1" smtClean="0"/>
              <a:t>IS</a:t>
            </a:r>
            <a:r>
              <a:rPr lang="en-US" sz="1100" smtClean="0"/>
              <a:t> </a:t>
            </a:r>
            <a:r>
              <a:rPr lang="en-US" smtClean="0"/>
              <a:t> curve</a:t>
            </a:r>
          </a:p>
        </p:txBody>
      </p:sp>
      <p:sp>
        <p:nvSpPr>
          <p:cNvPr id="68617" name="Rectangle 9"/>
          <p:cNvSpPr>
            <a:spLocks noGrp="1" noChangeArrowheads="1"/>
          </p:cNvSpPr>
          <p:nvPr>
            <p:ph type="body" idx="1"/>
          </p:nvPr>
        </p:nvSpPr>
        <p:spPr>
          <a:xfrm>
            <a:off x="490538" y="1858963"/>
            <a:ext cx="2057400" cy="685800"/>
          </a:xfrm>
          <a:solidFill>
            <a:schemeClr val="bg1">
              <a:alpha val="50195"/>
            </a:schemeClr>
          </a:solidFill>
        </p:spPr>
        <p:txBody>
          <a:bodyPr/>
          <a:lstStyle/>
          <a:p>
            <a:pPr marL="0" indent="0">
              <a:lnSpc>
                <a:spcPct val="110000"/>
              </a:lnSpc>
              <a:buNone/>
              <a:tabLst>
                <a:tab pos="692150" algn="l"/>
              </a:tabLst>
            </a:pPr>
            <a:r>
              <a:rPr lang="en-US" sz="2600" dirty="0" err="1" smtClean="0">
                <a:latin typeface="Wingdings 3" charset="2"/>
                <a:cs typeface="Wingdings 3" charset="2"/>
                <a:sym typeface="Symbol" pitchFamily="18" charset="2"/>
              </a:rPr>
              <a:t>i</a:t>
            </a:r>
            <a:r>
              <a:rPr lang="en-US" sz="2600" b="1" i="1" dirty="0" err="1" smtClean="0">
                <a:latin typeface="Tahoma" pitchFamily="34" charset="0"/>
                <a:sym typeface="Symbol" pitchFamily="18" charset="2"/>
              </a:rPr>
              <a:t>r</a:t>
            </a:r>
            <a:r>
              <a:rPr lang="en-US" sz="2600" dirty="0" smtClean="0">
                <a:latin typeface="Tahoma" pitchFamily="34" charset="0"/>
                <a:sym typeface="Symbol" pitchFamily="18" charset="2"/>
              </a:rPr>
              <a:t>  	</a:t>
            </a:r>
            <a:r>
              <a:rPr lang="en-US" sz="2600" dirty="0">
                <a:latin typeface="Wingdings 3" charset="2"/>
                <a:cs typeface="Wingdings 3" charset="2"/>
                <a:sym typeface="Symbol" pitchFamily="18" charset="2"/>
              </a:rPr>
              <a:t>g</a:t>
            </a:r>
            <a:r>
              <a:rPr lang="en-US" sz="2600" dirty="0" smtClean="0">
                <a:latin typeface="Tahoma" pitchFamily="34" charset="0"/>
                <a:sym typeface="Symbol" pitchFamily="18" charset="2"/>
              </a:rPr>
              <a:t> </a:t>
            </a:r>
            <a:r>
              <a:rPr lang="en-US" sz="2600" dirty="0" err="1" smtClean="0">
                <a:latin typeface="Wingdings 3" charset="2"/>
                <a:cs typeface="Wingdings 3" charset="2"/>
                <a:sym typeface="Symbol" pitchFamily="18" charset="2"/>
              </a:rPr>
              <a:t>h</a:t>
            </a:r>
            <a:r>
              <a:rPr lang="en-US" sz="2600" b="1" i="1" dirty="0" err="1" smtClean="0">
                <a:latin typeface="Tahoma" pitchFamily="34" charset="0"/>
                <a:sym typeface="Symbol" pitchFamily="18" charset="2"/>
              </a:rPr>
              <a:t>I</a:t>
            </a:r>
            <a:endParaRPr lang="en-US" sz="2600" b="1" i="1" dirty="0" smtClean="0">
              <a:latin typeface="Tahoma" pitchFamily="34" charset="0"/>
              <a:sym typeface="Symbol" pitchFamily="18" charset="2"/>
            </a:endParaRPr>
          </a:p>
        </p:txBody>
      </p:sp>
      <p:grpSp>
        <p:nvGrpSpPr>
          <p:cNvPr id="2" name="Group 10"/>
          <p:cNvGrpSpPr>
            <a:grpSpLocks/>
          </p:cNvGrpSpPr>
          <p:nvPr/>
        </p:nvGrpSpPr>
        <p:grpSpPr bwMode="auto">
          <a:xfrm>
            <a:off x="3221038" y="1309688"/>
            <a:ext cx="3822700" cy="2500312"/>
            <a:chOff x="2152" y="806"/>
            <a:chExt cx="2408" cy="1575"/>
          </a:xfrm>
        </p:grpSpPr>
        <p:grpSp>
          <p:nvGrpSpPr>
            <p:cNvPr id="45092" name="Group 11"/>
            <p:cNvGrpSpPr>
              <a:grpSpLocks/>
            </p:cNvGrpSpPr>
            <p:nvPr/>
          </p:nvGrpSpPr>
          <p:grpSpPr bwMode="auto">
            <a:xfrm>
              <a:off x="2496" y="960"/>
              <a:ext cx="1824" cy="1188"/>
              <a:chOff x="2640" y="1056"/>
              <a:chExt cx="2496" cy="2112"/>
            </a:xfrm>
          </p:grpSpPr>
          <p:sp>
            <p:nvSpPr>
              <p:cNvPr id="45095" name="Line 12"/>
              <p:cNvSpPr>
                <a:spLocks noChangeShapeType="1"/>
              </p:cNvSpPr>
              <p:nvPr/>
            </p:nvSpPr>
            <p:spPr bwMode="auto">
              <a:xfrm>
                <a:off x="2640" y="1056"/>
                <a:ext cx="0" cy="2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96" name="Line 13"/>
              <p:cNvSpPr>
                <a:spLocks noChangeShapeType="1"/>
              </p:cNvSpPr>
              <p:nvPr/>
            </p:nvSpPr>
            <p:spPr bwMode="auto">
              <a:xfrm>
                <a:off x="2640" y="3168"/>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5093" name="Text Box 14"/>
            <p:cNvSpPr txBox="1">
              <a:spLocks noChangeArrowheads="1"/>
            </p:cNvSpPr>
            <p:nvPr/>
          </p:nvSpPr>
          <p:spPr bwMode="auto">
            <a:xfrm>
              <a:off x="4224" y="2112"/>
              <a:ext cx="33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b="1" i="1">
                  <a:latin typeface="Tahoma" pitchFamily="34" charset="0"/>
                </a:rPr>
                <a:t>Y</a:t>
              </a:r>
              <a:r>
                <a:rPr lang="en-US" sz="2200"/>
                <a:t> </a:t>
              </a:r>
            </a:p>
          </p:txBody>
        </p:sp>
        <p:sp>
          <p:nvSpPr>
            <p:cNvPr id="45094" name="Text Box 15"/>
            <p:cNvSpPr txBox="1">
              <a:spLocks noChangeArrowheads="1"/>
            </p:cNvSpPr>
            <p:nvPr/>
          </p:nvSpPr>
          <p:spPr bwMode="auto">
            <a:xfrm>
              <a:off x="2152" y="806"/>
              <a:ext cx="344"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830388" algn="r"/>
                </a:tabLst>
                <a:defRPr>
                  <a:solidFill>
                    <a:schemeClr val="tx1"/>
                  </a:solidFill>
                  <a:latin typeface="Arial" charset="0"/>
                  <a:cs typeface="Arial" charset="0"/>
                </a:defRPr>
              </a:lvl1pPr>
              <a:lvl2pPr marL="742950" indent="-285750" eaLnBrk="0" hangingPunct="0">
                <a:tabLst>
                  <a:tab pos="1830388" algn="r"/>
                </a:tabLst>
                <a:defRPr>
                  <a:solidFill>
                    <a:schemeClr val="tx1"/>
                  </a:solidFill>
                  <a:latin typeface="Arial" charset="0"/>
                  <a:cs typeface="Arial" charset="0"/>
                </a:defRPr>
              </a:lvl2pPr>
              <a:lvl3pPr marL="1143000" indent="-228600" eaLnBrk="0" hangingPunct="0">
                <a:tabLst>
                  <a:tab pos="1830388" algn="r"/>
                </a:tabLst>
                <a:defRPr>
                  <a:solidFill>
                    <a:schemeClr val="tx1"/>
                  </a:solidFill>
                  <a:latin typeface="Arial" charset="0"/>
                  <a:cs typeface="Arial" charset="0"/>
                </a:defRPr>
              </a:lvl3pPr>
              <a:lvl4pPr marL="1600200" indent="-228600" eaLnBrk="0" hangingPunct="0">
                <a:tabLst>
                  <a:tab pos="1830388" algn="r"/>
                </a:tabLst>
                <a:defRPr>
                  <a:solidFill>
                    <a:schemeClr val="tx1"/>
                  </a:solidFill>
                  <a:latin typeface="Arial" charset="0"/>
                  <a:cs typeface="Arial" charset="0"/>
                </a:defRPr>
              </a:lvl4pPr>
              <a:lvl5pPr marL="2057400" indent="-228600" eaLnBrk="0" hangingPunct="0">
                <a:tabLst>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830388" algn="r"/>
                </a:tabLst>
                <a:defRPr>
                  <a:solidFill>
                    <a:schemeClr val="tx1"/>
                  </a:solidFill>
                  <a:latin typeface="Arial" charset="0"/>
                  <a:cs typeface="Arial" charset="0"/>
                </a:defRPr>
              </a:lvl9pPr>
            </a:lstStyle>
            <a:p>
              <a:pPr algn="ctr" eaLnBrk="1" hangingPunct="1">
                <a:spcBef>
                  <a:spcPct val="5000"/>
                </a:spcBef>
              </a:pPr>
              <a:r>
                <a:rPr lang="en-US" sz="2200" b="1" i="1">
                  <a:latin typeface="Tahoma" pitchFamily="34" charset="0"/>
                </a:rPr>
                <a:t>PE</a:t>
              </a:r>
              <a:endParaRPr lang="en-US" sz="2200"/>
            </a:p>
          </p:txBody>
        </p:sp>
      </p:grpSp>
      <p:grpSp>
        <p:nvGrpSpPr>
          <p:cNvPr id="4" name="Group 16"/>
          <p:cNvGrpSpPr>
            <a:grpSpLocks/>
          </p:cNvGrpSpPr>
          <p:nvPr/>
        </p:nvGrpSpPr>
        <p:grpSpPr bwMode="auto">
          <a:xfrm>
            <a:off x="3386138" y="3611563"/>
            <a:ext cx="3657600" cy="2392362"/>
            <a:chOff x="2256" y="2256"/>
            <a:chExt cx="2304" cy="1507"/>
          </a:xfrm>
        </p:grpSpPr>
        <p:grpSp>
          <p:nvGrpSpPr>
            <p:cNvPr id="45087" name="Group 17"/>
            <p:cNvGrpSpPr>
              <a:grpSpLocks/>
            </p:cNvGrpSpPr>
            <p:nvPr/>
          </p:nvGrpSpPr>
          <p:grpSpPr bwMode="auto">
            <a:xfrm>
              <a:off x="2496" y="2364"/>
              <a:ext cx="1824" cy="1188"/>
              <a:chOff x="2640" y="1056"/>
              <a:chExt cx="2496" cy="2112"/>
            </a:xfrm>
          </p:grpSpPr>
          <p:sp>
            <p:nvSpPr>
              <p:cNvPr id="45090" name="Line 18"/>
              <p:cNvSpPr>
                <a:spLocks noChangeShapeType="1"/>
              </p:cNvSpPr>
              <p:nvPr/>
            </p:nvSpPr>
            <p:spPr bwMode="auto">
              <a:xfrm>
                <a:off x="2640" y="1056"/>
                <a:ext cx="0" cy="2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91" name="Line 19"/>
              <p:cNvSpPr>
                <a:spLocks noChangeShapeType="1"/>
              </p:cNvSpPr>
              <p:nvPr/>
            </p:nvSpPr>
            <p:spPr bwMode="auto">
              <a:xfrm>
                <a:off x="2640" y="3168"/>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5088" name="Text Box 20"/>
            <p:cNvSpPr txBox="1">
              <a:spLocks noChangeArrowheads="1"/>
            </p:cNvSpPr>
            <p:nvPr/>
          </p:nvSpPr>
          <p:spPr bwMode="auto">
            <a:xfrm>
              <a:off x="2256" y="2256"/>
              <a:ext cx="24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830388" algn="r"/>
                </a:tabLst>
                <a:defRPr>
                  <a:solidFill>
                    <a:schemeClr val="tx1"/>
                  </a:solidFill>
                  <a:latin typeface="Arial" charset="0"/>
                  <a:cs typeface="Arial" charset="0"/>
                </a:defRPr>
              </a:lvl1pPr>
              <a:lvl2pPr marL="742950" indent="-285750" eaLnBrk="0" hangingPunct="0">
                <a:tabLst>
                  <a:tab pos="1830388" algn="r"/>
                </a:tabLst>
                <a:defRPr>
                  <a:solidFill>
                    <a:schemeClr val="tx1"/>
                  </a:solidFill>
                  <a:latin typeface="Arial" charset="0"/>
                  <a:cs typeface="Arial" charset="0"/>
                </a:defRPr>
              </a:lvl2pPr>
              <a:lvl3pPr marL="1143000" indent="-228600" eaLnBrk="0" hangingPunct="0">
                <a:tabLst>
                  <a:tab pos="1830388" algn="r"/>
                </a:tabLst>
                <a:defRPr>
                  <a:solidFill>
                    <a:schemeClr val="tx1"/>
                  </a:solidFill>
                  <a:latin typeface="Arial" charset="0"/>
                  <a:cs typeface="Arial" charset="0"/>
                </a:defRPr>
              </a:lvl3pPr>
              <a:lvl4pPr marL="1600200" indent="-228600" eaLnBrk="0" hangingPunct="0">
                <a:tabLst>
                  <a:tab pos="1830388" algn="r"/>
                </a:tabLst>
                <a:defRPr>
                  <a:solidFill>
                    <a:schemeClr val="tx1"/>
                  </a:solidFill>
                  <a:latin typeface="Arial" charset="0"/>
                  <a:cs typeface="Arial" charset="0"/>
                </a:defRPr>
              </a:lvl4pPr>
              <a:lvl5pPr marL="2057400" indent="-228600" eaLnBrk="0" hangingPunct="0">
                <a:tabLst>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830388" algn="r"/>
                </a:tabLst>
                <a:defRPr>
                  <a:solidFill>
                    <a:schemeClr val="tx1"/>
                  </a:solidFill>
                  <a:latin typeface="Arial" charset="0"/>
                  <a:cs typeface="Arial" charset="0"/>
                </a:defRPr>
              </a:lvl9pPr>
            </a:lstStyle>
            <a:p>
              <a:pPr algn="ctr" eaLnBrk="1" hangingPunct="1">
                <a:spcBef>
                  <a:spcPct val="5000"/>
                </a:spcBef>
              </a:pPr>
              <a:r>
                <a:rPr lang="en-US" sz="2200" b="1" i="1">
                  <a:latin typeface="Tahoma" pitchFamily="34" charset="0"/>
                </a:rPr>
                <a:t>r</a:t>
              </a:r>
              <a:endParaRPr lang="en-US" sz="2200"/>
            </a:p>
          </p:txBody>
        </p:sp>
        <p:sp>
          <p:nvSpPr>
            <p:cNvPr id="45089" name="Text Box 21"/>
            <p:cNvSpPr txBox="1">
              <a:spLocks noChangeArrowheads="1"/>
            </p:cNvSpPr>
            <p:nvPr/>
          </p:nvSpPr>
          <p:spPr bwMode="auto">
            <a:xfrm>
              <a:off x="4224" y="3494"/>
              <a:ext cx="33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b="1" i="1">
                  <a:latin typeface="Tahoma" pitchFamily="34" charset="0"/>
                </a:rPr>
                <a:t>Y</a:t>
              </a:r>
              <a:r>
                <a:rPr lang="en-US" sz="2200"/>
                <a:t> </a:t>
              </a:r>
            </a:p>
          </p:txBody>
        </p:sp>
      </p:grpSp>
      <p:sp>
        <p:nvSpPr>
          <p:cNvPr id="68630" name="Line 22"/>
          <p:cNvSpPr>
            <a:spLocks noChangeShapeType="1"/>
          </p:cNvSpPr>
          <p:nvPr/>
        </p:nvSpPr>
        <p:spPr bwMode="auto">
          <a:xfrm flipV="1">
            <a:off x="3773488" y="1525588"/>
            <a:ext cx="1898650" cy="19018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31" name="Line 23"/>
          <p:cNvSpPr>
            <a:spLocks noChangeShapeType="1"/>
          </p:cNvSpPr>
          <p:nvPr/>
        </p:nvSpPr>
        <p:spPr bwMode="auto">
          <a:xfrm flipV="1">
            <a:off x="3767138" y="2087563"/>
            <a:ext cx="2438400" cy="9144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32" name="Line 24"/>
          <p:cNvSpPr>
            <a:spLocks noChangeShapeType="1"/>
          </p:cNvSpPr>
          <p:nvPr/>
        </p:nvSpPr>
        <p:spPr bwMode="auto">
          <a:xfrm flipV="1">
            <a:off x="3767138" y="1554163"/>
            <a:ext cx="2438400" cy="9906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33" name="Text Box 25"/>
          <p:cNvSpPr txBox="1">
            <a:spLocks noChangeArrowheads="1"/>
          </p:cNvSpPr>
          <p:nvPr/>
        </p:nvSpPr>
        <p:spPr bwMode="auto">
          <a:xfrm>
            <a:off x="6129338" y="1858963"/>
            <a:ext cx="259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i="1" dirty="0">
                <a:latin typeface="Tahoma" pitchFamily="34" charset="0"/>
              </a:rPr>
              <a:t>PE </a:t>
            </a:r>
            <a:r>
              <a:rPr lang="en-US" sz="2400" dirty="0">
                <a:latin typeface="Tahoma" pitchFamily="34" charset="0"/>
              </a:rPr>
              <a:t>=</a:t>
            </a:r>
            <a:r>
              <a:rPr lang="en-US" sz="2400" b="1" i="1" dirty="0">
                <a:latin typeface="Tahoma" pitchFamily="34" charset="0"/>
              </a:rPr>
              <a:t>C </a:t>
            </a:r>
            <a:r>
              <a:rPr lang="en-US" sz="2400" dirty="0">
                <a:latin typeface="Tahoma" pitchFamily="34" charset="0"/>
              </a:rPr>
              <a:t>+</a:t>
            </a:r>
            <a:r>
              <a:rPr lang="en-US" sz="2400" b="1" i="1" dirty="0">
                <a:latin typeface="Tahoma" pitchFamily="34" charset="0"/>
              </a:rPr>
              <a:t>I</a:t>
            </a:r>
            <a:r>
              <a:rPr lang="en-US" sz="1200" b="1" i="1" dirty="0">
                <a:latin typeface="Tahoma" pitchFamily="34" charset="0"/>
              </a:rPr>
              <a:t> </a:t>
            </a:r>
            <a:r>
              <a:rPr lang="en-US" sz="2400" dirty="0">
                <a:latin typeface="Tahoma" pitchFamily="34" charset="0"/>
              </a:rPr>
              <a:t>(</a:t>
            </a:r>
            <a:r>
              <a:rPr lang="en-US" sz="2400" b="1" i="1" dirty="0">
                <a:latin typeface="Tahoma" pitchFamily="34" charset="0"/>
              </a:rPr>
              <a:t>r</a:t>
            </a:r>
            <a:r>
              <a:rPr lang="en-US" sz="2400" b="1" baseline="-25000" dirty="0">
                <a:latin typeface="Tahoma" pitchFamily="34" charset="0"/>
              </a:rPr>
              <a:t>1</a:t>
            </a:r>
            <a:r>
              <a:rPr lang="en-US" sz="1200" b="1" i="1" dirty="0">
                <a:latin typeface="Tahoma" pitchFamily="34" charset="0"/>
              </a:rPr>
              <a:t> </a:t>
            </a:r>
            <a:r>
              <a:rPr lang="en-US" sz="2400" dirty="0">
                <a:latin typeface="Tahoma" pitchFamily="34" charset="0"/>
              </a:rPr>
              <a:t>)+</a:t>
            </a:r>
            <a:r>
              <a:rPr lang="en-US" sz="2400" b="1" i="1" dirty="0">
                <a:latin typeface="Tahoma" pitchFamily="34" charset="0"/>
              </a:rPr>
              <a:t>G</a:t>
            </a:r>
            <a:r>
              <a:rPr lang="en-US" sz="2400" dirty="0"/>
              <a:t> </a:t>
            </a:r>
          </a:p>
        </p:txBody>
      </p:sp>
      <p:sp>
        <p:nvSpPr>
          <p:cNvPr id="68634" name="Text Box 26"/>
          <p:cNvSpPr txBox="1">
            <a:spLocks noChangeArrowheads="1"/>
          </p:cNvSpPr>
          <p:nvPr/>
        </p:nvSpPr>
        <p:spPr bwMode="auto">
          <a:xfrm>
            <a:off x="6129338" y="1325563"/>
            <a:ext cx="259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i="1" dirty="0">
                <a:latin typeface="Tahoma" pitchFamily="34" charset="0"/>
              </a:rPr>
              <a:t>PE </a:t>
            </a:r>
            <a:r>
              <a:rPr lang="en-US" sz="2400" dirty="0">
                <a:latin typeface="Tahoma" pitchFamily="34" charset="0"/>
              </a:rPr>
              <a:t>=</a:t>
            </a:r>
            <a:r>
              <a:rPr lang="en-US" sz="2400" b="1" i="1" dirty="0">
                <a:latin typeface="Tahoma" pitchFamily="34" charset="0"/>
              </a:rPr>
              <a:t>C </a:t>
            </a:r>
            <a:r>
              <a:rPr lang="en-US" sz="2400" dirty="0">
                <a:latin typeface="Tahoma" pitchFamily="34" charset="0"/>
              </a:rPr>
              <a:t>+</a:t>
            </a:r>
            <a:r>
              <a:rPr lang="en-US" sz="2400" b="1" i="1" dirty="0">
                <a:latin typeface="Tahoma" pitchFamily="34" charset="0"/>
              </a:rPr>
              <a:t>I</a:t>
            </a:r>
            <a:r>
              <a:rPr lang="en-US" sz="1200" b="1" i="1" dirty="0">
                <a:latin typeface="Tahoma" pitchFamily="34" charset="0"/>
              </a:rPr>
              <a:t> </a:t>
            </a:r>
            <a:r>
              <a:rPr lang="en-US" sz="2400" dirty="0">
                <a:latin typeface="Tahoma" pitchFamily="34" charset="0"/>
              </a:rPr>
              <a:t>(</a:t>
            </a:r>
            <a:r>
              <a:rPr lang="en-US" sz="2400" b="1" i="1" dirty="0">
                <a:solidFill>
                  <a:srgbClr val="FF0000"/>
                </a:solidFill>
                <a:latin typeface="Tahoma" pitchFamily="34" charset="0"/>
              </a:rPr>
              <a:t>r</a:t>
            </a:r>
            <a:r>
              <a:rPr lang="en-US" sz="2400" b="1" baseline="-25000" dirty="0">
                <a:solidFill>
                  <a:srgbClr val="FF0000"/>
                </a:solidFill>
                <a:latin typeface="Tahoma" pitchFamily="34" charset="0"/>
              </a:rPr>
              <a:t>2</a:t>
            </a:r>
            <a:r>
              <a:rPr lang="en-US" sz="1200" b="1" i="1" dirty="0">
                <a:latin typeface="Tahoma" pitchFamily="34" charset="0"/>
              </a:rPr>
              <a:t> </a:t>
            </a:r>
            <a:r>
              <a:rPr lang="en-US" sz="2400" dirty="0">
                <a:latin typeface="Tahoma" pitchFamily="34" charset="0"/>
              </a:rPr>
              <a:t>)+</a:t>
            </a:r>
            <a:r>
              <a:rPr lang="en-US" sz="2400" b="1" i="1" dirty="0">
                <a:latin typeface="Tahoma" pitchFamily="34" charset="0"/>
              </a:rPr>
              <a:t>G</a:t>
            </a:r>
            <a:r>
              <a:rPr lang="en-US" sz="2400" dirty="0"/>
              <a:t> </a:t>
            </a:r>
          </a:p>
        </p:txBody>
      </p:sp>
      <p:sp>
        <p:nvSpPr>
          <p:cNvPr id="68635" name="Text Box 27"/>
          <p:cNvSpPr txBox="1">
            <a:spLocks noChangeArrowheads="1"/>
          </p:cNvSpPr>
          <p:nvPr/>
        </p:nvSpPr>
        <p:spPr bwMode="auto">
          <a:xfrm>
            <a:off x="3367088" y="4098925"/>
            <a:ext cx="457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830388" algn="r"/>
              </a:tabLst>
              <a:defRPr>
                <a:solidFill>
                  <a:schemeClr val="tx1"/>
                </a:solidFill>
                <a:latin typeface="Arial" charset="0"/>
                <a:cs typeface="Arial" charset="0"/>
              </a:defRPr>
            </a:lvl1pPr>
            <a:lvl2pPr marL="742950" indent="-285750" eaLnBrk="0" hangingPunct="0">
              <a:tabLst>
                <a:tab pos="1830388" algn="r"/>
              </a:tabLst>
              <a:defRPr>
                <a:solidFill>
                  <a:schemeClr val="tx1"/>
                </a:solidFill>
                <a:latin typeface="Arial" charset="0"/>
                <a:cs typeface="Arial" charset="0"/>
              </a:defRPr>
            </a:lvl2pPr>
            <a:lvl3pPr marL="1143000" indent="-228600" eaLnBrk="0" hangingPunct="0">
              <a:tabLst>
                <a:tab pos="1830388" algn="r"/>
              </a:tabLst>
              <a:defRPr>
                <a:solidFill>
                  <a:schemeClr val="tx1"/>
                </a:solidFill>
                <a:latin typeface="Arial" charset="0"/>
                <a:cs typeface="Arial" charset="0"/>
              </a:defRPr>
            </a:lvl3pPr>
            <a:lvl4pPr marL="1600200" indent="-228600" eaLnBrk="0" hangingPunct="0">
              <a:tabLst>
                <a:tab pos="1830388" algn="r"/>
              </a:tabLst>
              <a:defRPr>
                <a:solidFill>
                  <a:schemeClr val="tx1"/>
                </a:solidFill>
                <a:latin typeface="Arial" charset="0"/>
                <a:cs typeface="Arial" charset="0"/>
              </a:defRPr>
            </a:lvl4pPr>
            <a:lvl5pPr marL="2057400" indent="-228600" eaLnBrk="0" hangingPunct="0">
              <a:tabLst>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830388" algn="r"/>
              </a:tabLst>
              <a:defRPr>
                <a:solidFill>
                  <a:schemeClr val="tx1"/>
                </a:solidFill>
                <a:latin typeface="Arial" charset="0"/>
                <a:cs typeface="Arial" charset="0"/>
              </a:defRPr>
            </a:lvl9pPr>
          </a:lstStyle>
          <a:p>
            <a:pPr algn="ctr" eaLnBrk="1" hangingPunct="1">
              <a:spcBef>
                <a:spcPct val="5000"/>
              </a:spcBef>
            </a:pPr>
            <a:r>
              <a:rPr lang="en-US" sz="2200" b="1" i="1" dirty="0">
                <a:latin typeface="Tahoma" pitchFamily="34" charset="0"/>
              </a:rPr>
              <a:t>r</a:t>
            </a:r>
            <a:r>
              <a:rPr lang="en-US" sz="2200" b="1" baseline="-25000" dirty="0">
                <a:latin typeface="Tahoma" pitchFamily="34" charset="0"/>
              </a:rPr>
              <a:t>1</a:t>
            </a:r>
            <a:endParaRPr lang="en-US" sz="2200" baseline="-25000" dirty="0"/>
          </a:p>
        </p:txBody>
      </p:sp>
      <p:sp>
        <p:nvSpPr>
          <p:cNvPr id="68636" name="Text Box 28"/>
          <p:cNvSpPr txBox="1">
            <a:spLocks noChangeArrowheads="1"/>
          </p:cNvSpPr>
          <p:nvPr/>
        </p:nvSpPr>
        <p:spPr bwMode="auto">
          <a:xfrm>
            <a:off x="3335338" y="4830763"/>
            <a:ext cx="4572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830388" algn="r"/>
              </a:tabLst>
              <a:defRPr>
                <a:solidFill>
                  <a:schemeClr val="tx1"/>
                </a:solidFill>
                <a:latin typeface="Arial" charset="0"/>
                <a:cs typeface="Arial" charset="0"/>
              </a:defRPr>
            </a:lvl1pPr>
            <a:lvl2pPr marL="742950" indent="-285750" eaLnBrk="0" hangingPunct="0">
              <a:tabLst>
                <a:tab pos="1830388" algn="r"/>
              </a:tabLst>
              <a:defRPr>
                <a:solidFill>
                  <a:schemeClr val="tx1"/>
                </a:solidFill>
                <a:latin typeface="Arial" charset="0"/>
                <a:cs typeface="Arial" charset="0"/>
              </a:defRPr>
            </a:lvl2pPr>
            <a:lvl3pPr marL="1143000" indent="-228600" eaLnBrk="0" hangingPunct="0">
              <a:tabLst>
                <a:tab pos="1830388" algn="r"/>
              </a:tabLst>
              <a:defRPr>
                <a:solidFill>
                  <a:schemeClr val="tx1"/>
                </a:solidFill>
                <a:latin typeface="Arial" charset="0"/>
                <a:cs typeface="Arial" charset="0"/>
              </a:defRPr>
            </a:lvl3pPr>
            <a:lvl4pPr marL="1600200" indent="-228600" eaLnBrk="0" hangingPunct="0">
              <a:tabLst>
                <a:tab pos="1830388" algn="r"/>
              </a:tabLst>
              <a:defRPr>
                <a:solidFill>
                  <a:schemeClr val="tx1"/>
                </a:solidFill>
                <a:latin typeface="Arial" charset="0"/>
                <a:cs typeface="Arial" charset="0"/>
              </a:defRPr>
            </a:lvl4pPr>
            <a:lvl5pPr marL="2057400" indent="-228600" eaLnBrk="0" hangingPunct="0">
              <a:tabLst>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830388" algn="r"/>
              </a:tabLst>
              <a:defRPr>
                <a:solidFill>
                  <a:schemeClr val="tx1"/>
                </a:solidFill>
                <a:latin typeface="Arial" charset="0"/>
                <a:cs typeface="Arial" charset="0"/>
              </a:defRPr>
            </a:lvl9pPr>
          </a:lstStyle>
          <a:p>
            <a:pPr algn="ctr" eaLnBrk="1" hangingPunct="1">
              <a:spcBef>
                <a:spcPct val="5000"/>
              </a:spcBef>
            </a:pPr>
            <a:r>
              <a:rPr lang="en-US" sz="2200" b="1" i="1" dirty="0">
                <a:solidFill>
                  <a:srgbClr val="FF0000"/>
                </a:solidFill>
                <a:latin typeface="Tahoma" pitchFamily="34" charset="0"/>
              </a:rPr>
              <a:t>r</a:t>
            </a:r>
            <a:r>
              <a:rPr lang="en-US" sz="2200" b="1" baseline="-25000" dirty="0">
                <a:solidFill>
                  <a:srgbClr val="FF0000"/>
                </a:solidFill>
                <a:latin typeface="Tahoma" pitchFamily="34" charset="0"/>
              </a:rPr>
              <a:t>2</a:t>
            </a:r>
            <a:endParaRPr lang="en-US" sz="2200" baseline="-25000" dirty="0">
              <a:solidFill>
                <a:srgbClr val="FF0000"/>
              </a:solidFill>
            </a:endParaRPr>
          </a:p>
        </p:txBody>
      </p:sp>
      <p:sp>
        <p:nvSpPr>
          <p:cNvPr id="68637" name="Text Box 29"/>
          <p:cNvSpPr txBox="1">
            <a:spLocks noChangeArrowheads="1"/>
          </p:cNvSpPr>
          <p:nvPr/>
        </p:nvSpPr>
        <p:spPr bwMode="auto">
          <a:xfrm>
            <a:off x="5051425" y="1187450"/>
            <a:ext cx="1184275"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latin typeface="Tahoma" pitchFamily="34" charset="0"/>
              </a:rPr>
              <a:t>PE </a:t>
            </a:r>
            <a:r>
              <a:rPr lang="en-US" sz="2300">
                <a:latin typeface="Tahoma" pitchFamily="34" charset="0"/>
              </a:rPr>
              <a:t>=</a:t>
            </a:r>
            <a:r>
              <a:rPr lang="en-US" sz="2300" b="1" i="1">
                <a:latin typeface="Tahoma" pitchFamily="34" charset="0"/>
              </a:rPr>
              <a:t>Y</a:t>
            </a:r>
            <a:endParaRPr lang="en-US" sz="2300"/>
          </a:p>
        </p:txBody>
      </p:sp>
      <p:sp>
        <p:nvSpPr>
          <p:cNvPr id="68638" name="Line 30"/>
          <p:cNvSpPr>
            <a:spLocks noChangeShapeType="1"/>
          </p:cNvSpPr>
          <p:nvPr/>
        </p:nvSpPr>
        <p:spPr bwMode="auto">
          <a:xfrm>
            <a:off x="3767138" y="4373563"/>
            <a:ext cx="24384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8639" name="Line 31"/>
          <p:cNvSpPr>
            <a:spLocks noChangeShapeType="1"/>
          </p:cNvSpPr>
          <p:nvPr/>
        </p:nvSpPr>
        <p:spPr bwMode="auto">
          <a:xfrm>
            <a:off x="3773488" y="5078413"/>
            <a:ext cx="24384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8640" name="Line 32"/>
          <p:cNvSpPr>
            <a:spLocks noChangeShapeType="1"/>
          </p:cNvSpPr>
          <p:nvPr/>
        </p:nvSpPr>
        <p:spPr bwMode="auto">
          <a:xfrm>
            <a:off x="3963988" y="3941763"/>
            <a:ext cx="1695450" cy="148590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41" name="Text Box 33"/>
          <p:cNvSpPr txBox="1">
            <a:spLocks noChangeArrowheads="1"/>
          </p:cNvSpPr>
          <p:nvPr/>
        </p:nvSpPr>
        <p:spPr bwMode="auto">
          <a:xfrm>
            <a:off x="5595938" y="5211763"/>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i="1">
                <a:latin typeface="Tahoma" pitchFamily="34" charset="0"/>
              </a:rPr>
              <a:t>IS </a:t>
            </a:r>
          </a:p>
        </p:txBody>
      </p:sp>
      <p:grpSp>
        <p:nvGrpSpPr>
          <p:cNvPr id="6" name="Group 34"/>
          <p:cNvGrpSpPr>
            <a:grpSpLocks/>
          </p:cNvGrpSpPr>
          <p:nvPr/>
        </p:nvGrpSpPr>
        <p:grpSpPr bwMode="auto">
          <a:xfrm>
            <a:off x="2935288" y="2544763"/>
            <a:ext cx="679450" cy="457200"/>
            <a:chOff x="1972" y="1584"/>
            <a:chExt cx="428" cy="288"/>
          </a:xfrm>
        </p:grpSpPr>
        <p:sp>
          <p:nvSpPr>
            <p:cNvPr id="45085" name="Text Box 35"/>
            <p:cNvSpPr txBox="1">
              <a:spLocks noChangeArrowheads="1"/>
            </p:cNvSpPr>
            <p:nvPr/>
          </p:nvSpPr>
          <p:spPr bwMode="auto">
            <a:xfrm>
              <a:off x="1972" y="1584"/>
              <a:ext cx="3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400" dirty="0" smtClean="0">
                  <a:latin typeface="Times New Roman"/>
                  <a:cs typeface="Times New Roman"/>
                  <a:sym typeface="Symbol" pitchFamily="18" charset="2"/>
                </a:rPr>
                <a:t>Δ</a:t>
              </a:r>
              <a:r>
                <a:rPr lang="en-US" sz="2400" b="1" i="1" dirty="0" smtClean="0">
                  <a:latin typeface="Tahoma" pitchFamily="34" charset="0"/>
                  <a:sym typeface="Symbol" pitchFamily="18" charset="2"/>
                </a:rPr>
                <a:t>I</a:t>
              </a:r>
              <a:endParaRPr lang="en-US" sz="2400" b="1" i="1" dirty="0">
                <a:latin typeface="Tahoma" pitchFamily="34" charset="0"/>
              </a:endParaRPr>
            </a:p>
          </p:txBody>
        </p:sp>
        <p:sp>
          <p:nvSpPr>
            <p:cNvPr id="45086" name="Line 36"/>
            <p:cNvSpPr>
              <a:spLocks noChangeShapeType="1"/>
            </p:cNvSpPr>
            <p:nvPr/>
          </p:nvSpPr>
          <p:spPr bwMode="auto">
            <a:xfrm flipV="1">
              <a:off x="2400" y="1590"/>
              <a:ext cx="0" cy="28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68645" name="Rectangle 37"/>
          <p:cNvSpPr>
            <a:spLocks noChangeArrowheads="1"/>
          </p:cNvSpPr>
          <p:nvPr/>
        </p:nvSpPr>
        <p:spPr bwMode="auto">
          <a:xfrm>
            <a:off x="490538" y="2544763"/>
            <a:ext cx="2057400" cy="838200"/>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nSpc>
                <a:spcPct val="110000"/>
              </a:lnSpc>
              <a:spcBef>
                <a:spcPct val="45000"/>
              </a:spcBef>
              <a:buClr>
                <a:srgbClr val="008080"/>
              </a:buClr>
              <a:buSzPct val="120000"/>
              <a:buFont typeface="Wingdings" pitchFamily="2" charset="2"/>
              <a:buNone/>
              <a:tabLst>
                <a:tab pos="692150" algn="l"/>
              </a:tabLst>
            </a:pPr>
            <a:r>
              <a:rPr lang="en-US" sz="2600" dirty="0">
                <a:latin typeface="Tahoma" pitchFamily="34" charset="0"/>
                <a:sym typeface="Symbol" pitchFamily="18" charset="2"/>
              </a:rPr>
              <a:t>	</a:t>
            </a:r>
            <a:r>
              <a:rPr lang="en-US" sz="2600" dirty="0">
                <a:latin typeface="Wingdings 3" charset="2"/>
                <a:cs typeface="Wingdings 3" charset="2"/>
                <a:sym typeface="Symbol" pitchFamily="18" charset="2"/>
              </a:rPr>
              <a:t>g</a:t>
            </a:r>
            <a:r>
              <a:rPr lang="en-US" sz="2600" dirty="0" smtClean="0">
                <a:latin typeface="Tahoma" pitchFamily="34" charset="0"/>
                <a:sym typeface="Symbol" pitchFamily="18" charset="2"/>
              </a:rPr>
              <a:t> </a:t>
            </a:r>
            <a:r>
              <a:rPr lang="en-US" sz="2600" dirty="0" err="1">
                <a:latin typeface="Wingdings 3" charset="2"/>
                <a:cs typeface="Wingdings 3" charset="2"/>
                <a:sym typeface="Symbol" pitchFamily="18" charset="2"/>
              </a:rPr>
              <a:t>h</a:t>
            </a:r>
            <a:r>
              <a:rPr lang="en-US" sz="2600" b="1" i="1" dirty="0" err="1" smtClean="0">
                <a:latin typeface="Tahoma" pitchFamily="34" charset="0"/>
                <a:sym typeface="Symbol" pitchFamily="18" charset="2"/>
              </a:rPr>
              <a:t>PE</a:t>
            </a:r>
            <a:endParaRPr lang="en-US" sz="2600" b="1" i="1" dirty="0">
              <a:latin typeface="Tahoma" pitchFamily="34" charset="0"/>
              <a:sym typeface="Symbol" pitchFamily="18" charset="2"/>
            </a:endParaRPr>
          </a:p>
        </p:txBody>
      </p:sp>
      <p:sp>
        <p:nvSpPr>
          <p:cNvPr id="68646" name="Rectangle 38"/>
          <p:cNvSpPr>
            <a:spLocks noChangeArrowheads="1"/>
          </p:cNvSpPr>
          <p:nvPr/>
        </p:nvSpPr>
        <p:spPr bwMode="auto">
          <a:xfrm>
            <a:off x="490538" y="3230563"/>
            <a:ext cx="2057400" cy="762000"/>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nSpc>
                <a:spcPct val="110000"/>
              </a:lnSpc>
              <a:spcBef>
                <a:spcPct val="45000"/>
              </a:spcBef>
              <a:buClr>
                <a:srgbClr val="008080"/>
              </a:buClr>
              <a:buSzPct val="120000"/>
              <a:buFont typeface="Wingdings" pitchFamily="2" charset="2"/>
              <a:buNone/>
              <a:tabLst>
                <a:tab pos="692150" algn="l"/>
              </a:tabLst>
            </a:pPr>
            <a:r>
              <a:rPr lang="en-US" sz="2600" dirty="0">
                <a:latin typeface="Tahoma" pitchFamily="34" charset="0"/>
                <a:sym typeface="Symbol" pitchFamily="18" charset="2"/>
              </a:rPr>
              <a:t>	</a:t>
            </a:r>
            <a:r>
              <a:rPr lang="en-US" sz="2600" dirty="0" smtClean="0">
                <a:latin typeface="Wingdings 3" charset="2"/>
                <a:cs typeface="Wingdings 3" charset="2"/>
                <a:sym typeface="Symbol" pitchFamily="18" charset="2"/>
              </a:rPr>
              <a:t>g</a:t>
            </a:r>
            <a:r>
              <a:rPr lang="en-US" sz="2600" dirty="0" smtClean="0">
                <a:latin typeface="Tahoma" pitchFamily="34" charset="0"/>
                <a:sym typeface="Symbol" pitchFamily="18" charset="2"/>
              </a:rPr>
              <a:t> </a:t>
            </a:r>
            <a:r>
              <a:rPr lang="en-US" sz="2600" dirty="0" err="1">
                <a:latin typeface="Wingdings 3" charset="2"/>
                <a:cs typeface="Wingdings 3" charset="2"/>
                <a:sym typeface="Symbol" pitchFamily="18" charset="2"/>
              </a:rPr>
              <a:t>h</a:t>
            </a:r>
            <a:r>
              <a:rPr lang="en-US" sz="2600" b="1" i="1" dirty="0" err="1" smtClean="0">
                <a:latin typeface="Tahoma" pitchFamily="34" charset="0"/>
                <a:sym typeface="Symbol" pitchFamily="18" charset="2"/>
              </a:rPr>
              <a:t>Y</a:t>
            </a:r>
            <a:endParaRPr lang="en-US" sz="2600" b="1" i="1" dirty="0">
              <a:latin typeface="Tahoma" pitchFamily="34" charset="0"/>
              <a:sym typeface="Symbol" pitchFamily="18" charset="2"/>
            </a:endParaRPr>
          </a:p>
        </p:txBody>
      </p:sp>
      <p:sp>
        <p:nvSpPr>
          <p:cNvPr id="68647" name="Oval 39"/>
          <p:cNvSpPr>
            <a:spLocks noChangeArrowheads="1"/>
          </p:cNvSpPr>
          <p:nvPr/>
        </p:nvSpPr>
        <p:spPr bwMode="auto">
          <a:xfrm>
            <a:off x="4414838" y="4335463"/>
            <a:ext cx="76200" cy="76200"/>
          </a:xfrm>
          <a:prstGeom prst="ellipse">
            <a:avLst/>
          </a:prstGeom>
          <a:solidFill>
            <a:srgbClr val="0000FF"/>
          </a:solidFill>
          <a:ln w="9525">
            <a:solidFill>
              <a:schemeClr val="tx1"/>
            </a:solidFill>
            <a:round/>
            <a:headEnd/>
            <a:tailEnd/>
          </a:ln>
        </p:spPr>
        <p:txBody>
          <a:bodyPr wrap="none" anchor="ctr"/>
          <a:lstStyle/>
          <a:p>
            <a:endParaRPr lang="en-US"/>
          </a:p>
        </p:txBody>
      </p:sp>
      <p:sp>
        <p:nvSpPr>
          <p:cNvPr id="68648" name="Oval 40"/>
          <p:cNvSpPr>
            <a:spLocks noChangeArrowheads="1"/>
          </p:cNvSpPr>
          <p:nvPr/>
        </p:nvSpPr>
        <p:spPr bwMode="auto">
          <a:xfrm>
            <a:off x="5219700" y="5030788"/>
            <a:ext cx="76200" cy="76200"/>
          </a:xfrm>
          <a:prstGeom prst="ellipse">
            <a:avLst/>
          </a:prstGeom>
          <a:solidFill>
            <a:srgbClr val="0000FF"/>
          </a:solidFill>
          <a:ln w="9525">
            <a:solidFill>
              <a:schemeClr val="tx1"/>
            </a:solidFill>
            <a:round/>
            <a:headEnd/>
            <a:tailEnd/>
          </a:ln>
        </p:spPr>
        <p:txBody>
          <a:bodyPr wrap="none" anchor="ctr"/>
          <a:lstStyle/>
          <a:p>
            <a:endParaRPr lang="en-US"/>
          </a:p>
        </p:txBody>
      </p:sp>
    </p:spTree>
    <p:extLst>
      <p:ext uri="{BB962C8B-B14F-4D97-AF65-F5344CB8AC3E}">
        <p14:creationId xmlns:p14="http://schemas.microsoft.com/office/powerpoint/2010/main" val="913321509"/>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trips(downRigh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68630"/>
                                        </p:tgtEl>
                                        <p:attrNameLst>
                                          <p:attrName>style.visibility</p:attrName>
                                        </p:attrNameLst>
                                      </p:cBhvr>
                                      <p:to>
                                        <p:strVal val="visible"/>
                                      </p:to>
                                    </p:set>
                                    <p:animEffect transition="in" filter="strips(upRight)">
                                      <p:cBhvr>
                                        <p:cTn id="17" dur="500"/>
                                        <p:tgtEl>
                                          <p:spTgt spid="68630"/>
                                        </p:tgtEl>
                                      </p:cBhvr>
                                    </p:animEffect>
                                  </p:childTnLst>
                                </p:cTn>
                              </p:par>
                            </p:childTnLst>
                          </p:cTn>
                        </p:par>
                        <p:par>
                          <p:cTn id="18" fill="hold" nodeType="afterGroup">
                            <p:stCondLst>
                              <p:cond delay="500"/>
                            </p:stCondLst>
                            <p:childTnLst>
                              <p:par>
                                <p:cTn id="19" presetID="18" presetClass="entr" presetSubtype="3" fill="hold" grpId="0" nodeType="afterEffect">
                                  <p:stCondLst>
                                    <p:cond delay="0"/>
                                  </p:stCondLst>
                                  <p:childTnLst>
                                    <p:set>
                                      <p:cBhvr>
                                        <p:cTn id="20" dur="1" fill="hold">
                                          <p:stCondLst>
                                            <p:cond delay="0"/>
                                          </p:stCondLst>
                                        </p:cTn>
                                        <p:tgtEl>
                                          <p:spTgt spid="68637"/>
                                        </p:tgtEl>
                                        <p:attrNameLst>
                                          <p:attrName>style.visibility</p:attrName>
                                        </p:attrNameLst>
                                      </p:cBhvr>
                                      <p:to>
                                        <p:strVal val="visible"/>
                                      </p:to>
                                    </p:set>
                                    <p:animEffect transition="in" filter="strips(upRight)">
                                      <p:cBhvr>
                                        <p:cTn id="21" dur="500"/>
                                        <p:tgtEl>
                                          <p:spTgt spid="6863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8635"/>
                                        </p:tgtEl>
                                        <p:attrNameLst>
                                          <p:attrName>style.visibility</p:attrName>
                                        </p:attrNameLst>
                                      </p:cBhvr>
                                      <p:to>
                                        <p:strVal val="visible"/>
                                      </p:to>
                                    </p:set>
                                    <p:animEffect transition="in" filter="fade">
                                      <p:cBhvr>
                                        <p:cTn id="26" dur="500"/>
                                        <p:tgtEl>
                                          <p:spTgt spid="68635"/>
                                        </p:tgtEl>
                                      </p:cBhvr>
                                    </p:animEffect>
                                  </p:childTnLst>
                                </p:cTn>
                              </p:par>
                            </p:childTnLst>
                          </p:cTn>
                        </p:par>
                        <p:par>
                          <p:cTn id="27" fill="hold" nodeType="afterGroup">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68638"/>
                                        </p:tgtEl>
                                        <p:attrNameLst>
                                          <p:attrName>style.visibility</p:attrName>
                                        </p:attrNameLst>
                                      </p:cBhvr>
                                      <p:to>
                                        <p:strVal val="visible"/>
                                      </p:to>
                                    </p:set>
                                    <p:animEffect transition="in" filter="wipe(left)">
                                      <p:cBhvr>
                                        <p:cTn id="30" dur="500"/>
                                        <p:tgtEl>
                                          <p:spTgt spid="6863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8" presetClass="entr" presetSubtype="3" fill="hold" grpId="0" nodeType="clickEffect">
                                  <p:stCondLst>
                                    <p:cond delay="0"/>
                                  </p:stCondLst>
                                  <p:childTnLst>
                                    <p:set>
                                      <p:cBhvr>
                                        <p:cTn id="34" dur="1" fill="hold">
                                          <p:stCondLst>
                                            <p:cond delay="0"/>
                                          </p:stCondLst>
                                        </p:cTn>
                                        <p:tgtEl>
                                          <p:spTgt spid="68631"/>
                                        </p:tgtEl>
                                        <p:attrNameLst>
                                          <p:attrName>style.visibility</p:attrName>
                                        </p:attrNameLst>
                                      </p:cBhvr>
                                      <p:to>
                                        <p:strVal val="visible"/>
                                      </p:to>
                                    </p:set>
                                    <p:animEffect transition="in" filter="strips(upRight)">
                                      <p:cBhvr>
                                        <p:cTn id="35" dur="500"/>
                                        <p:tgtEl>
                                          <p:spTgt spid="68631"/>
                                        </p:tgtEl>
                                      </p:cBhvr>
                                    </p:animEffect>
                                  </p:childTnLst>
                                </p:cTn>
                              </p:par>
                            </p:childTnLst>
                          </p:cTn>
                        </p:par>
                        <p:par>
                          <p:cTn id="36" fill="hold" nodeType="afterGroup">
                            <p:stCondLst>
                              <p:cond delay="500"/>
                            </p:stCondLst>
                            <p:childTnLst>
                              <p:par>
                                <p:cTn id="37" presetID="18" presetClass="entr" presetSubtype="3" fill="hold" grpId="0" nodeType="afterEffect">
                                  <p:stCondLst>
                                    <p:cond delay="0"/>
                                  </p:stCondLst>
                                  <p:childTnLst>
                                    <p:set>
                                      <p:cBhvr>
                                        <p:cTn id="38" dur="1" fill="hold">
                                          <p:stCondLst>
                                            <p:cond delay="0"/>
                                          </p:stCondLst>
                                        </p:cTn>
                                        <p:tgtEl>
                                          <p:spTgt spid="68633"/>
                                        </p:tgtEl>
                                        <p:attrNameLst>
                                          <p:attrName>style.visibility</p:attrName>
                                        </p:attrNameLst>
                                      </p:cBhvr>
                                      <p:to>
                                        <p:strVal val="visible"/>
                                      </p:to>
                                    </p:set>
                                    <p:animEffect transition="in" filter="strips(upRight)">
                                      <p:cBhvr>
                                        <p:cTn id="39" dur="500"/>
                                        <p:tgtEl>
                                          <p:spTgt spid="68633"/>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68614"/>
                                        </p:tgtEl>
                                        <p:attrNameLst>
                                          <p:attrName>style.visibility</p:attrName>
                                        </p:attrNameLst>
                                      </p:cBhvr>
                                      <p:to>
                                        <p:strVal val="visible"/>
                                      </p:to>
                                    </p:set>
                                    <p:animEffect transition="in" filter="wipe(up)">
                                      <p:cBhvr>
                                        <p:cTn id="44" dur="500"/>
                                        <p:tgtEl>
                                          <p:spTgt spid="68614"/>
                                        </p:tgtEl>
                                      </p:cBhvr>
                                    </p:animEffect>
                                  </p:childTnLst>
                                </p:cTn>
                              </p:par>
                            </p:childTnLst>
                          </p:cTn>
                        </p:par>
                        <p:par>
                          <p:cTn id="45" fill="hold" nodeType="afterGroup">
                            <p:stCondLst>
                              <p:cond delay="500"/>
                            </p:stCondLst>
                            <p:childTnLst>
                              <p:par>
                                <p:cTn id="46" presetID="18" presetClass="entr" presetSubtype="6" fill="hold" grpId="0" nodeType="afterEffect">
                                  <p:stCondLst>
                                    <p:cond delay="0"/>
                                  </p:stCondLst>
                                  <p:childTnLst>
                                    <p:set>
                                      <p:cBhvr>
                                        <p:cTn id="47" dur="1" fill="hold">
                                          <p:stCondLst>
                                            <p:cond delay="0"/>
                                          </p:stCondLst>
                                        </p:cTn>
                                        <p:tgtEl>
                                          <p:spTgt spid="68615"/>
                                        </p:tgtEl>
                                        <p:attrNameLst>
                                          <p:attrName>style.visibility</p:attrName>
                                        </p:attrNameLst>
                                      </p:cBhvr>
                                      <p:to>
                                        <p:strVal val="visible"/>
                                      </p:to>
                                    </p:set>
                                    <p:animEffect transition="in" filter="strips(downRight)">
                                      <p:cBhvr>
                                        <p:cTn id="48" dur="500"/>
                                        <p:tgtEl>
                                          <p:spTgt spid="68615"/>
                                        </p:tgtEl>
                                      </p:cBhvr>
                                    </p:animEffect>
                                  </p:childTnLst>
                                </p:cTn>
                              </p:par>
                            </p:childTnLst>
                          </p:cTn>
                        </p:par>
                        <p:par>
                          <p:cTn id="49" fill="hold" nodeType="afterGroup">
                            <p:stCondLst>
                              <p:cond delay="1000"/>
                            </p:stCondLst>
                            <p:childTnLst>
                              <p:par>
                                <p:cTn id="50" presetID="18" presetClass="entr" presetSubtype="6" fill="hold" grpId="0" nodeType="afterEffect">
                                  <p:stCondLst>
                                    <p:cond delay="0"/>
                                  </p:stCondLst>
                                  <p:childTnLst>
                                    <p:set>
                                      <p:cBhvr>
                                        <p:cTn id="51" dur="1" fill="hold">
                                          <p:stCondLst>
                                            <p:cond delay="0"/>
                                          </p:stCondLst>
                                        </p:cTn>
                                        <p:tgtEl>
                                          <p:spTgt spid="68611"/>
                                        </p:tgtEl>
                                        <p:attrNameLst>
                                          <p:attrName>style.visibility</p:attrName>
                                        </p:attrNameLst>
                                      </p:cBhvr>
                                      <p:to>
                                        <p:strVal val="visible"/>
                                      </p:to>
                                    </p:set>
                                    <p:animEffect transition="in" filter="strips(downRight)">
                                      <p:cBhvr>
                                        <p:cTn id="52" dur="500"/>
                                        <p:tgtEl>
                                          <p:spTgt spid="68611"/>
                                        </p:tgtEl>
                                      </p:cBhvr>
                                    </p:animEffect>
                                  </p:childTnLst>
                                </p:cTn>
                              </p:par>
                            </p:childTnLst>
                          </p:cTn>
                        </p:par>
                        <p:par>
                          <p:cTn id="53" fill="hold" nodeType="afterGroup">
                            <p:stCondLst>
                              <p:cond delay="1500"/>
                            </p:stCondLst>
                            <p:childTnLst>
                              <p:par>
                                <p:cTn id="54" presetID="10" presetClass="entr" presetSubtype="0" fill="hold" grpId="0" nodeType="afterEffect">
                                  <p:stCondLst>
                                    <p:cond delay="0"/>
                                  </p:stCondLst>
                                  <p:childTnLst>
                                    <p:set>
                                      <p:cBhvr>
                                        <p:cTn id="55" dur="1" fill="hold">
                                          <p:stCondLst>
                                            <p:cond delay="0"/>
                                          </p:stCondLst>
                                        </p:cTn>
                                        <p:tgtEl>
                                          <p:spTgt spid="68647"/>
                                        </p:tgtEl>
                                        <p:attrNameLst>
                                          <p:attrName>style.visibility</p:attrName>
                                        </p:attrNameLst>
                                      </p:cBhvr>
                                      <p:to>
                                        <p:strVal val="visible"/>
                                      </p:to>
                                    </p:set>
                                    <p:animEffect transition="in" filter="fade">
                                      <p:cBhvr>
                                        <p:cTn id="56" dur="500"/>
                                        <p:tgtEl>
                                          <p:spTgt spid="68647"/>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68636"/>
                                        </p:tgtEl>
                                        <p:attrNameLst>
                                          <p:attrName>style.visibility</p:attrName>
                                        </p:attrNameLst>
                                      </p:cBhvr>
                                      <p:to>
                                        <p:strVal val="visible"/>
                                      </p:to>
                                    </p:set>
                                    <p:animEffect transition="in" filter="fade">
                                      <p:cBhvr>
                                        <p:cTn id="61" dur="500"/>
                                        <p:tgtEl>
                                          <p:spTgt spid="68636"/>
                                        </p:tgtEl>
                                      </p:cBhvr>
                                    </p:animEffect>
                                  </p:childTnLst>
                                </p:cTn>
                              </p:par>
                            </p:childTnLst>
                          </p:cTn>
                        </p:par>
                        <p:par>
                          <p:cTn id="62" fill="hold" nodeType="afterGroup">
                            <p:stCondLst>
                              <p:cond delay="500"/>
                            </p:stCondLst>
                            <p:childTnLst>
                              <p:par>
                                <p:cTn id="63" presetID="22" presetClass="entr" presetSubtype="8" fill="hold" grpId="0" nodeType="afterEffect">
                                  <p:stCondLst>
                                    <p:cond delay="0"/>
                                  </p:stCondLst>
                                  <p:childTnLst>
                                    <p:set>
                                      <p:cBhvr>
                                        <p:cTn id="64" dur="1" fill="hold">
                                          <p:stCondLst>
                                            <p:cond delay="0"/>
                                          </p:stCondLst>
                                        </p:cTn>
                                        <p:tgtEl>
                                          <p:spTgt spid="68639"/>
                                        </p:tgtEl>
                                        <p:attrNameLst>
                                          <p:attrName>style.visibility</p:attrName>
                                        </p:attrNameLst>
                                      </p:cBhvr>
                                      <p:to>
                                        <p:strVal val="visible"/>
                                      </p:to>
                                    </p:set>
                                    <p:animEffect transition="in" filter="wipe(left)">
                                      <p:cBhvr>
                                        <p:cTn id="65" dur="500"/>
                                        <p:tgtEl>
                                          <p:spTgt spid="68639"/>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68617"/>
                                        </p:tgtEl>
                                        <p:attrNameLst>
                                          <p:attrName>style.visibility</p:attrName>
                                        </p:attrNameLst>
                                      </p:cBhvr>
                                      <p:to>
                                        <p:strVal val="visible"/>
                                      </p:to>
                                    </p:set>
                                    <p:animEffect transition="in" filter="wipe(left)">
                                      <p:cBhvr>
                                        <p:cTn id="70" dur="500"/>
                                        <p:tgtEl>
                                          <p:spTgt spid="68617"/>
                                        </p:tgtEl>
                                      </p:cBhvr>
                                    </p:animEffect>
                                  </p:childTnLst>
                                </p:cTn>
                              </p:par>
                            </p:childTnLst>
                          </p:cTn>
                        </p:par>
                        <p:par>
                          <p:cTn id="71" fill="hold" nodeType="afterGroup">
                            <p:stCondLst>
                              <p:cond delay="500"/>
                            </p:stCondLst>
                            <p:childTnLst>
                              <p:par>
                                <p:cTn id="72" presetID="17" presetClass="entr" presetSubtype="4" fill="hold" nodeType="afterEffect">
                                  <p:stCondLst>
                                    <p:cond delay="0"/>
                                  </p:stCondLst>
                                  <p:childTnLst>
                                    <p:set>
                                      <p:cBhvr>
                                        <p:cTn id="73" dur="1" fill="hold">
                                          <p:stCondLst>
                                            <p:cond delay="0"/>
                                          </p:stCondLst>
                                        </p:cTn>
                                        <p:tgtEl>
                                          <p:spTgt spid="6"/>
                                        </p:tgtEl>
                                        <p:attrNameLst>
                                          <p:attrName>style.visibility</p:attrName>
                                        </p:attrNameLst>
                                      </p:cBhvr>
                                      <p:to>
                                        <p:strVal val="visible"/>
                                      </p:to>
                                    </p:set>
                                    <p:anim calcmode="lin" valueType="num">
                                      <p:cBhvr>
                                        <p:cTn id="74" dur="500" fill="hold"/>
                                        <p:tgtEl>
                                          <p:spTgt spid="6"/>
                                        </p:tgtEl>
                                        <p:attrNameLst>
                                          <p:attrName>ppt_x</p:attrName>
                                        </p:attrNameLst>
                                      </p:cBhvr>
                                      <p:tavLst>
                                        <p:tav tm="0">
                                          <p:val>
                                            <p:strVal val="#ppt_x"/>
                                          </p:val>
                                        </p:tav>
                                        <p:tav tm="100000">
                                          <p:val>
                                            <p:strVal val="#ppt_x"/>
                                          </p:val>
                                        </p:tav>
                                      </p:tavLst>
                                    </p:anim>
                                    <p:anim calcmode="lin" valueType="num">
                                      <p:cBhvr>
                                        <p:cTn id="75" dur="500" fill="hold"/>
                                        <p:tgtEl>
                                          <p:spTgt spid="6"/>
                                        </p:tgtEl>
                                        <p:attrNameLst>
                                          <p:attrName>ppt_y</p:attrName>
                                        </p:attrNameLst>
                                      </p:cBhvr>
                                      <p:tavLst>
                                        <p:tav tm="0">
                                          <p:val>
                                            <p:strVal val="#ppt_y+#ppt_h/2"/>
                                          </p:val>
                                        </p:tav>
                                        <p:tav tm="100000">
                                          <p:val>
                                            <p:strVal val="#ppt_y"/>
                                          </p:val>
                                        </p:tav>
                                      </p:tavLst>
                                    </p:anim>
                                    <p:anim calcmode="lin" valueType="num">
                                      <p:cBhvr>
                                        <p:cTn id="76" dur="500" fill="hold"/>
                                        <p:tgtEl>
                                          <p:spTgt spid="6"/>
                                        </p:tgtEl>
                                        <p:attrNameLst>
                                          <p:attrName>ppt_w</p:attrName>
                                        </p:attrNameLst>
                                      </p:cBhvr>
                                      <p:tavLst>
                                        <p:tav tm="0">
                                          <p:val>
                                            <p:strVal val="#ppt_w"/>
                                          </p:val>
                                        </p:tav>
                                        <p:tav tm="100000">
                                          <p:val>
                                            <p:strVal val="#ppt_w"/>
                                          </p:val>
                                        </p:tav>
                                      </p:tavLst>
                                    </p:anim>
                                    <p:anim calcmode="lin" valueType="num">
                                      <p:cBhvr>
                                        <p:cTn id="77"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68645"/>
                                        </p:tgtEl>
                                        <p:attrNameLst>
                                          <p:attrName>style.visibility</p:attrName>
                                        </p:attrNameLst>
                                      </p:cBhvr>
                                      <p:to>
                                        <p:strVal val="visible"/>
                                      </p:to>
                                    </p:set>
                                    <p:animEffect transition="in" filter="wipe(left)">
                                      <p:cBhvr>
                                        <p:cTn id="82" dur="500"/>
                                        <p:tgtEl>
                                          <p:spTgt spid="68645"/>
                                        </p:tgtEl>
                                      </p:cBhvr>
                                    </p:animEffect>
                                  </p:childTnLst>
                                </p:cTn>
                              </p:par>
                            </p:childTnLst>
                          </p:cTn>
                        </p:par>
                        <p:par>
                          <p:cTn id="83" fill="hold" nodeType="afterGroup">
                            <p:stCondLst>
                              <p:cond delay="500"/>
                            </p:stCondLst>
                            <p:childTnLst>
                              <p:par>
                                <p:cTn id="84" presetID="18" presetClass="entr" presetSubtype="3" fill="hold" grpId="0" nodeType="afterEffect">
                                  <p:stCondLst>
                                    <p:cond delay="0"/>
                                  </p:stCondLst>
                                  <p:childTnLst>
                                    <p:set>
                                      <p:cBhvr>
                                        <p:cTn id="85" dur="1" fill="hold">
                                          <p:stCondLst>
                                            <p:cond delay="0"/>
                                          </p:stCondLst>
                                        </p:cTn>
                                        <p:tgtEl>
                                          <p:spTgt spid="68632"/>
                                        </p:tgtEl>
                                        <p:attrNameLst>
                                          <p:attrName>style.visibility</p:attrName>
                                        </p:attrNameLst>
                                      </p:cBhvr>
                                      <p:to>
                                        <p:strVal val="visible"/>
                                      </p:to>
                                    </p:set>
                                    <p:animEffect transition="in" filter="strips(upRight)">
                                      <p:cBhvr>
                                        <p:cTn id="86" dur="500"/>
                                        <p:tgtEl>
                                          <p:spTgt spid="68632"/>
                                        </p:tgtEl>
                                      </p:cBhvr>
                                    </p:animEffect>
                                  </p:childTnLst>
                                </p:cTn>
                              </p:par>
                            </p:childTnLst>
                          </p:cTn>
                        </p:par>
                        <p:par>
                          <p:cTn id="87" fill="hold" nodeType="afterGroup">
                            <p:stCondLst>
                              <p:cond delay="1000"/>
                            </p:stCondLst>
                            <p:childTnLst>
                              <p:par>
                                <p:cTn id="88" presetID="18" presetClass="entr" presetSubtype="3" fill="hold" grpId="0" nodeType="afterEffect">
                                  <p:stCondLst>
                                    <p:cond delay="0"/>
                                  </p:stCondLst>
                                  <p:childTnLst>
                                    <p:set>
                                      <p:cBhvr>
                                        <p:cTn id="89" dur="1" fill="hold">
                                          <p:stCondLst>
                                            <p:cond delay="0"/>
                                          </p:stCondLst>
                                        </p:cTn>
                                        <p:tgtEl>
                                          <p:spTgt spid="68634"/>
                                        </p:tgtEl>
                                        <p:attrNameLst>
                                          <p:attrName>style.visibility</p:attrName>
                                        </p:attrNameLst>
                                      </p:cBhvr>
                                      <p:to>
                                        <p:strVal val="visible"/>
                                      </p:to>
                                    </p:set>
                                    <p:animEffect transition="in" filter="strips(upRight)">
                                      <p:cBhvr>
                                        <p:cTn id="90" dur="500"/>
                                        <p:tgtEl>
                                          <p:spTgt spid="68634"/>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68646"/>
                                        </p:tgtEl>
                                        <p:attrNameLst>
                                          <p:attrName>style.visibility</p:attrName>
                                        </p:attrNameLst>
                                      </p:cBhvr>
                                      <p:to>
                                        <p:strVal val="visible"/>
                                      </p:to>
                                    </p:set>
                                    <p:animEffect transition="in" filter="wipe(left)">
                                      <p:cBhvr>
                                        <p:cTn id="95" dur="500"/>
                                        <p:tgtEl>
                                          <p:spTgt spid="68646"/>
                                        </p:tgtEl>
                                      </p:cBhvr>
                                    </p:animEffect>
                                  </p:childTnLst>
                                </p:cTn>
                              </p:par>
                            </p:childTnLst>
                          </p:cTn>
                        </p:par>
                        <p:par>
                          <p:cTn id="96" fill="hold" nodeType="afterGroup">
                            <p:stCondLst>
                              <p:cond delay="500"/>
                            </p:stCondLst>
                            <p:childTnLst>
                              <p:par>
                                <p:cTn id="97" presetID="22" presetClass="entr" presetSubtype="1" fill="hold" grpId="0" nodeType="afterEffect">
                                  <p:stCondLst>
                                    <p:cond delay="0"/>
                                  </p:stCondLst>
                                  <p:childTnLst>
                                    <p:set>
                                      <p:cBhvr>
                                        <p:cTn id="98" dur="1" fill="hold">
                                          <p:stCondLst>
                                            <p:cond delay="0"/>
                                          </p:stCondLst>
                                        </p:cTn>
                                        <p:tgtEl>
                                          <p:spTgt spid="68612"/>
                                        </p:tgtEl>
                                        <p:attrNameLst>
                                          <p:attrName>style.visibility</p:attrName>
                                        </p:attrNameLst>
                                      </p:cBhvr>
                                      <p:to>
                                        <p:strVal val="visible"/>
                                      </p:to>
                                    </p:set>
                                    <p:animEffect transition="in" filter="wipe(up)">
                                      <p:cBhvr>
                                        <p:cTn id="99" dur="500"/>
                                        <p:tgtEl>
                                          <p:spTgt spid="68612"/>
                                        </p:tgtEl>
                                      </p:cBhvr>
                                    </p:animEffect>
                                  </p:childTnLst>
                                </p:cTn>
                              </p:par>
                            </p:childTnLst>
                          </p:cTn>
                        </p:par>
                        <p:par>
                          <p:cTn id="100" fill="hold" nodeType="afterGroup">
                            <p:stCondLst>
                              <p:cond delay="1000"/>
                            </p:stCondLst>
                            <p:childTnLst>
                              <p:par>
                                <p:cTn id="101" presetID="18" presetClass="entr" presetSubtype="12" fill="hold" grpId="0" nodeType="afterEffect">
                                  <p:stCondLst>
                                    <p:cond delay="0"/>
                                  </p:stCondLst>
                                  <p:childTnLst>
                                    <p:set>
                                      <p:cBhvr>
                                        <p:cTn id="102" dur="1" fill="hold">
                                          <p:stCondLst>
                                            <p:cond delay="0"/>
                                          </p:stCondLst>
                                        </p:cTn>
                                        <p:tgtEl>
                                          <p:spTgt spid="68613"/>
                                        </p:tgtEl>
                                        <p:attrNameLst>
                                          <p:attrName>style.visibility</p:attrName>
                                        </p:attrNameLst>
                                      </p:cBhvr>
                                      <p:to>
                                        <p:strVal val="visible"/>
                                      </p:to>
                                    </p:set>
                                    <p:animEffect transition="in" filter="strips(downLeft)">
                                      <p:cBhvr>
                                        <p:cTn id="103" dur="500"/>
                                        <p:tgtEl>
                                          <p:spTgt spid="68613"/>
                                        </p:tgtEl>
                                      </p:cBhvr>
                                    </p:animEffect>
                                  </p:childTnLst>
                                </p:cTn>
                              </p:par>
                            </p:childTnLst>
                          </p:cTn>
                        </p:par>
                        <p:par>
                          <p:cTn id="104" fill="hold" nodeType="afterGroup">
                            <p:stCondLst>
                              <p:cond delay="1500"/>
                            </p:stCondLst>
                            <p:childTnLst>
                              <p:par>
                                <p:cTn id="105" presetID="18" presetClass="entr" presetSubtype="12" fill="hold" grpId="0" nodeType="afterEffect">
                                  <p:stCondLst>
                                    <p:cond delay="0"/>
                                  </p:stCondLst>
                                  <p:childTnLst>
                                    <p:set>
                                      <p:cBhvr>
                                        <p:cTn id="106" dur="1" fill="hold">
                                          <p:stCondLst>
                                            <p:cond delay="0"/>
                                          </p:stCondLst>
                                        </p:cTn>
                                        <p:tgtEl>
                                          <p:spTgt spid="68610"/>
                                        </p:tgtEl>
                                        <p:attrNameLst>
                                          <p:attrName>style.visibility</p:attrName>
                                        </p:attrNameLst>
                                      </p:cBhvr>
                                      <p:to>
                                        <p:strVal val="visible"/>
                                      </p:to>
                                    </p:set>
                                    <p:animEffect transition="in" filter="strips(downLeft)">
                                      <p:cBhvr>
                                        <p:cTn id="107" dur="500"/>
                                        <p:tgtEl>
                                          <p:spTgt spid="68610"/>
                                        </p:tgtEl>
                                      </p:cBhvr>
                                    </p:animEffect>
                                  </p:childTnLst>
                                </p:cTn>
                              </p:par>
                            </p:childTnLst>
                          </p:cTn>
                        </p:par>
                        <p:par>
                          <p:cTn id="108" fill="hold" nodeType="afterGroup">
                            <p:stCondLst>
                              <p:cond delay="2000"/>
                            </p:stCondLst>
                            <p:childTnLst>
                              <p:par>
                                <p:cTn id="109" presetID="10" presetClass="entr" presetSubtype="0" fill="hold" grpId="0" nodeType="afterEffect">
                                  <p:stCondLst>
                                    <p:cond delay="0"/>
                                  </p:stCondLst>
                                  <p:childTnLst>
                                    <p:set>
                                      <p:cBhvr>
                                        <p:cTn id="110" dur="1" fill="hold">
                                          <p:stCondLst>
                                            <p:cond delay="0"/>
                                          </p:stCondLst>
                                        </p:cTn>
                                        <p:tgtEl>
                                          <p:spTgt spid="68648"/>
                                        </p:tgtEl>
                                        <p:attrNameLst>
                                          <p:attrName>style.visibility</p:attrName>
                                        </p:attrNameLst>
                                      </p:cBhvr>
                                      <p:to>
                                        <p:strVal val="visible"/>
                                      </p:to>
                                    </p:set>
                                    <p:animEffect transition="in" filter="fade">
                                      <p:cBhvr>
                                        <p:cTn id="111" dur="500"/>
                                        <p:tgtEl>
                                          <p:spTgt spid="68648"/>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18" presetClass="entr" presetSubtype="6" fill="hold" grpId="0" nodeType="clickEffect">
                                  <p:stCondLst>
                                    <p:cond delay="0"/>
                                  </p:stCondLst>
                                  <p:childTnLst>
                                    <p:set>
                                      <p:cBhvr>
                                        <p:cTn id="115" dur="1" fill="hold">
                                          <p:stCondLst>
                                            <p:cond delay="0"/>
                                          </p:stCondLst>
                                        </p:cTn>
                                        <p:tgtEl>
                                          <p:spTgt spid="68640"/>
                                        </p:tgtEl>
                                        <p:attrNameLst>
                                          <p:attrName>style.visibility</p:attrName>
                                        </p:attrNameLst>
                                      </p:cBhvr>
                                      <p:to>
                                        <p:strVal val="visible"/>
                                      </p:to>
                                    </p:set>
                                    <p:animEffect transition="in" filter="strips(downRight)">
                                      <p:cBhvr>
                                        <p:cTn id="116" dur="500"/>
                                        <p:tgtEl>
                                          <p:spTgt spid="68640"/>
                                        </p:tgtEl>
                                      </p:cBhvr>
                                    </p:animEffect>
                                  </p:childTnLst>
                                </p:cTn>
                              </p:par>
                            </p:childTnLst>
                          </p:cTn>
                        </p:par>
                        <p:par>
                          <p:cTn id="117" fill="hold" nodeType="afterGroup">
                            <p:stCondLst>
                              <p:cond delay="500"/>
                            </p:stCondLst>
                            <p:childTnLst>
                              <p:par>
                                <p:cTn id="118" presetID="18" presetClass="entr" presetSubtype="6" fill="hold" grpId="0" nodeType="afterEffect">
                                  <p:stCondLst>
                                    <p:cond delay="0"/>
                                  </p:stCondLst>
                                  <p:childTnLst>
                                    <p:set>
                                      <p:cBhvr>
                                        <p:cTn id="119" dur="1" fill="hold">
                                          <p:stCondLst>
                                            <p:cond delay="0"/>
                                          </p:stCondLst>
                                        </p:cTn>
                                        <p:tgtEl>
                                          <p:spTgt spid="68641"/>
                                        </p:tgtEl>
                                        <p:attrNameLst>
                                          <p:attrName>style.visibility</p:attrName>
                                        </p:attrNameLst>
                                      </p:cBhvr>
                                      <p:to>
                                        <p:strVal val="visible"/>
                                      </p:to>
                                    </p:set>
                                    <p:animEffect transition="in" filter="strips(downRight)">
                                      <p:cBhvr>
                                        <p:cTn id="120" dur="500"/>
                                        <p:tgtEl>
                                          <p:spTgt spid="686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0" grpId="0" animBg="1" autoUpdateAnimBg="0"/>
      <p:bldP spid="68611" grpId="0" animBg="1" autoUpdateAnimBg="0"/>
      <p:bldP spid="68612" grpId="0" animBg="1"/>
      <p:bldP spid="68613" grpId="0" animBg="1" autoUpdateAnimBg="0"/>
      <p:bldP spid="68614" grpId="0" animBg="1"/>
      <p:bldP spid="68615" grpId="0" animBg="1" autoUpdateAnimBg="0"/>
      <p:bldP spid="68617" grpId="0" animBg="1" autoUpdateAnimBg="0"/>
      <p:bldP spid="68630" grpId="0" animBg="1"/>
      <p:bldP spid="68631" grpId="0" animBg="1"/>
      <p:bldP spid="68632" grpId="0" animBg="1"/>
      <p:bldP spid="68633" grpId="0" autoUpdateAnimBg="0"/>
      <p:bldP spid="68634" grpId="0" autoUpdateAnimBg="0"/>
      <p:bldP spid="68635" grpId="0" autoUpdateAnimBg="0"/>
      <p:bldP spid="68636" grpId="0" autoUpdateAnimBg="0"/>
      <p:bldP spid="68637" grpId="0" autoUpdateAnimBg="0"/>
      <p:bldP spid="68638" grpId="0" animBg="1"/>
      <p:bldP spid="68639" grpId="0" animBg="1"/>
      <p:bldP spid="68640" grpId="0" animBg="1"/>
      <p:bldP spid="68641" grpId="0" autoUpdateAnimBg="0"/>
      <p:bldP spid="68645" grpId="0" animBg="1" autoUpdateAnimBg="0"/>
      <p:bldP spid="68646" grpId="0" animBg="1" autoUpdateAnimBg="0"/>
      <p:bldP spid="68647" grpId="0" animBg="1"/>
      <p:bldP spid="6864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p:cNvSpPr>
            <a:spLocks noGrp="1" noChangeArrowheads="1"/>
          </p:cNvSpPr>
          <p:nvPr>
            <p:ph type="title"/>
          </p:nvPr>
        </p:nvSpPr>
        <p:spPr/>
        <p:txBody>
          <a:bodyPr/>
          <a:lstStyle/>
          <a:p>
            <a:r>
              <a:rPr lang="en-US" sz="3100" smtClean="0"/>
              <a:t>Why the </a:t>
            </a:r>
            <a:r>
              <a:rPr lang="en-US" sz="3100" i="1" smtClean="0"/>
              <a:t>IS</a:t>
            </a:r>
            <a:r>
              <a:rPr lang="en-US" sz="1000" smtClean="0"/>
              <a:t> </a:t>
            </a:r>
            <a:r>
              <a:rPr lang="en-US" sz="3100" smtClean="0"/>
              <a:t> curve is negatively sloped</a:t>
            </a:r>
          </a:p>
        </p:txBody>
      </p:sp>
      <p:sp>
        <p:nvSpPr>
          <p:cNvPr id="46083" name="Rectangle 5"/>
          <p:cNvSpPr>
            <a:spLocks noGrp="1" noChangeArrowheads="1"/>
          </p:cNvSpPr>
          <p:nvPr>
            <p:ph type="body" idx="1"/>
          </p:nvPr>
        </p:nvSpPr>
        <p:spPr/>
        <p:txBody>
          <a:bodyPr/>
          <a:lstStyle/>
          <a:p>
            <a:r>
              <a:rPr lang="en-US" dirty="0" smtClean="0"/>
              <a:t>A fall in the interest rate motivates firms to increase investment spending, which drives up total planned spending (</a:t>
            </a:r>
            <a:r>
              <a:rPr lang="en-US" b="1" i="1" dirty="0" smtClean="0"/>
              <a:t>PE</a:t>
            </a:r>
            <a:r>
              <a:rPr lang="en-US" sz="1100" dirty="0" smtClean="0"/>
              <a:t> </a:t>
            </a:r>
            <a:r>
              <a:rPr lang="en-US" dirty="0" smtClean="0"/>
              <a:t>).  </a:t>
            </a:r>
          </a:p>
          <a:p>
            <a:r>
              <a:rPr lang="en-US" dirty="0" smtClean="0"/>
              <a:t>To restore equilibrium in the goods market, output (a.k.a. actual expenditure, </a:t>
            </a:r>
            <a:r>
              <a:rPr lang="en-US" b="1" i="1" dirty="0" smtClean="0"/>
              <a:t>Y</a:t>
            </a:r>
            <a:r>
              <a:rPr lang="en-US" sz="1100" dirty="0" smtClean="0"/>
              <a:t> </a:t>
            </a:r>
            <a:r>
              <a:rPr lang="en-US" dirty="0" smtClean="0"/>
              <a:t>) </a:t>
            </a:r>
            <a:br>
              <a:rPr lang="en-US" dirty="0" smtClean="0"/>
            </a:br>
            <a:r>
              <a:rPr lang="en-US" dirty="0" smtClean="0"/>
              <a:t>must increase.  </a:t>
            </a:r>
          </a:p>
        </p:txBody>
      </p:sp>
    </p:spTree>
    <p:extLst>
      <p:ext uri="{BB962C8B-B14F-4D97-AF65-F5344CB8AC3E}">
        <p14:creationId xmlns:p14="http://schemas.microsoft.com/office/powerpoint/2010/main" val="953140746"/>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72706" name="Oval 2"/>
          <p:cNvSpPr>
            <a:spLocks noChangeArrowheads="1"/>
          </p:cNvSpPr>
          <p:nvPr/>
        </p:nvSpPr>
        <p:spPr bwMode="auto">
          <a:xfrm>
            <a:off x="6286500" y="3698875"/>
            <a:ext cx="76200" cy="76200"/>
          </a:xfrm>
          <a:prstGeom prst="ellipse">
            <a:avLst/>
          </a:prstGeom>
          <a:solidFill>
            <a:schemeClr val="hlink"/>
          </a:solidFill>
          <a:ln w="9525">
            <a:solidFill>
              <a:schemeClr val="tx1"/>
            </a:solidFill>
            <a:round/>
            <a:headEnd/>
            <a:tailEnd/>
          </a:ln>
        </p:spPr>
        <p:txBody>
          <a:bodyPr wrap="none" anchor="ctr"/>
          <a:lstStyle/>
          <a:p>
            <a:endParaRPr lang="en-US"/>
          </a:p>
        </p:txBody>
      </p:sp>
      <p:sp>
        <p:nvSpPr>
          <p:cNvPr id="47107" name="Rectangle 47"/>
          <p:cNvSpPr>
            <a:spLocks noGrp="1" noChangeArrowheads="1"/>
          </p:cNvSpPr>
          <p:nvPr>
            <p:ph type="title"/>
          </p:nvPr>
        </p:nvSpPr>
        <p:spPr/>
        <p:txBody>
          <a:bodyPr/>
          <a:lstStyle/>
          <a:p>
            <a:r>
              <a:rPr lang="en-US" sz="3000" smtClean="0"/>
              <a:t>The </a:t>
            </a:r>
            <a:r>
              <a:rPr lang="en-US" sz="3000" i="1" smtClean="0"/>
              <a:t>IS</a:t>
            </a:r>
            <a:r>
              <a:rPr lang="en-US" sz="1100" smtClean="0"/>
              <a:t> </a:t>
            </a:r>
            <a:r>
              <a:rPr lang="en-US" sz="3000" smtClean="0"/>
              <a:t> </a:t>
            </a:r>
            <a:r>
              <a:rPr lang="en-US" sz="3000" smtClean="0">
                <a:sym typeface="Symbol" pitchFamily="18" charset="2"/>
              </a:rPr>
              <a:t>curve and the loanable funds model</a:t>
            </a:r>
          </a:p>
        </p:txBody>
      </p:sp>
      <p:grpSp>
        <p:nvGrpSpPr>
          <p:cNvPr id="2" name="Group 4"/>
          <p:cNvGrpSpPr>
            <a:grpSpLocks/>
          </p:cNvGrpSpPr>
          <p:nvPr/>
        </p:nvGrpSpPr>
        <p:grpSpPr bwMode="auto">
          <a:xfrm>
            <a:off x="762000" y="1985963"/>
            <a:ext cx="3657600" cy="3733800"/>
            <a:chOff x="432" y="1104"/>
            <a:chExt cx="2304" cy="2352"/>
          </a:xfrm>
        </p:grpSpPr>
        <p:grpSp>
          <p:nvGrpSpPr>
            <p:cNvPr id="47146" name="Group 5"/>
            <p:cNvGrpSpPr>
              <a:grpSpLocks/>
            </p:cNvGrpSpPr>
            <p:nvPr/>
          </p:nvGrpSpPr>
          <p:grpSpPr bwMode="auto">
            <a:xfrm>
              <a:off x="576" y="1344"/>
              <a:ext cx="1776" cy="1872"/>
              <a:chOff x="2640" y="1056"/>
              <a:chExt cx="2496" cy="2112"/>
            </a:xfrm>
          </p:grpSpPr>
          <p:sp>
            <p:nvSpPr>
              <p:cNvPr id="47149" name="Line 6"/>
              <p:cNvSpPr>
                <a:spLocks noChangeShapeType="1"/>
              </p:cNvSpPr>
              <p:nvPr/>
            </p:nvSpPr>
            <p:spPr bwMode="auto">
              <a:xfrm>
                <a:off x="2640" y="1056"/>
                <a:ext cx="0" cy="2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50" name="Line 7"/>
              <p:cNvSpPr>
                <a:spLocks noChangeShapeType="1"/>
              </p:cNvSpPr>
              <p:nvPr/>
            </p:nvSpPr>
            <p:spPr bwMode="auto">
              <a:xfrm>
                <a:off x="2640" y="3168"/>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7147" name="Text Box 8"/>
            <p:cNvSpPr txBox="1">
              <a:spLocks noChangeArrowheads="1"/>
            </p:cNvSpPr>
            <p:nvPr/>
          </p:nvSpPr>
          <p:spPr bwMode="auto">
            <a:xfrm>
              <a:off x="2160" y="3177"/>
              <a:ext cx="576"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
                </a:spcBef>
              </a:pPr>
              <a:r>
                <a:rPr lang="en-US" sz="2300" b="1" i="1">
                  <a:latin typeface="Tahoma" pitchFamily="34" charset="0"/>
                </a:rPr>
                <a:t>S</a:t>
              </a:r>
              <a:r>
                <a:rPr lang="en-US" sz="2300">
                  <a:latin typeface="Tahoma" pitchFamily="34" charset="0"/>
                </a:rPr>
                <a:t>, </a:t>
              </a:r>
              <a:r>
                <a:rPr lang="en-US" sz="2300" b="1" i="1">
                  <a:latin typeface="Tahoma" pitchFamily="34" charset="0"/>
                </a:rPr>
                <a:t>I</a:t>
              </a:r>
              <a:endParaRPr lang="en-US" sz="2300"/>
            </a:p>
          </p:txBody>
        </p:sp>
        <p:sp>
          <p:nvSpPr>
            <p:cNvPr id="47148" name="Text Box 9"/>
            <p:cNvSpPr txBox="1">
              <a:spLocks noChangeArrowheads="1"/>
            </p:cNvSpPr>
            <p:nvPr/>
          </p:nvSpPr>
          <p:spPr bwMode="auto">
            <a:xfrm>
              <a:off x="432" y="1104"/>
              <a:ext cx="288" cy="288"/>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082675" algn="r"/>
                  <a:tab pos="1830388" algn="r"/>
                </a:tabLst>
                <a:defRPr>
                  <a:solidFill>
                    <a:schemeClr val="tx1"/>
                  </a:solidFill>
                  <a:latin typeface="Arial" charset="0"/>
                  <a:cs typeface="Arial" charset="0"/>
                </a:defRPr>
              </a:lvl1pPr>
              <a:lvl2pPr marL="742950" indent="-285750" eaLnBrk="0" hangingPunct="0">
                <a:tabLst>
                  <a:tab pos="1082675" algn="r"/>
                  <a:tab pos="1830388" algn="r"/>
                </a:tabLst>
                <a:defRPr>
                  <a:solidFill>
                    <a:schemeClr val="tx1"/>
                  </a:solidFill>
                  <a:latin typeface="Arial" charset="0"/>
                  <a:cs typeface="Arial" charset="0"/>
                </a:defRPr>
              </a:lvl2pPr>
              <a:lvl3pPr marL="1143000" indent="-228600" eaLnBrk="0" hangingPunct="0">
                <a:tabLst>
                  <a:tab pos="1082675" algn="r"/>
                  <a:tab pos="1830388" algn="r"/>
                </a:tabLst>
                <a:defRPr>
                  <a:solidFill>
                    <a:schemeClr val="tx1"/>
                  </a:solidFill>
                  <a:latin typeface="Arial" charset="0"/>
                  <a:cs typeface="Arial" charset="0"/>
                </a:defRPr>
              </a:lvl3pPr>
              <a:lvl4pPr marL="1600200" indent="-228600" eaLnBrk="0" hangingPunct="0">
                <a:tabLst>
                  <a:tab pos="1082675" algn="r"/>
                  <a:tab pos="1830388" algn="r"/>
                </a:tabLst>
                <a:defRPr>
                  <a:solidFill>
                    <a:schemeClr val="tx1"/>
                  </a:solidFill>
                  <a:latin typeface="Arial" charset="0"/>
                  <a:cs typeface="Arial" charset="0"/>
                </a:defRPr>
              </a:lvl4pPr>
              <a:lvl5pPr marL="2057400" indent="-228600" eaLnBrk="0" hangingPunct="0">
                <a:tabLst>
                  <a:tab pos="1082675" algn="r"/>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9pPr>
            </a:lstStyle>
            <a:p>
              <a:pPr eaLnBrk="1" hangingPunct="1">
                <a:spcBef>
                  <a:spcPct val="5000"/>
                </a:spcBef>
              </a:pPr>
              <a:r>
                <a:rPr lang="en-US" sz="2400" b="1" i="1">
                  <a:latin typeface="Tahoma" pitchFamily="34" charset="0"/>
                </a:rPr>
                <a:t>r</a:t>
              </a:r>
              <a:endParaRPr lang="en-US" sz="2200"/>
            </a:p>
          </p:txBody>
        </p:sp>
      </p:grpSp>
      <p:grpSp>
        <p:nvGrpSpPr>
          <p:cNvPr id="4" name="Group 10"/>
          <p:cNvGrpSpPr>
            <a:grpSpLocks/>
          </p:cNvGrpSpPr>
          <p:nvPr/>
        </p:nvGrpSpPr>
        <p:grpSpPr bwMode="auto">
          <a:xfrm>
            <a:off x="1295400" y="1671638"/>
            <a:ext cx="3429000" cy="3281362"/>
            <a:chOff x="768" y="1053"/>
            <a:chExt cx="1968" cy="2067"/>
          </a:xfrm>
        </p:grpSpPr>
        <p:sp>
          <p:nvSpPr>
            <p:cNvPr id="47144" name="Arc 11"/>
            <p:cNvSpPr>
              <a:spLocks/>
            </p:cNvSpPr>
            <p:nvPr/>
          </p:nvSpPr>
          <p:spPr bwMode="auto">
            <a:xfrm flipH="1" flipV="1">
              <a:off x="768" y="1053"/>
              <a:ext cx="1344" cy="1923"/>
            </a:xfrm>
            <a:custGeom>
              <a:avLst/>
              <a:gdLst>
                <a:gd name="T0" fmla="*/ 0 w 20516"/>
                <a:gd name="T1" fmla="*/ 0 h 21438"/>
                <a:gd name="T2" fmla="*/ 0 w 20516"/>
                <a:gd name="T3" fmla="*/ 0 h 21438"/>
                <a:gd name="T4" fmla="*/ 0 w 20516"/>
                <a:gd name="T5" fmla="*/ 0 h 21438"/>
                <a:gd name="T6" fmla="*/ 0 60000 65536"/>
                <a:gd name="T7" fmla="*/ 0 60000 65536"/>
                <a:gd name="T8" fmla="*/ 0 60000 65536"/>
                <a:gd name="T9" fmla="*/ 0 w 20516"/>
                <a:gd name="T10" fmla="*/ 0 h 21438"/>
                <a:gd name="T11" fmla="*/ 20516 w 20516"/>
                <a:gd name="T12" fmla="*/ 21438 h 21438"/>
              </a:gdLst>
              <a:ahLst/>
              <a:cxnLst>
                <a:cxn ang="T6">
                  <a:pos x="T0" y="T1"/>
                </a:cxn>
                <a:cxn ang="T7">
                  <a:pos x="T2" y="T3"/>
                </a:cxn>
                <a:cxn ang="T8">
                  <a:pos x="T4" y="T5"/>
                </a:cxn>
              </a:cxnLst>
              <a:rect l="T9" t="T10" r="T11" b="T12"/>
              <a:pathLst>
                <a:path w="20516" h="21438" fill="none" extrusionOk="0">
                  <a:moveTo>
                    <a:pt x="2640" y="-1"/>
                  </a:moveTo>
                  <a:cubicBezTo>
                    <a:pt x="10938" y="1021"/>
                    <a:pt x="17901" y="6740"/>
                    <a:pt x="20516" y="14681"/>
                  </a:cubicBezTo>
                </a:path>
                <a:path w="20516" h="21438" stroke="0" extrusionOk="0">
                  <a:moveTo>
                    <a:pt x="2640" y="-1"/>
                  </a:moveTo>
                  <a:cubicBezTo>
                    <a:pt x="10938" y="1021"/>
                    <a:pt x="17901" y="6740"/>
                    <a:pt x="20516" y="14681"/>
                  </a:cubicBezTo>
                  <a:lnTo>
                    <a:pt x="0" y="21438"/>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7145" name="Text Box 12"/>
            <p:cNvSpPr txBox="1">
              <a:spLocks noChangeArrowheads="1"/>
            </p:cNvSpPr>
            <p:nvPr/>
          </p:nvSpPr>
          <p:spPr bwMode="auto">
            <a:xfrm>
              <a:off x="1872" y="2832"/>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i="1">
                  <a:latin typeface="Tahoma" pitchFamily="34" charset="0"/>
                </a:rPr>
                <a:t>I</a:t>
              </a:r>
              <a:r>
                <a:rPr lang="en-US" sz="1200" b="1" i="1">
                  <a:latin typeface="Tahoma" pitchFamily="34" charset="0"/>
                </a:rPr>
                <a:t> </a:t>
              </a:r>
              <a:r>
                <a:rPr lang="en-US" sz="2400">
                  <a:latin typeface="Tahoma" pitchFamily="34" charset="0"/>
                </a:rPr>
                <a:t>(</a:t>
              </a:r>
              <a:r>
                <a:rPr lang="en-US" sz="2400" b="1" i="1">
                  <a:latin typeface="Tahoma" pitchFamily="34" charset="0"/>
                </a:rPr>
                <a:t>r</a:t>
              </a:r>
              <a:r>
                <a:rPr lang="en-US" sz="1200" b="1" i="1">
                  <a:latin typeface="Tahoma" pitchFamily="34" charset="0"/>
                </a:rPr>
                <a:t> </a:t>
              </a:r>
              <a:r>
                <a:rPr lang="en-US" sz="1200" b="1" i="1">
                  <a:solidFill>
                    <a:schemeClr val="hlink"/>
                  </a:solidFill>
                  <a:latin typeface="Tahoma" pitchFamily="34" charset="0"/>
                </a:rPr>
                <a:t> </a:t>
              </a:r>
              <a:r>
                <a:rPr lang="en-US" sz="2400">
                  <a:latin typeface="Tahoma" pitchFamily="34" charset="0"/>
                </a:rPr>
                <a:t>)</a:t>
              </a:r>
              <a:r>
                <a:rPr lang="en-US" sz="2400" b="1" i="1">
                  <a:latin typeface="Tahoma" pitchFamily="34" charset="0"/>
                </a:rPr>
                <a:t> </a:t>
              </a:r>
            </a:p>
          </p:txBody>
        </p:sp>
      </p:grpSp>
      <p:sp>
        <p:nvSpPr>
          <p:cNvPr id="72717" name="Line 13"/>
          <p:cNvSpPr>
            <a:spLocks noChangeShapeType="1"/>
          </p:cNvSpPr>
          <p:nvPr/>
        </p:nvSpPr>
        <p:spPr bwMode="auto">
          <a:xfrm flipH="1">
            <a:off x="990600" y="4552950"/>
            <a:ext cx="693737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72718" name="Text Box 14"/>
          <p:cNvSpPr txBox="1">
            <a:spLocks noChangeArrowheads="1"/>
          </p:cNvSpPr>
          <p:nvPr/>
        </p:nvSpPr>
        <p:spPr bwMode="auto">
          <a:xfrm>
            <a:off x="533400" y="4267200"/>
            <a:ext cx="457200" cy="503238"/>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Ins="0" bIns="91440">
            <a:spAutoFit/>
          </a:bodyPr>
          <a:lstStyle>
            <a:lvl1pPr eaLnBrk="0" hangingPunct="0">
              <a:tabLst>
                <a:tab pos="1082675" algn="r"/>
                <a:tab pos="1830388" algn="r"/>
              </a:tabLst>
              <a:defRPr>
                <a:solidFill>
                  <a:schemeClr val="tx1"/>
                </a:solidFill>
                <a:latin typeface="Arial" charset="0"/>
                <a:cs typeface="Arial" charset="0"/>
              </a:defRPr>
            </a:lvl1pPr>
            <a:lvl2pPr marL="742950" indent="-285750" eaLnBrk="0" hangingPunct="0">
              <a:tabLst>
                <a:tab pos="1082675" algn="r"/>
                <a:tab pos="1830388" algn="r"/>
              </a:tabLst>
              <a:defRPr>
                <a:solidFill>
                  <a:schemeClr val="tx1"/>
                </a:solidFill>
                <a:latin typeface="Arial" charset="0"/>
                <a:cs typeface="Arial" charset="0"/>
              </a:defRPr>
            </a:lvl2pPr>
            <a:lvl3pPr marL="1143000" indent="-228600" eaLnBrk="0" hangingPunct="0">
              <a:tabLst>
                <a:tab pos="1082675" algn="r"/>
                <a:tab pos="1830388" algn="r"/>
              </a:tabLst>
              <a:defRPr>
                <a:solidFill>
                  <a:schemeClr val="tx1"/>
                </a:solidFill>
                <a:latin typeface="Arial" charset="0"/>
                <a:cs typeface="Arial" charset="0"/>
              </a:defRPr>
            </a:lvl3pPr>
            <a:lvl4pPr marL="1600200" indent="-228600" eaLnBrk="0" hangingPunct="0">
              <a:tabLst>
                <a:tab pos="1082675" algn="r"/>
                <a:tab pos="1830388" algn="r"/>
              </a:tabLst>
              <a:defRPr>
                <a:solidFill>
                  <a:schemeClr val="tx1"/>
                </a:solidFill>
                <a:latin typeface="Arial" charset="0"/>
                <a:cs typeface="Arial" charset="0"/>
              </a:defRPr>
            </a:lvl4pPr>
            <a:lvl5pPr marL="2057400" indent="-228600" eaLnBrk="0" hangingPunct="0">
              <a:tabLst>
                <a:tab pos="1082675" algn="r"/>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9pPr>
          </a:lstStyle>
          <a:p>
            <a:pPr eaLnBrk="1" hangingPunct="1">
              <a:spcBef>
                <a:spcPct val="5000"/>
              </a:spcBef>
            </a:pPr>
            <a:r>
              <a:rPr lang="en-US" sz="2400" b="1" i="1" dirty="0">
                <a:latin typeface="Tahoma" pitchFamily="34" charset="0"/>
              </a:rPr>
              <a:t>r</a:t>
            </a:r>
            <a:r>
              <a:rPr lang="en-US" sz="2300" b="1" baseline="-25000" dirty="0">
                <a:latin typeface="Tahoma" pitchFamily="34" charset="0"/>
              </a:rPr>
              <a:t>1</a:t>
            </a:r>
            <a:endParaRPr lang="en-US" sz="2300" baseline="-25000" dirty="0"/>
          </a:p>
        </p:txBody>
      </p:sp>
      <p:sp>
        <p:nvSpPr>
          <p:cNvPr id="72719" name="Text Box 15"/>
          <p:cNvSpPr txBox="1">
            <a:spLocks noChangeArrowheads="1"/>
          </p:cNvSpPr>
          <p:nvPr/>
        </p:nvSpPr>
        <p:spPr bwMode="auto">
          <a:xfrm>
            <a:off x="533400" y="3459163"/>
            <a:ext cx="457200" cy="503237"/>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Ins="0" bIns="91440">
            <a:spAutoFit/>
          </a:bodyPr>
          <a:lstStyle>
            <a:lvl1pPr eaLnBrk="0" hangingPunct="0">
              <a:tabLst>
                <a:tab pos="1082675" algn="r"/>
                <a:tab pos="1830388" algn="r"/>
              </a:tabLst>
              <a:defRPr>
                <a:solidFill>
                  <a:schemeClr val="tx1"/>
                </a:solidFill>
                <a:latin typeface="Arial" charset="0"/>
                <a:cs typeface="Arial" charset="0"/>
              </a:defRPr>
            </a:lvl1pPr>
            <a:lvl2pPr marL="742950" indent="-285750" eaLnBrk="0" hangingPunct="0">
              <a:tabLst>
                <a:tab pos="1082675" algn="r"/>
                <a:tab pos="1830388" algn="r"/>
              </a:tabLst>
              <a:defRPr>
                <a:solidFill>
                  <a:schemeClr val="tx1"/>
                </a:solidFill>
                <a:latin typeface="Arial" charset="0"/>
                <a:cs typeface="Arial" charset="0"/>
              </a:defRPr>
            </a:lvl2pPr>
            <a:lvl3pPr marL="1143000" indent="-228600" eaLnBrk="0" hangingPunct="0">
              <a:tabLst>
                <a:tab pos="1082675" algn="r"/>
                <a:tab pos="1830388" algn="r"/>
              </a:tabLst>
              <a:defRPr>
                <a:solidFill>
                  <a:schemeClr val="tx1"/>
                </a:solidFill>
                <a:latin typeface="Arial" charset="0"/>
                <a:cs typeface="Arial" charset="0"/>
              </a:defRPr>
            </a:lvl3pPr>
            <a:lvl4pPr marL="1600200" indent="-228600" eaLnBrk="0" hangingPunct="0">
              <a:tabLst>
                <a:tab pos="1082675" algn="r"/>
                <a:tab pos="1830388" algn="r"/>
              </a:tabLst>
              <a:defRPr>
                <a:solidFill>
                  <a:schemeClr val="tx1"/>
                </a:solidFill>
                <a:latin typeface="Arial" charset="0"/>
                <a:cs typeface="Arial" charset="0"/>
              </a:defRPr>
            </a:lvl4pPr>
            <a:lvl5pPr marL="2057400" indent="-228600" eaLnBrk="0" hangingPunct="0">
              <a:tabLst>
                <a:tab pos="1082675" algn="r"/>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9pPr>
          </a:lstStyle>
          <a:p>
            <a:pPr eaLnBrk="1" hangingPunct="1">
              <a:spcBef>
                <a:spcPct val="5000"/>
              </a:spcBef>
            </a:pPr>
            <a:r>
              <a:rPr lang="en-US" sz="2400" b="1" i="1" dirty="0">
                <a:solidFill>
                  <a:schemeClr val="hlink"/>
                </a:solidFill>
                <a:latin typeface="Tahoma" pitchFamily="34" charset="0"/>
              </a:rPr>
              <a:t>r</a:t>
            </a:r>
            <a:r>
              <a:rPr lang="en-US" sz="2300" b="1" baseline="-25000" dirty="0">
                <a:solidFill>
                  <a:schemeClr val="hlink"/>
                </a:solidFill>
                <a:latin typeface="Tahoma" pitchFamily="34" charset="0"/>
              </a:rPr>
              <a:t>2</a:t>
            </a:r>
            <a:endParaRPr lang="en-US" sz="2300" baseline="-25000" dirty="0">
              <a:solidFill>
                <a:schemeClr val="hlink"/>
              </a:solidFill>
            </a:endParaRPr>
          </a:p>
        </p:txBody>
      </p:sp>
      <p:grpSp>
        <p:nvGrpSpPr>
          <p:cNvPr id="5" name="Group 16"/>
          <p:cNvGrpSpPr>
            <a:grpSpLocks/>
          </p:cNvGrpSpPr>
          <p:nvPr/>
        </p:nvGrpSpPr>
        <p:grpSpPr bwMode="auto">
          <a:xfrm>
            <a:off x="5105400" y="1985963"/>
            <a:ext cx="3429000" cy="3719512"/>
            <a:chOff x="3168" y="1104"/>
            <a:chExt cx="2160" cy="2343"/>
          </a:xfrm>
        </p:grpSpPr>
        <p:grpSp>
          <p:nvGrpSpPr>
            <p:cNvPr id="47139" name="Group 17"/>
            <p:cNvGrpSpPr>
              <a:grpSpLocks/>
            </p:cNvGrpSpPr>
            <p:nvPr/>
          </p:nvGrpSpPr>
          <p:grpSpPr bwMode="auto">
            <a:xfrm>
              <a:off x="3312" y="1344"/>
              <a:ext cx="1776" cy="1920"/>
              <a:chOff x="2640" y="1056"/>
              <a:chExt cx="2496" cy="2112"/>
            </a:xfrm>
          </p:grpSpPr>
          <p:sp>
            <p:nvSpPr>
              <p:cNvPr id="47142" name="Line 18"/>
              <p:cNvSpPr>
                <a:spLocks noChangeShapeType="1"/>
              </p:cNvSpPr>
              <p:nvPr/>
            </p:nvSpPr>
            <p:spPr bwMode="auto">
              <a:xfrm>
                <a:off x="2640" y="1056"/>
                <a:ext cx="0" cy="2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43" name="Line 19"/>
              <p:cNvSpPr>
                <a:spLocks noChangeShapeType="1"/>
              </p:cNvSpPr>
              <p:nvPr/>
            </p:nvSpPr>
            <p:spPr bwMode="auto">
              <a:xfrm>
                <a:off x="2640" y="3168"/>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7140" name="Text Box 20"/>
            <p:cNvSpPr txBox="1">
              <a:spLocks noChangeArrowheads="1"/>
            </p:cNvSpPr>
            <p:nvPr/>
          </p:nvSpPr>
          <p:spPr bwMode="auto">
            <a:xfrm>
              <a:off x="3168" y="110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082675" algn="r"/>
                  <a:tab pos="1830388" algn="r"/>
                </a:tabLst>
                <a:defRPr>
                  <a:solidFill>
                    <a:schemeClr val="tx1"/>
                  </a:solidFill>
                  <a:latin typeface="Arial" charset="0"/>
                  <a:cs typeface="Arial" charset="0"/>
                </a:defRPr>
              </a:lvl1pPr>
              <a:lvl2pPr marL="742950" indent="-285750" eaLnBrk="0" hangingPunct="0">
                <a:tabLst>
                  <a:tab pos="1082675" algn="r"/>
                  <a:tab pos="1830388" algn="r"/>
                </a:tabLst>
                <a:defRPr>
                  <a:solidFill>
                    <a:schemeClr val="tx1"/>
                  </a:solidFill>
                  <a:latin typeface="Arial" charset="0"/>
                  <a:cs typeface="Arial" charset="0"/>
                </a:defRPr>
              </a:lvl2pPr>
              <a:lvl3pPr marL="1143000" indent="-228600" eaLnBrk="0" hangingPunct="0">
                <a:tabLst>
                  <a:tab pos="1082675" algn="r"/>
                  <a:tab pos="1830388" algn="r"/>
                </a:tabLst>
                <a:defRPr>
                  <a:solidFill>
                    <a:schemeClr val="tx1"/>
                  </a:solidFill>
                  <a:latin typeface="Arial" charset="0"/>
                  <a:cs typeface="Arial" charset="0"/>
                </a:defRPr>
              </a:lvl3pPr>
              <a:lvl4pPr marL="1600200" indent="-228600" eaLnBrk="0" hangingPunct="0">
                <a:tabLst>
                  <a:tab pos="1082675" algn="r"/>
                  <a:tab pos="1830388" algn="r"/>
                </a:tabLst>
                <a:defRPr>
                  <a:solidFill>
                    <a:schemeClr val="tx1"/>
                  </a:solidFill>
                  <a:latin typeface="Arial" charset="0"/>
                  <a:cs typeface="Arial" charset="0"/>
                </a:defRPr>
              </a:lvl4pPr>
              <a:lvl5pPr marL="2057400" indent="-228600" eaLnBrk="0" hangingPunct="0">
                <a:tabLst>
                  <a:tab pos="1082675" algn="r"/>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9pPr>
            </a:lstStyle>
            <a:p>
              <a:pPr eaLnBrk="1" hangingPunct="1">
                <a:spcBef>
                  <a:spcPct val="5000"/>
                </a:spcBef>
              </a:pPr>
              <a:r>
                <a:rPr lang="en-US" sz="2400" b="1" i="1">
                  <a:latin typeface="Tahoma" pitchFamily="34" charset="0"/>
                </a:rPr>
                <a:t>r</a:t>
              </a:r>
              <a:endParaRPr lang="en-US" sz="2200"/>
            </a:p>
          </p:txBody>
        </p:sp>
        <p:sp>
          <p:nvSpPr>
            <p:cNvPr id="47141" name="Text Box 21"/>
            <p:cNvSpPr txBox="1">
              <a:spLocks noChangeArrowheads="1"/>
            </p:cNvSpPr>
            <p:nvPr/>
          </p:nvSpPr>
          <p:spPr bwMode="auto">
            <a:xfrm>
              <a:off x="5040" y="3168"/>
              <a:ext cx="28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
                </a:spcBef>
              </a:pPr>
              <a:r>
                <a:rPr lang="en-US" sz="2300" b="1" i="1">
                  <a:latin typeface="Tahoma" pitchFamily="34" charset="0"/>
                </a:rPr>
                <a:t>Y</a:t>
              </a:r>
              <a:endParaRPr lang="en-US" sz="2300"/>
            </a:p>
          </p:txBody>
        </p:sp>
      </p:grpSp>
      <p:grpSp>
        <p:nvGrpSpPr>
          <p:cNvPr id="7" name="Group 22"/>
          <p:cNvGrpSpPr>
            <a:grpSpLocks/>
          </p:cNvGrpSpPr>
          <p:nvPr/>
        </p:nvGrpSpPr>
        <p:grpSpPr bwMode="auto">
          <a:xfrm>
            <a:off x="7010400" y="2671763"/>
            <a:ext cx="533400" cy="3200400"/>
            <a:chOff x="3600" y="1536"/>
            <a:chExt cx="336" cy="2016"/>
          </a:xfrm>
        </p:grpSpPr>
        <p:sp>
          <p:nvSpPr>
            <p:cNvPr id="47137" name="Line 23"/>
            <p:cNvSpPr>
              <a:spLocks noChangeShapeType="1"/>
            </p:cNvSpPr>
            <p:nvPr/>
          </p:nvSpPr>
          <p:spPr bwMode="auto">
            <a:xfrm flipV="1">
              <a:off x="3744" y="1536"/>
              <a:ext cx="0" cy="172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7138" name="Text Box 24"/>
            <p:cNvSpPr txBox="1">
              <a:spLocks noChangeArrowheads="1"/>
            </p:cNvSpPr>
            <p:nvPr/>
          </p:nvSpPr>
          <p:spPr bwMode="auto">
            <a:xfrm>
              <a:off x="3600" y="3235"/>
              <a:ext cx="336"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91440">
              <a:spAutoFit/>
            </a:bodyPr>
            <a:lstStyle>
              <a:lvl1pPr eaLnBrk="0" hangingPunct="0">
                <a:tabLst>
                  <a:tab pos="1082675" algn="r"/>
                  <a:tab pos="1830388" algn="r"/>
                </a:tabLst>
                <a:defRPr>
                  <a:solidFill>
                    <a:schemeClr val="tx1"/>
                  </a:solidFill>
                  <a:latin typeface="Arial" charset="0"/>
                  <a:cs typeface="Arial" charset="0"/>
                </a:defRPr>
              </a:lvl1pPr>
              <a:lvl2pPr marL="742950" indent="-285750" eaLnBrk="0" hangingPunct="0">
                <a:tabLst>
                  <a:tab pos="1082675" algn="r"/>
                  <a:tab pos="1830388" algn="r"/>
                </a:tabLst>
                <a:defRPr>
                  <a:solidFill>
                    <a:schemeClr val="tx1"/>
                  </a:solidFill>
                  <a:latin typeface="Arial" charset="0"/>
                  <a:cs typeface="Arial" charset="0"/>
                </a:defRPr>
              </a:lvl2pPr>
              <a:lvl3pPr marL="1143000" indent="-228600" eaLnBrk="0" hangingPunct="0">
                <a:tabLst>
                  <a:tab pos="1082675" algn="r"/>
                  <a:tab pos="1830388" algn="r"/>
                </a:tabLst>
                <a:defRPr>
                  <a:solidFill>
                    <a:schemeClr val="tx1"/>
                  </a:solidFill>
                  <a:latin typeface="Arial" charset="0"/>
                  <a:cs typeface="Arial" charset="0"/>
                </a:defRPr>
              </a:lvl3pPr>
              <a:lvl4pPr marL="1600200" indent="-228600" eaLnBrk="0" hangingPunct="0">
                <a:tabLst>
                  <a:tab pos="1082675" algn="r"/>
                  <a:tab pos="1830388" algn="r"/>
                </a:tabLst>
                <a:defRPr>
                  <a:solidFill>
                    <a:schemeClr val="tx1"/>
                  </a:solidFill>
                  <a:latin typeface="Arial" charset="0"/>
                  <a:cs typeface="Arial" charset="0"/>
                </a:defRPr>
              </a:lvl4pPr>
              <a:lvl5pPr marL="2057400" indent="-228600" eaLnBrk="0" hangingPunct="0">
                <a:tabLst>
                  <a:tab pos="1082675" algn="r"/>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9pPr>
            </a:lstStyle>
            <a:p>
              <a:pPr eaLnBrk="1" hangingPunct="1">
                <a:spcBef>
                  <a:spcPct val="5000"/>
                </a:spcBef>
              </a:pPr>
              <a:r>
                <a:rPr lang="en-US" sz="2400" b="1" i="1" dirty="0">
                  <a:latin typeface="Tahoma" pitchFamily="34" charset="0"/>
                </a:rPr>
                <a:t>Y</a:t>
              </a:r>
              <a:r>
                <a:rPr lang="en-US" sz="2300" b="1" baseline="-25000" dirty="0">
                  <a:latin typeface="Tahoma" pitchFamily="34" charset="0"/>
                </a:rPr>
                <a:t>1</a:t>
              </a:r>
              <a:endParaRPr lang="en-US" sz="2300" baseline="-25000" dirty="0"/>
            </a:p>
          </p:txBody>
        </p:sp>
      </p:grpSp>
      <p:sp>
        <p:nvSpPr>
          <p:cNvPr id="72729" name="Text Box 25"/>
          <p:cNvSpPr txBox="1">
            <a:spLocks noChangeArrowheads="1"/>
          </p:cNvSpPr>
          <p:nvPr/>
        </p:nvSpPr>
        <p:spPr bwMode="auto">
          <a:xfrm>
            <a:off x="4926013" y="4324350"/>
            <a:ext cx="296862" cy="369332"/>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tabLst>
                <a:tab pos="1082675" algn="r"/>
                <a:tab pos="1830388" algn="r"/>
              </a:tabLst>
              <a:defRPr>
                <a:solidFill>
                  <a:schemeClr val="tx1"/>
                </a:solidFill>
                <a:latin typeface="Arial" charset="0"/>
                <a:cs typeface="Arial" charset="0"/>
              </a:defRPr>
            </a:lvl1pPr>
            <a:lvl2pPr marL="742950" indent="-285750" eaLnBrk="0" hangingPunct="0">
              <a:tabLst>
                <a:tab pos="1082675" algn="r"/>
                <a:tab pos="1830388" algn="r"/>
              </a:tabLst>
              <a:defRPr>
                <a:solidFill>
                  <a:schemeClr val="tx1"/>
                </a:solidFill>
                <a:latin typeface="Arial" charset="0"/>
                <a:cs typeface="Arial" charset="0"/>
              </a:defRPr>
            </a:lvl2pPr>
            <a:lvl3pPr marL="1143000" indent="-228600" eaLnBrk="0" hangingPunct="0">
              <a:tabLst>
                <a:tab pos="1082675" algn="r"/>
                <a:tab pos="1830388" algn="r"/>
              </a:tabLst>
              <a:defRPr>
                <a:solidFill>
                  <a:schemeClr val="tx1"/>
                </a:solidFill>
                <a:latin typeface="Arial" charset="0"/>
                <a:cs typeface="Arial" charset="0"/>
              </a:defRPr>
            </a:lvl3pPr>
            <a:lvl4pPr marL="1600200" indent="-228600" eaLnBrk="0" hangingPunct="0">
              <a:tabLst>
                <a:tab pos="1082675" algn="r"/>
                <a:tab pos="1830388" algn="r"/>
              </a:tabLst>
              <a:defRPr>
                <a:solidFill>
                  <a:schemeClr val="tx1"/>
                </a:solidFill>
                <a:latin typeface="Arial" charset="0"/>
                <a:cs typeface="Arial" charset="0"/>
              </a:defRPr>
            </a:lvl4pPr>
            <a:lvl5pPr marL="2057400" indent="-228600" eaLnBrk="0" hangingPunct="0">
              <a:tabLst>
                <a:tab pos="1082675" algn="r"/>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9pPr>
          </a:lstStyle>
          <a:p>
            <a:pPr algn="r" eaLnBrk="1" hangingPunct="1">
              <a:spcBef>
                <a:spcPct val="5000"/>
              </a:spcBef>
            </a:pPr>
            <a:r>
              <a:rPr lang="en-US" sz="2400" b="1" i="1" dirty="0">
                <a:latin typeface="Tahoma" pitchFamily="34" charset="0"/>
              </a:rPr>
              <a:t>r</a:t>
            </a:r>
            <a:r>
              <a:rPr lang="en-US" sz="2300" b="1" baseline="-25000" dirty="0">
                <a:latin typeface="Tahoma" pitchFamily="34" charset="0"/>
              </a:rPr>
              <a:t>1</a:t>
            </a:r>
            <a:endParaRPr lang="en-US" sz="2300" baseline="-25000" dirty="0"/>
          </a:p>
        </p:txBody>
      </p:sp>
      <p:sp>
        <p:nvSpPr>
          <p:cNvPr id="72730" name="Line 26"/>
          <p:cNvSpPr>
            <a:spLocks noChangeShapeType="1"/>
          </p:cNvSpPr>
          <p:nvPr/>
        </p:nvSpPr>
        <p:spPr bwMode="auto">
          <a:xfrm flipH="1">
            <a:off x="979488" y="3733800"/>
            <a:ext cx="6937375" cy="0"/>
          </a:xfrm>
          <a:prstGeom prst="line">
            <a:avLst/>
          </a:prstGeom>
          <a:noFill/>
          <a:ln w="9525">
            <a:solidFill>
              <a:schemeClr val="hlink"/>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72731" name="Text Box 27"/>
          <p:cNvSpPr txBox="1">
            <a:spLocks noChangeArrowheads="1"/>
          </p:cNvSpPr>
          <p:nvPr/>
        </p:nvSpPr>
        <p:spPr bwMode="auto">
          <a:xfrm>
            <a:off x="4903788" y="3473450"/>
            <a:ext cx="296862" cy="369332"/>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tabLst>
                <a:tab pos="1082675" algn="r"/>
                <a:tab pos="1830388" algn="r"/>
              </a:tabLst>
              <a:defRPr>
                <a:solidFill>
                  <a:schemeClr val="tx1"/>
                </a:solidFill>
                <a:latin typeface="Arial" charset="0"/>
                <a:cs typeface="Arial" charset="0"/>
              </a:defRPr>
            </a:lvl1pPr>
            <a:lvl2pPr marL="742950" indent="-285750" eaLnBrk="0" hangingPunct="0">
              <a:tabLst>
                <a:tab pos="1082675" algn="r"/>
                <a:tab pos="1830388" algn="r"/>
              </a:tabLst>
              <a:defRPr>
                <a:solidFill>
                  <a:schemeClr val="tx1"/>
                </a:solidFill>
                <a:latin typeface="Arial" charset="0"/>
                <a:cs typeface="Arial" charset="0"/>
              </a:defRPr>
            </a:lvl2pPr>
            <a:lvl3pPr marL="1143000" indent="-228600" eaLnBrk="0" hangingPunct="0">
              <a:tabLst>
                <a:tab pos="1082675" algn="r"/>
                <a:tab pos="1830388" algn="r"/>
              </a:tabLst>
              <a:defRPr>
                <a:solidFill>
                  <a:schemeClr val="tx1"/>
                </a:solidFill>
                <a:latin typeface="Arial" charset="0"/>
                <a:cs typeface="Arial" charset="0"/>
              </a:defRPr>
            </a:lvl3pPr>
            <a:lvl4pPr marL="1600200" indent="-228600" eaLnBrk="0" hangingPunct="0">
              <a:tabLst>
                <a:tab pos="1082675" algn="r"/>
                <a:tab pos="1830388" algn="r"/>
              </a:tabLst>
              <a:defRPr>
                <a:solidFill>
                  <a:schemeClr val="tx1"/>
                </a:solidFill>
                <a:latin typeface="Arial" charset="0"/>
                <a:cs typeface="Arial" charset="0"/>
              </a:defRPr>
            </a:lvl4pPr>
            <a:lvl5pPr marL="2057400" indent="-228600" eaLnBrk="0" hangingPunct="0">
              <a:tabLst>
                <a:tab pos="1082675" algn="r"/>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9pPr>
          </a:lstStyle>
          <a:p>
            <a:pPr algn="r" eaLnBrk="1" hangingPunct="1">
              <a:spcBef>
                <a:spcPct val="5000"/>
              </a:spcBef>
            </a:pPr>
            <a:r>
              <a:rPr lang="en-US" sz="2400" b="1" i="1" dirty="0">
                <a:solidFill>
                  <a:schemeClr val="hlink"/>
                </a:solidFill>
                <a:latin typeface="Tahoma" pitchFamily="34" charset="0"/>
              </a:rPr>
              <a:t>r</a:t>
            </a:r>
            <a:r>
              <a:rPr lang="en-US" sz="2300" b="1" baseline="-25000" dirty="0">
                <a:solidFill>
                  <a:schemeClr val="hlink"/>
                </a:solidFill>
                <a:latin typeface="Tahoma" pitchFamily="34" charset="0"/>
              </a:rPr>
              <a:t>2</a:t>
            </a:r>
            <a:endParaRPr lang="en-US" sz="2300" baseline="-25000" dirty="0">
              <a:solidFill>
                <a:schemeClr val="hlink"/>
              </a:solidFill>
            </a:endParaRPr>
          </a:p>
        </p:txBody>
      </p:sp>
      <p:grpSp>
        <p:nvGrpSpPr>
          <p:cNvPr id="8" name="Group 28"/>
          <p:cNvGrpSpPr>
            <a:grpSpLocks/>
          </p:cNvGrpSpPr>
          <p:nvPr/>
        </p:nvGrpSpPr>
        <p:grpSpPr bwMode="auto">
          <a:xfrm>
            <a:off x="1076325" y="3751263"/>
            <a:ext cx="4349750" cy="808037"/>
            <a:chOff x="678" y="2363"/>
            <a:chExt cx="2740" cy="509"/>
          </a:xfrm>
        </p:grpSpPr>
        <p:sp>
          <p:nvSpPr>
            <p:cNvPr id="47135" name="Line 29"/>
            <p:cNvSpPr>
              <a:spLocks noChangeShapeType="1"/>
            </p:cNvSpPr>
            <p:nvPr/>
          </p:nvSpPr>
          <p:spPr bwMode="auto">
            <a:xfrm flipH="1" flipV="1">
              <a:off x="678" y="2365"/>
              <a:ext cx="0" cy="501"/>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136" name="Line 30"/>
            <p:cNvSpPr>
              <a:spLocks noChangeShapeType="1"/>
            </p:cNvSpPr>
            <p:nvPr/>
          </p:nvSpPr>
          <p:spPr bwMode="auto">
            <a:xfrm flipV="1">
              <a:off x="3418" y="2363"/>
              <a:ext cx="0" cy="509"/>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72735" name="Oval 31"/>
          <p:cNvSpPr>
            <a:spLocks noChangeArrowheads="1"/>
          </p:cNvSpPr>
          <p:nvPr/>
        </p:nvSpPr>
        <p:spPr bwMode="auto">
          <a:xfrm>
            <a:off x="7200900" y="4510088"/>
            <a:ext cx="76200" cy="76200"/>
          </a:xfrm>
          <a:prstGeom prst="ellipse">
            <a:avLst/>
          </a:prstGeom>
          <a:solidFill>
            <a:schemeClr val="tx2"/>
          </a:solidFill>
          <a:ln w="9525">
            <a:solidFill>
              <a:schemeClr val="tx1"/>
            </a:solidFill>
            <a:round/>
            <a:headEnd/>
            <a:tailEnd/>
          </a:ln>
        </p:spPr>
        <p:txBody>
          <a:bodyPr wrap="none" anchor="ctr"/>
          <a:lstStyle/>
          <a:p>
            <a:endParaRPr lang="en-US"/>
          </a:p>
        </p:txBody>
      </p:sp>
      <p:sp>
        <p:nvSpPr>
          <p:cNvPr id="72736" name="Line 32"/>
          <p:cNvSpPr>
            <a:spLocks noChangeShapeType="1"/>
          </p:cNvSpPr>
          <p:nvPr/>
        </p:nvSpPr>
        <p:spPr bwMode="auto">
          <a:xfrm flipH="1" flipV="1">
            <a:off x="1828800" y="5257800"/>
            <a:ext cx="889000" cy="0"/>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121" name="Text Box 33"/>
          <p:cNvSpPr txBox="1">
            <a:spLocks noChangeArrowheads="1"/>
          </p:cNvSpPr>
          <p:nvPr/>
        </p:nvSpPr>
        <p:spPr bwMode="auto">
          <a:xfrm>
            <a:off x="1066800" y="1462088"/>
            <a:ext cx="358140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7850" indent="-57785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100"/>
              <a:t>(a)</a:t>
            </a:r>
            <a:r>
              <a:rPr lang="en-US" sz="2300"/>
              <a:t>	The L.F. model</a:t>
            </a:r>
          </a:p>
        </p:txBody>
      </p:sp>
      <p:sp>
        <p:nvSpPr>
          <p:cNvPr id="47122" name="Text Box 34"/>
          <p:cNvSpPr txBox="1">
            <a:spLocks noChangeArrowheads="1"/>
          </p:cNvSpPr>
          <p:nvPr/>
        </p:nvSpPr>
        <p:spPr bwMode="auto">
          <a:xfrm>
            <a:off x="5562600" y="1462088"/>
            <a:ext cx="274320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100"/>
              <a:t>(b)</a:t>
            </a:r>
            <a:r>
              <a:rPr lang="en-US" sz="2300"/>
              <a:t>  The </a:t>
            </a:r>
            <a:r>
              <a:rPr lang="en-US" sz="2300" i="1"/>
              <a:t>IS</a:t>
            </a:r>
            <a:r>
              <a:rPr lang="en-US" sz="2300"/>
              <a:t> </a:t>
            </a:r>
            <a:r>
              <a:rPr lang="en-US" sz="1100"/>
              <a:t> </a:t>
            </a:r>
            <a:r>
              <a:rPr lang="en-US" sz="2300"/>
              <a:t>curve</a:t>
            </a:r>
          </a:p>
        </p:txBody>
      </p:sp>
      <p:grpSp>
        <p:nvGrpSpPr>
          <p:cNvPr id="9" name="Group 35"/>
          <p:cNvGrpSpPr>
            <a:grpSpLocks/>
          </p:cNvGrpSpPr>
          <p:nvPr/>
        </p:nvGrpSpPr>
        <p:grpSpPr bwMode="auto">
          <a:xfrm>
            <a:off x="6096000" y="2667000"/>
            <a:ext cx="533400" cy="3200400"/>
            <a:chOff x="3600" y="1536"/>
            <a:chExt cx="336" cy="2016"/>
          </a:xfrm>
        </p:grpSpPr>
        <p:sp>
          <p:nvSpPr>
            <p:cNvPr id="47133" name="Line 36"/>
            <p:cNvSpPr>
              <a:spLocks noChangeShapeType="1"/>
            </p:cNvSpPr>
            <p:nvPr/>
          </p:nvSpPr>
          <p:spPr bwMode="auto">
            <a:xfrm flipV="1">
              <a:off x="3744" y="1536"/>
              <a:ext cx="0" cy="172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7134" name="Text Box 37"/>
            <p:cNvSpPr txBox="1">
              <a:spLocks noChangeArrowheads="1"/>
            </p:cNvSpPr>
            <p:nvPr/>
          </p:nvSpPr>
          <p:spPr bwMode="auto">
            <a:xfrm>
              <a:off x="3600" y="3235"/>
              <a:ext cx="336"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91440">
              <a:spAutoFit/>
            </a:bodyPr>
            <a:lstStyle>
              <a:lvl1pPr eaLnBrk="0" hangingPunct="0">
                <a:tabLst>
                  <a:tab pos="1082675" algn="r"/>
                  <a:tab pos="1830388" algn="r"/>
                </a:tabLst>
                <a:defRPr>
                  <a:solidFill>
                    <a:schemeClr val="tx1"/>
                  </a:solidFill>
                  <a:latin typeface="Arial" charset="0"/>
                  <a:cs typeface="Arial" charset="0"/>
                </a:defRPr>
              </a:lvl1pPr>
              <a:lvl2pPr marL="742950" indent="-285750" eaLnBrk="0" hangingPunct="0">
                <a:tabLst>
                  <a:tab pos="1082675" algn="r"/>
                  <a:tab pos="1830388" algn="r"/>
                </a:tabLst>
                <a:defRPr>
                  <a:solidFill>
                    <a:schemeClr val="tx1"/>
                  </a:solidFill>
                  <a:latin typeface="Arial" charset="0"/>
                  <a:cs typeface="Arial" charset="0"/>
                </a:defRPr>
              </a:lvl2pPr>
              <a:lvl3pPr marL="1143000" indent="-228600" eaLnBrk="0" hangingPunct="0">
                <a:tabLst>
                  <a:tab pos="1082675" algn="r"/>
                  <a:tab pos="1830388" algn="r"/>
                </a:tabLst>
                <a:defRPr>
                  <a:solidFill>
                    <a:schemeClr val="tx1"/>
                  </a:solidFill>
                  <a:latin typeface="Arial" charset="0"/>
                  <a:cs typeface="Arial" charset="0"/>
                </a:defRPr>
              </a:lvl3pPr>
              <a:lvl4pPr marL="1600200" indent="-228600" eaLnBrk="0" hangingPunct="0">
                <a:tabLst>
                  <a:tab pos="1082675" algn="r"/>
                  <a:tab pos="1830388" algn="r"/>
                </a:tabLst>
                <a:defRPr>
                  <a:solidFill>
                    <a:schemeClr val="tx1"/>
                  </a:solidFill>
                  <a:latin typeface="Arial" charset="0"/>
                  <a:cs typeface="Arial" charset="0"/>
                </a:defRPr>
              </a:lvl4pPr>
              <a:lvl5pPr marL="2057400" indent="-228600" eaLnBrk="0" hangingPunct="0">
                <a:tabLst>
                  <a:tab pos="1082675" algn="r"/>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9pPr>
            </a:lstStyle>
            <a:p>
              <a:pPr eaLnBrk="1" hangingPunct="1">
                <a:spcBef>
                  <a:spcPct val="5000"/>
                </a:spcBef>
              </a:pPr>
              <a:r>
                <a:rPr lang="en-US" sz="2400" b="1" i="1" dirty="0">
                  <a:solidFill>
                    <a:schemeClr val="hlink"/>
                  </a:solidFill>
                  <a:latin typeface="Tahoma" pitchFamily="34" charset="0"/>
                </a:rPr>
                <a:t>Y</a:t>
              </a:r>
              <a:r>
                <a:rPr lang="en-US" sz="2300" b="1" baseline="-25000" dirty="0">
                  <a:solidFill>
                    <a:schemeClr val="hlink"/>
                  </a:solidFill>
                  <a:latin typeface="Tahoma" pitchFamily="34" charset="0"/>
                </a:rPr>
                <a:t>2</a:t>
              </a:r>
              <a:endParaRPr lang="en-US" sz="2300" baseline="-25000" dirty="0">
                <a:solidFill>
                  <a:schemeClr val="hlink"/>
                </a:solidFill>
              </a:endParaRPr>
            </a:p>
          </p:txBody>
        </p:sp>
      </p:grpSp>
      <p:sp>
        <p:nvSpPr>
          <p:cNvPr id="72742" name="Line 38"/>
          <p:cNvSpPr>
            <a:spLocks noChangeShapeType="1"/>
          </p:cNvSpPr>
          <p:nvPr/>
        </p:nvSpPr>
        <p:spPr bwMode="auto">
          <a:xfrm flipH="1" flipV="1">
            <a:off x="6350000" y="5305425"/>
            <a:ext cx="889000" cy="0"/>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10" name="Group 39"/>
          <p:cNvGrpSpPr>
            <a:grpSpLocks/>
          </p:cNvGrpSpPr>
          <p:nvPr/>
        </p:nvGrpSpPr>
        <p:grpSpPr bwMode="auto">
          <a:xfrm>
            <a:off x="2590800" y="2057400"/>
            <a:ext cx="609600" cy="3289300"/>
            <a:chOff x="1632" y="1296"/>
            <a:chExt cx="384" cy="2072"/>
          </a:xfrm>
        </p:grpSpPr>
        <p:sp>
          <p:nvSpPr>
            <p:cNvPr id="47131" name="Line 40"/>
            <p:cNvSpPr>
              <a:spLocks noChangeShapeType="1"/>
            </p:cNvSpPr>
            <p:nvPr/>
          </p:nvSpPr>
          <p:spPr bwMode="auto">
            <a:xfrm flipV="1">
              <a:off x="1757" y="1560"/>
              <a:ext cx="0" cy="180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32" name="Text Box 41"/>
            <p:cNvSpPr txBox="1">
              <a:spLocks noChangeArrowheads="1"/>
            </p:cNvSpPr>
            <p:nvPr/>
          </p:nvSpPr>
          <p:spPr bwMode="auto">
            <a:xfrm>
              <a:off x="1632" y="1296"/>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i="1">
                  <a:latin typeface="Tahoma" pitchFamily="34" charset="0"/>
                </a:rPr>
                <a:t>S</a:t>
              </a:r>
              <a:r>
                <a:rPr lang="en-US" sz="2400" baseline="-25000">
                  <a:latin typeface="Tahoma" pitchFamily="34" charset="0"/>
                </a:rPr>
                <a:t>1</a:t>
              </a:r>
            </a:p>
          </p:txBody>
        </p:sp>
      </p:grpSp>
      <p:grpSp>
        <p:nvGrpSpPr>
          <p:cNvPr id="11" name="Group 42"/>
          <p:cNvGrpSpPr>
            <a:grpSpLocks/>
          </p:cNvGrpSpPr>
          <p:nvPr/>
        </p:nvGrpSpPr>
        <p:grpSpPr bwMode="auto">
          <a:xfrm>
            <a:off x="1600200" y="2057400"/>
            <a:ext cx="609600" cy="3289300"/>
            <a:chOff x="1008" y="1296"/>
            <a:chExt cx="384" cy="2072"/>
          </a:xfrm>
        </p:grpSpPr>
        <p:sp>
          <p:nvSpPr>
            <p:cNvPr id="47129" name="Line 43"/>
            <p:cNvSpPr>
              <a:spLocks noChangeShapeType="1"/>
            </p:cNvSpPr>
            <p:nvPr/>
          </p:nvSpPr>
          <p:spPr bwMode="auto">
            <a:xfrm flipV="1">
              <a:off x="1152" y="1560"/>
              <a:ext cx="0" cy="1808"/>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30" name="Text Box 44"/>
            <p:cNvSpPr txBox="1">
              <a:spLocks noChangeArrowheads="1"/>
            </p:cNvSpPr>
            <p:nvPr/>
          </p:nvSpPr>
          <p:spPr bwMode="auto">
            <a:xfrm>
              <a:off x="1008" y="1296"/>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i="1">
                  <a:solidFill>
                    <a:schemeClr val="hlink"/>
                  </a:solidFill>
                  <a:latin typeface="Tahoma" pitchFamily="34" charset="0"/>
                </a:rPr>
                <a:t>S</a:t>
              </a:r>
              <a:r>
                <a:rPr lang="en-US" sz="2400" baseline="-25000">
                  <a:solidFill>
                    <a:schemeClr val="hlink"/>
                  </a:solidFill>
                  <a:latin typeface="Tahoma" pitchFamily="34" charset="0"/>
                </a:rPr>
                <a:t>2</a:t>
              </a:r>
            </a:p>
          </p:txBody>
        </p:sp>
      </p:grpSp>
      <p:sp>
        <p:nvSpPr>
          <p:cNvPr id="72749" name="Line 45"/>
          <p:cNvSpPr>
            <a:spLocks noChangeShapeType="1"/>
          </p:cNvSpPr>
          <p:nvPr/>
        </p:nvSpPr>
        <p:spPr bwMode="auto">
          <a:xfrm>
            <a:off x="5580063" y="3079750"/>
            <a:ext cx="2208212" cy="1951038"/>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50" name="Text Box 46"/>
          <p:cNvSpPr txBox="1">
            <a:spLocks noChangeArrowheads="1"/>
          </p:cNvSpPr>
          <p:nvPr/>
        </p:nvSpPr>
        <p:spPr bwMode="auto">
          <a:xfrm>
            <a:off x="7696200" y="48006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i="1">
                <a:solidFill>
                  <a:srgbClr val="CC0000"/>
                </a:solidFill>
                <a:latin typeface="Tahoma" pitchFamily="34" charset="0"/>
              </a:rPr>
              <a:t>IS</a:t>
            </a:r>
            <a:endParaRPr lang="en-US" sz="2400" i="1" baseline="-25000">
              <a:solidFill>
                <a:srgbClr val="CC0000"/>
              </a:solidFill>
              <a:latin typeface="Tahoma" pitchFamily="34" charset="0"/>
            </a:endParaRPr>
          </a:p>
        </p:txBody>
      </p:sp>
    </p:spTree>
    <p:extLst>
      <p:ext uri="{BB962C8B-B14F-4D97-AF65-F5344CB8AC3E}">
        <p14:creationId xmlns:p14="http://schemas.microsoft.com/office/powerpoint/2010/main" val="287704454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trips(downRight)">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strips(downRight)">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up)">
                                      <p:cBhvr>
                                        <p:cTn id="27" dur="500"/>
                                        <p:tgtEl>
                                          <p:spTgt spid="1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2717"/>
                                        </p:tgtEl>
                                        <p:attrNameLst>
                                          <p:attrName>style.visibility</p:attrName>
                                        </p:attrNameLst>
                                      </p:cBhvr>
                                      <p:to>
                                        <p:strVal val="visible"/>
                                      </p:to>
                                    </p:set>
                                    <p:animEffect transition="in" filter="wipe(left)">
                                      <p:cBhvr>
                                        <p:cTn id="32" dur="500"/>
                                        <p:tgtEl>
                                          <p:spTgt spid="72717"/>
                                        </p:tgtEl>
                                      </p:cBhvr>
                                    </p:animEffect>
                                  </p:childTnLst>
                                </p:cTn>
                              </p:par>
                            </p:childTnLst>
                          </p:cTn>
                        </p:par>
                        <p:par>
                          <p:cTn id="33" fill="hold" nodeType="afterGroup">
                            <p:stCondLst>
                              <p:cond delay="500"/>
                            </p:stCondLst>
                            <p:childTnLst>
                              <p:par>
                                <p:cTn id="34" presetID="18" presetClass="entr" presetSubtype="12" fill="hold" grpId="0" nodeType="afterEffect">
                                  <p:stCondLst>
                                    <p:cond delay="0"/>
                                  </p:stCondLst>
                                  <p:childTnLst>
                                    <p:set>
                                      <p:cBhvr>
                                        <p:cTn id="35" dur="1" fill="hold">
                                          <p:stCondLst>
                                            <p:cond delay="0"/>
                                          </p:stCondLst>
                                        </p:cTn>
                                        <p:tgtEl>
                                          <p:spTgt spid="72718"/>
                                        </p:tgtEl>
                                        <p:attrNameLst>
                                          <p:attrName>style.visibility</p:attrName>
                                        </p:attrNameLst>
                                      </p:cBhvr>
                                      <p:to>
                                        <p:strVal val="visible"/>
                                      </p:to>
                                    </p:set>
                                    <p:animEffect transition="in" filter="strips(downLeft)">
                                      <p:cBhvr>
                                        <p:cTn id="36" dur="500"/>
                                        <p:tgtEl>
                                          <p:spTgt spid="72718"/>
                                        </p:tgtEl>
                                      </p:cBhvr>
                                    </p:animEffect>
                                  </p:childTnLst>
                                </p:cTn>
                              </p:par>
                            </p:childTnLst>
                          </p:cTn>
                        </p:par>
                        <p:par>
                          <p:cTn id="37" fill="hold" nodeType="afterGroup">
                            <p:stCondLst>
                              <p:cond delay="1000"/>
                            </p:stCondLst>
                            <p:childTnLst>
                              <p:par>
                                <p:cTn id="38" presetID="18" presetClass="entr" presetSubtype="12" fill="hold" grpId="0" nodeType="afterEffect">
                                  <p:stCondLst>
                                    <p:cond delay="0"/>
                                  </p:stCondLst>
                                  <p:childTnLst>
                                    <p:set>
                                      <p:cBhvr>
                                        <p:cTn id="39" dur="1" fill="hold">
                                          <p:stCondLst>
                                            <p:cond delay="0"/>
                                          </p:stCondLst>
                                        </p:cTn>
                                        <p:tgtEl>
                                          <p:spTgt spid="72729"/>
                                        </p:tgtEl>
                                        <p:attrNameLst>
                                          <p:attrName>style.visibility</p:attrName>
                                        </p:attrNameLst>
                                      </p:cBhvr>
                                      <p:to>
                                        <p:strVal val="visible"/>
                                      </p:to>
                                    </p:set>
                                    <p:animEffect transition="in" filter="strips(downLeft)">
                                      <p:cBhvr>
                                        <p:cTn id="40" dur="500"/>
                                        <p:tgtEl>
                                          <p:spTgt spid="72729"/>
                                        </p:tgtEl>
                                      </p:cBhvr>
                                    </p:animEffect>
                                  </p:childTnLst>
                                </p:cTn>
                              </p:par>
                            </p:childTnLst>
                          </p:cTn>
                        </p:par>
                        <p:par>
                          <p:cTn id="41" fill="hold" nodeType="afterGroup">
                            <p:stCondLst>
                              <p:cond delay="1500"/>
                            </p:stCondLst>
                            <p:childTnLst>
                              <p:par>
                                <p:cTn id="42" presetID="18" presetClass="entr" presetSubtype="12" fill="hold" grpId="0" nodeType="afterEffect">
                                  <p:stCondLst>
                                    <p:cond delay="0"/>
                                  </p:stCondLst>
                                  <p:childTnLst>
                                    <p:set>
                                      <p:cBhvr>
                                        <p:cTn id="43" dur="1" fill="hold">
                                          <p:stCondLst>
                                            <p:cond delay="0"/>
                                          </p:stCondLst>
                                        </p:cTn>
                                        <p:tgtEl>
                                          <p:spTgt spid="72735"/>
                                        </p:tgtEl>
                                        <p:attrNameLst>
                                          <p:attrName>style.visibility</p:attrName>
                                        </p:attrNameLst>
                                      </p:cBhvr>
                                      <p:to>
                                        <p:strVal val="visible"/>
                                      </p:to>
                                    </p:set>
                                    <p:animEffect transition="in" filter="strips(downLeft)">
                                      <p:cBhvr>
                                        <p:cTn id="44" dur="500"/>
                                        <p:tgtEl>
                                          <p:spTgt spid="72735"/>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7" presetClass="entr" presetSubtype="2" fill="hold" grpId="0" nodeType="clickEffect">
                                  <p:stCondLst>
                                    <p:cond delay="0"/>
                                  </p:stCondLst>
                                  <p:childTnLst>
                                    <p:set>
                                      <p:cBhvr>
                                        <p:cTn id="48" dur="1" fill="hold">
                                          <p:stCondLst>
                                            <p:cond delay="0"/>
                                          </p:stCondLst>
                                        </p:cTn>
                                        <p:tgtEl>
                                          <p:spTgt spid="72742"/>
                                        </p:tgtEl>
                                        <p:attrNameLst>
                                          <p:attrName>style.visibility</p:attrName>
                                        </p:attrNameLst>
                                      </p:cBhvr>
                                      <p:to>
                                        <p:strVal val="visible"/>
                                      </p:to>
                                    </p:set>
                                    <p:anim calcmode="lin" valueType="num">
                                      <p:cBhvr>
                                        <p:cTn id="49" dur="500" fill="hold"/>
                                        <p:tgtEl>
                                          <p:spTgt spid="72742"/>
                                        </p:tgtEl>
                                        <p:attrNameLst>
                                          <p:attrName>ppt_x</p:attrName>
                                        </p:attrNameLst>
                                      </p:cBhvr>
                                      <p:tavLst>
                                        <p:tav tm="0">
                                          <p:val>
                                            <p:strVal val="#ppt_x+#ppt_w/2"/>
                                          </p:val>
                                        </p:tav>
                                        <p:tav tm="100000">
                                          <p:val>
                                            <p:strVal val="#ppt_x"/>
                                          </p:val>
                                        </p:tav>
                                      </p:tavLst>
                                    </p:anim>
                                    <p:anim calcmode="lin" valueType="num">
                                      <p:cBhvr>
                                        <p:cTn id="50" dur="500" fill="hold"/>
                                        <p:tgtEl>
                                          <p:spTgt spid="72742"/>
                                        </p:tgtEl>
                                        <p:attrNameLst>
                                          <p:attrName>ppt_y</p:attrName>
                                        </p:attrNameLst>
                                      </p:cBhvr>
                                      <p:tavLst>
                                        <p:tav tm="0">
                                          <p:val>
                                            <p:strVal val="#ppt_y"/>
                                          </p:val>
                                        </p:tav>
                                        <p:tav tm="100000">
                                          <p:val>
                                            <p:strVal val="#ppt_y"/>
                                          </p:val>
                                        </p:tav>
                                      </p:tavLst>
                                    </p:anim>
                                    <p:anim calcmode="lin" valueType="num">
                                      <p:cBhvr>
                                        <p:cTn id="51" dur="500" fill="hold"/>
                                        <p:tgtEl>
                                          <p:spTgt spid="72742"/>
                                        </p:tgtEl>
                                        <p:attrNameLst>
                                          <p:attrName>ppt_w</p:attrName>
                                        </p:attrNameLst>
                                      </p:cBhvr>
                                      <p:tavLst>
                                        <p:tav tm="0">
                                          <p:val>
                                            <p:fltVal val="0"/>
                                          </p:val>
                                        </p:tav>
                                        <p:tav tm="100000">
                                          <p:val>
                                            <p:strVal val="#ppt_w"/>
                                          </p:val>
                                        </p:tav>
                                      </p:tavLst>
                                    </p:anim>
                                    <p:anim calcmode="lin" valueType="num">
                                      <p:cBhvr>
                                        <p:cTn id="52" dur="500" fill="hold"/>
                                        <p:tgtEl>
                                          <p:spTgt spid="72742"/>
                                        </p:tgtEl>
                                        <p:attrNameLst>
                                          <p:attrName>ppt_h</p:attrName>
                                        </p:attrNameLst>
                                      </p:cBhvr>
                                      <p:tavLst>
                                        <p:tav tm="0">
                                          <p:val>
                                            <p:strVal val="#ppt_h"/>
                                          </p:val>
                                        </p:tav>
                                        <p:tav tm="100000">
                                          <p:val>
                                            <p:strVal val="#ppt_h"/>
                                          </p:val>
                                        </p:tav>
                                      </p:tavLst>
                                    </p:anim>
                                  </p:childTnLst>
                                </p:cTn>
                              </p:par>
                            </p:childTnLst>
                          </p:cTn>
                        </p:par>
                        <p:par>
                          <p:cTn id="53" fill="hold" nodeType="afterGroup">
                            <p:stCondLst>
                              <p:cond delay="500"/>
                            </p:stCondLst>
                            <p:childTnLst>
                              <p:par>
                                <p:cTn id="54" presetID="22" presetClass="entr" presetSubtype="1" fill="hold" nodeType="after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wipe(up)">
                                      <p:cBhvr>
                                        <p:cTn id="56" dur="500"/>
                                        <p:tgtEl>
                                          <p:spTgt spid="9"/>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7" presetClass="entr" presetSubtype="2" fill="hold" grpId="0" nodeType="clickEffect">
                                  <p:stCondLst>
                                    <p:cond delay="0"/>
                                  </p:stCondLst>
                                  <p:childTnLst>
                                    <p:set>
                                      <p:cBhvr>
                                        <p:cTn id="60" dur="1" fill="hold">
                                          <p:stCondLst>
                                            <p:cond delay="0"/>
                                          </p:stCondLst>
                                        </p:cTn>
                                        <p:tgtEl>
                                          <p:spTgt spid="72736"/>
                                        </p:tgtEl>
                                        <p:attrNameLst>
                                          <p:attrName>style.visibility</p:attrName>
                                        </p:attrNameLst>
                                      </p:cBhvr>
                                      <p:to>
                                        <p:strVal val="visible"/>
                                      </p:to>
                                    </p:set>
                                    <p:anim calcmode="lin" valueType="num">
                                      <p:cBhvr>
                                        <p:cTn id="61" dur="500" fill="hold"/>
                                        <p:tgtEl>
                                          <p:spTgt spid="72736"/>
                                        </p:tgtEl>
                                        <p:attrNameLst>
                                          <p:attrName>ppt_x</p:attrName>
                                        </p:attrNameLst>
                                      </p:cBhvr>
                                      <p:tavLst>
                                        <p:tav tm="0">
                                          <p:val>
                                            <p:strVal val="#ppt_x+#ppt_w/2"/>
                                          </p:val>
                                        </p:tav>
                                        <p:tav tm="100000">
                                          <p:val>
                                            <p:strVal val="#ppt_x"/>
                                          </p:val>
                                        </p:tav>
                                      </p:tavLst>
                                    </p:anim>
                                    <p:anim calcmode="lin" valueType="num">
                                      <p:cBhvr>
                                        <p:cTn id="62" dur="500" fill="hold"/>
                                        <p:tgtEl>
                                          <p:spTgt spid="72736"/>
                                        </p:tgtEl>
                                        <p:attrNameLst>
                                          <p:attrName>ppt_y</p:attrName>
                                        </p:attrNameLst>
                                      </p:cBhvr>
                                      <p:tavLst>
                                        <p:tav tm="0">
                                          <p:val>
                                            <p:strVal val="#ppt_y"/>
                                          </p:val>
                                        </p:tav>
                                        <p:tav tm="100000">
                                          <p:val>
                                            <p:strVal val="#ppt_y"/>
                                          </p:val>
                                        </p:tav>
                                      </p:tavLst>
                                    </p:anim>
                                    <p:anim calcmode="lin" valueType="num">
                                      <p:cBhvr>
                                        <p:cTn id="63" dur="500" fill="hold"/>
                                        <p:tgtEl>
                                          <p:spTgt spid="72736"/>
                                        </p:tgtEl>
                                        <p:attrNameLst>
                                          <p:attrName>ppt_w</p:attrName>
                                        </p:attrNameLst>
                                      </p:cBhvr>
                                      <p:tavLst>
                                        <p:tav tm="0">
                                          <p:val>
                                            <p:fltVal val="0"/>
                                          </p:val>
                                        </p:tav>
                                        <p:tav tm="100000">
                                          <p:val>
                                            <p:strVal val="#ppt_w"/>
                                          </p:val>
                                        </p:tav>
                                      </p:tavLst>
                                    </p:anim>
                                    <p:anim calcmode="lin" valueType="num">
                                      <p:cBhvr>
                                        <p:cTn id="64" dur="500" fill="hold"/>
                                        <p:tgtEl>
                                          <p:spTgt spid="72736"/>
                                        </p:tgtEl>
                                        <p:attrNameLst>
                                          <p:attrName>ppt_h</p:attrName>
                                        </p:attrNameLst>
                                      </p:cBhvr>
                                      <p:tavLst>
                                        <p:tav tm="0">
                                          <p:val>
                                            <p:strVal val="#ppt_h"/>
                                          </p:val>
                                        </p:tav>
                                        <p:tav tm="100000">
                                          <p:val>
                                            <p:strVal val="#ppt_h"/>
                                          </p:val>
                                        </p:tav>
                                      </p:tavLst>
                                    </p:anim>
                                  </p:childTnLst>
                                </p:cTn>
                              </p:par>
                            </p:childTnLst>
                          </p:cTn>
                        </p:par>
                        <p:par>
                          <p:cTn id="65" fill="hold" nodeType="afterGroup">
                            <p:stCondLst>
                              <p:cond delay="500"/>
                            </p:stCondLst>
                            <p:childTnLst>
                              <p:par>
                                <p:cTn id="66" presetID="22" presetClass="entr" presetSubtype="1" fill="hold" nodeType="afterEffect">
                                  <p:stCondLst>
                                    <p:cond delay="0"/>
                                  </p:stCondLst>
                                  <p:childTnLst>
                                    <p:set>
                                      <p:cBhvr>
                                        <p:cTn id="67" dur="1" fill="hold">
                                          <p:stCondLst>
                                            <p:cond delay="0"/>
                                          </p:stCondLst>
                                        </p:cTn>
                                        <p:tgtEl>
                                          <p:spTgt spid="11"/>
                                        </p:tgtEl>
                                        <p:attrNameLst>
                                          <p:attrName>style.visibility</p:attrName>
                                        </p:attrNameLst>
                                      </p:cBhvr>
                                      <p:to>
                                        <p:strVal val="visible"/>
                                      </p:to>
                                    </p:set>
                                    <p:animEffect transition="in" filter="wipe(up)">
                                      <p:cBhvr>
                                        <p:cTn id="68" dur="500"/>
                                        <p:tgtEl>
                                          <p:spTgt spid="11"/>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17" presetClass="entr" presetSubtype="4" fill="hold" nodeType="clickEffect">
                                  <p:stCondLst>
                                    <p:cond delay="0"/>
                                  </p:stCondLst>
                                  <p:childTnLst>
                                    <p:set>
                                      <p:cBhvr>
                                        <p:cTn id="72" dur="1" fill="hold">
                                          <p:stCondLst>
                                            <p:cond delay="0"/>
                                          </p:stCondLst>
                                        </p:cTn>
                                        <p:tgtEl>
                                          <p:spTgt spid="8"/>
                                        </p:tgtEl>
                                        <p:attrNameLst>
                                          <p:attrName>style.visibility</p:attrName>
                                        </p:attrNameLst>
                                      </p:cBhvr>
                                      <p:to>
                                        <p:strVal val="visible"/>
                                      </p:to>
                                    </p:set>
                                    <p:anim calcmode="lin" valueType="num">
                                      <p:cBhvr>
                                        <p:cTn id="73" dur="500" fill="hold"/>
                                        <p:tgtEl>
                                          <p:spTgt spid="8"/>
                                        </p:tgtEl>
                                        <p:attrNameLst>
                                          <p:attrName>ppt_x</p:attrName>
                                        </p:attrNameLst>
                                      </p:cBhvr>
                                      <p:tavLst>
                                        <p:tav tm="0">
                                          <p:val>
                                            <p:strVal val="#ppt_x"/>
                                          </p:val>
                                        </p:tav>
                                        <p:tav tm="100000">
                                          <p:val>
                                            <p:strVal val="#ppt_x"/>
                                          </p:val>
                                        </p:tav>
                                      </p:tavLst>
                                    </p:anim>
                                    <p:anim calcmode="lin" valueType="num">
                                      <p:cBhvr>
                                        <p:cTn id="74" dur="500" fill="hold"/>
                                        <p:tgtEl>
                                          <p:spTgt spid="8"/>
                                        </p:tgtEl>
                                        <p:attrNameLst>
                                          <p:attrName>ppt_y</p:attrName>
                                        </p:attrNameLst>
                                      </p:cBhvr>
                                      <p:tavLst>
                                        <p:tav tm="0">
                                          <p:val>
                                            <p:strVal val="#ppt_y+#ppt_h/2"/>
                                          </p:val>
                                        </p:tav>
                                        <p:tav tm="100000">
                                          <p:val>
                                            <p:strVal val="#ppt_y"/>
                                          </p:val>
                                        </p:tav>
                                      </p:tavLst>
                                    </p:anim>
                                    <p:anim calcmode="lin" valueType="num">
                                      <p:cBhvr>
                                        <p:cTn id="75" dur="500" fill="hold"/>
                                        <p:tgtEl>
                                          <p:spTgt spid="8"/>
                                        </p:tgtEl>
                                        <p:attrNameLst>
                                          <p:attrName>ppt_w</p:attrName>
                                        </p:attrNameLst>
                                      </p:cBhvr>
                                      <p:tavLst>
                                        <p:tav tm="0">
                                          <p:val>
                                            <p:strVal val="#ppt_w"/>
                                          </p:val>
                                        </p:tav>
                                        <p:tav tm="100000">
                                          <p:val>
                                            <p:strVal val="#ppt_w"/>
                                          </p:val>
                                        </p:tav>
                                      </p:tavLst>
                                    </p:anim>
                                    <p:anim calcmode="lin" valueType="num">
                                      <p:cBhvr>
                                        <p:cTn id="76" dur="500" fill="hold"/>
                                        <p:tgtEl>
                                          <p:spTgt spid="8"/>
                                        </p:tgtEl>
                                        <p:attrNameLst>
                                          <p:attrName>ppt_h</p:attrName>
                                        </p:attrNameLst>
                                      </p:cBhvr>
                                      <p:tavLst>
                                        <p:tav tm="0">
                                          <p:val>
                                            <p:fltVal val="0"/>
                                          </p:val>
                                        </p:tav>
                                        <p:tav tm="100000">
                                          <p:val>
                                            <p:strVal val="#ppt_h"/>
                                          </p:val>
                                        </p:tav>
                                      </p:tavLst>
                                    </p:anim>
                                  </p:childTnLst>
                                </p:cTn>
                              </p:par>
                            </p:childTnLst>
                          </p:cTn>
                        </p:par>
                        <p:par>
                          <p:cTn id="77" fill="hold" nodeType="afterGroup">
                            <p:stCondLst>
                              <p:cond delay="500"/>
                            </p:stCondLst>
                            <p:childTnLst>
                              <p:par>
                                <p:cTn id="78" presetID="22" presetClass="entr" presetSubtype="8" fill="hold" grpId="0" nodeType="afterEffect">
                                  <p:stCondLst>
                                    <p:cond delay="0"/>
                                  </p:stCondLst>
                                  <p:childTnLst>
                                    <p:set>
                                      <p:cBhvr>
                                        <p:cTn id="79" dur="1" fill="hold">
                                          <p:stCondLst>
                                            <p:cond delay="0"/>
                                          </p:stCondLst>
                                        </p:cTn>
                                        <p:tgtEl>
                                          <p:spTgt spid="72730"/>
                                        </p:tgtEl>
                                        <p:attrNameLst>
                                          <p:attrName>style.visibility</p:attrName>
                                        </p:attrNameLst>
                                      </p:cBhvr>
                                      <p:to>
                                        <p:strVal val="visible"/>
                                      </p:to>
                                    </p:set>
                                    <p:animEffect transition="in" filter="wipe(left)">
                                      <p:cBhvr>
                                        <p:cTn id="80" dur="500"/>
                                        <p:tgtEl>
                                          <p:spTgt spid="72730"/>
                                        </p:tgtEl>
                                      </p:cBhvr>
                                    </p:animEffect>
                                  </p:childTnLst>
                                </p:cTn>
                              </p:par>
                            </p:childTnLst>
                          </p:cTn>
                        </p:par>
                        <p:par>
                          <p:cTn id="81" fill="hold" nodeType="afterGroup">
                            <p:stCondLst>
                              <p:cond delay="1000"/>
                            </p:stCondLst>
                            <p:childTnLst>
                              <p:par>
                                <p:cTn id="82" presetID="18" presetClass="entr" presetSubtype="12" fill="hold" grpId="0" nodeType="afterEffect">
                                  <p:stCondLst>
                                    <p:cond delay="0"/>
                                  </p:stCondLst>
                                  <p:childTnLst>
                                    <p:set>
                                      <p:cBhvr>
                                        <p:cTn id="83" dur="1" fill="hold">
                                          <p:stCondLst>
                                            <p:cond delay="0"/>
                                          </p:stCondLst>
                                        </p:cTn>
                                        <p:tgtEl>
                                          <p:spTgt spid="72719"/>
                                        </p:tgtEl>
                                        <p:attrNameLst>
                                          <p:attrName>style.visibility</p:attrName>
                                        </p:attrNameLst>
                                      </p:cBhvr>
                                      <p:to>
                                        <p:strVal val="visible"/>
                                      </p:to>
                                    </p:set>
                                    <p:animEffect transition="in" filter="strips(downLeft)">
                                      <p:cBhvr>
                                        <p:cTn id="84" dur="500"/>
                                        <p:tgtEl>
                                          <p:spTgt spid="72719"/>
                                        </p:tgtEl>
                                      </p:cBhvr>
                                    </p:animEffect>
                                  </p:childTnLst>
                                </p:cTn>
                              </p:par>
                            </p:childTnLst>
                          </p:cTn>
                        </p:par>
                        <p:par>
                          <p:cTn id="85" fill="hold" nodeType="afterGroup">
                            <p:stCondLst>
                              <p:cond delay="1500"/>
                            </p:stCondLst>
                            <p:childTnLst>
                              <p:par>
                                <p:cTn id="86" presetID="18" presetClass="entr" presetSubtype="12" fill="hold" grpId="0" nodeType="afterEffect">
                                  <p:stCondLst>
                                    <p:cond delay="0"/>
                                  </p:stCondLst>
                                  <p:childTnLst>
                                    <p:set>
                                      <p:cBhvr>
                                        <p:cTn id="87" dur="1" fill="hold">
                                          <p:stCondLst>
                                            <p:cond delay="0"/>
                                          </p:stCondLst>
                                        </p:cTn>
                                        <p:tgtEl>
                                          <p:spTgt spid="72731"/>
                                        </p:tgtEl>
                                        <p:attrNameLst>
                                          <p:attrName>style.visibility</p:attrName>
                                        </p:attrNameLst>
                                      </p:cBhvr>
                                      <p:to>
                                        <p:strVal val="visible"/>
                                      </p:to>
                                    </p:set>
                                    <p:animEffect transition="in" filter="strips(downLeft)">
                                      <p:cBhvr>
                                        <p:cTn id="88" dur="500"/>
                                        <p:tgtEl>
                                          <p:spTgt spid="72731"/>
                                        </p:tgtEl>
                                      </p:cBhvr>
                                    </p:animEffect>
                                  </p:childTnLst>
                                </p:cTn>
                              </p:par>
                            </p:childTnLst>
                          </p:cTn>
                        </p:par>
                        <p:par>
                          <p:cTn id="89" fill="hold" nodeType="afterGroup">
                            <p:stCondLst>
                              <p:cond delay="2000"/>
                            </p:stCondLst>
                            <p:childTnLst>
                              <p:par>
                                <p:cTn id="90" presetID="18" presetClass="entr" presetSubtype="12" fill="hold" grpId="0" nodeType="afterEffect">
                                  <p:stCondLst>
                                    <p:cond delay="0"/>
                                  </p:stCondLst>
                                  <p:childTnLst>
                                    <p:set>
                                      <p:cBhvr>
                                        <p:cTn id="91" dur="1" fill="hold">
                                          <p:stCondLst>
                                            <p:cond delay="0"/>
                                          </p:stCondLst>
                                        </p:cTn>
                                        <p:tgtEl>
                                          <p:spTgt spid="72706"/>
                                        </p:tgtEl>
                                        <p:attrNameLst>
                                          <p:attrName>style.visibility</p:attrName>
                                        </p:attrNameLst>
                                      </p:cBhvr>
                                      <p:to>
                                        <p:strVal val="visible"/>
                                      </p:to>
                                    </p:set>
                                    <p:animEffect transition="in" filter="strips(downLeft)">
                                      <p:cBhvr>
                                        <p:cTn id="92" dur="500"/>
                                        <p:tgtEl>
                                          <p:spTgt spid="72706"/>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18" presetClass="entr" presetSubtype="6" fill="hold" grpId="0" nodeType="clickEffect">
                                  <p:stCondLst>
                                    <p:cond delay="0"/>
                                  </p:stCondLst>
                                  <p:childTnLst>
                                    <p:set>
                                      <p:cBhvr>
                                        <p:cTn id="96" dur="1" fill="hold">
                                          <p:stCondLst>
                                            <p:cond delay="0"/>
                                          </p:stCondLst>
                                        </p:cTn>
                                        <p:tgtEl>
                                          <p:spTgt spid="72749"/>
                                        </p:tgtEl>
                                        <p:attrNameLst>
                                          <p:attrName>style.visibility</p:attrName>
                                        </p:attrNameLst>
                                      </p:cBhvr>
                                      <p:to>
                                        <p:strVal val="visible"/>
                                      </p:to>
                                    </p:set>
                                    <p:animEffect transition="in" filter="strips(downRight)">
                                      <p:cBhvr>
                                        <p:cTn id="97" dur="500"/>
                                        <p:tgtEl>
                                          <p:spTgt spid="72749"/>
                                        </p:tgtEl>
                                      </p:cBhvr>
                                    </p:animEffect>
                                  </p:childTnLst>
                                </p:cTn>
                              </p:par>
                            </p:childTnLst>
                          </p:cTn>
                        </p:par>
                        <p:par>
                          <p:cTn id="98" fill="hold" nodeType="afterGroup">
                            <p:stCondLst>
                              <p:cond delay="500"/>
                            </p:stCondLst>
                            <p:childTnLst>
                              <p:par>
                                <p:cTn id="99" presetID="18" presetClass="entr" presetSubtype="12" fill="hold" grpId="0" nodeType="afterEffect">
                                  <p:stCondLst>
                                    <p:cond delay="0"/>
                                  </p:stCondLst>
                                  <p:childTnLst>
                                    <p:set>
                                      <p:cBhvr>
                                        <p:cTn id="100" dur="1" fill="hold">
                                          <p:stCondLst>
                                            <p:cond delay="0"/>
                                          </p:stCondLst>
                                        </p:cTn>
                                        <p:tgtEl>
                                          <p:spTgt spid="72750"/>
                                        </p:tgtEl>
                                        <p:attrNameLst>
                                          <p:attrName>style.visibility</p:attrName>
                                        </p:attrNameLst>
                                      </p:cBhvr>
                                      <p:to>
                                        <p:strVal val="visible"/>
                                      </p:to>
                                    </p:set>
                                    <p:animEffect transition="in" filter="strips(downLeft)">
                                      <p:cBhvr>
                                        <p:cTn id="101" dur="500"/>
                                        <p:tgtEl>
                                          <p:spTgt spid="727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6" grpId="0" animBg="1"/>
      <p:bldP spid="72717" grpId="0" animBg="1"/>
      <p:bldP spid="72718" grpId="0" animBg="1" autoUpdateAnimBg="0"/>
      <p:bldP spid="72719" grpId="0" animBg="1" autoUpdateAnimBg="0"/>
      <p:bldP spid="72729" grpId="0" animBg="1" autoUpdateAnimBg="0"/>
      <p:bldP spid="72730" grpId="0" animBg="1"/>
      <p:bldP spid="72731" grpId="0" animBg="1" autoUpdateAnimBg="0"/>
      <p:bldP spid="72735" grpId="0" animBg="1"/>
      <p:bldP spid="72736" grpId="0" animBg="1"/>
      <p:bldP spid="72742" grpId="0" animBg="1"/>
      <p:bldP spid="72749" grpId="0" animBg="1"/>
      <p:bldP spid="72750"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4"/>
          <p:cNvSpPr>
            <a:spLocks noGrp="1" noChangeArrowheads="1"/>
          </p:cNvSpPr>
          <p:nvPr>
            <p:ph type="title"/>
          </p:nvPr>
        </p:nvSpPr>
        <p:spPr/>
        <p:txBody>
          <a:bodyPr/>
          <a:lstStyle/>
          <a:p>
            <a:r>
              <a:rPr lang="en-US" smtClean="0"/>
              <a:t>Fiscal Policy and the </a:t>
            </a:r>
            <a:r>
              <a:rPr lang="en-US" i="1" smtClean="0"/>
              <a:t>IS</a:t>
            </a:r>
            <a:r>
              <a:rPr lang="en-US" sz="1300" smtClean="0"/>
              <a:t> </a:t>
            </a:r>
            <a:r>
              <a:rPr lang="en-US" smtClean="0"/>
              <a:t> curve</a:t>
            </a:r>
          </a:p>
        </p:txBody>
      </p:sp>
      <p:sp>
        <p:nvSpPr>
          <p:cNvPr id="48131" name="Rectangle 5"/>
          <p:cNvSpPr>
            <a:spLocks noGrp="1" noChangeArrowheads="1"/>
          </p:cNvSpPr>
          <p:nvPr>
            <p:ph type="body" idx="1"/>
          </p:nvPr>
        </p:nvSpPr>
        <p:spPr/>
        <p:txBody>
          <a:bodyPr/>
          <a:lstStyle/>
          <a:p>
            <a:r>
              <a:rPr lang="en-US" dirty="0" smtClean="0"/>
              <a:t>We can use the </a:t>
            </a:r>
            <a:r>
              <a:rPr lang="en-US" i="1" dirty="0" smtClean="0"/>
              <a:t>IS</a:t>
            </a:r>
            <a:r>
              <a:rPr lang="en-US" dirty="0" smtClean="0"/>
              <a:t>-</a:t>
            </a:r>
            <a:r>
              <a:rPr lang="en-US" i="1" dirty="0" smtClean="0"/>
              <a:t>LM</a:t>
            </a:r>
            <a:r>
              <a:rPr lang="en-US" sz="1100" dirty="0" smtClean="0"/>
              <a:t> </a:t>
            </a:r>
            <a:r>
              <a:rPr lang="en-US" dirty="0" smtClean="0"/>
              <a:t> model to see </a:t>
            </a:r>
            <a:br>
              <a:rPr lang="en-US" dirty="0" smtClean="0"/>
            </a:br>
            <a:r>
              <a:rPr lang="en-US" dirty="0" smtClean="0"/>
              <a:t>how fiscal policy (</a:t>
            </a:r>
            <a:r>
              <a:rPr lang="en-US" b="1" i="1" dirty="0" smtClean="0"/>
              <a:t>G</a:t>
            </a:r>
            <a:r>
              <a:rPr lang="en-US" dirty="0" smtClean="0"/>
              <a:t> and </a:t>
            </a:r>
            <a:r>
              <a:rPr lang="en-US" b="1" i="1" dirty="0" smtClean="0"/>
              <a:t>T</a:t>
            </a:r>
            <a:r>
              <a:rPr lang="en-US" sz="1100" dirty="0" smtClean="0"/>
              <a:t> </a:t>
            </a:r>
            <a:r>
              <a:rPr lang="en-US" dirty="0" smtClean="0"/>
              <a:t>) affects </a:t>
            </a:r>
            <a:br>
              <a:rPr lang="en-US" dirty="0" smtClean="0"/>
            </a:br>
            <a:r>
              <a:rPr lang="en-US" dirty="0" smtClean="0"/>
              <a:t>aggregate demand and output.  </a:t>
            </a:r>
          </a:p>
          <a:p>
            <a:r>
              <a:rPr lang="en-US" dirty="0" smtClean="0"/>
              <a:t>Let’s start by using the Keynesian cross </a:t>
            </a:r>
            <a:br>
              <a:rPr lang="en-US" dirty="0" smtClean="0"/>
            </a:br>
            <a:r>
              <a:rPr lang="en-US" dirty="0" smtClean="0"/>
              <a:t>to see how fiscal policy shifts the </a:t>
            </a:r>
            <a:r>
              <a:rPr lang="en-US" i="1" dirty="0" smtClean="0"/>
              <a:t>IS</a:t>
            </a:r>
            <a:r>
              <a:rPr lang="en-US" dirty="0" smtClean="0"/>
              <a:t> curve…</a:t>
            </a:r>
          </a:p>
        </p:txBody>
      </p:sp>
    </p:spTree>
    <p:extLst>
      <p:ext uri="{BB962C8B-B14F-4D97-AF65-F5344CB8AC3E}">
        <p14:creationId xmlns:p14="http://schemas.microsoft.com/office/powerpoint/2010/main" val="2848152106"/>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Line 2"/>
          <p:cNvSpPr>
            <a:spLocks noChangeShapeType="1"/>
          </p:cNvSpPr>
          <p:nvPr/>
        </p:nvSpPr>
        <p:spPr bwMode="auto">
          <a:xfrm>
            <a:off x="4748213" y="3895725"/>
            <a:ext cx="1695450" cy="14859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03" name="Text Box 3"/>
          <p:cNvSpPr txBox="1">
            <a:spLocks noChangeArrowheads="1"/>
          </p:cNvSpPr>
          <p:nvPr/>
        </p:nvSpPr>
        <p:spPr bwMode="auto">
          <a:xfrm>
            <a:off x="5062538" y="5641975"/>
            <a:ext cx="457200" cy="5032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5720" rIns="45720" bIns="9144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i="1" dirty="0">
                <a:solidFill>
                  <a:srgbClr val="FF0000"/>
                </a:solidFill>
                <a:latin typeface="Tahoma" pitchFamily="34" charset="0"/>
              </a:rPr>
              <a:t>Y</a:t>
            </a:r>
            <a:r>
              <a:rPr lang="en-US" sz="2400" b="1" baseline="-25000" dirty="0">
                <a:solidFill>
                  <a:srgbClr val="FF0000"/>
                </a:solidFill>
                <a:latin typeface="Tahoma" pitchFamily="34" charset="0"/>
              </a:rPr>
              <a:t>2</a:t>
            </a:r>
          </a:p>
        </p:txBody>
      </p:sp>
      <p:sp>
        <p:nvSpPr>
          <p:cNvPr id="76804" name="Text Box 4"/>
          <p:cNvSpPr txBox="1">
            <a:spLocks noChangeArrowheads="1"/>
          </p:cNvSpPr>
          <p:nvPr/>
        </p:nvSpPr>
        <p:spPr bwMode="auto">
          <a:xfrm>
            <a:off x="4238625" y="5638800"/>
            <a:ext cx="457200" cy="5032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5720" rIns="45720" bIns="9144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i="1" dirty="0">
                <a:latin typeface="Tahoma" pitchFamily="34" charset="0"/>
              </a:rPr>
              <a:t>Y</a:t>
            </a:r>
            <a:r>
              <a:rPr lang="en-US" sz="2400" b="1" baseline="-25000" dirty="0">
                <a:latin typeface="Tahoma" pitchFamily="34" charset="0"/>
              </a:rPr>
              <a:t>1</a:t>
            </a:r>
          </a:p>
        </p:txBody>
      </p:sp>
      <p:sp>
        <p:nvSpPr>
          <p:cNvPr id="76805" name="Line 5"/>
          <p:cNvSpPr>
            <a:spLocks noChangeShapeType="1"/>
          </p:cNvSpPr>
          <p:nvPr/>
        </p:nvSpPr>
        <p:spPr bwMode="auto">
          <a:xfrm flipH="1">
            <a:off x="5259388" y="1924050"/>
            <a:ext cx="0" cy="37211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76806" name="Text Box 6"/>
          <p:cNvSpPr txBox="1">
            <a:spLocks noChangeArrowheads="1"/>
          </p:cNvSpPr>
          <p:nvPr/>
        </p:nvSpPr>
        <p:spPr bwMode="auto">
          <a:xfrm>
            <a:off x="5053013" y="3414713"/>
            <a:ext cx="4572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5720" tIns="0" rIns="45720" bIns="9144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i="1" dirty="0">
                <a:solidFill>
                  <a:srgbClr val="FF0000"/>
                </a:solidFill>
                <a:latin typeface="Tahoma" pitchFamily="34" charset="0"/>
              </a:rPr>
              <a:t>Y</a:t>
            </a:r>
            <a:r>
              <a:rPr lang="en-US" sz="2400" b="1" baseline="-25000" dirty="0">
                <a:solidFill>
                  <a:srgbClr val="FF0000"/>
                </a:solidFill>
                <a:latin typeface="Tahoma" pitchFamily="34" charset="0"/>
              </a:rPr>
              <a:t>2</a:t>
            </a:r>
          </a:p>
        </p:txBody>
      </p:sp>
      <p:sp>
        <p:nvSpPr>
          <p:cNvPr id="76807" name="Line 7"/>
          <p:cNvSpPr>
            <a:spLocks noChangeShapeType="1"/>
          </p:cNvSpPr>
          <p:nvPr/>
        </p:nvSpPr>
        <p:spPr bwMode="auto">
          <a:xfrm flipH="1">
            <a:off x="4459288" y="2724150"/>
            <a:ext cx="0" cy="291465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76808" name="Text Box 8"/>
          <p:cNvSpPr txBox="1">
            <a:spLocks noChangeArrowheads="1"/>
          </p:cNvSpPr>
          <p:nvPr/>
        </p:nvSpPr>
        <p:spPr bwMode="auto">
          <a:xfrm>
            <a:off x="4233863" y="3414713"/>
            <a:ext cx="4572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5720" tIns="0" rIns="45720" bIns="9144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i="1" dirty="0">
                <a:latin typeface="Tahoma" pitchFamily="34" charset="0"/>
              </a:rPr>
              <a:t>Y</a:t>
            </a:r>
            <a:r>
              <a:rPr lang="en-US" sz="2400" b="1" baseline="-25000" dirty="0">
                <a:latin typeface="Tahoma" pitchFamily="34" charset="0"/>
              </a:rPr>
              <a:t>1</a:t>
            </a:r>
          </a:p>
        </p:txBody>
      </p:sp>
      <p:sp>
        <p:nvSpPr>
          <p:cNvPr id="7178" name="Rectangle 9"/>
          <p:cNvSpPr>
            <a:spLocks noGrp="1" noChangeArrowheads="1"/>
          </p:cNvSpPr>
          <p:nvPr>
            <p:ph type="title"/>
          </p:nvPr>
        </p:nvSpPr>
        <p:spPr/>
        <p:txBody>
          <a:bodyPr/>
          <a:lstStyle/>
          <a:p>
            <a:r>
              <a:rPr lang="en-US" sz="2900" dirty="0" smtClean="0"/>
              <a:t>Shifting the </a:t>
            </a:r>
            <a:r>
              <a:rPr lang="en-US" sz="2900" i="1" dirty="0" smtClean="0"/>
              <a:t>IS</a:t>
            </a:r>
            <a:r>
              <a:rPr lang="en-US" sz="2900" dirty="0" smtClean="0"/>
              <a:t> </a:t>
            </a:r>
            <a:r>
              <a:rPr lang="en-US" sz="1100" dirty="0" smtClean="0"/>
              <a:t> </a:t>
            </a:r>
            <a:r>
              <a:rPr lang="en-US" sz="2900" dirty="0" smtClean="0"/>
              <a:t>curve:  </a:t>
            </a:r>
            <a:r>
              <a:rPr lang="en-US" sz="2900" b="0" dirty="0" smtClean="0">
                <a:latin typeface="Times New Roman"/>
                <a:cs typeface="Times New Roman"/>
                <a:sym typeface="Symbol" pitchFamily="18" charset="2"/>
              </a:rPr>
              <a:t>Δ</a:t>
            </a:r>
            <a:r>
              <a:rPr lang="en-US" sz="2700" i="1" dirty="0" smtClean="0">
                <a:sym typeface="Symbol" pitchFamily="18" charset="2"/>
              </a:rPr>
              <a:t>G</a:t>
            </a:r>
          </a:p>
        </p:txBody>
      </p:sp>
      <p:sp>
        <p:nvSpPr>
          <p:cNvPr id="76810" name="Rectangle 10"/>
          <p:cNvSpPr>
            <a:spLocks noGrp="1" noChangeArrowheads="1"/>
          </p:cNvSpPr>
          <p:nvPr>
            <p:ph type="body" idx="1"/>
          </p:nvPr>
        </p:nvSpPr>
        <p:spPr>
          <a:xfrm>
            <a:off x="368300" y="1371600"/>
            <a:ext cx="2895600" cy="1143000"/>
          </a:xfrm>
          <a:noFill/>
        </p:spPr>
        <p:txBody>
          <a:bodyPr/>
          <a:lstStyle/>
          <a:p>
            <a:pPr marL="0" indent="0">
              <a:lnSpc>
                <a:spcPct val="120000"/>
              </a:lnSpc>
              <a:buNone/>
              <a:tabLst>
                <a:tab pos="692150" algn="l"/>
              </a:tabLst>
            </a:pPr>
            <a:r>
              <a:rPr lang="en-US" sz="2300" dirty="0" smtClean="0">
                <a:sym typeface="Symbol" pitchFamily="18" charset="2"/>
              </a:rPr>
              <a:t>At any value of </a:t>
            </a:r>
            <a:r>
              <a:rPr lang="en-US" sz="2400" b="1" i="1" dirty="0" smtClean="0">
                <a:sym typeface="Symbol" pitchFamily="18" charset="2"/>
              </a:rPr>
              <a:t>r</a:t>
            </a:r>
            <a:r>
              <a:rPr lang="en-US" sz="2400" dirty="0" smtClean="0">
                <a:sym typeface="Symbol" pitchFamily="18" charset="2"/>
              </a:rPr>
              <a:t>, </a:t>
            </a:r>
            <a:r>
              <a:rPr lang="en-US" sz="2400" dirty="0" err="1">
                <a:latin typeface="Wingdings 3" charset="2"/>
                <a:cs typeface="Wingdings 3" charset="2"/>
                <a:sym typeface="Symbol" pitchFamily="18" charset="2"/>
              </a:rPr>
              <a:t>h</a:t>
            </a:r>
            <a:r>
              <a:rPr lang="en-US" sz="2400" b="1" i="1" dirty="0" err="1" smtClean="0">
                <a:sym typeface="Symbol" pitchFamily="18" charset="2"/>
              </a:rPr>
              <a:t>G</a:t>
            </a:r>
            <a:r>
              <a:rPr lang="en-US" sz="2400" dirty="0" smtClean="0">
                <a:sym typeface="Symbol" pitchFamily="18" charset="2"/>
              </a:rPr>
              <a:t>  </a:t>
            </a:r>
            <a:r>
              <a:rPr lang="en-US" sz="2400" dirty="0">
                <a:latin typeface="Wingdings 3" charset="2"/>
                <a:cs typeface="Wingdings 3" charset="2"/>
                <a:sym typeface="Symbol" pitchFamily="18" charset="2"/>
              </a:rPr>
              <a:t>g</a:t>
            </a:r>
            <a:r>
              <a:rPr lang="en-US" sz="2400" dirty="0" smtClean="0">
                <a:sym typeface="Symbol" pitchFamily="18" charset="2"/>
              </a:rPr>
              <a:t> </a:t>
            </a:r>
            <a:r>
              <a:rPr lang="en-US" sz="2400" dirty="0" err="1" smtClean="0">
                <a:latin typeface="Wingdings 3" charset="2"/>
                <a:cs typeface="Wingdings 3" charset="2"/>
                <a:sym typeface="Symbol" pitchFamily="18" charset="2"/>
              </a:rPr>
              <a:t>h</a:t>
            </a:r>
            <a:r>
              <a:rPr lang="en-US" sz="2400" b="1" i="1" dirty="0" err="1" smtClean="0">
                <a:sym typeface="Symbol" pitchFamily="18" charset="2"/>
              </a:rPr>
              <a:t>PE</a:t>
            </a:r>
            <a:r>
              <a:rPr lang="en-US" sz="2400" dirty="0" smtClean="0">
                <a:sym typeface="Symbol" pitchFamily="18" charset="2"/>
              </a:rPr>
              <a:t>  </a:t>
            </a:r>
            <a:r>
              <a:rPr lang="en-US" sz="2400" dirty="0">
                <a:latin typeface="Wingdings 3" charset="2"/>
                <a:cs typeface="Wingdings 3" charset="2"/>
                <a:sym typeface="Symbol" pitchFamily="18" charset="2"/>
              </a:rPr>
              <a:t>g</a:t>
            </a:r>
            <a:r>
              <a:rPr lang="en-US" sz="2400" dirty="0" smtClean="0">
                <a:sym typeface="Symbol" pitchFamily="18" charset="2"/>
              </a:rPr>
              <a:t> </a:t>
            </a:r>
            <a:r>
              <a:rPr lang="en-US" sz="2400" dirty="0" err="1">
                <a:latin typeface="Wingdings 3" charset="2"/>
                <a:cs typeface="Wingdings 3" charset="2"/>
                <a:sym typeface="Symbol" pitchFamily="18" charset="2"/>
              </a:rPr>
              <a:t>h</a:t>
            </a:r>
            <a:r>
              <a:rPr lang="en-US" sz="2400" b="1" i="1" dirty="0" err="1" smtClean="0">
                <a:sym typeface="Symbol" pitchFamily="18" charset="2"/>
              </a:rPr>
              <a:t>Y</a:t>
            </a:r>
            <a:endParaRPr lang="en-US" sz="2400" b="1" i="1" dirty="0" smtClean="0">
              <a:sym typeface="Symbol" pitchFamily="18" charset="2"/>
            </a:endParaRPr>
          </a:p>
        </p:txBody>
      </p:sp>
      <p:grpSp>
        <p:nvGrpSpPr>
          <p:cNvPr id="7180" name="Group 11"/>
          <p:cNvGrpSpPr>
            <a:grpSpLocks/>
          </p:cNvGrpSpPr>
          <p:nvPr/>
        </p:nvGrpSpPr>
        <p:grpSpPr bwMode="auto">
          <a:xfrm>
            <a:off x="3192463" y="1279525"/>
            <a:ext cx="3851275" cy="2500313"/>
            <a:chOff x="2134" y="806"/>
            <a:chExt cx="2426" cy="1575"/>
          </a:xfrm>
        </p:grpSpPr>
        <p:grpSp>
          <p:nvGrpSpPr>
            <p:cNvPr id="7209" name="Group 12"/>
            <p:cNvGrpSpPr>
              <a:grpSpLocks/>
            </p:cNvGrpSpPr>
            <p:nvPr/>
          </p:nvGrpSpPr>
          <p:grpSpPr bwMode="auto">
            <a:xfrm>
              <a:off x="2496" y="960"/>
              <a:ext cx="1824" cy="1188"/>
              <a:chOff x="2640" y="1056"/>
              <a:chExt cx="2496" cy="2112"/>
            </a:xfrm>
          </p:grpSpPr>
          <p:sp>
            <p:nvSpPr>
              <p:cNvPr id="7212" name="Line 13"/>
              <p:cNvSpPr>
                <a:spLocks noChangeShapeType="1"/>
              </p:cNvSpPr>
              <p:nvPr/>
            </p:nvSpPr>
            <p:spPr bwMode="auto">
              <a:xfrm>
                <a:off x="2640" y="1056"/>
                <a:ext cx="0" cy="2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13" name="Line 14"/>
              <p:cNvSpPr>
                <a:spLocks noChangeShapeType="1"/>
              </p:cNvSpPr>
              <p:nvPr/>
            </p:nvSpPr>
            <p:spPr bwMode="auto">
              <a:xfrm>
                <a:off x="2640" y="3168"/>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7210" name="Text Box 15"/>
            <p:cNvSpPr txBox="1">
              <a:spLocks noChangeArrowheads="1"/>
            </p:cNvSpPr>
            <p:nvPr/>
          </p:nvSpPr>
          <p:spPr bwMode="auto">
            <a:xfrm>
              <a:off x="4224" y="2112"/>
              <a:ext cx="33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b="1" i="1">
                  <a:latin typeface="Tahoma" pitchFamily="34" charset="0"/>
                </a:rPr>
                <a:t>Y</a:t>
              </a:r>
              <a:r>
                <a:rPr lang="en-US" sz="2200"/>
                <a:t> </a:t>
              </a:r>
            </a:p>
          </p:txBody>
        </p:sp>
        <p:sp>
          <p:nvSpPr>
            <p:cNvPr id="7211" name="Text Box 16"/>
            <p:cNvSpPr txBox="1">
              <a:spLocks noChangeArrowheads="1"/>
            </p:cNvSpPr>
            <p:nvPr/>
          </p:nvSpPr>
          <p:spPr bwMode="auto">
            <a:xfrm>
              <a:off x="2134" y="806"/>
              <a:ext cx="40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830388" algn="r"/>
                </a:tabLst>
                <a:defRPr>
                  <a:solidFill>
                    <a:schemeClr val="tx1"/>
                  </a:solidFill>
                  <a:latin typeface="Arial" charset="0"/>
                  <a:cs typeface="Arial" charset="0"/>
                </a:defRPr>
              </a:lvl1pPr>
              <a:lvl2pPr marL="742950" indent="-285750" eaLnBrk="0" hangingPunct="0">
                <a:tabLst>
                  <a:tab pos="1830388" algn="r"/>
                </a:tabLst>
                <a:defRPr>
                  <a:solidFill>
                    <a:schemeClr val="tx1"/>
                  </a:solidFill>
                  <a:latin typeface="Arial" charset="0"/>
                  <a:cs typeface="Arial" charset="0"/>
                </a:defRPr>
              </a:lvl2pPr>
              <a:lvl3pPr marL="1143000" indent="-228600" eaLnBrk="0" hangingPunct="0">
                <a:tabLst>
                  <a:tab pos="1830388" algn="r"/>
                </a:tabLst>
                <a:defRPr>
                  <a:solidFill>
                    <a:schemeClr val="tx1"/>
                  </a:solidFill>
                  <a:latin typeface="Arial" charset="0"/>
                  <a:cs typeface="Arial" charset="0"/>
                </a:defRPr>
              </a:lvl3pPr>
              <a:lvl4pPr marL="1600200" indent="-228600" eaLnBrk="0" hangingPunct="0">
                <a:tabLst>
                  <a:tab pos="1830388" algn="r"/>
                </a:tabLst>
                <a:defRPr>
                  <a:solidFill>
                    <a:schemeClr val="tx1"/>
                  </a:solidFill>
                  <a:latin typeface="Arial" charset="0"/>
                  <a:cs typeface="Arial" charset="0"/>
                </a:defRPr>
              </a:lvl4pPr>
              <a:lvl5pPr marL="2057400" indent="-228600" eaLnBrk="0" hangingPunct="0">
                <a:tabLst>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830388" algn="r"/>
                </a:tabLst>
                <a:defRPr>
                  <a:solidFill>
                    <a:schemeClr val="tx1"/>
                  </a:solidFill>
                  <a:latin typeface="Arial" charset="0"/>
                  <a:cs typeface="Arial" charset="0"/>
                </a:defRPr>
              </a:lvl9pPr>
            </a:lstStyle>
            <a:p>
              <a:pPr algn="ctr" eaLnBrk="1" hangingPunct="1">
                <a:spcBef>
                  <a:spcPct val="5000"/>
                </a:spcBef>
              </a:pPr>
              <a:r>
                <a:rPr lang="en-US" sz="2200" b="1" i="1">
                  <a:latin typeface="Tahoma" pitchFamily="34" charset="0"/>
                </a:rPr>
                <a:t>PE</a:t>
              </a:r>
              <a:endParaRPr lang="en-US" sz="2200"/>
            </a:p>
          </p:txBody>
        </p:sp>
      </p:grpSp>
      <p:grpSp>
        <p:nvGrpSpPr>
          <p:cNvPr id="7181" name="Group 17"/>
          <p:cNvGrpSpPr>
            <a:grpSpLocks/>
          </p:cNvGrpSpPr>
          <p:nvPr/>
        </p:nvGrpSpPr>
        <p:grpSpPr bwMode="auto">
          <a:xfrm>
            <a:off x="3386138" y="3581400"/>
            <a:ext cx="3657600" cy="2392363"/>
            <a:chOff x="2256" y="2256"/>
            <a:chExt cx="2304" cy="1507"/>
          </a:xfrm>
        </p:grpSpPr>
        <p:grpSp>
          <p:nvGrpSpPr>
            <p:cNvPr id="7204" name="Group 18"/>
            <p:cNvGrpSpPr>
              <a:grpSpLocks/>
            </p:cNvGrpSpPr>
            <p:nvPr/>
          </p:nvGrpSpPr>
          <p:grpSpPr bwMode="auto">
            <a:xfrm>
              <a:off x="2496" y="2364"/>
              <a:ext cx="1824" cy="1188"/>
              <a:chOff x="2640" y="1056"/>
              <a:chExt cx="2496" cy="2112"/>
            </a:xfrm>
          </p:grpSpPr>
          <p:sp>
            <p:nvSpPr>
              <p:cNvPr id="7207" name="Line 19"/>
              <p:cNvSpPr>
                <a:spLocks noChangeShapeType="1"/>
              </p:cNvSpPr>
              <p:nvPr/>
            </p:nvSpPr>
            <p:spPr bwMode="auto">
              <a:xfrm>
                <a:off x="2640" y="1056"/>
                <a:ext cx="0" cy="2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08" name="Line 20"/>
              <p:cNvSpPr>
                <a:spLocks noChangeShapeType="1"/>
              </p:cNvSpPr>
              <p:nvPr/>
            </p:nvSpPr>
            <p:spPr bwMode="auto">
              <a:xfrm>
                <a:off x="2640" y="3168"/>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7205" name="Text Box 21"/>
            <p:cNvSpPr txBox="1">
              <a:spLocks noChangeArrowheads="1"/>
            </p:cNvSpPr>
            <p:nvPr/>
          </p:nvSpPr>
          <p:spPr bwMode="auto">
            <a:xfrm>
              <a:off x="2256" y="2256"/>
              <a:ext cx="24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830388" algn="r"/>
                </a:tabLst>
                <a:defRPr>
                  <a:solidFill>
                    <a:schemeClr val="tx1"/>
                  </a:solidFill>
                  <a:latin typeface="Arial" charset="0"/>
                  <a:cs typeface="Arial" charset="0"/>
                </a:defRPr>
              </a:lvl1pPr>
              <a:lvl2pPr marL="742950" indent="-285750" eaLnBrk="0" hangingPunct="0">
                <a:tabLst>
                  <a:tab pos="1830388" algn="r"/>
                </a:tabLst>
                <a:defRPr>
                  <a:solidFill>
                    <a:schemeClr val="tx1"/>
                  </a:solidFill>
                  <a:latin typeface="Arial" charset="0"/>
                  <a:cs typeface="Arial" charset="0"/>
                </a:defRPr>
              </a:lvl2pPr>
              <a:lvl3pPr marL="1143000" indent="-228600" eaLnBrk="0" hangingPunct="0">
                <a:tabLst>
                  <a:tab pos="1830388" algn="r"/>
                </a:tabLst>
                <a:defRPr>
                  <a:solidFill>
                    <a:schemeClr val="tx1"/>
                  </a:solidFill>
                  <a:latin typeface="Arial" charset="0"/>
                  <a:cs typeface="Arial" charset="0"/>
                </a:defRPr>
              </a:lvl3pPr>
              <a:lvl4pPr marL="1600200" indent="-228600" eaLnBrk="0" hangingPunct="0">
                <a:tabLst>
                  <a:tab pos="1830388" algn="r"/>
                </a:tabLst>
                <a:defRPr>
                  <a:solidFill>
                    <a:schemeClr val="tx1"/>
                  </a:solidFill>
                  <a:latin typeface="Arial" charset="0"/>
                  <a:cs typeface="Arial" charset="0"/>
                </a:defRPr>
              </a:lvl4pPr>
              <a:lvl5pPr marL="2057400" indent="-228600" eaLnBrk="0" hangingPunct="0">
                <a:tabLst>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830388" algn="r"/>
                </a:tabLst>
                <a:defRPr>
                  <a:solidFill>
                    <a:schemeClr val="tx1"/>
                  </a:solidFill>
                  <a:latin typeface="Arial" charset="0"/>
                  <a:cs typeface="Arial" charset="0"/>
                </a:defRPr>
              </a:lvl9pPr>
            </a:lstStyle>
            <a:p>
              <a:pPr algn="ctr" eaLnBrk="1" hangingPunct="1">
                <a:spcBef>
                  <a:spcPct val="5000"/>
                </a:spcBef>
              </a:pPr>
              <a:r>
                <a:rPr lang="en-US" sz="2200" b="1" i="1">
                  <a:latin typeface="Tahoma" pitchFamily="34" charset="0"/>
                </a:rPr>
                <a:t>r</a:t>
              </a:r>
              <a:endParaRPr lang="en-US" sz="2200"/>
            </a:p>
          </p:txBody>
        </p:sp>
        <p:sp>
          <p:nvSpPr>
            <p:cNvPr id="7206" name="Text Box 22"/>
            <p:cNvSpPr txBox="1">
              <a:spLocks noChangeArrowheads="1"/>
            </p:cNvSpPr>
            <p:nvPr/>
          </p:nvSpPr>
          <p:spPr bwMode="auto">
            <a:xfrm>
              <a:off x="4224" y="3494"/>
              <a:ext cx="33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b="1" i="1">
                  <a:latin typeface="Tahoma" pitchFamily="34" charset="0"/>
                </a:rPr>
                <a:t>Y</a:t>
              </a:r>
              <a:r>
                <a:rPr lang="en-US" sz="2200"/>
                <a:t> </a:t>
              </a:r>
            </a:p>
          </p:txBody>
        </p:sp>
      </p:grpSp>
      <p:sp>
        <p:nvSpPr>
          <p:cNvPr id="76823" name="Line 23"/>
          <p:cNvSpPr>
            <a:spLocks noChangeShapeType="1"/>
          </p:cNvSpPr>
          <p:nvPr/>
        </p:nvSpPr>
        <p:spPr bwMode="auto">
          <a:xfrm flipV="1">
            <a:off x="3773488" y="1495425"/>
            <a:ext cx="1898650" cy="19018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24" name="Line 24"/>
          <p:cNvSpPr>
            <a:spLocks noChangeShapeType="1"/>
          </p:cNvSpPr>
          <p:nvPr/>
        </p:nvSpPr>
        <p:spPr bwMode="auto">
          <a:xfrm flipV="1">
            <a:off x="3767138" y="2057400"/>
            <a:ext cx="2438400" cy="9144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25" name="Line 25"/>
          <p:cNvSpPr>
            <a:spLocks noChangeShapeType="1"/>
          </p:cNvSpPr>
          <p:nvPr/>
        </p:nvSpPr>
        <p:spPr bwMode="auto">
          <a:xfrm flipV="1">
            <a:off x="3767138" y="1524000"/>
            <a:ext cx="2438400" cy="9906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26" name="Text Box 26"/>
          <p:cNvSpPr txBox="1">
            <a:spLocks noChangeArrowheads="1"/>
          </p:cNvSpPr>
          <p:nvPr/>
        </p:nvSpPr>
        <p:spPr bwMode="auto">
          <a:xfrm>
            <a:off x="6100763" y="1828800"/>
            <a:ext cx="2740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i="1" dirty="0">
                <a:latin typeface="Tahoma" pitchFamily="34" charset="0"/>
              </a:rPr>
              <a:t>PE </a:t>
            </a:r>
            <a:r>
              <a:rPr lang="en-US" sz="2400" dirty="0">
                <a:latin typeface="Tahoma" pitchFamily="34" charset="0"/>
              </a:rPr>
              <a:t>=</a:t>
            </a:r>
            <a:r>
              <a:rPr lang="en-US" sz="2400" b="1" i="1" dirty="0">
                <a:latin typeface="Tahoma" pitchFamily="34" charset="0"/>
              </a:rPr>
              <a:t>C </a:t>
            </a:r>
            <a:r>
              <a:rPr lang="en-US" sz="2400" dirty="0">
                <a:latin typeface="Tahoma" pitchFamily="34" charset="0"/>
              </a:rPr>
              <a:t>+</a:t>
            </a:r>
            <a:r>
              <a:rPr lang="en-US" sz="2400" b="1" i="1" dirty="0">
                <a:latin typeface="Tahoma" pitchFamily="34" charset="0"/>
              </a:rPr>
              <a:t>I</a:t>
            </a:r>
            <a:r>
              <a:rPr lang="en-US" sz="1200" b="1" i="1" dirty="0">
                <a:latin typeface="Tahoma" pitchFamily="34" charset="0"/>
              </a:rPr>
              <a:t> </a:t>
            </a:r>
            <a:r>
              <a:rPr lang="en-US" sz="2400" dirty="0">
                <a:latin typeface="Tahoma" pitchFamily="34" charset="0"/>
              </a:rPr>
              <a:t>(</a:t>
            </a:r>
            <a:r>
              <a:rPr lang="en-US" sz="2400" b="1" i="1" dirty="0">
                <a:latin typeface="Tahoma" pitchFamily="34" charset="0"/>
              </a:rPr>
              <a:t>r</a:t>
            </a:r>
            <a:r>
              <a:rPr lang="en-US" sz="2400" b="1" baseline="-25000" dirty="0">
                <a:latin typeface="Tahoma" pitchFamily="34" charset="0"/>
              </a:rPr>
              <a:t>1</a:t>
            </a:r>
            <a:r>
              <a:rPr lang="en-US" sz="1200" b="1" i="1" dirty="0">
                <a:latin typeface="Tahoma" pitchFamily="34" charset="0"/>
              </a:rPr>
              <a:t> </a:t>
            </a:r>
            <a:r>
              <a:rPr lang="en-US" sz="2400" dirty="0">
                <a:latin typeface="Tahoma" pitchFamily="34" charset="0"/>
              </a:rPr>
              <a:t>)+</a:t>
            </a:r>
            <a:r>
              <a:rPr lang="en-US" sz="2400" b="1" i="1" dirty="0">
                <a:latin typeface="Tahoma" pitchFamily="34" charset="0"/>
              </a:rPr>
              <a:t>G</a:t>
            </a:r>
            <a:r>
              <a:rPr lang="en-US" sz="2400" b="1" baseline="-25000" dirty="0">
                <a:latin typeface="Tahoma" pitchFamily="34" charset="0"/>
              </a:rPr>
              <a:t>1</a:t>
            </a:r>
            <a:r>
              <a:rPr lang="en-US" sz="2400" dirty="0"/>
              <a:t> </a:t>
            </a:r>
          </a:p>
        </p:txBody>
      </p:sp>
      <p:sp>
        <p:nvSpPr>
          <p:cNvPr id="76827" name="Text Box 27"/>
          <p:cNvSpPr txBox="1">
            <a:spLocks noChangeArrowheads="1"/>
          </p:cNvSpPr>
          <p:nvPr/>
        </p:nvSpPr>
        <p:spPr bwMode="auto">
          <a:xfrm>
            <a:off x="6205538" y="1281113"/>
            <a:ext cx="259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i="1" dirty="0">
                <a:latin typeface="Tahoma" pitchFamily="34" charset="0"/>
              </a:rPr>
              <a:t>PE </a:t>
            </a:r>
            <a:r>
              <a:rPr lang="en-US" sz="2400" dirty="0">
                <a:latin typeface="Tahoma" pitchFamily="34" charset="0"/>
              </a:rPr>
              <a:t>=</a:t>
            </a:r>
            <a:r>
              <a:rPr lang="en-US" sz="2400" b="1" i="1" dirty="0">
                <a:latin typeface="Tahoma" pitchFamily="34" charset="0"/>
              </a:rPr>
              <a:t>C </a:t>
            </a:r>
            <a:r>
              <a:rPr lang="en-US" sz="2400" dirty="0">
                <a:latin typeface="Tahoma" pitchFamily="34" charset="0"/>
              </a:rPr>
              <a:t>+</a:t>
            </a:r>
            <a:r>
              <a:rPr lang="en-US" sz="2400" b="1" i="1" dirty="0">
                <a:latin typeface="Tahoma" pitchFamily="34" charset="0"/>
              </a:rPr>
              <a:t>I</a:t>
            </a:r>
            <a:r>
              <a:rPr lang="en-US" sz="1200" b="1" i="1" dirty="0">
                <a:latin typeface="Tahoma" pitchFamily="34" charset="0"/>
              </a:rPr>
              <a:t> </a:t>
            </a:r>
            <a:r>
              <a:rPr lang="en-US" sz="2400" dirty="0">
                <a:latin typeface="Tahoma" pitchFamily="34" charset="0"/>
              </a:rPr>
              <a:t>(</a:t>
            </a:r>
            <a:r>
              <a:rPr lang="en-US" sz="2400" b="1" i="1" dirty="0">
                <a:latin typeface="Tahoma" pitchFamily="34" charset="0"/>
              </a:rPr>
              <a:t>r</a:t>
            </a:r>
            <a:r>
              <a:rPr lang="en-US" sz="2400" b="1" baseline="-25000" dirty="0">
                <a:latin typeface="Tahoma" pitchFamily="34" charset="0"/>
              </a:rPr>
              <a:t>1</a:t>
            </a:r>
            <a:r>
              <a:rPr lang="en-US" sz="1200" b="1" i="1" dirty="0">
                <a:latin typeface="Tahoma" pitchFamily="34" charset="0"/>
              </a:rPr>
              <a:t> </a:t>
            </a:r>
            <a:r>
              <a:rPr lang="en-US" sz="2400" dirty="0">
                <a:latin typeface="Tahoma" pitchFamily="34" charset="0"/>
              </a:rPr>
              <a:t>)+</a:t>
            </a:r>
            <a:r>
              <a:rPr lang="en-US" sz="2400" b="1" i="1" dirty="0">
                <a:solidFill>
                  <a:srgbClr val="FF0000"/>
                </a:solidFill>
                <a:latin typeface="Tahoma" pitchFamily="34" charset="0"/>
              </a:rPr>
              <a:t>G</a:t>
            </a:r>
            <a:r>
              <a:rPr lang="en-US" sz="2400" b="1" baseline="-25000" dirty="0">
                <a:solidFill>
                  <a:srgbClr val="FF0000"/>
                </a:solidFill>
                <a:latin typeface="Tahoma" pitchFamily="34" charset="0"/>
              </a:rPr>
              <a:t>2</a:t>
            </a:r>
            <a:r>
              <a:rPr lang="en-US" sz="2400" dirty="0"/>
              <a:t> </a:t>
            </a:r>
          </a:p>
        </p:txBody>
      </p:sp>
      <p:sp>
        <p:nvSpPr>
          <p:cNvPr id="76828" name="Text Box 28"/>
          <p:cNvSpPr txBox="1">
            <a:spLocks noChangeArrowheads="1"/>
          </p:cNvSpPr>
          <p:nvPr/>
        </p:nvSpPr>
        <p:spPr bwMode="auto">
          <a:xfrm>
            <a:off x="3367088" y="4068763"/>
            <a:ext cx="4572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830388" algn="r"/>
              </a:tabLst>
              <a:defRPr>
                <a:solidFill>
                  <a:schemeClr val="tx1"/>
                </a:solidFill>
                <a:latin typeface="Arial" charset="0"/>
                <a:cs typeface="Arial" charset="0"/>
              </a:defRPr>
            </a:lvl1pPr>
            <a:lvl2pPr marL="742950" indent="-285750" eaLnBrk="0" hangingPunct="0">
              <a:tabLst>
                <a:tab pos="1830388" algn="r"/>
              </a:tabLst>
              <a:defRPr>
                <a:solidFill>
                  <a:schemeClr val="tx1"/>
                </a:solidFill>
                <a:latin typeface="Arial" charset="0"/>
                <a:cs typeface="Arial" charset="0"/>
              </a:defRPr>
            </a:lvl2pPr>
            <a:lvl3pPr marL="1143000" indent="-228600" eaLnBrk="0" hangingPunct="0">
              <a:tabLst>
                <a:tab pos="1830388" algn="r"/>
              </a:tabLst>
              <a:defRPr>
                <a:solidFill>
                  <a:schemeClr val="tx1"/>
                </a:solidFill>
                <a:latin typeface="Arial" charset="0"/>
                <a:cs typeface="Arial" charset="0"/>
              </a:defRPr>
            </a:lvl3pPr>
            <a:lvl4pPr marL="1600200" indent="-228600" eaLnBrk="0" hangingPunct="0">
              <a:tabLst>
                <a:tab pos="1830388" algn="r"/>
              </a:tabLst>
              <a:defRPr>
                <a:solidFill>
                  <a:schemeClr val="tx1"/>
                </a:solidFill>
                <a:latin typeface="Arial" charset="0"/>
                <a:cs typeface="Arial" charset="0"/>
              </a:defRPr>
            </a:lvl4pPr>
            <a:lvl5pPr marL="2057400" indent="-228600" eaLnBrk="0" hangingPunct="0">
              <a:tabLst>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830388" algn="r"/>
              </a:tabLst>
              <a:defRPr>
                <a:solidFill>
                  <a:schemeClr val="tx1"/>
                </a:solidFill>
                <a:latin typeface="Arial" charset="0"/>
                <a:cs typeface="Arial" charset="0"/>
              </a:defRPr>
            </a:lvl9pPr>
          </a:lstStyle>
          <a:p>
            <a:pPr algn="ctr" eaLnBrk="1" hangingPunct="1">
              <a:spcBef>
                <a:spcPct val="5000"/>
              </a:spcBef>
            </a:pPr>
            <a:r>
              <a:rPr lang="en-US" sz="2200" b="1" i="1" dirty="0">
                <a:latin typeface="Tahoma" pitchFamily="34" charset="0"/>
              </a:rPr>
              <a:t>r</a:t>
            </a:r>
            <a:r>
              <a:rPr lang="en-US" sz="2000" b="1" baseline="-25000" dirty="0">
                <a:latin typeface="Tahoma" pitchFamily="34" charset="0"/>
              </a:rPr>
              <a:t>1</a:t>
            </a:r>
            <a:endParaRPr lang="en-US" sz="2000" baseline="-25000" dirty="0"/>
          </a:p>
        </p:txBody>
      </p:sp>
      <p:sp>
        <p:nvSpPr>
          <p:cNvPr id="76829" name="Text Box 29"/>
          <p:cNvSpPr txBox="1">
            <a:spLocks noChangeArrowheads="1"/>
          </p:cNvSpPr>
          <p:nvPr/>
        </p:nvSpPr>
        <p:spPr bwMode="auto">
          <a:xfrm>
            <a:off x="5081588" y="1157288"/>
            <a:ext cx="1123950"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latin typeface="Tahoma" pitchFamily="34" charset="0"/>
              </a:rPr>
              <a:t>PE </a:t>
            </a:r>
            <a:r>
              <a:rPr lang="en-US" sz="2300">
                <a:latin typeface="Tahoma" pitchFamily="34" charset="0"/>
              </a:rPr>
              <a:t>=</a:t>
            </a:r>
            <a:r>
              <a:rPr lang="en-US" sz="2300" b="1" i="1">
                <a:latin typeface="Tahoma" pitchFamily="34" charset="0"/>
              </a:rPr>
              <a:t>Y</a:t>
            </a:r>
            <a:endParaRPr lang="en-US" sz="2300"/>
          </a:p>
        </p:txBody>
      </p:sp>
      <p:sp>
        <p:nvSpPr>
          <p:cNvPr id="76830" name="Line 30"/>
          <p:cNvSpPr>
            <a:spLocks noChangeShapeType="1"/>
          </p:cNvSpPr>
          <p:nvPr/>
        </p:nvSpPr>
        <p:spPr bwMode="auto">
          <a:xfrm>
            <a:off x="3767138" y="4343400"/>
            <a:ext cx="24384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76831" name="Line 31"/>
          <p:cNvSpPr>
            <a:spLocks noChangeShapeType="1"/>
          </p:cNvSpPr>
          <p:nvPr/>
        </p:nvSpPr>
        <p:spPr bwMode="auto">
          <a:xfrm>
            <a:off x="3963988" y="3911600"/>
            <a:ext cx="1695450" cy="148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32" name="Text Box 32"/>
          <p:cNvSpPr txBox="1">
            <a:spLocks noChangeArrowheads="1"/>
          </p:cNvSpPr>
          <p:nvPr/>
        </p:nvSpPr>
        <p:spPr bwMode="auto">
          <a:xfrm>
            <a:off x="5557838" y="5181600"/>
            <a:ext cx="68580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i="1">
                <a:latin typeface="Tahoma" pitchFamily="34" charset="0"/>
              </a:rPr>
              <a:t>IS</a:t>
            </a:r>
            <a:r>
              <a:rPr lang="en-US" sz="2300" baseline="-25000">
                <a:latin typeface="Tahoma" pitchFamily="34" charset="0"/>
              </a:rPr>
              <a:t>1</a:t>
            </a:r>
            <a:endParaRPr lang="en-US" sz="2300">
              <a:latin typeface="Tahoma" pitchFamily="34" charset="0"/>
            </a:endParaRPr>
          </a:p>
        </p:txBody>
      </p:sp>
      <p:sp>
        <p:nvSpPr>
          <p:cNvPr id="76833" name="Rectangle 33"/>
          <p:cNvSpPr>
            <a:spLocks noChangeArrowheads="1"/>
          </p:cNvSpPr>
          <p:nvPr/>
        </p:nvSpPr>
        <p:spPr bwMode="auto">
          <a:xfrm>
            <a:off x="474663" y="3429000"/>
            <a:ext cx="25908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10000"/>
              </a:lnSpc>
              <a:spcBef>
                <a:spcPct val="45000"/>
              </a:spcBef>
              <a:buClr>
                <a:srgbClr val="008080"/>
              </a:buClr>
              <a:buSzPct val="120000"/>
              <a:buFont typeface="Wingdings" pitchFamily="2" charset="2"/>
              <a:buNone/>
              <a:tabLst>
                <a:tab pos="692150" algn="l"/>
              </a:tabLst>
            </a:pPr>
            <a:r>
              <a:rPr lang="en-US" sz="2300">
                <a:sym typeface="Symbol" pitchFamily="18" charset="2"/>
              </a:rPr>
              <a:t>The horizontal distance of the </a:t>
            </a:r>
            <a:br>
              <a:rPr lang="en-US" sz="2300">
                <a:sym typeface="Symbol" pitchFamily="18" charset="2"/>
              </a:rPr>
            </a:br>
            <a:r>
              <a:rPr lang="en-US" sz="2300" i="1">
                <a:sym typeface="Symbol" pitchFamily="18" charset="2"/>
              </a:rPr>
              <a:t>IS</a:t>
            </a:r>
            <a:r>
              <a:rPr lang="en-US" sz="2300">
                <a:sym typeface="Symbol" pitchFamily="18" charset="2"/>
              </a:rPr>
              <a:t> shift equals </a:t>
            </a:r>
          </a:p>
          <a:p>
            <a:pPr>
              <a:lnSpc>
                <a:spcPct val="110000"/>
              </a:lnSpc>
              <a:spcBef>
                <a:spcPct val="45000"/>
              </a:spcBef>
              <a:buClr>
                <a:srgbClr val="008080"/>
              </a:buClr>
              <a:buSzPct val="120000"/>
              <a:buFont typeface="Wingdings" pitchFamily="2" charset="2"/>
              <a:buNone/>
              <a:tabLst>
                <a:tab pos="692150" algn="l"/>
              </a:tabLst>
            </a:pPr>
            <a:endParaRPr lang="en-US" sz="2300" b="1" i="1">
              <a:sym typeface="Symbol" pitchFamily="18" charset="2"/>
            </a:endParaRPr>
          </a:p>
        </p:txBody>
      </p:sp>
      <p:sp>
        <p:nvSpPr>
          <p:cNvPr id="76834" name="Oval 34"/>
          <p:cNvSpPr>
            <a:spLocks noChangeArrowheads="1"/>
          </p:cNvSpPr>
          <p:nvPr/>
        </p:nvSpPr>
        <p:spPr bwMode="auto">
          <a:xfrm>
            <a:off x="4421188" y="4305300"/>
            <a:ext cx="76200" cy="76200"/>
          </a:xfrm>
          <a:prstGeom prst="ellipse">
            <a:avLst/>
          </a:prstGeom>
          <a:solidFill>
            <a:srgbClr val="000000"/>
          </a:solidFill>
          <a:ln w="9525">
            <a:solidFill>
              <a:schemeClr val="tx1"/>
            </a:solidFill>
            <a:round/>
            <a:headEnd/>
            <a:tailEnd/>
          </a:ln>
        </p:spPr>
        <p:txBody>
          <a:bodyPr wrap="none" anchor="ctr"/>
          <a:lstStyle/>
          <a:p>
            <a:endParaRPr lang="en-US"/>
          </a:p>
        </p:txBody>
      </p:sp>
      <p:sp>
        <p:nvSpPr>
          <p:cNvPr id="76835" name="Oval 35"/>
          <p:cNvSpPr>
            <a:spLocks noChangeArrowheads="1"/>
          </p:cNvSpPr>
          <p:nvPr/>
        </p:nvSpPr>
        <p:spPr bwMode="auto">
          <a:xfrm>
            <a:off x="5224463" y="4305300"/>
            <a:ext cx="76200" cy="76200"/>
          </a:xfrm>
          <a:prstGeom prst="ellipse">
            <a:avLst/>
          </a:prstGeom>
          <a:solidFill>
            <a:srgbClr val="FF0000"/>
          </a:solidFill>
          <a:ln w="9525">
            <a:solidFill>
              <a:schemeClr val="tx1"/>
            </a:solidFill>
            <a:round/>
            <a:headEnd/>
            <a:tailEnd/>
          </a:ln>
        </p:spPr>
        <p:txBody>
          <a:bodyPr wrap="none" anchor="ctr"/>
          <a:lstStyle/>
          <a:p>
            <a:endParaRPr lang="en-US"/>
          </a:p>
        </p:txBody>
      </p:sp>
      <p:sp>
        <p:nvSpPr>
          <p:cNvPr id="76836" name="Text Box 36"/>
          <p:cNvSpPr txBox="1">
            <a:spLocks noChangeArrowheads="1"/>
          </p:cNvSpPr>
          <p:nvPr/>
        </p:nvSpPr>
        <p:spPr bwMode="auto">
          <a:xfrm>
            <a:off x="6357938" y="5119688"/>
            <a:ext cx="68580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i="1">
                <a:solidFill>
                  <a:srgbClr val="FF0000"/>
                </a:solidFill>
                <a:latin typeface="Tahoma" pitchFamily="34" charset="0"/>
              </a:rPr>
              <a:t>IS</a:t>
            </a:r>
            <a:r>
              <a:rPr lang="en-US" sz="2300" baseline="-25000">
                <a:solidFill>
                  <a:srgbClr val="FF0000"/>
                </a:solidFill>
                <a:latin typeface="Tahoma" pitchFamily="34" charset="0"/>
              </a:rPr>
              <a:t>2</a:t>
            </a:r>
            <a:endParaRPr lang="en-US" sz="2300">
              <a:solidFill>
                <a:srgbClr val="FF0000"/>
              </a:solidFill>
              <a:latin typeface="Tahoma" pitchFamily="34" charset="0"/>
            </a:endParaRPr>
          </a:p>
        </p:txBody>
      </p:sp>
      <p:sp>
        <p:nvSpPr>
          <p:cNvPr id="76837" name="Rectangle 37"/>
          <p:cNvSpPr>
            <a:spLocks noChangeArrowheads="1"/>
          </p:cNvSpPr>
          <p:nvPr/>
        </p:nvSpPr>
        <p:spPr bwMode="auto">
          <a:xfrm>
            <a:off x="444500" y="2362200"/>
            <a:ext cx="2895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10000"/>
              </a:lnSpc>
              <a:spcBef>
                <a:spcPct val="45000"/>
              </a:spcBef>
              <a:buClr>
                <a:srgbClr val="008080"/>
              </a:buClr>
              <a:buSzPct val="120000"/>
              <a:buFont typeface="Wingdings" pitchFamily="2" charset="2"/>
              <a:buNone/>
              <a:tabLst>
                <a:tab pos="692150" algn="l"/>
              </a:tabLst>
            </a:pPr>
            <a:r>
              <a:rPr lang="en-US" sz="2300">
                <a:sym typeface="Symbol" pitchFamily="18" charset="2"/>
              </a:rPr>
              <a:t>…so the </a:t>
            </a:r>
            <a:r>
              <a:rPr lang="en-US" sz="2300" i="1">
                <a:sym typeface="Symbol" pitchFamily="18" charset="2"/>
              </a:rPr>
              <a:t>IS</a:t>
            </a:r>
            <a:r>
              <a:rPr lang="en-US" sz="2300">
                <a:sym typeface="Symbol" pitchFamily="18" charset="2"/>
              </a:rPr>
              <a:t> curve shifts to the right.</a:t>
            </a:r>
            <a:endParaRPr lang="en-US" sz="2300" b="1" i="1">
              <a:sym typeface="Symbol" pitchFamily="18" charset="2"/>
            </a:endParaRPr>
          </a:p>
        </p:txBody>
      </p:sp>
      <p:graphicFrame>
        <p:nvGraphicFramePr>
          <p:cNvPr id="76838" name="Object 2"/>
          <p:cNvGraphicFramePr>
            <a:graphicFrameLocks noChangeAspect="1"/>
          </p:cNvGraphicFramePr>
          <p:nvPr/>
        </p:nvGraphicFramePr>
        <p:xfrm>
          <a:off x="498475" y="4695825"/>
          <a:ext cx="2487613" cy="914400"/>
        </p:xfrm>
        <a:graphic>
          <a:graphicData uri="http://schemas.openxmlformats.org/presentationml/2006/ole">
            <mc:AlternateContent xmlns:mc="http://schemas.openxmlformats.org/markup-compatibility/2006">
              <mc:Choice xmlns:v="urn:schemas-microsoft-com:vml" Requires="v">
                <p:oleObj spid="_x0000_s7179" name="Equation" r:id="rId4" imgW="1269720" imgH="431640" progId="Equation.DSMT4">
                  <p:embed/>
                </p:oleObj>
              </mc:Choice>
              <mc:Fallback>
                <p:oleObj name="Equation" r:id="rId4" imgW="1269720" imgH="4316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475" y="4695825"/>
                        <a:ext cx="2487613"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6839" name="Line 39"/>
          <p:cNvSpPr>
            <a:spLocks noChangeShapeType="1"/>
          </p:cNvSpPr>
          <p:nvPr/>
        </p:nvSpPr>
        <p:spPr bwMode="auto">
          <a:xfrm>
            <a:off x="4529138" y="4343400"/>
            <a:ext cx="6858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6" name="Group 40"/>
          <p:cNvGrpSpPr>
            <a:grpSpLocks/>
          </p:cNvGrpSpPr>
          <p:nvPr/>
        </p:nvGrpSpPr>
        <p:grpSpPr bwMode="auto">
          <a:xfrm>
            <a:off x="4078288" y="1762125"/>
            <a:ext cx="1571625" cy="1081088"/>
            <a:chOff x="2692" y="1110"/>
            <a:chExt cx="990" cy="681"/>
          </a:xfrm>
        </p:grpSpPr>
        <p:sp>
          <p:nvSpPr>
            <p:cNvPr id="7202" name="Line 41"/>
            <p:cNvSpPr>
              <a:spLocks noChangeShapeType="1"/>
            </p:cNvSpPr>
            <p:nvPr/>
          </p:nvSpPr>
          <p:spPr bwMode="auto">
            <a:xfrm flipV="1">
              <a:off x="2692" y="1509"/>
              <a:ext cx="0" cy="28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0" rIns="0"/>
            <a:lstStyle/>
            <a:p>
              <a:endParaRPr lang="en-US"/>
            </a:p>
          </p:txBody>
        </p:sp>
        <p:sp>
          <p:nvSpPr>
            <p:cNvPr id="7203" name="Line 42"/>
            <p:cNvSpPr>
              <a:spLocks noChangeShapeType="1"/>
            </p:cNvSpPr>
            <p:nvPr/>
          </p:nvSpPr>
          <p:spPr bwMode="auto">
            <a:xfrm flipV="1">
              <a:off x="3682" y="1110"/>
              <a:ext cx="0" cy="309"/>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0" rIns="0"/>
            <a:lstStyle/>
            <a:p>
              <a:endParaRPr lang="en-US"/>
            </a:p>
          </p:txBody>
        </p:sp>
      </p:grpSp>
      <p:grpSp>
        <p:nvGrpSpPr>
          <p:cNvPr id="7" name="Group 43"/>
          <p:cNvGrpSpPr>
            <a:grpSpLocks/>
          </p:cNvGrpSpPr>
          <p:nvPr/>
        </p:nvGrpSpPr>
        <p:grpSpPr bwMode="auto">
          <a:xfrm>
            <a:off x="4467225" y="4524375"/>
            <a:ext cx="781050" cy="787400"/>
            <a:chOff x="3240" y="3296"/>
            <a:chExt cx="499" cy="496"/>
          </a:xfrm>
        </p:grpSpPr>
        <p:sp>
          <p:nvSpPr>
            <p:cNvPr id="7200" name="Text Box 44"/>
            <p:cNvSpPr txBox="1">
              <a:spLocks noChangeArrowheads="1"/>
            </p:cNvSpPr>
            <p:nvPr/>
          </p:nvSpPr>
          <p:spPr bwMode="auto">
            <a:xfrm>
              <a:off x="3264" y="3504"/>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400" dirty="0" smtClean="0">
                  <a:latin typeface="Times New Roman"/>
                  <a:cs typeface="Times New Roman"/>
                  <a:sym typeface="Symbol" pitchFamily="18" charset="2"/>
                </a:rPr>
                <a:t>Δ</a:t>
              </a:r>
              <a:r>
                <a:rPr lang="en-US" sz="2400" b="1" i="1" dirty="0" smtClean="0">
                  <a:latin typeface="Tahoma" pitchFamily="34" charset="0"/>
                  <a:sym typeface="Symbol" pitchFamily="18" charset="2"/>
                </a:rPr>
                <a:t>Y</a:t>
              </a:r>
              <a:endParaRPr lang="en-US" sz="2400" b="1" i="1" dirty="0">
                <a:latin typeface="Tahoma" pitchFamily="34" charset="0"/>
              </a:endParaRPr>
            </a:p>
          </p:txBody>
        </p:sp>
        <p:sp>
          <p:nvSpPr>
            <p:cNvPr id="7201" name="AutoShape 45"/>
            <p:cNvSpPr>
              <a:spLocks/>
            </p:cNvSpPr>
            <p:nvPr/>
          </p:nvSpPr>
          <p:spPr bwMode="auto">
            <a:xfrm rot="-5407097">
              <a:off x="3379" y="3157"/>
              <a:ext cx="222" cy="499"/>
            </a:xfrm>
            <a:prstGeom prst="leftBrace">
              <a:avLst>
                <a:gd name="adj1" fmla="val 43238"/>
                <a:gd name="adj2" fmla="val 48968"/>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Tree>
    <p:extLst>
      <p:ext uri="{BB962C8B-B14F-4D97-AF65-F5344CB8AC3E}">
        <p14:creationId xmlns:p14="http://schemas.microsoft.com/office/powerpoint/2010/main" val="395887610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76823"/>
                                        </p:tgtEl>
                                        <p:attrNameLst>
                                          <p:attrName>style.visibility</p:attrName>
                                        </p:attrNameLst>
                                      </p:cBhvr>
                                      <p:to>
                                        <p:strVal val="visible"/>
                                      </p:to>
                                    </p:set>
                                    <p:animEffect transition="in" filter="strips(upRight)">
                                      <p:cBhvr>
                                        <p:cTn id="7" dur="500"/>
                                        <p:tgtEl>
                                          <p:spTgt spid="76823"/>
                                        </p:tgtEl>
                                      </p:cBhvr>
                                    </p:animEffect>
                                  </p:childTnLst>
                                </p:cTn>
                              </p:par>
                            </p:childTnLst>
                          </p:cTn>
                        </p:par>
                        <p:par>
                          <p:cTn id="8" fill="hold" nodeType="afterGroup">
                            <p:stCondLst>
                              <p:cond delay="500"/>
                            </p:stCondLst>
                            <p:childTnLst>
                              <p:par>
                                <p:cTn id="9" presetID="18" presetClass="entr" presetSubtype="3" fill="hold" grpId="0" nodeType="afterEffect">
                                  <p:stCondLst>
                                    <p:cond delay="0"/>
                                  </p:stCondLst>
                                  <p:childTnLst>
                                    <p:set>
                                      <p:cBhvr>
                                        <p:cTn id="10" dur="1" fill="hold">
                                          <p:stCondLst>
                                            <p:cond delay="0"/>
                                          </p:stCondLst>
                                        </p:cTn>
                                        <p:tgtEl>
                                          <p:spTgt spid="76829"/>
                                        </p:tgtEl>
                                        <p:attrNameLst>
                                          <p:attrName>style.visibility</p:attrName>
                                        </p:attrNameLst>
                                      </p:cBhvr>
                                      <p:to>
                                        <p:strVal val="visible"/>
                                      </p:to>
                                    </p:set>
                                    <p:animEffect transition="in" filter="strips(upRight)">
                                      <p:cBhvr>
                                        <p:cTn id="11" dur="500"/>
                                        <p:tgtEl>
                                          <p:spTgt spid="7682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6828"/>
                                        </p:tgtEl>
                                        <p:attrNameLst>
                                          <p:attrName>style.visibility</p:attrName>
                                        </p:attrNameLst>
                                      </p:cBhvr>
                                      <p:to>
                                        <p:strVal val="visible"/>
                                      </p:to>
                                    </p:set>
                                    <p:animEffect transition="in" filter="wipe(left)">
                                      <p:cBhvr>
                                        <p:cTn id="16" dur="500"/>
                                        <p:tgtEl>
                                          <p:spTgt spid="76828"/>
                                        </p:tgtEl>
                                      </p:cBhvr>
                                    </p:animEffect>
                                  </p:childTnLst>
                                </p:cTn>
                              </p:par>
                            </p:childTnLst>
                          </p:cTn>
                        </p:par>
                        <p:par>
                          <p:cTn id="17" fill="hold" nodeType="afterGroup">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76830"/>
                                        </p:tgtEl>
                                        <p:attrNameLst>
                                          <p:attrName>style.visibility</p:attrName>
                                        </p:attrNameLst>
                                      </p:cBhvr>
                                      <p:to>
                                        <p:strVal val="visible"/>
                                      </p:to>
                                    </p:set>
                                    <p:animEffect transition="in" filter="wipe(left)">
                                      <p:cBhvr>
                                        <p:cTn id="20" dur="500"/>
                                        <p:tgtEl>
                                          <p:spTgt spid="7683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8" presetClass="entr" presetSubtype="3" fill="hold" grpId="0" nodeType="clickEffect">
                                  <p:stCondLst>
                                    <p:cond delay="0"/>
                                  </p:stCondLst>
                                  <p:childTnLst>
                                    <p:set>
                                      <p:cBhvr>
                                        <p:cTn id="24" dur="1" fill="hold">
                                          <p:stCondLst>
                                            <p:cond delay="0"/>
                                          </p:stCondLst>
                                        </p:cTn>
                                        <p:tgtEl>
                                          <p:spTgt spid="76824"/>
                                        </p:tgtEl>
                                        <p:attrNameLst>
                                          <p:attrName>style.visibility</p:attrName>
                                        </p:attrNameLst>
                                      </p:cBhvr>
                                      <p:to>
                                        <p:strVal val="visible"/>
                                      </p:to>
                                    </p:set>
                                    <p:animEffect transition="in" filter="strips(upRight)">
                                      <p:cBhvr>
                                        <p:cTn id="25" dur="500"/>
                                        <p:tgtEl>
                                          <p:spTgt spid="76824"/>
                                        </p:tgtEl>
                                      </p:cBhvr>
                                    </p:animEffect>
                                  </p:childTnLst>
                                </p:cTn>
                              </p:par>
                            </p:childTnLst>
                          </p:cTn>
                        </p:par>
                        <p:par>
                          <p:cTn id="26" fill="hold" nodeType="afterGroup">
                            <p:stCondLst>
                              <p:cond delay="500"/>
                            </p:stCondLst>
                            <p:childTnLst>
                              <p:par>
                                <p:cTn id="27" presetID="18" presetClass="entr" presetSubtype="3" fill="hold" grpId="0" nodeType="afterEffect">
                                  <p:stCondLst>
                                    <p:cond delay="0"/>
                                  </p:stCondLst>
                                  <p:childTnLst>
                                    <p:set>
                                      <p:cBhvr>
                                        <p:cTn id="28" dur="1" fill="hold">
                                          <p:stCondLst>
                                            <p:cond delay="0"/>
                                          </p:stCondLst>
                                        </p:cTn>
                                        <p:tgtEl>
                                          <p:spTgt spid="76826"/>
                                        </p:tgtEl>
                                        <p:attrNameLst>
                                          <p:attrName>style.visibility</p:attrName>
                                        </p:attrNameLst>
                                      </p:cBhvr>
                                      <p:to>
                                        <p:strVal val="visible"/>
                                      </p:to>
                                    </p:set>
                                    <p:animEffect transition="in" filter="strips(upRight)">
                                      <p:cBhvr>
                                        <p:cTn id="29" dur="500"/>
                                        <p:tgtEl>
                                          <p:spTgt spid="76826"/>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76807"/>
                                        </p:tgtEl>
                                        <p:attrNameLst>
                                          <p:attrName>style.visibility</p:attrName>
                                        </p:attrNameLst>
                                      </p:cBhvr>
                                      <p:to>
                                        <p:strVal val="visible"/>
                                      </p:to>
                                    </p:set>
                                    <p:animEffect transition="in" filter="wipe(up)">
                                      <p:cBhvr>
                                        <p:cTn id="34" dur="500"/>
                                        <p:tgtEl>
                                          <p:spTgt spid="76807"/>
                                        </p:tgtEl>
                                      </p:cBhvr>
                                    </p:animEffect>
                                  </p:childTnLst>
                                </p:cTn>
                              </p:par>
                            </p:childTnLst>
                          </p:cTn>
                        </p:par>
                        <p:par>
                          <p:cTn id="35" fill="hold" nodeType="afterGroup">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76808"/>
                                        </p:tgtEl>
                                        <p:attrNameLst>
                                          <p:attrName>style.visibility</p:attrName>
                                        </p:attrNameLst>
                                      </p:cBhvr>
                                      <p:to>
                                        <p:strVal val="visible"/>
                                      </p:to>
                                    </p:set>
                                    <p:animEffect transition="in" filter="fade">
                                      <p:cBhvr>
                                        <p:cTn id="38" dur="500"/>
                                        <p:tgtEl>
                                          <p:spTgt spid="76808"/>
                                        </p:tgtEl>
                                      </p:cBhvr>
                                    </p:animEffect>
                                  </p:childTnLst>
                                </p:cTn>
                              </p:par>
                            </p:childTnLst>
                          </p:cTn>
                        </p:par>
                        <p:par>
                          <p:cTn id="39" fill="hold" nodeType="afterGroup">
                            <p:stCondLst>
                              <p:cond delay="1000"/>
                            </p:stCondLst>
                            <p:childTnLst>
                              <p:par>
                                <p:cTn id="40" presetID="10" presetClass="entr" presetSubtype="0" fill="hold" grpId="0" nodeType="afterEffect">
                                  <p:stCondLst>
                                    <p:cond delay="0"/>
                                  </p:stCondLst>
                                  <p:childTnLst>
                                    <p:set>
                                      <p:cBhvr>
                                        <p:cTn id="41" dur="1" fill="hold">
                                          <p:stCondLst>
                                            <p:cond delay="0"/>
                                          </p:stCondLst>
                                        </p:cTn>
                                        <p:tgtEl>
                                          <p:spTgt spid="76804"/>
                                        </p:tgtEl>
                                        <p:attrNameLst>
                                          <p:attrName>style.visibility</p:attrName>
                                        </p:attrNameLst>
                                      </p:cBhvr>
                                      <p:to>
                                        <p:strVal val="visible"/>
                                      </p:to>
                                    </p:set>
                                    <p:animEffect transition="in" filter="fade">
                                      <p:cBhvr>
                                        <p:cTn id="42" dur="500"/>
                                        <p:tgtEl>
                                          <p:spTgt spid="76804"/>
                                        </p:tgtEl>
                                      </p:cBhvr>
                                    </p:animEffect>
                                  </p:childTnLst>
                                </p:cTn>
                              </p:par>
                            </p:childTnLst>
                          </p:cTn>
                        </p:par>
                        <p:par>
                          <p:cTn id="43" fill="hold" nodeType="afterGroup">
                            <p:stCondLst>
                              <p:cond delay="1500"/>
                            </p:stCondLst>
                            <p:childTnLst>
                              <p:par>
                                <p:cTn id="44" presetID="18" presetClass="entr" presetSubtype="12" fill="hold" grpId="0" nodeType="afterEffect">
                                  <p:stCondLst>
                                    <p:cond delay="0"/>
                                  </p:stCondLst>
                                  <p:childTnLst>
                                    <p:set>
                                      <p:cBhvr>
                                        <p:cTn id="45" dur="1" fill="hold">
                                          <p:stCondLst>
                                            <p:cond delay="0"/>
                                          </p:stCondLst>
                                        </p:cTn>
                                        <p:tgtEl>
                                          <p:spTgt spid="76834"/>
                                        </p:tgtEl>
                                        <p:attrNameLst>
                                          <p:attrName>style.visibility</p:attrName>
                                        </p:attrNameLst>
                                      </p:cBhvr>
                                      <p:to>
                                        <p:strVal val="visible"/>
                                      </p:to>
                                    </p:set>
                                    <p:animEffect transition="in" filter="strips(downLeft)">
                                      <p:cBhvr>
                                        <p:cTn id="46" dur="500"/>
                                        <p:tgtEl>
                                          <p:spTgt spid="76834"/>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8" presetClass="entr" presetSubtype="6" fill="hold" grpId="0" nodeType="clickEffect">
                                  <p:stCondLst>
                                    <p:cond delay="0"/>
                                  </p:stCondLst>
                                  <p:childTnLst>
                                    <p:set>
                                      <p:cBhvr>
                                        <p:cTn id="50" dur="1" fill="hold">
                                          <p:stCondLst>
                                            <p:cond delay="0"/>
                                          </p:stCondLst>
                                        </p:cTn>
                                        <p:tgtEl>
                                          <p:spTgt spid="76831"/>
                                        </p:tgtEl>
                                        <p:attrNameLst>
                                          <p:attrName>style.visibility</p:attrName>
                                        </p:attrNameLst>
                                      </p:cBhvr>
                                      <p:to>
                                        <p:strVal val="visible"/>
                                      </p:to>
                                    </p:set>
                                    <p:animEffect transition="in" filter="strips(downRight)">
                                      <p:cBhvr>
                                        <p:cTn id="51" dur="500"/>
                                        <p:tgtEl>
                                          <p:spTgt spid="76831"/>
                                        </p:tgtEl>
                                      </p:cBhvr>
                                    </p:animEffect>
                                  </p:childTnLst>
                                </p:cTn>
                              </p:par>
                            </p:childTnLst>
                          </p:cTn>
                        </p:par>
                        <p:par>
                          <p:cTn id="52" fill="hold" nodeType="afterGroup">
                            <p:stCondLst>
                              <p:cond delay="500"/>
                            </p:stCondLst>
                            <p:childTnLst>
                              <p:par>
                                <p:cTn id="53" presetID="10" presetClass="entr" presetSubtype="0" fill="hold" grpId="0" nodeType="afterEffect">
                                  <p:stCondLst>
                                    <p:cond delay="0"/>
                                  </p:stCondLst>
                                  <p:childTnLst>
                                    <p:set>
                                      <p:cBhvr>
                                        <p:cTn id="54" dur="1" fill="hold">
                                          <p:stCondLst>
                                            <p:cond delay="0"/>
                                          </p:stCondLst>
                                        </p:cTn>
                                        <p:tgtEl>
                                          <p:spTgt spid="76832"/>
                                        </p:tgtEl>
                                        <p:attrNameLst>
                                          <p:attrName>style.visibility</p:attrName>
                                        </p:attrNameLst>
                                      </p:cBhvr>
                                      <p:to>
                                        <p:strVal val="visible"/>
                                      </p:to>
                                    </p:set>
                                    <p:animEffect transition="in" filter="fade">
                                      <p:cBhvr>
                                        <p:cTn id="55" dur="500"/>
                                        <p:tgtEl>
                                          <p:spTgt spid="76832"/>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76810">
                                            <p:txEl>
                                              <p:pRg st="0" end="0"/>
                                            </p:txEl>
                                          </p:spTgt>
                                        </p:tgtEl>
                                        <p:attrNameLst>
                                          <p:attrName>style.visibility</p:attrName>
                                        </p:attrNameLst>
                                      </p:cBhvr>
                                      <p:to>
                                        <p:strVal val="visible"/>
                                      </p:to>
                                    </p:set>
                                    <p:animEffect transition="in" filter="wipe(left)">
                                      <p:cBhvr>
                                        <p:cTn id="60" dur="500"/>
                                        <p:tgtEl>
                                          <p:spTgt spid="76810">
                                            <p:txEl>
                                              <p:pRg st="0" end="0"/>
                                            </p:txEl>
                                          </p:spTgt>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4" fill="hold" nodeType="clickEffect">
                                  <p:stCondLst>
                                    <p:cond delay="0"/>
                                  </p:stCondLst>
                                  <p:childTnLst>
                                    <p:set>
                                      <p:cBhvr>
                                        <p:cTn id="64" dur="1" fill="hold">
                                          <p:stCondLst>
                                            <p:cond delay="0"/>
                                          </p:stCondLst>
                                        </p:cTn>
                                        <p:tgtEl>
                                          <p:spTgt spid="6"/>
                                        </p:tgtEl>
                                        <p:attrNameLst>
                                          <p:attrName>style.visibility</p:attrName>
                                        </p:attrNameLst>
                                      </p:cBhvr>
                                      <p:to>
                                        <p:strVal val="visible"/>
                                      </p:to>
                                    </p:set>
                                    <p:animEffect transition="in" filter="wipe(down)">
                                      <p:cBhvr>
                                        <p:cTn id="65" dur="500"/>
                                        <p:tgtEl>
                                          <p:spTgt spid="6"/>
                                        </p:tgtEl>
                                      </p:cBhvr>
                                    </p:animEffect>
                                  </p:childTnLst>
                                </p:cTn>
                              </p:par>
                            </p:childTnLst>
                          </p:cTn>
                        </p:par>
                        <p:par>
                          <p:cTn id="66" fill="hold" nodeType="afterGroup">
                            <p:stCondLst>
                              <p:cond delay="500"/>
                            </p:stCondLst>
                            <p:childTnLst>
                              <p:par>
                                <p:cTn id="67" presetID="18" presetClass="entr" presetSubtype="3" fill="hold" grpId="0" nodeType="afterEffect">
                                  <p:stCondLst>
                                    <p:cond delay="0"/>
                                  </p:stCondLst>
                                  <p:childTnLst>
                                    <p:set>
                                      <p:cBhvr>
                                        <p:cTn id="68" dur="1" fill="hold">
                                          <p:stCondLst>
                                            <p:cond delay="0"/>
                                          </p:stCondLst>
                                        </p:cTn>
                                        <p:tgtEl>
                                          <p:spTgt spid="76825"/>
                                        </p:tgtEl>
                                        <p:attrNameLst>
                                          <p:attrName>style.visibility</p:attrName>
                                        </p:attrNameLst>
                                      </p:cBhvr>
                                      <p:to>
                                        <p:strVal val="visible"/>
                                      </p:to>
                                    </p:set>
                                    <p:animEffect transition="in" filter="strips(upRight)">
                                      <p:cBhvr>
                                        <p:cTn id="69" dur="500"/>
                                        <p:tgtEl>
                                          <p:spTgt spid="76825"/>
                                        </p:tgtEl>
                                      </p:cBhvr>
                                    </p:animEffect>
                                  </p:childTnLst>
                                </p:cTn>
                              </p:par>
                            </p:childTnLst>
                          </p:cTn>
                        </p:par>
                        <p:par>
                          <p:cTn id="70" fill="hold" nodeType="afterGroup">
                            <p:stCondLst>
                              <p:cond delay="1000"/>
                            </p:stCondLst>
                            <p:childTnLst>
                              <p:par>
                                <p:cTn id="71" presetID="18" presetClass="entr" presetSubtype="3" fill="hold" grpId="0" nodeType="afterEffect">
                                  <p:stCondLst>
                                    <p:cond delay="0"/>
                                  </p:stCondLst>
                                  <p:childTnLst>
                                    <p:set>
                                      <p:cBhvr>
                                        <p:cTn id="72" dur="1" fill="hold">
                                          <p:stCondLst>
                                            <p:cond delay="0"/>
                                          </p:stCondLst>
                                        </p:cTn>
                                        <p:tgtEl>
                                          <p:spTgt spid="76827"/>
                                        </p:tgtEl>
                                        <p:attrNameLst>
                                          <p:attrName>style.visibility</p:attrName>
                                        </p:attrNameLst>
                                      </p:cBhvr>
                                      <p:to>
                                        <p:strVal val="visible"/>
                                      </p:to>
                                    </p:set>
                                    <p:animEffect transition="in" filter="strips(upRight)">
                                      <p:cBhvr>
                                        <p:cTn id="73" dur="500"/>
                                        <p:tgtEl>
                                          <p:spTgt spid="76827"/>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1" fill="hold" grpId="0" nodeType="clickEffect">
                                  <p:stCondLst>
                                    <p:cond delay="0"/>
                                  </p:stCondLst>
                                  <p:childTnLst>
                                    <p:set>
                                      <p:cBhvr>
                                        <p:cTn id="77" dur="1" fill="hold">
                                          <p:stCondLst>
                                            <p:cond delay="0"/>
                                          </p:stCondLst>
                                        </p:cTn>
                                        <p:tgtEl>
                                          <p:spTgt spid="76805"/>
                                        </p:tgtEl>
                                        <p:attrNameLst>
                                          <p:attrName>style.visibility</p:attrName>
                                        </p:attrNameLst>
                                      </p:cBhvr>
                                      <p:to>
                                        <p:strVal val="visible"/>
                                      </p:to>
                                    </p:set>
                                    <p:animEffect transition="in" filter="wipe(up)">
                                      <p:cBhvr>
                                        <p:cTn id="78" dur="500"/>
                                        <p:tgtEl>
                                          <p:spTgt spid="76805"/>
                                        </p:tgtEl>
                                      </p:cBhvr>
                                    </p:animEffect>
                                  </p:childTnLst>
                                </p:cTn>
                              </p:par>
                            </p:childTnLst>
                          </p:cTn>
                        </p:par>
                        <p:par>
                          <p:cTn id="79" fill="hold" nodeType="afterGroup">
                            <p:stCondLst>
                              <p:cond delay="500"/>
                            </p:stCondLst>
                            <p:childTnLst>
                              <p:par>
                                <p:cTn id="80" presetID="10" presetClass="entr" presetSubtype="0" fill="hold" grpId="0" nodeType="afterEffect">
                                  <p:stCondLst>
                                    <p:cond delay="0"/>
                                  </p:stCondLst>
                                  <p:childTnLst>
                                    <p:set>
                                      <p:cBhvr>
                                        <p:cTn id="81" dur="1" fill="hold">
                                          <p:stCondLst>
                                            <p:cond delay="0"/>
                                          </p:stCondLst>
                                        </p:cTn>
                                        <p:tgtEl>
                                          <p:spTgt spid="76806"/>
                                        </p:tgtEl>
                                        <p:attrNameLst>
                                          <p:attrName>style.visibility</p:attrName>
                                        </p:attrNameLst>
                                      </p:cBhvr>
                                      <p:to>
                                        <p:strVal val="visible"/>
                                      </p:to>
                                    </p:set>
                                    <p:animEffect transition="in" filter="fade">
                                      <p:cBhvr>
                                        <p:cTn id="82" dur="500"/>
                                        <p:tgtEl>
                                          <p:spTgt spid="76806"/>
                                        </p:tgtEl>
                                      </p:cBhvr>
                                    </p:animEffect>
                                  </p:childTnLst>
                                </p:cTn>
                              </p:par>
                            </p:childTnLst>
                          </p:cTn>
                        </p:par>
                        <p:par>
                          <p:cTn id="83" fill="hold" nodeType="afterGroup">
                            <p:stCondLst>
                              <p:cond delay="1000"/>
                            </p:stCondLst>
                            <p:childTnLst>
                              <p:par>
                                <p:cTn id="84" presetID="10" presetClass="entr" presetSubtype="0" fill="hold" grpId="0" nodeType="afterEffect">
                                  <p:stCondLst>
                                    <p:cond delay="0"/>
                                  </p:stCondLst>
                                  <p:childTnLst>
                                    <p:set>
                                      <p:cBhvr>
                                        <p:cTn id="85" dur="1" fill="hold">
                                          <p:stCondLst>
                                            <p:cond delay="0"/>
                                          </p:stCondLst>
                                        </p:cTn>
                                        <p:tgtEl>
                                          <p:spTgt spid="76803"/>
                                        </p:tgtEl>
                                        <p:attrNameLst>
                                          <p:attrName>style.visibility</p:attrName>
                                        </p:attrNameLst>
                                      </p:cBhvr>
                                      <p:to>
                                        <p:strVal val="visible"/>
                                      </p:to>
                                    </p:set>
                                    <p:animEffect transition="in" filter="fade">
                                      <p:cBhvr>
                                        <p:cTn id="86" dur="500"/>
                                        <p:tgtEl>
                                          <p:spTgt spid="76803"/>
                                        </p:tgtEl>
                                      </p:cBhvr>
                                    </p:animEffect>
                                  </p:childTnLst>
                                </p:cTn>
                              </p:par>
                            </p:childTnLst>
                          </p:cTn>
                        </p:par>
                        <p:par>
                          <p:cTn id="87" fill="hold" nodeType="afterGroup">
                            <p:stCondLst>
                              <p:cond delay="1500"/>
                            </p:stCondLst>
                            <p:childTnLst>
                              <p:par>
                                <p:cTn id="88" presetID="18" presetClass="entr" presetSubtype="12" fill="hold" grpId="0" nodeType="afterEffect">
                                  <p:stCondLst>
                                    <p:cond delay="0"/>
                                  </p:stCondLst>
                                  <p:childTnLst>
                                    <p:set>
                                      <p:cBhvr>
                                        <p:cTn id="89" dur="1" fill="hold">
                                          <p:stCondLst>
                                            <p:cond delay="0"/>
                                          </p:stCondLst>
                                        </p:cTn>
                                        <p:tgtEl>
                                          <p:spTgt spid="76835"/>
                                        </p:tgtEl>
                                        <p:attrNameLst>
                                          <p:attrName>style.visibility</p:attrName>
                                        </p:attrNameLst>
                                      </p:cBhvr>
                                      <p:to>
                                        <p:strVal val="visible"/>
                                      </p:to>
                                    </p:set>
                                    <p:animEffect transition="in" filter="strips(downLeft)">
                                      <p:cBhvr>
                                        <p:cTn id="90" dur="500"/>
                                        <p:tgtEl>
                                          <p:spTgt spid="76835"/>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76837"/>
                                        </p:tgtEl>
                                        <p:attrNameLst>
                                          <p:attrName>style.visibility</p:attrName>
                                        </p:attrNameLst>
                                      </p:cBhvr>
                                      <p:to>
                                        <p:strVal val="visible"/>
                                      </p:to>
                                    </p:set>
                                    <p:animEffect transition="in" filter="wipe(left)">
                                      <p:cBhvr>
                                        <p:cTn id="95" dur="500"/>
                                        <p:tgtEl>
                                          <p:spTgt spid="76837"/>
                                        </p:tgtEl>
                                      </p:cBhvr>
                                    </p:animEffect>
                                  </p:childTnLst>
                                </p:cTn>
                              </p:par>
                            </p:childTnLst>
                          </p:cTn>
                        </p:par>
                        <p:par>
                          <p:cTn id="96" fill="hold" nodeType="afterGroup">
                            <p:stCondLst>
                              <p:cond delay="500"/>
                            </p:stCondLst>
                            <p:childTnLst>
                              <p:par>
                                <p:cTn id="97" presetID="17" presetClass="entr" presetSubtype="8" fill="hold" grpId="0" nodeType="afterEffect">
                                  <p:stCondLst>
                                    <p:cond delay="0"/>
                                  </p:stCondLst>
                                  <p:childTnLst>
                                    <p:set>
                                      <p:cBhvr>
                                        <p:cTn id="98" dur="1" fill="hold">
                                          <p:stCondLst>
                                            <p:cond delay="0"/>
                                          </p:stCondLst>
                                        </p:cTn>
                                        <p:tgtEl>
                                          <p:spTgt spid="76839"/>
                                        </p:tgtEl>
                                        <p:attrNameLst>
                                          <p:attrName>style.visibility</p:attrName>
                                        </p:attrNameLst>
                                      </p:cBhvr>
                                      <p:to>
                                        <p:strVal val="visible"/>
                                      </p:to>
                                    </p:set>
                                    <p:anim calcmode="lin" valueType="num">
                                      <p:cBhvr>
                                        <p:cTn id="99" dur="500" fill="hold"/>
                                        <p:tgtEl>
                                          <p:spTgt spid="76839"/>
                                        </p:tgtEl>
                                        <p:attrNameLst>
                                          <p:attrName>ppt_x</p:attrName>
                                        </p:attrNameLst>
                                      </p:cBhvr>
                                      <p:tavLst>
                                        <p:tav tm="0">
                                          <p:val>
                                            <p:strVal val="#ppt_x-#ppt_w/2"/>
                                          </p:val>
                                        </p:tav>
                                        <p:tav tm="100000">
                                          <p:val>
                                            <p:strVal val="#ppt_x"/>
                                          </p:val>
                                        </p:tav>
                                      </p:tavLst>
                                    </p:anim>
                                    <p:anim calcmode="lin" valueType="num">
                                      <p:cBhvr>
                                        <p:cTn id="100" dur="500" fill="hold"/>
                                        <p:tgtEl>
                                          <p:spTgt spid="76839"/>
                                        </p:tgtEl>
                                        <p:attrNameLst>
                                          <p:attrName>ppt_y</p:attrName>
                                        </p:attrNameLst>
                                      </p:cBhvr>
                                      <p:tavLst>
                                        <p:tav tm="0">
                                          <p:val>
                                            <p:strVal val="#ppt_y"/>
                                          </p:val>
                                        </p:tav>
                                        <p:tav tm="100000">
                                          <p:val>
                                            <p:strVal val="#ppt_y"/>
                                          </p:val>
                                        </p:tav>
                                      </p:tavLst>
                                    </p:anim>
                                    <p:anim calcmode="lin" valueType="num">
                                      <p:cBhvr>
                                        <p:cTn id="101" dur="500" fill="hold"/>
                                        <p:tgtEl>
                                          <p:spTgt spid="76839"/>
                                        </p:tgtEl>
                                        <p:attrNameLst>
                                          <p:attrName>ppt_w</p:attrName>
                                        </p:attrNameLst>
                                      </p:cBhvr>
                                      <p:tavLst>
                                        <p:tav tm="0">
                                          <p:val>
                                            <p:fltVal val="0"/>
                                          </p:val>
                                        </p:tav>
                                        <p:tav tm="100000">
                                          <p:val>
                                            <p:strVal val="#ppt_w"/>
                                          </p:val>
                                        </p:tav>
                                      </p:tavLst>
                                    </p:anim>
                                    <p:anim calcmode="lin" valueType="num">
                                      <p:cBhvr>
                                        <p:cTn id="102" dur="500" fill="hold"/>
                                        <p:tgtEl>
                                          <p:spTgt spid="76839"/>
                                        </p:tgtEl>
                                        <p:attrNameLst>
                                          <p:attrName>ppt_h</p:attrName>
                                        </p:attrNameLst>
                                      </p:cBhvr>
                                      <p:tavLst>
                                        <p:tav tm="0">
                                          <p:val>
                                            <p:strVal val="#ppt_h"/>
                                          </p:val>
                                        </p:tav>
                                        <p:tav tm="100000">
                                          <p:val>
                                            <p:strVal val="#ppt_h"/>
                                          </p:val>
                                        </p:tav>
                                      </p:tavLst>
                                    </p:anim>
                                  </p:childTnLst>
                                </p:cTn>
                              </p:par>
                            </p:childTnLst>
                          </p:cTn>
                        </p:par>
                        <p:par>
                          <p:cTn id="103" fill="hold" nodeType="afterGroup">
                            <p:stCondLst>
                              <p:cond delay="1000"/>
                            </p:stCondLst>
                            <p:childTnLst>
                              <p:par>
                                <p:cTn id="104" presetID="18" presetClass="entr" presetSubtype="6" fill="hold" grpId="0" nodeType="afterEffect">
                                  <p:stCondLst>
                                    <p:cond delay="0"/>
                                  </p:stCondLst>
                                  <p:childTnLst>
                                    <p:set>
                                      <p:cBhvr>
                                        <p:cTn id="105" dur="1" fill="hold">
                                          <p:stCondLst>
                                            <p:cond delay="0"/>
                                          </p:stCondLst>
                                        </p:cTn>
                                        <p:tgtEl>
                                          <p:spTgt spid="76802"/>
                                        </p:tgtEl>
                                        <p:attrNameLst>
                                          <p:attrName>style.visibility</p:attrName>
                                        </p:attrNameLst>
                                      </p:cBhvr>
                                      <p:to>
                                        <p:strVal val="visible"/>
                                      </p:to>
                                    </p:set>
                                    <p:animEffect transition="in" filter="strips(downRight)">
                                      <p:cBhvr>
                                        <p:cTn id="106" dur="500"/>
                                        <p:tgtEl>
                                          <p:spTgt spid="76802"/>
                                        </p:tgtEl>
                                      </p:cBhvr>
                                    </p:animEffect>
                                  </p:childTnLst>
                                </p:cTn>
                              </p:par>
                            </p:childTnLst>
                          </p:cTn>
                        </p:par>
                        <p:par>
                          <p:cTn id="107" fill="hold" nodeType="afterGroup">
                            <p:stCondLst>
                              <p:cond delay="1500"/>
                            </p:stCondLst>
                            <p:childTnLst>
                              <p:par>
                                <p:cTn id="108" presetID="10" presetClass="entr" presetSubtype="0" fill="hold" grpId="0" nodeType="afterEffect">
                                  <p:stCondLst>
                                    <p:cond delay="0"/>
                                  </p:stCondLst>
                                  <p:childTnLst>
                                    <p:set>
                                      <p:cBhvr>
                                        <p:cTn id="109" dur="1" fill="hold">
                                          <p:stCondLst>
                                            <p:cond delay="0"/>
                                          </p:stCondLst>
                                        </p:cTn>
                                        <p:tgtEl>
                                          <p:spTgt spid="76836"/>
                                        </p:tgtEl>
                                        <p:attrNameLst>
                                          <p:attrName>style.visibility</p:attrName>
                                        </p:attrNameLst>
                                      </p:cBhvr>
                                      <p:to>
                                        <p:strVal val="visible"/>
                                      </p:to>
                                    </p:set>
                                    <p:animEffect transition="in" filter="fade">
                                      <p:cBhvr>
                                        <p:cTn id="110" dur="500"/>
                                        <p:tgtEl>
                                          <p:spTgt spid="76836"/>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0" presetClass="entr" presetSubtype="0" fill="hold" nodeType="clickEffect">
                                  <p:stCondLst>
                                    <p:cond delay="0"/>
                                  </p:stCondLst>
                                  <p:childTnLst>
                                    <p:set>
                                      <p:cBhvr>
                                        <p:cTn id="114" dur="1" fill="hold">
                                          <p:stCondLst>
                                            <p:cond delay="0"/>
                                          </p:stCondLst>
                                        </p:cTn>
                                        <p:tgtEl>
                                          <p:spTgt spid="7"/>
                                        </p:tgtEl>
                                        <p:attrNameLst>
                                          <p:attrName>style.visibility</p:attrName>
                                        </p:attrNameLst>
                                      </p:cBhvr>
                                      <p:to>
                                        <p:strVal val="visible"/>
                                      </p:to>
                                    </p:set>
                                    <p:animEffect transition="in" filter="fade">
                                      <p:cBhvr>
                                        <p:cTn id="115" dur="500"/>
                                        <p:tgtEl>
                                          <p:spTgt spid="7"/>
                                        </p:tgtEl>
                                      </p:cBhvr>
                                    </p:animEffect>
                                  </p:childTnLst>
                                </p:cTn>
                              </p:par>
                            </p:childTnLst>
                          </p:cTn>
                        </p:par>
                        <p:par>
                          <p:cTn id="116" fill="hold" nodeType="afterGroup">
                            <p:stCondLst>
                              <p:cond delay="500"/>
                            </p:stCondLst>
                            <p:childTnLst>
                              <p:par>
                                <p:cTn id="117" presetID="22" presetClass="entr" presetSubtype="8" fill="hold" grpId="0" nodeType="afterEffect">
                                  <p:stCondLst>
                                    <p:cond delay="0"/>
                                  </p:stCondLst>
                                  <p:childTnLst>
                                    <p:set>
                                      <p:cBhvr>
                                        <p:cTn id="118" dur="1" fill="hold">
                                          <p:stCondLst>
                                            <p:cond delay="0"/>
                                          </p:stCondLst>
                                        </p:cTn>
                                        <p:tgtEl>
                                          <p:spTgt spid="76833"/>
                                        </p:tgtEl>
                                        <p:attrNameLst>
                                          <p:attrName>style.visibility</p:attrName>
                                        </p:attrNameLst>
                                      </p:cBhvr>
                                      <p:to>
                                        <p:strVal val="visible"/>
                                      </p:to>
                                    </p:set>
                                    <p:animEffect transition="in" filter="wipe(left)">
                                      <p:cBhvr>
                                        <p:cTn id="119" dur="500"/>
                                        <p:tgtEl>
                                          <p:spTgt spid="76833"/>
                                        </p:tgtEl>
                                      </p:cBhvr>
                                    </p:animEffec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10" presetClass="entr" presetSubtype="0" fill="hold" nodeType="clickEffect">
                                  <p:stCondLst>
                                    <p:cond delay="0"/>
                                  </p:stCondLst>
                                  <p:childTnLst>
                                    <p:set>
                                      <p:cBhvr>
                                        <p:cTn id="123" dur="1" fill="hold">
                                          <p:stCondLst>
                                            <p:cond delay="0"/>
                                          </p:stCondLst>
                                        </p:cTn>
                                        <p:tgtEl>
                                          <p:spTgt spid="76838"/>
                                        </p:tgtEl>
                                        <p:attrNameLst>
                                          <p:attrName>style.visibility</p:attrName>
                                        </p:attrNameLst>
                                      </p:cBhvr>
                                      <p:to>
                                        <p:strVal val="visible"/>
                                      </p:to>
                                    </p:set>
                                    <p:animEffect transition="in" filter="fade">
                                      <p:cBhvr>
                                        <p:cTn id="124" dur="500"/>
                                        <p:tgtEl>
                                          <p:spTgt spid="768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2" grpId="0" animBg="1"/>
      <p:bldP spid="76803" grpId="0" animBg="1" autoUpdateAnimBg="0"/>
      <p:bldP spid="76804" grpId="0" animBg="1" autoUpdateAnimBg="0"/>
      <p:bldP spid="76805" grpId="0" animBg="1"/>
      <p:bldP spid="76806" grpId="0" animBg="1" autoUpdateAnimBg="0"/>
      <p:bldP spid="76807" grpId="0" animBg="1"/>
      <p:bldP spid="76808" grpId="0" animBg="1" autoUpdateAnimBg="0"/>
      <p:bldP spid="76810" grpId="0" build="p" autoUpdateAnimBg="0"/>
      <p:bldP spid="76823" grpId="0" animBg="1"/>
      <p:bldP spid="76824" grpId="0" animBg="1"/>
      <p:bldP spid="76825" grpId="0" animBg="1"/>
      <p:bldP spid="76826" grpId="0" autoUpdateAnimBg="0"/>
      <p:bldP spid="76827" grpId="0" autoUpdateAnimBg="0"/>
      <p:bldP spid="76828" grpId="0" autoUpdateAnimBg="0"/>
      <p:bldP spid="76829" grpId="0" autoUpdateAnimBg="0"/>
      <p:bldP spid="76830" grpId="0" animBg="1"/>
      <p:bldP spid="76831" grpId="0" animBg="1"/>
      <p:bldP spid="76832" grpId="0" autoUpdateAnimBg="0"/>
      <p:bldP spid="76833" grpId="0"/>
      <p:bldP spid="76834" grpId="0" animBg="1"/>
      <p:bldP spid="76835" grpId="0" animBg="1"/>
      <p:bldP spid="76836" grpId="0" autoUpdateAnimBg="0"/>
      <p:bldP spid="76837" grpId="0"/>
      <p:bldP spid="76839"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smtClean="0">
                <a:solidFill>
                  <a:srgbClr val="203F15"/>
                </a:solidFill>
              </a:rPr>
              <a:t>NOW YOU TRY</a:t>
            </a:r>
            <a:r>
              <a:rPr lang="en-US" dirty="0" smtClean="0">
                <a:solidFill>
                  <a:schemeClr val="bg1"/>
                </a:solidFill>
                <a:effectLst>
                  <a:outerShdw blurRad="38100" dist="38100" dir="2700000" algn="tl">
                    <a:srgbClr val="000000">
                      <a:alpha val="43137"/>
                    </a:srgbClr>
                  </a:outerShdw>
                </a:effectLst>
              </a:rPr>
              <a:t/>
            </a:r>
            <a:br>
              <a:rPr lang="en-US" dirty="0" smtClean="0">
                <a:solidFill>
                  <a:schemeClr val="bg1"/>
                </a:solidFill>
                <a:effectLst>
                  <a:outerShdw blurRad="38100" dist="38100" dir="2700000" algn="tl">
                    <a:srgbClr val="000000">
                      <a:alpha val="43137"/>
                    </a:srgbClr>
                  </a:outerShdw>
                </a:effectLst>
              </a:rPr>
            </a:br>
            <a:r>
              <a:rPr lang="en-US" dirty="0">
                <a:solidFill>
                  <a:schemeClr val="bg1"/>
                </a:solidFill>
                <a:effectLst>
                  <a:outerShdw blurRad="38100" dist="38100" dir="2700000" algn="tl">
                    <a:srgbClr val="000000">
                      <a:alpha val="43137"/>
                    </a:srgbClr>
                  </a:outerShdw>
                </a:effectLst>
              </a:rPr>
              <a:t>Shifting the IS curve:  </a:t>
            </a:r>
            <a:r>
              <a:rPr lang="en-US" b="0" dirty="0" smtClean="0">
                <a:solidFill>
                  <a:schemeClr val="bg1"/>
                </a:solidFill>
                <a:effectLst>
                  <a:outerShdw blurRad="38100" dist="38100" dir="2700000" algn="tl">
                    <a:srgbClr val="000000">
                      <a:alpha val="43137"/>
                    </a:srgbClr>
                  </a:outerShdw>
                </a:effectLst>
                <a:latin typeface="Times New Roman"/>
                <a:cs typeface="Times New Roman"/>
                <a:sym typeface="Symbol" pitchFamily="18" charset="2"/>
              </a:rPr>
              <a:t>Δ</a:t>
            </a:r>
            <a:r>
              <a:rPr lang="en-US" i="1" dirty="0" smtClean="0">
                <a:solidFill>
                  <a:schemeClr val="bg1"/>
                </a:solidFill>
                <a:effectLst>
                  <a:outerShdw blurRad="38100" dist="38100" dir="2700000" algn="tl">
                    <a:srgbClr val="000000">
                      <a:alpha val="43137"/>
                    </a:srgbClr>
                  </a:outerShdw>
                </a:effectLst>
              </a:rPr>
              <a:t>T</a:t>
            </a:r>
            <a:endParaRPr lang="en-US" dirty="0">
              <a:solidFill>
                <a:schemeClr val="bg1"/>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76250" y="1484416"/>
            <a:ext cx="8210550" cy="4641747"/>
          </a:xfrm>
        </p:spPr>
        <p:txBody>
          <a:bodyPr/>
          <a:lstStyle/>
          <a:p>
            <a:pPr>
              <a:buClr>
                <a:schemeClr val="tx1">
                  <a:lumMod val="50000"/>
                  <a:lumOff val="50000"/>
                </a:schemeClr>
              </a:buClr>
            </a:pPr>
            <a:r>
              <a:rPr lang="en-US" dirty="0"/>
              <a:t>Use the diagram of the Keynesian cross or loanable funds model to show how an increase in taxes shifts the IS curve.</a:t>
            </a:r>
          </a:p>
          <a:p>
            <a:pPr>
              <a:buClr>
                <a:schemeClr val="tx1">
                  <a:lumMod val="50000"/>
                  <a:lumOff val="50000"/>
                </a:schemeClr>
              </a:buClr>
            </a:pPr>
            <a:r>
              <a:rPr lang="en-US" dirty="0"/>
              <a:t>If you can, determine the size of the shift. </a:t>
            </a: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25</a:t>
            </a:fld>
            <a:endParaRPr lang="en-US" sz="1600" dirty="0">
              <a:solidFill>
                <a:srgbClr val="006666"/>
              </a:solidFill>
              <a:cs typeface="Arial"/>
            </a:endParaRPr>
          </a:p>
        </p:txBody>
      </p:sp>
    </p:spTree>
    <p:extLst>
      <p:ext uri="{BB962C8B-B14F-4D97-AF65-F5344CB8AC3E}">
        <p14:creationId xmlns:p14="http://schemas.microsoft.com/office/powerpoint/2010/main" val="357476760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smtClean="0">
                <a:solidFill>
                  <a:srgbClr val="203F15"/>
                </a:solidFill>
              </a:rPr>
              <a:t>ANSWERS</a:t>
            </a:r>
            <a:r>
              <a:rPr lang="en-US" dirty="0" smtClean="0">
                <a:solidFill>
                  <a:schemeClr val="bg1"/>
                </a:solidFill>
                <a:effectLst>
                  <a:outerShdw blurRad="38100" dist="38100" dir="2700000" algn="tl">
                    <a:srgbClr val="000000">
                      <a:alpha val="43137"/>
                    </a:srgbClr>
                  </a:outerShdw>
                </a:effectLst>
              </a:rPr>
              <a:t/>
            </a:r>
            <a:br>
              <a:rPr lang="en-US" dirty="0" smtClean="0">
                <a:solidFill>
                  <a:schemeClr val="bg1"/>
                </a:solidFill>
                <a:effectLst>
                  <a:outerShdw blurRad="38100" dist="38100" dir="2700000" algn="tl">
                    <a:srgbClr val="000000">
                      <a:alpha val="43137"/>
                    </a:srgbClr>
                  </a:outerShdw>
                </a:effectLst>
              </a:rPr>
            </a:br>
            <a:r>
              <a:rPr lang="en-US" dirty="0">
                <a:solidFill>
                  <a:schemeClr val="bg1"/>
                </a:solidFill>
                <a:effectLst>
                  <a:outerShdw blurRad="38100" dist="38100" dir="2700000" algn="tl">
                    <a:srgbClr val="000000">
                      <a:alpha val="43137"/>
                    </a:srgbClr>
                  </a:outerShdw>
                </a:effectLst>
              </a:rPr>
              <a:t>Shifting the IS curve:  </a:t>
            </a:r>
            <a:r>
              <a:rPr lang="en-US" b="0" dirty="0">
                <a:solidFill>
                  <a:schemeClr val="bg1"/>
                </a:solidFill>
                <a:effectLst>
                  <a:outerShdw blurRad="38100" dist="38100" dir="2700000" algn="tl">
                    <a:srgbClr val="000000">
                      <a:alpha val="43137"/>
                    </a:srgbClr>
                  </a:outerShdw>
                </a:effectLst>
                <a:latin typeface="Times New Roman"/>
                <a:cs typeface="Times New Roman"/>
                <a:sym typeface="Symbol" pitchFamily="18" charset="2"/>
              </a:rPr>
              <a:t>Δ</a:t>
            </a:r>
            <a:r>
              <a:rPr lang="en-US" i="1" dirty="0" smtClean="0">
                <a:solidFill>
                  <a:schemeClr val="bg1"/>
                </a:solidFill>
                <a:effectLst>
                  <a:outerShdw blurRad="38100" dist="38100" dir="2700000" algn="tl">
                    <a:srgbClr val="000000">
                      <a:alpha val="43137"/>
                    </a:srgbClr>
                  </a:outerShdw>
                </a:effectLst>
              </a:rPr>
              <a:t>T</a:t>
            </a:r>
            <a:endParaRPr lang="en-US" dirty="0">
              <a:solidFill>
                <a:schemeClr val="bg1"/>
              </a:solidFill>
              <a:effectLst>
                <a:outerShdw blurRad="38100" dist="38100" dir="2700000" algn="tl">
                  <a:srgbClr val="000000">
                    <a:alpha val="43137"/>
                  </a:srgbClr>
                </a:outerShdw>
              </a:effectLst>
            </a:endParaRP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26</a:t>
            </a:fld>
            <a:endParaRPr lang="en-US" sz="1600" dirty="0">
              <a:solidFill>
                <a:srgbClr val="006666"/>
              </a:solidFill>
              <a:cs typeface="Arial"/>
            </a:endParaRPr>
          </a:p>
        </p:txBody>
      </p:sp>
      <p:sp>
        <p:nvSpPr>
          <p:cNvPr id="8" name="Text Box 4"/>
          <p:cNvSpPr txBox="1">
            <a:spLocks noChangeArrowheads="1"/>
          </p:cNvSpPr>
          <p:nvPr/>
        </p:nvSpPr>
        <p:spPr bwMode="auto">
          <a:xfrm>
            <a:off x="4191125" y="5947288"/>
            <a:ext cx="4572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bIns="9144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i="1" dirty="0">
                <a:solidFill>
                  <a:srgbClr val="FF0000"/>
                </a:solidFill>
                <a:latin typeface="Tahoma" pitchFamily="34" charset="0"/>
              </a:rPr>
              <a:t>Y</a:t>
            </a:r>
            <a:r>
              <a:rPr lang="en-US" sz="2400" b="1" baseline="-25000" dirty="0">
                <a:solidFill>
                  <a:srgbClr val="FF0000"/>
                </a:solidFill>
                <a:latin typeface="Tahoma" pitchFamily="34" charset="0"/>
              </a:rPr>
              <a:t>2</a:t>
            </a:r>
          </a:p>
        </p:txBody>
      </p:sp>
      <p:sp>
        <p:nvSpPr>
          <p:cNvPr id="10" name="Line 7"/>
          <p:cNvSpPr>
            <a:spLocks noChangeShapeType="1"/>
          </p:cNvSpPr>
          <p:nvPr/>
        </p:nvSpPr>
        <p:spPr bwMode="auto">
          <a:xfrm flipH="1">
            <a:off x="4411788" y="3032638"/>
            <a:ext cx="0" cy="291465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Text Box 8"/>
          <p:cNvSpPr txBox="1">
            <a:spLocks noChangeArrowheads="1"/>
          </p:cNvSpPr>
          <p:nvPr/>
        </p:nvSpPr>
        <p:spPr bwMode="auto">
          <a:xfrm>
            <a:off x="4186363" y="3723200"/>
            <a:ext cx="45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0" rIns="45720" bIns="9144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i="1" dirty="0">
                <a:solidFill>
                  <a:srgbClr val="FF0000"/>
                </a:solidFill>
                <a:latin typeface="Tahoma" pitchFamily="34" charset="0"/>
              </a:rPr>
              <a:t>Y</a:t>
            </a:r>
            <a:r>
              <a:rPr lang="en-US" sz="2400" b="1" baseline="-25000" dirty="0">
                <a:solidFill>
                  <a:srgbClr val="FF0000"/>
                </a:solidFill>
                <a:latin typeface="Tahoma" pitchFamily="34" charset="0"/>
              </a:rPr>
              <a:t>2</a:t>
            </a:r>
          </a:p>
        </p:txBody>
      </p:sp>
      <p:sp>
        <p:nvSpPr>
          <p:cNvPr id="12" name="Rectangle 10"/>
          <p:cNvSpPr txBox="1">
            <a:spLocks noChangeArrowheads="1"/>
          </p:cNvSpPr>
          <p:nvPr/>
        </p:nvSpPr>
        <p:spPr bwMode="auto">
          <a:xfrm>
            <a:off x="501775" y="1616588"/>
            <a:ext cx="2895600" cy="1143000"/>
          </a:xfrm>
          <a:prstGeom prst="rect">
            <a:avLst/>
          </a:prstGeom>
          <a:noFill/>
          <a:ln w="9525">
            <a:noFill/>
            <a:miter lim="800000"/>
            <a:headEnd/>
            <a:tailEnd/>
          </a:ln>
        </p:spPr>
        <p:txBody>
          <a:bodyPr/>
          <a:lstStyle/>
          <a:p>
            <a:pPr eaLnBrk="0" hangingPunct="0">
              <a:lnSpc>
                <a:spcPct val="120000"/>
              </a:lnSpc>
              <a:spcBef>
                <a:spcPct val="45000"/>
              </a:spcBef>
              <a:buClr>
                <a:srgbClr val="61884E"/>
              </a:buClr>
              <a:buSzPct val="120000"/>
              <a:buFont typeface="Wingdings" pitchFamily="2" charset="2"/>
              <a:buNone/>
              <a:tabLst>
                <a:tab pos="692150" algn="l"/>
              </a:tabLst>
              <a:defRPr/>
            </a:pPr>
            <a:r>
              <a:rPr lang="en-US" sz="2300" kern="0" dirty="0">
                <a:latin typeface="+mn-lt"/>
                <a:cs typeface="+mn-cs"/>
                <a:sym typeface="Symbol" pitchFamily="18" charset="2"/>
              </a:rPr>
              <a:t>At any value of </a:t>
            </a:r>
            <a:r>
              <a:rPr lang="en-US" sz="2400" b="1" i="1" kern="0" dirty="0">
                <a:latin typeface="+mn-lt"/>
                <a:cs typeface="+mn-cs"/>
                <a:sym typeface="Symbol" pitchFamily="18" charset="2"/>
              </a:rPr>
              <a:t>r</a:t>
            </a:r>
            <a:r>
              <a:rPr lang="en-US" sz="2400" kern="0" dirty="0">
                <a:latin typeface="+mn-lt"/>
                <a:cs typeface="+mn-cs"/>
                <a:sym typeface="Symbol" pitchFamily="18" charset="2"/>
              </a:rPr>
              <a:t>, </a:t>
            </a:r>
            <a:br>
              <a:rPr lang="en-US" sz="2400" kern="0" dirty="0">
                <a:latin typeface="+mn-lt"/>
                <a:cs typeface="+mn-cs"/>
                <a:sym typeface="Symbol" pitchFamily="18" charset="2"/>
              </a:rPr>
            </a:br>
            <a:r>
              <a:rPr lang="en-US" sz="2400" dirty="0" err="1" smtClean="0">
                <a:latin typeface="Wingdings 3" charset="2"/>
                <a:cs typeface="Wingdings 3" charset="2"/>
                <a:sym typeface="Symbol" pitchFamily="18" charset="2"/>
              </a:rPr>
              <a:t>h</a:t>
            </a:r>
            <a:r>
              <a:rPr lang="en-US" sz="2400" b="1" i="1" kern="0" dirty="0" err="1" smtClean="0">
                <a:latin typeface="+mn-lt"/>
                <a:cs typeface="+mn-cs"/>
                <a:sym typeface="Symbol" pitchFamily="18" charset="2"/>
              </a:rPr>
              <a:t>T</a:t>
            </a:r>
            <a:r>
              <a:rPr lang="en-US" sz="2400" kern="0" dirty="0" smtClean="0">
                <a:latin typeface="+mn-lt"/>
                <a:cs typeface="+mn-cs"/>
                <a:sym typeface="Symbol" pitchFamily="18" charset="2"/>
              </a:rPr>
              <a:t>  </a:t>
            </a:r>
            <a:r>
              <a:rPr lang="en-US" sz="2400" dirty="0">
                <a:latin typeface="Wingdings 3" charset="2"/>
                <a:cs typeface="Wingdings 3" charset="2"/>
                <a:sym typeface="Symbol" pitchFamily="18" charset="2"/>
              </a:rPr>
              <a:t>g</a:t>
            </a:r>
            <a:r>
              <a:rPr lang="en-US" sz="2400" kern="0" dirty="0" smtClean="0">
                <a:latin typeface="+mn-lt"/>
                <a:cs typeface="+mn-cs"/>
                <a:sym typeface="Symbol" pitchFamily="18" charset="2"/>
              </a:rPr>
              <a:t> </a:t>
            </a:r>
            <a:r>
              <a:rPr lang="en-US" sz="2400" dirty="0" err="1" smtClean="0">
                <a:latin typeface="Wingdings 3" charset="2"/>
                <a:cs typeface="Wingdings 3" charset="2"/>
                <a:sym typeface="Symbol" pitchFamily="18" charset="2"/>
              </a:rPr>
              <a:t>i</a:t>
            </a:r>
            <a:r>
              <a:rPr lang="en-US" sz="2400" b="1" i="1" kern="0" dirty="0" err="1" smtClean="0">
                <a:latin typeface="+mn-lt"/>
                <a:cs typeface="+mn-cs"/>
                <a:sym typeface="Symbol" pitchFamily="18" charset="2"/>
              </a:rPr>
              <a:t>C</a:t>
            </a:r>
            <a:r>
              <a:rPr lang="en-US" sz="2400" b="1" i="1" kern="0" dirty="0" smtClean="0">
                <a:latin typeface="+mn-lt"/>
                <a:cs typeface="+mn-cs"/>
                <a:sym typeface="Symbol" pitchFamily="18" charset="2"/>
              </a:rPr>
              <a:t> </a:t>
            </a:r>
            <a:r>
              <a:rPr lang="en-US" sz="2400" dirty="0">
                <a:latin typeface="Wingdings 3" charset="2"/>
                <a:cs typeface="Wingdings 3" charset="2"/>
                <a:sym typeface="Symbol" pitchFamily="18" charset="2"/>
              </a:rPr>
              <a:t>g</a:t>
            </a:r>
            <a:r>
              <a:rPr lang="en-US" sz="2400" kern="0" dirty="0" smtClean="0">
                <a:latin typeface="+mn-lt"/>
                <a:cs typeface="+mn-cs"/>
                <a:sym typeface="Symbol" pitchFamily="18" charset="2"/>
              </a:rPr>
              <a:t> </a:t>
            </a:r>
            <a:r>
              <a:rPr lang="en-US" sz="2400" dirty="0" err="1">
                <a:latin typeface="Wingdings 3" charset="2"/>
                <a:cs typeface="Wingdings 3" charset="2"/>
                <a:sym typeface="Symbol" pitchFamily="18" charset="2"/>
              </a:rPr>
              <a:t>i</a:t>
            </a:r>
            <a:r>
              <a:rPr lang="en-US" sz="2400" b="1" i="1" kern="0" dirty="0" err="1" smtClean="0">
                <a:latin typeface="+mn-lt"/>
                <a:cs typeface="+mn-cs"/>
                <a:sym typeface="Symbol" pitchFamily="18" charset="2"/>
              </a:rPr>
              <a:t>PE</a:t>
            </a:r>
            <a:endParaRPr lang="en-US" sz="2400" b="1" i="1" kern="0" dirty="0">
              <a:latin typeface="+mn-lt"/>
              <a:cs typeface="+mn-cs"/>
              <a:sym typeface="Symbol" pitchFamily="18" charset="2"/>
            </a:endParaRPr>
          </a:p>
        </p:txBody>
      </p:sp>
      <p:sp>
        <p:nvSpPr>
          <p:cNvPr id="13" name="Line 24"/>
          <p:cNvSpPr>
            <a:spLocks noChangeShapeType="1"/>
          </p:cNvSpPr>
          <p:nvPr/>
        </p:nvSpPr>
        <p:spPr bwMode="auto">
          <a:xfrm flipV="1">
            <a:off x="3719638" y="2365888"/>
            <a:ext cx="2438400" cy="9144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 name="Text Box 26"/>
          <p:cNvSpPr txBox="1">
            <a:spLocks noChangeArrowheads="1"/>
          </p:cNvSpPr>
          <p:nvPr/>
        </p:nvSpPr>
        <p:spPr bwMode="auto">
          <a:xfrm>
            <a:off x="6053263" y="2137288"/>
            <a:ext cx="27400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i="1" dirty="0">
                <a:latin typeface="Tahoma" pitchFamily="34" charset="0"/>
              </a:rPr>
              <a:t>PE </a:t>
            </a:r>
            <a:r>
              <a:rPr lang="en-US" sz="2400" dirty="0">
                <a:latin typeface="Tahoma" pitchFamily="34" charset="0"/>
              </a:rPr>
              <a:t>=</a:t>
            </a:r>
            <a:r>
              <a:rPr lang="en-US" sz="2400" b="1" i="1" dirty="0">
                <a:solidFill>
                  <a:srgbClr val="FF0000"/>
                </a:solidFill>
                <a:latin typeface="Tahoma" pitchFamily="34" charset="0"/>
              </a:rPr>
              <a:t>C</a:t>
            </a:r>
            <a:r>
              <a:rPr lang="en-US" sz="2400" b="1" baseline="-25000" dirty="0">
                <a:solidFill>
                  <a:srgbClr val="FF0000"/>
                </a:solidFill>
                <a:latin typeface="Tahoma" pitchFamily="34" charset="0"/>
              </a:rPr>
              <a:t>2</a:t>
            </a:r>
            <a:r>
              <a:rPr lang="en-US" sz="2400" b="1" i="1" dirty="0">
                <a:latin typeface="Tahoma" pitchFamily="34" charset="0"/>
              </a:rPr>
              <a:t> </a:t>
            </a:r>
            <a:r>
              <a:rPr lang="en-US" sz="2400" dirty="0">
                <a:latin typeface="Tahoma" pitchFamily="34" charset="0"/>
              </a:rPr>
              <a:t>+</a:t>
            </a:r>
            <a:r>
              <a:rPr lang="en-US" sz="2400" b="1" i="1" dirty="0">
                <a:latin typeface="Tahoma" pitchFamily="34" charset="0"/>
              </a:rPr>
              <a:t>I</a:t>
            </a:r>
            <a:r>
              <a:rPr lang="en-US" sz="1200" b="1" i="1" dirty="0">
                <a:latin typeface="Tahoma" pitchFamily="34" charset="0"/>
              </a:rPr>
              <a:t> </a:t>
            </a:r>
            <a:r>
              <a:rPr lang="en-US" sz="2400" dirty="0">
                <a:latin typeface="Tahoma" pitchFamily="34" charset="0"/>
              </a:rPr>
              <a:t>(</a:t>
            </a:r>
            <a:r>
              <a:rPr lang="en-US" sz="2400" b="1" i="1" dirty="0">
                <a:latin typeface="Tahoma" pitchFamily="34" charset="0"/>
              </a:rPr>
              <a:t>r</a:t>
            </a:r>
            <a:r>
              <a:rPr lang="en-US" sz="2400" b="1" baseline="-25000" dirty="0">
                <a:latin typeface="Tahoma" pitchFamily="34" charset="0"/>
              </a:rPr>
              <a:t>1</a:t>
            </a:r>
            <a:r>
              <a:rPr lang="en-US" sz="1200" b="1" i="1" dirty="0">
                <a:latin typeface="Tahoma" pitchFamily="34" charset="0"/>
              </a:rPr>
              <a:t> </a:t>
            </a:r>
            <a:r>
              <a:rPr lang="en-US" sz="2400" dirty="0">
                <a:latin typeface="Tahoma" pitchFamily="34" charset="0"/>
              </a:rPr>
              <a:t>)+</a:t>
            </a:r>
            <a:r>
              <a:rPr lang="en-US" sz="2400" b="1" i="1" dirty="0">
                <a:latin typeface="Tahoma" pitchFamily="34" charset="0"/>
              </a:rPr>
              <a:t>G</a:t>
            </a:r>
            <a:r>
              <a:rPr lang="en-US" sz="2400" dirty="0"/>
              <a:t> </a:t>
            </a:r>
          </a:p>
        </p:txBody>
      </p:sp>
      <p:sp>
        <p:nvSpPr>
          <p:cNvPr id="15" name="Line 31"/>
          <p:cNvSpPr>
            <a:spLocks noChangeShapeType="1"/>
          </p:cNvSpPr>
          <p:nvPr/>
        </p:nvSpPr>
        <p:spPr bwMode="auto">
          <a:xfrm>
            <a:off x="3916488" y="4220088"/>
            <a:ext cx="1695450" cy="14859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 name="Text Box 32"/>
          <p:cNvSpPr txBox="1">
            <a:spLocks noChangeArrowheads="1"/>
          </p:cNvSpPr>
          <p:nvPr/>
        </p:nvSpPr>
        <p:spPr bwMode="auto">
          <a:xfrm>
            <a:off x="5510338" y="5490088"/>
            <a:ext cx="68580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i="1">
                <a:solidFill>
                  <a:srgbClr val="FF0000"/>
                </a:solidFill>
                <a:latin typeface="Tahoma" pitchFamily="34" charset="0"/>
              </a:rPr>
              <a:t>IS</a:t>
            </a:r>
            <a:r>
              <a:rPr lang="en-US" sz="2300" baseline="-25000">
                <a:solidFill>
                  <a:srgbClr val="FF0000"/>
                </a:solidFill>
                <a:latin typeface="Tahoma" pitchFamily="34" charset="0"/>
              </a:rPr>
              <a:t>2</a:t>
            </a:r>
            <a:endParaRPr lang="en-US" sz="2300">
              <a:solidFill>
                <a:srgbClr val="FF0000"/>
              </a:solidFill>
              <a:latin typeface="Tahoma" pitchFamily="34" charset="0"/>
            </a:endParaRPr>
          </a:p>
        </p:txBody>
      </p:sp>
      <p:sp>
        <p:nvSpPr>
          <p:cNvPr id="17" name="Rectangle 33"/>
          <p:cNvSpPr>
            <a:spLocks noChangeArrowheads="1"/>
          </p:cNvSpPr>
          <p:nvPr/>
        </p:nvSpPr>
        <p:spPr bwMode="auto">
          <a:xfrm>
            <a:off x="554163" y="3866075"/>
            <a:ext cx="25908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10000"/>
              </a:lnSpc>
              <a:spcBef>
                <a:spcPct val="45000"/>
              </a:spcBef>
              <a:buClr>
                <a:srgbClr val="008080"/>
              </a:buClr>
              <a:buSzPct val="120000"/>
              <a:buFont typeface="Wingdings" pitchFamily="2" charset="2"/>
              <a:buNone/>
              <a:tabLst>
                <a:tab pos="692150" algn="l"/>
              </a:tabLst>
            </a:pPr>
            <a:r>
              <a:rPr lang="en-US" sz="2300">
                <a:sym typeface="Symbol" pitchFamily="18" charset="2"/>
              </a:rPr>
              <a:t>The horizontal distance of the </a:t>
            </a:r>
            <a:br>
              <a:rPr lang="en-US" sz="2300">
                <a:sym typeface="Symbol" pitchFamily="18" charset="2"/>
              </a:rPr>
            </a:br>
            <a:r>
              <a:rPr lang="en-US" sz="2300" i="1">
                <a:sym typeface="Symbol" pitchFamily="18" charset="2"/>
              </a:rPr>
              <a:t>IS</a:t>
            </a:r>
            <a:r>
              <a:rPr lang="en-US" sz="2300">
                <a:sym typeface="Symbol" pitchFamily="18" charset="2"/>
              </a:rPr>
              <a:t> shift equals </a:t>
            </a:r>
          </a:p>
          <a:p>
            <a:pPr>
              <a:lnSpc>
                <a:spcPct val="110000"/>
              </a:lnSpc>
              <a:spcBef>
                <a:spcPct val="45000"/>
              </a:spcBef>
              <a:buClr>
                <a:srgbClr val="008080"/>
              </a:buClr>
              <a:buSzPct val="120000"/>
              <a:buFont typeface="Wingdings" pitchFamily="2" charset="2"/>
              <a:buNone/>
              <a:tabLst>
                <a:tab pos="692150" algn="l"/>
              </a:tabLst>
            </a:pPr>
            <a:endParaRPr lang="en-US" sz="2300" b="1" i="1">
              <a:sym typeface="Symbol" pitchFamily="18" charset="2"/>
            </a:endParaRPr>
          </a:p>
        </p:txBody>
      </p:sp>
      <p:sp>
        <p:nvSpPr>
          <p:cNvPr id="18" name="Oval 34"/>
          <p:cNvSpPr>
            <a:spLocks noChangeArrowheads="1"/>
          </p:cNvSpPr>
          <p:nvPr/>
        </p:nvSpPr>
        <p:spPr bwMode="auto">
          <a:xfrm>
            <a:off x="5175375" y="4615375"/>
            <a:ext cx="76200" cy="76200"/>
          </a:xfrm>
          <a:prstGeom prst="ellipse">
            <a:avLst/>
          </a:prstGeom>
          <a:solidFill>
            <a:srgbClr val="000000"/>
          </a:solidFill>
          <a:ln w="9525">
            <a:solidFill>
              <a:schemeClr val="tx1"/>
            </a:solidFill>
            <a:round/>
            <a:headEnd/>
            <a:tailEnd/>
          </a:ln>
        </p:spPr>
        <p:txBody>
          <a:bodyPr wrap="none" anchor="ctr"/>
          <a:lstStyle/>
          <a:p>
            <a:endParaRPr lang="en-US"/>
          </a:p>
        </p:txBody>
      </p:sp>
      <p:sp>
        <p:nvSpPr>
          <p:cNvPr id="19" name="Oval 35"/>
          <p:cNvSpPr>
            <a:spLocks noChangeArrowheads="1"/>
          </p:cNvSpPr>
          <p:nvPr/>
        </p:nvSpPr>
        <p:spPr bwMode="auto">
          <a:xfrm>
            <a:off x="4373688" y="4618550"/>
            <a:ext cx="76200" cy="76200"/>
          </a:xfrm>
          <a:prstGeom prst="ellipse">
            <a:avLst/>
          </a:prstGeom>
          <a:solidFill>
            <a:srgbClr val="FF0000"/>
          </a:solidFill>
          <a:ln w="9525">
            <a:solidFill>
              <a:schemeClr val="tx1"/>
            </a:solidFill>
            <a:round/>
            <a:headEnd/>
            <a:tailEnd/>
          </a:ln>
        </p:spPr>
        <p:txBody>
          <a:bodyPr wrap="none" anchor="ctr"/>
          <a:lstStyle/>
          <a:p>
            <a:endParaRPr lang="en-US"/>
          </a:p>
        </p:txBody>
      </p:sp>
      <p:grpSp>
        <p:nvGrpSpPr>
          <p:cNvPr id="20" name="Group 165"/>
          <p:cNvGrpSpPr>
            <a:grpSpLocks/>
          </p:cNvGrpSpPr>
          <p:nvPr/>
        </p:nvGrpSpPr>
        <p:grpSpPr bwMode="auto">
          <a:xfrm>
            <a:off x="3102100" y="1465775"/>
            <a:ext cx="5646738" cy="4987925"/>
            <a:chOff x="3149931" y="1157288"/>
            <a:chExt cx="5646407" cy="4987925"/>
          </a:xfrm>
        </p:grpSpPr>
        <p:grpSp>
          <p:nvGrpSpPr>
            <p:cNvPr id="21" name="Group 163"/>
            <p:cNvGrpSpPr>
              <a:grpSpLocks/>
            </p:cNvGrpSpPr>
            <p:nvPr/>
          </p:nvGrpSpPr>
          <p:grpSpPr bwMode="auto">
            <a:xfrm>
              <a:off x="3149931" y="1258259"/>
              <a:ext cx="3904440" cy="4747403"/>
              <a:chOff x="3149931" y="1258259"/>
              <a:chExt cx="3904440" cy="4747403"/>
            </a:xfrm>
          </p:grpSpPr>
          <p:grpSp>
            <p:nvGrpSpPr>
              <p:cNvPr id="34" name="Group 12"/>
              <p:cNvGrpSpPr>
                <a:grpSpLocks/>
              </p:cNvGrpSpPr>
              <p:nvPr/>
            </p:nvGrpSpPr>
            <p:grpSpPr bwMode="auto">
              <a:xfrm>
                <a:off x="3757977" y="1329070"/>
                <a:ext cx="2983065" cy="2080880"/>
                <a:chOff x="2017" y="1056"/>
                <a:chExt cx="2496" cy="2112"/>
              </a:xfrm>
            </p:grpSpPr>
            <p:sp>
              <p:nvSpPr>
                <p:cNvPr id="42" name="Line 13"/>
                <p:cNvSpPr>
                  <a:spLocks noChangeShapeType="1"/>
                </p:cNvSpPr>
                <p:nvPr/>
              </p:nvSpPr>
              <p:spPr bwMode="auto">
                <a:xfrm>
                  <a:off x="2017" y="1056"/>
                  <a:ext cx="0" cy="2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 name="Line 14"/>
                <p:cNvSpPr>
                  <a:spLocks noChangeShapeType="1"/>
                </p:cNvSpPr>
                <p:nvPr/>
              </p:nvSpPr>
              <p:spPr bwMode="auto">
                <a:xfrm>
                  <a:off x="2017" y="3168"/>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5" name="Text Box 15"/>
              <p:cNvSpPr txBox="1">
                <a:spLocks noChangeArrowheads="1"/>
              </p:cNvSpPr>
              <p:nvPr/>
            </p:nvSpPr>
            <p:spPr bwMode="auto">
              <a:xfrm>
                <a:off x="6404011" y="3363433"/>
                <a:ext cx="5334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b="1" i="1">
                    <a:latin typeface="Tahoma" pitchFamily="34" charset="0"/>
                  </a:rPr>
                  <a:t>Y</a:t>
                </a:r>
                <a:r>
                  <a:rPr lang="en-US" sz="2200"/>
                  <a:t> </a:t>
                </a:r>
              </a:p>
            </p:txBody>
          </p:sp>
          <p:sp>
            <p:nvSpPr>
              <p:cNvPr id="36" name="Text Box 16"/>
              <p:cNvSpPr txBox="1">
                <a:spLocks noChangeArrowheads="1"/>
              </p:cNvSpPr>
              <p:nvPr/>
            </p:nvSpPr>
            <p:spPr bwMode="auto">
              <a:xfrm>
                <a:off x="3149931" y="1258259"/>
                <a:ext cx="649288"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830388" algn="r"/>
                  </a:tabLst>
                  <a:defRPr>
                    <a:solidFill>
                      <a:schemeClr val="tx1"/>
                    </a:solidFill>
                    <a:latin typeface="Arial" charset="0"/>
                    <a:cs typeface="Arial" charset="0"/>
                  </a:defRPr>
                </a:lvl1pPr>
                <a:lvl2pPr marL="742950" indent="-285750" eaLnBrk="0" hangingPunct="0">
                  <a:tabLst>
                    <a:tab pos="1830388" algn="r"/>
                  </a:tabLst>
                  <a:defRPr>
                    <a:solidFill>
                      <a:schemeClr val="tx1"/>
                    </a:solidFill>
                    <a:latin typeface="Arial" charset="0"/>
                    <a:cs typeface="Arial" charset="0"/>
                  </a:defRPr>
                </a:lvl2pPr>
                <a:lvl3pPr marL="1143000" indent="-228600" eaLnBrk="0" hangingPunct="0">
                  <a:tabLst>
                    <a:tab pos="1830388" algn="r"/>
                  </a:tabLst>
                  <a:defRPr>
                    <a:solidFill>
                      <a:schemeClr val="tx1"/>
                    </a:solidFill>
                    <a:latin typeface="Arial" charset="0"/>
                    <a:cs typeface="Arial" charset="0"/>
                  </a:defRPr>
                </a:lvl3pPr>
                <a:lvl4pPr marL="1600200" indent="-228600" eaLnBrk="0" hangingPunct="0">
                  <a:tabLst>
                    <a:tab pos="1830388" algn="r"/>
                  </a:tabLst>
                  <a:defRPr>
                    <a:solidFill>
                      <a:schemeClr val="tx1"/>
                    </a:solidFill>
                    <a:latin typeface="Arial" charset="0"/>
                    <a:cs typeface="Arial" charset="0"/>
                  </a:defRPr>
                </a:lvl4pPr>
                <a:lvl5pPr marL="2057400" indent="-228600" eaLnBrk="0" hangingPunct="0">
                  <a:tabLst>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830388" algn="r"/>
                  </a:tabLst>
                  <a:defRPr>
                    <a:solidFill>
                      <a:schemeClr val="tx1"/>
                    </a:solidFill>
                    <a:latin typeface="Arial" charset="0"/>
                    <a:cs typeface="Arial" charset="0"/>
                  </a:defRPr>
                </a:lvl9pPr>
              </a:lstStyle>
              <a:p>
                <a:pPr algn="ctr" eaLnBrk="1" hangingPunct="1">
                  <a:spcBef>
                    <a:spcPct val="5000"/>
                  </a:spcBef>
                </a:pPr>
                <a:r>
                  <a:rPr lang="en-US" sz="2200" b="1" i="1">
                    <a:latin typeface="Tahoma" pitchFamily="34" charset="0"/>
                  </a:rPr>
                  <a:t>PE</a:t>
                </a:r>
                <a:endParaRPr lang="en-US" sz="2200"/>
              </a:p>
            </p:txBody>
          </p:sp>
          <p:grpSp>
            <p:nvGrpSpPr>
              <p:cNvPr id="37" name="Group 18"/>
              <p:cNvGrpSpPr>
                <a:grpSpLocks/>
              </p:cNvGrpSpPr>
              <p:nvPr/>
            </p:nvGrpSpPr>
            <p:grpSpPr bwMode="auto">
              <a:xfrm>
                <a:off x="3768753" y="3752850"/>
                <a:ext cx="3110512" cy="1885950"/>
                <a:chOff x="2640" y="1056"/>
                <a:chExt cx="2496" cy="2112"/>
              </a:xfrm>
            </p:grpSpPr>
            <p:sp>
              <p:nvSpPr>
                <p:cNvPr id="40" name="Line 19"/>
                <p:cNvSpPr>
                  <a:spLocks noChangeShapeType="1"/>
                </p:cNvSpPr>
                <p:nvPr/>
              </p:nvSpPr>
              <p:spPr bwMode="auto">
                <a:xfrm>
                  <a:off x="2640" y="1056"/>
                  <a:ext cx="0" cy="2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 name="Line 20"/>
                <p:cNvSpPr>
                  <a:spLocks noChangeShapeType="1"/>
                </p:cNvSpPr>
                <p:nvPr/>
              </p:nvSpPr>
              <p:spPr bwMode="auto">
                <a:xfrm>
                  <a:off x="2640" y="3168"/>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8" name="Text Box 21"/>
              <p:cNvSpPr txBox="1">
                <a:spLocks noChangeArrowheads="1"/>
              </p:cNvSpPr>
              <p:nvPr/>
            </p:nvSpPr>
            <p:spPr bwMode="auto">
              <a:xfrm>
                <a:off x="3386138" y="3581400"/>
                <a:ext cx="381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830388" algn="r"/>
                  </a:tabLst>
                  <a:defRPr>
                    <a:solidFill>
                      <a:schemeClr val="tx1"/>
                    </a:solidFill>
                    <a:latin typeface="Arial" charset="0"/>
                    <a:cs typeface="Arial" charset="0"/>
                  </a:defRPr>
                </a:lvl1pPr>
                <a:lvl2pPr marL="742950" indent="-285750" eaLnBrk="0" hangingPunct="0">
                  <a:tabLst>
                    <a:tab pos="1830388" algn="r"/>
                  </a:tabLst>
                  <a:defRPr>
                    <a:solidFill>
                      <a:schemeClr val="tx1"/>
                    </a:solidFill>
                    <a:latin typeface="Arial" charset="0"/>
                    <a:cs typeface="Arial" charset="0"/>
                  </a:defRPr>
                </a:lvl2pPr>
                <a:lvl3pPr marL="1143000" indent="-228600" eaLnBrk="0" hangingPunct="0">
                  <a:tabLst>
                    <a:tab pos="1830388" algn="r"/>
                  </a:tabLst>
                  <a:defRPr>
                    <a:solidFill>
                      <a:schemeClr val="tx1"/>
                    </a:solidFill>
                    <a:latin typeface="Arial" charset="0"/>
                    <a:cs typeface="Arial" charset="0"/>
                  </a:defRPr>
                </a:lvl3pPr>
                <a:lvl4pPr marL="1600200" indent="-228600" eaLnBrk="0" hangingPunct="0">
                  <a:tabLst>
                    <a:tab pos="1830388" algn="r"/>
                  </a:tabLst>
                  <a:defRPr>
                    <a:solidFill>
                      <a:schemeClr val="tx1"/>
                    </a:solidFill>
                    <a:latin typeface="Arial" charset="0"/>
                    <a:cs typeface="Arial" charset="0"/>
                  </a:defRPr>
                </a:lvl4pPr>
                <a:lvl5pPr marL="2057400" indent="-228600" eaLnBrk="0" hangingPunct="0">
                  <a:tabLst>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830388" algn="r"/>
                  </a:tabLst>
                  <a:defRPr>
                    <a:solidFill>
                      <a:schemeClr val="tx1"/>
                    </a:solidFill>
                    <a:latin typeface="Arial" charset="0"/>
                    <a:cs typeface="Arial" charset="0"/>
                  </a:defRPr>
                </a:lvl9pPr>
              </a:lstStyle>
              <a:p>
                <a:pPr algn="ctr" eaLnBrk="1" hangingPunct="1">
                  <a:spcBef>
                    <a:spcPct val="5000"/>
                  </a:spcBef>
                </a:pPr>
                <a:r>
                  <a:rPr lang="en-US" sz="2200" b="1" i="1">
                    <a:latin typeface="Tahoma" pitchFamily="34" charset="0"/>
                  </a:rPr>
                  <a:t>r</a:t>
                </a:r>
                <a:endParaRPr lang="en-US" sz="2200"/>
              </a:p>
            </p:txBody>
          </p:sp>
          <p:sp>
            <p:nvSpPr>
              <p:cNvPr id="39" name="Text Box 22"/>
              <p:cNvSpPr txBox="1">
                <a:spLocks noChangeArrowheads="1"/>
              </p:cNvSpPr>
              <p:nvPr/>
            </p:nvSpPr>
            <p:spPr bwMode="auto">
              <a:xfrm>
                <a:off x="6520971" y="5578624"/>
                <a:ext cx="5334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b="1" i="1">
                    <a:latin typeface="Tahoma" pitchFamily="34" charset="0"/>
                  </a:rPr>
                  <a:t>Y</a:t>
                </a:r>
                <a:r>
                  <a:rPr lang="en-US" sz="2200"/>
                  <a:t> </a:t>
                </a:r>
              </a:p>
            </p:txBody>
          </p:sp>
        </p:grpSp>
        <p:grpSp>
          <p:nvGrpSpPr>
            <p:cNvPr id="22" name="Group 164"/>
            <p:cNvGrpSpPr>
              <a:grpSpLocks/>
            </p:cNvGrpSpPr>
            <p:nvPr/>
          </p:nvGrpSpPr>
          <p:grpSpPr bwMode="auto">
            <a:xfrm>
              <a:off x="3367088" y="1157288"/>
              <a:ext cx="5429250" cy="4987925"/>
              <a:chOff x="3367088" y="1157288"/>
              <a:chExt cx="5429250" cy="4987925"/>
            </a:xfrm>
          </p:grpSpPr>
          <p:sp>
            <p:nvSpPr>
              <p:cNvPr id="23" name="Line 23"/>
              <p:cNvSpPr>
                <a:spLocks noChangeShapeType="1"/>
              </p:cNvSpPr>
              <p:nvPr/>
            </p:nvSpPr>
            <p:spPr bwMode="auto">
              <a:xfrm flipV="1">
                <a:off x="3773488" y="1495425"/>
                <a:ext cx="1898650" cy="19018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 name="Text Box 29"/>
              <p:cNvSpPr txBox="1">
                <a:spLocks noChangeArrowheads="1"/>
              </p:cNvSpPr>
              <p:nvPr/>
            </p:nvSpPr>
            <p:spPr bwMode="auto">
              <a:xfrm>
                <a:off x="5081588" y="1157288"/>
                <a:ext cx="1123950"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latin typeface="Tahoma" pitchFamily="34" charset="0"/>
                  </a:rPr>
                  <a:t>PE </a:t>
                </a:r>
                <a:r>
                  <a:rPr lang="en-US" sz="2300">
                    <a:latin typeface="Tahoma" pitchFamily="34" charset="0"/>
                  </a:rPr>
                  <a:t>=</a:t>
                </a:r>
                <a:r>
                  <a:rPr lang="en-US" sz="2300" b="1" i="1">
                    <a:latin typeface="Tahoma" pitchFamily="34" charset="0"/>
                  </a:rPr>
                  <a:t>Y</a:t>
                </a:r>
                <a:endParaRPr lang="en-US" sz="2300"/>
              </a:p>
            </p:txBody>
          </p:sp>
          <p:sp>
            <p:nvSpPr>
              <p:cNvPr id="25" name="Line 2"/>
              <p:cNvSpPr>
                <a:spLocks noChangeShapeType="1"/>
              </p:cNvSpPr>
              <p:nvPr/>
            </p:nvSpPr>
            <p:spPr bwMode="auto">
              <a:xfrm>
                <a:off x="4748213" y="3895725"/>
                <a:ext cx="1695450" cy="148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Text Box 3"/>
              <p:cNvSpPr txBox="1">
                <a:spLocks noChangeArrowheads="1"/>
              </p:cNvSpPr>
              <p:nvPr/>
            </p:nvSpPr>
            <p:spPr bwMode="auto">
              <a:xfrm>
                <a:off x="5062538" y="5641975"/>
                <a:ext cx="4572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bIns="9144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i="1" dirty="0">
                    <a:latin typeface="Tahoma" pitchFamily="34" charset="0"/>
                  </a:rPr>
                  <a:t>Y</a:t>
                </a:r>
                <a:r>
                  <a:rPr lang="en-US" sz="2400" b="1" baseline="-25000" dirty="0">
                    <a:latin typeface="Tahoma" pitchFamily="34" charset="0"/>
                  </a:rPr>
                  <a:t>1</a:t>
                </a:r>
              </a:p>
            </p:txBody>
          </p:sp>
          <p:sp>
            <p:nvSpPr>
              <p:cNvPr id="27" name="Line 5"/>
              <p:cNvSpPr>
                <a:spLocks noChangeShapeType="1"/>
              </p:cNvSpPr>
              <p:nvPr/>
            </p:nvSpPr>
            <p:spPr bwMode="auto">
              <a:xfrm flipH="1">
                <a:off x="5259388" y="1924050"/>
                <a:ext cx="0" cy="37211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8" name="Text Box 6"/>
              <p:cNvSpPr txBox="1">
                <a:spLocks noChangeArrowheads="1"/>
              </p:cNvSpPr>
              <p:nvPr/>
            </p:nvSpPr>
            <p:spPr bwMode="auto">
              <a:xfrm>
                <a:off x="5053013" y="341471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0" rIns="45720" bIns="9144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i="1" dirty="0">
                    <a:latin typeface="Tahoma" pitchFamily="34" charset="0"/>
                  </a:rPr>
                  <a:t>Y</a:t>
                </a:r>
                <a:r>
                  <a:rPr lang="en-US" sz="2400" b="1" baseline="-25000" dirty="0">
                    <a:latin typeface="Tahoma" pitchFamily="34" charset="0"/>
                  </a:rPr>
                  <a:t>1</a:t>
                </a:r>
              </a:p>
            </p:txBody>
          </p:sp>
          <p:sp>
            <p:nvSpPr>
              <p:cNvPr id="29" name="Line 25"/>
              <p:cNvSpPr>
                <a:spLocks noChangeShapeType="1"/>
              </p:cNvSpPr>
              <p:nvPr/>
            </p:nvSpPr>
            <p:spPr bwMode="auto">
              <a:xfrm flipV="1">
                <a:off x="3767138" y="1524000"/>
                <a:ext cx="2438400" cy="990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 name="Text Box 27"/>
              <p:cNvSpPr txBox="1">
                <a:spLocks noChangeArrowheads="1"/>
              </p:cNvSpPr>
              <p:nvPr/>
            </p:nvSpPr>
            <p:spPr bwMode="auto">
              <a:xfrm>
                <a:off x="6205538" y="1281113"/>
                <a:ext cx="259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i="1" dirty="0">
                    <a:latin typeface="Tahoma" pitchFamily="34" charset="0"/>
                  </a:rPr>
                  <a:t>PE </a:t>
                </a:r>
                <a:r>
                  <a:rPr lang="en-US" sz="2400" dirty="0">
                    <a:latin typeface="Tahoma" pitchFamily="34" charset="0"/>
                  </a:rPr>
                  <a:t>=</a:t>
                </a:r>
                <a:r>
                  <a:rPr lang="en-US" sz="2400" b="1" i="1" dirty="0">
                    <a:latin typeface="Tahoma" pitchFamily="34" charset="0"/>
                  </a:rPr>
                  <a:t>C</a:t>
                </a:r>
                <a:r>
                  <a:rPr lang="en-US" sz="2400" b="1" baseline="-25000" dirty="0">
                    <a:latin typeface="Tahoma" pitchFamily="34" charset="0"/>
                  </a:rPr>
                  <a:t>1</a:t>
                </a:r>
                <a:r>
                  <a:rPr lang="en-US" sz="2400" b="1" i="1" dirty="0">
                    <a:latin typeface="Tahoma" pitchFamily="34" charset="0"/>
                  </a:rPr>
                  <a:t> </a:t>
                </a:r>
                <a:r>
                  <a:rPr lang="en-US" sz="2400" dirty="0">
                    <a:latin typeface="Tahoma" pitchFamily="34" charset="0"/>
                  </a:rPr>
                  <a:t>+</a:t>
                </a:r>
                <a:r>
                  <a:rPr lang="en-US" sz="2400" b="1" i="1" dirty="0">
                    <a:latin typeface="Tahoma" pitchFamily="34" charset="0"/>
                  </a:rPr>
                  <a:t>I</a:t>
                </a:r>
                <a:r>
                  <a:rPr lang="en-US" sz="1200" b="1" i="1" dirty="0">
                    <a:latin typeface="Tahoma" pitchFamily="34" charset="0"/>
                  </a:rPr>
                  <a:t> </a:t>
                </a:r>
                <a:r>
                  <a:rPr lang="en-US" sz="2400" dirty="0">
                    <a:latin typeface="Tahoma" pitchFamily="34" charset="0"/>
                  </a:rPr>
                  <a:t>(</a:t>
                </a:r>
                <a:r>
                  <a:rPr lang="en-US" sz="2400" b="1" i="1" dirty="0">
                    <a:latin typeface="Tahoma" pitchFamily="34" charset="0"/>
                  </a:rPr>
                  <a:t>r</a:t>
                </a:r>
                <a:r>
                  <a:rPr lang="en-US" sz="2400" b="1" baseline="-25000" dirty="0">
                    <a:latin typeface="Tahoma" pitchFamily="34" charset="0"/>
                  </a:rPr>
                  <a:t>1</a:t>
                </a:r>
                <a:r>
                  <a:rPr lang="en-US" sz="1200" b="1" i="1" dirty="0">
                    <a:latin typeface="Tahoma" pitchFamily="34" charset="0"/>
                  </a:rPr>
                  <a:t> </a:t>
                </a:r>
                <a:r>
                  <a:rPr lang="en-US" sz="2400" dirty="0">
                    <a:latin typeface="Tahoma" pitchFamily="34" charset="0"/>
                  </a:rPr>
                  <a:t>)+</a:t>
                </a:r>
                <a:r>
                  <a:rPr lang="en-US" sz="2400" b="1" i="1" dirty="0">
                    <a:latin typeface="Tahoma" pitchFamily="34" charset="0"/>
                  </a:rPr>
                  <a:t>G</a:t>
                </a:r>
                <a:r>
                  <a:rPr lang="en-US" sz="2400" dirty="0"/>
                  <a:t> </a:t>
                </a:r>
              </a:p>
            </p:txBody>
          </p:sp>
          <p:sp>
            <p:nvSpPr>
              <p:cNvPr id="31" name="Text Box 28"/>
              <p:cNvSpPr txBox="1">
                <a:spLocks noChangeArrowheads="1"/>
              </p:cNvSpPr>
              <p:nvPr/>
            </p:nvSpPr>
            <p:spPr bwMode="auto">
              <a:xfrm>
                <a:off x="3367088" y="4068763"/>
                <a:ext cx="4572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830388" algn="r"/>
                  </a:tabLst>
                  <a:defRPr>
                    <a:solidFill>
                      <a:schemeClr val="tx1"/>
                    </a:solidFill>
                    <a:latin typeface="Arial" charset="0"/>
                    <a:cs typeface="Arial" charset="0"/>
                  </a:defRPr>
                </a:lvl1pPr>
                <a:lvl2pPr marL="742950" indent="-285750" eaLnBrk="0" hangingPunct="0">
                  <a:tabLst>
                    <a:tab pos="1830388" algn="r"/>
                  </a:tabLst>
                  <a:defRPr>
                    <a:solidFill>
                      <a:schemeClr val="tx1"/>
                    </a:solidFill>
                    <a:latin typeface="Arial" charset="0"/>
                    <a:cs typeface="Arial" charset="0"/>
                  </a:defRPr>
                </a:lvl2pPr>
                <a:lvl3pPr marL="1143000" indent="-228600" eaLnBrk="0" hangingPunct="0">
                  <a:tabLst>
                    <a:tab pos="1830388" algn="r"/>
                  </a:tabLst>
                  <a:defRPr>
                    <a:solidFill>
                      <a:schemeClr val="tx1"/>
                    </a:solidFill>
                    <a:latin typeface="Arial" charset="0"/>
                    <a:cs typeface="Arial" charset="0"/>
                  </a:defRPr>
                </a:lvl3pPr>
                <a:lvl4pPr marL="1600200" indent="-228600" eaLnBrk="0" hangingPunct="0">
                  <a:tabLst>
                    <a:tab pos="1830388" algn="r"/>
                  </a:tabLst>
                  <a:defRPr>
                    <a:solidFill>
                      <a:schemeClr val="tx1"/>
                    </a:solidFill>
                    <a:latin typeface="Arial" charset="0"/>
                    <a:cs typeface="Arial" charset="0"/>
                  </a:defRPr>
                </a:lvl4pPr>
                <a:lvl5pPr marL="2057400" indent="-228600" eaLnBrk="0" hangingPunct="0">
                  <a:tabLst>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830388" algn="r"/>
                  </a:tabLst>
                  <a:defRPr>
                    <a:solidFill>
                      <a:schemeClr val="tx1"/>
                    </a:solidFill>
                    <a:latin typeface="Arial" charset="0"/>
                    <a:cs typeface="Arial" charset="0"/>
                  </a:defRPr>
                </a:lvl9pPr>
              </a:lstStyle>
              <a:p>
                <a:pPr algn="ctr" eaLnBrk="1" hangingPunct="1">
                  <a:spcBef>
                    <a:spcPct val="5000"/>
                  </a:spcBef>
                </a:pPr>
                <a:r>
                  <a:rPr lang="en-US" sz="2200" b="1" i="1" dirty="0">
                    <a:latin typeface="Tahoma" pitchFamily="34" charset="0"/>
                  </a:rPr>
                  <a:t>r</a:t>
                </a:r>
                <a:r>
                  <a:rPr lang="en-US" sz="2000" b="1" baseline="-25000" dirty="0">
                    <a:latin typeface="Tahoma" pitchFamily="34" charset="0"/>
                  </a:rPr>
                  <a:t>1</a:t>
                </a:r>
                <a:endParaRPr lang="en-US" sz="2000" baseline="-25000" dirty="0"/>
              </a:p>
            </p:txBody>
          </p:sp>
          <p:sp>
            <p:nvSpPr>
              <p:cNvPr id="32" name="Line 30"/>
              <p:cNvSpPr>
                <a:spLocks noChangeShapeType="1"/>
              </p:cNvSpPr>
              <p:nvPr/>
            </p:nvSpPr>
            <p:spPr bwMode="auto">
              <a:xfrm>
                <a:off x="3767138" y="4343400"/>
                <a:ext cx="24384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3" name="Text Box 36"/>
              <p:cNvSpPr txBox="1">
                <a:spLocks noChangeArrowheads="1"/>
              </p:cNvSpPr>
              <p:nvPr/>
            </p:nvSpPr>
            <p:spPr bwMode="auto">
              <a:xfrm>
                <a:off x="6357938" y="5119688"/>
                <a:ext cx="68580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i="1">
                    <a:latin typeface="Tahoma" pitchFamily="34" charset="0"/>
                  </a:rPr>
                  <a:t>IS</a:t>
                </a:r>
                <a:r>
                  <a:rPr lang="en-US" sz="2300" baseline="-25000">
                    <a:latin typeface="Tahoma" pitchFamily="34" charset="0"/>
                  </a:rPr>
                  <a:t>1</a:t>
                </a:r>
                <a:endParaRPr lang="en-US" sz="2300">
                  <a:latin typeface="Tahoma" pitchFamily="34" charset="0"/>
                </a:endParaRPr>
              </a:p>
            </p:txBody>
          </p:sp>
        </p:grpSp>
      </p:grpSp>
      <p:sp>
        <p:nvSpPr>
          <p:cNvPr id="44" name="Rectangle 37"/>
          <p:cNvSpPr>
            <a:spLocks noChangeArrowheads="1"/>
          </p:cNvSpPr>
          <p:nvPr/>
        </p:nvSpPr>
        <p:spPr bwMode="auto">
          <a:xfrm>
            <a:off x="577975" y="2607188"/>
            <a:ext cx="2895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10000"/>
              </a:lnSpc>
              <a:spcBef>
                <a:spcPct val="45000"/>
              </a:spcBef>
              <a:buClr>
                <a:srgbClr val="008080"/>
              </a:buClr>
              <a:buSzPct val="120000"/>
              <a:buFont typeface="Wingdings" pitchFamily="2" charset="2"/>
              <a:buNone/>
              <a:tabLst>
                <a:tab pos="692150" algn="l"/>
              </a:tabLst>
            </a:pPr>
            <a:r>
              <a:rPr lang="en-US" sz="2300">
                <a:sym typeface="Symbol" pitchFamily="18" charset="2"/>
              </a:rPr>
              <a:t>…so the </a:t>
            </a:r>
            <a:r>
              <a:rPr lang="en-US" sz="2300" i="1">
                <a:sym typeface="Symbol" pitchFamily="18" charset="2"/>
              </a:rPr>
              <a:t>IS</a:t>
            </a:r>
            <a:r>
              <a:rPr lang="en-US" sz="2300">
                <a:sym typeface="Symbol" pitchFamily="18" charset="2"/>
              </a:rPr>
              <a:t> curve shifts to the left.</a:t>
            </a:r>
            <a:endParaRPr lang="en-US" sz="2300" b="1" i="1">
              <a:sym typeface="Symbol" pitchFamily="18" charset="2"/>
            </a:endParaRPr>
          </a:p>
        </p:txBody>
      </p:sp>
      <p:graphicFrame>
        <p:nvGraphicFramePr>
          <p:cNvPr id="45" name="Object 2"/>
          <p:cNvGraphicFramePr>
            <a:graphicFrameLocks noChangeAspect="1"/>
          </p:cNvGraphicFramePr>
          <p:nvPr>
            <p:extLst>
              <p:ext uri="{D42A27DB-BD31-4B8C-83A1-F6EECF244321}">
                <p14:modId xmlns:p14="http://schemas.microsoft.com/office/powerpoint/2010/main" val="966083894"/>
              </p:ext>
            </p:extLst>
          </p:nvPr>
        </p:nvGraphicFramePr>
        <p:xfrm>
          <a:off x="655763" y="5113850"/>
          <a:ext cx="2268537" cy="835025"/>
        </p:xfrm>
        <a:graphic>
          <a:graphicData uri="http://schemas.openxmlformats.org/presentationml/2006/ole">
            <mc:AlternateContent xmlns:mc="http://schemas.openxmlformats.org/markup-compatibility/2006">
              <mc:Choice xmlns:v="urn:schemas-microsoft-com:vml" Requires="v">
                <p:oleObj spid="_x0000_s8203" name="Equation" r:id="rId4" imgW="1269720" imgH="431640" progId="Equation.DSMT4">
                  <p:embed/>
                </p:oleObj>
              </mc:Choice>
              <mc:Fallback>
                <p:oleObj name="Equation" r:id="rId4" imgW="1269720" imgH="4316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763" y="5113850"/>
                        <a:ext cx="2268537" cy="835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 name="Line 39"/>
          <p:cNvSpPr>
            <a:spLocks noChangeShapeType="1"/>
          </p:cNvSpPr>
          <p:nvPr/>
        </p:nvSpPr>
        <p:spPr bwMode="auto">
          <a:xfrm>
            <a:off x="4465763" y="4651888"/>
            <a:ext cx="6858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grpSp>
        <p:nvGrpSpPr>
          <p:cNvPr id="47" name="Group 40"/>
          <p:cNvGrpSpPr>
            <a:grpSpLocks/>
          </p:cNvGrpSpPr>
          <p:nvPr/>
        </p:nvGrpSpPr>
        <p:grpSpPr bwMode="auto">
          <a:xfrm>
            <a:off x="4030788" y="2070613"/>
            <a:ext cx="1571625" cy="1081087"/>
            <a:chOff x="2692" y="1110"/>
            <a:chExt cx="990" cy="681"/>
          </a:xfrm>
        </p:grpSpPr>
        <p:sp>
          <p:nvSpPr>
            <p:cNvPr id="48" name="Line 41"/>
            <p:cNvSpPr>
              <a:spLocks noChangeShapeType="1"/>
            </p:cNvSpPr>
            <p:nvPr/>
          </p:nvSpPr>
          <p:spPr bwMode="auto">
            <a:xfrm flipV="1">
              <a:off x="2692" y="1509"/>
              <a:ext cx="0" cy="282"/>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lIns="0" rIns="0"/>
            <a:lstStyle/>
            <a:p>
              <a:endParaRPr lang="en-US"/>
            </a:p>
          </p:txBody>
        </p:sp>
        <p:sp>
          <p:nvSpPr>
            <p:cNvPr id="49" name="Line 42"/>
            <p:cNvSpPr>
              <a:spLocks noChangeShapeType="1"/>
            </p:cNvSpPr>
            <p:nvPr/>
          </p:nvSpPr>
          <p:spPr bwMode="auto">
            <a:xfrm flipV="1">
              <a:off x="3682" y="1110"/>
              <a:ext cx="0" cy="309"/>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lIns="0" rIns="0"/>
            <a:lstStyle/>
            <a:p>
              <a:endParaRPr lang="en-US"/>
            </a:p>
          </p:txBody>
        </p:sp>
      </p:grpSp>
      <p:grpSp>
        <p:nvGrpSpPr>
          <p:cNvPr id="50" name="Group 43"/>
          <p:cNvGrpSpPr>
            <a:grpSpLocks/>
          </p:cNvGrpSpPr>
          <p:nvPr/>
        </p:nvGrpSpPr>
        <p:grpSpPr bwMode="auto">
          <a:xfrm>
            <a:off x="4368925" y="4826513"/>
            <a:ext cx="831850" cy="757237"/>
            <a:chOff x="3208" y="3287"/>
            <a:chExt cx="531" cy="477"/>
          </a:xfrm>
        </p:grpSpPr>
        <p:sp>
          <p:nvSpPr>
            <p:cNvPr id="51" name="Text Box 44"/>
            <p:cNvSpPr txBox="1">
              <a:spLocks noChangeArrowheads="1"/>
            </p:cNvSpPr>
            <p:nvPr/>
          </p:nvSpPr>
          <p:spPr bwMode="auto">
            <a:xfrm>
              <a:off x="3208" y="3476"/>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400" dirty="0" smtClean="0">
                  <a:latin typeface="Times New Roman"/>
                  <a:cs typeface="Times New Roman"/>
                  <a:sym typeface="Symbol" pitchFamily="18" charset="2"/>
                </a:rPr>
                <a:t>Δ</a:t>
              </a:r>
              <a:r>
                <a:rPr lang="en-US" sz="2400" b="1" i="1" dirty="0" smtClean="0">
                  <a:latin typeface="Tahoma" pitchFamily="34" charset="0"/>
                  <a:sym typeface="Symbol" pitchFamily="18" charset="2"/>
                </a:rPr>
                <a:t>Y</a:t>
              </a:r>
              <a:endParaRPr lang="en-US" sz="2400" b="1" i="1" dirty="0">
                <a:latin typeface="Tahoma" pitchFamily="34" charset="0"/>
              </a:endParaRPr>
            </a:p>
          </p:txBody>
        </p:sp>
        <p:sp>
          <p:nvSpPr>
            <p:cNvPr id="52" name="AutoShape 45"/>
            <p:cNvSpPr>
              <a:spLocks/>
            </p:cNvSpPr>
            <p:nvPr/>
          </p:nvSpPr>
          <p:spPr bwMode="auto">
            <a:xfrm rot="-5407097">
              <a:off x="3379" y="3148"/>
              <a:ext cx="222" cy="499"/>
            </a:xfrm>
            <a:prstGeom prst="leftBrace">
              <a:avLst>
                <a:gd name="adj1" fmla="val 43238"/>
                <a:gd name="adj2" fmla="val 36792"/>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Tree>
    <p:extLst>
      <p:ext uri="{BB962C8B-B14F-4D97-AF65-F5344CB8AC3E}">
        <p14:creationId xmlns:p14="http://schemas.microsoft.com/office/powerpoint/2010/main" val="347667672"/>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wipe(up)">
                                      <p:cBhvr>
                                        <p:cTn id="11" dur="500"/>
                                        <p:tgtEl>
                                          <p:spTgt spid="47"/>
                                        </p:tgtEl>
                                      </p:cBhvr>
                                    </p:animEffect>
                                  </p:childTnLst>
                                </p:cTn>
                              </p:par>
                            </p:childTnLst>
                          </p:cTn>
                        </p:par>
                        <p:par>
                          <p:cTn id="12" fill="hold">
                            <p:stCondLst>
                              <p:cond delay="1000"/>
                            </p:stCondLst>
                            <p:childTnLst>
                              <p:par>
                                <p:cTn id="13" presetID="18" presetClass="entr" presetSubtype="3"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strips(upRight)">
                                      <p:cBhvr>
                                        <p:cTn id="15" dur="500"/>
                                        <p:tgtEl>
                                          <p:spTgt spid="13"/>
                                        </p:tgtEl>
                                      </p:cBhvr>
                                    </p:animEffect>
                                  </p:childTnLst>
                                </p:cTn>
                              </p:par>
                            </p:childTnLst>
                          </p:cTn>
                        </p:par>
                        <p:par>
                          <p:cTn id="16" fill="hold">
                            <p:stCondLst>
                              <p:cond delay="1500"/>
                            </p:stCondLst>
                            <p:childTnLst>
                              <p:par>
                                <p:cTn id="17" presetID="18" presetClass="entr" presetSubtype="3"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strips(upRight)">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up)">
                                      <p:cBhvr>
                                        <p:cTn id="24" dur="500"/>
                                        <p:tgtEl>
                                          <p:spTgt spid="10"/>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par>
                          <p:cTn id="29" fill="hold">
                            <p:stCondLst>
                              <p:cond delay="1000"/>
                            </p:stCondLst>
                            <p:childTnLst>
                              <p:par>
                                <p:cTn id="30" presetID="10" presetClass="entr" presetSubtype="0" fill="hold" grpId="0"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par>
                          <p:cTn id="33" fill="hold">
                            <p:stCondLst>
                              <p:cond delay="1500"/>
                            </p:stCondLst>
                            <p:childTnLst>
                              <p:par>
                                <p:cTn id="34" presetID="18" presetClass="entr" presetSubtype="12" fill="hold" grpId="0" nodeType="after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strips(downLeft)">
                                      <p:cBhvr>
                                        <p:cTn id="36" dur="500"/>
                                        <p:tgtEl>
                                          <p:spTgt spid="1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44"/>
                                        </p:tgtEl>
                                        <p:attrNameLst>
                                          <p:attrName>style.visibility</p:attrName>
                                        </p:attrNameLst>
                                      </p:cBhvr>
                                      <p:to>
                                        <p:strVal val="visible"/>
                                      </p:to>
                                    </p:set>
                                    <p:animEffect transition="in" filter="wipe(left)">
                                      <p:cBhvr>
                                        <p:cTn id="41" dur="500"/>
                                        <p:tgtEl>
                                          <p:spTgt spid="44"/>
                                        </p:tgtEl>
                                      </p:cBhvr>
                                    </p:animEffect>
                                  </p:childTnLst>
                                </p:cTn>
                              </p:par>
                            </p:childTnLst>
                          </p:cTn>
                        </p:par>
                        <p:par>
                          <p:cTn id="42" fill="hold">
                            <p:stCondLst>
                              <p:cond delay="500"/>
                            </p:stCondLst>
                            <p:childTnLst>
                              <p:par>
                                <p:cTn id="43" presetID="17" presetClass="entr" presetSubtype="2" fill="hold" grpId="0" nodeType="afterEffect">
                                  <p:stCondLst>
                                    <p:cond delay="0"/>
                                  </p:stCondLst>
                                  <p:childTnLst>
                                    <p:set>
                                      <p:cBhvr>
                                        <p:cTn id="44" dur="1" fill="hold">
                                          <p:stCondLst>
                                            <p:cond delay="0"/>
                                          </p:stCondLst>
                                        </p:cTn>
                                        <p:tgtEl>
                                          <p:spTgt spid="46"/>
                                        </p:tgtEl>
                                        <p:attrNameLst>
                                          <p:attrName>style.visibility</p:attrName>
                                        </p:attrNameLst>
                                      </p:cBhvr>
                                      <p:to>
                                        <p:strVal val="visible"/>
                                      </p:to>
                                    </p:set>
                                    <p:anim calcmode="lin" valueType="num">
                                      <p:cBhvr>
                                        <p:cTn id="45" dur="500" fill="hold"/>
                                        <p:tgtEl>
                                          <p:spTgt spid="46"/>
                                        </p:tgtEl>
                                        <p:attrNameLst>
                                          <p:attrName>ppt_x</p:attrName>
                                        </p:attrNameLst>
                                      </p:cBhvr>
                                      <p:tavLst>
                                        <p:tav tm="0">
                                          <p:val>
                                            <p:strVal val="#ppt_x+#ppt_w/2"/>
                                          </p:val>
                                        </p:tav>
                                        <p:tav tm="100000">
                                          <p:val>
                                            <p:strVal val="#ppt_x"/>
                                          </p:val>
                                        </p:tav>
                                      </p:tavLst>
                                    </p:anim>
                                    <p:anim calcmode="lin" valueType="num">
                                      <p:cBhvr>
                                        <p:cTn id="46" dur="500" fill="hold"/>
                                        <p:tgtEl>
                                          <p:spTgt spid="46"/>
                                        </p:tgtEl>
                                        <p:attrNameLst>
                                          <p:attrName>ppt_y</p:attrName>
                                        </p:attrNameLst>
                                      </p:cBhvr>
                                      <p:tavLst>
                                        <p:tav tm="0">
                                          <p:val>
                                            <p:strVal val="#ppt_y"/>
                                          </p:val>
                                        </p:tav>
                                        <p:tav tm="100000">
                                          <p:val>
                                            <p:strVal val="#ppt_y"/>
                                          </p:val>
                                        </p:tav>
                                      </p:tavLst>
                                    </p:anim>
                                    <p:anim calcmode="lin" valueType="num">
                                      <p:cBhvr>
                                        <p:cTn id="47" dur="500" fill="hold"/>
                                        <p:tgtEl>
                                          <p:spTgt spid="46"/>
                                        </p:tgtEl>
                                        <p:attrNameLst>
                                          <p:attrName>ppt_w</p:attrName>
                                        </p:attrNameLst>
                                      </p:cBhvr>
                                      <p:tavLst>
                                        <p:tav tm="0">
                                          <p:val>
                                            <p:fltVal val="0"/>
                                          </p:val>
                                        </p:tav>
                                        <p:tav tm="100000">
                                          <p:val>
                                            <p:strVal val="#ppt_w"/>
                                          </p:val>
                                        </p:tav>
                                      </p:tavLst>
                                    </p:anim>
                                    <p:anim calcmode="lin" valueType="num">
                                      <p:cBhvr>
                                        <p:cTn id="48" dur="500" fill="hold"/>
                                        <p:tgtEl>
                                          <p:spTgt spid="46"/>
                                        </p:tgtEl>
                                        <p:attrNameLst>
                                          <p:attrName>ppt_h</p:attrName>
                                        </p:attrNameLst>
                                      </p:cBhvr>
                                      <p:tavLst>
                                        <p:tav tm="0">
                                          <p:val>
                                            <p:strVal val="#ppt_h"/>
                                          </p:val>
                                        </p:tav>
                                        <p:tav tm="100000">
                                          <p:val>
                                            <p:strVal val="#ppt_h"/>
                                          </p:val>
                                        </p:tav>
                                      </p:tavLst>
                                    </p:anim>
                                  </p:childTnLst>
                                </p:cTn>
                              </p:par>
                            </p:childTnLst>
                          </p:cTn>
                        </p:par>
                        <p:par>
                          <p:cTn id="49" fill="hold">
                            <p:stCondLst>
                              <p:cond delay="1000"/>
                            </p:stCondLst>
                            <p:childTnLst>
                              <p:par>
                                <p:cTn id="50" presetID="18" presetClass="entr" presetSubtype="6" fill="hold" grpId="0" nodeType="after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strips(downRight)">
                                      <p:cBhvr>
                                        <p:cTn id="52" dur="500"/>
                                        <p:tgtEl>
                                          <p:spTgt spid="15"/>
                                        </p:tgtEl>
                                      </p:cBhvr>
                                    </p:animEffect>
                                  </p:childTnLst>
                                </p:cTn>
                              </p:par>
                            </p:childTnLst>
                          </p:cTn>
                        </p:par>
                        <p:par>
                          <p:cTn id="53" fill="hold">
                            <p:stCondLst>
                              <p:cond delay="1500"/>
                            </p:stCondLst>
                            <p:childTnLst>
                              <p:par>
                                <p:cTn id="54" presetID="10" presetClass="entr" presetSubtype="0" fill="hold" grpId="0" nodeType="after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500"/>
                                        <p:tgtEl>
                                          <p:spTgt spid="16"/>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50"/>
                                        </p:tgtEl>
                                        <p:attrNameLst>
                                          <p:attrName>style.visibility</p:attrName>
                                        </p:attrNameLst>
                                      </p:cBhvr>
                                      <p:to>
                                        <p:strVal val="visible"/>
                                      </p:to>
                                    </p:set>
                                    <p:animEffect transition="in" filter="fade">
                                      <p:cBhvr>
                                        <p:cTn id="61" dur="500"/>
                                        <p:tgtEl>
                                          <p:spTgt spid="50"/>
                                        </p:tgtEl>
                                      </p:cBhvr>
                                    </p:animEffect>
                                  </p:childTnLst>
                                </p:cTn>
                              </p:par>
                            </p:childTnLst>
                          </p:cTn>
                        </p:par>
                        <p:par>
                          <p:cTn id="62" fill="hold">
                            <p:stCondLst>
                              <p:cond delay="500"/>
                            </p:stCondLst>
                            <p:childTnLst>
                              <p:par>
                                <p:cTn id="63" presetID="22" presetClass="entr" presetSubtype="8" fill="hold" grpId="0" nodeType="afterEffect">
                                  <p:stCondLst>
                                    <p:cond delay="0"/>
                                  </p:stCondLst>
                                  <p:childTnLst>
                                    <p:set>
                                      <p:cBhvr>
                                        <p:cTn id="64" dur="1" fill="hold">
                                          <p:stCondLst>
                                            <p:cond delay="0"/>
                                          </p:stCondLst>
                                        </p:cTn>
                                        <p:tgtEl>
                                          <p:spTgt spid="17"/>
                                        </p:tgtEl>
                                        <p:attrNameLst>
                                          <p:attrName>style.visibility</p:attrName>
                                        </p:attrNameLst>
                                      </p:cBhvr>
                                      <p:to>
                                        <p:strVal val="visible"/>
                                      </p:to>
                                    </p:set>
                                    <p:animEffect transition="in" filter="wipe(left)">
                                      <p:cBhvr>
                                        <p:cTn id="65" dur="500"/>
                                        <p:tgtEl>
                                          <p:spTgt spid="17"/>
                                        </p:tgtEl>
                                      </p:cBhvr>
                                    </p:animEffect>
                                  </p:childTnLst>
                                </p:cTn>
                              </p:par>
                            </p:childTnLst>
                          </p:cTn>
                        </p:par>
                        <p:par>
                          <p:cTn id="66" fill="hold">
                            <p:stCondLst>
                              <p:cond delay="1000"/>
                            </p:stCondLst>
                            <p:childTnLst>
                              <p:par>
                                <p:cTn id="67" presetID="10" presetClass="entr" presetSubtype="0" fill="hold" nodeType="afterEffect">
                                  <p:stCondLst>
                                    <p:cond delay="0"/>
                                  </p:stCondLst>
                                  <p:childTnLst>
                                    <p:set>
                                      <p:cBhvr>
                                        <p:cTn id="68" dur="1" fill="hold">
                                          <p:stCondLst>
                                            <p:cond delay="0"/>
                                          </p:stCondLst>
                                        </p:cTn>
                                        <p:tgtEl>
                                          <p:spTgt spid="45"/>
                                        </p:tgtEl>
                                        <p:attrNameLst>
                                          <p:attrName>style.visibility</p:attrName>
                                        </p:attrNameLst>
                                      </p:cBhvr>
                                      <p:to>
                                        <p:strVal val="visible"/>
                                      </p:to>
                                    </p:set>
                                    <p:animEffect transition="in" filter="fade">
                                      <p:cBhvr>
                                        <p:cTn id="69"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1" grpId="0"/>
      <p:bldP spid="12" grpId="0" build="p" autoUpdateAnimBg="0"/>
      <p:bldP spid="13" grpId="0" animBg="1"/>
      <p:bldP spid="14" grpId="0" autoUpdateAnimBg="0"/>
      <p:bldP spid="15" grpId="0" animBg="1"/>
      <p:bldP spid="16" grpId="0" autoUpdateAnimBg="0"/>
      <p:bldP spid="17" grpId="0"/>
      <p:bldP spid="19" grpId="0" animBg="1"/>
      <p:bldP spid="44" grpId="0"/>
      <p:bldP spid="4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4"/>
          <p:cNvSpPr>
            <a:spLocks noGrp="1" noChangeArrowheads="1"/>
          </p:cNvSpPr>
          <p:nvPr>
            <p:ph type="title"/>
          </p:nvPr>
        </p:nvSpPr>
        <p:spPr/>
        <p:txBody>
          <a:bodyPr/>
          <a:lstStyle/>
          <a:p>
            <a:r>
              <a:rPr lang="en-US" sz="3100" dirty="0" smtClean="0"/>
              <a:t>The theory of liquidity preference</a:t>
            </a:r>
          </a:p>
        </p:txBody>
      </p:sp>
      <p:sp>
        <p:nvSpPr>
          <p:cNvPr id="50179" name="Rectangle 5"/>
          <p:cNvSpPr>
            <a:spLocks noGrp="1" noChangeArrowheads="1"/>
          </p:cNvSpPr>
          <p:nvPr>
            <p:ph type="body" idx="1"/>
          </p:nvPr>
        </p:nvSpPr>
        <p:spPr/>
        <p:txBody>
          <a:bodyPr/>
          <a:lstStyle/>
          <a:p>
            <a:r>
              <a:rPr lang="en-US" smtClean="0"/>
              <a:t>Due to John Maynard Keynes.</a:t>
            </a:r>
          </a:p>
          <a:p>
            <a:r>
              <a:rPr lang="en-US" smtClean="0"/>
              <a:t>A simple theory in which the interest rate </a:t>
            </a:r>
            <a:br>
              <a:rPr lang="en-US" smtClean="0"/>
            </a:br>
            <a:r>
              <a:rPr lang="en-US" smtClean="0"/>
              <a:t>is determined by money supply and </a:t>
            </a:r>
            <a:br>
              <a:rPr lang="en-US" smtClean="0"/>
            </a:br>
            <a:r>
              <a:rPr lang="en-US" smtClean="0"/>
              <a:t>money demand.  </a:t>
            </a:r>
          </a:p>
          <a:p>
            <a:endParaRPr lang="en-US" smtClean="0"/>
          </a:p>
        </p:txBody>
      </p:sp>
    </p:spTree>
    <p:extLst>
      <p:ext uri="{BB962C8B-B14F-4D97-AF65-F5344CB8AC3E}">
        <p14:creationId xmlns:p14="http://schemas.microsoft.com/office/powerpoint/2010/main" val="3203407923"/>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2"/>
          <p:cNvSpPr>
            <a:spLocks noGrp="1" noChangeArrowheads="1"/>
          </p:cNvSpPr>
          <p:nvPr>
            <p:ph type="title"/>
          </p:nvPr>
        </p:nvSpPr>
        <p:spPr/>
        <p:txBody>
          <a:bodyPr/>
          <a:lstStyle/>
          <a:p>
            <a:r>
              <a:rPr lang="en-US" sz="3100" smtClean="0"/>
              <a:t>Money supply</a:t>
            </a:r>
          </a:p>
        </p:txBody>
      </p:sp>
      <p:sp>
        <p:nvSpPr>
          <p:cNvPr id="9222" name="Rectangle 3"/>
          <p:cNvSpPr>
            <a:spLocks noGrp="1" noChangeArrowheads="1"/>
          </p:cNvSpPr>
          <p:nvPr>
            <p:ph type="body" idx="1"/>
          </p:nvPr>
        </p:nvSpPr>
        <p:spPr>
          <a:xfrm>
            <a:off x="725488" y="1693863"/>
            <a:ext cx="2514600" cy="1905000"/>
          </a:xfrm>
        </p:spPr>
        <p:txBody>
          <a:bodyPr/>
          <a:lstStyle/>
          <a:p>
            <a:pPr marL="0" indent="0">
              <a:spcBef>
                <a:spcPct val="50000"/>
              </a:spcBef>
              <a:buFont typeface="Wingdings" pitchFamily="2" charset="2"/>
              <a:buNone/>
            </a:pPr>
            <a:r>
              <a:rPr lang="en-US" sz="2600" smtClean="0"/>
              <a:t>The supply of </a:t>
            </a:r>
            <a:br>
              <a:rPr lang="en-US" sz="2600" smtClean="0"/>
            </a:br>
            <a:r>
              <a:rPr lang="en-US" sz="2600" smtClean="0"/>
              <a:t>real money </a:t>
            </a:r>
            <a:br>
              <a:rPr lang="en-US" sz="2600" smtClean="0"/>
            </a:br>
            <a:r>
              <a:rPr lang="en-US" sz="2600" smtClean="0"/>
              <a:t>balances </a:t>
            </a:r>
            <a:br>
              <a:rPr lang="en-US" sz="2600" smtClean="0"/>
            </a:br>
            <a:r>
              <a:rPr lang="en-US" sz="2600" smtClean="0"/>
              <a:t>is fixed:</a:t>
            </a:r>
          </a:p>
        </p:txBody>
      </p:sp>
      <p:graphicFrame>
        <p:nvGraphicFramePr>
          <p:cNvPr id="82948" name="Object 2"/>
          <p:cNvGraphicFramePr>
            <a:graphicFrameLocks noChangeAspect="1"/>
          </p:cNvGraphicFramePr>
          <p:nvPr/>
        </p:nvGraphicFramePr>
        <p:xfrm>
          <a:off x="779463" y="3511550"/>
          <a:ext cx="2784475" cy="704850"/>
        </p:xfrm>
        <a:graphic>
          <a:graphicData uri="http://schemas.openxmlformats.org/presentationml/2006/ole">
            <mc:AlternateContent xmlns:mc="http://schemas.openxmlformats.org/markup-compatibility/2006">
              <mc:Choice xmlns:v="urn:schemas-microsoft-com:vml" Requires="v">
                <p:oleObj spid="_x0000_s9243" name="Equation" r:id="rId4" imgW="1104840" imgH="279360" progId="Equation.DSMT4">
                  <p:embed/>
                </p:oleObj>
              </mc:Choice>
              <mc:Fallback>
                <p:oleObj name="Equation" r:id="rId4" imgW="1104840" imgH="27936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9463" y="3511550"/>
                        <a:ext cx="2784475" cy="704850"/>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5"/>
          <p:cNvGrpSpPr>
            <a:grpSpLocks/>
          </p:cNvGrpSpPr>
          <p:nvPr/>
        </p:nvGrpSpPr>
        <p:grpSpPr bwMode="auto">
          <a:xfrm>
            <a:off x="4572000" y="1828800"/>
            <a:ext cx="3505200" cy="3352800"/>
            <a:chOff x="2640" y="1056"/>
            <a:chExt cx="2496" cy="2112"/>
          </a:xfrm>
        </p:grpSpPr>
        <p:sp>
          <p:nvSpPr>
            <p:cNvPr id="9227" name="Line 6"/>
            <p:cNvSpPr>
              <a:spLocks noChangeShapeType="1"/>
            </p:cNvSpPr>
            <p:nvPr/>
          </p:nvSpPr>
          <p:spPr bwMode="auto">
            <a:xfrm>
              <a:off x="2640" y="1056"/>
              <a:ext cx="0" cy="2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8" name="Line 7"/>
            <p:cNvSpPr>
              <a:spLocks noChangeShapeType="1"/>
            </p:cNvSpPr>
            <p:nvPr/>
          </p:nvSpPr>
          <p:spPr bwMode="auto">
            <a:xfrm>
              <a:off x="2640" y="3168"/>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82952" name="Text Box 8"/>
          <p:cNvSpPr txBox="1">
            <a:spLocks noChangeArrowheads="1"/>
          </p:cNvSpPr>
          <p:nvPr/>
        </p:nvSpPr>
        <p:spPr bwMode="auto">
          <a:xfrm>
            <a:off x="7162800" y="4978400"/>
            <a:ext cx="1676400"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
              </a:spcBef>
            </a:pPr>
            <a:r>
              <a:rPr lang="en-US" sz="2400" b="1" i="1">
                <a:latin typeface="Tahoma" pitchFamily="34" charset="0"/>
              </a:rPr>
              <a:t>M/P</a:t>
            </a:r>
            <a:r>
              <a:rPr lang="en-US" sz="2400"/>
              <a:t> </a:t>
            </a:r>
          </a:p>
          <a:p>
            <a:pPr algn="r" eaLnBrk="1" hangingPunct="1">
              <a:spcBef>
                <a:spcPct val="5000"/>
              </a:spcBef>
            </a:pPr>
            <a:r>
              <a:rPr lang="en-US" sz="2200"/>
              <a:t>real money   balances</a:t>
            </a:r>
          </a:p>
        </p:txBody>
      </p:sp>
      <p:sp>
        <p:nvSpPr>
          <p:cNvPr id="82953" name="Text Box 9"/>
          <p:cNvSpPr txBox="1">
            <a:spLocks noChangeArrowheads="1"/>
          </p:cNvSpPr>
          <p:nvPr/>
        </p:nvSpPr>
        <p:spPr bwMode="auto">
          <a:xfrm>
            <a:off x="3352800" y="1352550"/>
            <a:ext cx="1295400"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082675" algn="r"/>
                <a:tab pos="1830388" algn="r"/>
              </a:tabLst>
              <a:defRPr>
                <a:solidFill>
                  <a:schemeClr val="tx1"/>
                </a:solidFill>
                <a:latin typeface="Arial" charset="0"/>
                <a:cs typeface="Arial" charset="0"/>
              </a:defRPr>
            </a:lvl1pPr>
            <a:lvl2pPr marL="742950" indent="-285750" eaLnBrk="0" hangingPunct="0">
              <a:tabLst>
                <a:tab pos="1082675" algn="r"/>
                <a:tab pos="1830388" algn="r"/>
              </a:tabLst>
              <a:defRPr>
                <a:solidFill>
                  <a:schemeClr val="tx1"/>
                </a:solidFill>
                <a:latin typeface="Arial" charset="0"/>
                <a:cs typeface="Arial" charset="0"/>
              </a:defRPr>
            </a:lvl2pPr>
            <a:lvl3pPr marL="1143000" indent="-228600" eaLnBrk="0" hangingPunct="0">
              <a:tabLst>
                <a:tab pos="1082675" algn="r"/>
                <a:tab pos="1830388" algn="r"/>
              </a:tabLst>
              <a:defRPr>
                <a:solidFill>
                  <a:schemeClr val="tx1"/>
                </a:solidFill>
                <a:latin typeface="Arial" charset="0"/>
                <a:cs typeface="Arial" charset="0"/>
              </a:defRPr>
            </a:lvl3pPr>
            <a:lvl4pPr marL="1600200" indent="-228600" eaLnBrk="0" hangingPunct="0">
              <a:tabLst>
                <a:tab pos="1082675" algn="r"/>
                <a:tab pos="1830388" algn="r"/>
              </a:tabLst>
              <a:defRPr>
                <a:solidFill>
                  <a:schemeClr val="tx1"/>
                </a:solidFill>
                <a:latin typeface="Arial" charset="0"/>
                <a:cs typeface="Arial" charset="0"/>
              </a:defRPr>
            </a:lvl4pPr>
            <a:lvl5pPr marL="2057400" indent="-228600" eaLnBrk="0" hangingPunct="0">
              <a:tabLst>
                <a:tab pos="1082675" algn="r"/>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9pPr>
          </a:lstStyle>
          <a:p>
            <a:pPr algn="r" eaLnBrk="1" hangingPunct="1">
              <a:spcBef>
                <a:spcPct val="5000"/>
              </a:spcBef>
            </a:pPr>
            <a:r>
              <a:rPr lang="en-US" sz="2400" b="1" i="1">
                <a:latin typeface="Tahoma" pitchFamily="34" charset="0"/>
              </a:rPr>
              <a:t>r</a:t>
            </a:r>
            <a:endParaRPr lang="en-US" sz="2200"/>
          </a:p>
          <a:p>
            <a:pPr eaLnBrk="1" hangingPunct="1">
              <a:spcBef>
                <a:spcPct val="5000"/>
              </a:spcBef>
            </a:pPr>
            <a:r>
              <a:rPr lang="en-US" sz="2200"/>
              <a:t>	interest</a:t>
            </a:r>
          </a:p>
          <a:p>
            <a:pPr eaLnBrk="1" hangingPunct="1">
              <a:spcBef>
                <a:spcPct val="5000"/>
              </a:spcBef>
            </a:pPr>
            <a:r>
              <a:rPr lang="en-US" sz="2200"/>
              <a:t>	rate</a:t>
            </a:r>
          </a:p>
        </p:txBody>
      </p:sp>
      <p:sp>
        <p:nvSpPr>
          <p:cNvPr id="82954" name="Line 10"/>
          <p:cNvSpPr>
            <a:spLocks noChangeShapeType="1"/>
          </p:cNvSpPr>
          <p:nvPr/>
        </p:nvSpPr>
        <p:spPr bwMode="auto">
          <a:xfrm flipV="1">
            <a:off x="6400800" y="2162175"/>
            <a:ext cx="0" cy="3019425"/>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82955" name="Object 3"/>
          <p:cNvGraphicFramePr>
            <a:graphicFrameLocks noChangeAspect="1"/>
          </p:cNvGraphicFramePr>
          <p:nvPr/>
        </p:nvGraphicFramePr>
        <p:xfrm>
          <a:off x="5867400" y="1676400"/>
          <a:ext cx="1143000" cy="558800"/>
        </p:xfrm>
        <a:graphic>
          <a:graphicData uri="http://schemas.openxmlformats.org/presentationml/2006/ole">
            <mc:AlternateContent xmlns:mc="http://schemas.openxmlformats.org/markup-compatibility/2006">
              <mc:Choice xmlns:v="urn:schemas-microsoft-com:vml" Requires="v">
                <p:oleObj spid="_x0000_s9244" name="Equation" r:id="rId6" imgW="571320" imgH="279360" progId="Equation.DSMT4">
                  <p:embed/>
                </p:oleObj>
              </mc:Choice>
              <mc:Fallback>
                <p:oleObj name="Equation" r:id="rId6" imgW="571320" imgH="27936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67400" y="1676400"/>
                        <a:ext cx="1143000"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56" name="Object 4"/>
          <p:cNvGraphicFramePr>
            <a:graphicFrameLocks noChangeAspect="1"/>
          </p:cNvGraphicFramePr>
          <p:nvPr/>
        </p:nvGraphicFramePr>
        <p:xfrm>
          <a:off x="6019800" y="5181600"/>
          <a:ext cx="762000" cy="468313"/>
        </p:xfrm>
        <a:graphic>
          <a:graphicData uri="http://schemas.openxmlformats.org/presentationml/2006/ole">
            <mc:AlternateContent xmlns:mc="http://schemas.openxmlformats.org/markup-compatibility/2006">
              <mc:Choice xmlns:v="urn:schemas-microsoft-com:vml" Requires="v">
                <p:oleObj spid="_x0000_s9245" name="Equation" r:id="rId8" imgW="393480" imgH="241200" progId="Equation.DSMT4">
                  <p:embed/>
                </p:oleObj>
              </mc:Choice>
              <mc:Fallback>
                <p:oleObj name="Equation" r:id="rId8" imgW="393480" imgH="2412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19800" y="5181600"/>
                        <a:ext cx="762000" cy="4683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08138913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82948"/>
                                        </p:tgtEl>
                                        <p:attrNameLst>
                                          <p:attrName>style.visibility</p:attrName>
                                        </p:attrNameLst>
                                      </p:cBhvr>
                                      <p:to>
                                        <p:strVal val="visible"/>
                                      </p:to>
                                    </p:set>
                                    <p:animEffect transition="in" filter="fade">
                                      <p:cBhvr>
                                        <p:cTn id="7" dur="500"/>
                                        <p:tgtEl>
                                          <p:spTgt spid="829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82952"/>
                                        </p:tgtEl>
                                        <p:attrNameLst>
                                          <p:attrName>style.visibility</p:attrName>
                                        </p:attrNameLst>
                                      </p:cBhvr>
                                      <p:to>
                                        <p:strVal val="visible"/>
                                      </p:to>
                                    </p:set>
                                    <p:animEffect transition="in" filter="strips(downRight)">
                                      <p:cBhvr>
                                        <p:cTn id="17" dur="500"/>
                                        <p:tgtEl>
                                          <p:spTgt spid="8295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82953"/>
                                        </p:tgtEl>
                                        <p:attrNameLst>
                                          <p:attrName>style.visibility</p:attrName>
                                        </p:attrNameLst>
                                      </p:cBhvr>
                                      <p:to>
                                        <p:strVal val="visible"/>
                                      </p:to>
                                    </p:set>
                                    <p:animEffect transition="in" filter="strips(downRight)">
                                      <p:cBhvr>
                                        <p:cTn id="22" dur="500"/>
                                        <p:tgtEl>
                                          <p:spTgt spid="8295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12" fill="hold" nodeType="clickEffect">
                                  <p:stCondLst>
                                    <p:cond delay="0"/>
                                  </p:stCondLst>
                                  <p:childTnLst>
                                    <p:set>
                                      <p:cBhvr>
                                        <p:cTn id="26" dur="1" fill="hold">
                                          <p:stCondLst>
                                            <p:cond delay="0"/>
                                          </p:stCondLst>
                                        </p:cTn>
                                        <p:tgtEl>
                                          <p:spTgt spid="82956"/>
                                        </p:tgtEl>
                                        <p:attrNameLst>
                                          <p:attrName>style.visibility</p:attrName>
                                        </p:attrNameLst>
                                      </p:cBhvr>
                                      <p:to>
                                        <p:strVal val="visible"/>
                                      </p:to>
                                    </p:set>
                                    <p:animEffect transition="in" filter="strips(downLeft)">
                                      <p:cBhvr>
                                        <p:cTn id="27" dur="500"/>
                                        <p:tgtEl>
                                          <p:spTgt spid="8295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82954"/>
                                        </p:tgtEl>
                                        <p:attrNameLst>
                                          <p:attrName>style.visibility</p:attrName>
                                        </p:attrNameLst>
                                      </p:cBhvr>
                                      <p:to>
                                        <p:strVal val="visible"/>
                                      </p:to>
                                    </p:set>
                                    <p:animEffect transition="in" filter="wipe(up)">
                                      <p:cBhvr>
                                        <p:cTn id="32" dur="500"/>
                                        <p:tgtEl>
                                          <p:spTgt spid="82954"/>
                                        </p:tgtEl>
                                      </p:cBhvr>
                                    </p:animEffect>
                                  </p:childTnLst>
                                </p:cTn>
                              </p:par>
                            </p:childTnLst>
                          </p:cTn>
                        </p:par>
                        <p:par>
                          <p:cTn id="33" fill="hold" nodeType="afterGroup">
                            <p:stCondLst>
                              <p:cond delay="500"/>
                            </p:stCondLst>
                            <p:childTnLst>
                              <p:par>
                                <p:cTn id="34" presetID="10" presetClass="entr" presetSubtype="0" fill="hold" nodeType="afterEffect">
                                  <p:stCondLst>
                                    <p:cond delay="0"/>
                                  </p:stCondLst>
                                  <p:childTnLst>
                                    <p:set>
                                      <p:cBhvr>
                                        <p:cTn id="35" dur="1" fill="hold">
                                          <p:stCondLst>
                                            <p:cond delay="0"/>
                                          </p:stCondLst>
                                        </p:cTn>
                                        <p:tgtEl>
                                          <p:spTgt spid="82955"/>
                                        </p:tgtEl>
                                        <p:attrNameLst>
                                          <p:attrName>style.visibility</p:attrName>
                                        </p:attrNameLst>
                                      </p:cBhvr>
                                      <p:to>
                                        <p:strVal val="visible"/>
                                      </p:to>
                                    </p:set>
                                    <p:animEffect transition="in" filter="fade">
                                      <p:cBhvr>
                                        <p:cTn id="36" dur="500"/>
                                        <p:tgtEl>
                                          <p:spTgt spid="829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52" grpId="0" autoUpdateAnimBg="0"/>
      <p:bldP spid="82953" grpId="0" autoUpdateAnimBg="0"/>
      <p:bldP spid="82954"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4"/>
          <p:cNvSpPr>
            <a:spLocks noGrp="1" noChangeArrowheads="1"/>
          </p:cNvSpPr>
          <p:nvPr>
            <p:ph type="title"/>
          </p:nvPr>
        </p:nvSpPr>
        <p:spPr/>
        <p:txBody>
          <a:bodyPr/>
          <a:lstStyle/>
          <a:p>
            <a:r>
              <a:rPr lang="en-US" smtClean="0"/>
              <a:t>Context</a:t>
            </a:r>
          </a:p>
        </p:txBody>
      </p:sp>
      <p:sp>
        <p:nvSpPr>
          <p:cNvPr id="32771" name="Rectangle 5"/>
          <p:cNvSpPr>
            <a:spLocks noGrp="1" noChangeArrowheads="1"/>
          </p:cNvSpPr>
          <p:nvPr>
            <p:ph type="body" idx="1"/>
          </p:nvPr>
        </p:nvSpPr>
        <p:spPr/>
        <p:txBody>
          <a:bodyPr/>
          <a:lstStyle/>
          <a:p>
            <a:r>
              <a:rPr lang="en-US" sz="2700" dirty="0" smtClean="0"/>
              <a:t>Chapter 10 introduced the model of aggregate demand and aggregate supply. </a:t>
            </a:r>
          </a:p>
          <a:p>
            <a:pPr>
              <a:spcBef>
                <a:spcPts val="600"/>
              </a:spcBef>
            </a:pPr>
            <a:r>
              <a:rPr lang="en-US" sz="2700" b="1" i="1" dirty="0" smtClean="0">
                <a:solidFill>
                  <a:srgbClr val="990099"/>
                </a:solidFill>
              </a:rPr>
              <a:t>Long run:</a:t>
            </a:r>
          </a:p>
          <a:p>
            <a:pPr lvl="1">
              <a:spcBef>
                <a:spcPts val="300"/>
              </a:spcBef>
            </a:pPr>
            <a:r>
              <a:rPr lang="en-US" sz="2600" dirty="0" smtClean="0"/>
              <a:t>prices flexible</a:t>
            </a:r>
          </a:p>
          <a:p>
            <a:pPr lvl="1">
              <a:spcBef>
                <a:spcPts val="300"/>
              </a:spcBef>
            </a:pPr>
            <a:r>
              <a:rPr lang="en-US" sz="2600" dirty="0" smtClean="0"/>
              <a:t>output determined by factors of production &amp; technology</a:t>
            </a:r>
          </a:p>
          <a:p>
            <a:pPr lvl="1">
              <a:spcBef>
                <a:spcPts val="300"/>
              </a:spcBef>
            </a:pPr>
            <a:r>
              <a:rPr lang="en-US" sz="2600" dirty="0" smtClean="0"/>
              <a:t>unemployment equals its natural rate</a:t>
            </a:r>
          </a:p>
          <a:p>
            <a:pPr>
              <a:spcBef>
                <a:spcPts val="600"/>
              </a:spcBef>
            </a:pPr>
            <a:r>
              <a:rPr lang="en-US" sz="2700" b="1" i="1" dirty="0" smtClean="0">
                <a:solidFill>
                  <a:srgbClr val="990099"/>
                </a:solidFill>
              </a:rPr>
              <a:t>Short run:</a:t>
            </a:r>
          </a:p>
          <a:p>
            <a:pPr lvl="1">
              <a:spcBef>
                <a:spcPts val="300"/>
              </a:spcBef>
            </a:pPr>
            <a:r>
              <a:rPr lang="en-US" sz="2600" dirty="0" smtClean="0"/>
              <a:t>prices fixed</a:t>
            </a:r>
          </a:p>
          <a:p>
            <a:pPr lvl="1">
              <a:spcBef>
                <a:spcPts val="300"/>
              </a:spcBef>
            </a:pPr>
            <a:r>
              <a:rPr lang="en-US" sz="2600" dirty="0" smtClean="0"/>
              <a:t>output determined by aggregate demand</a:t>
            </a:r>
          </a:p>
          <a:p>
            <a:pPr lvl="1">
              <a:spcBef>
                <a:spcPts val="300"/>
              </a:spcBef>
            </a:pPr>
            <a:r>
              <a:rPr lang="en-US" sz="2600" dirty="0" smtClean="0"/>
              <a:t>unemployment negatively related to output</a:t>
            </a:r>
          </a:p>
        </p:txBody>
      </p:sp>
    </p:spTree>
    <p:extLst>
      <p:ext uri="{BB962C8B-B14F-4D97-AF65-F5344CB8AC3E}">
        <p14:creationId xmlns:p14="http://schemas.microsoft.com/office/powerpoint/2010/main" val="1089569386"/>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771">
                                            <p:txEl>
                                              <p:pRg st="1" end="1"/>
                                            </p:txEl>
                                          </p:spTgt>
                                        </p:tgtEl>
                                        <p:attrNameLst>
                                          <p:attrName>style.visibility</p:attrName>
                                        </p:attrNameLst>
                                      </p:cBhvr>
                                      <p:to>
                                        <p:strVal val="visible"/>
                                      </p:to>
                                    </p:set>
                                    <p:animEffect transition="in" filter="wipe(left)">
                                      <p:cBhvr>
                                        <p:cTn id="7" dur="500"/>
                                        <p:tgtEl>
                                          <p:spTgt spid="32771">
                                            <p:txEl>
                                              <p:pRg st="1" end="1"/>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2771">
                                            <p:txEl>
                                              <p:pRg st="2" end="2"/>
                                            </p:txEl>
                                          </p:spTgt>
                                        </p:tgtEl>
                                        <p:attrNameLst>
                                          <p:attrName>style.visibility</p:attrName>
                                        </p:attrNameLst>
                                      </p:cBhvr>
                                      <p:to>
                                        <p:strVal val="visible"/>
                                      </p:to>
                                    </p:set>
                                    <p:animEffect transition="in" filter="wipe(left)">
                                      <p:cBhvr>
                                        <p:cTn id="10" dur="500"/>
                                        <p:tgtEl>
                                          <p:spTgt spid="32771">
                                            <p:txEl>
                                              <p:pRg st="2" end="2"/>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2771">
                                            <p:txEl>
                                              <p:pRg st="3" end="3"/>
                                            </p:txEl>
                                          </p:spTgt>
                                        </p:tgtEl>
                                        <p:attrNameLst>
                                          <p:attrName>style.visibility</p:attrName>
                                        </p:attrNameLst>
                                      </p:cBhvr>
                                      <p:to>
                                        <p:strVal val="visible"/>
                                      </p:to>
                                    </p:set>
                                    <p:animEffect transition="in" filter="wipe(left)">
                                      <p:cBhvr>
                                        <p:cTn id="13" dur="500"/>
                                        <p:tgtEl>
                                          <p:spTgt spid="32771">
                                            <p:txEl>
                                              <p:pRg st="3" end="3"/>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2771">
                                            <p:txEl>
                                              <p:pRg st="4" end="4"/>
                                            </p:txEl>
                                          </p:spTgt>
                                        </p:tgtEl>
                                        <p:attrNameLst>
                                          <p:attrName>style.visibility</p:attrName>
                                        </p:attrNameLst>
                                      </p:cBhvr>
                                      <p:to>
                                        <p:strVal val="visible"/>
                                      </p:to>
                                    </p:set>
                                    <p:animEffect transition="in" filter="wipe(left)">
                                      <p:cBhvr>
                                        <p:cTn id="16" dur="500"/>
                                        <p:tgtEl>
                                          <p:spTgt spid="32771">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2771">
                                            <p:txEl>
                                              <p:pRg st="5" end="5"/>
                                            </p:txEl>
                                          </p:spTgt>
                                        </p:tgtEl>
                                        <p:attrNameLst>
                                          <p:attrName>style.visibility</p:attrName>
                                        </p:attrNameLst>
                                      </p:cBhvr>
                                      <p:to>
                                        <p:strVal val="visible"/>
                                      </p:to>
                                    </p:set>
                                    <p:animEffect transition="in" filter="wipe(left)">
                                      <p:cBhvr>
                                        <p:cTn id="21" dur="500"/>
                                        <p:tgtEl>
                                          <p:spTgt spid="32771">
                                            <p:txEl>
                                              <p:pRg st="5" end="5"/>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32771">
                                            <p:txEl>
                                              <p:pRg st="6" end="6"/>
                                            </p:txEl>
                                          </p:spTgt>
                                        </p:tgtEl>
                                        <p:attrNameLst>
                                          <p:attrName>style.visibility</p:attrName>
                                        </p:attrNameLst>
                                      </p:cBhvr>
                                      <p:to>
                                        <p:strVal val="visible"/>
                                      </p:to>
                                    </p:set>
                                    <p:animEffect transition="in" filter="wipe(left)">
                                      <p:cBhvr>
                                        <p:cTn id="24" dur="500"/>
                                        <p:tgtEl>
                                          <p:spTgt spid="32771">
                                            <p:txEl>
                                              <p:pRg st="6" end="6"/>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2771">
                                            <p:txEl>
                                              <p:pRg st="7" end="7"/>
                                            </p:txEl>
                                          </p:spTgt>
                                        </p:tgtEl>
                                        <p:attrNameLst>
                                          <p:attrName>style.visibility</p:attrName>
                                        </p:attrNameLst>
                                      </p:cBhvr>
                                      <p:to>
                                        <p:strVal val="visible"/>
                                      </p:to>
                                    </p:set>
                                    <p:animEffect transition="in" filter="wipe(left)">
                                      <p:cBhvr>
                                        <p:cTn id="27" dur="500"/>
                                        <p:tgtEl>
                                          <p:spTgt spid="32771">
                                            <p:txEl>
                                              <p:pRg st="7" end="7"/>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32771">
                                            <p:txEl>
                                              <p:pRg st="8" end="8"/>
                                            </p:txEl>
                                          </p:spTgt>
                                        </p:tgtEl>
                                        <p:attrNameLst>
                                          <p:attrName>style.visibility</p:attrName>
                                        </p:attrNameLst>
                                      </p:cBhvr>
                                      <p:to>
                                        <p:strVal val="visible"/>
                                      </p:to>
                                    </p:set>
                                    <p:animEffect transition="in" filter="wipe(left)">
                                      <p:cBhvr>
                                        <p:cTn id="30" dur="500"/>
                                        <p:tgtEl>
                                          <p:spTgt spid="3277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bldLvl="5"/>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2"/>
          <p:cNvSpPr>
            <a:spLocks noGrp="1" noChangeArrowheads="1"/>
          </p:cNvSpPr>
          <p:nvPr>
            <p:ph type="title"/>
          </p:nvPr>
        </p:nvSpPr>
        <p:spPr/>
        <p:txBody>
          <a:bodyPr/>
          <a:lstStyle/>
          <a:p>
            <a:r>
              <a:rPr lang="en-US" sz="3100" smtClean="0"/>
              <a:t>Money demand</a:t>
            </a:r>
          </a:p>
        </p:txBody>
      </p:sp>
      <p:sp>
        <p:nvSpPr>
          <p:cNvPr id="10246" name="Rectangle 3"/>
          <p:cNvSpPr>
            <a:spLocks noGrp="1" noChangeArrowheads="1"/>
          </p:cNvSpPr>
          <p:nvPr>
            <p:ph type="body" idx="1"/>
          </p:nvPr>
        </p:nvSpPr>
        <p:spPr>
          <a:xfrm>
            <a:off x="717550" y="1714500"/>
            <a:ext cx="2514600" cy="1524000"/>
          </a:xfrm>
        </p:spPr>
        <p:txBody>
          <a:bodyPr/>
          <a:lstStyle/>
          <a:p>
            <a:pPr marL="0" indent="0">
              <a:spcBef>
                <a:spcPct val="50000"/>
              </a:spcBef>
              <a:buFont typeface="Wingdings" pitchFamily="2" charset="2"/>
              <a:buNone/>
            </a:pPr>
            <a:r>
              <a:rPr lang="en-US" sz="2600" smtClean="0"/>
              <a:t>Demand for</a:t>
            </a:r>
            <a:br>
              <a:rPr lang="en-US" sz="2600" smtClean="0"/>
            </a:br>
            <a:r>
              <a:rPr lang="en-US" sz="2600" smtClean="0"/>
              <a:t>real money </a:t>
            </a:r>
            <a:br>
              <a:rPr lang="en-US" sz="2600" smtClean="0"/>
            </a:br>
            <a:r>
              <a:rPr lang="en-US" sz="2600" smtClean="0"/>
              <a:t>balances:</a:t>
            </a:r>
          </a:p>
        </p:txBody>
      </p:sp>
      <p:grpSp>
        <p:nvGrpSpPr>
          <p:cNvPr id="10247" name="Group 4"/>
          <p:cNvGrpSpPr>
            <a:grpSpLocks/>
          </p:cNvGrpSpPr>
          <p:nvPr/>
        </p:nvGrpSpPr>
        <p:grpSpPr bwMode="auto">
          <a:xfrm>
            <a:off x="4572000" y="1828800"/>
            <a:ext cx="3505200" cy="3352800"/>
            <a:chOff x="2640" y="1056"/>
            <a:chExt cx="2496" cy="2112"/>
          </a:xfrm>
        </p:grpSpPr>
        <p:sp>
          <p:nvSpPr>
            <p:cNvPr id="10253" name="Line 5"/>
            <p:cNvSpPr>
              <a:spLocks noChangeShapeType="1"/>
            </p:cNvSpPr>
            <p:nvPr/>
          </p:nvSpPr>
          <p:spPr bwMode="auto">
            <a:xfrm>
              <a:off x="2640" y="1056"/>
              <a:ext cx="0" cy="2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4" name="Line 6"/>
            <p:cNvSpPr>
              <a:spLocks noChangeShapeType="1"/>
            </p:cNvSpPr>
            <p:nvPr/>
          </p:nvSpPr>
          <p:spPr bwMode="auto">
            <a:xfrm>
              <a:off x="2640" y="3168"/>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0248" name="Text Box 7"/>
          <p:cNvSpPr txBox="1">
            <a:spLocks noChangeArrowheads="1"/>
          </p:cNvSpPr>
          <p:nvPr/>
        </p:nvSpPr>
        <p:spPr bwMode="auto">
          <a:xfrm>
            <a:off x="7162800" y="4978400"/>
            <a:ext cx="1676400"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
              </a:spcBef>
            </a:pPr>
            <a:r>
              <a:rPr lang="en-US" sz="2400" b="1" i="1">
                <a:latin typeface="Tahoma" pitchFamily="34" charset="0"/>
              </a:rPr>
              <a:t>M/P</a:t>
            </a:r>
            <a:r>
              <a:rPr lang="en-US" sz="2400"/>
              <a:t> </a:t>
            </a:r>
          </a:p>
          <a:p>
            <a:pPr algn="r" eaLnBrk="1" hangingPunct="1">
              <a:spcBef>
                <a:spcPct val="5000"/>
              </a:spcBef>
            </a:pPr>
            <a:r>
              <a:rPr lang="en-US" sz="2200"/>
              <a:t>real money   balances</a:t>
            </a:r>
          </a:p>
        </p:txBody>
      </p:sp>
      <p:sp>
        <p:nvSpPr>
          <p:cNvPr id="10249" name="Text Box 8"/>
          <p:cNvSpPr txBox="1">
            <a:spLocks noChangeArrowheads="1"/>
          </p:cNvSpPr>
          <p:nvPr/>
        </p:nvSpPr>
        <p:spPr bwMode="auto">
          <a:xfrm>
            <a:off x="3352800" y="1352550"/>
            <a:ext cx="1295400"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082675" algn="r"/>
                <a:tab pos="1830388" algn="r"/>
              </a:tabLst>
              <a:defRPr>
                <a:solidFill>
                  <a:schemeClr val="tx1"/>
                </a:solidFill>
                <a:latin typeface="Arial" charset="0"/>
                <a:cs typeface="Arial" charset="0"/>
              </a:defRPr>
            </a:lvl1pPr>
            <a:lvl2pPr marL="742950" indent="-285750" eaLnBrk="0" hangingPunct="0">
              <a:tabLst>
                <a:tab pos="1082675" algn="r"/>
                <a:tab pos="1830388" algn="r"/>
              </a:tabLst>
              <a:defRPr>
                <a:solidFill>
                  <a:schemeClr val="tx1"/>
                </a:solidFill>
                <a:latin typeface="Arial" charset="0"/>
                <a:cs typeface="Arial" charset="0"/>
              </a:defRPr>
            </a:lvl2pPr>
            <a:lvl3pPr marL="1143000" indent="-228600" eaLnBrk="0" hangingPunct="0">
              <a:tabLst>
                <a:tab pos="1082675" algn="r"/>
                <a:tab pos="1830388" algn="r"/>
              </a:tabLst>
              <a:defRPr>
                <a:solidFill>
                  <a:schemeClr val="tx1"/>
                </a:solidFill>
                <a:latin typeface="Arial" charset="0"/>
                <a:cs typeface="Arial" charset="0"/>
              </a:defRPr>
            </a:lvl3pPr>
            <a:lvl4pPr marL="1600200" indent="-228600" eaLnBrk="0" hangingPunct="0">
              <a:tabLst>
                <a:tab pos="1082675" algn="r"/>
                <a:tab pos="1830388" algn="r"/>
              </a:tabLst>
              <a:defRPr>
                <a:solidFill>
                  <a:schemeClr val="tx1"/>
                </a:solidFill>
                <a:latin typeface="Arial" charset="0"/>
                <a:cs typeface="Arial" charset="0"/>
              </a:defRPr>
            </a:lvl4pPr>
            <a:lvl5pPr marL="2057400" indent="-228600" eaLnBrk="0" hangingPunct="0">
              <a:tabLst>
                <a:tab pos="1082675" algn="r"/>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9pPr>
          </a:lstStyle>
          <a:p>
            <a:pPr algn="r" eaLnBrk="1" hangingPunct="1">
              <a:spcBef>
                <a:spcPct val="5000"/>
              </a:spcBef>
            </a:pPr>
            <a:r>
              <a:rPr lang="en-US" sz="2400" b="1" i="1">
                <a:latin typeface="Tahoma" pitchFamily="34" charset="0"/>
              </a:rPr>
              <a:t>r</a:t>
            </a:r>
            <a:endParaRPr lang="en-US" sz="2200"/>
          </a:p>
          <a:p>
            <a:pPr eaLnBrk="1" hangingPunct="1">
              <a:spcBef>
                <a:spcPct val="5000"/>
              </a:spcBef>
            </a:pPr>
            <a:r>
              <a:rPr lang="en-US" sz="2200"/>
              <a:t>	interest</a:t>
            </a:r>
          </a:p>
          <a:p>
            <a:pPr eaLnBrk="1" hangingPunct="1">
              <a:spcBef>
                <a:spcPct val="5000"/>
              </a:spcBef>
            </a:pPr>
            <a:r>
              <a:rPr lang="en-US" sz="2200"/>
              <a:t>	rate</a:t>
            </a:r>
          </a:p>
        </p:txBody>
      </p:sp>
      <p:sp>
        <p:nvSpPr>
          <p:cNvPr id="10250" name="Line 9"/>
          <p:cNvSpPr>
            <a:spLocks noChangeShapeType="1"/>
          </p:cNvSpPr>
          <p:nvPr/>
        </p:nvSpPr>
        <p:spPr bwMode="auto">
          <a:xfrm flipV="1">
            <a:off x="6400800" y="2162175"/>
            <a:ext cx="0" cy="3019425"/>
          </a:xfrm>
          <a:prstGeom prst="line">
            <a:avLst/>
          </a:prstGeom>
          <a:noFill/>
          <a:ln w="28575">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10242" name="Object 2"/>
          <p:cNvGraphicFramePr>
            <a:graphicFrameLocks noChangeAspect="1"/>
          </p:cNvGraphicFramePr>
          <p:nvPr/>
        </p:nvGraphicFramePr>
        <p:xfrm>
          <a:off x="5867400" y="1676400"/>
          <a:ext cx="1143000" cy="558800"/>
        </p:xfrm>
        <a:graphic>
          <a:graphicData uri="http://schemas.openxmlformats.org/presentationml/2006/ole">
            <mc:AlternateContent xmlns:mc="http://schemas.openxmlformats.org/markup-compatibility/2006">
              <mc:Choice xmlns:v="urn:schemas-microsoft-com:vml" Requires="v">
                <p:oleObj spid="_x0000_s10267" name="Equation" r:id="rId4" imgW="571320" imgH="279360" progId="Equation.DSMT4">
                  <p:embed/>
                </p:oleObj>
              </mc:Choice>
              <mc:Fallback>
                <p:oleObj name="Equation" r:id="rId4" imgW="571320" imgH="27936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7400" y="1676400"/>
                        <a:ext cx="1143000"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3" name="Object 3"/>
          <p:cNvGraphicFramePr>
            <a:graphicFrameLocks noChangeAspect="1"/>
          </p:cNvGraphicFramePr>
          <p:nvPr/>
        </p:nvGraphicFramePr>
        <p:xfrm>
          <a:off x="6019800" y="5181600"/>
          <a:ext cx="762000" cy="468313"/>
        </p:xfrm>
        <a:graphic>
          <a:graphicData uri="http://schemas.openxmlformats.org/presentationml/2006/ole">
            <mc:AlternateContent xmlns:mc="http://schemas.openxmlformats.org/markup-compatibility/2006">
              <mc:Choice xmlns:v="urn:schemas-microsoft-com:vml" Requires="v">
                <p:oleObj spid="_x0000_s10268" name="Equation" r:id="rId6" imgW="393480" imgH="241200" progId="Equation.DSMT4">
                  <p:embed/>
                </p:oleObj>
              </mc:Choice>
              <mc:Fallback>
                <p:oleObj name="Equation" r:id="rId6" imgW="393480" imgH="2412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19800" y="5181600"/>
                        <a:ext cx="762000" cy="4683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5004" name="Object 4"/>
          <p:cNvGraphicFramePr>
            <a:graphicFrameLocks noChangeAspect="1"/>
          </p:cNvGraphicFramePr>
          <p:nvPr/>
        </p:nvGraphicFramePr>
        <p:xfrm>
          <a:off x="795338" y="3124200"/>
          <a:ext cx="2638425" cy="631825"/>
        </p:xfrm>
        <a:graphic>
          <a:graphicData uri="http://schemas.openxmlformats.org/presentationml/2006/ole">
            <mc:AlternateContent xmlns:mc="http://schemas.openxmlformats.org/markup-compatibility/2006">
              <mc:Choice xmlns:v="urn:schemas-microsoft-com:vml" Requires="v">
                <p:oleObj spid="_x0000_s10269" name="Equation" r:id="rId8" imgW="1168200" imgH="279360" progId="Equation.DSMT4">
                  <p:embed/>
                </p:oleObj>
              </mc:Choice>
              <mc:Fallback>
                <p:oleObj name="Equation" r:id="rId8" imgW="1168200" imgH="27936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5338" y="3124200"/>
                        <a:ext cx="2638425" cy="631825"/>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5005" name="Arc 13"/>
          <p:cNvSpPr>
            <a:spLocks/>
          </p:cNvSpPr>
          <p:nvPr/>
        </p:nvSpPr>
        <p:spPr bwMode="auto">
          <a:xfrm flipH="1" flipV="1">
            <a:off x="4953000" y="757238"/>
            <a:ext cx="3352800" cy="3738562"/>
          </a:xfrm>
          <a:custGeom>
            <a:avLst/>
            <a:gdLst>
              <a:gd name="T0" fmla="*/ 2147483647 w 19689"/>
              <a:gd name="T1" fmla="*/ 0 h 21438"/>
              <a:gd name="T2" fmla="*/ 2147483647 w 19689"/>
              <a:gd name="T3" fmla="*/ 2147483647 h 21438"/>
              <a:gd name="T4" fmla="*/ 0 w 19689"/>
              <a:gd name="T5" fmla="*/ 2147483647 h 21438"/>
              <a:gd name="T6" fmla="*/ 0 60000 65536"/>
              <a:gd name="T7" fmla="*/ 0 60000 65536"/>
              <a:gd name="T8" fmla="*/ 0 60000 65536"/>
              <a:gd name="T9" fmla="*/ 0 w 19689"/>
              <a:gd name="T10" fmla="*/ 0 h 21438"/>
              <a:gd name="T11" fmla="*/ 19689 w 19689"/>
              <a:gd name="T12" fmla="*/ 21438 h 21438"/>
            </a:gdLst>
            <a:ahLst/>
            <a:cxnLst>
              <a:cxn ang="T6">
                <a:pos x="T0" y="T1"/>
              </a:cxn>
              <a:cxn ang="T7">
                <a:pos x="T2" y="T3"/>
              </a:cxn>
              <a:cxn ang="T8">
                <a:pos x="T4" y="T5"/>
              </a:cxn>
            </a:cxnLst>
            <a:rect l="T9" t="T10" r="T11" b="T12"/>
            <a:pathLst>
              <a:path w="19689" h="21438" fill="none" extrusionOk="0">
                <a:moveTo>
                  <a:pt x="2640" y="-1"/>
                </a:moveTo>
                <a:cubicBezTo>
                  <a:pt x="10125" y="921"/>
                  <a:pt x="16587" y="5681"/>
                  <a:pt x="19689" y="12555"/>
                </a:cubicBezTo>
              </a:path>
              <a:path w="19689" h="21438" stroke="0" extrusionOk="0">
                <a:moveTo>
                  <a:pt x="2640" y="-1"/>
                </a:moveTo>
                <a:cubicBezTo>
                  <a:pt x="10125" y="921"/>
                  <a:pt x="16587" y="5681"/>
                  <a:pt x="19689" y="12555"/>
                </a:cubicBezTo>
                <a:lnTo>
                  <a:pt x="0" y="21438"/>
                </a:lnTo>
                <a:close/>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5006" name="Text Box 14"/>
          <p:cNvSpPr txBox="1">
            <a:spLocks noChangeArrowheads="1"/>
          </p:cNvSpPr>
          <p:nvPr/>
        </p:nvSpPr>
        <p:spPr bwMode="auto">
          <a:xfrm>
            <a:off x="7772400" y="4235450"/>
            <a:ext cx="990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600" b="1" i="1">
                <a:solidFill>
                  <a:srgbClr val="0000FF"/>
                </a:solidFill>
                <a:latin typeface="Tahoma" pitchFamily="34" charset="0"/>
              </a:rPr>
              <a:t>L</a:t>
            </a:r>
            <a:r>
              <a:rPr lang="en-US" sz="1200" b="1" i="1">
                <a:solidFill>
                  <a:srgbClr val="0000FF"/>
                </a:solidFill>
                <a:latin typeface="Tahoma" pitchFamily="34" charset="0"/>
              </a:rPr>
              <a:t> </a:t>
            </a:r>
            <a:r>
              <a:rPr lang="en-US" sz="2600">
                <a:solidFill>
                  <a:srgbClr val="0000FF"/>
                </a:solidFill>
                <a:latin typeface="Tahoma" pitchFamily="34" charset="0"/>
              </a:rPr>
              <a:t>(</a:t>
            </a:r>
            <a:r>
              <a:rPr lang="en-US" sz="2600" b="1" i="1">
                <a:solidFill>
                  <a:srgbClr val="0000FF"/>
                </a:solidFill>
                <a:latin typeface="Tahoma" pitchFamily="34" charset="0"/>
              </a:rPr>
              <a:t>r</a:t>
            </a:r>
            <a:r>
              <a:rPr lang="en-US" sz="1200" b="1" i="1">
                <a:solidFill>
                  <a:srgbClr val="0000FF"/>
                </a:solidFill>
                <a:latin typeface="Tahoma" pitchFamily="34" charset="0"/>
              </a:rPr>
              <a:t> </a:t>
            </a:r>
            <a:r>
              <a:rPr lang="en-US" sz="2600">
                <a:solidFill>
                  <a:srgbClr val="0000FF"/>
                </a:solidFill>
                <a:latin typeface="Tahoma" pitchFamily="34" charset="0"/>
              </a:rPr>
              <a:t>)</a:t>
            </a:r>
            <a:r>
              <a:rPr lang="en-US" sz="2600" b="1" i="1">
                <a:solidFill>
                  <a:srgbClr val="0000FF"/>
                </a:solidFill>
                <a:latin typeface="Tahoma" pitchFamily="34" charset="0"/>
              </a:rPr>
              <a:t> </a:t>
            </a:r>
          </a:p>
        </p:txBody>
      </p:sp>
    </p:spTree>
    <p:extLst>
      <p:ext uri="{BB962C8B-B14F-4D97-AF65-F5344CB8AC3E}">
        <p14:creationId xmlns:p14="http://schemas.microsoft.com/office/powerpoint/2010/main" val="3270243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85004"/>
                                        </p:tgtEl>
                                        <p:attrNameLst>
                                          <p:attrName>style.visibility</p:attrName>
                                        </p:attrNameLst>
                                      </p:cBhvr>
                                      <p:to>
                                        <p:strVal val="visible"/>
                                      </p:to>
                                    </p:set>
                                    <p:animEffect transition="in" filter="fade">
                                      <p:cBhvr>
                                        <p:cTn id="7" dur="500"/>
                                        <p:tgtEl>
                                          <p:spTgt spid="850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85005"/>
                                        </p:tgtEl>
                                        <p:attrNameLst>
                                          <p:attrName>style.visibility</p:attrName>
                                        </p:attrNameLst>
                                      </p:cBhvr>
                                      <p:to>
                                        <p:strVal val="visible"/>
                                      </p:to>
                                    </p:set>
                                    <p:animEffect transition="in" filter="strips(downRight)">
                                      <p:cBhvr>
                                        <p:cTn id="12" dur="500"/>
                                        <p:tgtEl>
                                          <p:spTgt spid="85005"/>
                                        </p:tgtEl>
                                      </p:cBhvr>
                                    </p:animEffect>
                                  </p:childTnLst>
                                </p:cTn>
                              </p:par>
                            </p:childTnLst>
                          </p:cTn>
                        </p:par>
                        <p:par>
                          <p:cTn id="13" fill="hold" nodeType="afterGroup">
                            <p:stCondLst>
                              <p:cond delay="500"/>
                            </p:stCondLst>
                            <p:childTnLst>
                              <p:par>
                                <p:cTn id="14" presetID="18" presetClass="entr" presetSubtype="6" fill="hold" grpId="0" nodeType="afterEffect">
                                  <p:stCondLst>
                                    <p:cond delay="0"/>
                                  </p:stCondLst>
                                  <p:childTnLst>
                                    <p:set>
                                      <p:cBhvr>
                                        <p:cTn id="15" dur="1" fill="hold">
                                          <p:stCondLst>
                                            <p:cond delay="0"/>
                                          </p:stCondLst>
                                        </p:cTn>
                                        <p:tgtEl>
                                          <p:spTgt spid="85006"/>
                                        </p:tgtEl>
                                        <p:attrNameLst>
                                          <p:attrName>style.visibility</p:attrName>
                                        </p:attrNameLst>
                                      </p:cBhvr>
                                      <p:to>
                                        <p:strVal val="visible"/>
                                      </p:to>
                                    </p:set>
                                    <p:animEffect transition="in" filter="strips(downRight)">
                                      <p:cBhvr>
                                        <p:cTn id="16" dur="500"/>
                                        <p:tgtEl>
                                          <p:spTgt spid="850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005" grpId="0" animBg="1"/>
      <p:bldP spid="85006"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2"/>
          <p:cNvSpPr>
            <a:spLocks noGrp="1" noChangeArrowheads="1"/>
          </p:cNvSpPr>
          <p:nvPr>
            <p:ph type="title"/>
          </p:nvPr>
        </p:nvSpPr>
        <p:spPr/>
        <p:txBody>
          <a:bodyPr/>
          <a:lstStyle/>
          <a:p>
            <a:r>
              <a:rPr lang="en-US" sz="3100" smtClean="0"/>
              <a:t>Equilibrium</a:t>
            </a:r>
          </a:p>
        </p:txBody>
      </p:sp>
      <p:sp>
        <p:nvSpPr>
          <p:cNvPr id="11270" name="Rectangle 3"/>
          <p:cNvSpPr>
            <a:spLocks noGrp="1" noChangeArrowheads="1"/>
          </p:cNvSpPr>
          <p:nvPr>
            <p:ph type="body" idx="1"/>
          </p:nvPr>
        </p:nvSpPr>
        <p:spPr>
          <a:xfrm>
            <a:off x="792163" y="1616075"/>
            <a:ext cx="2362200" cy="2743200"/>
          </a:xfrm>
        </p:spPr>
        <p:txBody>
          <a:bodyPr/>
          <a:lstStyle/>
          <a:p>
            <a:pPr marL="0" indent="0">
              <a:spcBef>
                <a:spcPct val="50000"/>
              </a:spcBef>
              <a:buFont typeface="Wingdings" pitchFamily="2" charset="2"/>
              <a:buNone/>
            </a:pPr>
            <a:r>
              <a:rPr lang="en-US" sz="2600" smtClean="0"/>
              <a:t>The interest rate adjusts </a:t>
            </a:r>
            <a:br>
              <a:rPr lang="en-US" sz="2600" smtClean="0"/>
            </a:br>
            <a:r>
              <a:rPr lang="en-US" sz="2600" smtClean="0"/>
              <a:t>to equate the supply and demand for money:</a:t>
            </a:r>
          </a:p>
        </p:txBody>
      </p:sp>
      <p:grpSp>
        <p:nvGrpSpPr>
          <p:cNvPr id="11271" name="Group 4"/>
          <p:cNvGrpSpPr>
            <a:grpSpLocks/>
          </p:cNvGrpSpPr>
          <p:nvPr/>
        </p:nvGrpSpPr>
        <p:grpSpPr bwMode="auto">
          <a:xfrm>
            <a:off x="4572000" y="1828800"/>
            <a:ext cx="3505200" cy="3352800"/>
            <a:chOff x="2640" y="1056"/>
            <a:chExt cx="2496" cy="2112"/>
          </a:xfrm>
        </p:grpSpPr>
        <p:sp>
          <p:nvSpPr>
            <p:cNvPr id="11279" name="Line 5"/>
            <p:cNvSpPr>
              <a:spLocks noChangeShapeType="1"/>
            </p:cNvSpPr>
            <p:nvPr/>
          </p:nvSpPr>
          <p:spPr bwMode="auto">
            <a:xfrm>
              <a:off x="2640" y="1056"/>
              <a:ext cx="0" cy="2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0" name="Line 6"/>
            <p:cNvSpPr>
              <a:spLocks noChangeShapeType="1"/>
            </p:cNvSpPr>
            <p:nvPr/>
          </p:nvSpPr>
          <p:spPr bwMode="auto">
            <a:xfrm>
              <a:off x="2640" y="3168"/>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1272" name="Text Box 7"/>
          <p:cNvSpPr txBox="1">
            <a:spLocks noChangeArrowheads="1"/>
          </p:cNvSpPr>
          <p:nvPr/>
        </p:nvSpPr>
        <p:spPr bwMode="auto">
          <a:xfrm>
            <a:off x="7162800" y="4978400"/>
            <a:ext cx="1676400"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
              </a:spcBef>
            </a:pPr>
            <a:r>
              <a:rPr lang="en-US" sz="2400" b="1" i="1">
                <a:latin typeface="Tahoma" pitchFamily="34" charset="0"/>
              </a:rPr>
              <a:t>M/P</a:t>
            </a:r>
            <a:r>
              <a:rPr lang="en-US" sz="2400"/>
              <a:t> </a:t>
            </a:r>
          </a:p>
          <a:p>
            <a:pPr algn="r" eaLnBrk="1" hangingPunct="1">
              <a:spcBef>
                <a:spcPct val="5000"/>
              </a:spcBef>
            </a:pPr>
            <a:r>
              <a:rPr lang="en-US" sz="2200"/>
              <a:t>real money   balances</a:t>
            </a:r>
          </a:p>
        </p:txBody>
      </p:sp>
      <p:sp>
        <p:nvSpPr>
          <p:cNvPr id="11273" name="Text Box 8"/>
          <p:cNvSpPr txBox="1">
            <a:spLocks noChangeArrowheads="1"/>
          </p:cNvSpPr>
          <p:nvPr/>
        </p:nvSpPr>
        <p:spPr bwMode="auto">
          <a:xfrm>
            <a:off x="3352800" y="1352550"/>
            <a:ext cx="1295400"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082675" algn="r"/>
                <a:tab pos="1830388" algn="r"/>
              </a:tabLst>
              <a:defRPr>
                <a:solidFill>
                  <a:schemeClr val="tx1"/>
                </a:solidFill>
                <a:latin typeface="Arial" charset="0"/>
                <a:cs typeface="Arial" charset="0"/>
              </a:defRPr>
            </a:lvl1pPr>
            <a:lvl2pPr marL="742950" indent="-285750" eaLnBrk="0" hangingPunct="0">
              <a:tabLst>
                <a:tab pos="1082675" algn="r"/>
                <a:tab pos="1830388" algn="r"/>
              </a:tabLst>
              <a:defRPr>
                <a:solidFill>
                  <a:schemeClr val="tx1"/>
                </a:solidFill>
                <a:latin typeface="Arial" charset="0"/>
                <a:cs typeface="Arial" charset="0"/>
              </a:defRPr>
            </a:lvl2pPr>
            <a:lvl3pPr marL="1143000" indent="-228600" eaLnBrk="0" hangingPunct="0">
              <a:tabLst>
                <a:tab pos="1082675" algn="r"/>
                <a:tab pos="1830388" algn="r"/>
              </a:tabLst>
              <a:defRPr>
                <a:solidFill>
                  <a:schemeClr val="tx1"/>
                </a:solidFill>
                <a:latin typeface="Arial" charset="0"/>
                <a:cs typeface="Arial" charset="0"/>
              </a:defRPr>
            </a:lvl3pPr>
            <a:lvl4pPr marL="1600200" indent="-228600" eaLnBrk="0" hangingPunct="0">
              <a:tabLst>
                <a:tab pos="1082675" algn="r"/>
                <a:tab pos="1830388" algn="r"/>
              </a:tabLst>
              <a:defRPr>
                <a:solidFill>
                  <a:schemeClr val="tx1"/>
                </a:solidFill>
                <a:latin typeface="Arial" charset="0"/>
                <a:cs typeface="Arial" charset="0"/>
              </a:defRPr>
            </a:lvl4pPr>
            <a:lvl5pPr marL="2057400" indent="-228600" eaLnBrk="0" hangingPunct="0">
              <a:tabLst>
                <a:tab pos="1082675" algn="r"/>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9pPr>
          </a:lstStyle>
          <a:p>
            <a:pPr algn="r" eaLnBrk="1" hangingPunct="1">
              <a:spcBef>
                <a:spcPct val="5000"/>
              </a:spcBef>
            </a:pPr>
            <a:r>
              <a:rPr lang="en-US" sz="2400" b="1" i="1">
                <a:latin typeface="Tahoma" pitchFamily="34" charset="0"/>
              </a:rPr>
              <a:t>r</a:t>
            </a:r>
            <a:endParaRPr lang="en-US" sz="2200"/>
          </a:p>
          <a:p>
            <a:pPr eaLnBrk="1" hangingPunct="1">
              <a:spcBef>
                <a:spcPct val="5000"/>
              </a:spcBef>
            </a:pPr>
            <a:r>
              <a:rPr lang="en-US" sz="2200"/>
              <a:t>	interest</a:t>
            </a:r>
          </a:p>
          <a:p>
            <a:pPr eaLnBrk="1" hangingPunct="1">
              <a:spcBef>
                <a:spcPct val="5000"/>
              </a:spcBef>
            </a:pPr>
            <a:r>
              <a:rPr lang="en-US" sz="2200"/>
              <a:t>	rate</a:t>
            </a:r>
          </a:p>
        </p:txBody>
      </p:sp>
      <p:sp>
        <p:nvSpPr>
          <p:cNvPr id="11274" name="Line 9"/>
          <p:cNvSpPr>
            <a:spLocks noChangeShapeType="1"/>
          </p:cNvSpPr>
          <p:nvPr/>
        </p:nvSpPr>
        <p:spPr bwMode="auto">
          <a:xfrm flipV="1">
            <a:off x="6400800" y="2162175"/>
            <a:ext cx="0" cy="30194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11266" name="Object 2"/>
          <p:cNvGraphicFramePr>
            <a:graphicFrameLocks noChangeAspect="1"/>
          </p:cNvGraphicFramePr>
          <p:nvPr/>
        </p:nvGraphicFramePr>
        <p:xfrm>
          <a:off x="5867400" y="1676400"/>
          <a:ext cx="1143000" cy="558800"/>
        </p:xfrm>
        <a:graphic>
          <a:graphicData uri="http://schemas.openxmlformats.org/presentationml/2006/ole">
            <mc:AlternateContent xmlns:mc="http://schemas.openxmlformats.org/markup-compatibility/2006">
              <mc:Choice xmlns:v="urn:schemas-microsoft-com:vml" Requires="v">
                <p:oleObj spid="_x0000_s11291" name="Equation" r:id="rId4" imgW="571320" imgH="279360" progId="Equation.DSMT4">
                  <p:embed/>
                </p:oleObj>
              </mc:Choice>
              <mc:Fallback>
                <p:oleObj name="Equation" r:id="rId4" imgW="571320" imgH="27936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7400" y="1676400"/>
                        <a:ext cx="1143000"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7" name="Object 3"/>
          <p:cNvGraphicFramePr>
            <a:graphicFrameLocks noChangeAspect="1"/>
          </p:cNvGraphicFramePr>
          <p:nvPr/>
        </p:nvGraphicFramePr>
        <p:xfrm>
          <a:off x="6019800" y="5181600"/>
          <a:ext cx="762000" cy="468313"/>
        </p:xfrm>
        <a:graphic>
          <a:graphicData uri="http://schemas.openxmlformats.org/presentationml/2006/ole">
            <mc:AlternateContent xmlns:mc="http://schemas.openxmlformats.org/markup-compatibility/2006">
              <mc:Choice xmlns:v="urn:schemas-microsoft-com:vml" Requires="v">
                <p:oleObj spid="_x0000_s11292" name="Equation" r:id="rId6" imgW="393480" imgH="241200" progId="Equation.DSMT4">
                  <p:embed/>
                </p:oleObj>
              </mc:Choice>
              <mc:Fallback>
                <p:oleObj name="Equation" r:id="rId6" imgW="393480" imgH="2412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19800" y="5181600"/>
                        <a:ext cx="762000" cy="4683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52" name="Object 4"/>
          <p:cNvGraphicFramePr>
            <a:graphicFrameLocks noChangeAspect="1"/>
          </p:cNvGraphicFramePr>
          <p:nvPr/>
        </p:nvGraphicFramePr>
        <p:xfrm>
          <a:off x="1087438" y="4281488"/>
          <a:ext cx="2309812" cy="601662"/>
        </p:xfrm>
        <a:graphic>
          <a:graphicData uri="http://schemas.openxmlformats.org/presentationml/2006/ole">
            <mc:AlternateContent xmlns:mc="http://schemas.openxmlformats.org/markup-compatibility/2006">
              <mc:Choice xmlns:v="urn:schemas-microsoft-com:vml" Requires="v">
                <p:oleObj spid="_x0000_s11293" name="Equation" r:id="rId8" imgW="977760" imgH="253800" progId="Equation.DSMT4">
                  <p:embed/>
                </p:oleObj>
              </mc:Choice>
              <mc:Fallback>
                <p:oleObj name="Equation" r:id="rId8" imgW="977760" imgH="2538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87438" y="4281488"/>
                        <a:ext cx="2309812" cy="601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75" name="Arc 13"/>
          <p:cNvSpPr>
            <a:spLocks/>
          </p:cNvSpPr>
          <p:nvPr/>
        </p:nvSpPr>
        <p:spPr bwMode="auto">
          <a:xfrm flipH="1" flipV="1">
            <a:off x="4953000" y="757238"/>
            <a:ext cx="3352800" cy="3738562"/>
          </a:xfrm>
          <a:custGeom>
            <a:avLst/>
            <a:gdLst>
              <a:gd name="T0" fmla="*/ 2147483647 w 19689"/>
              <a:gd name="T1" fmla="*/ 0 h 21438"/>
              <a:gd name="T2" fmla="*/ 2147483647 w 19689"/>
              <a:gd name="T3" fmla="*/ 2147483647 h 21438"/>
              <a:gd name="T4" fmla="*/ 0 w 19689"/>
              <a:gd name="T5" fmla="*/ 2147483647 h 21438"/>
              <a:gd name="T6" fmla="*/ 0 60000 65536"/>
              <a:gd name="T7" fmla="*/ 0 60000 65536"/>
              <a:gd name="T8" fmla="*/ 0 60000 65536"/>
              <a:gd name="T9" fmla="*/ 0 w 19689"/>
              <a:gd name="T10" fmla="*/ 0 h 21438"/>
              <a:gd name="T11" fmla="*/ 19689 w 19689"/>
              <a:gd name="T12" fmla="*/ 21438 h 21438"/>
            </a:gdLst>
            <a:ahLst/>
            <a:cxnLst>
              <a:cxn ang="T6">
                <a:pos x="T0" y="T1"/>
              </a:cxn>
              <a:cxn ang="T7">
                <a:pos x="T2" y="T3"/>
              </a:cxn>
              <a:cxn ang="T8">
                <a:pos x="T4" y="T5"/>
              </a:cxn>
            </a:cxnLst>
            <a:rect l="T9" t="T10" r="T11" b="T12"/>
            <a:pathLst>
              <a:path w="19689" h="21438" fill="none" extrusionOk="0">
                <a:moveTo>
                  <a:pt x="2640" y="-1"/>
                </a:moveTo>
                <a:cubicBezTo>
                  <a:pt x="10125" y="921"/>
                  <a:pt x="16587" y="5681"/>
                  <a:pt x="19689" y="12555"/>
                </a:cubicBezTo>
              </a:path>
              <a:path w="19689" h="21438" stroke="0" extrusionOk="0">
                <a:moveTo>
                  <a:pt x="2640" y="-1"/>
                </a:moveTo>
                <a:cubicBezTo>
                  <a:pt x="10125" y="921"/>
                  <a:pt x="16587" y="5681"/>
                  <a:pt x="19689" y="12555"/>
                </a:cubicBezTo>
                <a:lnTo>
                  <a:pt x="0" y="21438"/>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76" name="Text Box 14"/>
          <p:cNvSpPr txBox="1">
            <a:spLocks noChangeArrowheads="1"/>
          </p:cNvSpPr>
          <p:nvPr/>
        </p:nvSpPr>
        <p:spPr bwMode="auto">
          <a:xfrm>
            <a:off x="7772400" y="4235450"/>
            <a:ext cx="990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600" b="1" i="1">
                <a:latin typeface="Tahoma" pitchFamily="34" charset="0"/>
              </a:rPr>
              <a:t>L</a:t>
            </a:r>
            <a:r>
              <a:rPr lang="en-US" sz="1200" b="1" i="1">
                <a:latin typeface="Tahoma" pitchFamily="34" charset="0"/>
              </a:rPr>
              <a:t> </a:t>
            </a:r>
            <a:r>
              <a:rPr lang="en-US" sz="2600">
                <a:latin typeface="Tahoma" pitchFamily="34" charset="0"/>
              </a:rPr>
              <a:t>(</a:t>
            </a:r>
            <a:r>
              <a:rPr lang="en-US" sz="2600" b="1" i="1">
                <a:latin typeface="Tahoma" pitchFamily="34" charset="0"/>
              </a:rPr>
              <a:t>r</a:t>
            </a:r>
            <a:r>
              <a:rPr lang="en-US" sz="1200" b="1" i="1">
                <a:latin typeface="Tahoma" pitchFamily="34" charset="0"/>
              </a:rPr>
              <a:t> </a:t>
            </a:r>
            <a:r>
              <a:rPr lang="en-US" sz="2600">
                <a:latin typeface="Tahoma" pitchFamily="34" charset="0"/>
              </a:rPr>
              <a:t>)</a:t>
            </a:r>
            <a:r>
              <a:rPr lang="en-US" sz="2600" b="1" i="1">
                <a:latin typeface="Tahoma" pitchFamily="34" charset="0"/>
              </a:rPr>
              <a:t> </a:t>
            </a:r>
          </a:p>
        </p:txBody>
      </p:sp>
      <p:sp>
        <p:nvSpPr>
          <p:cNvPr id="87055" name="Line 15"/>
          <p:cNvSpPr>
            <a:spLocks noChangeShapeType="1"/>
          </p:cNvSpPr>
          <p:nvPr/>
        </p:nvSpPr>
        <p:spPr bwMode="auto">
          <a:xfrm flipH="1">
            <a:off x="4572000" y="3962400"/>
            <a:ext cx="1828800" cy="0"/>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87056" name="Text Box 16"/>
          <p:cNvSpPr txBox="1">
            <a:spLocks noChangeArrowheads="1"/>
          </p:cNvSpPr>
          <p:nvPr/>
        </p:nvSpPr>
        <p:spPr bwMode="auto">
          <a:xfrm>
            <a:off x="4114800" y="3687763"/>
            <a:ext cx="5334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91440">
            <a:spAutoFit/>
          </a:bodyPr>
          <a:lstStyle>
            <a:lvl1pPr eaLnBrk="0" hangingPunct="0">
              <a:tabLst>
                <a:tab pos="1082675" algn="r"/>
                <a:tab pos="1830388" algn="r"/>
              </a:tabLst>
              <a:defRPr>
                <a:solidFill>
                  <a:schemeClr val="tx1"/>
                </a:solidFill>
                <a:latin typeface="Arial" charset="0"/>
                <a:cs typeface="Arial" charset="0"/>
              </a:defRPr>
            </a:lvl1pPr>
            <a:lvl2pPr marL="742950" indent="-285750" eaLnBrk="0" hangingPunct="0">
              <a:tabLst>
                <a:tab pos="1082675" algn="r"/>
                <a:tab pos="1830388" algn="r"/>
              </a:tabLst>
              <a:defRPr>
                <a:solidFill>
                  <a:schemeClr val="tx1"/>
                </a:solidFill>
                <a:latin typeface="Arial" charset="0"/>
                <a:cs typeface="Arial" charset="0"/>
              </a:defRPr>
            </a:lvl2pPr>
            <a:lvl3pPr marL="1143000" indent="-228600" eaLnBrk="0" hangingPunct="0">
              <a:tabLst>
                <a:tab pos="1082675" algn="r"/>
                <a:tab pos="1830388" algn="r"/>
              </a:tabLst>
              <a:defRPr>
                <a:solidFill>
                  <a:schemeClr val="tx1"/>
                </a:solidFill>
                <a:latin typeface="Arial" charset="0"/>
                <a:cs typeface="Arial" charset="0"/>
              </a:defRPr>
            </a:lvl3pPr>
            <a:lvl4pPr marL="1600200" indent="-228600" eaLnBrk="0" hangingPunct="0">
              <a:tabLst>
                <a:tab pos="1082675" algn="r"/>
                <a:tab pos="1830388" algn="r"/>
              </a:tabLst>
              <a:defRPr>
                <a:solidFill>
                  <a:schemeClr val="tx1"/>
                </a:solidFill>
                <a:latin typeface="Arial" charset="0"/>
                <a:cs typeface="Arial" charset="0"/>
              </a:defRPr>
            </a:lvl4pPr>
            <a:lvl5pPr marL="2057400" indent="-228600" eaLnBrk="0" hangingPunct="0">
              <a:tabLst>
                <a:tab pos="1082675" algn="r"/>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9pPr>
          </a:lstStyle>
          <a:p>
            <a:pPr eaLnBrk="1" hangingPunct="1">
              <a:spcBef>
                <a:spcPct val="5000"/>
              </a:spcBef>
            </a:pPr>
            <a:r>
              <a:rPr lang="en-US" sz="2400" b="1" i="1" dirty="0">
                <a:solidFill>
                  <a:srgbClr val="FF0000"/>
                </a:solidFill>
                <a:latin typeface="Tahoma" pitchFamily="34" charset="0"/>
              </a:rPr>
              <a:t>r</a:t>
            </a:r>
            <a:r>
              <a:rPr lang="en-US" sz="2100" b="1" baseline="-25000" dirty="0">
                <a:solidFill>
                  <a:srgbClr val="FF0000"/>
                </a:solidFill>
                <a:latin typeface="Tahoma" pitchFamily="34" charset="0"/>
              </a:rPr>
              <a:t>1</a:t>
            </a:r>
            <a:endParaRPr lang="en-US" sz="2100" baseline="-25000" dirty="0">
              <a:solidFill>
                <a:srgbClr val="FF0000"/>
              </a:solidFill>
            </a:endParaRPr>
          </a:p>
        </p:txBody>
      </p:sp>
    </p:spTree>
    <p:extLst>
      <p:ext uri="{BB962C8B-B14F-4D97-AF65-F5344CB8AC3E}">
        <p14:creationId xmlns:p14="http://schemas.microsoft.com/office/powerpoint/2010/main" val="2849506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7052"/>
                                        </p:tgtEl>
                                        <p:attrNameLst>
                                          <p:attrName>style.visibility</p:attrName>
                                        </p:attrNameLst>
                                      </p:cBhvr>
                                      <p:to>
                                        <p:strVal val="visible"/>
                                      </p:to>
                                    </p:set>
                                    <p:animEffect transition="in" filter="fade">
                                      <p:cBhvr>
                                        <p:cTn id="7" dur="500"/>
                                        <p:tgtEl>
                                          <p:spTgt spid="870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87055"/>
                                        </p:tgtEl>
                                        <p:attrNameLst>
                                          <p:attrName>style.visibility</p:attrName>
                                        </p:attrNameLst>
                                      </p:cBhvr>
                                      <p:to>
                                        <p:strVal val="visible"/>
                                      </p:to>
                                    </p:set>
                                    <p:animEffect transition="in" filter="wipe(right)">
                                      <p:cBhvr>
                                        <p:cTn id="12" dur="500"/>
                                        <p:tgtEl>
                                          <p:spTgt spid="87055"/>
                                        </p:tgtEl>
                                      </p:cBhvr>
                                    </p:animEffect>
                                  </p:childTnLst>
                                </p:cTn>
                              </p:par>
                            </p:childTnLst>
                          </p:cTn>
                        </p:par>
                        <p:par>
                          <p:cTn id="13" fill="hold" nodeType="afterGroup">
                            <p:stCondLst>
                              <p:cond delay="500"/>
                            </p:stCondLst>
                            <p:childTnLst>
                              <p:par>
                                <p:cTn id="14" presetID="22" presetClass="entr" presetSubtype="2" fill="hold" grpId="0" nodeType="afterEffect">
                                  <p:stCondLst>
                                    <p:cond delay="0"/>
                                  </p:stCondLst>
                                  <p:childTnLst>
                                    <p:set>
                                      <p:cBhvr>
                                        <p:cTn id="15" dur="1" fill="hold">
                                          <p:stCondLst>
                                            <p:cond delay="0"/>
                                          </p:stCondLst>
                                        </p:cTn>
                                        <p:tgtEl>
                                          <p:spTgt spid="87056"/>
                                        </p:tgtEl>
                                        <p:attrNameLst>
                                          <p:attrName>style.visibility</p:attrName>
                                        </p:attrNameLst>
                                      </p:cBhvr>
                                      <p:to>
                                        <p:strVal val="visible"/>
                                      </p:to>
                                    </p:set>
                                    <p:animEffect transition="in" filter="wipe(right)">
                                      <p:cBhvr>
                                        <p:cTn id="16" dur="500"/>
                                        <p:tgtEl>
                                          <p:spTgt spid="870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55" grpId="0" animBg="1"/>
      <p:bldP spid="87056"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r>
              <a:rPr lang="en-US" sz="3100" smtClean="0"/>
              <a:t>How the Fed raises the interest rate</a:t>
            </a:r>
          </a:p>
        </p:txBody>
      </p:sp>
      <p:sp>
        <p:nvSpPr>
          <p:cNvPr id="89091" name="Rectangle 3"/>
          <p:cNvSpPr>
            <a:spLocks noGrp="1" noChangeArrowheads="1"/>
          </p:cNvSpPr>
          <p:nvPr>
            <p:ph type="body" idx="1"/>
          </p:nvPr>
        </p:nvSpPr>
        <p:spPr>
          <a:xfrm>
            <a:off x="630238" y="1909763"/>
            <a:ext cx="2514600" cy="1066800"/>
          </a:xfrm>
          <a:noFill/>
        </p:spPr>
        <p:txBody>
          <a:bodyPr lIns="137160" tIns="91440" rIns="137160" bIns="91440"/>
          <a:lstStyle/>
          <a:p>
            <a:pPr marL="0" indent="0">
              <a:lnSpc>
                <a:spcPct val="110000"/>
              </a:lnSpc>
              <a:spcBef>
                <a:spcPct val="50000"/>
              </a:spcBef>
              <a:buFont typeface="Wingdings" pitchFamily="2" charset="2"/>
              <a:buNone/>
            </a:pPr>
            <a:r>
              <a:rPr lang="en-US" sz="2400" smtClean="0"/>
              <a:t>To increase </a:t>
            </a:r>
            <a:r>
              <a:rPr lang="en-US" sz="2400" b="1" i="1" smtClean="0"/>
              <a:t>r</a:t>
            </a:r>
            <a:r>
              <a:rPr lang="en-US" sz="2400" smtClean="0"/>
              <a:t>, Fed reduces </a:t>
            </a:r>
            <a:r>
              <a:rPr lang="en-US" sz="2400" b="1" i="1" smtClean="0"/>
              <a:t>M</a:t>
            </a:r>
          </a:p>
        </p:txBody>
      </p:sp>
      <p:grpSp>
        <p:nvGrpSpPr>
          <p:cNvPr id="12294" name="Group 4"/>
          <p:cNvGrpSpPr>
            <a:grpSpLocks/>
          </p:cNvGrpSpPr>
          <p:nvPr/>
        </p:nvGrpSpPr>
        <p:grpSpPr bwMode="auto">
          <a:xfrm>
            <a:off x="4572000" y="1828800"/>
            <a:ext cx="3505200" cy="3352800"/>
            <a:chOff x="2640" y="1056"/>
            <a:chExt cx="2496" cy="2112"/>
          </a:xfrm>
        </p:grpSpPr>
        <p:sp>
          <p:nvSpPr>
            <p:cNvPr id="12307" name="Line 5"/>
            <p:cNvSpPr>
              <a:spLocks noChangeShapeType="1"/>
            </p:cNvSpPr>
            <p:nvPr/>
          </p:nvSpPr>
          <p:spPr bwMode="auto">
            <a:xfrm>
              <a:off x="2640" y="1056"/>
              <a:ext cx="0" cy="2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8" name="Line 6"/>
            <p:cNvSpPr>
              <a:spLocks noChangeShapeType="1"/>
            </p:cNvSpPr>
            <p:nvPr/>
          </p:nvSpPr>
          <p:spPr bwMode="auto">
            <a:xfrm>
              <a:off x="2640" y="3168"/>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2295" name="Text Box 7"/>
          <p:cNvSpPr txBox="1">
            <a:spLocks noChangeArrowheads="1"/>
          </p:cNvSpPr>
          <p:nvPr/>
        </p:nvSpPr>
        <p:spPr bwMode="auto">
          <a:xfrm>
            <a:off x="7162800" y="4978400"/>
            <a:ext cx="1676400"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
              </a:spcBef>
            </a:pPr>
            <a:r>
              <a:rPr lang="en-US" sz="2400" b="1" i="1">
                <a:latin typeface="Tahoma" pitchFamily="34" charset="0"/>
              </a:rPr>
              <a:t>M/P</a:t>
            </a:r>
            <a:r>
              <a:rPr lang="en-US" sz="2400"/>
              <a:t> </a:t>
            </a:r>
          </a:p>
          <a:p>
            <a:pPr algn="r" eaLnBrk="1" hangingPunct="1">
              <a:spcBef>
                <a:spcPct val="5000"/>
              </a:spcBef>
            </a:pPr>
            <a:r>
              <a:rPr lang="en-US" sz="2200"/>
              <a:t>real money   balances</a:t>
            </a:r>
          </a:p>
        </p:txBody>
      </p:sp>
      <p:sp>
        <p:nvSpPr>
          <p:cNvPr id="12296" name="Text Box 8"/>
          <p:cNvSpPr txBox="1">
            <a:spLocks noChangeArrowheads="1"/>
          </p:cNvSpPr>
          <p:nvPr/>
        </p:nvSpPr>
        <p:spPr bwMode="auto">
          <a:xfrm>
            <a:off x="3352800" y="1352550"/>
            <a:ext cx="1295400"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082675" algn="r"/>
                <a:tab pos="1830388" algn="r"/>
              </a:tabLst>
              <a:defRPr>
                <a:solidFill>
                  <a:schemeClr val="tx1"/>
                </a:solidFill>
                <a:latin typeface="Arial" charset="0"/>
                <a:cs typeface="Arial" charset="0"/>
              </a:defRPr>
            </a:lvl1pPr>
            <a:lvl2pPr marL="742950" indent="-285750" eaLnBrk="0" hangingPunct="0">
              <a:tabLst>
                <a:tab pos="1082675" algn="r"/>
                <a:tab pos="1830388" algn="r"/>
              </a:tabLst>
              <a:defRPr>
                <a:solidFill>
                  <a:schemeClr val="tx1"/>
                </a:solidFill>
                <a:latin typeface="Arial" charset="0"/>
                <a:cs typeface="Arial" charset="0"/>
              </a:defRPr>
            </a:lvl2pPr>
            <a:lvl3pPr marL="1143000" indent="-228600" eaLnBrk="0" hangingPunct="0">
              <a:tabLst>
                <a:tab pos="1082675" algn="r"/>
                <a:tab pos="1830388" algn="r"/>
              </a:tabLst>
              <a:defRPr>
                <a:solidFill>
                  <a:schemeClr val="tx1"/>
                </a:solidFill>
                <a:latin typeface="Arial" charset="0"/>
                <a:cs typeface="Arial" charset="0"/>
              </a:defRPr>
            </a:lvl3pPr>
            <a:lvl4pPr marL="1600200" indent="-228600" eaLnBrk="0" hangingPunct="0">
              <a:tabLst>
                <a:tab pos="1082675" algn="r"/>
                <a:tab pos="1830388" algn="r"/>
              </a:tabLst>
              <a:defRPr>
                <a:solidFill>
                  <a:schemeClr val="tx1"/>
                </a:solidFill>
                <a:latin typeface="Arial" charset="0"/>
                <a:cs typeface="Arial" charset="0"/>
              </a:defRPr>
            </a:lvl4pPr>
            <a:lvl5pPr marL="2057400" indent="-228600" eaLnBrk="0" hangingPunct="0">
              <a:tabLst>
                <a:tab pos="1082675" algn="r"/>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9pPr>
          </a:lstStyle>
          <a:p>
            <a:pPr algn="r" eaLnBrk="1" hangingPunct="1">
              <a:spcBef>
                <a:spcPct val="5000"/>
              </a:spcBef>
            </a:pPr>
            <a:r>
              <a:rPr lang="en-US" sz="2400" b="1" i="1">
                <a:latin typeface="Tahoma" pitchFamily="34" charset="0"/>
              </a:rPr>
              <a:t>r</a:t>
            </a:r>
            <a:endParaRPr lang="en-US" sz="2200"/>
          </a:p>
          <a:p>
            <a:pPr eaLnBrk="1" hangingPunct="1">
              <a:spcBef>
                <a:spcPct val="5000"/>
              </a:spcBef>
            </a:pPr>
            <a:r>
              <a:rPr lang="en-US" sz="2200"/>
              <a:t>	interest</a:t>
            </a:r>
          </a:p>
          <a:p>
            <a:pPr eaLnBrk="1" hangingPunct="1">
              <a:spcBef>
                <a:spcPct val="5000"/>
              </a:spcBef>
            </a:pPr>
            <a:r>
              <a:rPr lang="en-US" sz="2200"/>
              <a:t>	rate</a:t>
            </a:r>
          </a:p>
        </p:txBody>
      </p:sp>
      <p:sp>
        <p:nvSpPr>
          <p:cNvPr id="12297" name="Line 9"/>
          <p:cNvSpPr>
            <a:spLocks noChangeShapeType="1"/>
          </p:cNvSpPr>
          <p:nvPr/>
        </p:nvSpPr>
        <p:spPr bwMode="auto">
          <a:xfrm flipV="1">
            <a:off x="6400800" y="2162175"/>
            <a:ext cx="0" cy="30194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12290" name="Object 2"/>
          <p:cNvGraphicFramePr>
            <a:graphicFrameLocks noChangeAspect="1"/>
          </p:cNvGraphicFramePr>
          <p:nvPr/>
        </p:nvGraphicFramePr>
        <p:xfrm>
          <a:off x="6172200" y="5181600"/>
          <a:ext cx="515938" cy="860425"/>
        </p:xfrm>
        <a:graphic>
          <a:graphicData uri="http://schemas.openxmlformats.org/presentationml/2006/ole">
            <mc:AlternateContent xmlns:mc="http://schemas.openxmlformats.org/markup-compatibility/2006">
              <mc:Choice xmlns:v="urn:schemas-microsoft-com:vml" Requires="v">
                <p:oleObj spid="_x0000_s12307" name="Equation" r:id="rId4" imgW="266400" imgH="444240" progId="Equation.DSMT4">
                  <p:embed/>
                </p:oleObj>
              </mc:Choice>
              <mc:Fallback>
                <p:oleObj name="Equation" r:id="rId4" imgW="266400" imgH="4442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2200" y="5181600"/>
                        <a:ext cx="515938" cy="8604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8" name="Arc 11"/>
          <p:cNvSpPr>
            <a:spLocks/>
          </p:cNvSpPr>
          <p:nvPr/>
        </p:nvSpPr>
        <p:spPr bwMode="auto">
          <a:xfrm flipH="1" flipV="1">
            <a:off x="4953000" y="757238"/>
            <a:ext cx="3352800" cy="3738562"/>
          </a:xfrm>
          <a:custGeom>
            <a:avLst/>
            <a:gdLst>
              <a:gd name="T0" fmla="*/ 2147483647 w 19689"/>
              <a:gd name="T1" fmla="*/ 0 h 21438"/>
              <a:gd name="T2" fmla="*/ 2147483647 w 19689"/>
              <a:gd name="T3" fmla="*/ 2147483647 h 21438"/>
              <a:gd name="T4" fmla="*/ 0 w 19689"/>
              <a:gd name="T5" fmla="*/ 2147483647 h 21438"/>
              <a:gd name="T6" fmla="*/ 0 60000 65536"/>
              <a:gd name="T7" fmla="*/ 0 60000 65536"/>
              <a:gd name="T8" fmla="*/ 0 60000 65536"/>
              <a:gd name="T9" fmla="*/ 0 w 19689"/>
              <a:gd name="T10" fmla="*/ 0 h 21438"/>
              <a:gd name="T11" fmla="*/ 19689 w 19689"/>
              <a:gd name="T12" fmla="*/ 21438 h 21438"/>
            </a:gdLst>
            <a:ahLst/>
            <a:cxnLst>
              <a:cxn ang="T6">
                <a:pos x="T0" y="T1"/>
              </a:cxn>
              <a:cxn ang="T7">
                <a:pos x="T2" y="T3"/>
              </a:cxn>
              <a:cxn ang="T8">
                <a:pos x="T4" y="T5"/>
              </a:cxn>
            </a:cxnLst>
            <a:rect l="T9" t="T10" r="T11" b="T12"/>
            <a:pathLst>
              <a:path w="19689" h="21438" fill="none" extrusionOk="0">
                <a:moveTo>
                  <a:pt x="2640" y="-1"/>
                </a:moveTo>
                <a:cubicBezTo>
                  <a:pt x="10125" y="921"/>
                  <a:pt x="16587" y="5681"/>
                  <a:pt x="19689" y="12555"/>
                </a:cubicBezTo>
              </a:path>
              <a:path w="19689" h="21438" stroke="0" extrusionOk="0">
                <a:moveTo>
                  <a:pt x="2640" y="-1"/>
                </a:moveTo>
                <a:cubicBezTo>
                  <a:pt x="10125" y="921"/>
                  <a:pt x="16587" y="5681"/>
                  <a:pt x="19689" y="12555"/>
                </a:cubicBezTo>
                <a:lnTo>
                  <a:pt x="0" y="21438"/>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299" name="Text Box 12"/>
          <p:cNvSpPr txBox="1">
            <a:spLocks noChangeArrowheads="1"/>
          </p:cNvSpPr>
          <p:nvPr/>
        </p:nvSpPr>
        <p:spPr bwMode="auto">
          <a:xfrm>
            <a:off x="7772400" y="4235450"/>
            <a:ext cx="990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600" b="1" i="1">
                <a:latin typeface="Tahoma" pitchFamily="34" charset="0"/>
              </a:rPr>
              <a:t>L</a:t>
            </a:r>
            <a:r>
              <a:rPr lang="en-US" sz="1200" b="1" i="1">
                <a:latin typeface="Tahoma" pitchFamily="34" charset="0"/>
              </a:rPr>
              <a:t> </a:t>
            </a:r>
            <a:r>
              <a:rPr lang="en-US" sz="2600">
                <a:latin typeface="Tahoma" pitchFamily="34" charset="0"/>
              </a:rPr>
              <a:t>(</a:t>
            </a:r>
            <a:r>
              <a:rPr lang="en-US" sz="2600" b="1" i="1">
                <a:latin typeface="Tahoma" pitchFamily="34" charset="0"/>
              </a:rPr>
              <a:t>r</a:t>
            </a:r>
            <a:r>
              <a:rPr lang="en-US" sz="1200" b="1" i="1">
                <a:latin typeface="Tahoma" pitchFamily="34" charset="0"/>
              </a:rPr>
              <a:t> </a:t>
            </a:r>
            <a:r>
              <a:rPr lang="en-US" sz="2600">
                <a:latin typeface="Tahoma" pitchFamily="34" charset="0"/>
              </a:rPr>
              <a:t>)</a:t>
            </a:r>
            <a:r>
              <a:rPr lang="en-US" sz="2600" b="1" i="1">
                <a:latin typeface="Tahoma" pitchFamily="34" charset="0"/>
              </a:rPr>
              <a:t> </a:t>
            </a:r>
          </a:p>
        </p:txBody>
      </p:sp>
      <p:sp>
        <p:nvSpPr>
          <p:cNvPr id="12300" name="Line 13"/>
          <p:cNvSpPr>
            <a:spLocks noChangeShapeType="1"/>
          </p:cNvSpPr>
          <p:nvPr/>
        </p:nvSpPr>
        <p:spPr bwMode="auto">
          <a:xfrm flipH="1">
            <a:off x="4572000" y="3962400"/>
            <a:ext cx="18288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2301" name="Text Box 14"/>
          <p:cNvSpPr txBox="1">
            <a:spLocks noChangeArrowheads="1"/>
          </p:cNvSpPr>
          <p:nvPr/>
        </p:nvSpPr>
        <p:spPr bwMode="auto">
          <a:xfrm>
            <a:off x="4129088" y="3687763"/>
            <a:ext cx="5334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91440">
            <a:spAutoFit/>
          </a:bodyPr>
          <a:lstStyle>
            <a:lvl1pPr eaLnBrk="0" hangingPunct="0">
              <a:tabLst>
                <a:tab pos="1082675" algn="r"/>
                <a:tab pos="1830388" algn="r"/>
              </a:tabLst>
              <a:defRPr>
                <a:solidFill>
                  <a:schemeClr val="tx1"/>
                </a:solidFill>
                <a:latin typeface="Arial" charset="0"/>
                <a:cs typeface="Arial" charset="0"/>
              </a:defRPr>
            </a:lvl1pPr>
            <a:lvl2pPr marL="742950" indent="-285750" eaLnBrk="0" hangingPunct="0">
              <a:tabLst>
                <a:tab pos="1082675" algn="r"/>
                <a:tab pos="1830388" algn="r"/>
              </a:tabLst>
              <a:defRPr>
                <a:solidFill>
                  <a:schemeClr val="tx1"/>
                </a:solidFill>
                <a:latin typeface="Arial" charset="0"/>
                <a:cs typeface="Arial" charset="0"/>
              </a:defRPr>
            </a:lvl2pPr>
            <a:lvl3pPr marL="1143000" indent="-228600" eaLnBrk="0" hangingPunct="0">
              <a:tabLst>
                <a:tab pos="1082675" algn="r"/>
                <a:tab pos="1830388" algn="r"/>
              </a:tabLst>
              <a:defRPr>
                <a:solidFill>
                  <a:schemeClr val="tx1"/>
                </a:solidFill>
                <a:latin typeface="Arial" charset="0"/>
                <a:cs typeface="Arial" charset="0"/>
              </a:defRPr>
            </a:lvl3pPr>
            <a:lvl4pPr marL="1600200" indent="-228600" eaLnBrk="0" hangingPunct="0">
              <a:tabLst>
                <a:tab pos="1082675" algn="r"/>
                <a:tab pos="1830388" algn="r"/>
              </a:tabLst>
              <a:defRPr>
                <a:solidFill>
                  <a:schemeClr val="tx1"/>
                </a:solidFill>
                <a:latin typeface="Arial" charset="0"/>
                <a:cs typeface="Arial" charset="0"/>
              </a:defRPr>
            </a:lvl4pPr>
            <a:lvl5pPr marL="2057400" indent="-228600" eaLnBrk="0" hangingPunct="0">
              <a:tabLst>
                <a:tab pos="1082675" algn="r"/>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9pPr>
          </a:lstStyle>
          <a:p>
            <a:pPr eaLnBrk="1" hangingPunct="1">
              <a:spcBef>
                <a:spcPct val="5000"/>
              </a:spcBef>
            </a:pPr>
            <a:r>
              <a:rPr lang="en-US" sz="2400" b="1" i="1" dirty="0">
                <a:latin typeface="Tahoma" pitchFamily="34" charset="0"/>
              </a:rPr>
              <a:t>r</a:t>
            </a:r>
            <a:r>
              <a:rPr lang="en-US" sz="2100" b="1" baseline="-25000" dirty="0">
                <a:latin typeface="Tahoma" pitchFamily="34" charset="0"/>
              </a:rPr>
              <a:t>1</a:t>
            </a:r>
            <a:endParaRPr lang="en-US" sz="2100" baseline="-25000" dirty="0"/>
          </a:p>
        </p:txBody>
      </p:sp>
      <p:sp>
        <p:nvSpPr>
          <p:cNvPr id="89103" name="Line 15"/>
          <p:cNvSpPr>
            <a:spLocks noChangeShapeType="1"/>
          </p:cNvSpPr>
          <p:nvPr/>
        </p:nvSpPr>
        <p:spPr bwMode="auto">
          <a:xfrm flipV="1">
            <a:off x="5492750" y="2154238"/>
            <a:ext cx="0" cy="3019425"/>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104" name="Line 16"/>
          <p:cNvSpPr>
            <a:spLocks noChangeShapeType="1"/>
          </p:cNvSpPr>
          <p:nvPr/>
        </p:nvSpPr>
        <p:spPr bwMode="auto">
          <a:xfrm flipH="1">
            <a:off x="4572000" y="3181350"/>
            <a:ext cx="914400" cy="0"/>
          </a:xfrm>
          <a:prstGeom prst="line">
            <a:avLst/>
          </a:prstGeom>
          <a:noFill/>
          <a:ln w="9525">
            <a:solidFill>
              <a:srgbClr val="CC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89105" name="Text Box 17"/>
          <p:cNvSpPr txBox="1">
            <a:spLocks noChangeArrowheads="1"/>
          </p:cNvSpPr>
          <p:nvPr/>
        </p:nvSpPr>
        <p:spPr bwMode="auto">
          <a:xfrm>
            <a:off x="4114800" y="2895600"/>
            <a:ext cx="5334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91440">
            <a:spAutoFit/>
          </a:bodyPr>
          <a:lstStyle>
            <a:lvl1pPr eaLnBrk="0" hangingPunct="0">
              <a:tabLst>
                <a:tab pos="1082675" algn="r"/>
                <a:tab pos="1830388" algn="r"/>
              </a:tabLst>
              <a:defRPr>
                <a:solidFill>
                  <a:schemeClr val="tx1"/>
                </a:solidFill>
                <a:latin typeface="Arial" charset="0"/>
                <a:cs typeface="Arial" charset="0"/>
              </a:defRPr>
            </a:lvl1pPr>
            <a:lvl2pPr marL="742950" indent="-285750" eaLnBrk="0" hangingPunct="0">
              <a:tabLst>
                <a:tab pos="1082675" algn="r"/>
                <a:tab pos="1830388" algn="r"/>
              </a:tabLst>
              <a:defRPr>
                <a:solidFill>
                  <a:schemeClr val="tx1"/>
                </a:solidFill>
                <a:latin typeface="Arial" charset="0"/>
                <a:cs typeface="Arial" charset="0"/>
              </a:defRPr>
            </a:lvl2pPr>
            <a:lvl3pPr marL="1143000" indent="-228600" eaLnBrk="0" hangingPunct="0">
              <a:tabLst>
                <a:tab pos="1082675" algn="r"/>
                <a:tab pos="1830388" algn="r"/>
              </a:tabLst>
              <a:defRPr>
                <a:solidFill>
                  <a:schemeClr val="tx1"/>
                </a:solidFill>
                <a:latin typeface="Arial" charset="0"/>
                <a:cs typeface="Arial" charset="0"/>
              </a:defRPr>
            </a:lvl3pPr>
            <a:lvl4pPr marL="1600200" indent="-228600" eaLnBrk="0" hangingPunct="0">
              <a:tabLst>
                <a:tab pos="1082675" algn="r"/>
                <a:tab pos="1830388" algn="r"/>
              </a:tabLst>
              <a:defRPr>
                <a:solidFill>
                  <a:schemeClr val="tx1"/>
                </a:solidFill>
                <a:latin typeface="Arial" charset="0"/>
                <a:cs typeface="Arial" charset="0"/>
              </a:defRPr>
            </a:lvl4pPr>
            <a:lvl5pPr marL="2057400" indent="-228600" eaLnBrk="0" hangingPunct="0">
              <a:tabLst>
                <a:tab pos="1082675" algn="r"/>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9pPr>
          </a:lstStyle>
          <a:p>
            <a:pPr eaLnBrk="1" hangingPunct="1">
              <a:spcBef>
                <a:spcPct val="5000"/>
              </a:spcBef>
            </a:pPr>
            <a:r>
              <a:rPr lang="en-US" sz="2400" b="1" i="1" dirty="0">
                <a:solidFill>
                  <a:srgbClr val="CC0000"/>
                </a:solidFill>
                <a:latin typeface="Tahoma" pitchFamily="34" charset="0"/>
              </a:rPr>
              <a:t>r</a:t>
            </a:r>
            <a:r>
              <a:rPr lang="en-US" sz="2100" b="1" baseline="-25000" dirty="0">
                <a:solidFill>
                  <a:srgbClr val="CC0000"/>
                </a:solidFill>
                <a:latin typeface="Tahoma" pitchFamily="34" charset="0"/>
              </a:rPr>
              <a:t>2</a:t>
            </a:r>
            <a:endParaRPr lang="en-US" sz="2100" baseline="-25000" dirty="0">
              <a:solidFill>
                <a:srgbClr val="CC0000"/>
              </a:solidFill>
            </a:endParaRPr>
          </a:p>
        </p:txBody>
      </p:sp>
      <p:sp>
        <p:nvSpPr>
          <p:cNvPr id="89106" name="Line 18"/>
          <p:cNvSpPr>
            <a:spLocks noChangeShapeType="1"/>
          </p:cNvSpPr>
          <p:nvPr/>
        </p:nvSpPr>
        <p:spPr bwMode="auto">
          <a:xfrm flipH="1">
            <a:off x="5486400" y="2438400"/>
            <a:ext cx="9144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9107" name="Line 19"/>
          <p:cNvSpPr>
            <a:spLocks noChangeShapeType="1"/>
          </p:cNvSpPr>
          <p:nvPr/>
        </p:nvSpPr>
        <p:spPr bwMode="auto">
          <a:xfrm flipV="1">
            <a:off x="4343400" y="3352800"/>
            <a:ext cx="0" cy="457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aphicFrame>
        <p:nvGraphicFramePr>
          <p:cNvPr id="89108" name="Object 3"/>
          <p:cNvGraphicFramePr>
            <a:graphicFrameLocks noChangeAspect="1"/>
          </p:cNvGraphicFramePr>
          <p:nvPr/>
        </p:nvGraphicFramePr>
        <p:xfrm>
          <a:off x="5257800" y="5181600"/>
          <a:ext cx="539750" cy="860425"/>
        </p:xfrm>
        <a:graphic>
          <a:graphicData uri="http://schemas.openxmlformats.org/presentationml/2006/ole">
            <mc:AlternateContent xmlns:mc="http://schemas.openxmlformats.org/markup-compatibility/2006">
              <mc:Choice xmlns:v="urn:schemas-microsoft-com:vml" Requires="v">
                <p:oleObj spid="_x0000_s12308" name="Equation" r:id="rId6" imgW="279360" imgH="444240" progId="Equation.DSMT4">
                  <p:embed/>
                </p:oleObj>
              </mc:Choice>
              <mc:Fallback>
                <p:oleObj name="Equation" r:id="rId6" imgW="279360" imgH="44424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57800" y="5181600"/>
                        <a:ext cx="539750" cy="8604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659131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9091"/>
                                        </p:tgtEl>
                                        <p:attrNameLst>
                                          <p:attrName>style.visibility</p:attrName>
                                        </p:attrNameLst>
                                      </p:cBhvr>
                                      <p:to>
                                        <p:strVal val="visible"/>
                                      </p:to>
                                    </p:set>
                                    <p:animEffect transition="in" filter="wipe(left)">
                                      <p:cBhvr>
                                        <p:cTn id="7" dur="500"/>
                                        <p:tgtEl>
                                          <p:spTgt spid="890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2" fill="hold" grpId="0" nodeType="clickEffect">
                                  <p:stCondLst>
                                    <p:cond delay="0"/>
                                  </p:stCondLst>
                                  <p:childTnLst>
                                    <p:set>
                                      <p:cBhvr>
                                        <p:cTn id="11" dur="1" fill="hold">
                                          <p:stCondLst>
                                            <p:cond delay="0"/>
                                          </p:stCondLst>
                                        </p:cTn>
                                        <p:tgtEl>
                                          <p:spTgt spid="89106"/>
                                        </p:tgtEl>
                                        <p:attrNameLst>
                                          <p:attrName>style.visibility</p:attrName>
                                        </p:attrNameLst>
                                      </p:cBhvr>
                                      <p:to>
                                        <p:strVal val="visible"/>
                                      </p:to>
                                    </p:set>
                                    <p:anim calcmode="lin" valueType="num">
                                      <p:cBhvr>
                                        <p:cTn id="12" dur="500" fill="hold"/>
                                        <p:tgtEl>
                                          <p:spTgt spid="89106"/>
                                        </p:tgtEl>
                                        <p:attrNameLst>
                                          <p:attrName>ppt_x</p:attrName>
                                        </p:attrNameLst>
                                      </p:cBhvr>
                                      <p:tavLst>
                                        <p:tav tm="0">
                                          <p:val>
                                            <p:strVal val="#ppt_x+#ppt_w/2"/>
                                          </p:val>
                                        </p:tav>
                                        <p:tav tm="100000">
                                          <p:val>
                                            <p:strVal val="#ppt_x"/>
                                          </p:val>
                                        </p:tav>
                                      </p:tavLst>
                                    </p:anim>
                                    <p:anim calcmode="lin" valueType="num">
                                      <p:cBhvr>
                                        <p:cTn id="13" dur="500" fill="hold"/>
                                        <p:tgtEl>
                                          <p:spTgt spid="89106"/>
                                        </p:tgtEl>
                                        <p:attrNameLst>
                                          <p:attrName>ppt_y</p:attrName>
                                        </p:attrNameLst>
                                      </p:cBhvr>
                                      <p:tavLst>
                                        <p:tav tm="0">
                                          <p:val>
                                            <p:strVal val="#ppt_y"/>
                                          </p:val>
                                        </p:tav>
                                        <p:tav tm="100000">
                                          <p:val>
                                            <p:strVal val="#ppt_y"/>
                                          </p:val>
                                        </p:tav>
                                      </p:tavLst>
                                    </p:anim>
                                    <p:anim calcmode="lin" valueType="num">
                                      <p:cBhvr>
                                        <p:cTn id="14" dur="500" fill="hold"/>
                                        <p:tgtEl>
                                          <p:spTgt spid="89106"/>
                                        </p:tgtEl>
                                        <p:attrNameLst>
                                          <p:attrName>ppt_w</p:attrName>
                                        </p:attrNameLst>
                                      </p:cBhvr>
                                      <p:tavLst>
                                        <p:tav tm="0">
                                          <p:val>
                                            <p:fltVal val="0"/>
                                          </p:val>
                                        </p:tav>
                                        <p:tav tm="100000">
                                          <p:val>
                                            <p:strVal val="#ppt_w"/>
                                          </p:val>
                                        </p:tav>
                                      </p:tavLst>
                                    </p:anim>
                                    <p:anim calcmode="lin" valueType="num">
                                      <p:cBhvr>
                                        <p:cTn id="15" dur="500" fill="hold"/>
                                        <p:tgtEl>
                                          <p:spTgt spid="89106"/>
                                        </p:tgtEl>
                                        <p:attrNameLst>
                                          <p:attrName>ppt_h</p:attrName>
                                        </p:attrNameLst>
                                      </p:cBhvr>
                                      <p:tavLst>
                                        <p:tav tm="0">
                                          <p:val>
                                            <p:strVal val="#ppt_h"/>
                                          </p:val>
                                        </p:tav>
                                        <p:tav tm="100000">
                                          <p:val>
                                            <p:strVal val="#ppt_h"/>
                                          </p:val>
                                        </p:tav>
                                      </p:tavLst>
                                    </p:anim>
                                  </p:childTnLst>
                                </p:cTn>
                              </p:par>
                            </p:childTnLst>
                          </p:cTn>
                        </p:par>
                        <p:par>
                          <p:cTn id="16" fill="hold" nodeType="afterGroup">
                            <p:stCondLst>
                              <p:cond delay="500"/>
                            </p:stCondLst>
                            <p:childTnLst>
                              <p:par>
                                <p:cTn id="17" presetID="22" presetClass="entr" presetSubtype="1" fill="hold" grpId="0" nodeType="afterEffect">
                                  <p:stCondLst>
                                    <p:cond delay="0"/>
                                  </p:stCondLst>
                                  <p:childTnLst>
                                    <p:set>
                                      <p:cBhvr>
                                        <p:cTn id="18" dur="1" fill="hold">
                                          <p:stCondLst>
                                            <p:cond delay="0"/>
                                          </p:stCondLst>
                                        </p:cTn>
                                        <p:tgtEl>
                                          <p:spTgt spid="89103"/>
                                        </p:tgtEl>
                                        <p:attrNameLst>
                                          <p:attrName>style.visibility</p:attrName>
                                        </p:attrNameLst>
                                      </p:cBhvr>
                                      <p:to>
                                        <p:strVal val="visible"/>
                                      </p:to>
                                    </p:set>
                                    <p:animEffect transition="in" filter="wipe(up)">
                                      <p:cBhvr>
                                        <p:cTn id="19" dur="500"/>
                                        <p:tgtEl>
                                          <p:spTgt spid="89103"/>
                                        </p:tgtEl>
                                      </p:cBhvr>
                                    </p:animEffect>
                                  </p:childTnLst>
                                </p:cTn>
                              </p:par>
                            </p:childTnLst>
                          </p:cTn>
                        </p:par>
                        <p:par>
                          <p:cTn id="20" fill="hold" nodeType="afterGroup">
                            <p:stCondLst>
                              <p:cond delay="1000"/>
                            </p:stCondLst>
                            <p:childTnLst>
                              <p:par>
                                <p:cTn id="21" presetID="22" presetClass="entr" presetSubtype="1" fill="hold" nodeType="afterEffect">
                                  <p:stCondLst>
                                    <p:cond delay="0"/>
                                  </p:stCondLst>
                                  <p:childTnLst>
                                    <p:set>
                                      <p:cBhvr>
                                        <p:cTn id="22" dur="1" fill="hold">
                                          <p:stCondLst>
                                            <p:cond delay="0"/>
                                          </p:stCondLst>
                                        </p:cTn>
                                        <p:tgtEl>
                                          <p:spTgt spid="89108"/>
                                        </p:tgtEl>
                                        <p:attrNameLst>
                                          <p:attrName>style.visibility</p:attrName>
                                        </p:attrNameLst>
                                      </p:cBhvr>
                                      <p:to>
                                        <p:strVal val="visible"/>
                                      </p:to>
                                    </p:set>
                                    <p:animEffect transition="in" filter="wipe(up)">
                                      <p:cBhvr>
                                        <p:cTn id="23" dur="500"/>
                                        <p:tgtEl>
                                          <p:spTgt spid="8910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7" presetClass="entr" presetSubtype="4" fill="hold" grpId="0" nodeType="clickEffect">
                                  <p:stCondLst>
                                    <p:cond delay="0"/>
                                  </p:stCondLst>
                                  <p:childTnLst>
                                    <p:set>
                                      <p:cBhvr>
                                        <p:cTn id="27" dur="1" fill="hold">
                                          <p:stCondLst>
                                            <p:cond delay="0"/>
                                          </p:stCondLst>
                                        </p:cTn>
                                        <p:tgtEl>
                                          <p:spTgt spid="89107"/>
                                        </p:tgtEl>
                                        <p:attrNameLst>
                                          <p:attrName>style.visibility</p:attrName>
                                        </p:attrNameLst>
                                      </p:cBhvr>
                                      <p:to>
                                        <p:strVal val="visible"/>
                                      </p:to>
                                    </p:set>
                                    <p:anim calcmode="lin" valueType="num">
                                      <p:cBhvr>
                                        <p:cTn id="28" dur="500" fill="hold"/>
                                        <p:tgtEl>
                                          <p:spTgt spid="89107"/>
                                        </p:tgtEl>
                                        <p:attrNameLst>
                                          <p:attrName>ppt_x</p:attrName>
                                        </p:attrNameLst>
                                      </p:cBhvr>
                                      <p:tavLst>
                                        <p:tav tm="0">
                                          <p:val>
                                            <p:strVal val="#ppt_x"/>
                                          </p:val>
                                        </p:tav>
                                        <p:tav tm="100000">
                                          <p:val>
                                            <p:strVal val="#ppt_x"/>
                                          </p:val>
                                        </p:tav>
                                      </p:tavLst>
                                    </p:anim>
                                    <p:anim calcmode="lin" valueType="num">
                                      <p:cBhvr>
                                        <p:cTn id="29" dur="500" fill="hold"/>
                                        <p:tgtEl>
                                          <p:spTgt spid="89107"/>
                                        </p:tgtEl>
                                        <p:attrNameLst>
                                          <p:attrName>ppt_y</p:attrName>
                                        </p:attrNameLst>
                                      </p:cBhvr>
                                      <p:tavLst>
                                        <p:tav tm="0">
                                          <p:val>
                                            <p:strVal val="#ppt_y+#ppt_h/2"/>
                                          </p:val>
                                        </p:tav>
                                        <p:tav tm="100000">
                                          <p:val>
                                            <p:strVal val="#ppt_y"/>
                                          </p:val>
                                        </p:tav>
                                      </p:tavLst>
                                    </p:anim>
                                    <p:anim calcmode="lin" valueType="num">
                                      <p:cBhvr>
                                        <p:cTn id="30" dur="500" fill="hold"/>
                                        <p:tgtEl>
                                          <p:spTgt spid="89107"/>
                                        </p:tgtEl>
                                        <p:attrNameLst>
                                          <p:attrName>ppt_w</p:attrName>
                                        </p:attrNameLst>
                                      </p:cBhvr>
                                      <p:tavLst>
                                        <p:tav tm="0">
                                          <p:val>
                                            <p:strVal val="#ppt_w"/>
                                          </p:val>
                                        </p:tav>
                                        <p:tav tm="100000">
                                          <p:val>
                                            <p:strVal val="#ppt_w"/>
                                          </p:val>
                                        </p:tav>
                                      </p:tavLst>
                                    </p:anim>
                                    <p:anim calcmode="lin" valueType="num">
                                      <p:cBhvr>
                                        <p:cTn id="31" dur="500" fill="hold"/>
                                        <p:tgtEl>
                                          <p:spTgt spid="89107"/>
                                        </p:tgtEl>
                                        <p:attrNameLst>
                                          <p:attrName>ppt_h</p:attrName>
                                        </p:attrNameLst>
                                      </p:cBhvr>
                                      <p:tavLst>
                                        <p:tav tm="0">
                                          <p:val>
                                            <p:fltVal val="0"/>
                                          </p:val>
                                        </p:tav>
                                        <p:tav tm="100000">
                                          <p:val>
                                            <p:strVal val="#ppt_h"/>
                                          </p:val>
                                        </p:tav>
                                      </p:tavLst>
                                    </p:anim>
                                  </p:childTnLst>
                                </p:cTn>
                              </p:par>
                            </p:childTnLst>
                          </p:cTn>
                        </p:par>
                        <p:par>
                          <p:cTn id="32" fill="hold" nodeType="afterGroup">
                            <p:stCondLst>
                              <p:cond delay="500"/>
                            </p:stCondLst>
                            <p:childTnLst>
                              <p:par>
                                <p:cTn id="33" presetID="22" presetClass="entr" presetSubtype="2" fill="hold" grpId="0" nodeType="afterEffect">
                                  <p:stCondLst>
                                    <p:cond delay="0"/>
                                  </p:stCondLst>
                                  <p:childTnLst>
                                    <p:set>
                                      <p:cBhvr>
                                        <p:cTn id="34" dur="1" fill="hold">
                                          <p:stCondLst>
                                            <p:cond delay="0"/>
                                          </p:stCondLst>
                                        </p:cTn>
                                        <p:tgtEl>
                                          <p:spTgt spid="89104"/>
                                        </p:tgtEl>
                                        <p:attrNameLst>
                                          <p:attrName>style.visibility</p:attrName>
                                        </p:attrNameLst>
                                      </p:cBhvr>
                                      <p:to>
                                        <p:strVal val="visible"/>
                                      </p:to>
                                    </p:set>
                                    <p:animEffect transition="in" filter="wipe(right)">
                                      <p:cBhvr>
                                        <p:cTn id="35" dur="500"/>
                                        <p:tgtEl>
                                          <p:spTgt spid="89104"/>
                                        </p:tgtEl>
                                      </p:cBhvr>
                                    </p:animEffect>
                                  </p:childTnLst>
                                </p:cTn>
                              </p:par>
                            </p:childTnLst>
                          </p:cTn>
                        </p:par>
                        <p:par>
                          <p:cTn id="36" fill="hold" nodeType="afterGroup">
                            <p:stCondLst>
                              <p:cond delay="1000"/>
                            </p:stCondLst>
                            <p:childTnLst>
                              <p:par>
                                <p:cTn id="37" presetID="22" presetClass="entr" presetSubtype="2" fill="hold" grpId="0" nodeType="afterEffect">
                                  <p:stCondLst>
                                    <p:cond delay="0"/>
                                  </p:stCondLst>
                                  <p:childTnLst>
                                    <p:set>
                                      <p:cBhvr>
                                        <p:cTn id="38" dur="1" fill="hold">
                                          <p:stCondLst>
                                            <p:cond delay="0"/>
                                          </p:stCondLst>
                                        </p:cTn>
                                        <p:tgtEl>
                                          <p:spTgt spid="89105"/>
                                        </p:tgtEl>
                                        <p:attrNameLst>
                                          <p:attrName>style.visibility</p:attrName>
                                        </p:attrNameLst>
                                      </p:cBhvr>
                                      <p:to>
                                        <p:strVal val="visible"/>
                                      </p:to>
                                    </p:set>
                                    <p:animEffect transition="in" filter="wipe(right)">
                                      <p:cBhvr>
                                        <p:cTn id="39" dur="500"/>
                                        <p:tgtEl>
                                          <p:spTgt spid="89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p:bldP spid="89103" grpId="0" animBg="1"/>
      <p:bldP spid="89104" grpId="0" animBg="1"/>
      <p:bldP spid="89105" grpId="0" autoUpdateAnimBg="0"/>
      <p:bldP spid="89106" grpId="0" animBg="1"/>
      <p:bldP spid="8910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96888" y="215900"/>
            <a:ext cx="8299450" cy="1123950"/>
          </a:xfrm>
        </p:spPr>
        <p:txBody>
          <a:bodyPr/>
          <a:lstStyle/>
          <a:p>
            <a:r>
              <a:rPr lang="en-US" sz="2400" smtClean="0"/>
              <a:t>CASE STUDY: </a:t>
            </a:r>
            <a:br>
              <a:rPr lang="en-US" sz="2400" smtClean="0"/>
            </a:br>
            <a:r>
              <a:rPr lang="en-US" sz="3200" smtClean="0"/>
              <a:t>Monetary Tightening &amp; Interest Rates</a:t>
            </a:r>
          </a:p>
        </p:txBody>
      </p:sp>
      <p:sp>
        <p:nvSpPr>
          <p:cNvPr id="51203" name="Rectangle 3"/>
          <p:cNvSpPr>
            <a:spLocks noGrp="1" noChangeArrowheads="1"/>
          </p:cNvSpPr>
          <p:nvPr>
            <p:ph type="body" idx="1"/>
          </p:nvPr>
        </p:nvSpPr>
        <p:spPr>
          <a:xfrm>
            <a:off x="579438" y="1376363"/>
            <a:ext cx="7543800" cy="4191000"/>
          </a:xfrm>
          <a:solidFill>
            <a:schemeClr val="bg1">
              <a:alpha val="50195"/>
            </a:schemeClr>
          </a:solidFill>
        </p:spPr>
        <p:txBody>
          <a:bodyPr/>
          <a:lstStyle/>
          <a:p>
            <a:pPr>
              <a:spcBef>
                <a:spcPct val="35000"/>
              </a:spcBef>
            </a:pPr>
            <a:r>
              <a:rPr lang="en-US" dirty="0" smtClean="0"/>
              <a:t>Late 1970s:  </a:t>
            </a:r>
            <a:r>
              <a:rPr lang="en-US" sz="3000" b="1" i="1" dirty="0" smtClean="0">
                <a:latin typeface="Times New Roman"/>
                <a:cs typeface="Times New Roman"/>
                <a:sym typeface="Symbol" pitchFamily="18" charset="2"/>
              </a:rPr>
              <a:t>π</a:t>
            </a:r>
            <a:r>
              <a:rPr lang="en-US" dirty="0" smtClean="0">
                <a:sym typeface="Symbol" pitchFamily="18" charset="2"/>
              </a:rPr>
              <a:t>  &gt; 10%</a:t>
            </a:r>
          </a:p>
          <a:p>
            <a:pPr>
              <a:spcBef>
                <a:spcPct val="35000"/>
              </a:spcBef>
            </a:pPr>
            <a:r>
              <a:rPr lang="en-US" dirty="0" smtClean="0"/>
              <a:t>Oct 1979:  Fed Chairman Paul Volcker announces that monetary policy </a:t>
            </a:r>
            <a:br>
              <a:rPr lang="en-US" dirty="0" smtClean="0"/>
            </a:br>
            <a:r>
              <a:rPr lang="en-US" dirty="0" smtClean="0"/>
              <a:t>would aim to reduce inflation</a:t>
            </a:r>
          </a:p>
          <a:p>
            <a:pPr>
              <a:spcBef>
                <a:spcPct val="35000"/>
              </a:spcBef>
            </a:pPr>
            <a:r>
              <a:rPr lang="en-US" dirty="0" smtClean="0"/>
              <a:t>Aug 1979–April 1980:  </a:t>
            </a:r>
            <a:br>
              <a:rPr lang="en-US" dirty="0" smtClean="0"/>
            </a:br>
            <a:r>
              <a:rPr lang="en-US" dirty="0" smtClean="0"/>
              <a:t>Fed reduces </a:t>
            </a:r>
            <a:r>
              <a:rPr lang="en-US" b="1" i="1" dirty="0" smtClean="0"/>
              <a:t>M</a:t>
            </a:r>
            <a:r>
              <a:rPr lang="en-US" i="1" dirty="0" smtClean="0"/>
              <a:t>/</a:t>
            </a:r>
            <a:r>
              <a:rPr lang="en-US" b="1" i="1" dirty="0" smtClean="0"/>
              <a:t>P</a:t>
            </a:r>
            <a:r>
              <a:rPr lang="en-US" dirty="0" smtClean="0"/>
              <a:t>  8.0%</a:t>
            </a:r>
          </a:p>
          <a:p>
            <a:pPr>
              <a:spcBef>
                <a:spcPct val="35000"/>
              </a:spcBef>
            </a:pPr>
            <a:r>
              <a:rPr lang="en-US" dirty="0" smtClean="0"/>
              <a:t>Jan 1983: </a:t>
            </a:r>
            <a:r>
              <a:rPr lang="en-US" sz="3000" b="1" i="1" dirty="0">
                <a:latin typeface="Times New Roman"/>
                <a:cs typeface="Times New Roman"/>
                <a:sym typeface="Symbol" pitchFamily="18" charset="2"/>
              </a:rPr>
              <a:t>π</a:t>
            </a:r>
            <a:r>
              <a:rPr lang="en-US" dirty="0" smtClean="0">
                <a:sym typeface="Symbol" pitchFamily="18" charset="2"/>
              </a:rPr>
              <a:t>  = 3.7%</a:t>
            </a:r>
          </a:p>
        </p:txBody>
      </p:sp>
      <p:sp>
        <p:nvSpPr>
          <p:cNvPr id="91140" name="Rectangle 4"/>
          <p:cNvSpPr>
            <a:spLocks noChangeArrowheads="1"/>
          </p:cNvSpPr>
          <p:nvPr/>
        </p:nvSpPr>
        <p:spPr bwMode="auto">
          <a:xfrm>
            <a:off x="1454150" y="5249863"/>
            <a:ext cx="6524625" cy="984250"/>
          </a:xfrm>
          <a:prstGeom prst="rect">
            <a:avLst/>
          </a:prstGeom>
          <a:solidFill>
            <a:srgbClr val="FFCC99"/>
          </a:solidFill>
          <a:ln w="9525">
            <a:noFill/>
            <a:miter lim="800000"/>
            <a:headEnd/>
            <a:tailEnd/>
          </a:ln>
          <a:effectLst>
            <a:outerShdw blurRad="50800" dist="38100" dir="2700000" algn="tl" rotWithShape="0">
              <a:prstClr val="black">
                <a:alpha val="40000"/>
              </a:prstClr>
            </a:outerShdw>
          </a:effectLst>
        </p:spPr>
        <p:txBody>
          <a:bodyPr/>
          <a:lstStyle/>
          <a:p>
            <a:pPr algn="ctr">
              <a:lnSpc>
                <a:spcPct val="105000"/>
              </a:lnSpc>
              <a:spcBef>
                <a:spcPct val="45000"/>
              </a:spcBef>
              <a:buClr>
                <a:srgbClr val="008080"/>
              </a:buClr>
              <a:buSzPct val="120000"/>
              <a:buFont typeface="Wingdings" pitchFamily="2" charset="2"/>
              <a:buNone/>
              <a:defRPr/>
            </a:pPr>
            <a:r>
              <a:rPr lang="en-US" sz="2800" i="1" dirty="0">
                <a:sym typeface="Symbol" pitchFamily="18" charset="2"/>
              </a:rPr>
              <a:t>How do you think this policy change </a:t>
            </a:r>
            <a:br>
              <a:rPr lang="en-US" sz="2800" i="1" dirty="0">
                <a:sym typeface="Symbol" pitchFamily="18" charset="2"/>
              </a:rPr>
            </a:br>
            <a:r>
              <a:rPr lang="en-US" sz="2800" i="1" dirty="0">
                <a:sym typeface="Symbol" pitchFamily="18" charset="2"/>
              </a:rPr>
              <a:t>would affect nominal interest rates?  </a:t>
            </a:r>
          </a:p>
        </p:txBody>
      </p:sp>
    </p:spTree>
    <p:extLst>
      <p:ext uri="{BB962C8B-B14F-4D97-AF65-F5344CB8AC3E}">
        <p14:creationId xmlns:p14="http://schemas.microsoft.com/office/powerpoint/2010/main" val="3415626196"/>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1140"/>
                                        </p:tgtEl>
                                        <p:attrNameLst>
                                          <p:attrName>style.visibility</p:attrName>
                                        </p:attrNameLst>
                                      </p:cBhvr>
                                      <p:to>
                                        <p:strVal val="visible"/>
                                      </p:to>
                                    </p:set>
                                    <p:animEffect transition="in" filter="fade">
                                      <p:cBhvr>
                                        <p:cTn id="7" dur="500"/>
                                        <p:tgtEl>
                                          <p:spTgt spid="91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0"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65138" y="163513"/>
            <a:ext cx="7891462" cy="685800"/>
          </a:xfrm>
        </p:spPr>
        <p:txBody>
          <a:bodyPr/>
          <a:lstStyle/>
          <a:p>
            <a:r>
              <a:rPr lang="en-US" sz="2800" smtClean="0">
                <a:solidFill>
                  <a:srgbClr val="336699"/>
                </a:solidFill>
              </a:rPr>
              <a:t>Monetary Tightening &amp; Interest Rates, </a:t>
            </a:r>
            <a:r>
              <a:rPr lang="en-US" sz="2200" i="1" smtClean="0">
                <a:solidFill>
                  <a:srgbClr val="336699"/>
                </a:solidFill>
              </a:rPr>
              <a:t>cont.</a:t>
            </a:r>
          </a:p>
        </p:txBody>
      </p:sp>
      <p:sp>
        <p:nvSpPr>
          <p:cNvPr id="93187" name="Rectangle 3"/>
          <p:cNvSpPr>
            <a:spLocks noChangeArrowheads="1"/>
          </p:cNvSpPr>
          <p:nvPr/>
        </p:nvSpPr>
        <p:spPr bwMode="auto">
          <a:xfrm>
            <a:off x="5791200" y="4572000"/>
            <a:ext cx="2971800" cy="685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gn="ctr">
              <a:lnSpc>
                <a:spcPct val="105000"/>
              </a:lnSpc>
              <a:spcBef>
                <a:spcPct val="20000"/>
              </a:spcBef>
              <a:buClr>
                <a:srgbClr val="008080"/>
              </a:buClr>
              <a:buSzPct val="120000"/>
              <a:buFont typeface="Wingdings" pitchFamily="2" charset="2"/>
              <a:buNone/>
            </a:pPr>
            <a:r>
              <a:rPr lang="en-US" sz="2300" dirty="0" err="1">
                <a:latin typeface="Times New Roman"/>
                <a:cs typeface="Times New Roman"/>
                <a:sym typeface="Symbol" pitchFamily="18" charset="2"/>
              </a:rPr>
              <a:t>Δ</a:t>
            </a:r>
            <a:r>
              <a:rPr lang="en-US" sz="2300" b="1" i="1" dirty="0" err="1" smtClean="0">
                <a:sym typeface="Symbol" pitchFamily="18" charset="2"/>
              </a:rPr>
              <a:t>i</a:t>
            </a:r>
            <a:r>
              <a:rPr lang="en-US" sz="2300" dirty="0" smtClean="0">
                <a:sym typeface="Symbol" pitchFamily="18" charset="2"/>
              </a:rPr>
              <a:t>  </a:t>
            </a:r>
            <a:r>
              <a:rPr lang="en-US" sz="2300" dirty="0">
                <a:sym typeface="Symbol" pitchFamily="18" charset="2"/>
              </a:rPr>
              <a:t>&lt; 0</a:t>
            </a:r>
          </a:p>
        </p:txBody>
      </p:sp>
      <p:sp>
        <p:nvSpPr>
          <p:cNvPr id="93188" name="Rectangle 4"/>
          <p:cNvSpPr>
            <a:spLocks noChangeArrowheads="1"/>
          </p:cNvSpPr>
          <p:nvPr/>
        </p:nvSpPr>
        <p:spPr bwMode="auto">
          <a:xfrm>
            <a:off x="2590800" y="4572000"/>
            <a:ext cx="3200400" cy="685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gn="ctr">
              <a:lnSpc>
                <a:spcPct val="105000"/>
              </a:lnSpc>
              <a:spcBef>
                <a:spcPct val="20000"/>
              </a:spcBef>
              <a:buClr>
                <a:srgbClr val="008080"/>
              </a:buClr>
              <a:buSzPct val="120000"/>
              <a:buFont typeface="Wingdings" pitchFamily="2" charset="2"/>
              <a:buNone/>
            </a:pPr>
            <a:r>
              <a:rPr lang="en-US" sz="2300" dirty="0" err="1" smtClean="0">
                <a:latin typeface="Times New Roman"/>
                <a:cs typeface="Times New Roman"/>
                <a:sym typeface="Symbol" pitchFamily="18" charset="2"/>
              </a:rPr>
              <a:t>Δ</a:t>
            </a:r>
            <a:r>
              <a:rPr lang="en-US" sz="2300" b="1" i="1" dirty="0" err="1" smtClean="0">
                <a:sym typeface="Symbol" pitchFamily="18" charset="2"/>
              </a:rPr>
              <a:t>i</a:t>
            </a:r>
            <a:r>
              <a:rPr lang="en-US" sz="2300" dirty="0" smtClean="0">
                <a:sym typeface="Symbol" pitchFamily="18" charset="2"/>
              </a:rPr>
              <a:t>  </a:t>
            </a:r>
            <a:r>
              <a:rPr lang="en-US" sz="2300" dirty="0">
                <a:sym typeface="Symbol" pitchFamily="18" charset="2"/>
              </a:rPr>
              <a:t>&gt; 0</a:t>
            </a:r>
          </a:p>
        </p:txBody>
      </p:sp>
      <p:sp>
        <p:nvSpPr>
          <p:cNvPr id="93189" name="Rectangle 5"/>
          <p:cNvSpPr>
            <a:spLocks noChangeArrowheads="1"/>
          </p:cNvSpPr>
          <p:nvPr/>
        </p:nvSpPr>
        <p:spPr bwMode="auto">
          <a:xfrm>
            <a:off x="5791200" y="5257800"/>
            <a:ext cx="2971800" cy="1295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gn="ctr">
              <a:lnSpc>
                <a:spcPct val="105000"/>
              </a:lnSpc>
              <a:spcBef>
                <a:spcPct val="20000"/>
              </a:spcBef>
              <a:buClr>
                <a:srgbClr val="008080"/>
              </a:buClr>
              <a:buSzPct val="120000"/>
              <a:buFont typeface="Wingdings" pitchFamily="2" charset="2"/>
              <a:buNone/>
            </a:pPr>
            <a:r>
              <a:rPr lang="en-US" sz="2300">
                <a:sym typeface="Symbol" pitchFamily="18" charset="2"/>
              </a:rPr>
              <a:t>8/1979: </a:t>
            </a:r>
            <a:r>
              <a:rPr lang="en-US" sz="2300" b="1" i="1">
                <a:sym typeface="Symbol" pitchFamily="18" charset="2"/>
              </a:rPr>
              <a:t>i</a:t>
            </a:r>
            <a:r>
              <a:rPr lang="en-US" sz="2300">
                <a:sym typeface="Symbol" pitchFamily="18" charset="2"/>
              </a:rPr>
              <a:t> </a:t>
            </a:r>
            <a:r>
              <a:rPr lang="en-US" sz="1100">
                <a:sym typeface="Symbol" pitchFamily="18" charset="2"/>
              </a:rPr>
              <a:t> </a:t>
            </a:r>
            <a:r>
              <a:rPr lang="en-US" sz="2300">
                <a:sym typeface="Symbol" pitchFamily="18" charset="2"/>
              </a:rPr>
              <a:t>= 10.4%</a:t>
            </a:r>
          </a:p>
          <a:p>
            <a:pPr algn="ctr">
              <a:lnSpc>
                <a:spcPct val="105000"/>
              </a:lnSpc>
              <a:spcBef>
                <a:spcPct val="20000"/>
              </a:spcBef>
              <a:buClr>
                <a:srgbClr val="008080"/>
              </a:buClr>
              <a:buSzPct val="120000"/>
              <a:buFont typeface="Wingdings" pitchFamily="2" charset="2"/>
              <a:buNone/>
            </a:pPr>
            <a:r>
              <a:rPr lang="en-US" sz="2300">
                <a:sym typeface="Symbol" pitchFamily="18" charset="2"/>
              </a:rPr>
              <a:t>1/1983: </a:t>
            </a:r>
            <a:r>
              <a:rPr lang="en-US" sz="2300" b="1" i="1">
                <a:sym typeface="Symbol" pitchFamily="18" charset="2"/>
              </a:rPr>
              <a:t>i</a:t>
            </a:r>
            <a:r>
              <a:rPr lang="en-US" sz="2300">
                <a:sym typeface="Symbol" pitchFamily="18" charset="2"/>
              </a:rPr>
              <a:t> </a:t>
            </a:r>
            <a:r>
              <a:rPr lang="en-US" sz="1100">
                <a:sym typeface="Symbol" pitchFamily="18" charset="2"/>
              </a:rPr>
              <a:t> </a:t>
            </a:r>
            <a:r>
              <a:rPr lang="en-US" sz="2300">
                <a:sym typeface="Symbol" pitchFamily="18" charset="2"/>
              </a:rPr>
              <a:t>= 8.2%</a:t>
            </a:r>
          </a:p>
        </p:txBody>
      </p:sp>
      <p:sp>
        <p:nvSpPr>
          <p:cNvPr id="93190" name="Rectangle 6"/>
          <p:cNvSpPr>
            <a:spLocks noChangeArrowheads="1"/>
          </p:cNvSpPr>
          <p:nvPr/>
        </p:nvSpPr>
        <p:spPr bwMode="auto">
          <a:xfrm>
            <a:off x="2590800" y="5257800"/>
            <a:ext cx="3200400" cy="1295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gn="ctr">
              <a:lnSpc>
                <a:spcPct val="105000"/>
              </a:lnSpc>
              <a:spcBef>
                <a:spcPct val="20000"/>
              </a:spcBef>
              <a:buClr>
                <a:srgbClr val="008080"/>
              </a:buClr>
              <a:buSzPct val="120000"/>
              <a:buFont typeface="Wingdings" pitchFamily="2" charset="2"/>
              <a:buNone/>
            </a:pPr>
            <a:r>
              <a:rPr lang="en-US" sz="2300">
                <a:sym typeface="Symbol" pitchFamily="18" charset="2"/>
              </a:rPr>
              <a:t>8/1979: </a:t>
            </a:r>
            <a:r>
              <a:rPr lang="en-US" sz="2300" b="1" i="1">
                <a:sym typeface="Symbol" pitchFamily="18" charset="2"/>
              </a:rPr>
              <a:t>i</a:t>
            </a:r>
            <a:r>
              <a:rPr lang="en-US" sz="2300">
                <a:sym typeface="Symbol" pitchFamily="18" charset="2"/>
              </a:rPr>
              <a:t> </a:t>
            </a:r>
            <a:r>
              <a:rPr lang="en-US" sz="1100">
                <a:sym typeface="Symbol" pitchFamily="18" charset="2"/>
              </a:rPr>
              <a:t> </a:t>
            </a:r>
            <a:r>
              <a:rPr lang="en-US" sz="2300">
                <a:sym typeface="Symbol" pitchFamily="18" charset="2"/>
              </a:rPr>
              <a:t>= 10.4%</a:t>
            </a:r>
          </a:p>
          <a:p>
            <a:pPr algn="ctr">
              <a:lnSpc>
                <a:spcPct val="105000"/>
              </a:lnSpc>
              <a:spcBef>
                <a:spcPct val="20000"/>
              </a:spcBef>
              <a:buClr>
                <a:srgbClr val="008080"/>
              </a:buClr>
              <a:buSzPct val="120000"/>
              <a:buFont typeface="Wingdings" pitchFamily="2" charset="2"/>
              <a:buNone/>
            </a:pPr>
            <a:r>
              <a:rPr lang="en-US" sz="2300">
                <a:sym typeface="Symbol" pitchFamily="18" charset="2"/>
              </a:rPr>
              <a:t>4/1980: </a:t>
            </a:r>
            <a:r>
              <a:rPr lang="en-US" sz="2300" b="1" i="1">
                <a:sym typeface="Symbol" pitchFamily="18" charset="2"/>
              </a:rPr>
              <a:t>i</a:t>
            </a:r>
            <a:r>
              <a:rPr lang="en-US" sz="2300">
                <a:sym typeface="Symbol" pitchFamily="18" charset="2"/>
              </a:rPr>
              <a:t> </a:t>
            </a:r>
            <a:r>
              <a:rPr lang="en-US" sz="1100">
                <a:sym typeface="Symbol" pitchFamily="18" charset="2"/>
              </a:rPr>
              <a:t> </a:t>
            </a:r>
            <a:r>
              <a:rPr lang="en-US" sz="2300">
                <a:sym typeface="Symbol" pitchFamily="18" charset="2"/>
              </a:rPr>
              <a:t>= 15.8%</a:t>
            </a:r>
          </a:p>
        </p:txBody>
      </p:sp>
      <p:sp>
        <p:nvSpPr>
          <p:cNvPr id="93191" name="Rectangle 7"/>
          <p:cNvSpPr>
            <a:spLocks noChangeArrowheads="1"/>
          </p:cNvSpPr>
          <p:nvPr/>
        </p:nvSpPr>
        <p:spPr bwMode="auto">
          <a:xfrm>
            <a:off x="5791200" y="3962400"/>
            <a:ext cx="2971800" cy="6191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gn="ctr">
              <a:lnSpc>
                <a:spcPct val="105000"/>
              </a:lnSpc>
              <a:spcBef>
                <a:spcPct val="20000"/>
              </a:spcBef>
              <a:buClr>
                <a:srgbClr val="008080"/>
              </a:buClr>
              <a:buSzPct val="120000"/>
              <a:buFont typeface="Wingdings" pitchFamily="2" charset="2"/>
              <a:buNone/>
            </a:pPr>
            <a:r>
              <a:rPr lang="en-US" sz="2300"/>
              <a:t>flexible</a:t>
            </a:r>
          </a:p>
        </p:txBody>
      </p:sp>
      <p:sp>
        <p:nvSpPr>
          <p:cNvPr id="93192" name="Rectangle 8"/>
          <p:cNvSpPr>
            <a:spLocks noChangeArrowheads="1"/>
          </p:cNvSpPr>
          <p:nvPr/>
        </p:nvSpPr>
        <p:spPr bwMode="auto">
          <a:xfrm>
            <a:off x="2590800" y="3962400"/>
            <a:ext cx="3200400" cy="6191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gn="ctr">
              <a:lnSpc>
                <a:spcPct val="105000"/>
              </a:lnSpc>
              <a:spcBef>
                <a:spcPct val="20000"/>
              </a:spcBef>
              <a:buClr>
                <a:srgbClr val="008080"/>
              </a:buClr>
              <a:buSzPct val="120000"/>
              <a:buFont typeface="Wingdings" pitchFamily="2" charset="2"/>
              <a:buNone/>
            </a:pPr>
            <a:r>
              <a:rPr lang="en-US" sz="2300"/>
              <a:t>sticky</a:t>
            </a:r>
          </a:p>
        </p:txBody>
      </p:sp>
      <p:sp>
        <p:nvSpPr>
          <p:cNvPr id="93193" name="Rectangle 9"/>
          <p:cNvSpPr>
            <a:spLocks noChangeArrowheads="1"/>
          </p:cNvSpPr>
          <p:nvPr/>
        </p:nvSpPr>
        <p:spPr bwMode="auto">
          <a:xfrm>
            <a:off x="5791200" y="2590800"/>
            <a:ext cx="2971800" cy="1354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gn="ctr">
              <a:lnSpc>
                <a:spcPct val="105000"/>
              </a:lnSpc>
              <a:spcBef>
                <a:spcPct val="20000"/>
              </a:spcBef>
              <a:buClr>
                <a:srgbClr val="008080"/>
              </a:buClr>
              <a:buSzPct val="120000"/>
              <a:buFont typeface="Wingdings" pitchFamily="2" charset="2"/>
              <a:buNone/>
            </a:pPr>
            <a:r>
              <a:rPr lang="en-US" sz="2300" dirty="0"/>
              <a:t>Quantity theory, Fisher effect</a:t>
            </a:r>
          </a:p>
          <a:p>
            <a:pPr algn="ctr">
              <a:lnSpc>
                <a:spcPct val="105000"/>
              </a:lnSpc>
              <a:spcBef>
                <a:spcPct val="20000"/>
              </a:spcBef>
              <a:buClr>
                <a:srgbClr val="008080"/>
              </a:buClr>
              <a:buSzPct val="120000"/>
              <a:buFont typeface="Wingdings" pitchFamily="2" charset="2"/>
              <a:buNone/>
            </a:pPr>
            <a:r>
              <a:rPr lang="en-US" sz="2000" i="1" dirty="0"/>
              <a:t>(Classical)</a:t>
            </a:r>
          </a:p>
        </p:txBody>
      </p:sp>
      <p:sp>
        <p:nvSpPr>
          <p:cNvPr id="93194" name="Rectangle 10"/>
          <p:cNvSpPr>
            <a:spLocks noChangeArrowheads="1"/>
          </p:cNvSpPr>
          <p:nvPr/>
        </p:nvSpPr>
        <p:spPr bwMode="auto">
          <a:xfrm>
            <a:off x="2590800" y="2590800"/>
            <a:ext cx="3200400" cy="1354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gn="ctr">
              <a:lnSpc>
                <a:spcPct val="105000"/>
              </a:lnSpc>
              <a:spcBef>
                <a:spcPct val="20000"/>
              </a:spcBef>
              <a:buClr>
                <a:srgbClr val="008080"/>
              </a:buClr>
              <a:buSzPct val="120000"/>
              <a:buFont typeface="Wingdings" pitchFamily="2" charset="2"/>
              <a:buNone/>
            </a:pPr>
            <a:r>
              <a:rPr lang="en-US" sz="2300" dirty="0" smtClean="0"/>
              <a:t>liquidity </a:t>
            </a:r>
            <a:r>
              <a:rPr lang="en-US" sz="2300" dirty="0"/>
              <a:t>preference</a:t>
            </a:r>
          </a:p>
          <a:p>
            <a:pPr algn="ctr">
              <a:lnSpc>
                <a:spcPct val="105000"/>
              </a:lnSpc>
              <a:spcBef>
                <a:spcPct val="20000"/>
              </a:spcBef>
              <a:buClr>
                <a:srgbClr val="008080"/>
              </a:buClr>
              <a:buSzPct val="120000"/>
              <a:buFont typeface="Wingdings" pitchFamily="2" charset="2"/>
              <a:buNone/>
            </a:pPr>
            <a:r>
              <a:rPr lang="en-US" sz="2000" i="1" dirty="0"/>
              <a:t>(Keynesian)</a:t>
            </a:r>
          </a:p>
        </p:txBody>
      </p:sp>
      <p:grpSp>
        <p:nvGrpSpPr>
          <p:cNvPr id="52235" name="Group 11"/>
          <p:cNvGrpSpPr>
            <a:grpSpLocks/>
          </p:cNvGrpSpPr>
          <p:nvPr/>
        </p:nvGrpSpPr>
        <p:grpSpPr bwMode="auto">
          <a:xfrm>
            <a:off x="457200" y="838200"/>
            <a:ext cx="8305800" cy="5715000"/>
            <a:chOff x="288" y="576"/>
            <a:chExt cx="5232" cy="3600"/>
          </a:xfrm>
        </p:grpSpPr>
        <p:sp>
          <p:nvSpPr>
            <p:cNvPr id="52236" name="Line 12"/>
            <p:cNvSpPr>
              <a:spLocks noChangeShapeType="1"/>
            </p:cNvSpPr>
            <p:nvPr/>
          </p:nvSpPr>
          <p:spPr bwMode="auto">
            <a:xfrm>
              <a:off x="288" y="1685"/>
              <a:ext cx="523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nchorCtr="1"/>
            <a:lstStyle/>
            <a:p>
              <a:endParaRPr lang="en-US"/>
            </a:p>
          </p:txBody>
        </p:sp>
        <p:grpSp>
          <p:nvGrpSpPr>
            <p:cNvPr id="52237" name="Group 13"/>
            <p:cNvGrpSpPr>
              <a:grpSpLocks/>
            </p:cNvGrpSpPr>
            <p:nvPr/>
          </p:nvGrpSpPr>
          <p:grpSpPr bwMode="auto">
            <a:xfrm>
              <a:off x="288" y="576"/>
              <a:ext cx="5232" cy="3600"/>
              <a:chOff x="288" y="576"/>
              <a:chExt cx="5232" cy="3600"/>
            </a:xfrm>
          </p:grpSpPr>
          <p:sp>
            <p:nvSpPr>
              <p:cNvPr id="52238" name="Rectangle 14"/>
              <p:cNvSpPr>
                <a:spLocks noChangeArrowheads="1"/>
              </p:cNvSpPr>
              <p:nvPr/>
            </p:nvSpPr>
            <p:spPr bwMode="auto">
              <a:xfrm>
                <a:off x="288" y="2928"/>
                <a:ext cx="1344" cy="432"/>
              </a:xfrm>
              <a:prstGeom prst="rect">
                <a:avLst/>
              </a:prstGeom>
              <a:solidFill>
                <a:schemeClr val="bg1"/>
              </a:solidFill>
              <a:ln w="12700">
                <a:solidFill>
                  <a:schemeClr val="tx1"/>
                </a:solidFill>
                <a:miter lim="800000"/>
                <a:headEnd/>
                <a:tailEnd/>
              </a:ln>
            </p:spPr>
            <p:txBody>
              <a:bodyPr anchor="ctr" anchorCtr="1"/>
              <a:lstStyle/>
              <a:p>
                <a:pPr algn="ctr">
                  <a:lnSpc>
                    <a:spcPct val="105000"/>
                  </a:lnSpc>
                  <a:spcBef>
                    <a:spcPct val="20000"/>
                  </a:spcBef>
                  <a:buClr>
                    <a:srgbClr val="008080"/>
                  </a:buClr>
                  <a:buSzPct val="120000"/>
                  <a:buFont typeface="Wingdings" pitchFamily="2" charset="2"/>
                  <a:buNone/>
                </a:pPr>
                <a:r>
                  <a:rPr lang="en-US" sz="2300"/>
                  <a:t>prediction</a:t>
                </a:r>
              </a:p>
            </p:txBody>
          </p:sp>
          <p:sp>
            <p:nvSpPr>
              <p:cNvPr id="52239" name="Rectangle 15"/>
              <p:cNvSpPr>
                <a:spLocks noChangeArrowheads="1"/>
              </p:cNvSpPr>
              <p:nvPr/>
            </p:nvSpPr>
            <p:spPr bwMode="auto">
              <a:xfrm>
                <a:off x="288" y="3360"/>
                <a:ext cx="1344" cy="816"/>
              </a:xfrm>
              <a:prstGeom prst="rect">
                <a:avLst/>
              </a:prstGeom>
              <a:solidFill>
                <a:schemeClr val="bg1"/>
              </a:solidFill>
              <a:ln w="12700">
                <a:solidFill>
                  <a:schemeClr val="tx1"/>
                </a:solidFill>
                <a:miter lim="800000"/>
                <a:headEnd/>
                <a:tailEnd/>
              </a:ln>
            </p:spPr>
            <p:txBody>
              <a:bodyPr anchor="ctr" anchorCtr="1"/>
              <a:lstStyle/>
              <a:p>
                <a:pPr algn="ctr">
                  <a:lnSpc>
                    <a:spcPct val="105000"/>
                  </a:lnSpc>
                  <a:spcBef>
                    <a:spcPct val="20000"/>
                  </a:spcBef>
                  <a:buClr>
                    <a:srgbClr val="008080"/>
                  </a:buClr>
                  <a:buSzPct val="120000"/>
                  <a:buFont typeface="Wingdings" pitchFamily="2" charset="2"/>
                  <a:buNone/>
                </a:pPr>
                <a:r>
                  <a:rPr lang="en-US" sz="2300"/>
                  <a:t>actual </a:t>
                </a:r>
                <a:br>
                  <a:rPr lang="en-US" sz="2300"/>
                </a:br>
                <a:r>
                  <a:rPr lang="en-US" sz="2300"/>
                  <a:t>outcome</a:t>
                </a:r>
              </a:p>
            </p:txBody>
          </p:sp>
          <p:sp>
            <p:nvSpPr>
              <p:cNvPr id="52240" name="Rectangle 16"/>
              <p:cNvSpPr>
                <a:spLocks noChangeArrowheads="1"/>
              </p:cNvSpPr>
              <p:nvPr/>
            </p:nvSpPr>
            <p:spPr bwMode="auto">
              <a:xfrm>
                <a:off x="288" y="576"/>
                <a:ext cx="5232" cy="768"/>
              </a:xfrm>
              <a:prstGeom prst="rect">
                <a:avLst/>
              </a:prstGeom>
              <a:solidFill>
                <a:schemeClr val="bg1"/>
              </a:solidFill>
              <a:ln w="12700">
                <a:solidFill>
                  <a:schemeClr val="tx1"/>
                </a:solidFill>
                <a:miter lim="800000"/>
                <a:headEnd/>
                <a:tailEnd/>
              </a:ln>
            </p:spPr>
            <p:txBody>
              <a:bodyPr anchor="ctr" anchorCtr="1"/>
              <a:lstStyle/>
              <a:p>
                <a:pPr algn="ctr">
                  <a:lnSpc>
                    <a:spcPct val="105000"/>
                  </a:lnSpc>
                  <a:spcBef>
                    <a:spcPct val="20000"/>
                  </a:spcBef>
                  <a:buClr>
                    <a:srgbClr val="008080"/>
                  </a:buClr>
                  <a:buSzPct val="120000"/>
                  <a:buFont typeface="Wingdings" pitchFamily="2" charset="2"/>
                  <a:buNone/>
                </a:pPr>
                <a:r>
                  <a:rPr lang="en-US" sz="2400" b="1"/>
                  <a:t>The effects of a monetary tightening </a:t>
                </a:r>
                <a:br>
                  <a:rPr lang="en-US" sz="2400" b="1"/>
                </a:br>
                <a:r>
                  <a:rPr lang="en-US" sz="2400" b="1"/>
                  <a:t>on nominal interest rates</a:t>
                </a:r>
              </a:p>
            </p:txBody>
          </p:sp>
          <p:sp>
            <p:nvSpPr>
              <p:cNvPr id="52241" name="Rectangle 17"/>
              <p:cNvSpPr>
                <a:spLocks noChangeArrowheads="1"/>
              </p:cNvSpPr>
              <p:nvPr/>
            </p:nvSpPr>
            <p:spPr bwMode="auto">
              <a:xfrm>
                <a:off x="288" y="2538"/>
                <a:ext cx="1344" cy="390"/>
              </a:xfrm>
              <a:prstGeom prst="rect">
                <a:avLst/>
              </a:prstGeom>
              <a:solidFill>
                <a:schemeClr val="bg1"/>
              </a:solidFill>
              <a:ln w="12700">
                <a:solidFill>
                  <a:schemeClr val="tx1"/>
                </a:solidFill>
                <a:miter lim="800000"/>
                <a:headEnd/>
                <a:tailEnd/>
              </a:ln>
            </p:spPr>
            <p:txBody>
              <a:bodyPr anchor="ctr" anchorCtr="1"/>
              <a:lstStyle/>
              <a:p>
                <a:pPr algn="ctr">
                  <a:lnSpc>
                    <a:spcPct val="105000"/>
                  </a:lnSpc>
                  <a:spcBef>
                    <a:spcPct val="20000"/>
                  </a:spcBef>
                  <a:buClr>
                    <a:srgbClr val="008080"/>
                  </a:buClr>
                  <a:buSzPct val="120000"/>
                  <a:buFont typeface="Wingdings" pitchFamily="2" charset="2"/>
                  <a:buNone/>
                </a:pPr>
                <a:r>
                  <a:rPr lang="en-US" sz="2300"/>
                  <a:t>prices</a:t>
                </a:r>
              </a:p>
            </p:txBody>
          </p:sp>
          <p:sp>
            <p:nvSpPr>
              <p:cNvPr id="52242" name="Rectangle 18"/>
              <p:cNvSpPr>
                <a:spLocks noChangeArrowheads="1"/>
              </p:cNvSpPr>
              <p:nvPr/>
            </p:nvSpPr>
            <p:spPr bwMode="auto">
              <a:xfrm>
                <a:off x="288" y="1685"/>
                <a:ext cx="1344" cy="853"/>
              </a:xfrm>
              <a:prstGeom prst="rect">
                <a:avLst/>
              </a:prstGeom>
              <a:solidFill>
                <a:schemeClr val="bg1"/>
              </a:solidFill>
              <a:ln w="12700">
                <a:solidFill>
                  <a:schemeClr val="tx1"/>
                </a:solidFill>
                <a:miter lim="800000"/>
                <a:headEnd/>
                <a:tailEnd/>
              </a:ln>
            </p:spPr>
            <p:txBody>
              <a:bodyPr anchor="ctr" anchorCtr="1"/>
              <a:lstStyle/>
              <a:p>
                <a:pPr algn="ctr">
                  <a:lnSpc>
                    <a:spcPct val="105000"/>
                  </a:lnSpc>
                  <a:spcBef>
                    <a:spcPct val="20000"/>
                  </a:spcBef>
                  <a:buClr>
                    <a:srgbClr val="008080"/>
                  </a:buClr>
                  <a:buSzPct val="120000"/>
                  <a:buFont typeface="Wingdings" pitchFamily="2" charset="2"/>
                  <a:buNone/>
                </a:pPr>
                <a:r>
                  <a:rPr lang="en-US" sz="2300"/>
                  <a:t>model</a:t>
                </a:r>
              </a:p>
            </p:txBody>
          </p:sp>
          <p:sp>
            <p:nvSpPr>
              <p:cNvPr id="52243" name="Rectangle 19"/>
              <p:cNvSpPr>
                <a:spLocks noChangeArrowheads="1"/>
              </p:cNvSpPr>
              <p:nvPr/>
            </p:nvSpPr>
            <p:spPr bwMode="auto">
              <a:xfrm>
                <a:off x="3648" y="1344"/>
                <a:ext cx="1872" cy="341"/>
              </a:xfrm>
              <a:prstGeom prst="rect">
                <a:avLst/>
              </a:prstGeom>
              <a:solidFill>
                <a:schemeClr val="bg1"/>
              </a:solidFill>
              <a:ln w="12700">
                <a:solidFill>
                  <a:schemeClr val="tx1"/>
                </a:solidFill>
                <a:miter lim="800000"/>
                <a:headEnd/>
                <a:tailEnd/>
              </a:ln>
            </p:spPr>
            <p:txBody>
              <a:bodyPr anchor="ctr" anchorCtr="1"/>
              <a:lstStyle/>
              <a:p>
                <a:pPr algn="ctr">
                  <a:lnSpc>
                    <a:spcPct val="105000"/>
                  </a:lnSpc>
                  <a:spcBef>
                    <a:spcPct val="20000"/>
                  </a:spcBef>
                  <a:buClr>
                    <a:srgbClr val="008080"/>
                  </a:buClr>
                  <a:buSzPct val="120000"/>
                  <a:buFont typeface="Wingdings" pitchFamily="2" charset="2"/>
                  <a:buNone/>
                </a:pPr>
                <a:r>
                  <a:rPr lang="en-US" sz="2300" i="1"/>
                  <a:t>long run</a:t>
                </a:r>
              </a:p>
            </p:txBody>
          </p:sp>
          <p:sp>
            <p:nvSpPr>
              <p:cNvPr id="52244" name="Rectangle 20"/>
              <p:cNvSpPr>
                <a:spLocks noChangeArrowheads="1"/>
              </p:cNvSpPr>
              <p:nvPr/>
            </p:nvSpPr>
            <p:spPr bwMode="auto">
              <a:xfrm>
                <a:off x="1632" y="1344"/>
                <a:ext cx="2016" cy="341"/>
              </a:xfrm>
              <a:prstGeom prst="rect">
                <a:avLst/>
              </a:prstGeom>
              <a:solidFill>
                <a:schemeClr val="bg1"/>
              </a:solidFill>
              <a:ln w="12700">
                <a:solidFill>
                  <a:schemeClr val="tx1"/>
                </a:solidFill>
                <a:miter lim="800000"/>
                <a:headEnd/>
                <a:tailEnd/>
              </a:ln>
            </p:spPr>
            <p:txBody>
              <a:bodyPr anchor="ctr" anchorCtr="1"/>
              <a:lstStyle/>
              <a:p>
                <a:pPr algn="ctr">
                  <a:lnSpc>
                    <a:spcPct val="105000"/>
                  </a:lnSpc>
                  <a:spcBef>
                    <a:spcPct val="20000"/>
                  </a:spcBef>
                  <a:buClr>
                    <a:srgbClr val="008080"/>
                  </a:buClr>
                  <a:buSzPct val="120000"/>
                  <a:buFont typeface="Wingdings" pitchFamily="2" charset="2"/>
                  <a:buNone/>
                </a:pPr>
                <a:r>
                  <a:rPr lang="en-US" sz="2300" i="1"/>
                  <a:t>short run</a:t>
                </a:r>
              </a:p>
            </p:txBody>
          </p:sp>
          <p:sp>
            <p:nvSpPr>
              <p:cNvPr id="52245" name="Rectangle 21"/>
              <p:cNvSpPr>
                <a:spLocks noChangeArrowheads="1"/>
              </p:cNvSpPr>
              <p:nvPr/>
            </p:nvSpPr>
            <p:spPr bwMode="auto">
              <a:xfrm>
                <a:off x="288" y="1344"/>
                <a:ext cx="1344" cy="341"/>
              </a:xfrm>
              <a:prstGeom prst="rect">
                <a:avLst/>
              </a:prstGeom>
              <a:solidFill>
                <a:schemeClr val="bg1"/>
              </a:solidFill>
              <a:ln w="12700">
                <a:solidFill>
                  <a:schemeClr val="tx1"/>
                </a:solidFill>
                <a:miter lim="800000"/>
                <a:headEnd/>
                <a:tailEnd/>
              </a:ln>
            </p:spPr>
            <p:txBody>
              <a:bodyPr anchor="ctr" anchorCtr="1"/>
              <a:lstStyle/>
              <a:p>
                <a:pPr algn="ctr">
                  <a:lnSpc>
                    <a:spcPct val="105000"/>
                  </a:lnSpc>
                  <a:spcBef>
                    <a:spcPct val="20000"/>
                  </a:spcBef>
                  <a:buClr>
                    <a:srgbClr val="008080"/>
                  </a:buClr>
                  <a:buSzPct val="120000"/>
                  <a:buFont typeface="Wingdings" pitchFamily="2" charset="2"/>
                  <a:buNone/>
                </a:pPr>
                <a:endParaRPr lang="en-US" sz="2300"/>
              </a:p>
            </p:txBody>
          </p:sp>
          <p:grpSp>
            <p:nvGrpSpPr>
              <p:cNvPr id="52246" name="Group 22"/>
              <p:cNvGrpSpPr>
                <a:grpSpLocks/>
              </p:cNvGrpSpPr>
              <p:nvPr/>
            </p:nvGrpSpPr>
            <p:grpSpPr bwMode="auto">
              <a:xfrm>
                <a:off x="288" y="576"/>
                <a:ext cx="5232" cy="3600"/>
                <a:chOff x="288" y="576"/>
                <a:chExt cx="5232" cy="3600"/>
              </a:xfrm>
            </p:grpSpPr>
            <p:sp>
              <p:nvSpPr>
                <p:cNvPr id="52247" name="Line 23"/>
                <p:cNvSpPr>
                  <a:spLocks noChangeShapeType="1"/>
                </p:cNvSpPr>
                <p:nvPr/>
              </p:nvSpPr>
              <p:spPr bwMode="auto">
                <a:xfrm>
                  <a:off x="288" y="576"/>
                  <a:ext cx="5232"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nchor="ctr" anchorCtr="1"/>
                <a:lstStyle/>
                <a:p>
                  <a:endParaRPr lang="en-US"/>
                </a:p>
              </p:txBody>
            </p:sp>
            <p:sp>
              <p:nvSpPr>
                <p:cNvPr id="52248" name="Line 24"/>
                <p:cNvSpPr>
                  <a:spLocks noChangeShapeType="1"/>
                </p:cNvSpPr>
                <p:nvPr/>
              </p:nvSpPr>
              <p:spPr bwMode="auto">
                <a:xfrm>
                  <a:off x="288" y="2538"/>
                  <a:ext cx="523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nchorCtr="1"/>
                <a:lstStyle/>
                <a:p>
                  <a:endParaRPr lang="en-US"/>
                </a:p>
              </p:txBody>
            </p:sp>
            <p:sp>
              <p:nvSpPr>
                <p:cNvPr id="52249" name="Line 25"/>
                <p:cNvSpPr>
                  <a:spLocks noChangeShapeType="1"/>
                </p:cNvSpPr>
                <p:nvPr/>
              </p:nvSpPr>
              <p:spPr bwMode="auto">
                <a:xfrm>
                  <a:off x="288" y="2928"/>
                  <a:ext cx="523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nchorCtr="1"/>
                <a:lstStyle/>
                <a:p>
                  <a:endParaRPr lang="en-US"/>
                </a:p>
              </p:txBody>
            </p:sp>
            <p:sp>
              <p:nvSpPr>
                <p:cNvPr id="52250" name="Line 26"/>
                <p:cNvSpPr>
                  <a:spLocks noChangeShapeType="1"/>
                </p:cNvSpPr>
                <p:nvPr/>
              </p:nvSpPr>
              <p:spPr bwMode="auto">
                <a:xfrm>
                  <a:off x="288" y="1344"/>
                  <a:ext cx="523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nchorCtr="1"/>
                <a:lstStyle/>
                <a:p>
                  <a:endParaRPr lang="en-US"/>
                </a:p>
              </p:txBody>
            </p:sp>
            <p:sp>
              <p:nvSpPr>
                <p:cNvPr id="52251" name="Line 27"/>
                <p:cNvSpPr>
                  <a:spLocks noChangeShapeType="1"/>
                </p:cNvSpPr>
                <p:nvPr/>
              </p:nvSpPr>
              <p:spPr bwMode="auto">
                <a:xfrm>
                  <a:off x="1632" y="1344"/>
                  <a:ext cx="0" cy="283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nchorCtr="1"/>
                <a:lstStyle/>
                <a:p>
                  <a:endParaRPr lang="en-US"/>
                </a:p>
              </p:txBody>
            </p:sp>
            <p:sp>
              <p:nvSpPr>
                <p:cNvPr id="52252" name="Line 28"/>
                <p:cNvSpPr>
                  <a:spLocks noChangeShapeType="1"/>
                </p:cNvSpPr>
                <p:nvPr/>
              </p:nvSpPr>
              <p:spPr bwMode="auto">
                <a:xfrm>
                  <a:off x="3648" y="1344"/>
                  <a:ext cx="0" cy="283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nchorCtr="1"/>
                <a:lstStyle/>
                <a:p>
                  <a:endParaRPr lang="en-US"/>
                </a:p>
              </p:txBody>
            </p:sp>
            <p:sp>
              <p:nvSpPr>
                <p:cNvPr id="52253" name="Line 29"/>
                <p:cNvSpPr>
                  <a:spLocks noChangeShapeType="1"/>
                </p:cNvSpPr>
                <p:nvPr/>
              </p:nvSpPr>
              <p:spPr bwMode="auto">
                <a:xfrm>
                  <a:off x="288" y="3360"/>
                  <a:ext cx="523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54" name="Line 30"/>
                <p:cNvSpPr>
                  <a:spLocks noChangeShapeType="1"/>
                </p:cNvSpPr>
                <p:nvPr/>
              </p:nvSpPr>
              <p:spPr bwMode="auto">
                <a:xfrm>
                  <a:off x="288" y="1685"/>
                  <a:ext cx="0" cy="85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nchorCtr="1"/>
                <a:lstStyle/>
                <a:p>
                  <a:endParaRPr lang="en-US"/>
                </a:p>
              </p:txBody>
            </p:sp>
            <p:sp>
              <p:nvSpPr>
                <p:cNvPr id="52255" name="Line 31"/>
                <p:cNvSpPr>
                  <a:spLocks noChangeShapeType="1"/>
                </p:cNvSpPr>
                <p:nvPr/>
              </p:nvSpPr>
              <p:spPr bwMode="auto">
                <a:xfrm>
                  <a:off x="288" y="576"/>
                  <a:ext cx="0" cy="1109"/>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nchor="ctr" anchorCtr="1"/>
                <a:lstStyle/>
                <a:p>
                  <a:endParaRPr lang="en-US"/>
                </a:p>
              </p:txBody>
            </p:sp>
            <p:sp>
              <p:nvSpPr>
                <p:cNvPr id="52256" name="Line 32"/>
                <p:cNvSpPr>
                  <a:spLocks noChangeShapeType="1"/>
                </p:cNvSpPr>
                <p:nvPr/>
              </p:nvSpPr>
              <p:spPr bwMode="auto">
                <a:xfrm>
                  <a:off x="288" y="2538"/>
                  <a:ext cx="0" cy="1638"/>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nchor="ctr" anchorCtr="1"/>
                <a:lstStyle/>
                <a:p>
                  <a:endParaRPr lang="en-US"/>
                </a:p>
              </p:txBody>
            </p:sp>
            <p:sp>
              <p:nvSpPr>
                <p:cNvPr id="52257" name="Line 33"/>
                <p:cNvSpPr>
                  <a:spLocks noChangeShapeType="1"/>
                </p:cNvSpPr>
                <p:nvPr/>
              </p:nvSpPr>
              <p:spPr bwMode="auto">
                <a:xfrm>
                  <a:off x="5520" y="1685"/>
                  <a:ext cx="0" cy="85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nchorCtr="1"/>
                <a:lstStyle/>
                <a:p>
                  <a:endParaRPr lang="en-US"/>
                </a:p>
              </p:txBody>
            </p:sp>
            <p:sp>
              <p:nvSpPr>
                <p:cNvPr id="52258" name="Line 34"/>
                <p:cNvSpPr>
                  <a:spLocks noChangeShapeType="1"/>
                </p:cNvSpPr>
                <p:nvPr/>
              </p:nvSpPr>
              <p:spPr bwMode="auto">
                <a:xfrm>
                  <a:off x="5520" y="576"/>
                  <a:ext cx="0" cy="1109"/>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nchor="ctr" anchorCtr="1"/>
                <a:lstStyle/>
                <a:p>
                  <a:endParaRPr lang="en-US"/>
                </a:p>
              </p:txBody>
            </p:sp>
            <p:sp>
              <p:nvSpPr>
                <p:cNvPr id="52259" name="Line 35"/>
                <p:cNvSpPr>
                  <a:spLocks noChangeShapeType="1"/>
                </p:cNvSpPr>
                <p:nvPr/>
              </p:nvSpPr>
              <p:spPr bwMode="auto">
                <a:xfrm>
                  <a:off x="5520" y="2538"/>
                  <a:ext cx="0" cy="1638"/>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nchor="ctr" anchorCtr="1"/>
                <a:lstStyle/>
                <a:p>
                  <a:endParaRPr lang="en-US"/>
                </a:p>
              </p:txBody>
            </p:sp>
            <p:sp>
              <p:nvSpPr>
                <p:cNvPr id="52260" name="Line 36"/>
                <p:cNvSpPr>
                  <a:spLocks noChangeShapeType="1"/>
                </p:cNvSpPr>
                <p:nvPr/>
              </p:nvSpPr>
              <p:spPr bwMode="auto">
                <a:xfrm>
                  <a:off x="1632" y="4176"/>
                  <a:ext cx="20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nchorCtr="1"/>
                <a:lstStyle/>
                <a:p>
                  <a:endParaRPr lang="en-US"/>
                </a:p>
              </p:txBody>
            </p:sp>
            <p:sp>
              <p:nvSpPr>
                <p:cNvPr id="52261" name="Line 37"/>
                <p:cNvSpPr>
                  <a:spLocks noChangeShapeType="1"/>
                </p:cNvSpPr>
                <p:nvPr/>
              </p:nvSpPr>
              <p:spPr bwMode="auto">
                <a:xfrm>
                  <a:off x="288" y="4176"/>
                  <a:ext cx="1344"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nchor="ctr" anchorCtr="1"/>
                <a:lstStyle/>
                <a:p>
                  <a:endParaRPr lang="en-US"/>
                </a:p>
              </p:txBody>
            </p:sp>
            <p:sp>
              <p:nvSpPr>
                <p:cNvPr id="52262" name="Line 38"/>
                <p:cNvSpPr>
                  <a:spLocks noChangeShapeType="1"/>
                </p:cNvSpPr>
                <p:nvPr/>
              </p:nvSpPr>
              <p:spPr bwMode="auto">
                <a:xfrm>
                  <a:off x="3648" y="4176"/>
                  <a:ext cx="1872"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nchor="ctr" anchorCtr="1"/>
                <a:lstStyle/>
                <a:p>
                  <a:endParaRPr lang="en-US"/>
                </a:p>
              </p:txBody>
            </p:sp>
          </p:grpSp>
        </p:grpSp>
      </p:grpSp>
    </p:spTree>
    <p:extLst>
      <p:ext uri="{BB962C8B-B14F-4D97-AF65-F5344CB8AC3E}">
        <p14:creationId xmlns:p14="http://schemas.microsoft.com/office/powerpoint/2010/main" val="1850775923"/>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3194">
                                            <p:txEl>
                                              <p:charRg st="4294967295" end="4294967295"/>
                                            </p:txEl>
                                          </p:spTgt>
                                        </p:tgtEl>
                                        <p:attrNameLst>
                                          <p:attrName>style.visibility</p:attrName>
                                        </p:attrNameLst>
                                      </p:cBhvr>
                                      <p:to>
                                        <p:strVal val="visible"/>
                                      </p:to>
                                    </p:set>
                                    <p:animEffect transition="in" filter="fade">
                                      <p:cBhvr>
                                        <p:cTn id="7" dur="500"/>
                                        <p:tgtEl>
                                          <p:spTgt spid="93194">
                                            <p:txEl>
                                              <p:charRg st="4294967295" end="4294967295"/>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3192">
                                            <p:txEl>
                                              <p:charRg st="4294967295" end="4294967295"/>
                                            </p:txEl>
                                          </p:spTgt>
                                        </p:tgtEl>
                                        <p:attrNameLst>
                                          <p:attrName>style.visibility</p:attrName>
                                        </p:attrNameLst>
                                      </p:cBhvr>
                                      <p:to>
                                        <p:strVal val="visible"/>
                                      </p:to>
                                    </p:set>
                                    <p:animEffect transition="in" filter="fade">
                                      <p:cBhvr>
                                        <p:cTn id="12" dur="500"/>
                                        <p:tgtEl>
                                          <p:spTgt spid="93192">
                                            <p:txEl>
                                              <p:charRg st="4294967295" end="4294967295"/>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3188">
                                            <p:txEl>
                                              <p:charRg st="4294967295" end="4294967295"/>
                                            </p:txEl>
                                          </p:spTgt>
                                        </p:tgtEl>
                                        <p:attrNameLst>
                                          <p:attrName>style.visibility</p:attrName>
                                        </p:attrNameLst>
                                      </p:cBhvr>
                                      <p:to>
                                        <p:strVal val="visible"/>
                                      </p:to>
                                    </p:set>
                                    <p:animEffect transition="in" filter="fade">
                                      <p:cBhvr>
                                        <p:cTn id="17" dur="500"/>
                                        <p:tgtEl>
                                          <p:spTgt spid="93188">
                                            <p:txEl>
                                              <p:charRg st="4294967295" end="429496729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3190">
                                            <p:txEl>
                                              <p:charRg st="4294967295" end="4294967295"/>
                                            </p:txEl>
                                          </p:spTgt>
                                        </p:tgtEl>
                                        <p:attrNameLst>
                                          <p:attrName>style.visibility</p:attrName>
                                        </p:attrNameLst>
                                      </p:cBhvr>
                                      <p:to>
                                        <p:strVal val="visible"/>
                                      </p:to>
                                    </p:set>
                                    <p:animEffect transition="in" filter="fade">
                                      <p:cBhvr>
                                        <p:cTn id="22" dur="500"/>
                                        <p:tgtEl>
                                          <p:spTgt spid="93190">
                                            <p:txEl>
                                              <p:charRg st="4294967295" end="429496729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3193">
                                            <p:txEl>
                                              <p:charRg st="4294967295" end="4294967295"/>
                                            </p:txEl>
                                          </p:spTgt>
                                        </p:tgtEl>
                                        <p:attrNameLst>
                                          <p:attrName>style.visibility</p:attrName>
                                        </p:attrNameLst>
                                      </p:cBhvr>
                                      <p:to>
                                        <p:strVal val="visible"/>
                                      </p:to>
                                    </p:set>
                                    <p:animEffect transition="in" filter="fade">
                                      <p:cBhvr>
                                        <p:cTn id="27" dur="500"/>
                                        <p:tgtEl>
                                          <p:spTgt spid="93193">
                                            <p:txEl>
                                              <p:charRg st="4294967295" end="429496729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3191">
                                            <p:txEl>
                                              <p:charRg st="4294967295" end="4294967295"/>
                                            </p:txEl>
                                          </p:spTgt>
                                        </p:tgtEl>
                                        <p:attrNameLst>
                                          <p:attrName>style.visibility</p:attrName>
                                        </p:attrNameLst>
                                      </p:cBhvr>
                                      <p:to>
                                        <p:strVal val="visible"/>
                                      </p:to>
                                    </p:set>
                                    <p:animEffect transition="in" filter="fade">
                                      <p:cBhvr>
                                        <p:cTn id="32" dur="500"/>
                                        <p:tgtEl>
                                          <p:spTgt spid="93191">
                                            <p:txEl>
                                              <p:charRg st="4294967295" end="429496729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3187">
                                            <p:txEl>
                                              <p:charRg st="4294967295" end="4294967295"/>
                                            </p:txEl>
                                          </p:spTgt>
                                        </p:tgtEl>
                                        <p:attrNameLst>
                                          <p:attrName>style.visibility</p:attrName>
                                        </p:attrNameLst>
                                      </p:cBhvr>
                                      <p:to>
                                        <p:strVal val="visible"/>
                                      </p:to>
                                    </p:set>
                                    <p:animEffect transition="in" filter="fade">
                                      <p:cBhvr>
                                        <p:cTn id="37" dur="500"/>
                                        <p:tgtEl>
                                          <p:spTgt spid="93187">
                                            <p:txEl>
                                              <p:charRg st="4294967295" end="429496729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3189">
                                            <p:txEl>
                                              <p:charRg st="4294967295" end="4294967295"/>
                                            </p:txEl>
                                          </p:spTgt>
                                        </p:tgtEl>
                                        <p:attrNameLst>
                                          <p:attrName>style.visibility</p:attrName>
                                        </p:attrNameLst>
                                      </p:cBhvr>
                                      <p:to>
                                        <p:strVal val="visible"/>
                                      </p:to>
                                    </p:set>
                                    <p:animEffect transition="in" filter="fade">
                                      <p:cBhvr>
                                        <p:cTn id="42" dur="500"/>
                                        <p:tgtEl>
                                          <p:spTgt spid="93189">
                                            <p:txEl>
                                              <p:charRg st="4294967295" end="42949672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autoUpdateAnimBg="0"/>
      <p:bldP spid="93188" grpId="0" autoUpdateAnimBg="0"/>
      <p:bldP spid="93189" grpId="0" autoUpdateAnimBg="0"/>
      <p:bldP spid="93190" grpId="0" autoUpdateAnimBg="0"/>
      <p:bldP spid="93191" grpId="0" autoUpdateAnimBg="0"/>
      <p:bldP spid="93192" grpId="0" autoUpdateAnimBg="0"/>
      <p:bldP spid="93193" grpId="0" autoUpdateAnimBg="0"/>
      <p:bldP spid="93194"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r>
              <a:rPr lang="en-US" smtClean="0"/>
              <a:t>The </a:t>
            </a:r>
            <a:r>
              <a:rPr lang="en-US" i="1" smtClean="0"/>
              <a:t>LM</a:t>
            </a:r>
            <a:r>
              <a:rPr lang="en-US" sz="1100" smtClean="0"/>
              <a:t> </a:t>
            </a:r>
            <a:r>
              <a:rPr lang="en-US" smtClean="0"/>
              <a:t> curve</a:t>
            </a:r>
          </a:p>
        </p:txBody>
      </p:sp>
      <p:sp>
        <p:nvSpPr>
          <p:cNvPr id="13317" name="Rectangle 3"/>
          <p:cNvSpPr>
            <a:spLocks noGrp="1" noChangeArrowheads="1"/>
          </p:cNvSpPr>
          <p:nvPr>
            <p:ph type="body" idx="1"/>
          </p:nvPr>
        </p:nvSpPr>
        <p:spPr>
          <a:xfrm>
            <a:off x="593725" y="1616075"/>
            <a:ext cx="8229600" cy="1187450"/>
          </a:xfrm>
        </p:spPr>
        <p:txBody>
          <a:bodyPr/>
          <a:lstStyle/>
          <a:p>
            <a:pPr marL="0" indent="0">
              <a:spcBef>
                <a:spcPct val="30000"/>
              </a:spcBef>
              <a:buFont typeface="Wingdings" pitchFamily="2" charset="2"/>
              <a:buNone/>
            </a:pPr>
            <a:r>
              <a:rPr lang="en-US" sz="2700" smtClean="0"/>
              <a:t>Now let’s put </a:t>
            </a:r>
            <a:r>
              <a:rPr lang="en-US" sz="2700" b="1" i="1" smtClean="0"/>
              <a:t>Y</a:t>
            </a:r>
            <a:r>
              <a:rPr lang="en-US" sz="2700" smtClean="0"/>
              <a:t>  back into the money demand function:</a:t>
            </a:r>
          </a:p>
        </p:txBody>
      </p:sp>
      <p:graphicFrame>
        <p:nvGraphicFramePr>
          <p:cNvPr id="95236" name="Object 2"/>
          <p:cNvGraphicFramePr>
            <a:graphicFrameLocks noChangeAspect="1"/>
          </p:cNvGraphicFramePr>
          <p:nvPr/>
        </p:nvGraphicFramePr>
        <p:xfrm>
          <a:off x="3616325" y="5192713"/>
          <a:ext cx="2830513" cy="633412"/>
        </p:xfrm>
        <a:graphic>
          <a:graphicData uri="http://schemas.openxmlformats.org/presentationml/2006/ole">
            <mc:AlternateContent xmlns:mc="http://schemas.openxmlformats.org/markup-compatibility/2006">
              <mc:Choice xmlns:v="urn:schemas-microsoft-com:vml" Requires="v">
                <p:oleObj spid="_x0000_s13331" name="Equation" r:id="rId4" imgW="1079280" imgH="241200" progId="Equation.DSMT4">
                  <p:embed/>
                </p:oleObj>
              </mc:Choice>
              <mc:Fallback>
                <p:oleObj name="Equation" r:id="rId4" imgW="1079280" imgH="241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16325" y="5192713"/>
                        <a:ext cx="2830513" cy="633412"/>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5237" name="Rectangle 5"/>
          <p:cNvSpPr>
            <a:spLocks noChangeArrowheads="1"/>
          </p:cNvSpPr>
          <p:nvPr/>
        </p:nvSpPr>
        <p:spPr bwMode="auto">
          <a:xfrm>
            <a:off x="636588" y="3213100"/>
            <a:ext cx="75438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5000"/>
              </a:lnSpc>
              <a:spcBef>
                <a:spcPct val="30000"/>
              </a:spcBef>
              <a:buSzPct val="110000"/>
              <a:buFont typeface="Wingdings" pitchFamily="2" charset="2"/>
              <a:buNone/>
            </a:pPr>
            <a:r>
              <a:rPr lang="en-US" sz="2700"/>
              <a:t>The </a:t>
            </a:r>
            <a:r>
              <a:rPr lang="en-US" sz="2700" b="1" i="1">
                <a:solidFill>
                  <a:srgbClr val="FF0000"/>
                </a:solidFill>
              </a:rPr>
              <a:t>LM</a:t>
            </a:r>
            <a:r>
              <a:rPr lang="en-US" sz="2700" b="1">
                <a:solidFill>
                  <a:srgbClr val="FF0000"/>
                </a:solidFill>
              </a:rPr>
              <a:t> </a:t>
            </a:r>
            <a:r>
              <a:rPr lang="en-US" sz="1300">
                <a:solidFill>
                  <a:srgbClr val="FF0000"/>
                </a:solidFill>
              </a:rPr>
              <a:t> </a:t>
            </a:r>
            <a:r>
              <a:rPr lang="en-US" sz="2700" b="1">
                <a:solidFill>
                  <a:srgbClr val="FF0000"/>
                </a:solidFill>
              </a:rPr>
              <a:t>curve</a:t>
            </a:r>
            <a:r>
              <a:rPr lang="en-US" sz="2700"/>
              <a:t> is a graph of all combinations of </a:t>
            </a:r>
            <a:r>
              <a:rPr lang="en-US" sz="2700" b="1" i="1"/>
              <a:t>r</a:t>
            </a:r>
            <a:r>
              <a:rPr lang="en-US" sz="2700"/>
              <a:t>  and </a:t>
            </a:r>
            <a:r>
              <a:rPr lang="en-US" sz="2700" b="1" i="1"/>
              <a:t>Y</a:t>
            </a:r>
            <a:r>
              <a:rPr lang="en-US" sz="2700"/>
              <a:t>  that equate the supply and demand for real money balances.</a:t>
            </a:r>
          </a:p>
          <a:p>
            <a:pPr>
              <a:lnSpc>
                <a:spcPct val="105000"/>
              </a:lnSpc>
              <a:spcBef>
                <a:spcPct val="30000"/>
              </a:spcBef>
              <a:buSzPct val="110000"/>
              <a:buFont typeface="Wingdings" pitchFamily="2" charset="2"/>
              <a:buNone/>
            </a:pPr>
            <a:r>
              <a:rPr lang="en-US" sz="2700"/>
              <a:t>The equation for the </a:t>
            </a:r>
            <a:r>
              <a:rPr lang="en-US" sz="2700" i="1"/>
              <a:t>LM</a:t>
            </a:r>
            <a:r>
              <a:rPr lang="en-US" sz="2700"/>
              <a:t> </a:t>
            </a:r>
            <a:r>
              <a:rPr lang="en-US" sz="1300"/>
              <a:t> </a:t>
            </a:r>
            <a:r>
              <a:rPr lang="en-US" sz="2700"/>
              <a:t>curve is:</a:t>
            </a:r>
          </a:p>
        </p:txBody>
      </p:sp>
      <p:graphicFrame>
        <p:nvGraphicFramePr>
          <p:cNvPr id="95238" name="Object 3"/>
          <p:cNvGraphicFramePr>
            <a:graphicFrameLocks noChangeAspect="1"/>
          </p:cNvGraphicFramePr>
          <p:nvPr/>
        </p:nvGraphicFramePr>
        <p:xfrm>
          <a:off x="3249613" y="2311400"/>
          <a:ext cx="3605212" cy="735013"/>
        </p:xfrm>
        <a:graphic>
          <a:graphicData uri="http://schemas.openxmlformats.org/presentationml/2006/ole">
            <mc:AlternateContent xmlns:mc="http://schemas.openxmlformats.org/markup-compatibility/2006">
              <mc:Choice xmlns:v="urn:schemas-microsoft-com:vml" Requires="v">
                <p:oleObj spid="_x0000_s13332" name="Equation" r:id="rId6" imgW="1371600" imgH="279360" progId="Equation.DSMT4">
                  <p:embed/>
                </p:oleObj>
              </mc:Choice>
              <mc:Fallback>
                <p:oleObj name="Equation" r:id="rId6" imgW="1371600" imgH="27936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49613" y="2311400"/>
                        <a:ext cx="3605212" cy="735013"/>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1701063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95238"/>
                                        </p:tgtEl>
                                        <p:attrNameLst>
                                          <p:attrName>style.visibility</p:attrName>
                                        </p:attrNameLst>
                                      </p:cBhvr>
                                      <p:to>
                                        <p:strVal val="visible"/>
                                      </p:to>
                                    </p:set>
                                    <p:animEffect transition="in" filter="fade">
                                      <p:cBhvr>
                                        <p:cTn id="7" dur="500"/>
                                        <p:tgtEl>
                                          <p:spTgt spid="952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5237">
                                            <p:txEl>
                                              <p:pRg st="0" end="0"/>
                                            </p:txEl>
                                          </p:spTgt>
                                        </p:tgtEl>
                                        <p:attrNameLst>
                                          <p:attrName>style.visibility</p:attrName>
                                        </p:attrNameLst>
                                      </p:cBhvr>
                                      <p:to>
                                        <p:strVal val="visible"/>
                                      </p:to>
                                    </p:set>
                                    <p:animEffect transition="in" filter="wipe(left)">
                                      <p:cBhvr>
                                        <p:cTn id="12" dur="500"/>
                                        <p:tgtEl>
                                          <p:spTgt spid="9523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5237">
                                            <p:txEl>
                                              <p:pRg st="1" end="1"/>
                                            </p:txEl>
                                          </p:spTgt>
                                        </p:tgtEl>
                                        <p:attrNameLst>
                                          <p:attrName>style.visibility</p:attrName>
                                        </p:attrNameLst>
                                      </p:cBhvr>
                                      <p:to>
                                        <p:strVal val="visible"/>
                                      </p:to>
                                    </p:set>
                                    <p:animEffect transition="in" filter="wipe(left)">
                                      <p:cBhvr>
                                        <p:cTn id="17" dur="500"/>
                                        <p:tgtEl>
                                          <p:spTgt spid="95237">
                                            <p:txEl>
                                              <p:pRg st="1" end="1"/>
                                            </p:txEl>
                                          </p:spTgt>
                                        </p:tgtEl>
                                      </p:cBhvr>
                                    </p:animEffect>
                                  </p:childTnLst>
                                </p:cTn>
                              </p:par>
                            </p:childTnLst>
                          </p:cTn>
                        </p:par>
                        <p:par>
                          <p:cTn id="18" fill="hold" nodeType="afterGroup">
                            <p:stCondLst>
                              <p:cond delay="500"/>
                            </p:stCondLst>
                            <p:childTnLst>
                              <p:par>
                                <p:cTn id="19" presetID="10" presetClass="entr" presetSubtype="0" fill="hold" nodeType="afterEffect">
                                  <p:stCondLst>
                                    <p:cond delay="0"/>
                                  </p:stCondLst>
                                  <p:childTnLst>
                                    <p:set>
                                      <p:cBhvr>
                                        <p:cTn id="20" dur="1" fill="hold">
                                          <p:stCondLst>
                                            <p:cond delay="0"/>
                                          </p:stCondLst>
                                        </p:cTn>
                                        <p:tgtEl>
                                          <p:spTgt spid="95236"/>
                                        </p:tgtEl>
                                        <p:attrNameLst>
                                          <p:attrName>style.visibility</p:attrName>
                                        </p:attrNameLst>
                                      </p:cBhvr>
                                      <p:to>
                                        <p:strVal val="visible"/>
                                      </p:to>
                                    </p:set>
                                    <p:animEffect transition="in" filter="fade">
                                      <p:cBhvr>
                                        <p:cTn id="21" dur="500"/>
                                        <p:tgtEl>
                                          <p:spTgt spid="95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7"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2" name="Oval 2"/>
          <p:cNvSpPr>
            <a:spLocks noChangeArrowheads="1"/>
          </p:cNvSpPr>
          <p:nvPr/>
        </p:nvSpPr>
        <p:spPr bwMode="auto">
          <a:xfrm>
            <a:off x="7048500" y="3557588"/>
            <a:ext cx="76200" cy="76200"/>
          </a:xfrm>
          <a:prstGeom prst="ellipse">
            <a:avLst/>
          </a:prstGeom>
          <a:solidFill>
            <a:srgbClr val="FF0000"/>
          </a:solidFill>
          <a:ln w="9525">
            <a:solidFill>
              <a:schemeClr val="tx1"/>
            </a:solidFill>
            <a:round/>
            <a:headEnd/>
            <a:tailEnd/>
          </a:ln>
        </p:spPr>
        <p:txBody>
          <a:bodyPr wrap="none" anchor="ctr"/>
          <a:lstStyle/>
          <a:p>
            <a:endParaRPr lang="en-US"/>
          </a:p>
        </p:txBody>
      </p:sp>
      <p:sp>
        <p:nvSpPr>
          <p:cNvPr id="14340" name="Rectangle 3"/>
          <p:cNvSpPr>
            <a:spLocks noGrp="1" noChangeArrowheads="1"/>
          </p:cNvSpPr>
          <p:nvPr>
            <p:ph type="title"/>
          </p:nvPr>
        </p:nvSpPr>
        <p:spPr/>
        <p:txBody>
          <a:bodyPr/>
          <a:lstStyle/>
          <a:p>
            <a:r>
              <a:rPr lang="en-US" sz="3100" smtClean="0"/>
              <a:t>Deriving the </a:t>
            </a:r>
            <a:r>
              <a:rPr lang="en-US" sz="3100" i="1" smtClean="0"/>
              <a:t>LM</a:t>
            </a:r>
            <a:r>
              <a:rPr lang="en-US" sz="1000" smtClean="0"/>
              <a:t> </a:t>
            </a:r>
            <a:r>
              <a:rPr lang="en-US" sz="3100" smtClean="0"/>
              <a:t> curve</a:t>
            </a:r>
          </a:p>
        </p:txBody>
      </p:sp>
      <p:grpSp>
        <p:nvGrpSpPr>
          <p:cNvPr id="2" name="Group 4"/>
          <p:cNvGrpSpPr>
            <a:grpSpLocks/>
          </p:cNvGrpSpPr>
          <p:nvPr/>
        </p:nvGrpSpPr>
        <p:grpSpPr bwMode="auto">
          <a:xfrm>
            <a:off x="762000" y="1985963"/>
            <a:ext cx="3657600" cy="3733800"/>
            <a:chOff x="432" y="1104"/>
            <a:chExt cx="2304" cy="2352"/>
          </a:xfrm>
        </p:grpSpPr>
        <p:grpSp>
          <p:nvGrpSpPr>
            <p:cNvPr id="14378" name="Group 5"/>
            <p:cNvGrpSpPr>
              <a:grpSpLocks/>
            </p:cNvGrpSpPr>
            <p:nvPr/>
          </p:nvGrpSpPr>
          <p:grpSpPr bwMode="auto">
            <a:xfrm>
              <a:off x="576" y="1344"/>
              <a:ext cx="1776" cy="1872"/>
              <a:chOff x="2640" y="1056"/>
              <a:chExt cx="2496" cy="2112"/>
            </a:xfrm>
          </p:grpSpPr>
          <p:sp>
            <p:nvSpPr>
              <p:cNvPr id="14381" name="Line 6"/>
              <p:cNvSpPr>
                <a:spLocks noChangeShapeType="1"/>
              </p:cNvSpPr>
              <p:nvPr/>
            </p:nvSpPr>
            <p:spPr bwMode="auto">
              <a:xfrm>
                <a:off x="2640" y="1056"/>
                <a:ext cx="0" cy="2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82" name="Line 7"/>
              <p:cNvSpPr>
                <a:spLocks noChangeShapeType="1"/>
              </p:cNvSpPr>
              <p:nvPr/>
            </p:nvSpPr>
            <p:spPr bwMode="auto">
              <a:xfrm>
                <a:off x="2640" y="3168"/>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4379" name="Text Box 8"/>
            <p:cNvSpPr txBox="1">
              <a:spLocks noChangeArrowheads="1"/>
            </p:cNvSpPr>
            <p:nvPr/>
          </p:nvSpPr>
          <p:spPr bwMode="auto">
            <a:xfrm>
              <a:off x="2160" y="3177"/>
              <a:ext cx="576"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
                </a:spcBef>
              </a:pPr>
              <a:r>
                <a:rPr lang="en-US" sz="2300" b="1" i="1">
                  <a:latin typeface="Tahoma" pitchFamily="34" charset="0"/>
                </a:rPr>
                <a:t>M/P</a:t>
              </a:r>
              <a:r>
                <a:rPr lang="en-US" sz="2300"/>
                <a:t> </a:t>
              </a:r>
            </a:p>
          </p:txBody>
        </p:sp>
        <p:sp>
          <p:nvSpPr>
            <p:cNvPr id="14380" name="Text Box 9"/>
            <p:cNvSpPr txBox="1">
              <a:spLocks noChangeArrowheads="1"/>
            </p:cNvSpPr>
            <p:nvPr/>
          </p:nvSpPr>
          <p:spPr bwMode="auto">
            <a:xfrm>
              <a:off x="432" y="1104"/>
              <a:ext cx="288" cy="288"/>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082675" algn="r"/>
                  <a:tab pos="1830388" algn="r"/>
                </a:tabLst>
                <a:defRPr>
                  <a:solidFill>
                    <a:schemeClr val="tx1"/>
                  </a:solidFill>
                  <a:latin typeface="Arial" charset="0"/>
                  <a:cs typeface="Arial" charset="0"/>
                </a:defRPr>
              </a:lvl1pPr>
              <a:lvl2pPr marL="742950" indent="-285750" eaLnBrk="0" hangingPunct="0">
                <a:tabLst>
                  <a:tab pos="1082675" algn="r"/>
                  <a:tab pos="1830388" algn="r"/>
                </a:tabLst>
                <a:defRPr>
                  <a:solidFill>
                    <a:schemeClr val="tx1"/>
                  </a:solidFill>
                  <a:latin typeface="Arial" charset="0"/>
                  <a:cs typeface="Arial" charset="0"/>
                </a:defRPr>
              </a:lvl2pPr>
              <a:lvl3pPr marL="1143000" indent="-228600" eaLnBrk="0" hangingPunct="0">
                <a:tabLst>
                  <a:tab pos="1082675" algn="r"/>
                  <a:tab pos="1830388" algn="r"/>
                </a:tabLst>
                <a:defRPr>
                  <a:solidFill>
                    <a:schemeClr val="tx1"/>
                  </a:solidFill>
                  <a:latin typeface="Arial" charset="0"/>
                  <a:cs typeface="Arial" charset="0"/>
                </a:defRPr>
              </a:lvl3pPr>
              <a:lvl4pPr marL="1600200" indent="-228600" eaLnBrk="0" hangingPunct="0">
                <a:tabLst>
                  <a:tab pos="1082675" algn="r"/>
                  <a:tab pos="1830388" algn="r"/>
                </a:tabLst>
                <a:defRPr>
                  <a:solidFill>
                    <a:schemeClr val="tx1"/>
                  </a:solidFill>
                  <a:latin typeface="Arial" charset="0"/>
                  <a:cs typeface="Arial" charset="0"/>
                </a:defRPr>
              </a:lvl4pPr>
              <a:lvl5pPr marL="2057400" indent="-228600" eaLnBrk="0" hangingPunct="0">
                <a:tabLst>
                  <a:tab pos="1082675" algn="r"/>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9pPr>
            </a:lstStyle>
            <a:p>
              <a:pPr eaLnBrk="1" hangingPunct="1">
                <a:spcBef>
                  <a:spcPct val="5000"/>
                </a:spcBef>
              </a:pPr>
              <a:r>
                <a:rPr lang="en-US" sz="2400" b="1" i="1">
                  <a:latin typeface="Tahoma" pitchFamily="34" charset="0"/>
                </a:rPr>
                <a:t>r</a:t>
              </a:r>
              <a:endParaRPr lang="en-US" sz="2200"/>
            </a:p>
          </p:txBody>
        </p:sp>
      </p:grpSp>
      <p:grpSp>
        <p:nvGrpSpPr>
          <p:cNvPr id="4" name="Group 10"/>
          <p:cNvGrpSpPr>
            <a:grpSpLocks/>
          </p:cNvGrpSpPr>
          <p:nvPr/>
        </p:nvGrpSpPr>
        <p:grpSpPr bwMode="auto">
          <a:xfrm>
            <a:off x="2057400" y="2462213"/>
            <a:ext cx="446088" cy="3695700"/>
            <a:chOff x="1248" y="1404"/>
            <a:chExt cx="281" cy="2328"/>
          </a:xfrm>
        </p:grpSpPr>
        <p:sp>
          <p:nvSpPr>
            <p:cNvPr id="14377" name="Line 11"/>
            <p:cNvSpPr>
              <a:spLocks noChangeShapeType="1"/>
            </p:cNvSpPr>
            <p:nvPr/>
          </p:nvSpPr>
          <p:spPr bwMode="auto">
            <a:xfrm flipV="1">
              <a:off x="1373" y="1404"/>
              <a:ext cx="0" cy="180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14338" name="Object 2"/>
            <p:cNvGraphicFramePr>
              <a:graphicFrameLocks noChangeAspect="1"/>
            </p:cNvGraphicFramePr>
            <p:nvPr/>
          </p:nvGraphicFramePr>
          <p:xfrm>
            <a:off x="1248" y="3264"/>
            <a:ext cx="281" cy="468"/>
          </p:xfrm>
          <a:graphic>
            <a:graphicData uri="http://schemas.openxmlformats.org/presentationml/2006/ole">
              <mc:AlternateContent xmlns:mc="http://schemas.openxmlformats.org/markup-compatibility/2006">
                <mc:Choice xmlns:v="urn:schemas-microsoft-com:vml" Requires="v">
                  <p:oleObj spid="_x0000_s14347" name="Equation" r:id="rId4" imgW="266400" imgH="444240" progId="Equation.DSMT4">
                    <p:embed/>
                  </p:oleObj>
                </mc:Choice>
                <mc:Fallback>
                  <p:oleObj name="Equation" r:id="rId4" imgW="266400" imgH="4442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8" y="3264"/>
                          <a:ext cx="281" cy="4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 name="Group 13"/>
          <p:cNvGrpSpPr>
            <a:grpSpLocks/>
          </p:cNvGrpSpPr>
          <p:nvPr/>
        </p:nvGrpSpPr>
        <p:grpSpPr bwMode="auto">
          <a:xfrm>
            <a:off x="1295400" y="1905000"/>
            <a:ext cx="3124200" cy="3281363"/>
            <a:chOff x="768" y="1053"/>
            <a:chExt cx="1968" cy="2067"/>
          </a:xfrm>
        </p:grpSpPr>
        <p:sp>
          <p:nvSpPr>
            <p:cNvPr id="14375" name="Arc 14"/>
            <p:cNvSpPr>
              <a:spLocks/>
            </p:cNvSpPr>
            <p:nvPr/>
          </p:nvSpPr>
          <p:spPr bwMode="auto">
            <a:xfrm flipH="1" flipV="1">
              <a:off x="768" y="1053"/>
              <a:ext cx="1344" cy="1923"/>
            </a:xfrm>
            <a:custGeom>
              <a:avLst/>
              <a:gdLst>
                <a:gd name="T0" fmla="*/ 0 w 20516"/>
                <a:gd name="T1" fmla="*/ 0 h 21438"/>
                <a:gd name="T2" fmla="*/ 0 w 20516"/>
                <a:gd name="T3" fmla="*/ 0 h 21438"/>
                <a:gd name="T4" fmla="*/ 0 w 20516"/>
                <a:gd name="T5" fmla="*/ 0 h 21438"/>
                <a:gd name="T6" fmla="*/ 0 60000 65536"/>
                <a:gd name="T7" fmla="*/ 0 60000 65536"/>
                <a:gd name="T8" fmla="*/ 0 60000 65536"/>
                <a:gd name="T9" fmla="*/ 0 w 20516"/>
                <a:gd name="T10" fmla="*/ 0 h 21438"/>
                <a:gd name="T11" fmla="*/ 20516 w 20516"/>
                <a:gd name="T12" fmla="*/ 21438 h 21438"/>
              </a:gdLst>
              <a:ahLst/>
              <a:cxnLst>
                <a:cxn ang="T6">
                  <a:pos x="T0" y="T1"/>
                </a:cxn>
                <a:cxn ang="T7">
                  <a:pos x="T2" y="T3"/>
                </a:cxn>
                <a:cxn ang="T8">
                  <a:pos x="T4" y="T5"/>
                </a:cxn>
              </a:cxnLst>
              <a:rect l="T9" t="T10" r="T11" b="T12"/>
              <a:pathLst>
                <a:path w="20516" h="21438" fill="none" extrusionOk="0">
                  <a:moveTo>
                    <a:pt x="2640" y="-1"/>
                  </a:moveTo>
                  <a:cubicBezTo>
                    <a:pt x="10938" y="1021"/>
                    <a:pt x="17901" y="6740"/>
                    <a:pt x="20516" y="14681"/>
                  </a:cubicBezTo>
                </a:path>
                <a:path w="20516" h="21438" stroke="0" extrusionOk="0">
                  <a:moveTo>
                    <a:pt x="2640" y="-1"/>
                  </a:moveTo>
                  <a:cubicBezTo>
                    <a:pt x="10938" y="1021"/>
                    <a:pt x="17901" y="6740"/>
                    <a:pt x="20516" y="14681"/>
                  </a:cubicBezTo>
                  <a:lnTo>
                    <a:pt x="0" y="21438"/>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76" name="Text Box 15"/>
            <p:cNvSpPr txBox="1">
              <a:spLocks noChangeArrowheads="1"/>
            </p:cNvSpPr>
            <p:nvPr/>
          </p:nvSpPr>
          <p:spPr bwMode="auto">
            <a:xfrm>
              <a:off x="1872" y="2832"/>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i="1" dirty="0">
                  <a:latin typeface="Tahoma" pitchFamily="34" charset="0"/>
                </a:rPr>
                <a:t>L</a:t>
              </a:r>
              <a:r>
                <a:rPr lang="en-US" sz="1200" b="1" i="1" dirty="0">
                  <a:latin typeface="Tahoma" pitchFamily="34" charset="0"/>
                </a:rPr>
                <a:t> </a:t>
              </a:r>
              <a:r>
                <a:rPr lang="en-US" sz="2400" dirty="0">
                  <a:latin typeface="Tahoma" pitchFamily="34" charset="0"/>
                </a:rPr>
                <a:t>(</a:t>
              </a:r>
              <a:r>
                <a:rPr lang="en-US" sz="2400" b="1" i="1" dirty="0">
                  <a:latin typeface="Tahoma" pitchFamily="34" charset="0"/>
                </a:rPr>
                <a:t>r</a:t>
              </a:r>
              <a:r>
                <a:rPr lang="en-US" sz="1200" b="1" i="1" dirty="0">
                  <a:latin typeface="Tahoma" pitchFamily="34" charset="0"/>
                </a:rPr>
                <a:t> </a:t>
              </a:r>
              <a:r>
                <a:rPr lang="en-US" sz="2400" b="1" i="1" dirty="0">
                  <a:latin typeface="Tahoma" pitchFamily="34" charset="0"/>
                </a:rPr>
                <a:t>,</a:t>
              </a:r>
              <a:r>
                <a:rPr lang="en-US" sz="1200" b="1" i="1" dirty="0">
                  <a:latin typeface="Tahoma" pitchFamily="34" charset="0"/>
                </a:rPr>
                <a:t> </a:t>
              </a:r>
              <a:r>
                <a:rPr lang="en-US" sz="2400" b="1" i="1" dirty="0">
                  <a:solidFill>
                    <a:schemeClr val="hlink"/>
                  </a:solidFill>
                  <a:latin typeface="Tahoma" pitchFamily="34" charset="0"/>
                </a:rPr>
                <a:t>Y</a:t>
              </a:r>
              <a:r>
                <a:rPr lang="en-US" sz="2200" b="1" baseline="-25000" dirty="0">
                  <a:solidFill>
                    <a:schemeClr val="hlink"/>
                  </a:solidFill>
                  <a:latin typeface="Tahoma" pitchFamily="34" charset="0"/>
                </a:rPr>
                <a:t>1</a:t>
              </a:r>
              <a:r>
                <a:rPr lang="en-US" sz="1200" b="1" i="1" dirty="0">
                  <a:solidFill>
                    <a:schemeClr val="hlink"/>
                  </a:solidFill>
                  <a:latin typeface="Tahoma" pitchFamily="34" charset="0"/>
                </a:rPr>
                <a:t> </a:t>
              </a:r>
              <a:r>
                <a:rPr lang="en-US" sz="2400" dirty="0">
                  <a:latin typeface="Tahoma" pitchFamily="34" charset="0"/>
                </a:rPr>
                <a:t>)</a:t>
              </a:r>
              <a:r>
                <a:rPr lang="en-US" sz="2400" b="1" i="1" dirty="0">
                  <a:latin typeface="Tahoma" pitchFamily="34" charset="0"/>
                </a:rPr>
                <a:t> </a:t>
              </a:r>
            </a:p>
          </p:txBody>
        </p:sp>
      </p:grpSp>
      <p:sp>
        <p:nvSpPr>
          <p:cNvPr id="97296" name="Line 16"/>
          <p:cNvSpPr>
            <a:spLocks noChangeShapeType="1"/>
          </p:cNvSpPr>
          <p:nvPr/>
        </p:nvSpPr>
        <p:spPr bwMode="auto">
          <a:xfrm flipH="1">
            <a:off x="990600" y="4511675"/>
            <a:ext cx="693737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97297" name="Text Box 17"/>
          <p:cNvSpPr txBox="1">
            <a:spLocks noChangeArrowheads="1"/>
          </p:cNvSpPr>
          <p:nvPr/>
        </p:nvSpPr>
        <p:spPr bwMode="auto">
          <a:xfrm>
            <a:off x="533400" y="4225925"/>
            <a:ext cx="457200" cy="503238"/>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Ins="0" bIns="91440">
            <a:spAutoFit/>
          </a:bodyPr>
          <a:lstStyle>
            <a:lvl1pPr eaLnBrk="0" hangingPunct="0">
              <a:tabLst>
                <a:tab pos="1082675" algn="r"/>
                <a:tab pos="1830388" algn="r"/>
              </a:tabLst>
              <a:defRPr>
                <a:solidFill>
                  <a:schemeClr val="tx1"/>
                </a:solidFill>
                <a:latin typeface="Arial" charset="0"/>
                <a:cs typeface="Arial" charset="0"/>
              </a:defRPr>
            </a:lvl1pPr>
            <a:lvl2pPr marL="742950" indent="-285750" eaLnBrk="0" hangingPunct="0">
              <a:tabLst>
                <a:tab pos="1082675" algn="r"/>
                <a:tab pos="1830388" algn="r"/>
              </a:tabLst>
              <a:defRPr>
                <a:solidFill>
                  <a:schemeClr val="tx1"/>
                </a:solidFill>
                <a:latin typeface="Arial" charset="0"/>
                <a:cs typeface="Arial" charset="0"/>
              </a:defRPr>
            </a:lvl2pPr>
            <a:lvl3pPr marL="1143000" indent="-228600" eaLnBrk="0" hangingPunct="0">
              <a:tabLst>
                <a:tab pos="1082675" algn="r"/>
                <a:tab pos="1830388" algn="r"/>
              </a:tabLst>
              <a:defRPr>
                <a:solidFill>
                  <a:schemeClr val="tx1"/>
                </a:solidFill>
                <a:latin typeface="Arial" charset="0"/>
                <a:cs typeface="Arial" charset="0"/>
              </a:defRPr>
            </a:lvl3pPr>
            <a:lvl4pPr marL="1600200" indent="-228600" eaLnBrk="0" hangingPunct="0">
              <a:tabLst>
                <a:tab pos="1082675" algn="r"/>
                <a:tab pos="1830388" algn="r"/>
              </a:tabLst>
              <a:defRPr>
                <a:solidFill>
                  <a:schemeClr val="tx1"/>
                </a:solidFill>
                <a:latin typeface="Arial" charset="0"/>
                <a:cs typeface="Arial" charset="0"/>
              </a:defRPr>
            </a:lvl4pPr>
            <a:lvl5pPr marL="2057400" indent="-228600" eaLnBrk="0" hangingPunct="0">
              <a:tabLst>
                <a:tab pos="1082675" algn="r"/>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9pPr>
          </a:lstStyle>
          <a:p>
            <a:pPr eaLnBrk="1" hangingPunct="1">
              <a:spcBef>
                <a:spcPct val="5000"/>
              </a:spcBef>
            </a:pPr>
            <a:r>
              <a:rPr lang="en-US" sz="2400" b="1" i="1" dirty="0">
                <a:latin typeface="Tahoma" pitchFamily="34" charset="0"/>
              </a:rPr>
              <a:t>r</a:t>
            </a:r>
            <a:r>
              <a:rPr lang="en-US" sz="2300" b="1" baseline="-25000" dirty="0">
                <a:latin typeface="Tahoma" pitchFamily="34" charset="0"/>
              </a:rPr>
              <a:t>1</a:t>
            </a:r>
            <a:endParaRPr lang="en-US" sz="2300" baseline="-25000" dirty="0"/>
          </a:p>
        </p:txBody>
      </p:sp>
      <p:sp>
        <p:nvSpPr>
          <p:cNvPr id="97298" name="Text Box 18"/>
          <p:cNvSpPr txBox="1">
            <a:spLocks noChangeArrowheads="1"/>
          </p:cNvSpPr>
          <p:nvPr/>
        </p:nvSpPr>
        <p:spPr bwMode="auto">
          <a:xfrm>
            <a:off x="533400" y="3311525"/>
            <a:ext cx="457200" cy="503238"/>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Ins="0" bIns="91440">
            <a:spAutoFit/>
          </a:bodyPr>
          <a:lstStyle>
            <a:lvl1pPr eaLnBrk="0" hangingPunct="0">
              <a:tabLst>
                <a:tab pos="1082675" algn="r"/>
                <a:tab pos="1830388" algn="r"/>
              </a:tabLst>
              <a:defRPr>
                <a:solidFill>
                  <a:schemeClr val="tx1"/>
                </a:solidFill>
                <a:latin typeface="Arial" charset="0"/>
                <a:cs typeface="Arial" charset="0"/>
              </a:defRPr>
            </a:lvl1pPr>
            <a:lvl2pPr marL="742950" indent="-285750" eaLnBrk="0" hangingPunct="0">
              <a:tabLst>
                <a:tab pos="1082675" algn="r"/>
                <a:tab pos="1830388" algn="r"/>
              </a:tabLst>
              <a:defRPr>
                <a:solidFill>
                  <a:schemeClr val="tx1"/>
                </a:solidFill>
                <a:latin typeface="Arial" charset="0"/>
                <a:cs typeface="Arial" charset="0"/>
              </a:defRPr>
            </a:lvl2pPr>
            <a:lvl3pPr marL="1143000" indent="-228600" eaLnBrk="0" hangingPunct="0">
              <a:tabLst>
                <a:tab pos="1082675" algn="r"/>
                <a:tab pos="1830388" algn="r"/>
              </a:tabLst>
              <a:defRPr>
                <a:solidFill>
                  <a:schemeClr val="tx1"/>
                </a:solidFill>
                <a:latin typeface="Arial" charset="0"/>
                <a:cs typeface="Arial" charset="0"/>
              </a:defRPr>
            </a:lvl3pPr>
            <a:lvl4pPr marL="1600200" indent="-228600" eaLnBrk="0" hangingPunct="0">
              <a:tabLst>
                <a:tab pos="1082675" algn="r"/>
                <a:tab pos="1830388" algn="r"/>
              </a:tabLst>
              <a:defRPr>
                <a:solidFill>
                  <a:schemeClr val="tx1"/>
                </a:solidFill>
                <a:latin typeface="Arial" charset="0"/>
                <a:cs typeface="Arial" charset="0"/>
              </a:defRPr>
            </a:lvl4pPr>
            <a:lvl5pPr marL="2057400" indent="-228600" eaLnBrk="0" hangingPunct="0">
              <a:tabLst>
                <a:tab pos="1082675" algn="r"/>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9pPr>
          </a:lstStyle>
          <a:p>
            <a:pPr eaLnBrk="1" hangingPunct="1">
              <a:spcBef>
                <a:spcPct val="5000"/>
              </a:spcBef>
            </a:pPr>
            <a:r>
              <a:rPr lang="en-US" sz="2400" b="1" i="1" dirty="0">
                <a:solidFill>
                  <a:srgbClr val="FF0000"/>
                </a:solidFill>
                <a:latin typeface="Tahoma" pitchFamily="34" charset="0"/>
              </a:rPr>
              <a:t>r</a:t>
            </a:r>
            <a:r>
              <a:rPr lang="en-US" sz="2300" b="1" baseline="-25000" dirty="0">
                <a:solidFill>
                  <a:srgbClr val="FF0000"/>
                </a:solidFill>
                <a:latin typeface="Tahoma" pitchFamily="34" charset="0"/>
              </a:rPr>
              <a:t>2</a:t>
            </a:r>
            <a:endParaRPr lang="en-US" sz="2300" baseline="-25000" dirty="0">
              <a:solidFill>
                <a:srgbClr val="FF0000"/>
              </a:solidFill>
            </a:endParaRPr>
          </a:p>
        </p:txBody>
      </p:sp>
      <p:grpSp>
        <p:nvGrpSpPr>
          <p:cNvPr id="6" name="Group 19"/>
          <p:cNvGrpSpPr>
            <a:grpSpLocks/>
          </p:cNvGrpSpPr>
          <p:nvPr/>
        </p:nvGrpSpPr>
        <p:grpSpPr bwMode="auto">
          <a:xfrm>
            <a:off x="5105400" y="1985963"/>
            <a:ext cx="3429000" cy="3719512"/>
            <a:chOff x="3168" y="1104"/>
            <a:chExt cx="2160" cy="2343"/>
          </a:xfrm>
        </p:grpSpPr>
        <p:grpSp>
          <p:nvGrpSpPr>
            <p:cNvPr id="14370" name="Group 20"/>
            <p:cNvGrpSpPr>
              <a:grpSpLocks/>
            </p:cNvGrpSpPr>
            <p:nvPr/>
          </p:nvGrpSpPr>
          <p:grpSpPr bwMode="auto">
            <a:xfrm>
              <a:off x="3312" y="1344"/>
              <a:ext cx="1776" cy="1920"/>
              <a:chOff x="2640" y="1056"/>
              <a:chExt cx="2496" cy="2112"/>
            </a:xfrm>
          </p:grpSpPr>
          <p:sp>
            <p:nvSpPr>
              <p:cNvPr id="14373" name="Line 21"/>
              <p:cNvSpPr>
                <a:spLocks noChangeShapeType="1"/>
              </p:cNvSpPr>
              <p:nvPr/>
            </p:nvSpPr>
            <p:spPr bwMode="auto">
              <a:xfrm>
                <a:off x="2640" y="1056"/>
                <a:ext cx="0" cy="2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74" name="Line 22"/>
              <p:cNvSpPr>
                <a:spLocks noChangeShapeType="1"/>
              </p:cNvSpPr>
              <p:nvPr/>
            </p:nvSpPr>
            <p:spPr bwMode="auto">
              <a:xfrm>
                <a:off x="2640" y="3168"/>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4371" name="Text Box 23"/>
            <p:cNvSpPr txBox="1">
              <a:spLocks noChangeArrowheads="1"/>
            </p:cNvSpPr>
            <p:nvPr/>
          </p:nvSpPr>
          <p:spPr bwMode="auto">
            <a:xfrm>
              <a:off x="3168" y="110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082675" algn="r"/>
                  <a:tab pos="1830388" algn="r"/>
                </a:tabLst>
                <a:defRPr>
                  <a:solidFill>
                    <a:schemeClr val="tx1"/>
                  </a:solidFill>
                  <a:latin typeface="Arial" charset="0"/>
                  <a:cs typeface="Arial" charset="0"/>
                </a:defRPr>
              </a:lvl1pPr>
              <a:lvl2pPr marL="742950" indent="-285750" eaLnBrk="0" hangingPunct="0">
                <a:tabLst>
                  <a:tab pos="1082675" algn="r"/>
                  <a:tab pos="1830388" algn="r"/>
                </a:tabLst>
                <a:defRPr>
                  <a:solidFill>
                    <a:schemeClr val="tx1"/>
                  </a:solidFill>
                  <a:latin typeface="Arial" charset="0"/>
                  <a:cs typeface="Arial" charset="0"/>
                </a:defRPr>
              </a:lvl2pPr>
              <a:lvl3pPr marL="1143000" indent="-228600" eaLnBrk="0" hangingPunct="0">
                <a:tabLst>
                  <a:tab pos="1082675" algn="r"/>
                  <a:tab pos="1830388" algn="r"/>
                </a:tabLst>
                <a:defRPr>
                  <a:solidFill>
                    <a:schemeClr val="tx1"/>
                  </a:solidFill>
                  <a:latin typeface="Arial" charset="0"/>
                  <a:cs typeface="Arial" charset="0"/>
                </a:defRPr>
              </a:lvl3pPr>
              <a:lvl4pPr marL="1600200" indent="-228600" eaLnBrk="0" hangingPunct="0">
                <a:tabLst>
                  <a:tab pos="1082675" algn="r"/>
                  <a:tab pos="1830388" algn="r"/>
                </a:tabLst>
                <a:defRPr>
                  <a:solidFill>
                    <a:schemeClr val="tx1"/>
                  </a:solidFill>
                  <a:latin typeface="Arial" charset="0"/>
                  <a:cs typeface="Arial" charset="0"/>
                </a:defRPr>
              </a:lvl4pPr>
              <a:lvl5pPr marL="2057400" indent="-228600" eaLnBrk="0" hangingPunct="0">
                <a:tabLst>
                  <a:tab pos="1082675" algn="r"/>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9pPr>
            </a:lstStyle>
            <a:p>
              <a:pPr eaLnBrk="1" hangingPunct="1">
                <a:spcBef>
                  <a:spcPct val="5000"/>
                </a:spcBef>
              </a:pPr>
              <a:r>
                <a:rPr lang="en-US" sz="2400" b="1" i="1">
                  <a:latin typeface="Tahoma" pitchFamily="34" charset="0"/>
                </a:rPr>
                <a:t>r</a:t>
              </a:r>
              <a:endParaRPr lang="en-US" sz="2200"/>
            </a:p>
          </p:txBody>
        </p:sp>
        <p:sp>
          <p:nvSpPr>
            <p:cNvPr id="14372" name="Text Box 24"/>
            <p:cNvSpPr txBox="1">
              <a:spLocks noChangeArrowheads="1"/>
            </p:cNvSpPr>
            <p:nvPr/>
          </p:nvSpPr>
          <p:spPr bwMode="auto">
            <a:xfrm>
              <a:off x="5040" y="3168"/>
              <a:ext cx="28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
                </a:spcBef>
              </a:pPr>
              <a:r>
                <a:rPr lang="en-US" sz="2300" b="1" i="1">
                  <a:latin typeface="Tahoma" pitchFamily="34" charset="0"/>
                </a:rPr>
                <a:t>Y</a:t>
              </a:r>
              <a:endParaRPr lang="en-US" sz="2300"/>
            </a:p>
          </p:txBody>
        </p:sp>
      </p:grpSp>
      <p:grpSp>
        <p:nvGrpSpPr>
          <p:cNvPr id="8" name="Group 25"/>
          <p:cNvGrpSpPr>
            <a:grpSpLocks/>
          </p:cNvGrpSpPr>
          <p:nvPr/>
        </p:nvGrpSpPr>
        <p:grpSpPr bwMode="auto">
          <a:xfrm>
            <a:off x="5791200" y="2671763"/>
            <a:ext cx="533400" cy="3200400"/>
            <a:chOff x="3600" y="1536"/>
            <a:chExt cx="336" cy="2016"/>
          </a:xfrm>
        </p:grpSpPr>
        <p:sp>
          <p:nvSpPr>
            <p:cNvPr id="14368" name="Line 26"/>
            <p:cNvSpPr>
              <a:spLocks noChangeShapeType="1"/>
            </p:cNvSpPr>
            <p:nvPr/>
          </p:nvSpPr>
          <p:spPr bwMode="auto">
            <a:xfrm flipV="1">
              <a:off x="3744" y="1536"/>
              <a:ext cx="0" cy="172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4369" name="Text Box 27"/>
            <p:cNvSpPr txBox="1">
              <a:spLocks noChangeArrowheads="1"/>
            </p:cNvSpPr>
            <p:nvPr/>
          </p:nvSpPr>
          <p:spPr bwMode="auto">
            <a:xfrm>
              <a:off x="3600" y="3235"/>
              <a:ext cx="336"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91440">
              <a:spAutoFit/>
            </a:bodyPr>
            <a:lstStyle>
              <a:lvl1pPr eaLnBrk="0" hangingPunct="0">
                <a:tabLst>
                  <a:tab pos="1082675" algn="r"/>
                  <a:tab pos="1830388" algn="r"/>
                </a:tabLst>
                <a:defRPr>
                  <a:solidFill>
                    <a:schemeClr val="tx1"/>
                  </a:solidFill>
                  <a:latin typeface="Arial" charset="0"/>
                  <a:cs typeface="Arial" charset="0"/>
                </a:defRPr>
              </a:lvl1pPr>
              <a:lvl2pPr marL="742950" indent="-285750" eaLnBrk="0" hangingPunct="0">
                <a:tabLst>
                  <a:tab pos="1082675" algn="r"/>
                  <a:tab pos="1830388" algn="r"/>
                </a:tabLst>
                <a:defRPr>
                  <a:solidFill>
                    <a:schemeClr val="tx1"/>
                  </a:solidFill>
                  <a:latin typeface="Arial" charset="0"/>
                  <a:cs typeface="Arial" charset="0"/>
                </a:defRPr>
              </a:lvl2pPr>
              <a:lvl3pPr marL="1143000" indent="-228600" eaLnBrk="0" hangingPunct="0">
                <a:tabLst>
                  <a:tab pos="1082675" algn="r"/>
                  <a:tab pos="1830388" algn="r"/>
                </a:tabLst>
                <a:defRPr>
                  <a:solidFill>
                    <a:schemeClr val="tx1"/>
                  </a:solidFill>
                  <a:latin typeface="Arial" charset="0"/>
                  <a:cs typeface="Arial" charset="0"/>
                </a:defRPr>
              </a:lvl3pPr>
              <a:lvl4pPr marL="1600200" indent="-228600" eaLnBrk="0" hangingPunct="0">
                <a:tabLst>
                  <a:tab pos="1082675" algn="r"/>
                  <a:tab pos="1830388" algn="r"/>
                </a:tabLst>
                <a:defRPr>
                  <a:solidFill>
                    <a:schemeClr val="tx1"/>
                  </a:solidFill>
                  <a:latin typeface="Arial" charset="0"/>
                  <a:cs typeface="Arial" charset="0"/>
                </a:defRPr>
              </a:lvl4pPr>
              <a:lvl5pPr marL="2057400" indent="-228600" eaLnBrk="0" hangingPunct="0">
                <a:tabLst>
                  <a:tab pos="1082675" algn="r"/>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9pPr>
            </a:lstStyle>
            <a:p>
              <a:pPr eaLnBrk="1" hangingPunct="1">
                <a:spcBef>
                  <a:spcPct val="5000"/>
                </a:spcBef>
              </a:pPr>
              <a:r>
                <a:rPr lang="en-US" sz="2400" b="1" i="1" dirty="0">
                  <a:solidFill>
                    <a:schemeClr val="hlink"/>
                  </a:solidFill>
                  <a:latin typeface="Tahoma" pitchFamily="34" charset="0"/>
                </a:rPr>
                <a:t>Y</a:t>
              </a:r>
              <a:r>
                <a:rPr lang="en-US" sz="2300" b="1" baseline="-25000" dirty="0">
                  <a:solidFill>
                    <a:schemeClr val="hlink"/>
                  </a:solidFill>
                  <a:latin typeface="Tahoma" pitchFamily="34" charset="0"/>
                </a:rPr>
                <a:t>1</a:t>
              </a:r>
              <a:endParaRPr lang="en-US" sz="2300" baseline="-25000" dirty="0">
                <a:solidFill>
                  <a:schemeClr val="hlink"/>
                </a:solidFill>
              </a:endParaRPr>
            </a:p>
          </p:txBody>
        </p:sp>
      </p:grpSp>
      <p:sp>
        <p:nvSpPr>
          <p:cNvPr id="97308" name="Text Box 28"/>
          <p:cNvSpPr txBox="1">
            <a:spLocks noChangeArrowheads="1"/>
          </p:cNvSpPr>
          <p:nvPr/>
        </p:nvSpPr>
        <p:spPr bwMode="auto">
          <a:xfrm>
            <a:off x="4913313" y="4271963"/>
            <a:ext cx="354012" cy="503237"/>
          </a:xfrm>
          <a:prstGeom prst="rect">
            <a:avLst/>
          </a:prstGeom>
          <a:solidFill>
            <a:schemeClr val="bg1">
              <a:alpha val="5098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Ins="0" bIns="91440">
            <a:spAutoFit/>
          </a:bodyPr>
          <a:lstStyle>
            <a:lvl1pPr eaLnBrk="0" hangingPunct="0">
              <a:tabLst>
                <a:tab pos="1082675" algn="r"/>
                <a:tab pos="1830388" algn="r"/>
              </a:tabLst>
              <a:defRPr>
                <a:solidFill>
                  <a:schemeClr val="tx1"/>
                </a:solidFill>
                <a:latin typeface="Arial" charset="0"/>
                <a:cs typeface="Arial" charset="0"/>
              </a:defRPr>
            </a:lvl1pPr>
            <a:lvl2pPr marL="742950" indent="-285750" eaLnBrk="0" hangingPunct="0">
              <a:tabLst>
                <a:tab pos="1082675" algn="r"/>
                <a:tab pos="1830388" algn="r"/>
              </a:tabLst>
              <a:defRPr>
                <a:solidFill>
                  <a:schemeClr val="tx1"/>
                </a:solidFill>
                <a:latin typeface="Arial" charset="0"/>
                <a:cs typeface="Arial" charset="0"/>
              </a:defRPr>
            </a:lvl2pPr>
            <a:lvl3pPr marL="1143000" indent="-228600" eaLnBrk="0" hangingPunct="0">
              <a:tabLst>
                <a:tab pos="1082675" algn="r"/>
                <a:tab pos="1830388" algn="r"/>
              </a:tabLst>
              <a:defRPr>
                <a:solidFill>
                  <a:schemeClr val="tx1"/>
                </a:solidFill>
                <a:latin typeface="Arial" charset="0"/>
                <a:cs typeface="Arial" charset="0"/>
              </a:defRPr>
            </a:lvl3pPr>
            <a:lvl4pPr marL="1600200" indent="-228600" eaLnBrk="0" hangingPunct="0">
              <a:tabLst>
                <a:tab pos="1082675" algn="r"/>
                <a:tab pos="1830388" algn="r"/>
              </a:tabLst>
              <a:defRPr>
                <a:solidFill>
                  <a:schemeClr val="tx1"/>
                </a:solidFill>
                <a:latin typeface="Arial" charset="0"/>
                <a:cs typeface="Arial" charset="0"/>
              </a:defRPr>
            </a:lvl4pPr>
            <a:lvl5pPr marL="2057400" indent="-228600" eaLnBrk="0" hangingPunct="0">
              <a:tabLst>
                <a:tab pos="1082675" algn="r"/>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9pPr>
          </a:lstStyle>
          <a:p>
            <a:pPr algn="r" eaLnBrk="1" hangingPunct="1">
              <a:spcBef>
                <a:spcPct val="5000"/>
              </a:spcBef>
            </a:pPr>
            <a:r>
              <a:rPr lang="en-US" sz="2400" b="1" i="1" dirty="0">
                <a:latin typeface="Tahoma" pitchFamily="34" charset="0"/>
              </a:rPr>
              <a:t>r</a:t>
            </a:r>
            <a:r>
              <a:rPr lang="en-US" sz="2300" b="1" baseline="-25000" dirty="0">
                <a:latin typeface="Tahoma" pitchFamily="34" charset="0"/>
              </a:rPr>
              <a:t>1</a:t>
            </a:r>
            <a:endParaRPr lang="en-US" sz="2300" baseline="-25000" dirty="0"/>
          </a:p>
        </p:txBody>
      </p:sp>
      <p:grpSp>
        <p:nvGrpSpPr>
          <p:cNvPr id="9" name="Group 29"/>
          <p:cNvGrpSpPr>
            <a:grpSpLocks/>
          </p:cNvGrpSpPr>
          <p:nvPr/>
        </p:nvGrpSpPr>
        <p:grpSpPr bwMode="auto">
          <a:xfrm>
            <a:off x="1600200" y="1143000"/>
            <a:ext cx="2971800" cy="3281363"/>
            <a:chOff x="960" y="573"/>
            <a:chExt cx="1872" cy="2067"/>
          </a:xfrm>
        </p:grpSpPr>
        <p:sp>
          <p:nvSpPr>
            <p:cNvPr id="14366" name="Arc 30"/>
            <p:cNvSpPr>
              <a:spLocks/>
            </p:cNvSpPr>
            <p:nvPr/>
          </p:nvSpPr>
          <p:spPr bwMode="auto">
            <a:xfrm flipH="1" flipV="1">
              <a:off x="960" y="573"/>
              <a:ext cx="1201" cy="1923"/>
            </a:xfrm>
            <a:custGeom>
              <a:avLst/>
              <a:gdLst>
                <a:gd name="T0" fmla="*/ 0 w 19742"/>
                <a:gd name="T1" fmla="*/ 0 h 21438"/>
                <a:gd name="T2" fmla="*/ 0 w 19742"/>
                <a:gd name="T3" fmla="*/ 0 h 21438"/>
                <a:gd name="T4" fmla="*/ 0 w 19742"/>
                <a:gd name="T5" fmla="*/ 0 h 21438"/>
                <a:gd name="T6" fmla="*/ 0 60000 65536"/>
                <a:gd name="T7" fmla="*/ 0 60000 65536"/>
                <a:gd name="T8" fmla="*/ 0 60000 65536"/>
                <a:gd name="T9" fmla="*/ 0 w 19742"/>
                <a:gd name="T10" fmla="*/ 0 h 21438"/>
                <a:gd name="T11" fmla="*/ 19742 w 19742"/>
                <a:gd name="T12" fmla="*/ 21438 h 21438"/>
              </a:gdLst>
              <a:ahLst/>
              <a:cxnLst>
                <a:cxn ang="T6">
                  <a:pos x="T0" y="T1"/>
                </a:cxn>
                <a:cxn ang="T7">
                  <a:pos x="T2" y="T3"/>
                </a:cxn>
                <a:cxn ang="T8">
                  <a:pos x="T4" y="T5"/>
                </a:cxn>
              </a:cxnLst>
              <a:rect l="T9" t="T10" r="T11" b="T12"/>
              <a:pathLst>
                <a:path w="19742" h="21438" fill="none" extrusionOk="0">
                  <a:moveTo>
                    <a:pt x="2640" y="-1"/>
                  </a:moveTo>
                  <a:cubicBezTo>
                    <a:pt x="10170" y="927"/>
                    <a:pt x="16662" y="5738"/>
                    <a:pt x="19741" y="12673"/>
                  </a:cubicBezTo>
                </a:path>
                <a:path w="19742" h="21438" stroke="0" extrusionOk="0">
                  <a:moveTo>
                    <a:pt x="2640" y="-1"/>
                  </a:moveTo>
                  <a:cubicBezTo>
                    <a:pt x="10170" y="927"/>
                    <a:pt x="16662" y="5738"/>
                    <a:pt x="19741" y="12673"/>
                  </a:cubicBezTo>
                  <a:lnTo>
                    <a:pt x="0" y="21438"/>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67" name="Text Box 31"/>
            <p:cNvSpPr txBox="1">
              <a:spLocks noChangeArrowheads="1"/>
            </p:cNvSpPr>
            <p:nvPr/>
          </p:nvSpPr>
          <p:spPr bwMode="auto">
            <a:xfrm>
              <a:off x="1968" y="2352"/>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i="1" dirty="0">
                  <a:latin typeface="Tahoma" pitchFamily="34" charset="0"/>
                </a:rPr>
                <a:t>L</a:t>
              </a:r>
              <a:r>
                <a:rPr lang="en-US" sz="1200" b="1" i="1" dirty="0">
                  <a:latin typeface="Tahoma" pitchFamily="34" charset="0"/>
                </a:rPr>
                <a:t> </a:t>
              </a:r>
              <a:r>
                <a:rPr lang="en-US" sz="2400" dirty="0">
                  <a:latin typeface="Tahoma" pitchFamily="34" charset="0"/>
                </a:rPr>
                <a:t>(</a:t>
              </a:r>
              <a:r>
                <a:rPr lang="en-US" sz="2400" b="1" i="1" dirty="0">
                  <a:latin typeface="Tahoma" pitchFamily="34" charset="0"/>
                </a:rPr>
                <a:t>r</a:t>
              </a:r>
              <a:r>
                <a:rPr lang="en-US" sz="1200" b="1" i="1" dirty="0">
                  <a:latin typeface="Tahoma" pitchFamily="34" charset="0"/>
                </a:rPr>
                <a:t> </a:t>
              </a:r>
              <a:r>
                <a:rPr lang="en-US" sz="2400" b="1" i="1" dirty="0">
                  <a:latin typeface="Tahoma" pitchFamily="34" charset="0"/>
                </a:rPr>
                <a:t>,</a:t>
              </a:r>
              <a:r>
                <a:rPr lang="en-US" sz="1200" b="1" i="1" dirty="0">
                  <a:latin typeface="Tahoma" pitchFamily="34" charset="0"/>
                </a:rPr>
                <a:t> </a:t>
              </a:r>
              <a:r>
                <a:rPr lang="en-US" sz="2400" b="1" i="1" dirty="0">
                  <a:solidFill>
                    <a:srgbClr val="FF0000"/>
                  </a:solidFill>
                  <a:latin typeface="Tahoma" pitchFamily="34" charset="0"/>
                </a:rPr>
                <a:t>Y</a:t>
              </a:r>
              <a:r>
                <a:rPr lang="en-US" sz="2200" b="1" baseline="-25000" dirty="0">
                  <a:solidFill>
                    <a:srgbClr val="FF0000"/>
                  </a:solidFill>
                  <a:latin typeface="Tahoma" pitchFamily="34" charset="0"/>
                </a:rPr>
                <a:t>2</a:t>
              </a:r>
              <a:r>
                <a:rPr lang="en-US" sz="1200" b="1" i="1" dirty="0">
                  <a:latin typeface="Tahoma" pitchFamily="34" charset="0"/>
                </a:rPr>
                <a:t> </a:t>
              </a:r>
              <a:r>
                <a:rPr lang="en-US" sz="2400" dirty="0">
                  <a:latin typeface="Tahoma" pitchFamily="34" charset="0"/>
                </a:rPr>
                <a:t>)</a:t>
              </a:r>
              <a:r>
                <a:rPr lang="en-US" sz="2400" b="1" i="1" dirty="0">
                  <a:latin typeface="Tahoma" pitchFamily="34" charset="0"/>
                </a:rPr>
                <a:t> </a:t>
              </a:r>
            </a:p>
          </p:txBody>
        </p:sp>
      </p:grpSp>
      <p:sp>
        <p:nvSpPr>
          <p:cNvPr id="97312" name="Line 32"/>
          <p:cNvSpPr>
            <a:spLocks noChangeShapeType="1"/>
          </p:cNvSpPr>
          <p:nvPr/>
        </p:nvSpPr>
        <p:spPr bwMode="auto">
          <a:xfrm flipH="1">
            <a:off x="979488" y="3598863"/>
            <a:ext cx="6937375" cy="0"/>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97313" name="Text Box 33"/>
          <p:cNvSpPr txBox="1">
            <a:spLocks noChangeArrowheads="1"/>
          </p:cNvSpPr>
          <p:nvPr/>
        </p:nvSpPr>
        <p:spPr bwMode="auto">
          <a:xfrm>
            <a:off x="4913313" y="3311525"/>
            <a:ext cx="354012" cy="503238"/>
          </a:xfrm>
          <a:prstGeom prst="rect">
            <a:avLst/>
          </a:prstGeom>
          <a:solidFill>
            <a:schemeClr val="bg1">
              <a:alpha val="5098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Ins="0" bIns="91440">
            <a:spAutoFit/>
          </a:bodyPr>
          <a:lstStyle>
            <a:lvl1pPr eaLnBrk="0" hangingPunct="0">
              <a:tabLst>
                <a:tab pos="1082675" algn="r"/>
                <a:tab pos="1830388" algn="r"/>
              </a:tabLst>
              <a:defRPr>
                <a:solidFill>
                  <a:schemeClr val="tx1"/>
                </a:solidFill>
                <a:latin typeface="Arial" charset="0"/>
                <a:cs typeface="Arial" charset="0"/>
              </a:defRPr>
            </a:lvl1pPr>
            <a:lvl2pPr marL="742950" indent="-285750" eaLnBrk="0" hangingPunct="0">
              <a:tabLst>
                <a:tab pos="1082675" algn="r"/>
                <a:tab pos="1830388" algn="r"/>
              </a:tabLst>
              <a:defRPr>
                <a:solidFill>
                  <a:schemeClr val="tx1"/>
                </a:solidFill>
                <a:latin typeface="Arial" charset="0"/>
                <a:cs typeface="Arial" charset="0"/>
              </a:defRPr>
            </a:lvl2pPr>
            <a:lvl3pPr marL="1143000" indent="-228600" eaLnBrk="0" hangingPunct="0">
              <a:tabLst>
                <a:tab pos="1082675" algn="r"/>
                <a:tab pos="1830388" algn="r"/>
              </a:tabLst>
              <a:defRPr>
                <a:solidFill>
                  <a:schemeClr val="tx1"/>
                </a:solidFill>
                <a:latin typeface="Arial" charset="0"/>
                <a:cs typeface="Arial" charset="0"/>
              </a:defRPr>
            </a:lvl3pPr>
            <a:lvl4pPr marL="1600200" indent="-228600" eaLnBrk="0" hangingPunct="0">
              <a:tabLst>
                <a:tab pos="1082675" algn="r"/>
                <a:tab pos="1830388" algn="r"/>
              </a:tabLst>
              <a:defRPr>
                <a:solidFill>
                  <a:schemeClr val="tx1"/>
                </a:solidFill>
                <a:latin typeface="Arial" charset="0"/>
                <a:cs typeface="Arial" charset="0"/>
              </a:defRPr>
            </a:lvl4pPr>
            <a:lvl5pPr marL="2057400" indent="-228600" eaLnBrk="0" hangingPunct="0">
              <a:tabLst>
                <a:tab pos="1082675" algn="r"/>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9pPr>
          </a:lstStyle>
          <a:p>
            <a:pPr algn="r" eaLnBrk="1" hangingPunct="1">
              <a:spcBef>
                <a:spcPct val="5000"/>
              </a:spcBef>
            </a:pPr>
            <a:r>
              <a:rPr lang="en-US" sz="2400" b="1" i="1" dirty="0">
                <a:solidFill>
                  <a:srgbClr val="FF0000"/>
                </a:solidFill>
                <a:latin typeface="Tahoma" pitchFamily="34" charset="0"/>
              </a:rPr>
              <a:t>r</a:t>
            </a:r>
            <a:r>
              <a:rPr lang="en-US" sz="2300" b="1" baseline="-25000" dirty="0">
                <a:solidFill>
                  <a:srgbClr val="FF0000"/>
                </a:solidFill>
                <a:latin typeface="Tahoma" pitchFamily="34" charset="0"/>
              </a:rPr>
              <a:t>2</a:t>
            </a:r>
            <a:endParaRPr lang="en-US" sz="2300" baseline="-25000" dirty="0">
              <a:solidFill>
                <a:srgbClr val="FF0000"/>
              </a:solidFill>
            </a:endParaRPr>
          </a:p>
        </p:txBody>
      </p:sp>
      <p:grpSp>
        <p:nvGrpSpPr>
          <p:cNvPr id="10" name="Group 34"/>
          <p:cNvGrpSpPr>
            <a:grpSpLocks/>
          </p:cNvGrpSpPr>
          <p:nvPr/>
        </p:nvGrpSpPr>
        <p:grpSpPr bwMode="auto">
          <a:xfrm>
            <a:off x="6858000" y="2671763"/>
            <a:ext cx="533400" cy="3200400"/>
            <a:chOff x="4272" y="1536"/>
            <a:chExt cx="336" cy="2016"/>
          </a:xfrm>
        </p:grpSpPr>
        <p:sp>
          <p:nvSpPr>
            <p:cNvPr id="14364" name="Line 35"/>
            <p:cNvSpPr>
              <a:spLocks noChangeShapeType="1"/>
            </p:cNvSpPr>
            <p:nvPr/>
          </p:nvSpPr>
          <p:spPr bwMode="auto">
            <a:xfrm flipV="1">
              <a:off x="4416" y="1536"/>
              <a:ext cx="0" cy="1728"/>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4365" name="Text Box 36"/>
            <p:cNvSpPr txBox="1">
              <a:spLocks noChangeArrowheads="1"/>
            </p:cNvSpPr>
            <p:nvPr/>
          </p:nvSpPr>
          <p:spPr bwMode="auto">
            <a:xfrm>
              <a:off x="4272" y="3235"/>
              <a:ext cx="336"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91440">
              <a:spAutoFit/>
            </a:bodyPr>
            <a:lstStyle>
              <a:lvl1pPr eaLnBrk="0" hangingPunct="0">
                <a:tabLst>
                  <a:tab pos="1082675" algn="r"/>
                  <a:tab pos="1830388" algn="r"/>
                </a:tabLst>
                <a:defRPr>
                  <a:solidFill>
                    <a:schemeClr val="tx1"/>
                  </a:solidFill>
                  <a:latin typeface="Arial" charset="0"/>
                  <a:cs typeface="Arial" charset="0"/>
                </a:defRPr>
              </a:lvl1pPr>
              <a:lvl2pPr marL="742950" indent="-285750" eaLnBrk="0" hangingPunct="0">
                <a:tabLst>
                  <a:tab pos="1082675" algn="r"/>
                  <a:tab pos="1830388" algn="r"/>
                </a:tabLst>
                <a:defRPr>
                  <a:solidFill>
                    <a:schemeClr val="tx1"/>
                  </a:solidFill>
                  <a:latin typeface="Arial" charset="0"/>
                  <a:cs typeface="Arial" charset="0"/>
                </a:defRPr>
              </a:lvl2pPr>
              <a:lvl3pPr marL="1143000" indent="-228600" eaLnBrk="0" hangingPunct="0">
                <a:tabLst>
                  <a:tab pos="1082675" algn="r"/>
                  <a:tab pos="1830388" algn="r"/>
                </a:tabLst>
                <a:defRPr>
                  <a:solidFill>
                    <a:schemeClr val="tx1"/>
                  </a:solidFill>
                  <a:latin typeface="Arial" charset="0"/>
                  <a:cs typeface="Arial" charset="0"/>
                </a:defRPr>
              </a:lvl3pPr>
              <a:lvl4pPr marL="1600200" indent="-228600" eaLnBrk="0" hangingPunct="0">
                <a:tabLst>
                  <a:tab pos="1082675" algn="r"/>
                  <a:tab pos="1830388" algn="r"/>
                </a:tabLst>
                <a:defRPr>
                  <a:solidFill>
                    <a:schemeClr val="tx1"/>
                  </a:solidFill>
                  <a:latin typeface="Arial" charset="0"/>
                  <a:cs typeface="Arial" charset="0"/>
                </a:defRPr>
              </a:lvl4pPr>
              <a:lvl5pPr marL="2057400" indent="-228600" eaLnBrk="0" hangingPunct="0">
                <a:tabLst>
                  <a:tab pos="1082675" algn="r"/>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9pPr>
            </a:lstStyle>
            <a:p>
              <a:pPr eaLnBrk="1" hangingPunct="1">
                <a:spcBef>
                  <a:spcPct val="5000"/>
                </a:spcBef>
              </a:pPr>
              <a:r>
                <a:rPr lang="en-US" sz="2400" b="1" i="1" dirty="0">
                  <a:solidFill>
                    <a:srgbClr val="FF0000"/>
                  </a:solidFill>
                  <a:latin typeface="Tahoma" pitchFamily="34" charset="0"/>
                </a:rPr>
                <a:t>Y</a:t>
              </a:r>
              <a:r>
                <a:rPr lang="en-US" sz="2300" b="1" baseline="-25000" dirty="0">
                  <a:solidFill>
                    <a:srgbClr val="FF0000"/>
                  </a:solidFill>
                  <a:latin typeface="Tahoma" pitchFamily="34" charset="0"/>
                </a:rPr>
                <a:t>2</a:t>
              </a:r>
              <a:endParaRPr lang="en-US" sz="2300" baseline="-25000" dirty="0">
                <a:solidFill>
                  <a:srgbClr val="FF0000"/>
                </a:solidFill>
              </a:endParaRPr>
            </a:p>
          </p:txBody>
        </p:sp>
      </p:grpSp>
      <p:grpSp>
        <p:nvGrpSpPr>
          <p:cNvPr id="11" name="Group 37"/>
          <p:cNvGrpSpPr>
            <a:grpSpLocks/>
          </p:cNvGrpSpPr>
          <p:nvPr/>
        </p:nvGrpSpPr>
        <p:grpSpPr bwMode="auto">
          <a:xfrm>
            <a:off x="1066800" y="3662363"/>
            <a:ext cx="4343400" cy="804862"/>
            <a:chOff x="624" y="2160"/>
            <a:chExt cx="2736" cy="507"/>
          </a:xfrm>
        </p:grpSpPr>
        <p:sp>
          <p:nvSpPr>
            <p:cNvPr id="14362" name="Line 38"/>
            <p:cNvSpPr>
              <a:spLocks noChangeShapeType="1"/>
            </p:cNvSpPr>
            <p:nvPr/>
          </p:nvSpPr>
          <p:spPr bwMode="auto">
            <a:xfrm flipV="1">
              <a:off x="624" y="2160"/>
              <a:ext cx="2" cy="50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363" name="Line 39"/>
            <p:cNvSpPr>
              <a:spLocks noChangeShapeType="1"/>
            </p:cNvSpPr>
            <p:nvPr/>
          </p:nvSpPr>
          <p:spPr bwMode="auto">
            <a:xfrm flipV="1">
              <a:off x="3358" y="2160"/>
              <a:ext cx="2" cy="50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12" name="Group 40"/>
          <p:cNvGrpSpPr>
            <a:grpSpLocks/>
          </p:cNvGrpSpPr>
          <p:nvPr/>
        </p:nvGrpSpPr>
        <p:grpSpPr bwMode="auto">
          <a:xfrm>
            <a:off x="5638800" y="2514600"/>
            <a:ext cx="2743200" cy="2286000"/>
            <a:chOff x="3504" y="1440"/>
            <a:chExt cx="1728" cy="1440"/>
          </a:xfrm>
        </p:grpSpPr>
        <p:sp>
          <p:nvSpPr>
            <p:cNvPr id="14360" name="Freeform 41"/>
            <p:cNvSpPr>
              <a:spLocks/>
            </p:cNvSpPr>
            <p:nvPr/>
          </p:nvSpPr>
          <p:spPr bwMode="auto">
            <a:xfrm>
              <a:off x="3504" y="1680"/>
              <a:ext cx="1296" cy="1200"/>
            </a:xfrm>
            <a:custGeom>
              <a:avLst/>
              <a:gdLst>
                <a:gd name="T0" fmla="*/ 0 w 624"/>
                <a:gd name="T1" fmla="*/ 54668 h 336"/>
                <a:gd name="T2" fmla="*/ 11612 w 624"/>
                <a:gd name="T3" fmla="*/ 0 h 336"/>
                <a:gd name="T4" fmla="*/ 0 60000 65536"/>
                <a:gd name="T5" fmla="*/ 0 60000 65536"/>
                <a:gd name="T6" fmla="*/ 0 w 624"/>
                <a:gd name="T7" fmla="*/ 0 h 336"/>
                <a:gd name="T8" fmla="*/ 624 w 624"/>
                <a:gd name="T9" fmla="*/ 336 h 336"/>
              </a:gdLst>
              <a:ahLst/>
              <a:cxnLst>
                <a:cxn ang="T4">
                  <a:pos x="T0" y="T1"/>
                </a:cxn>
                <a:cxn ang="T5">
                  <a:pos x="T2" y="T3"/>
                </a:cxn>
              </a:cxnLst>
              <a:rect l="T6" t="T7" r="T8" b="T9"/>
              <a:pathLst>
                <a:path w="624" h="336">
                  <a:moveTo>
                    <a:pt x="0" y="336"/>
                  </a:moveTo>
                  <a:cubicBezTo>
                    <a:pt x="204" y="248"/>
                    <a:pt x="408" y="160"/>
                    <a:pt x="624" y="0"/>
                  </a:cubicBezTo>
                </a:path>
              </a:pathLst>
            </a:custGeom>
            <a:noFill/>
            <a:ln w="38100" cmpd="sng">
              <a:solidFill>
                <a:srgbClr val="003399"/>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61" name="Text Box 42"/>
            <p:cNvSpPr txBox="1">
              <a:spLocks noChangeArrowheads="1"/>
            </p:cNvSpPr>
            <p:nvPr/>
          </p:nvSpPr>
          <p:spPr bwMode="auto">
            <a:xfrm>
              <a:off x="4752" y="1440"/>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i="1">
                  <a:solidFill>
                    <a:srgbClr val="003399"/>
                  </a:solidFill>
                  <a:latin typeface="Tahoma" pitchFamily="34" charset="0"/>
                </a:rPr>
                <a:t>LM</a:t>
              </a:r>
            </a:p>
          </p:txBody>
        </p:sp>
      </p:grpSp>
      <p:sp>
        <p:nvSpPr>
          <p:cNvPr id="97323" name="Oval 43"/>
          <p:cNvSpPr>
            <a:spLocks noChangeArrowheads="1"/>
          </p:cNvSpPr>
          <p:nvPr/>
        </p:nvSpPr>
        <p:spPr bwMode="auto">
          <a:xfrm>
            <a:off x="5983288" y="4471988"/>
            <a:ext cx="76200" cy="76200"/>
          </a:xfrm>
          <a:prstGeom prst="ellipse">
            <a:avLst/>
          </a:prstGeom>
          <a:solidFill>
            <a:schemeClr val="tx2"/>
          </a:solidFill>
          <a:ln w="9525">
            <a:solidFill>
              <a:schemeClr val="tx1"/>
            </a:solidFill>
            <a:round/>
            <a:headEnd/>
            <a:tailEnd/>
          </a:ln>
        </p:spPr>
        <p:txBody>
          <a:bodyPr wrap="none" anchor="ctr"/>
          <a:lstStyle/>
          <a:p>
            <a:endParaRPr lang="en-US"/>
          </a:p>
        </p:txBody>
      </p:sp>
      <p:sp>
        <p:nvSpPr>
          <p:cNvPr id="97324" name="Line 44"/>
          <p:cNvSpPr>
            <a:spLocks noChangeShapeType="1"/>
          </p:cNvSpPr>
          <p:nvPr/>
        </p:nvSpPr>
        <p:spPr bwMode="auto">
          <a:xfrm flipV="1">
            <a:off x="6019800" y="5308600"/>
            <a:ext cx="1066800" cy="635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358" name="Text Box 45"/>
          <p:cNvSpPr txBox="1">
            <a:spLocks noChangeArrowheads="1"/>
          </p:cNvSpPr>
          <p:nvPr/>
        </p:nvSpPr>
        <p:spPr bwMode="auto">
          <a:xfrm>
            <a:off x="990600" y="1339850"/>
            <a:ext cx="358140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7850" indent="-57785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100"/>
              <a:t>(a)</a:t>
            </a:r>
            <a:r>
              <a:rPr lang="en-US" sz="2300"/>
              <a:t>	The market for </a:t>
            </a:r>
            <a:br>
              <a:rPr lang="en-US" sz="2300"/>
            </a:br>
            <a:r>
              <a:rPr lang="en-US" sz="2300"/>
              <a:t>real money balances</a:t>
            </a:r>
          </a:p>
        </p:txBody>
      </p:sp>
      <p:sp>
        <p:nvSpPr>
          <p:cNvPr id="14359" name="Text Box 46"/>
          <p:cNvSpPr txBox="1">
            <a:spLocks noChangeArrowheads="1"/>
          </p:cNvSpPr>
          <p:nvPr/>
        </p:nvSpPr>
        <p:spPr bwMode="auto">
          <a:xfrm>
            <a:off x="5486400" y="1538288"/>
            <a:ext cx="274320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100"/>
              <a:t>(b)</a:t>
            </a:r>
            <a:r>
              <a:rPr lang="en-US" sz="2300"/>
              <a:t>  The </a:t>
            </a:r>
            <a:r>
              <a:rPr lang="en-US" sz="2300" i="1"/>
              <a:t>LM</a:t>
            </a:r>
            <a:r>
              <a:rPr lang="en-US" sz="2300"/>
              <a:t> curve</a:t>
            </a:r>
          </a:p>
        </p:txBody>
      </p:sp>
    </p:spTree>
    <p:extLst>
      <p:ext uri="{BB962C8B-B14F-4D97-AF65-F5344CB8AC3E}">
        <p14:creationId xmlns:p14="http://schemas.microsoft.com/office/powerpoint/2010/main" val="964269502"/>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trips(downRight)">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strips(downRight)">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7296"/>
                                        </p:tgtEl>
                                        <p:attrNameLst>
                                          <p:attrName>style.visibility</p:attrName>
                                        </p:attrNameLst>
                                      </p:cBhvr>
                                      <p:to>
                                        <p:strVal val="visible"/>
                                      </p:to>
                                    </p:set>
                                    <p:animEffect transition="in" filter="wipe(left)">
                                      <p:cBhvr>
                                        <p:cTn id="32" dur="500"/>
                                        <p:tgtEl>
                                          <p:spTgt spid="97296"/>
                                        </p:tgtEl>
                                      </p:cBhvr>
                                    </p:animEffect>
                                  </p:childTnLst>
                                </p:cTn>
                              </p:par>
                            </p:childTnLst>
                          </p:cTn>
                        </p:par>
                        <p:par>
                          <p:cTn id="33" fill="hold" nodeType="afterGroup">
                            <p:stCondLst>
                              <p:cond delay="500"/>
                            </p:stCondLst>
                            <p:childTnLst>
                              <p:par>
                                <p:cTn id="34" presetID="10" presetClass="entr" presetSubtype="0" fill="hold" grpId="0" nodeType="afterEffect">
                                  <p:stCondLst>
                                    <p:cond delay="0"/>
                                  </p:stCondLst>
                                  <p:childTnLst>
                                    <p:set>
                                      <p:cBhvr>
                                        <p:cTn id="35" dur="1" fill="hold">
                                          <p:stCondLst>
                                            <p:cond delay="0"/>
                                          </p:stCondLst>
                                        </p:cTn>
                                        <p:tgtEl>
                                          <p:spTgt spid="97297"/>
                                        </p:tgtEl>
                                        <p:attrNameLst>
                                          <p:attrName>style.visibility</p:attrName>
                                        </p:attrNameLst>
                                      </p:cBhvr>
                                      <p:to>
                                        <p:strVal val="visible"/>
                                      </p:to>
                                    </p:set>
                                    <p:animEffect transition="in" filter="fade">
                                      <p:cBhvr>
                                        <p:cTn id="36" dur="500"/>
                                        <p:tgtEl>
                                          <p:spTgt spid="97297"/>
                                        </p:tgtEl>
                                      </p:cBhvr>
                                    </p:animEffect>
                                  </p:childTnLst>
                                </p:cTn>
                              </p:par>
                            </p:childTnLst>
                          </p:cTn>
                        </p:par>
                        <p:par>
                          <p:cTn id="37" fill="hold" nodeType="afterGroup">
                            <p:stCondLst>
                              <p:cond delay="1000"/>
                            </p:stCondLst>
                            <p:childTnLst>
                              <p:par>
                                <p:cTn id="38" presetID="10" presetClass="entr" presetSubtype="0" fill="hold" grpId="0" nodeType="afterEffect">
                                  <p:stCondLst>
                                    <p:cond delay="0"/>
                                  </p:stCondLst>
                                  <p:childTnLst>
                                    <p:set>
                                      <p:cBhvr>
                                        <p:cTn id="39" dur="1" fill="hold">
                                          <p:stCondLst>
                                            <p:cond delay="0"/>
                                          </p:stCondLst>
                                        </p:cTn>
                                        <p:tgtEl>
                                          <p:spTgt spid="97308"/>
                                        </p:tgtEl>
                                        <p:attrNameLst>
                                          <p:attrName>style.visibility</p:attrName>
                                        </p:attrNameLst>
                                      </p:cBhvr>
                                      <p:to>
                                        <p:strVal val="visible"/>
                                      </p:to>
                                    </p:set>
                                    <p:animEffect transition="in" filter="fade">
                                      <p:cBhvr>
                                        <p:cTn id="40" dur="500"/>
                                        <p:tgtEl>
                                          <p:spTgt spid="97308"/>
                                        </p:tgtEl>
                                      </p:cBhvr>
                                    </p:animEffect>
                                  </p:childTnLst>
                                </p:cTn>
                              </p:par>
                            </p:childTnLst>
                          </p:cTn>
                        </p:par>
                        <p:par>
                          <p:cTn id="41" fill="hold" nodeType="afterGroup">
                            <p:stCondLst>
                              <p:cond delay="1500"/>
                            </p:stCondLst>
                            <p:childTnLst>
                              <p:par>
                                <p:cTn id="42" presetID="18" presetClass="entr" presetSubtype="12" fill="hold" grpId="0" nodeType="afterEffect">
                                  <p:stCondLst>
                                    <p:cond delay="0"/>
                                  </p:stCondLst>
                                  <p:childTnLst>
                                    <p:set>
                                      <p:cBhvr>
                                        <p:cTn id="43" dur="1" fill="hold">
                                          <p:stCondLst>
                                            <p:cond delay="0"/>
                                          </p:stCondLst>
                                        </p:cTn>
                                        <p:tgtEl>
                                          <p:spTgt spid="97323"/>
                                        </p:tgtEl>
                                        <p:attrNameLst>
                                          <p:attrName>style.visibility</p:attrName>
                                        </p:attrNameLst>
                                      </p:cBhvr>
                                      <p:to>
                                        <p:strVal val="visible"/>
                                      </p:to>
                                    </p:set>
                                    <p:animEffect transition="in" filter="strips(downLeft)">
                                      <p:cBhvr>
                                        <p:cTn id="44" dur="500"/>
                                        <p:tgtEl>
                                          <p:spTgt spid="97323"/>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7" presetClass="entr" presetSubtype="8" fill="hold" grpId="0" nodeType="clickEffect">
                                  <p:stCondLst>
                                    <p:cond delay="0"/>
                                  </p:stCondLst>
                                  <p:childTnLst>
                                    <p:set>
                                      <p:cBhvr>
                                        <p:cTn id="48" dur="1" fill="hold">
                                          <p:stCondLst>
                                            <p:cond delay="0"/>
                                          </p:stCondLst>
                                        </p:cTn>
                                        <p:tgtEl>
                                          <p:spTgt spid="97324"/>
                                        </p:tgtEl>
                                        <p:attrNameLst>
                                          <p:attrName>style.visibility</p:attrName>
                                        </p:attrNameLst>
                                      </p:cBhvr>
                                      <p:to>
                                        <p:strVal val="visible"/>
                                      </p:to>
                                    </p:set>
                                    <p:anim calcmode="lin" valueType="num">
                                      <p:cBhvr>
                                        <p:cTn id="49" dur="500" fill="hold"/>
                                        <p:tgtEl>
                                          <p:spTgt spid="97324"/>
                                        </p:tgtEl>
                                        <p:attrNameLst>
                                          <p:attrName>ppt_x</p:attrName>
                                        </p:attrNameLst>
                                      </p:cBhvr>
                                      <p:tavLst>
                                        <p:tav tm="0">
                                          <p:val>
                                            <p:strVal val="#ppt_x-#ppt_w/2"/>
                                          </p:val>
                                        </p:tav>
                                        <p:tav tm="100000">
                                          <p:val>
                                            <p:strVal val="#ppt_x"/>
                                          </p:val>
                                        </p:tav>
                                      </p:tavLst>
                                    </p:anim>
                                    <p:anim calcmode="lin" valueType="num">
                                      <p:cBhvr>
                                        <p:cTn id="50" dur="500" fill="hold"/>
                                        <p:tgtEl>
                                          <p:spTgt spid="97324"/>
                                        </p:tgtEl>
                                        <p:attrNameLst>
                                          <p:attrName>ppt_y</p:attrName>
                                        </p:attrNameLst>
                                      </p:cBhvr>
                                      <p:tavLst>
                                        <p:tav tm="0">
                                          <p:val>
                                            <p:strVal val="#ppt_y"/>
                                          </p:val>
                                        </p:tav>
                                        <p:tav tm="100000">
                                          <p:val>
                                            <p:strVal val="#ppt_y"/>
                                          </p:val>
                                        </p:tav>
                                      </p:tavLst>
                                    </p:anim>
                                    <p:anim calcmode="lin" valueType="num">
                                      <p:cBhvr>
                                        <p:cTn id="51" dur="500" fill="hold"/>
                                        <p:tgtEl>
                                          <p:spTgt spid="97324"/>
                                        </p:tgtEl>
                                        <p:attrNameLst>
                                          <p:attrName>ppt_w</p:attrName>
                                        </p:attrNameLst>
                                      </p:cBhvr>
                                      <p:tavLst>
                                        <p:tav tm="0">
                                          <p:val>
                                            <p:fltVal val="0"/>
                                          </p:val>
                                        </p:tav>
                                        <p:tav tm="100000">
                                          <p:val>
                                            <p:strVal val="#ppt_w"/>
                                          </p:val>
                                        </p:tav>
                                      </p:tavLst>
                                    </p:anim>
                                    <p:anim calcmode="lin" valueType="num">
                                      <p:cBhvr>
                                        <p:cTn id="52" dur="500" fill="hold"/>
                                        <p:tgtEl>
                                          <p:spTgt spid="97324"/>
                                        </p:tgtEl>
                                        <p:attrNameLst>
                                          <p:attrName>ppt_h</p:attrName>
                                        </p:attrNameLst>
                                      </p:cBhvr>
                                      <p:tavLst>
                                        <p:tav tm="0">
                                          <p:val>
                                            <p:strVal val="#ppt_h"/>
                                          </p:val>
                                        </p:tav>
                                        <p:tav tm="100000">
                                          <p:val>
                                            <p:strVal val="#ppt_h"/>
                                          </p:val>
                                        </p:tav>
                                      </p:tavLst>
                                    </p:anim>
                                  </p:childTnLst>
                                </p:cTn>
                              </p:par>
                            </p:childTnLst>
                          </p:cTn>
                        </p:par>
                        <p:par>
                          <p:cTn id="53" fill="hold" nodeType="afterGroup">
                            <p:stCondLst>
                              <p:cond delay="500"/>
                            </p:stCondLst>
                            <p:childTnLst>
                              <p:par>
                                <p:cTn id="54" presetID="22" presetClass="entr" presetSubtype="1" fill="hold" nodeType="after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wipe(up)">
                                      <p:cBhvr>
                                        <p:cTn id="56" dur="500"/>
                                        <p:tgtEl>
                                          <p:spTgt spid="10"/>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8" presetClass="entr" presetSubtype="6" fill="hold" nodeType="clickEffect">
                                  <p:stCondLst>
                                    <p:cond delay="0"/>
                                  </p:stCondLst>
                                  <p:childTnLst>
                                    <p:set>
                                      <p:cBhvr>
                                        <p:cTn id="60" dur="1" fill="hold">
                                          <p:stCondLst>
                                            <p:cond delay="0"/>
                                          </p:stCondLst>
                                        </p:cTn>
                                        <p:tgtEl>
                                          <p:spTgt spid="9"/>
                                        </p:tgtEl>
                                        <p:attrNameLst>
                                          <p:attrName>style.visibility</p:attrName>
                                        </p:attrNameLst>
                                      </p:cBhvr>
                                      <p:to>
                                        <p:strVal val="visible"/>
                                      </p:to>
                                    </p:set>
                                    <p:animEffect transition="in" filter="strips(downRight)">
                                      <p:cBhvr>
                                        <p:cTn id="61" dur="500"/>
                                        <p:tgtEl>
                                          <p:spTgt spid="9"/>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7" presetClass="entr" presetSubtype="4" fill="hold" nodeType="clickEffect">
                                  <p:stCondLst>
                                    <p:cond delay="0"/>
                                  </p:stCondLst>
                                  <p:childTnLst>
                                    <p:set>
                                      <p:cBhvr>
                                        <p:cTn id="65" dur="1" fill="hold">
                                          <p:stCondLst>
                                            <p:cond delay="0"/>
                                          </p:stCondLst>
                                        </p:cTn>
                                        <p:tgtEl>
                                          <p:spTgt spid="11"/>
                                        </p:tgtEl>
                                        <p:attrNameLst>
                                          <p:attrName>style.visibility</p:attrName>
                                        </p:attrNameLst>
                                      </p:cBhvr>
                                      <p:to>
                                        <p:strVal val="visible"/>
                                      </p:to>
                                    </p:set>
                                    <p:anim calcmode="lin" valueType="num">
                                      <p:cBhvr>
                                        <p:cTn id="66" dur="500" fill="hold"/>
                                        <p:tgtEl>
                                          <p:spTgt spid="11"/>
                                        </p:tgtEl>
                                        <p:attrNameLst>
                                          <p:attrName>ppt_x</p:attrName>
                                        </p:attrNameLst>
                                      </p:cBhvr>
                                      <p:tavLst>
                                        <p:tav tm="0">
                                          <p:val>
                                            <p:strVal val="#ppt_x"/>
                                          </p:val>
                                        </p:tav>
                                        <p:tav tm="100000">
                                          <p:val>
                                            <p:strVal val="#ppt_x"/>
                                          </p:val>
                                        </p:tav>
                                      </p:tavLst>
                                    </p:anim>
                                    <p:anim calcmode="lin" valueType="num">
                                      <p:cBhvr>
                                        <p:cTn id="67" dur="500" fill="hold"/>
                                        <p:tgtEl>
                                          <p:spTgt spid="11"/>
                                        </p:tgtEl>
                                        <p:attrNameLst>
                                          <p:attrName>ppt_y</p:attrName>
                                        </p:attrNameLst>
                                      </p:cBhvr>
                                      <p:tavLst>
                                        <p:tav tm="0">
                                          <p:val>
                                            <p:strVal val="#ppt_y+#ppt_h/2"/>
                                          </p:val>
                                        </p:tav>
                                        <p:tav tm="100000">
                                          <p:val>
                                            <p:strVal val="#ppt_y"/>
                                          </p:val>
                                        </p:tav>
                                      </p:tavLst>
                                    </p:anim>
                                    <p:anim calcmode="lin" valueType="num">
                                      <p:cBhvr>
                                        <p:cTn id="68" dur="500" fill="hold"/>
                                        <p:tgtEl>
                                          <p:spTgt spid="11"/>
                                        </p:tgtEl>
                                        <p:attrNameLst>
                                          <p:attrName>ppt_w</p:attrName>
                                        </p:attrNameLst>
                                      </p:cBhvr>
                                      <p:tavLst>
                                        <p:tav tm="0">
                                          <p:val>
                                            <p:strVal val="#ppt_w"/>
                                          </p:val>
                                        </p:tav>
                                        <p:tav tm="100000">
                                          <p:val>
                                            <p:strVal val="#ppt_w"/>
                                          </p:val>
                                        </p:tav>
                                      </p:tavLst>
                                    </p:anim>
                                    <p:anim calcmode="lin" valueType="num">
                                      <p:cBhvr>
                                        <p:cTn id="69" dur="500" fill="hold"/>
                                        <p:tgtEl>
                                          <p:spTgt spid="11"/>
                                        </p:tgtEl>
                                        <p:attrNameLst>
                                          <p:attrName>ppt_h</p:attrName>
                                        </p:attrNameLst>
                                      </p:cBhvr>
                                      <p:tavLst>
                                        <p:tav tm="0">
                                          <p:val>
                                            <p:fltVal val="0"/>
                                          </p:val>
                                        </p:tav>
                                        <p:tav tm="100000">
                                          <p:val>
                                            <p:strVal val="#ppt_h"/>
                                          </p:val>
                                        </p:tav>
                                      </p:tavLst>
                                    </p:anim>
                                  </p:childTnLst>
                                </p:cTn>
                              </p:par>
                            </p:childTnLst>
                          </p:cTn>
                        </p:par>
                        <p:par>
                          <p:cTn id="70" fill="hold" nodeType="afterGroup">
                            <p:stCondLst>
                              <p:cond delay="500"/>
                            </p:stCondLst>
                            <p:childTnLst>
                              <p:par>
                                <p:cTn id="71" presetID="22" presetClass="entr" presetSubtype="8" fill="hold" grpId="0" nodeType="afterEffect">
                                  <p:stCondLst>
                                    <p:cond delay="0"/>
                                  </p:stCondLst>
                                  <p:childTnLst>
                                    <p:set>
                                      <p:cBhvr>
                                        <p:cTn id="72" dur="1" fill="hold">
                                          <p:stCondLst>
                                            <p:cond delay="0"/>
                                          </p:stCondLst>
                                        </p:cTn>
                                        <p:tgtEl>
                                          <p:spTgt spid="97312"/>
                                        </p:tgtEl>
                                        <p:attrNameLst>
                                          <p:attrName>style.visibility</p:attrName>
                                        </p:attrNameLst>
                                      </p:cBhvr>
                                      <p:to>
                                        <p:strVal val="visible"/>
                                      </p:to>
                                    </p:set>
                                    <p:animEffect transition="in" filter="wipe(left)">
                                      <p:cBhvr>
                                        <p:cTn id="73" dur="500"/>
                                        <p:tgtEl>
                                          <p:spTgt spid="97312"/>
                                        </p:tgtEl>
                                      </p:cBhvr>
                                    </p:animEffect>
                                  </p:childTnLst>
                                </p:cTn>
                              </p:par>
                            </p:childTnLst>
                          </p:cTn>
                        </p:par>
                        <p:par>
                          <p:cTn id="74" fill="hold" nodeType="afterGroup">
                            <p:stCondLst>
                              <p:cond delay="1000"/>
                            </p:stCondLst>
                            <p:childTnLst>
                              <p:par>
                                <p:cTn id="75" presetID="18" presetClass="entr" presetSubtype="6" fill="hold" grpId="0" nodeType="afterEffect">
                                  <p:stCondLst>
                                    <p:cond delay="0"/>
                                  </p:stCondLst>
                                  <p:childTnLst>
                                    <p:set>
                                      <p:cBhvr>
                                        <p:cTn id="76" dur="1" fill="hold">
                                          <p:stCondLst>
                                            <p:cond delay="0"/>
                                          </p:stCondLst>
                                        </p:cTn>
                                        <p:tgtEl>
                                          <p:spTgt spid="97298"/>
                                        </p:tgtEl>
                                        <p:attrNameLst>
                                          <p:attrName>style.visibility</p:attrName>
                                        </p:attrNameLst>
                                      </p:cBhvr>
                                      <p:to>
                                        <p:strVal val="visible"/>
                                      </p:to>
                                    </p:set>
                                    <p:animEffect transition="in" filter="strips(downRight)">
                                      <p:cBhvr>
                                        <p:cTn id="77" dur="500"/>
                                        <p:tgtEl>
                                          <p:spTgt spid="97298"/>
                                        </p:tgtEl>
                                      </p:cBhvr>
                                    </p:animEffect>
                                  </p:childTnLst>
                                </p:cTn>
                              </p:par>
                            </p:childTnLst>
                          </p:cTn>
                        </p:par>
                        <p:par>
                          <p:cTn id="78" fill="hold" nodeType="afterGroup">
                            <p:stCondLst>
                              <p:cond delay="1500"/>
                            </p:stCondLst>
                            <p:childTnLst>
                              <p:par>
                                <p:cTn id="79" presetID="18" presetClass="entr" presetSubtype="6" fill="hold" grpId="0" nodeType="afterEffect">
                                  <p:stCondLst>
                                    <p:cond delay="0"/>
                                  </p:stCondLst>
                                  <p:childTnLst>
                                    <p:set>
                                      <p:cBhvr>
                                        <p:cTn id="80" dur="1" fill="hold">
                                          <p:stCondLst>
                                            <p:cond delay="0"/>
                                          </p:stCondLst>
                                        </p:cTn>
                                        <p:tgtEl>
                                          <p:spTgt spid="97313"/>
                                        </p:tgtEl>
                                        <p:attrNameLst>
                                          <p:attrName>style.visibility</p:attrName>
                                        </p:attrNameLst>
                                      </p:cBhvr>
                                      <p:to>
                                        <p:strVal val="visible"/>
                                      </p:to>
                                    </p:set>
                                    <p:animEffect transition="in" filter="strips(downRight)">
                                      <p:cBhvr>
                                        <p:cTn id="81" dur="500"/>
                                        <p:tgtEl>
                                          <p:spTgt spid="97313"/>
                                        </p:tgtEl>
                                      </p:cBhvr>
                                    </p:animEffect>
                                  </p:childTnLst>
                                </p:cTn>
                              </p:par>
                            </p:childTnLst>
                          </p:cTn>
                        </p:par>
                        <p:par>
                          <p:cTn id="82" fill="hold" nodeType="afterGroup">
                            <p:stCondLst>
                              <p:cond delay="2000"/>
                            </p:stCondLst>
                            <p:childTnLst>
                              <p:par>
                                <p:cTn id="83" presetID="18" presetClass="entr" presetSubtype="12" fill="hold" grpId="0" nodeType="afterEffect">
                                  <p:stCondLst>
                                    <p:cond delay="0"/>
                                  </p:stCondLst>
                                  <p:childTnLst>
                                    <p:set>
                                      <p:cBhvr>
                                        <p:cTn id="84" dur="1" fill="hold">
                                          <p:stCondLst>
                                            <p:cond delay="0"/>
                                          </p:stCondLst>
                                        </p:cTn>
                                        <p:tgtEl>
                                          <p:spTgt spid="97282"/>
                                        </p:tgtEl>
                                        <p:attrNameLst>
                                          <p:attrName>style.visibility</p:attrName>
                                        </p:attrNameLst>
                                      </p:cBhvr>
                                      <p:to>
                                        <p:strVal val="visible"/>
                                      </p:to>
                                    </p:set>
                                    <p:animEffect transition="in" filter="strips(downLeft)">
                                      <p:cBhvr>
                                        <p:cTn id="85" dur="500"/>
                                        <p:tgtEl>
                                          <p:spTgt spid="97282"/>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18" presetClass="entr" presetSubtype="3" fill="hold" nodeType="clickEffect">
                                  <p:stCondLst>
                                    <p:cond delay="0"/>
                                  </p:stCondLst>
                                  <p:childTnLst>
                                    <p:set>
                                      <p:cBhvr>
                                        <p:cTn id="89" dur="1" fill="hold">
                                          <p:stCondLst>
                                            <p:cond delay="0"/>
                                          </p:stCondLst>
                                        </p:cTn>
                                        <p:tgtEl>
                                          <p:spTgt spid="12"/>
                                        </p:tgtEl>
                                        <p:attrNameLst>
                                          <p:attrName>style.visibility</p:attrName>
                                        </p:attrNameLst>
                                      </p:cBhvr>
                                      <p:to>
                                        <p:strVal val="visible"/>
                                      </p:to>
                                    </p:set>
                                    <p:animEffect transition="in" filter="strips(upRight)">
                                      <p:cBhvr>
                                        <p:cTn id="9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2" grpId="0" animBg="1"/>
      <p:bldP spid="97296" grpId="0" animBg="1"/>
      <p:bldP spid="97297" grpId="0" animBg="1" autoUpdateAnimBg="0"/>
      <p:bldP spid="97298" grpId="0" animBg="1" autoUpdateAnimBg="0"/>
      <p:bldP spid="97308" grpId="0" animBg="1" autoUpdateAnimBg="0"/>
      <p:bldP spid="97312" grpId="0" animBg="1"/>
      <p:bldP spid="97313" grpId="0" animBg="1" autoUpdateAnimBg="0"/>
      <p:bldP spid="97323" grpId="0" animBg="1"/>
      <p:bldP spid="9732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4"/>
          <p:cNvSpPr>
            <a:spLocks noGrp="1" noChangeArrowheads="1"/>
          </p:cNvSpPr>
          <p:nvPr>
            <p:ph type="title"/>
          </p:nvPr>
        </p:nvSpPr>
        <p:spPr/>
        <p:txBody>
          <a:bodyPr/>
          <a:lstStyle/>
          <a:p>
            <a:r>
              <a:rPr lang="en-US" sz="3000" smtClean="0"/>
              <a:t>Why the </a:t>
            </a:r>
            <a:r>
              <a:rPr lang="en-US" sz="3000" i="1" smtClean="0"/>
              <a:t>LM</a:t>
            </a:r>
            <a:r>
              <a:rPr lang="en-US" sz="1000" smtClean="0"/>
              <a:t> </a:t>
            </a:r>
            <a:r>
              <a:rPr lang="en-US" sz="3000" smtClean="0"/>
              <a:t> curve is upward sloping</a:t>
            </a:r>
          </a:p>
        </p:txBody>
      </p:sp>
      <p:sp>
        <p:nvSpPr>
          <p:cNvPr id="53251" name="Rectangle 5"/>
          <p:cNvSpPr>
            <a:spLocks noGrp="1" noChangeArrowheads="1"/>
          </p:cNvSpPr>
          <p:nvPr>
            <p:ph type="body" idx="1"/>
          </p:nvPr>
        </p:nvSpPr>
        <p:spPr/>
        <p:txBody>
          <a:bodyPr/>
          <a:lstStyle/>
          <a:p>
            <a:r>
              <a:rPr lang="en-US" smtClean="0"/>
              <a:t>An increase in income raises money demand.  </a:t>
            </a:r>
          </a:p>
          <a:p>
            <a:r>
              <a:rPr lang="en-US" smtClean="0"/>
              <a:t>Since the supply of real balances is fixed, there is now excess demand in the money market at the initial interest rate.  </a:t>
            </a:r>
          </a:p>
          <a:p>
            <a:r>
              <a:rPr lang="en-US" smtClean="0"/>
              <a:t>The interest rate must rise to restore equilibrium in the money market.</a:t>
            </a:r>
          </a:p>
        </p:txBody>
      </p:sp>
    </p:spTree>
    <p:extLst>
      <p:ext uri="{BB962C8B-B14F-4D97-AF65-F5344CB8AC3E}">
        <p14:creationId xmlns:p14="http://schemas.microsoft.com/office/powerpoint/2010/main" val="1750513736"/>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378" name="Oval 2"/>
          <p:cNvSpPr>
            <a:spLocks noChangeArrowheads="1"/>
          </p:cNvSpPr>
          <p:nvPr/>
        </p:nvSpPr>
        <p:spPr bwMode="auto">
          <a:xfrm>
            <a:off x="6586538" y="3695700"/>
            <a:ext cx="76200" cy="76200"/>
          </a:xfrm>
          <a:prstGeom prst="ellipse">
            <a:avLst/>
          </a:prstGeom>
          <a:solidFill>
            <a:schemeClr val="hlink"/>
          </a:solidFill>
          <a:ln w="9525">
            <a:solidFill>
              <a:schemeClr val="tx1"/>
            </a:solidFill>
            <a:round/>
            <a:headEnd/>
            <a:tailEnd/>
          </a:ln>
        </p:spPr>
        <p:txBody>
          <a:bodyPr wrap="none" anchor="ctr"/>
          <a:lstStyle/>
          <a:p>
            <a:endParaRPr lang="en-US"/>
          </a:p>
        </p:txBody>
      </p:sp>
      <p:sp>
        <p:nvSpPr>
          <p:cNvPr id="15365" name="Rectangle 3"/>
          <p:cNvSpPr>
            <a:spLocks noGrp="1" noChangeArrowheads="1"/>
          </p:cNvSpPr>
          <p:nvPr>
            <p:ph type="title"/>
          </p:nvPr>
        </p:nvSpPr>
        <p:spPr/>
        <p:txBody>
          <a:bodyPr/>
          <a:lstStyle/>
          <a:p>
            <a:r>
              <a:rPr lang="en-US" dirty="0" smtClean="0"/>
              <a:t>How </a:t>
            </a:r>
            <a:r>
              <a:rPr lang="en-US" sz="3600" b="0" dirty="0">
                <a:latin typeface="Times New Roman"/>
                <a:cs typeface="Times New Roman"/>
                <a:sym typeface="Symbol" pitchFamily="18" charset="2"/>
              </a:rPr>
              <a:t>Δ</a:t>
            </a:r>
            <a:r>
              <a:rPr lang="en-US" i="1" dirty="0" smtClean="0">
                <a:sym typeface="Symbol" pitchFamily="18" charset="2"/>
              </a:rPr>
              <a:t>M</a:t>
            </a:r>
            <a:r>
              <a:rPr lang="en-US" dirty="0" smtClean="0">
                <a:sym typeface="Symbol" pitchFamily="18" charset="2"/>
              </a:rPr>
              <a:t>  shifts the </a:t>
            </a:r>
            <a:r>
              <a:rPr lang="en-US" i="1" dirty="0" smtClean="0">
                <a:sym typeface="Symbol" pitchFamily="18" charset="2"/>
              </a:rPr>
              <a:t>LM</a:t>
            </a:r>
            <a:r>
              <a:rPr lang="en-US" sz="1100" dirty="0" smtClean="0"/>
              <a:t> </a:t>
            </a:r>
            <a:r>
              <a:rPr lang="en-US" dirty="0" smtClean="0">
                <a:sym typeface="Symbol" pitchFamily="18" charset="2"/>
              </a:rPr>
              <a:t> curve</a:t>
            </a:r>
          </a:p>
        </p:txBody>
      </p:sp>
      <p:grpSp>
        <p:nvGrpSpPr>
          <p:cNvPr id="15366" name="Group 4"/>
          <p:cNvGrpSpPr>
            <a:grpSpLocks/>
          </p:cNvGrpSpPr>
          <p:nvPr/>
        </p:nvGrpSpPr>
        <p:grpSpPr bwMode="auto">
          <a:xfrm>
            <a:off x="762000" y="1985963"/>
            <a:ext cx="3657600" cy="3733800"/>
            <a:chOff x="432" y="1104"/>
            <a:chExt cx="2304" cy="2352"/>
          </a:xfrm>
        </p:grpSpPr>
        <p:grpSp>
          <p:nvGrpSpPr>
            <p:cNvPr id="15401" name="Group 5"/>
            <p:cNvGrpSpPr>
              <a:grpSpLocks/>
            </p:cNvGrpSpPr>
            <p:nvPr/>
          </p:nvGrpSpPr>
          <p:grpSpPr bwMode="auto">
            <a:xfrm>
              <a:off x="576" y="1344"/>
              <a:ext cx="1776" cy="1872"/>
              <a:chOff x="2640" y="1056"/>
              <a:chExt cx="2496" cy="2112"/>
            </a:xfrm>
          </p:grpSpPr>
          <p:sp>
            <p:nvSpPr>
              <p:cNvPr id="15404" name="Line 6"/>
              <p:cNvSpPr>
                <a:spLocks noChangeShapeType="1"/>
              </p:cNvSpPr>
              <p:nvPr/>
            </p:nvSpPr>
            <p:spPr bwMode="auto">
              <a:xfrm>
                <a:off x="2640" y="1056"/>
                <a:ext cx="0" cy="2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05" name="Line 7"/>
              <p:cNvSpPr>
                <a:spLocks noChangeShapeType="1"/>
              </p:cNvSpPr>
              <p:nvPr/>
            </p:nvSpPr>
            <p:spPr bwMode="auto">
              <a:xfrm>
                <a:off x="2640" y="3168"/>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5402" name="Text Box 8"/>
            <p:cNvSpPr txBox="1">
              <a:spLocks noChangeArrowheads="1"/>
            </p:cNvSpPr>
            <p:nvPr/>
          </p:nvSpPr>
          <p:spPr bwMode="auto">
            <a:xfrm>
              <a:off x="2160" y="3177"/>
              <a:ext cx="576"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
                </a:spcBef>
              </a:pPr>
              <a:r>
                <a:rPr lang="en-US" sz="2300" b="1" i="1">
                  <a:latin typeface="Tahoma" pitchFamily="34" charset="0"/>
                </a:rPr>
                <a:t>M/P</a:t>
              </a:r>
              <a:r>
                <a:rPr lang="en-US" sz="2300"/>
                <a:t> </a:t>
              </a:r>
            </a:p>
          </p:txBody>
        </p:sp>
        <p:sp>
          <p:nvSpPr>
            <p:cNvPr id="15403" name="Text Box 9"/>
            <p:cNvSpPr txBox="1">
              <a:spLocks noChangeArrowheads="1"/>
            </p:cNvSpPr>
            <p:nvPr/>
          </p:nvSpPr>
          <p:spPr bwMode="auto">
            <a:xfrm>
              <a:off x="432" y="1104"/>
              <a:ext cx="288" cy="288"/>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082675" algn="r"/>
                  <a:tab pos="1830388" algn="r"/>
                </a:tabLst>
                <a:defRPr>
                  <a:solidFill>
                    <a:schemeClr val="tx1"/>
                  </a:solidFill>
                  <a:latin typeface="Arial" charset="0"/>
                  <a:cs typeface="Arial" charset="0"/>
                </a:defRPr>
              </a:lvl1pPr>
              <a:lvl2pPr marL="742950" indent="-285750" eaLnBrk="0" hangingPunct="0">
                <a:tabLst>
                  <a:tab pos="1082675" algn="r"/>
                  <a:tab pos="1830388" algn="r"/>
                </a:tabLst>
                <a:defRPr>
                  <a:solidFill>
                    <a:schemeClr val="tx1"/>
                  </a:solidFill>
                  <a:latin typeface="Arial" charset="0"/>
                  <a:cs typeface="Arial" charset="0"/>
                </a:defRPr>
              </a:lvl2pPr>
              <a:lvl3pPr marL="1143000" indent="-228600" eaLnBrk="0" hangingPunct="0">
                <a:tabLst>
                  <a:tab pos="1082675" algn="r"/>
                  <a:tab pos="1830388" algn="r"/>
                </a:tabLst>
                <a:defRPr>
                  <a:solidFill>
                    <a:schemeClr val="tx1"/>
                  </a:solidFill>
                  <a:latin typeface="Arial" charset="0"/>
                  <a:cs typeface="Arial" charset="0"/>
                </a:defRPr>
              </a:lvl3pPr>
              <a:lvl4pPr marL="1600200" indent="-228600" eaLnBrk="0" hangingPunct="0">
                <a:tabLst>
                  <a:tab pos="1082675" algn="r"/>
                  <a:tab pos="1830388" algn="r"/>
                </a:tabLst>
                <a:defRPr>
                  <a:solidFill>
                    <a:schemeClr val="tx1"/>
                  </a:solidFill>
                  <a:latin typeface="Arial" charset="0"/>
                  <a:cs typeface="Arial" charset="0"/>
                </a:defRPr>
              </a:lvl4pPr>
              <a:lvl5pPr marL="2057400" indent="-228600" eaLnBrk="0" hangingPunct="0">
                <a:tabLst>
                  <a:tab pos="1082675" algn="r"/>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9pPr>
            </a:lstStyle>
            <a:p>
              <a:pPr eaLnBrk="1" hangingPunct="1">
                <a:spcBef>
                  <a:spcPct val="5000"/>
                </a:spcBef>
              </a:pPr>
              <a:r>
                <a:rPr lang="en-US" sz="2400" b="1" i="1">
                  <a:latin typeface="Tahoma" pitchFamily="34" charset="0"/>
                </a:rPr>
                <a:t>r</a:t>
              </a:r>
              <a:endParaRPr lang="en-US" sz="2200"/>
            </a:p>
          </p:txBody>
        </p:sp>
      </p:grpSp>
      <p:sp>
        <p:nvSpPr>
          <p:cNvPr id="15367" name="Line 10"/>
          <p:cNvSpPr>
            <a:spLocks noChangeShapeType="1"/>
          </p:cNvSpPr>
          <p:nvPr/>
        </p:nvSpPr>
        <p:spPr bwMode="auto">
          <a:xfrm flipV="1">
            <a:off x="2789238" y="2476500"/>
            <a:ext cx="0" cy="2870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15362" name="Object 2"/>
          <p:cNvGraphicFramePr>
            <a:graphicFrameLocks noChangeAspect="1"/>
          </p:cNvGraphicFramePr>
          <p:nvPr/>
        </p:nvGraphicFramePr>
        <p:xfrm>
          <a:off x="2590800" y="5410200"/>
          <a:ext cx="446088" cy="742950"/>
        </p:xfrm>
        <a:graphic>
          <a:graphicData uri="http://schemas.openxmlformats.org/presentationml/2006/ole">
            <mc:AlternateContent xmlns:mc="http://schemas.openxmlformats.org/markup-compatibility/2006">
              <mc:Choice xmlns:v="urn:schemas-microsoft-com:vml" Requires="v">
                <p:oleObj spid="_x0000_s15379" name="Equation" r:id="rId4" imgW="266400" imgH="444240" progId="Equation.DSMT4">
                  <p:embed/>
                </p:oleObj>
              </mc:Choice>
              <mc:Fallback>
                <p:oleObj name="Equation" r:id="rId4" imgW="266400" imgH="4442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0" y="5410200"/>
                        <a:ext cx="446088" cy="7429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5368" name="Group 12"/>
          <p:cNvGrpSpPr>
            <a:grpSpLocks/>
          </p:cNvGrpSpPr>
          <p:nvPr/>
        </p:nvGrpSpPr>
        <p:grpSpPr bwMode="auto">
          <a:xfrm>
            <a:off x="1295400" y="1671638"/>
            <a:ext cx="3429000" cy="3281362"/>
            <a:chOff x="768" y="1053"/>
            <a:chExt cx="1968" cy="2067"/>
          </a:xfrm>
        </p:grpSpPr>
        <p:sp>
          <p:nvSpPr>
            <p:cNvPr id="15399" name="Arc 13"/>
            <p:cNvSpPr>
              <a:spLocks/>
            </p:cNvSpPr>
            <p:nvPr/>
          </p:nvSpPr>
          <p:spPr bwMode="auto">
            <a:xfrm flipH="1" flipV="1">
              <a:off x="768" y="1053"/>
              <a:ext cx="1344" cy="1923"/>
            </a:xfrm>
            <a:custGeom>
              <a:avLst/>
              <a:gdLst>
                <a:gd name="T0" fmla="*/ 0 w 20516"/>
                <a:gd name="T1" fmla="*/ 0 h 21438"/>
                <a:gd name="T2" fmla="*/ 0 w 20516"/>
                <a:gd name="T3" fmla="*/ 0 h 21438"/>
                <a:gd name="T4" fmla="*/ 0 w 20516"/>
                <a:gd name="T5" fmla="*/ 0 h 21438"/>
                <a:gd name="T6" fmla="*/ 0 60000 65536"/>
                <a:gd name="T7" fmla="*/ 0 60000 65536"/>
                <a:gd name="T8" fmla="*/ 0 60000 65536"/>
                <a:gd name="T9" fmla="*/ 0 w 20516"/>
                <a:gd name="T10" fmla="*/ 0 h 21438"/>
                <a:gd name="T11" fmla="*/ 20516 w 20516"/>
                <a:gd name="T12" fmla="*/ 21438 h 21438"/>
              </a:gdLst>
              <a:ahLst/>
              <a:cxnLst>
                <a:cxn ang="T6">
                  <a:pos x="T0" y="T1"/>
                </a:cxn>
                <a:cxn ang="T7">
                  <a:pos x="T2" y="T3"/>
                </a:cxn>
                <a:cxn ang="T8">
                  <a:pos x="T4" y="T5"/>
                </a:cxn>
              </a:cxnLst>
              <a:rect l="T9" t="T10" r="T11" b="T12"/>
              <a:pathLst>
                <a:path w="20516" h="21438" fill="none" extrusionOk="0">
                  <a:moveTo>
                    <a:pt x="2640" y="-1"/>
                  </a:moveTo>
                  <a:cubicBezTo>
                    <a:pt x="10938" y="1021"/>
                    <a:pt x="17901" y="6740"/>
                    <a:pt x="20516" y="14681"/>
                  </a:cubicBezTo>
                </a:path>
                <a:path w="20516" h="21438" stroke="0" extrusionOk="0">
                  <a:moveTo>
                    <a:pt x="2640" y="-1"/>
                  </a:moveTo>
                  <a:cubicBezTo>
                    <a:pt x="10938" y="1021"/>
                    <a:pt x="17901" y="6740"/>
                    <a:pt x="20516" y="14681"/>
                  </a:cubicBezTo>
                  <a:lnTo>
                    <a:pt x="0" y="21438"/>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5400" name="Text Box 14"/>
            <p:cNvSpPr txBox="1">
              <a:spLocks noChangeArrowheads="1"/>
            </p:cNvSpPr>
            <p:nvPr/>
          </p:nvSpPr>
          <p:spPr bwMode="auto">
            <a:xfrm>
              <a:off x="1872" y="2832"/>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i="1" dirty="0">
                  <a:latin typeface="Tahoma" pitchFamily="34" charset="0"/>
                </a:rPr>
                <a:t>L</a:t>
              </a:r>
              <a:r>
                <a:rPr lang="en-US" sz="1200" b="1" i="1" dirty="0">
                  <a:latin typeface="Tahoma" pitchFamily="34" charset="0"/>
                </a:rPr>
                <a:t> </a:t>
              </a:r>
              <a:r>
                <a:rPr lang="en-US" sz="2400" dirty="0">
                  <a:latin typeface="Tahoma" pitchFamily="34" charset="0"/>
                </a:rPr>
                <a:t>(</a:t>
              </a:r>
              <a:r>
                <a:rPr lang="en-US" sz="2400" b="1" i="1" dirty="0">
                  <a:latin typeface="Tahoma" pitchFamily="34" charset="0"/>
                </a:rPr>
                <a:t>r</a:t>
              </a:r>
              <a:r>
                <a:rPr lang="en-US" sz="1200" b="1" i="1" dirty="0">
                  <a:latin typeface="Tahoma" pitchFamily="34" charset="0"/>
                </a:rPr>
                <a:t> </a:t>
              </a:r>
              <a:r>
                <a:rPr lang="en-US" sz="2400" b="1" i="1" dirty="0">
                  <a:latin typeface="Tahoma" pitchFamily="34" charset="0"/>
                </a:rPr>
                <a:t>,</a:t>
              </a:r>
              <a:r>
                <a:rPr lang="en-US" sz="1200" b="1" i="1" dirty="0">
                  <a:latin typeface="Tahoma" pitchFamily="34" charset="0"/>
                </a:rPr>
                <a:t> </a:t>
              </a:r>
              <a:r>
                <a:rPr lang="en-US" sz="2400" b="1" i="1" dirty="0">
                  <a:latin typeface="Tahoma" pitchFamily="34" charset="0"/>
                </a:rPr>
                <a:t>Y</a:t>
              </a:r>
              <a:r>
                <a:rPr lang="en-US" sz="2200" b="1" baseline="-25000" dirty="0">
                  <a:latin typeface="Tahoma" pitchFamily="34" charset="0"/>
                </a:rPr>
                <a:t>1</a:t>
              </a:r>
              <a:r>
                <a:rPr lang="en-US" sz="1200" b="1" i="1" dirty="0">
                  <a:solidFill>
                    <a:schemeClr val="hlink"/>
                  </a:solidFill>
                  <a:latin typeface="Tahoma" pitchFamily="34" charset="0"/>
                </a:rPr>
                <a:t> </a:t>
              </a:r>
              <a:r>
                <a:rPr lang="en-US" sz="2400" dirty="0">
                  <a:latin typeface="Tahoma" pitchFamily="34" charset="0"/>
                </a:rPr>
                <a:t>)</a:t>
              </a:r>
              <a:r>
                <a:rPr lang="en-US" sz="2400" b="1" i="1" dirty="0">
                  <a:latin typeface="Tahoma" pitchFamily="34" charset="0"/>
                </a:rPr>
                <a:t> </a:t>
              </a:r>
            </a:p>
          </p:txBody>
        </p:sp>
      </p:grpSp>
      <p:sp>
        <p:nvSpPr>
          <p:cNvPr id="15369" name="Line 15"/>
          <p:cNvSpPr>
            <a:spLocks noChangeShapeType="1"/>
          </p:cNvSpPr>
          <p:nvPr/>
        </p:nvSpPr>
        <p:spPr bwMode="auto">
          <a:xfrm flipH="1">
            <a:off x="990600" y="4552950"/>
            <a:ext cx="693737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5370" name="Text Box 16"/>
          <p:cNvSpPr txBox="1">
            <a:spLocks noChangeArrowheads="1"/>
          </p:cNvSpPr>
          <p:nvPr/>
        </p:nvSpPr>
        <p:spPr bwMode="auto">
          <a:xfrm>
            <a:off x="533400" y="4267200"/>
            <a:ext cx="457200" cy="503238"/>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Ins="0" bIns="91440">
            <a:spAutoFit/>
          </a:bodyPr>
          <a:lstStyle>
            <a:lvl1pPr eaLnBrk="0" hangingPunct="0">
              <a:tabLst>
                <a:tab pos="1082675" algn="r"/>
                <a:tab pos="1830388" algn="r"/>
              </a:tabLst>
              <a:defRPr>
                <a:solidFill>
                  <a:schemeClr val="tx1"/>
                </a:solidFill>
                <a:latin typeface="Arial" charset="0"/>
                <a:cs typeface="Arial" charset="0"/>
              </a:defRPr>
            </a:lvl1pPr>
            <a:lvl2pPr marL="742950" indent="-285750" eaLnBrk="0" hangingPunct="0">
              <a:tabLst>
                <a:tab pos="1082675" algn="r"/>
                <a:tab pos="1830388" algn="r"/>
              </a:tabLst>
              <a:defRPr>
                <a:solidFill>
                  <a:schemeClr val="tx1"/>
                </a:solidFill>
                <a:latin typeface="Arial" charset="0"/>
                <a:cs typeface="Arial" charset="0"/>
              </a:defRPr>
            </a:lvl2pPr>
            <a:lvl3pPr marL="1143000" indent="-228600" eaLnBrk="0" hangingPunct="0">
              <a:tabLst>
                <a:tab pos="1082675" algn="r"/>
                <a:tab pos="1830388" algn="r"/>
              </a:tabLst>
              <a:defRPr>
                <a:solidFill>
                  <a:schemeClr val="tx1"/>
                </a:solidFill>
                <a:latin typeface="Arial" charset="0"/>
                <a:cs typeface="Arial" charset="0"/>
              </a:defRPr>
            </a:lvl3pPr>
            <a:lvl4pPr marL="1600200" indent="-228600" eaLnBrk="0" hangingPunct="0">
              <a:tabLst>
                <a:tab pos="1082675" algn="r"/>
                <a:tab pos="1830388" algn="r"/>
              </a:tabLst>
              <a:defRPr>
                <a:solidFill>
                  <a:schemeClr val="tx1"/>
                </a:solidFill>
                <a:latin typeface="Arial" charset="0"/>
                <a:cs typeface="Arial" charset="0"/>
              </a:defRPr>
            </a:lvl4pPr>
            <a:lvl5pPr marL="2057400" indent="-228600" eaLnBrk="0" hangingPunct="0">
              <a:tabLst>
                <a:tab pos="1082675" algn="r"/>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9pPr>
          </a:lstStyle>
          <a:p>
            <a:pPr eaLnBrk="1" hangingPunct="1">
              <a:spcBef>
                <a:spcPct val="5000"/>
              </a:spcBef>
            </a:pPr>
            <a:r>
              <a:rPr lang="en-US" sz="2400" b="1" i="1" dirty="0">
                <a:latin typeface="Tahoma" pitchFamily="34" charset="0"/>
              </a:rPr>
              <a:t>r</a:t>
            </a:r>
            <a:r>
              <a:rPr lang="en-US" sz="2300" b="1" baseline="-25000" dirty="0">
                <a:latin typeface="Tahoma" pitchFamily="34" charset="0"/>
              </a:rPr>
              <a:t>1</a:t>
            </a:r>
            <a:endParaRPr lang="en-US" sz="2300" baseline="-25000" dirty="0"/>
          </a:p>
        </p:txBody>
      </p:sp>
      <p:sp>
        <p:nvSpPr>
          <p:cNvPr id="101393" name="Text Box 17"/>
          <p:cNvSpPr txBox="1">
            <a:spLocks noChangeArrowheads="1"/>
          </p:cNvSpPr>
          <p:nvPr/>
        </p:nvSpPr>
        <p:spPr bwMode="auto">
          <a:xfrm>
            <a:off x="533400" y="3459163"/>
            <a:ext cx="457200" cy="503237"/>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Ins="0" bIns="91440">
            <a:spAutoFit/>
          </a:bodyPr>
          <a:lstStyle>
            <a:lvl1pPr eaLnBrk="0" hangingPunct="0">
              <a:tabLst>
                <a:tab pos="1082675" algn="r"/>
                <a:tab pos="1830388" algn="r"/>
              </a:tabLst>
              <a:defRPr>
                <a:solidFill>
                  <a:schemeClr val="tx1"/>
                </a:solidFill>
                <a:latin typeface="Arial" charset="0"/>
                <a:cs typeface="Arial" charset="0"/>
              </a:defRPr>
            </a:lvl1pPr>
            <a:lvl2pPr marL="742950" indent="-285750" eaLnBrk="0" hangingPunct="0">
              <a:tabLst>
                <a:tab pos="1082675" algn="r"/>
                <a:tab pos="1830388" algn="r"/>
              </a:tabLst>
              <a:defRPr>
                <a:solidFill>
                  <a:schemeClr val="tx1"/>
                </a:solidFill>
                <a:latin typeface="Arial" charset="0"/>
                <a:cs typeface="Arial" charset="0"/>
              </a:defRPr>
            </a:lvl2pPr>
            <a:lvl3pPr marL="1143000" indent="-228600" eaLnBrk="0" hangingPunct="0">
              <a:tabLst>
                <a:tab pos="1082675" algn="r"/>
                <a:tab pos="1830388" algn="r"/>
              </a:tabLst>
              <a:defRPr>
                <a:solidFill>
                  <a:schemeClr val="tx1"/>
                </a:solidFill>
                <a:latin typeface="Arial" charset="0"/>
                <a:cs typeface="Arial" charset="0"/>
              </a:defRPr>
            </a:lvl3pPr>
            <a:lvl4pPr marL="1600200" indent="-228600" eaLnBrk="0" hangingPunct="0">
              <a:tabLst>
                <a:tab pos="1082675" algn="r"/>
                <a:tab pos="1830388" algn="r"/>
              </a:tabLst>
              <a:defRPr>
                <a:solidFill>
                  <a:schemeClr val="tx1"/>
                </a:solidFill>
                <a:latin typeface="Arial" charset="0"/>
                <a:cs typeface="Arial" charset="0"/>
              </a:defRPr>
            </a:lvl4pPr>
            <a:lvl5pPr marL="2057400" indent="-228600" eaLnBrk="0" hangingPunct="0">
              <a:tabLst>
                <a:tab pos="1082675" algn="r"/>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9pPr>
          </a:lstStyle>
          <a:p>
            <a:pPr eaLnBrk="1" hangingPunct="1">
              <a:spcBef>
                <a:spcPct val="5000"/>
              </a:spcBef>
            </a:pPr>
            <a:r>
              <a:rPr lang="en-US" sz="2400" b="1" i="1" dirty="0">
                <a:solidFill>
                  <a:schemeClr val="hlink"/>
                </a:solidFill>
                <a:latin typeface="Tahoma" pitchFamily="34" charset="0"/>
              </a:rPr>
              <a:t>r</a:t>
            </a:r>
            <a:r>
              <a:rPr lang="en-US" sz="2300" b="1" baseline="-25000" dirty="0">
                <a:solidFill>
                  <a:schemeClr val="hlink"/>
                </a:solidFill>
                <a:latin typeface="Tahoma" pitchFamily="34" charset="0"/>
              </a:rPr>
              <a:t>2</a:t>
            </a:r>
            <a:endParaRPr lang="en-US" sz="2300" baseline="-25000" dirty="0">
              <a:solidFill>
                <a:schemeClr val="hlink"/>
              </a:solidFill>
            </a:endParaRPr>
          </a:p>
        </p:txBody>
      </p:sp>
      <p:grpSp>
        <p:nvGrpSpPr>
          <p:cNvPr id="15372" name="Group 18"/>
          <p:cNvGrpSpPr>
            <a:grpSpLocks/>
          </p:cNvGrpSpPr>
          <p:nvPr/>
        </p:nvGrpSpPr>
        <p:grpSpPr bwMode="auto">
          <a:xfrm>
            <a:off x="5105400" y="1985963"/>
            <a:ext cx="3429000" cy="3719512"/>
            <a:chOff x="3168" y="1104"/>
            <a:chExt cx="2160" cy="2343"/>
          </a:xfrm>
        </p:grpSpPr>
        <p:grpSp>
          <p:nvGrpSpPr>
            <p:cNvPr id="15394" name="Group 19"/>
            <p:cNvGrpSpPr>
              <a:grpSpLocks/>
            </p:cNvGrpSpPr>
            <p:nvPr/>
          </p:nvGrpSpPr>
          <p:grpSpPr bwMode="auto">
            <a:xfrm>
              <a:off x="3312" y="1344"/>
              <a:ext cx="1776" cy="1920"/>
              <a:chOff x="2640" y="1056"/>
              <a:chExt cx="2496" cy="2112"/>
            </a:xfrm>
          </p:grpSpPr>
          <p:sp>
            <p:nvSpPr>
              <p:cNvPr id="15397" name="Line 20"/>
              <p:cNvSpPr>
                <a:spLocks noChangeShapeType="1"/>
              </p:cNvSpPr>
              <p:nvPr/>
            </p:nvSpPr>
            <p:spPr bwMode="auto">
              <a:xfrm>
                <a:off x="2640" y="1056"/>
                <a:ext cx="0" cy="2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98" name="Line 21"/>
              <p:cNvSpPr>
                <a:spLocks noChangeShapeType="1"/>
              </p:cNvSpPr>
              <p:nvPr/>
            </p:nvSpPr>
            <p:spPr bwMode="auto">
              <a:xfrm>
                <a:off x="2640" y="3168"/>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5395" name="Text Box 22"/>
            <p:cNvSpPr txBox="1">
              <a:spLocks noChangeArrowheads="1"/>
            </p:cNvSpPr>
            <p:nvPr/>
          </p:nvSpPr>
          <p:spPr bwMode="auto">
            <a:xfrm>
              <a:off x="3168" y="110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082675" algn="r"/>
                  <a:tab pos="1830388" algn="r"/>
                </a:tabLst>
                <a:defRPr>
                  <a:solidFill>
                    <a:schemeClr val="tx1"/>
                  </a:solidFill>
                  <a:latin typeface="Arial" charset="0"/>
                  <a:cs typeface="Arial" charset="0"/>
                </a:defRPr>
              </a:lvl1pPr>
              <a:lvl2pPr marL="742950" indent="-285750" eaLnBrk="0" hangingPunct="0">
                <a:tabLst>
                  <a:tab pos="1082675" algn="r"/>
                  <a:tab pos="1830388" algn="r"/>
                </a:tabLst>
                <a:defRPr>
                  <a:solidFill>
                    <a:schemeClr val="tx1"/>
                  </a:solidFill>
                  <a:latin typeface="Arial" charset="0"/>
                  <a:cs typeface="Arial" charset="0"/>
                </a:defRPr>
              </a:lvl2pPr>
              <a:lvl3pPr marL="1143000" indent="-228600" eaLnBrk="0" hangingPunct="0">
                <a:tabLst>
                  <a:tab pos="1082675" algn="r"/>
                  <a:tab pos="1830388" algn="r"/>
                </a:tabLst>
                <a:defRPr>
                  <a:solidFill>
                    <a:schemeClr val="tx1"/>
                  </a:solidFill>
                  <a:latin typeface="Arial" charset="0"/>
                  <a:cs typeface="Arial" charset="0"/>
                </a:defRPr>
              </a:lvl3pPr>
              <a:lvl4pPr marL="1600200" indent="-228600" eaLnBrk="0" hangingPunct="0">
                <a:tabLst>
                  <a:tab pos="1082675" algn="r"/>
                  <a:tab pos="1830388" algn="r"/>
                </a:tabLst>
                <a:defRPr>
                  <a:solidFill>
                    <a:schemeClr val="tx1"/>
                  </a:solidFill>
                  <a:latin typeface="Arial" charset="0"/>
                  <a:cs typeface="Arial" charset="0"/>
                </a:defRPr>
              </a:lvl4pPr>
              <a:lvl5pPr marL="2057400" indent="-228600" eaLnBrk="0" hangingPunct="0">
                <a:tabLst>
                  <a:tab pos="1082675" algn="r"/>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9pPr>
            </a:lstStyle>
            <a:p>
              <a:pPr eaLnBrk="1" hangingPunct="1">
                <a:spcBef>
                  <a:spcPct val="5000"/>
                </a:spcBef>
              </a:pPr>
              <a:r>
                <a:rPr lang="en-US" sz="2400" b="1" i="1">
                  <a:latin typeface="Tahoma" pitchFamily="34" charset="0"/>
                </a:rPr>
                <a:t>r</a:t>
              </a:r>
              <a:endParaRPr lang="en-US" sz="2200"/>
            </a:p>
          </p:txBody>
        </p:sp>
        <p:sp>
          <p:nvSpPr>
            <p:cNvPr id="15396" name="Text Box 23"/>
            <p:cNvSpPr txBox="1">
              <a:spLocks noChangeArrowheads="1"/>
            </p:cNvSpPr>
            <p:nvPr/>
          </p:nvSpPr>
          <p:spPr bwMode="auto">
            <a:xfrm>
              <a:off x="5040" y="3168"/>
              <a:ext cx="28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
                </a:spcBef>
              </a:pPr>
              <a:r>
                <a:rPr lang="en-US" sz="2300" b="1" i="1">
                  <a:latin typeface="Tahoma" pitchFamily="34" charset="0"/>
                </a:rPr>
                <a:t>Y</a:t>
              </a:r>
              <a:endParaRPr lang="en-US" sz="2300"/>
            </a:p>
          </p:txBody>
        </p:sp>
      </p:grpSp>
      <p:grpSp>
        <p:nvGrpSpPr>
          <p:cNvPr id="15373" name="Group 24"/>
          <p:cNvGrpSpPr>
            <a:grpSpLocks/>
          </p:cNvGrpSpPr>
          <p:nvPr/>
        </p:nvGrpSpPr>
        <p:grpSpPr bwMode="auto">
          <a:xfrm>
            <a:off x="6400800" y="2671763"/>
            <a:ext cx="533400" cy="3200400"/>
            <a:chOff x="3600" y="1536"/>
            <a:chExt cx="336" cy="2016"/>
          </a:xfrm>
        </p:grpSpPr>
        <p:sp>
          <p:nvSpPr>
            <p:cNvPr id="15392" name="Line 25"/>
            <p:cNvSpPr>
              <a:spLocks noChangeShapeType="1"/>
            </p:cNvSpPr>
            <p:nvPr/>
          </p:nvSpPr>
          <p:spPr bwMode="auto">
            <a:xfrm flipV="1">
              <a:off x="3744" y="1536"/>
              <a:ext cx="0" cy="172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5393" name="Text Box 26"/>
            <p:cNvSpPr txBox="1">
              <a:spLocks noChangeArrowheads="1"/>
            </p:cNvSpPr>
            <p:nvPr/>
          </p:nvSpPr>
          <p:spPr bwMode="auto">
            <a:xfrm>
              <a:off x="3600" y="3235"/>
              <a:ext cx="336"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91440">
              <a:spAutoFit/>
            </a:bodyPr>
            <a:lstStyle>
              <a:lvl1pPr eaLnBrk="0" hangingPunct="0">
                <a:tabLst>
                  <a:tab pos="1082675" algn="r"/>
                  <a:tab pos="1830388" algn="r"/>
                </a:tabLst>
                <a:defRPr>
                  <a:solidFill>
                    <a:schemeClr val="tx1"/>
                  </a:solidFill>
                  <a:latin typeface="Arial" charset="0"/>
                  <a:cs typeface="Arial" charset="0"/>
                </a:defRPr>
              </a:lvl1pPr>
              <a:lvl2pPr marL="742950" indent="-285750" eaLnBrk="0" hangingPunct="0">
                <a:tabLst>
                  <a:tab pos="1082675" algn="r"/>
                  <a:tab pos="1830388" algn="r"/>
                </a:tabLst>
                <a:defRPr>
                  <a:solidFill>
                    <a:schemeClr val="tx1"/>
                  </a:solidFill>
                  <a:latin typeface="Arial" charset="0"/>
                  <a:cs typeface="Arial" charset="0"/>
                </a:defRPr>
              </a:lvl2pPr>
              <a:lvl3pPr marL="1143000" indent="-228600" eaLnBrk="0" hangingPunct="0">
                <a:tabLst>
                  <a:tab pos="1082675" algn="r"/>
                  <a:tab pos="1830388" algn="r"/>
                </a:tabLst>
                <a:defRPr>
                  <a:solidFill>
                    <a:schemeClr val="tx1"/>
                  </a:solidFill>
                  <a:latin typeface="Arial" charset="0"/>
                  <a:cs typeface="Arial" charset="0"/>
                </a:defRPr>
              </a:lvl3pPr>
              <a:lvl4pPr marL="1600200" indent="-228600" eaLnBrk="0" hangingPunct="0">
                <a:tabLst>
                  <a:tab pos="1082675" algn="r"/>
                  <a:tab pos="1830388" algn="r"/>
                </a:tabLst>
                <a:defRPr>
                  <a:solidFill>
                    <a:schemeClr val="tx1"/>
                  </a:solidFill>
                  <a:latin typeface="Arial" charset="0"/>
                  <a:cs typeface="Arial" charset="0"/>
                </a:defRPr>
              </a:lvl4pPr>
              <a:lvl5pPr marL="2057400" indent="-228600" eaLnBrk="0" hangingPunct="0">
                <a:tabLst>
                  <a:tab pos="1082675" algn="r"/>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9pPr>
            </a:lstStyle>
            <a:p>
              <a:pPr eaLnBrk="1" hangingPunct="1">
                <a:spcBef>
                  <a:spcPct val="5000"/>
                </a:spcBef>
              </a:pPr>
              <a:r>
                <a:rPr lang="en-US" sz="2400" b="1" i="1" dirty="0">
                  <a:latin typeface="Tahoma" pitchFamily="34" charset="0"/>
                </a:rPr>
                <a:t>Y</a:t>
              </a:r>
              <a:r>
                <a:rPr lang="en-US" sz="2300" b="1" baseline="-25000" dirty="0">
                  <a:latin typeface="Tahoma" pitchFamily="34" charset="0"/>
                </a:rPr>
                <a:t>1</a:t>
              </a:r>
              <a:endParaRPr lang="en-US" sz="2300" baseline="-25000" dirty="0"/>
            </a:p>
          </p:txBody>
        </p:sp>
      </p:grpSp>
      <p:sp>
        <p:nvSpPr>
          <p:cNvPr id="15374" name="Text Box 27"/>
          <p:cNvSpPr txBox="1">
            <a:spLocks noChangeArrowheads="1"/>
          </p:cNvSpPr>
          <p:nvPr/>
        </p:nvSpPr>
        <p:spPr bwMode="auto">
          <a:xfrm>
            <a:off x="4867275" y="4313238"/>
            <a:ext cx="377825" cy="503237"/>
          </a:xfrm>
          <a:prstGeom prst="rect">
            <a:avLst/>
          </a:prstGeom>
          <a:solidFill>
            <a:schemeClr val="bg1">
              <a:alpha val="56078"/>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Ins="0" bIns="91440">
            <a:spAutoFit/>
          </a:bodyPr>
          <a:lstStyle>
            <a:lvl1pPr eaLnBrk="0" hangingPunct="0">
              <a:tabLst>
                <a:tab pos="1082675" algn="r"/>
                <a:tab pos="1830388" algn="r"/>
              </a:tabLst>
              <a:defRPr>
                <a:solidFill>
                  <a:schemeClr val="tx1"/>
                </a:solidFill>
                <a:latin typeface="Arial" charset="0"/>
                <a:cs typeface="Arial" charset="0"/>
              </a:defRPr>
            </a:lvl1pPr>
            <a:lvl2pPr marL="742950" indent="-285750" eaLnBrk="0" hangingPunct="0">
              <a:tabLst>
                <a:tab pos="1082675" algn="r"/>
                <a:tab pos="1830388" algn="r"/>
              </a:tabLst>
              <a:defRPr>
                <a:solidFill>
                  <a:schemeClr val="tx1"/>
                </a:solidFill>
                <a:latin typeface="Arial" charset="0"/>
                <a:cs typeface="Arial" charset="0"/>
              </a:defRPr>
            </a:lvl2pPr>
            <a:lvl3pPr marL="1143000" indent="-228600" eaLnBrk="0" hangingPunct="0">
              <a:tabLst>
                <a:tab pos="1082675" algn="r"/>
                <a:tab pos="1830388" algn="r"/>
              </a:tabLst>
              <a:defRPr>
                <a:solidFill>
                  <a:schemeClr val="tx1"/>
                </a:solidFill>
                <a:latin typeface="Arial" charset="0"/>
                <a:cs typeface="Arial" charset="0"/>
              </a:defRPr>
            </a:lvl3pPr>
            <a:lvl4pPr marL="1600200" indent="-228600" eaLnBrk="0" hangingPunct="0">
              <a:tabLst>
                <a:tab pos="1082675" algn="r"/>
                <a:tab pos="1830388" algn="r"/>
              </a:tabLst>
              <a:defRPr>
                <a:solidFill>
                  <a:schemeClr val="tx1"/>
                </a:solidFill>
                <a:latin typeface="Arial" charset="0"/>
                <a:cs typeface="Arial" charset="0"/>
              </a:defRPr>
            </a:lvl4pPr>
            <a:lvl5pPr marL="2057400" indent="-228600" eaLnBrk="0" hangingPunct="0">
              <a:tabLst>
                <a:tab pos="1082675" algn="r"/>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9pPr>
          </a:lstStyle>
          <a:p>
            <a:pPr algn="r" eaLnBrk="1" hangingPunct="1">
              <a:spcBef>
                <a:spcPct val="5000"/>
              </a:spcBef>
            </a:pPr>
            <a:r>
              <a:rPr lang="en-US" sz="2400" b="1" i="1" dirty="0">
                <a:latin typeface="Tahoma" pitchFamily="34" charset="0"/>
              </a:rPr>
              <a:t>r</a:t>
            </a:r>
            <a:r>
              <a:rPr lang="en-US" sz="2300" b="1" baseline="-25000" dirty="0">
                <a:latin typeface="Tahoma" pitchFamily="34" charset="0"/>
              </a:rPr>
              <a:t>1</a:t>
            </a:r>
            <a:endParaRPr lang="en-US" sz="2300" baseline="-25000" dirty="0"/>
          </a:p>
        </p:txBody>
      </p:sp>
      <p:sp>
        <p:nvSpPr>
          <p:cNvPr id="101404" name="Line 28"/>
          <p:cNvSpPr>
            <a:spLocks noChangeShapeType="1"/>
          </p:cNvSpPr>
          <p:nvPr/>
        </p:nvSpPr>
        <p:spPr bwMode="auto">
          <a:xfrm flipH="1">
            <a:off x="979488" y="3733800"/>
            <a:ext cx="6937375" cy="0"/>
          </a:xfrm>
          <a:prstGeom prst="line">
            <a:avLst/>
          </a:prstGeom>
          <a:noFill/>
          <a:ln w="9525">
            <a:solidFill>
              <a:schemeClr val="hlink"/>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1405" name="Text Box 29"/>
          <p:cNvSpPr txBox="1">
            <a:spLocks noChangeArrowheads="1"/>
          </p:cNvSpPr>
          <p:nvPr/>
        </p:nvSpPr>
        <p:spPr bwMode="auto">
          <a:xfrm>
            <a:off x="4867275" y="3429000"/>
            <a:ext cx="377825" cy="503238"/>
          </a:xfrm>
          <a:prstGeom prst="rect">
            <a:avLst/>
          </a:prstGeom>
          <a:solidFill>
            <a:schemeClr val="bg1">
              <a:alpha val="56078"/>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Ins="0" bIns="91440">
            <a:spAutoFit/>
          </a:bodyPr>
          <a:lstStyle>
            <a:lvl1pPr eaLnBrk="0" hangingPunct="0">
              <a:tabLst>
                <a:tab pos="1082675" algn="r"/>
                <a:tab pos="1830388" algn="r"/>
              </a:tabLst>
              <a:defRPr>
                <a:solidFill>
                  <a:schemeClr val="tx1"/>
                </a:solidFill>
                <a:latin typeface="Arial" charset="0"/>
                <a:cs typeface="Arial" charset="0"/>
              </a:defRPr>
            </a:lvl1pPr>
            <a:lvl2pPr marL="742950" indent="-285750" eaLnBrk="0" hangingPunct="0">
              <a:tabLst>
                <a:tab pos="1082675" algn="r"/>
                <a:tab pos="1830388" algn="r"/>
              </a:tabLst>
              <a:defRPr>
                <a:solidFill>
                  <a:schemeClr val="tx1"/>
                </a:solidFill>
                <a:latin typeface="Arial" charset="0"/>
                <a:cs typeface="Arial" charset="0"/>
              </a:defRPr>
            </a:lvl2pPr>
            <a:lvl3pPr marL="1143000" indent="-228600" eaLnBrk="0" hangingPunct="0">
              <a:tabLst>
                <a:tab pos="1082675" algn="r"/>
                <a:tab pos="1830388" algn="r"/>
              </a:tabLst>
              <a:defRPr>
                <a:solidFill>
                  <a:schemeClr val="tx1"/>
                </a:solidFill>
                <a:latin typeface="Arial" charset="0"/>
                <a:cs typeface="Arial" charset="0"/>
              </a:defRPr>
            </a:lvl3pPr>
            <a:lvl4pPr marL="1600200" indent="-228600" eaLnBrk="0" hangingPunct="0">
              <a:tabLst>
                <a:tab pos="1082675" algn="r"/>
                <a:tab pos="1830388" algn="r"/>
              </a:tabLst>
              <a:defRPr>
                <a:solidFill>
                  <a:schemeClr val="tx1"/>
                </a:solidFill>
                <a:latin typeface="Arial" charset="0"/>
                <a:cs typeface="Arial" charset="0"/>
              </a:defRPr>
            </a:lvl4pPr>
            <a:lvl5pPr marL="2057400" indent="-228600" eaLnBrk="0" hangingPunct="0">
              <a:tabLst>
                <a:tab pos="1082675" algn="r"/>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9pPr>
          </a:lstStyle>
          <a:p>
            <a:pPr algn="r" eaLnBrk="1" hangingPunct="1">
              <a:spcBef>
                <a:spcPct val="5000"/>
              </a:spcBef>
            </a:pPr>
            <a:r>
              <a:rPr lang="en-US" sz="2400" b="1" i="1" dirty="0">
                <a:solidFill>
                  <a:schemeClr val="hlink"/>
                </a:solidFill>
                <a:latin typeface="Tahoma" pitchFamily="34" charset="0"/>
              </a:rPr>
              <a:t>r</a:t>
            </a:r>
            <a:r>
              <a:rPr lang="en-US" sz="2300" b="1" baseline="-25000" dirty="0">
                <a:solidFill>
                  <a:schemeClr val="hlink"/>
                </a:solidFill>
                <a:latin typeface="Tahoma" pitchFamily="34" charset="0"/>
              </a:rPr>
              <a:t>2</a:t>
            </a:r>
            <a:endParaRPr lang="en-US" sz="2300" baseline="-25000" dirty="0">
              <a:solidFill>
                <a:schemeClr val="hlink"/>
              </a:solidFill>
            </a:endParaRPr>
          </a:p>
        </p:txBody>
      </p:sp>
      <p:grpSp>
        <p:nvGrpSpPr>
          <p:cNvPr id="8" name="Group 30"/>
          <p:cNvGrpSpPr>
            <a:grpSpLocks/>
          </p:cNvGrpSpPr>
          <p:nvPr/>
        </p:nvGrpSpPr>
        <p:grpSpPr bwMode="auto">
          <a:xfrm>
            <a:off x="1066800" y="3767138"/>
            <a:ext cx="4343400" cy="804862"/>
            <a:chOff x="624" y="2160"/>
            <a:chExt cx="2736" cy="507"/>
          </a:xfrm>
        </p:grpSpPr>
        <p:sp>
          <p:nvSpPr>
            <p:cNvPr id="15390" name="Line 31"/>
            <p:cNvSpPr>
              <a:spLocks noChangeShapeType="1"/>
            </p:cNvSpPr>
            <p:nvPr/>
          </p:nvSpPr>
          <p:spPr bwMode="auto">
            <a:xfrm flipV="1">
              <a:off x="624" y="2160"/>
              <a:ext cx="2" cy="50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91" name="Line 32"/>
            <p:cNvSpPr>
              <a:spLocks noChangeShapeType="1"/>
            </p:cNvSpPr>
            <p:nvPr/>
          </p:nvSpPr>
          <p:spPr bwMode="auto">
            <a:xfrm flipV="1">
              <a:off x="3358" y="2160"/>
              <a:ext cx="2" cy="50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15378" name="Group 33"/>
          <p:cNvGrpSpPr>
            <a:grpSpLocks/>
          </p:cNvGrpSpPr>
          <p:nvPr/>
        </p:nvGrpSpPr>
        <p:grpSpPr bwMode="auto">
          <a:xfrm>
            <a:off x="5837238" y="2873375"/>
            <a:ext cx="2895600" cy="2286000"/>
            <a:chOff x="3696" y="1776"/>
            <a:chExt cx="1824" cy="1440"/>
          </a:xfrm>
        </p:grpSpPr>
        <p:sp>
          <p:nvSpPr>
            <p:cNvPr id="15388" name="Freeform 34"/>
            <p:cNvSpPr>
              <a:spLocks/>
            </p:cNvSpPr>
            <p:nvPr/>
          </p:nvSpPr>
          <p:spPr bwMode="auto">
            <a:xfrm>
              <a:off x="3696" y="2016"/>
              <a:ext cx="1296" cy="1200"/>
            </a:xfrm>
            <a:custGeom>
              <a:avLst/>
              <a:gdLst>
                <a:gd name="T0" fmla="*/ 0 w 624"/>
                <a:gd name="T1" fmla="*/ 54668 h 336"/>
                <a:gd name="T2" fmla="*/ 11612 w 624"/>
                <a:gd name="T3" fmla="*/ 0 h 336"/>
                <a:gd name="T4" fmla="*/ 0 60000 65536"/>
                <a:gd name="T5" fmla="*/ 0 60000 65536"/>
                <a:gd name="T6" fmla="*/ 0 w 624"/>
                <a:gd name="T7" fmla="*/ 0 h 336"/>
                <a:gd name="T8" fmla="*/ 624 w 624"/>
                <a:gd name="T9" fmla="*/ 336 h 336"/>
              </a:gdLst>
              <a:ahLst/>
              <a:cxnLst>
                <a:cxn ang="T4">
                  <a:pos x="T0" y="T1"/>
                </a:cxn>
                <a:cxn ang="T5">
                  <a:pos x="T2" y="T3"/>
                </a:cxn>
              </a:cxnLst>
              <a:rect l="T6" t="T7" r="T8" b="T9"/>
              <a:pathLst>
                <a:path w="624" h="336">
                  <a:moveTo>
                    <a:pt x="0" y="336"/>
                  </a:moveTo>
                  <a:cubicBezTo>
                    <a:pt x="204" y="248"/>
                    <a:pt x="408" y="160"/>
                    <a:pt x="624" y="0"/>
                  </a:cubicBez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389" name="Text Box 35"/>
            <p:cNvSpPr txBox="1">
              <a:spLocks noChangeArrowheads="1"/>
            </p:cNvSpPr>
            <p:nvPr/>
          </p:nvSpPr>
          <p:spPr bwMode="auto">
            <a:xfrm>
              <a:off x="4944" y="1776"/>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i="1" dirty="0">
                  <a:latin typeface="Tahoma" pitchFamily="34" charset="0"/>
                </a:rPr>
                <a:t>LM</a:t>
              </a:r>
              <a:r>
                <a:rPr lang="en-US" sz="2400" b="1" baseline="-25000" dirty="0">
                  <a:latin typeface="Tahoma" pitchFamily="34" charset="0"/>
                </a:rPr>
                <a:t>1</a:t>
              </a:r>
            </a:p>
          </p:txBody>
        </p:sp>
      </p:grpSp>
      <p:sp>
        <p:nvSpPr>
          <p:cNvPr id="15379" name="Oval 36"/>
          <p:cNvSpPr>
            <a:spLocks noChangeArrowheads="1"/>
          </p:cNvSpPr>
          <p:nvPr/>
        </p:nvSpPr>
        <p:spPr bwMode="auto">
          <a:xfrm>
            <a:off x="6584950" y="4510088"/>
            <a:ext cx="76200" cy="76200"/>
          </a:xfrm>
          <a:prstGeom prst="ellipse">
            <a:avLst/>
          </a:prstGeom>
          <a:solidFill>
            <a:schemeClr val="tx2"/>
          </a:solidFill>
          <a:ln w="9525">
            <a:solidFill>
              <a:schemeClr val="tx1"/>
            </a:solidFill>
            <a:round/>
            <a:headEnd/>
            <a:tailEnd/>
          </a:ln>
        </p:spPr>
        <p:txBody>
          <a:bodyPr wrap="none" anchor="ctr"/>
          <a:lstStyle/>
          <a:p>
            <a:endParaRPr lang="en-US"/>
          </a:p>
        </p:txBody>
      </p:sp>
      <p:sp>
        <p:nvSpPr>
          <p:cNvPr id="101413" name="Line 37"/>
          <p:cNvSpPr>
            <a:spLocks noChangeShapeType="1"/>
          </p:cNvSpPr>
          <p:nvPr/>
        </p:nvSpPr>
        <p:spPr bwMode="auto">
          <a:xfrm flipH="1" flipV="1">
            <a:off x="1828800" y="5257800"/>
            <a:ext cx="889000" cy="0"/>
          </a:xfrm>
          <a:prstGeom prst="line">
            <a:avLst/>
          </a:prstGeom>
          <a:noFill/>
          <a:ln w="254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81" name="Text Box 38"/>
          <p:cNvSpPr txBox="1">
            <a:spLocks noChangeArrowheads="1"/>
          </p:cNvSpPr>
          <p:nvPr/>
        </p:nvSpPr>
        <p:spPr bwMode="auto">
          <a:xfrm>
            <a:off x="990600" y="1339850"/>
            <a:ext cx="358140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7850" indent="-57785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100"/>
              <a:t>(a)</a:t>
            </a:r>
            <a:r>
              <a:rPr lang="en-US" sz="2300"/>
              <a:t>	The market for </a:t>
            </a:r>
            <a:br>
              <a:rPr lang="en-US" sz="2300"/>
            </a:br>
            <a:r>
              <a:rPr lang="en-US" sz="2300"/>
              <a:t>real money balances</a:t>
            </a:r>
          </a:p>
        </p:txBody>
      </p:sp>
      <p:sp>
        <p:nvSpPr>
          <p:cNvPr id="15382" name="Text Box 39"/>
          <p:cNvSpPr txBox="1">
            <a:spLocks noChangeArrowheads="1"/>
          </p:cNvSpPr>
          <p:nvPr/>
        </p:nvSpPr>
        <p:spPr bwMode="auto">
          <a:xfrm>
            <a:off x="5486400" y="1538288"/>
            <a:ext cx="274320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100"/>
              <a:t>(b)</a:t>
            </a:r>
            <a:r>
              <a:rPr lang="en-US" sz="2300"/>
              <a:t>  The </a:t>
            </a:r>
            <a:r>
              <a:rPr lang="en-US" sz="2300" i="1"/>
              <a:t>LM</a:t>
            </a:r>
            <a:r>
              <a:rPr lang="en-US" sz="2300"/>
              <a:t> curve</a:t>
            </a:r>
          </a:p>
        </p:txBody>
      </p:sp>
      <p:grpSp>
        <p:nvGrpSpPr>
          <p:cNvPr id="10" name="Group 40"/>
          <p:cNvGrpSpPr>
            <a:grpSpLocks/>
          </p:cNvGrpSpPr>
          <p:nvPr/>
        </p:nvGrpSpPr>
        <p:grpSpPr bwMode="auto">
          <a:xfrm>
            <a:off x="1600200" y="2476500"/>
            <a:ext cx="468313" cy="3676650"/>
            <a:chOff x="1008" y="1560"/>
            <a:chExt cx="295" cy="2316"/>
          </a:xfrm>
        </p:grpSpPr>
        <p:sp>
          <p:nvSpPr>
            <p:cNvPr id="15387" name="Line 41"/>
            <p:cNvSpPr>
              <a:spLocks noChangeShapeType="1"/>
            </p:cNvSpPr>
            <p:nvPr/>
          </p:nvSpPr>
          <p:spPr bwMode="auto">
            <a:xfrm flipV="1">
              <a:off x="1152" y="1560"/>
              <a:ext cx="0" cy="1808"/>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15363" name="Object 3"/>
            <p:cNvGraphicFramePr>
              <a:graphicFrameLocks noChangeAspect="1"/>
            </p:cNvGraphicFramePr>
            <p:nvPr/>
          </p:nvGraphicFramePr>
          <p:xfrm>
            <a:off x="1008" y="3408"/>
            <a:ext cx="295" cy="468"/>
          </p:xfrm>
          <a:graphic>
            <a:graphicData uri="http://schemas.openxmlformats.org/presentationml/2006/ole">
              <mc:AlternateContent xmlns:mc="http://schemas.openxmlformats.org/markup-compatibility/2006">
                <mc:Choice xmlns:v="urn:schemas-microsoft-com:vml" Requires="v">
                  <p:oleObj spid="_x0000_s15380" name="Equation" r:id="rId6" imgW="279360" imgH="444240" progId="Equation.DSMT4">
                    <p:embed/>
                  </p:oleObj>
                </mc:Choice>
                <mc:Fallback>
                  <p:oleObj name="Equation" r:id="rId6" imgW="279360" imgH="44424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8" y="3408"/>
                          <a:ext cx="295" cy="4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1" name="Group 43"/>
          <p:cNvGrpSpPr>
            <a:grpSpLocks/>
          </p:cNvGrpSpPr>
          <p:nvPr/>
        </p:nvGrpSpPr>
        <p:grpSpPr bwMode="auto">
          <a:xfrm>
            <a:off x="5730875" y="2144713"/>
            <a:ext cx="2743200" cy="2286000"/>
            <a:chOff x="3504" y="1440"/>
            <a:chExt cx="1728" cy="1440"/>
          </a:xfrm>
        </p:grpSpPr>
        <p:sp>
          <p:nvSpPr>
            <p:cNvPr id="15385" name="Freeform 44"/>
            <p:cNvSpPr>
              <a:spLocks/>
            </p:cNvSpPr>
            <p:nvPr/>
          </p:nvSpPr>
          <p:spPr bwMode="auto">
            <a:xfrm>
              <a:off x="3504" y="1680"/>
              <a:ext cx="1296" cy="1200"/>
            </a:xfrm>
            <a:custGeom>
              <a:avLst/>
              <a:gdLst>
                <a:gd name="T0" fmla="*/ 0 w 624"/>
                <a:gd name="T1" fmla="*/ 54668 h 336"/>
                <a:gd name="T2" fmla="*/ 11612 w 624"/>
                <a:gd name="T3" fmla="*/ 0 h 336"/>
                <a:gd name="T4" fmla="*/ 0 60000 65536"/>
                <a:gd name="T5" fmla="*/ 0 60000 65536"/>
                <a:gd name="T6" fmla="*/ 0 w 624"/>
                <a:gd name="T7" fmla="*/ 0 h 336"/>
                <a:gd name="T8" fmla="*/ 624 w 624"/>
                <a:gd name="T9" fmla="*/ 336 h 336"/>
              </a:gdLst>
              <a:ahLst/>
              <a:cxnLst>
                <a:cxn ang="T4">
                  <a:pos x="T0" y="T1"/>
                </a:cxn>
                <a:cxn ang="T5">
                  <a:pos x="T2" y="T3"/>
                </a:cxn>
              </a:cxnLst>
              <a:rect l="T6" t="T7" r="T8" b="T9"/>
              <a:pathLst>
                <a:path w="624" h="336">
                  <a:moveTo>
                    <a:pt x="0" y="336"/>
                  </a:moveTo>
                  <a:cubicBezTo>
                    <a:pt x="204" y="248"/>
                    <a:pt x="408" y="160"/>
                    <a:pt x="624" y="0"/>
                  </a:cubicBezTo>
                </a:path>
              </a:pathLst>
            </a:custGeom>
            <a:noFill/>
            <a:ln w="38100" cmpd="sng">
              <a:solidFill>
                <a:srgbClr val="003399"/>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386" name="Text Box 45"/>
            <p:cNvSpPr txBox="1">
              <a:spLocks noChangeArrowheads="1"/>
            </p:cNvSpPr>
            <p:nvPr/>
          </p:nvSpPr>
          <p:spPr bwMode="auto">
            <a:xfrm>
              <a:off x="4752" y="1440"/>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i="1" dirty="0">
                  <a:solidFill>
                    <a:srgbClr val="003399"/>
                  </a:solidFill>
                  <a:latin typeface="Tahoma" pitchFamily="34" charset="0"/>
                </a:rPr>
                <a:t>LM</a:t>
              </a:r>
              <a:r>
                <a:rPr lang="en-US" sz="2400" b="1" baseline="-25000" dirty="0">
                  <a:solidFill>
                    <a:srgbClr val="003399"/>
                  </a:solidFill>
                  <a:latin typeface="Tahoma" pitchFamily="34" charset="0"/>
                </a:rPr>
                <a:t>2</a:t>
              </a:r>
            </a:p>
          </p:txBody>
        </p:sp>
      </p:grpSp>
    </p:spTree>
    <p:extLst>
      <p:ext uri="{BB962C8B-B14F-4D97-AF65-F5344CB8AC3E}">
        <p14:creationId xmlns:p14="http://schemas.microsoft.com/office/powerpoint/2010/main" val="371353174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2" fill="hold" grpId="0" nodeType="clickEffect">
                                  <p:stCondLst>
                                    <p:cond delay="0"/>
                                  </p:stCondLst>
                                  <p:childTnLst>
                                    <p:set>
                                      <p:cBhvr>
                                        <p:cTn id="6" dur="1" fill="hold">
                                          <p:stCondLst>
                                            <p:cond delay="0"/>
                                          </p:stCondLst>
                                        </p:cTn>
                                        <p:tgtEl>
                                          <p:spTgt spid="101413"/>
                                        </p:tgtEl>
                                        <p:attrNameLst>
                                          <p:attrName>style.visibility</p:attrName>
                                        </p:attrNameLst>
                                      </p:cBhvr>
                                      <p:to>
                                        <p:strVal val="visible"/>
                                      </p:to>
                                    </p:set>
                                    <p:anim calcmode="lin" valueType="num">
                                      <p:cBhvr>
                                        <p:cTn id="7" dur="500" fill="hold"/>
                                        <p:tgtEl>
                                          <p:spTgt spid="101413"/>
                                        </p:tgtEl>
                                        <p:attrNameLst>
                                          <p:attrName>ppt_x</p:attrName>
                                        </p:attrNameLst>
                                      </p:cBhvr>
                                      <p:tavLst>
                                        <p:tav tm="0">
                                          <p:val>
                                            <p:strVal val="#ppt_x+#ppt_w/2"/>
                                          </p:val>
                                        </p:tav>
                                        <p:tav tm="100000">
                                          <p:val>
                                            <p:strVal val="#ppt_x"/>
                                          </p:val>
                                        </p:tav>
                                      </p:tavLst>
                                    </p:anim>
                                    <p:anim calcmode="lin" valueType="num">
                                      <p:cBhvr>
                                        <p:cTn id="8" dur="500" fill="hold"/>
                                        <p:tgtEl>
                                          <p:spTgt spid="101413"/>
                                        </p:tgtEl>
                                        <p:attrNameLst>
                                          <p:attrName>ppt_y</p:attrName>
                                        </p:attrNameLst>
                                      </p:cBhvr>
                                      <p:tavLst>
                                        <p:tav tm="0">
                                          <p:val>
                                            <p:strVal val="#ppt_y"/>
                                          </p:val>
                                        </p:tav>
                                        <p:tav tm="100000">
                                          <p:val>
                                            <p:strVal val="#ppt_y"/>
                                          </p:val>
                                        </p:tav>
                                      </p:tavLst>
                                    </p:anim>
                                    <p:anim calcmode="lin" valueType="num">
                                      <p:cBhvr>
                                        <p:cTn id="9" dur="500" fill="hold"/>
                                        <p:tgtEl>
                                          <p:spTgt spid="101413"/>
                                        </p:tgtEl>
                                        <p:attrNameLst>
                                          <p:attrName>ppt_w</p:attrName>
                                        </p:attrNameLst>
                                      </p:cBhvr>
                                      <p:tavLst>
                                        <p:tav tm="0">
                                          <p:val>
                                            <p:fltVal val="0"/>
                                          </p:val>
                                        </p:tav>
                                        <p:tav tm="100000">
                                          <p:val>
                                            <p:strVal val="#ppt_w"/>
                                          </p:val>
                                        </p:tav>
                                      </p:tavLst>
                                    </p:anim>
                                    <p:anim calcmode="lin" valueType="num">
                                      <p:cBhvr>
                                        <p:cTn id="10" dur="500" fill="hold"/>
                                        <p:tgtEl>
                                          <p:spTgt spid="101413"/>
                                        </p:tgtEl>
                                        <p:attrNameLst>
                                          <p:attrName>ppt_h</p:attrName>
                                        </p:attrNameLst>
                                      </p:cBhvr>
                                      <p:tavLst>
                                        <p:tav tm="0">
                                          <p:val>
                                            <p:strVal val="#ppt_h"/>
                                          </p:val>
                                        </p:tav>
                                        <p:tav tm="100000">
                                          <p:val>
                                            <p:strVal val="#ppt_h"/>
                                          </p:val>
                                        </p:tav>
                                      </p:tavLst>
                                    </p:anim>
                                  </p:childTnLst>
                                </p:cTn>
                              </p:par>
                            </p:childTnLst>
                          </p:cTn>
                        </p:par>
                        <p:par>
                          <p:cTn id="11" fill="hold" nodeType="afterGroup">
                            <p:stCondLst>
                              <p:cond delay="500"/>
                            </p:stCondLst>
                            <p:childTnLst>
                              <p:par>
                                <p:cTn id="12" presetID="22" presetClass="entr" presetSubtype="1"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up)">
                                      <p:cBhvr>
                                        <p:cTn id="14" dur="500"/>
                                        <p:tgtEl>
                                          <p:spTgt spid="10"/>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ppt_x</p:attrName>
                                        </p:attrNameLst>
                                      </p:cBhvr>
                                      <p:tavLst>
                                        <p:tav tm="0">
                                          <p:val>
                                            <p:strVal val="#ppt_x"/>
                                          </p:val>
                                        </p:tav>
                                        <p:tav tm="100000">
                                          <p:val>
                                            <p:strVal val="#ppt_x"/>
                                          </p:val>
                                        </p:tav>
                                      </p:tavLst>
                                    </p:anim>
                                    <p:anim calcmode="lin" valueType="num">
                                      <p:cBhvr>
                                        <p:cTn id="20" dur="500" fill="hold"/>
                                        <p:tgtEl>
                                          <p:spTgt spid="8"/>
                                        </p:tgtEl>
                                        <p:attrNameLst>
                                          <p:attrName>ppt_y</p:attrName>
                                        </p:attrNameLst>
                                      </p:cBhvr>
                                      <p:tavLst>
                                        <p:tav tm="0">
                                          <p:val>
                                            <p:strVal val="#ppt_y+#ppt_h/2"/>
                                          </p:val>
                                        </p:tav>
                                        <p:tav tm="100000">
                                          <p:val>
                                            <p:strVal val="#ppt_y"/>
                                          </p:val>
                                        </p:tav>
                                      </p:tavLst>
                                    </p:anim>
                                    <p:anim calcmode="lin" valueType="num">
                                      <p:cBhvr>
                                        <p:cTn id="21" dur="500" fill="hold"/>
                                        <p:tgtEl>
                                          <p:spTgt spid="8"/>
                                        </p:tgtEl>
                                        <p:attrNameLst>
                                          <p:attrName>ppt_w</p:attrName>
                                        </p:attrNameLst>
                                      </p:cBhvr>
                                      <p:tavLst>
                                        <p:tav tm="0">
                                          <p:val>
                                            <p:strVal val="#ppt_w"/>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childTnLst>
                                </p:cTn>
                              </p:par>
                            </p:childTnLst>
                          </p:cTn>
                        </p:par>
                        <p:par>
                          <p:cTn id="23" fill="hold" nodeType="afterGroup">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101404"/>
                                        </p:tgtEl>
                                        <p:attrNameLst>
                                          <p:attrName>style.visibility</p:attrName>
                                        </p:attrNameLst>
                                      </p:cBhvr>
                                      <p:to>
                                        <p:strVal val="visible"/>
                                      </p:to>
                                    </p:set>
                                    <p:animEffect transition="in" filter="wipe(left)">
                                      <p:cBhvr>
                                        <p:cTn id="26" dur="500"/>
                                        <p:tgtEl>
                                          <p:spTgt spid="101404"/>
                                        </p:tgtEl>
                                      </p:cBhvr>
                                    </p:animEffect>
                                  </p:childTnLst>
                                </p:cTn>
                              </p:par>
                            </p:childTnLst>
                          </p:cTn>
                        </p:par>
                        <p:par>
                          <p:cTn id="27" fill="hold" nodeType="afterGroup">
                            <p:stCondLst>
                              <p:cond delay="1000"/>
                            </p:stCondLst>
                            <p:childTnLst>
                              <p:par>
                                <p:cTn id="28" presetID="18" presetClass="entr" presetSubtype="6" fill="hold" grpId="0" nodeType="afterEffect">
                                  <p:stCondLst>
                                    <p:cond delay="0"/>
                                  </p:stCondLst>
                                  <p:childTnLst>
                                    <p:set>
                                      <p:cBhvr>
                                        <p:cTn id="29" dur="1" fill="hold">
                                          <p:stCondLst>
                                            <p:cond delay="0"/>
                                          </p:stCondLst>
                                        </p:cTn>
                                        <p:tgtEl>
                                          <p:spTgt spid="101393"/>
                                        </p:tgtEl>
                                        <p:attrNameLst>
                                          <p:attrName>style.visibility</p:attrName>
                                        </p:attrNameLst>
                                      </p:cBhvr>
                                      <p:to>
                                        <p:strVal val="visible"/>
                                      </p:to>
                                    </p:set>
                                    <p:animEffect transition="in" filter="strips(downRight)">
                                      <p:cBhvr>
                                        <p:cTn id="30" dur="500"/>
                                        <p:tgtEl>
                                          <p:spTgt spid="101393"/>
                                        </p:tgtEl>
                                      </p:cBhvr>
                                    </p:animEffect>
                                  </p:childTnLst>
                                </p:cTn>
                              </p:par>
                            </p:childTnLst>
                          </p:cTn>
                        </p:par>
                        <p:par>
                          <p:cTn id="31" fill="hold" nodeType="afterGroup">
                            <p:stCondLst>
                              <p:cond delay="1500"/>
                            </p:stCondLst>
                            <p:childTnLst>
                              <p:par>
                                <p:cTn id="32" presetID="18" presetClass="entr" presetSubtype="6" fill="hold" grpId="0" nodeType="afterEffect">
                                  <p:stCondLst>
                                    <p:cond delay="0"/>
                                  </p:stCondLst>
                                  <p:childTnLst>
                                    <p:set>
                                      <p:cBhvr>
                                        <p:cTn id="33" dur="1" fill="hold">
                                          <p:stCondLst>
                                            <p:cond delay="0"/>
                                          </p:stCondLst>
                                        </p:cTn>
                                        <p:tgtEl>
                                          <p:spTgt spid="101405"/>
                                        </p:tgtEl>
                                        <p:attrNameLst>
                                          <p:attrName>style.visibility</p:attrName>
                                        </p:attrNameLst>
                                      </p:cBhvr>
                                      <p:to>
                                        <p:strVal val="visible"/>
                                      </p:to>
                                    </p:set>
                                    <p:animEffect transition="in" filter="strips(downRight)">
                                      <p:cBhvr>
                                        <p:cTn id="34" dur="500"/>
                                        <p:tgtEl>
                                          <p:spTgt spid="101405"/>
                                        </p:tgtEl>
                                      </p:cBhvr>
                                    </p:animEffect>
                                  </p:childTnLst>
                                </p:cTn>
                              </p:par>
                            </p:childTnLst>
                          </p:cTn>
                        </p:par>
                        <p:par>
                          <p:cTn id="35" fill="hold" nodeType="afterGroup">
                            <p:stCondLst>
                              <p:cond delay="2000"/>
                            </p:stCondLst>
                            <p:childTnLst>
                              <p:par>
                                <p:cTn id="36" presetID="18" presetClass="entr" presetSubtype="12" fill="hold" grpId="0" nodeType="afterEffect">
                                  <p:stCondLst>
                                    <p:cond delay="0"/>
                                  </p:stCondLst>
                                  <p:childTnLst>
                                    <p:set>
                                      <p:cBhvr>
                                        <p:cTn id="37" dur="1" fill="hold">
                                          <p:stCondLst>
                                            <p:cond delay="0"/>
                                          </p:stCondLst>
                                        </p:cTn>
                                        <p:tgtEl>
                                          <p:spTgt spid="101378"/>
                                        </p:tgtEl>
                                        <p:attrNameLst>
                                          <p:attrName>style.visibility</p:attrName>
                                        </p:attrNameLst>
                                      </p:cBhvr>
                                      <p:to>
                                        <p:strVal val="visible"/>
                                      </p:to>
                                    </p:set>
                                    <p:animEffect transition="in" filter="strips(downLeft)">
                                      <p:cBhvr>
                                        <p:cTn id="38" dur="500"/>
                                        <p:tgtEl>
                                          <p:spTgt spid="101378"/>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8" presetClass="entr" presetSubtype="3"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strips(upRight)">
                                      <p:cBhvr>
                                        <p:cTn id="4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8" grpId="0" animBg="1"/>
      <p:bldP spid="101393" grpId="0" animBg="1" autoUpdateAnimBg="0"/>
      <p:bldP spid="101404" grpId="0" animBg="1"/>
      <p:bldP spid="101405" grpId="0" animBg="1" autoUpdateAnimBg="0"/>
      <p:bldP spid="101413"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smtClean="0">
                <a:solidFill>
                  <a:srgbClr val="203F15"/>
                </a:solidFill>
              </a:rPr>
              <a:t>NOW YOU TRY</a:t>
            </a:r>
            <a:r>
              <a:rPr lang="en-US" dirty="0" smtClean="0">
                <a:solidFill>
                  <a:schemeClr val="bg1"/>
                </a:solidFill>
                <a:effectLst>
                  <a:outerShdw blurRad="38100" dist="38100" dir="2700000" algn="tl">
                    <a:srgbClr val="000000">
                      <a:alpha val="43137"/>
                    </a:srgbClr>
                  </a:outerShdw>
                </a:effectLst>
              </a:rPr>
              <a:t/>
            </a:r>
            <a:br>
              <a:rPr lang="en-US" dirty="0" smtClean="0">
                <a:solidFill>
                  <a:schemeClr val="bg1"/>
                </a:solidFill>
                <a:effectLst>
                  <a:outerShdw blurRad="38100" dist="38100" dir="2700000" algn="tl">
                    <a:srgbClr val="000000">
                      <a:alpha val="43137"/>
                    </a:srgbClr>
                  </a:outerShdw>
                </a:effectLst>
              </a:rPr>
            </a:br>
            <a:r>
              <a:rPr lang="en-US" dirty="0" smtClean="0">
                <a:solidFill>
                  <a:schemeClr val="bg1"/>
                </a:solidFill>
                <a:effectLst>
                  <a:outerShdw blurRad="38100" dist="38100" dir="2700000" algn="tl">
                    <a:srgbClr val="000000">
                      <a:alpha val="43137"/>
                    </a:srgbClr>
                  </a:outerShdw>
                </a:effectLst>
              </a:rPr>
              <a:t>Shifting the </a:t>
            </a:r>
            <a:r>
              <a:rPr lang="en-US" i="1" dirty="0" smtClean="0">
                <a:solidFill>
                  <a:schemeClr val="bg1"/>
                </a:solidFill>
                <a:effectLst>
                  <a:outerShdw blurRad="38100" dist="38100" dir="2700000" algn="tl">
                    <a:srgbClr val="000000">
                      <a:alpha val="43137"/>
                    </a:srgbClr>
                  </a:outerShdw>
                </a:effectLst>
              </a:rPr>
              <a:t>LM</a:t>
            </a:r>
            <a:r>
              <a:rPr lang="en-US" dirty="0" smtClean="0">
                <a:solidFill>
                  <a:schemeClr val="bg1"/>
                </a:solidFill>
                <a:effectLst>
                  <a:outerShdw blurRad="38100" dist="38100" dir="2700000" algn="tl">
                    <a:srgbClr val="000000">
                      <a:alpha val="43137"/>
                    </a:srgbClr>
                  </a:outerShdw>
                </a:effectLst>
              </a:rPr>
              <a:t> curve</a:t>
            </a:r>
            <a:endParaRPr lang="en-US" dirty="0">
              <a:solidFill>
                <a:schemeClr val="bg1"/>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76250" y="1484416"/>
            <a:ext cx="8210550" cy="4641747"/>
          </a:xfrm>
        </p:spPr>
        <p:txBody>
          <a:bodyPr/>
          <a:lstStyle/>
          <a:p>
            <a:pPr>
              <a:buClr>
                <a:schemeClr val="tx1">
                  <a:lumMod val="50000"/>
                  <a:lumOff val="50000"/>
                </a:schemeClr>
              </a:buClr>
            </a:pPr>
            <a:r>
              <a:rPr lang="en-US" dirty="0"/>
              <a:t>Suppose a wave of credit card fraud causes consumers to use cash more frequently in transactions. </a:t>
            </a:r>
          </a:p>
          <a:p>
            <a:pPr>
              <a:buClr>
                <a:schemeClr val="tx1">
                  <a:lumMod val="50000"/>
                  <a:lumOff val="50000"/>
                </a:schemeClr>
              </a:buClr>
            </a:pPr>
            <a:r>
              <a:rPr lang="en-US" dirty="0"/>
              <a:t>Use the liquidity preference model </a:t>
            </a:r>
            <a:r>
              <a:rPr lang="en-US" dirty="0" smtClean="0"/>
              <a:t>to </a:t>
            </a:r>
            <a:r>
              <a:rPr lang="en-US" dirty="0"/>
              <a:t>show how these events shift the </a:t>
            </a:r>
            <a:r>
              <a:rPr lang="en-US" i="1" dirty="0" smtClean="0"/>
              <a:t>LM</a:t>
            </a:r>
            <a:r>
              <a:rPr lang="en-US" dirty="0" smtClean="0"/>
              <a:t>  </a:t>
            </a:r>
            <a:r>
              <a:rPr lang="en-US" dirty="0"/>
              <a:t>curve.</a:t>
            </a: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38</a:t>
            </a:fld>
            <a:endParaRPr lang="en-US" sz="1600" dirty="0">
              <a:solidFill>
                <a:srgbClr val="006666"/>
              </a:solidFill>
              <a:cs typeface="Arial"/>
            </a:endParaRPr>
          </a:p>
        </p:txBody>
      </p:sp>
    </p:spTree>
    <p:extLst>
      <p:ext uri="{BB962C8B-B14F-4D97-AF65-F5344CB8AC3E}">
        <p14:creationId xmlns:p14="http://schemas.microsoft.com/office/powerpoint/2010/main" val="172592252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title"/>
          </p:nvPr>
        </p:nvSpPr>
        <p:spPr/>
        <p:txBody>
          <a:bodyPr/>
          <a:lstStyle/>
          <a:p>
            <a:r>
              <a:rPr lang="en-US" smtClean="0"/>
              <a:t>Context</a:t>
            </a:r>
          </a:p>
        </p:txBody>
      </p:sp>
      <p:sp>
        <p:nvSpPr>
          <p:cNvPr id="33795" name="Rectangle 5"/>
          <p:cNvSpPr>
            <a:spLocks noGrp="1" noChangeArrowheads="1"/>
          </p:cNvSpPr>
          <p:nvPr>
            <p:ph type="body" idx="1"/>
          </p:nvPr>
        </p:nvSpPr>
        <p:spPr/>
        <p:txBody>
          <a:bodyPr/>
          <a:lstStyle/>
          <a:p>
            <a:r>
              <a:rPr lang="en-US" dirty="0" smtClean="0"/>
              <a:t>This chapter develops the </a:t>
            </a:r>
            <a:r>
              <a:rPr lang="en-US" i="1" dirty="0" smtClean="0"/>
              <a:t>IS</a:t>
            </a:r>
            <a:r>
              <a:rPr lang="en-US" dirty="0" smtClean="0"/>
              <a:t>-</a:t>
            </a:r>
            <a:r>
              <a:rPr lang="en-US" i="1" dirty="0" smtClean="0"/>
              <a:t>LM</a:t>
            </a:r>
            <a:r>
              <a:rPr lang="en-US" dirty="0" smtClean="0"/>
              <a:t>  model, </a:t>
            </a:r>
            <a:br>
              <a:rPr lang="en-US" dirty="0" smtClean="0"/>
            </a:br>
            <a:r>
              <a:rPr lang="en-US" dirty="0" smtClean="0"/>
              <a:t>the basis of the aggregate demand curve. </a:t>
            </a:r>
          </a:p>
          <a:p>
            <a:r>
              <a:rPr lang="en-US" dirty="0" smtClean="0"/>
              <a:t>We focus on the short run and assume the price level is fixed (so the </a:t>
            </a:r>
            <a:r>
              <a:rPr lang="en-US" i="1" dirty="0" smtClean="0"/>
              <a:t>SRAS</a:t>
            </a:r>
            <a:r>
              <a:rPr lang="en-US" dirty="0" smtClean="0"/>
              <a:t> curve is horizontal). </a:t>
            </a:r>
          </a:p>
          <a:p>
            <a:r>
              <a:rPr lang="en-US" dirty="0" smtClean="0"/>
              <a:t>Chapters 11 and 12 focus on the closed-economy case.  Chapter 13 presents the open-economy case.</a:t>
            </a:r>
          </a:p>
        </p:txBody>
      </p:sp>
    </p:spTree>
    <p:extLst>
      <p:ext uri="{BB962C8B-B14F-4D97-AF65-F5344CB8AC3E}">
        <p14:creationId xmlns:p14="http://schemas.microsoft.com/office/powerpoint/2010/main" val="389060170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smtClean="0">
                <a:solidFill>
                  <a:srgbClr val="203F15"/>
                </a:solidFill>
              </a:rPr>
              <a:t>ANSWERS</a:t>
            </a:r>
            <a:r>
              <a:rPr lang="en-US" dirty="0" smtClean="0">
                <a:solidFill>
                  <a:schemeClr val="bg1"/>
                </a:solidFill>
                <a:effectLst>
                  <a:outerShdw blurRad="38100" dist="38100" dir="2700000" algn="tl">
                    <a:srgbClr val="000000">
                      <a:alpha val="43137"/>
                    </a:srgbClr>
                  </a:outerShdw>
                </a:effectLst>
              </a:rPr>
              <a:t/>
            </a:r>
            <a:br>
              <a:rPr lang="en-US" dirty="0" smtClean="0">
                <a:solidFill>
                  <a:schemeClr val="bg1"/>
                </a:solidFill>
                <a:effectLst>
                  <a:outerShdw blurRad="38100" dist="38100" dir="2700000" algn="tl">
                    <a:srgbClr val="000000">
                      <a:alpha val="43137"/>
                    </a:srgbClr>
                  </a:outerShdw>
                </a:effectLst>
              </a:rPr>
            </a:br>
            <a:r>
              <a:rPr lang="en-US" dirty="0" smtClean="0">
                <a:solidFill>
                  <a:schemeClr val="bg1"/>
                </a:solidFill>
                <a:effectLst>
                  <a:outerShdw blurRad="38100" dist="38100" dir="2700000" algn="tl">
                    <a:srgbClr val="000000">
                      <a:alpha val="43137"/>
                    </a:srgbClr>
                  </a:outerShdw>
                </a:effectLst>
              </a:rPr>
              <a:t>Shifting the </a:t>
            </a:r>
            <a:r>
              <a:rPr lang="en-US" i="1" dirty="0" smtClean="0">
                <a:solidFill>
                  <a:schemeClr val="bg1"/>
                </a:solidFill>
                <a:effectLst>
                  <a:outerShdw blurRad="38100" dist="38100" dir="2700000" algn="tl">
                    <a:srgbClr val="000000">
                      <a:alpha val="43137"/>
                    </a:srgbClr>
                  </a:outerShdw>
                </a:effectLst>
              </a:rPr>
              <a:t>LM</a:t>
            </a:r>
            <a:r>
              <a:rPr lang="en-US" dirty="0" smtClean="0">
                <a:solidFill>
                  <a:schemeClr val="bg1"/>
                </a:solidFill>
                <a:effectLst>
                  <a:outerShdw blurRad="38100" dist="38100" dir="2700000" algn="tl">
                    <a:srgbClr val="000000">
                      <a:alpha val="43137"/>
                    </a:srgbClr>
                  </a:outerShdw>
                </a:effectLst>
              </a:rPr>
              <a:t> curve</a:t>
            </a:r>
            <a:endParaRPr lang="en-US" dirty="0">
              <a:solidFill>
                <a:schemeClr val="bg1"/>
              </a:solidFill>
              <a:effectLst>
                <a:outerShdw blurRad="38100" dist="38100" dir="2700000" algn="tl">
                  <a:srgbClr val="000000">
                    <a:alpha val="43137"/>
                  </a:srgbClr>
                </a:outerShdw>
              </a:effectLst>
            </a:endParaRP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39</a:t>
            </a:fld>
            <a:endParaRPr lang="en-US" sz="1600" dirty="0">
              <a:solidFill>
                <a:srgbClr val="006666"/>
              </a:solidFill>
              <a:cs typeface="Arial"/>
            </a:endParaRPr>
          </a:p>
        </p:txBody>
      </p:sp>
      <p:sp>
        <p:nvSpPr>
          <p:cNvPr id="6" name="Oval 2"/>
          <p:cNvSpPr>
            <a:spLocks noChangeArrowheads="1"/>
          </p:cNvSpPr>
          <p:nvPr/>
        </p:nvSpPr>
        <p:spPr bwMode="auto">
          <a:xfrm>
            <a:off x="6479663" y="3980700"/>
            <a:ext cx="76200" cy="762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7" name="Group 5"/>
          <p:cNvGrpSpPr>
            <a:grpSpLocks/>
          </p:cNvGrpSpPr>
          <p:nvPr/>
        </p:nvGrpSpPr>
        <p:grpSpPr bwMode="auto">
          <a:xfrm>
            <a:off x="883725" y="2651963"/>
            <a:ext cx="3048000" cy="2971800"/>
            <a:chOff x="2640" y="1056"/>
            <a:chExt cx="2496" cy="2112"/>
          </a:xfrm>
        </p:grpSpPr>
        <p:sp>
          <p:nvSpPr>
            <p:cNvPr id="8" name="Line 6"/>
            <p:cNvSpPr>
              <a:spLocks noChangeShapeType="1"/>
            </p:cNvSpPr>
            <p:nvPr/>
          </p:nvSpPr>
          <p:spPr bwMode="auto">
            <a:xfrm>
              <a:off x="2640" y="1056"/>
              <a:ext cx="0" cy="2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Line 7"/>
            <p:cNvSpPr>
              <a:spLocks noChangeShapeType="1"/>
            </p:cNvSpPr>
            <p:nvPr/>
          </p:nvSpPr>
          <p:spPr bwMode="auto">
            <a:xfrm>
              <a:off x="2640" y="3168"/>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1" name="Text Box 8"/>
          <p:cNvSpPr txBox="1">
            <a:spLocks noChangeArrowheads="1"/>
          </p:cNvSpPr>
          <p:nvPr/>
        </p:nvSpPr>
        <p:spPr bwMode="auto">
          <a:xfrm>
            <a:off x="3398325" y="5561850"/>
            <a:ext cx="91440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
              </a:spcBef>
            </a:pPr>
            <a:r>
              <a:rPr lang="en-US" sz="2300" b="1" i="1">
                <a:latin typeface="Tahoma" pitchFamily="34" charset="0"/>
              </a:rPr>
              <a:t>M/P</a:t>
            </a:r>
            <a:r>
              <a:rPr lang="en-US" sz="2300"/>
              <a:t> </a:t>
            </a:r>
          </a:p>
        </p:txBody>
      </p:sp>
      <p:sp>
        <p:nvSpPr>
          <p:cNvPr id="12" name="Text Box 9"/>
          <p:cNvSpPr txBox="1">
            <a:spLocks noChangeArrowheads="1"/>
          </p:cNvSpPr>
          <p:nvPr/>
        </p:nvSpPr>
        <p:spPr bwMode="auto">
          <a:xfrm>
            <a:off x="655125" y="227096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082675" algn="r"/>
                <a:tab pos="1830388" algn="r"/>
              </a:tabLst>
              <a:defRPr>
                <a:solidFill>
                  <a:schemeClr val="tx1"/>
                </a:solidFill>
                <a:latin typeface="Arial" charset="0"/>
                <a:cs typeface="Arial" charset="0"/>
              </a:defRPr>
            </a:lvl1pPr>
            <a:lvl2pPr marL="742950" indent="-285750" eaLnBrk="0" hangingPunct="0">
              <a:tabLst>
                <a:tab pos="1082675" algn="r"/>
                <a:tab pos="1830388" algn="r"/>
              </a:tabLst>
              <a:defRPr>
                <a:solidFill>
                  <a:schemeClr val="tx1"/>
                </a:solidFill>
                <a:latin typeface="Arial" charset="0"/>
                <a:cs typeface="Arial" charset="0"/>
              </a:defRPr>
            </a:lvl2pPr>
            <a:lvl3pPr marL="1143000" indent="-228600" eaLnBrk="0" hangingPunct="0">
              <a:tabLst>
                <a:tab pos="1082675" algn="r"/>
                <a:tab pos="1830388" algn="r"/>
              </a:tabLst>
              <a:defRPr>
                <a:solidFill>
                  <a:schemeClr val="tx1"/>
                </a:solidFill>
                <a:latin typeface="Arial" charset="0"/>
                <a:cs typeface="Arial" charset="0"/>
              </a:defRPr>
            </a:lvl3pPr>
            <a:lvl4pPr marL="1600200" indent="-228600" eaLnBrk="0" hangingPunct="0">
              <a:tabLst>
                <a:tab pos="1082675" algn="r"/>
                <a:tab pos="1830388" algn="r"/>
              </a:tabLst>
              <a:defRPr>
                <a:solidFill>
                  <a:schemeClr val="tx1"/>
                </a:solidFill>
                <a:latin typeface="Arial" charset="0"/>
                <a:cs typeface="Arial" charset="0"/>
              </a:defRPr>
            </a:lvl4pPr>
            <a:lvl5pPr marL="2057400" indent="-228600" eaLnBrk="0" hangingPunct="0">
              <a:tabLst>
                <a:tab pos="1082675" algn="r"/>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9pPr>
          </a:lstStyle>
          <a:p>
            <a:pPr eaLnBrk="1" hangingPunct="1">
              <a:spcBef>
                <a:spcPct val="5000"/>
              </a:spcBef>
            </a:pPr>
            <a:r>
              <a:rPr lang="en-US" sz="2400" b="1" i="1">
                <a:latin typeface="Tahoma" pitchFamily="34" charset="0"/>
              </a:rPr>
              <a:t>r</a:t>
            </a:r>
            <a:endParaRPr lang="en-US" sz="2200"/>
          </a:p>
        </p:txBody>
      </p:sp>
      <p:sp>
        <p:nvSpPr>
          <p:cNvPr id="13" name="Line 10"/>
          <p:cNvSpPr>
            <a:spLocks noChangeShapeType="1"/>
          </p:cNvSpPr>
          <p:nvPr/>
        </p:nvSpPr>
        <p:spPr bwMode="auto">
          <a:xfrm flipV="1">
            <a:off x="2682363" y="2761500"/>
            <a:ext cx="0" cy="2870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14" name="Object 2"/>
          <p:cNvGraphicFramePr>
            <a:graphicFrameLocks noChangeAspect="1"/>
          </p:cNvGraphicFramePr>
          <p:nvPr>
            <p:extLst>
              <p:ext uri="{D42A27DB-BD31-4B8C-83A1-F6EECF244321}">
                <p14:modId xmlns:p14="http://schemas.microsoft.com/office/powerpoint/2010/main" val="3131004682"/>
              </p:ext>
            </p:extLst>
          </p:nvPr>
        </p:nvGraphicFramePr>
        <p:xfrm>
          <a:off x="2483925" y="5695200"/>
          <a:ext cx="446088" cy="742950"/>
        </p:xfrm>
        <a:graphic>
          <a:graphicData uri="http://schemas.openxmlformats.org/presentationml/2006/ole">
            <mc:AlternateContent xmlns:mc="http://schemas.openxmlformats.org/markup-compatibility/2006">
              <mc:Choice xmlns:v="urn:schemas-microsoft-com:vml" Requires="v">
                <p:oleObj spid="_x0000_s16395" name="Equation" r:id="rId4" imgW="266400" imgH="444240" progId="Equation.DSMT4">
                  <p:embed/>
                </p:oleObj>
              </mc:Choice>
              <mc:Fallback>
                <p:oleObj name="Equation" r:id="rId4" imgW="266400" imgH="4442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3925" y="5695200"/>
                        <a:ext cx="446088" cy="7429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nvGrpSpPr>
          <p:cNvPr id="15" name="Group 12"/>
          <p:cNvGrpSpPr>
            <a:grpSpLocks/>
          </p:cNvGrpSpPr>
          <p:nvPr/>
        </p:nvGrpSpPr>
        <p:grpSpPr bwMode="auto">
          <a:xfrm>
            <a:off x="1188525" y="1956638"/>
            <a:ext cx="3429000" cy="3281362"/>
            <a:chOff x="768" y="1053"/>
            <a:chExt cx="1968" cy="2067"/>
          </a:xfrm>
        </p:grpSpPr>
        <p:sp>
          <p:nvSpPr>
            <p:cNvPr id="16" name="Arc 13"/>
            <p:cNvSpPr>
              <a:spLocks/>
            </p:cNvSpPr>
            <p:nvPr/>
          </p:nvSpPr>
          <p:spPr bwMode="auto">
            <a:xfrm flipH="1" flipV="1">
              <a:off x="768" y="1053"/>
              <a:ext cx="1344" cy="1923"/>
            </a:xfrm>
            <a:custGeom>
              <a:avLst/>
              <a:gdLst>
                <a:gd name="T0" fmla="*/ 0 w 20516"/>
                <a:gd name="T1" fmla="*/ 0 h 21438"/>
                <a:gd name="T2" fmla="*/ 0 w 20516"/>
                <a:gd name="T3" fmla="*/ 0 h 21438"/>
                <a:gd name="T4" fmla="*/ 0 w 20516"/>
                <a:gd name="T5" fmla="*/ 0 h 21438"/>
                <a:gd name="T6" fmla="*/ 0 60000 65536"/>
                <a:gd name="T7" fmla="*/ 0 60000 65536"/>
                <a:gd name="T8" fmla="*/ 0 60000 65536"/>
                <a:gd name="T9" fmla="*/ 0 w 20516"/>
                <a:gd name="T10" fmla="*/ 0 h 21438"/>
                <a:gd name="T11" fmla="*/ 20516 w 20516"/>
                <a:gd name="T12" fmla="*/ 21438 h 21438"/>
              </a:gdLst>
              <a:ahLst/>
              <a:cxnLst>
                <a:cxn ang="T6">
                  <a:pos x="T0" y="T1"/>
                </a:cxn>
                <a:cxn ang="T7">
                  <a:pos x="T2" y="T3"/>
                </a:cxn>
                <a:cxn ang="T8">
                  <a:pos x="T4" y="T5"/>
                </a:cxn>
              </a:cxnLst>
              <a:rect l="T9" t="T10" r="T11" b="T12"/>
              <a:pathLst>
                <a:path w="20516" h="21438" fill="none" extrusionOk="0">
                  <a:moveTo>
                    <a:pt x="2640" y="-1"/>
                  </a:moveTo>
                  <a:cubicBezTo>
                    <a:pt x="10938" y="1021"/>
                    <a:pt x="17901" y="6740"/>
                    <a:pt x="20516" y="14681"/>
                  </a:cubicBezTo>
                </a:path>
                <a:path w="20516" h="21438" stroke="0" extrusionOk="0">
                  <a:moveTo>
                    <a:pt x="2640" y="-1"/>
                  </a:moveTo>
                  <a:cubicBezTo>
                    <a:pt x="10938" y="1021"/>
                    <a:pt x="17901" y="6740"/>
                    <a:pt x="20516" y="14681"/>
                  </a:cubicBezTo>
                  <a:lnTo>
                    <a:pt x="0" y="21438"/>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 name="Text Box 14"/>
            <p:cNvSpPr txBox="1">
              <a:spLocks noChangeArrowheads="1"/>
            </p:cNvSpPr>
            <p:nvPr/>
          </p:nvSpPr>
          <p:spPr bwMode="auto">
            <a:xfrm>
              <a:off x="1872" y="2832"/>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i="1" dirty="0">
                  <a:latin typeface="Tahoma" pitchFamily="34" charset="0"/>
                </a:rPr>
                <a:t>L</a:t>
              </a:r>
              <a:r>
                <a:rPr lang="en-US" sz="1200" b="1" i="1" dirty="0">
                  <a:latin typeface="Tahoma" pitchFamily="34" charset="0"/>
                </a:rPr>
                <a:t> </a:t>
              </a:r>
              <a:r>
                <a:rPr lang="en-US" sz="2400" dirty="0">
                  <a:latin typeface="Tahoma" pitchFamily="34" charset="0"/>
                </a:rPr>
                <a:t>(</a:t>
              </a:r>
              <a:r>
                <a:rPr lang="en-US" sz="2400" b="1" i="1" dirty="0">
                  <a:latin typeface="Tahoma" pitchFamily="34" charset="0"/>
                </a:rPr>
                <a:t>r</a:t>
              </a:r>
              <a:r>
                <a:rPr lang="en-US" sz="1200" b="1" i="1" dirty="0">
                  <a:latin typeface="Tahoma" pitchFamily="34" charset="0"/>
                </a:rPr>
                <a:t> </a:t>
              </a:r>
              <a:r>
                <a:rPr lang="en-US" sz="2400" b="1" i="1" dirty="0">
                  <a:latin typeface="Tahoma" pitchFamily="34" charset="0"/>
                </a:rPr>
                <a:t>,</a:t>
              </a:r>
              <a:r>
                <a:rPr lang="en-US" sz="1200" b="1" i="1" dirty="0">
                  <a:latin typeface="Tahoma" pitchFamily="34" charset="0"/>
                </a:rPr>
                <a:t> </a:t>
              </a:r>
              <a:r>
                <a:rPr lang="en-US" sz="2400" b="1" i="1" dirty="0">
                  <a:latin typeface="Tahoma" pitchFamily="34" charset="0"/>
                </a:rPr>
                <a:t>Y</a:t>
              </a:r>
              <a:r>
                <a:rPr lang="en-US" sz="2200" b="1" baseline="-25000" dirty="0">
                  <a:latin typeface="Tahoma" pitchFamily="34" charset="0"/>
                </a:rPr>
                <a:t>1</a:t>
              </a:r>
              <a:r>
                <a:rPr lang="en-US" sz="1200" b="1" i="1" dirty="0">
                  <a:solidFill>
                    <a:schemeClr val="hlink"/>
                  </a:solidFill>
                  <a:latin typeface="Tahoma" pitchFamily="34" charset="0"/>
                </a:rPr>
                <a:t> </a:t>
              </a:r>
              <a:r>
                <a:rPr lang="en-US" sz="2400" dirty="0">
                  <a:latin typeface="Tahoma" pitchFamily="34" charset="0"/>
                </a:rPr>
                <a:t>)</a:t>
              </a:r>
              <a:r>
                <a:rPr lang="en-US" sz="2400" b="1" i="1" dirty="0">
                  <a:latin typeface="Tahoma" pitchFamily="34" charset="0"/>
                </a:rPr>
                <a:t> </a:t>
              </a:r>
            </a:p>
          </p:txBody>
        </p:sp>
      </p:grpSp>
      <p:sp>
        <p:nvSpPr>
          <p:cNvPr id="18" name="Line 15"/>
          <p:cNvSpPr>
            <a:spLocks noChangeShapeType="1"/>
          </p:cNvSpPr>
          <p:nvPr/>
        </p:nvSpPr>
        <p:spPr bwMode="auto">
          <a:xfrm flipH="1">
            <a:off x="883725" y="4837950"/>
            <a:ext cx="693737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9" name="Text Box 16"/>
          <p:cNvSpPr txBox="1">
            <a:spLocks noChangeArrowheads="1"/>
          </p:cNvSpPr>
          <p:nvPr/>
        </p:nvSpPr>
        <p:spPr bwMode="auto">
          <a:xfrm>
            <a:off x="426525" y="4552200"/>
            <a:ext cx="4572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bIns="91440">
            <a:spAutoFit/>
          </a:bodyPr>
          <a:lstStyle>
            <a:lvl1pPr eaLnBrk="0" hangingPunct="0">
              <a:tabLst>
                <a:tab pos="1082675" algn="r"/>
                <a:tab pos="1830388" algn="r"/>
              </a:tabLst>
              <a:defRPr>
                <a:solidFill>
                  <a:schemeClr val="tx1"/>
                </a:solidFill>
                <a:latin typeface="Arial" charset="0"/>
                <a:cs typeface="Arial" charset="0"/>
              </a:defRPr>
            </a:lvl1pPr>
            <a:lvl2pPr marL="742950" indent="-285750" eaLnBrk="0" hangingPunct="0">
              <a:tabLst>
                <a:tab pos="1082675" algn="r"/>
                <a:tab pos="1830388" algn="r"/>
              </a:tabLst>
              <a:defRPr>
                <a:solidFill>
                  <a:schemeClr val="tx1"/>
                </a:solidFill>
                <a:latin typeface="Arial" charset="0"/>
                <a:cs typeface="Arial" charset="0"/>
              </a:defRPr>
            </a:lvl2pPr>
            <a:lvl3pPr marL="1143000" indent="-228600" eaLnBrk="0" hangingPunct="0">
              <a:tabLst>
                <a:tab pos="1082675" algn="r"/>
                <a:tab pos="1830388" algn="r"/>
              </a:tabLst>
              <a:defRPr>
                <a:solidFill>
                  <a:schemeClr val="tx1"/>
                </a:solidFill>
                <a:latin typeface="Arial" charset="0"/>
                <a:cs typeface="Arial" charset="0"/>
              </a:defRPr>
            </a:lvl3pPr>
            <a:lvl4pPr marL="1600200" indent="-228600" eaLnBrk="0" hangingPunct="0">
              <a:tabLst>
                <a:tab pos="1082675" algn="r"/>
                <a:tab pos="1830388" algn="r"/>
              </a:tabLst>
              <a:defRPr>
                <a:solidFill>
                  <a:schemeClr val="tx1"/>
                </a:solidFill>
                <a:latin typeface="Arial" charset="0"/>
                <a:cs typeface="Arial" charset="0"/>
              </a:defRPr>
            </a:lvl4pPr>
            <a:lvl5pPr marL="2057400" indent="-228600" eaLnBrk="0" hangingPunct="0">
              <a:tabLst>
                <a:tab pos="1082675" algn="r"/>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9pPr>
          </a:lstStyle>
          <a:p>
            <a:pPr eaLnBrk="1" hangingPunct="1">
              <a:spcBef>
                <a:spcPct val="5000"/>
              </a:spcBef>
            </a:pPr>
            <a:r>
              <a:rPr lang="en-US" sz="2400" b="1" i="1" dirty="0">
                <a:latin typeface="Tahoma" pitchFamily="34" charset="0"/>
              </a:rPr>
              <a:t>r</a:t>
            </a:r>
            <a:r>
              <a:rPr lang="en-US" sz="2300" b="1" baseline="-25000" dirty="0">
                <a:latin typeface="Tahoma" pitchFamily="34" charset="0"/>
              </a:rPr>
              <a:t>1</a:t>
            </a:r>
            <a:endParaRPr lang="en-US" sz="2300" baseline="-25000" dirty="0"/>
          </a:p>
        </p:txBody>
      </p:sp>
      <p:sp>
        <p:nvSpPr>
          <p:cNvPr id="20" name="Text Box 17"/>
          <p:cNvSpPr txBox="1">
            <a:spLocks noChangeArrowheads="1"/>
          </p:cNvSpPr>
          <p:nvPr/>
        </p:nvSpPr>
        <p:spPr bwMode="auto">
          <a:xfrm>
            <a:off x="426525" y="3744163"/>
            <a:ext cx="4572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bIns="91440">
            <a:spAutoFit/>
          </a:bodyPr>
          <a:lstStyle>
            <a:lvl1pPr eaLnBrk="0" hangingPunct="0">
              <a:tabLst>
                <a:tab pos="1082675" algn="r"/>
                <a:tab pos="1830388" algn="r"/>
              </a:tabLst>
              <a:defRPr>
                <a:solidFill>
                  <a:schemeClr val="tx1"/>
                </a:solidFill>
                <a:latin typeface="Arial" charset="0"/>
                <a:cs typeface="Arial" charset="0"/>
              </a:defRPr>
            </a:lvl1pPr>
            <a:lvl2pPr marL="742950" indent="-285750" eaLnBrk="0" hangingPunct="0">
              <a:tabLst>
                <a:tab pos="1082675" algn="r"/>
                <a:tab pos="1830388" algn="r"/>
              </a:tabLst>
              <a:defRPr>
                <a:solidFill>
                  <a:schemeClr val="tx1"/>
                </a:solidFill>
                <a:latin typeface="Arial" charset="0"/>
                <a:cs typeface="Arial" charset="0"/>
              </a:defRPr>
            </a:lvl2pPr>
            <a:lvl3pPr marL="1143000" indent="-228600" eaLnBrk="0" hangingPunct="0">
              <a:tabLst>
                <a:tab pos="1082675" algn="r"/>
                <a:tab pos="1830388" algn="r"/>
              </a:tabLst>
              <a:defRPr>
                <a:solidFill>
                  <a:schemeClr val="tx1"/>
                </a:solidFill>
                <a:latin typeface="Arial" charset="0"/>
                <a:cs typeface="Arial" charset="0"/>
              </a:defRPr>
            </a:lvl3pPr>
            <a:lvl4pPr marL="1600200" indent="-228600" eaLnBrk="0" hangingPunct="0">
              <a:tabLst>
                <a:tab pos="1082675" algn="r"/>
                <a:tab pos="1830388" algn="r"/>
              </a:tabLst>
              <a:defRPr>
                <a:solidFill>
                  <a:schemeClr val="tx1"/>
                </a:solidFill>
                <a:latin typeface="Arial" charset="0"/>
                <a:cs typeface="Arial" charset="0"/>
              </a:defRPr>
            </a:lvl4pPr>
            <a:lvl5pPr marL="2057400" indent="-228600" eaLnBrk="0" hangingPunct="0">
              <a:tabLst>
                <a:tab pos="1082675" algn="r"/>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9pPr>
          </a:lstStyle>
          <a:p>
            <a:pPr eaLnBrk="1" hangingPunct="1">
              <a:spcBef>
                <a:spcPct val="5000"/>
              </a:spcBef>
            </a:pPr>
            <a:r>
              <a:rPr lang="en-US" sz="2400" b="1" i="1" dirty="0">
                <a:solidFill>
                  <a:srgbClr val="FF0000"/>
                </a:solidFill>
                <a:latin typeface="Tahoma" pitchFamily="34" charset="0"/>
              </a:rPr>
              <a:t>r</a:t>
            </a:r>
            <a:r>
              <a:rPr lang="en-US" sz="2300" b="1" baseline="-25000" dirty="0">
                <a:solidFill>
                  <a:srgbClr val="FF0000"/>
                </a:solidFill>
                <a:latin typeface="Tahoma" pitchFamily="34" charset="0"/>
              </a:rPr>
              <a:t>2</a:t>
            </a:r>
            <a:endParaRPr lang="en-US" sz="2300" baseline="-25000" dirty="0">
              <a:solidFill>
                <a:srgbClr val="FF0000"/>
              </a:solidFill>
            </a:endParaRPr>
          </a:p>
        </p:txBody>
      </p:sp>
      <p:grpSp>
        <p:nvGrpSpPr>
          <p:cNvPr id="21" name="Group 19"/>
          <p:cNvGrpSpPr>
            <a:grpSpLocks/>
          </p:cNvGrpSpPr>
          <p:nvPr/>
        </p:nvGrpSpPr>
        <p:grpSpPr bwMode="auto">
          <a:xfrm>
            <a:off x="5208075" y="2651963"/>
            <a:ext cx="2962275" cy="3048000"/>
            <a:chOff x="2640" y="1056"/>
            <a:chExt cx="2496" cy="2112"/>
          </a:xfrm>
        </p:grpSpPr>
        <p:sp>
          <p:nvSpPr>
            <p:cNvPr id="22" name="Line 20"/>
            <p:cNvSpPr>
              <a:spLocks noChangeShapeType="1"/>
            </p:cNvSpPr>
            <p:nvPr/>
          </p:nvSpPr>
          <p:spPr bwMode="auto">
            <a:xfrm>
              <a:off x="2640" y="1056"/>
              <a:ext cx="0" cy="2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 name="Line 21"/>
            <p:cNvSpPr>
              <a:spLocks noChangeShapeType="1"/>
            </p:cNvSpPr>
            <p:nvPr/>
          </p:nvSpPr>
          <p:spPr bwMode="auto">
            <a:xfrm>
              <a:off x="2640" y="3168"/>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4" name="Text Box 22"/>
          <p:cNvSpPr txBox="1">
            <a:spLocks noChangeArrowheads="1"/>
          </p:cNvSpPr>
          <p:nvPr/>
        </p:nvSpPr>
        <p:spPr bwMode="auto">
          <a:xfrm>
            <a:off x="4998525" y="227096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082675" algn="r"/>
                <a:tab pos="1830388" algn="r"/>
              </a:tabLst>
              <a:defRPr>
                <a:solidFill>
                  <a:schemeClr val="tx1"/>
                </a:solidFill>
                <a:latin typeface="Arial" charset="0"/>
                <a:cs typeface="Arial" charset="0"/>
              </a:defRPr>
            </a:lvl1pPr>
            <a:lvl2pPr marL="742950" indent="-285750" eaLnBrk="0" hangingPunct="0">
              <a:tabLst>
                <a:tab pos="1082675" algn="r"/>
                <a:tab pos="1830388" algn="r"/>
              </a:tabLst>
              <a:defRPr>
                <a:solidFill>
                  <a:schemeClr val="tx1"/>
                </a:solidFill>
                <a:latin typeface="Arial" charset="0"/>
                <a:cs typeface="Arial" charset="0"/>
              </a:defRPr>
            </a:lvl2pPr>
            <a:lvl3pPr marL="1143000" indent="-228600" eaLnBrk="0" hangingPunct="0">
              <a:tabLst>
                <a:tab pos="1082675" algn="r"/>
                <a:tab pos="1830388" algn="r"/>
              </a:tabLst>
              <a:defRPr>
                <a:solidFill>
                  <a:schemeClr val="tx1"/>
                </a:solidFill>
                <a:latin typeface="Arial" charset="0"/>
                <a:cs typeface="Arial" charset="0"/>
              </a:defRPr>
            </a:lvl3pPr>
            <a:lvl4pPr marL="1600200" indent="-228600" eaLnBrk="0" hangingPunct="0">
              <a:tabLst>
                <a:tab pos="1082675" algn="r"/>
                <a:tab pos="1830388" algn="r"/>
              </a:tabLst>
              <a:defRPr>
                <a:solidFill>
                  <a:schemeClr val="tx1"/>
                </a:solidFill>
                <a:latin typeface="Arial" charset="0"/>
                <a:cs typeface="Arial" charset="0"/>
              </a:defRPr>
            </a:lvl4pPr>
            <a:lvl5pPr marL="2057400" indent="-228600" eaLnBrk="0" hangingPunct="0">
              <a:tabLst>
                <a:tab pos="1082675" algn="r"/>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9pPr>
          </a:lstStyle>
          <a:p>
            <a:pPr eaLnBrk="1" hangingPunct="1">
              <a:spcBef>
                <a:spcPct val="5000"/>
              </a:spcBef>
            </a:pPr>
            <a:r>
              <a:rPr lang="en-US" sz="2400" b="1" i="1">
                <a:latin typeface="Tahoma" pitchFamily="34" charset="0"/>
              </a:rPr>
              <a:t>r</a:t>
            </a:r>
            <a:endParaRPr lang="en-US" sz="2200"/>
          </a:p>
        </p:txBody>
      </p:sp>
      <p:sp>
        <p:nvSpPr>
          <p:cNvPr id="25" name="Text Box 23"/>
          <p:cNvSpPr txBox="1">
            <a:spLocks noChangeArrowheads="1"/>
          </p:cNvSpPr>
          <p:nvPr/>
        </p:nvSpPr>
        <p:spPr bwMode="auto">
          <a:xfrm>
            <a:off x="8056050" y="5604713"/>
            <a:ext cx="45720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
              </a:spcBef>
            </a:pPr>
            <a:r>
              <a:rPr lang="en-US" sz="2300" b="1" i="1">
                <a:latin typeface="Tahoma" pitchFamily="34" charset="0"/>
              </a:rPr>
              <a:t>Y</a:t>
            </a:r>
            <a:endParaRPr lang="en-US" sz="2300"/>
          </a:p>
        </p:txBody>
      </p:sp>
      <p:grpSp>
        <p:nvGrpSpPr>
          <p:cNvPr id="26" name="Group 24"/>
          <p:cNvGrpSpPr>
            <a:grpSpLocks/>
          </p:cNvGrpSpPr>
          <p:nvPr/>
        </p:nvGrpSpPr>
        <p:grpSpPr bwMode="auto">
          <a:xfrm>
            <a:off x="6293925" y="2956763"/>
            <a:ext cx="533400" cy="3200400"/>
            <a:chOff x="3600" y="1536"/>
            <a:chExt cx="336" cy="2016"/>
          </a:xfrm>
        </p:grpSpPr>
        <p:sp>
          <p:nvSpPr>
            <p:cNvPr id="27" name="Line 25"/>
            <p:cNvSpPr>
              <a:spLocks noChangeShapeType="1"/>
            </p:cNvSpPr>
            <p:nvPr/>
          </p:nvSpPr>
          <p:spPr bwMode="auto">
            <a:xfrm flipV="1">
              <a:off x="3744" y="1536"/>
              <a:ext cx="0" cy="172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8" name="Text Box 26"/>
            <p:cNvSpPr txBox="1">
              <a:spLocks noChangeArrowheads="1"/>
            </p:cNvSpPr>
            <p:nvPr/>
          </p:nvSpPr>
          <p:spPr bwMode="auto">
            <a:xfrm>
              <a:off x="3600" y="3235"/>
              <a:ext cx="336"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91440">
              <a:spAutoFit/>
            </a:bodyPr>
            <a:lstStyle>
              <a:lvl1pPr eaLnBrk="0" hangingPunct="0">
                <a:tabLst>
                  <a:tab pos="1082675" algn="r"/>
                  <a:tab pos="1830388" algn="r"/>
                </a:tabLst>
                <a:defRPr>
                  <a:solidFill>
                    <a:schemeClr val="tx1"/>
                  </a:solidFill>
                  <a:latin typeface="Arial" charset="0"/>
                  <a:cs typeface="Arial" charset="0"/>
                </a:defRPr>
              </a:lvl1pPr>
              <a:lvl2pPr marL="742950" indent="-285750" eaLnBrk="0" hangingPunct="0">
                <a:tabLst>
                  <a:tab pos="1082675" algn="r"/>
                  <a:tab pos="1830388" algn="r"/>
                </a:tabLst>
                <a:defRPr>
                  <a:solidFill>
                    <a:schemeClr val="tx1"/>
                  </a:solidFill>
                  <a:latin typeface="Arial" charset="0"/>
                  <a:cs typeface="Arial" charset="0"/>
                </a:defRPr>
              </a:lvl2pPr>
              <a:lvl3pPr marL="1143000" indent="-228600" eaLnBrk="0" hangingPunct="0">
                <a:tabLst>
                  <a:tab pos="1082675" algn="r"/>
                  <a:tab pos="1830388" algn="r"/>
                </a:tabLst>
                <a:defRPr>
                  <a:solidFill>
                    <a:schemeClr val="tx1"/>
                  </a:solidFill>
                  <a:latin typeface="Arial" charset="0"/>
                  <a:cs typeface="Arial" charset="0"/>
                </a:defRPr>
              </a:lvl3pPr>
              <a:lvl4pPr marL="1600200" indent="-228600" eaLnBrk="0" hangingPunct="0">
                <a:tabLst>
                  <a:tab pos="1082675" algn="r"/>
                  <a:tab pos="1830388" algn="r"/>
                </a:tabLst>
                <a:defRPr>
                  <a:solidFill>
                    <a:schemeClr val="tx1"/>
                  </a:solidFill>
                  <a:latin typeface="Arial" charset="0"/>
                  <a:cs typeface="Arial" charset="0"/>
                </a:defRPr>
              </a:lvl4pPr>
              <a:lvl5pPr marL="2057400" indent="-228600" eaLnBrk="0" hangingPunct="0">
                <a:tabLst>
                  <a:tab pos="1082675" algn="r"/>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9pPr>
            </a:lstStyle>
            <a:p>
              <a:pPr eaLnBrk="1" hangingPunct="1">
                <a:spcBef>
                  <a:spcPct val="5000"/>
                </a:spcBef>
              </a:pPr>
              <a:r>
                <a:rPr lang="en-US" sz="2400" b="1" i="1" dirty="0">
                  <a:latin typeface="Tahoma" pitchFamily="34" charset="0"/>
                </a:rPr>
                <a:t>Y</a:t>
              </a:r>
              <a:r>
                <a:rPr lang="en-US" sz="2300" b="1" baseline="-25000" dirty="0">
                  <a:latin typeface="Tahoma" pitchFamily="34" charset="0"/>
                </a:rPr>
                <a:t>1</a:t>
              </a:r>
              <a:endParaRPr lang="en-US" sz="2300" baseline="-25000" dirty="0"/>
            </a:p>
          </p:txBody>
        </p:sp>
      </p:grpSp>
      <p:sp>
        <p:nvSpPr>
          <p:cNvPr id="29" name="Text Box 27"/>
          <p:cNvSpPr txBox="1">
            <a:spLocks noChangeArrowheads="1"/>
          </p:cNvSpPr>
          <p:nvPr/>
        </p:nvSpPr>
        <p:spPr bwMode="auto">
          <a:xfrm>
            <a:off x="4760400" y="4598238"/>
            <a:ext cx="377825"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bIns="91440">
            <a:spAutoFit/>
          </a:bodyPr>
          <a:lstStyle>
            <a:lvl1pPr eaLnBrk="0" hangingPunct="0">
              <a:tabLst>
                <a:tab pos="1082675" algn="r"/>
                <a:tab pos="1830388" algn="r"/>
              </a:tabLst>
              <a:defRPr>
                <a:solidFill>
                  <a:schemeClr val="tx1"/>
                </a:solidFill>
                <a:latin typeface="Arial" charset="0"/>
                <a:cs typeface="Arial" charset="0"/>
              </a:defRPr>
            </a:lvl1pPr>
            <a:lvl2pPr marL="742950" indent="-285750" eaLnBrk="0" hangingPunct="0">
              <a:tabLst>
                <a:tab pos="1082675" algn="r"/>
                <a:tab pos="1830388" algn="r"/>
              </a:tabLst>
              <a:defRPr>
                <a:solidFill>
                  <a:schemeClr val="tx1"/>
                </a:solidFill>
                <a:latin typeface="Arial" charset="0"/>
                <a:cs typeface="Arial" charset="0"/>
              </a:defRPr>
            </a:lvl2pPr>
            <a:lvl3pPr marL="1143000" indent="-228600" eaLnBrk="0" hangingPunct="0">
              <a:tabLst>
                <a:tab pos="1082675" algn="r"/>
                <a:tab pos="1830388" algn="r"/>
              </a:tabLst>
              <a:defRPr>
                <a:solidFill>
                  <a:schemeClr val="tx1"/>
                </a:solidFill>
                <a:latin typeface="Arial" charset="0"/>
                <a:cs typeface="Arial" charset="0"/>
              </a:defRPr>
            </a:lvl3pPr>
            <a:lvl4pPr marL="1600200" indent="-228600" eaLnBrk="0" hangingPunct="0">
              <a:tabLst>
                <a:tab pos="1082675" algn="r"/>
                <a:tab pos="1830388" algn="r"/>
              </a:tabLst>
              <a:defRPr>
                <a:solidFill>
                  <a:schemeClr val="tx1"/>
                </a:solidFill>
                <a:latin typeface="Arial" charset="0"/>
                <a:cs typeface="Arial" charset="0"/>
              </a:defRPr>
            </a:lvl4pPr>
            <a:lvl5pPr marL="2057400" indent="-228600" eaLnBrk="0" hangingPunct="0">
              <a:tabLst>
                <a:tab pos="1082675" algn="r"/>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9pPr>
          </a:lstStyle>
          <a:p>
            <a:pPr algn="r" eaLnBrk="1" hangingPunct="1">
              <a:spcBef>
                <a:spcPct val="5000"/>
              </a:spcBef>
            </a:pPr>
            <a:r>
              <a:rPr lang="en-US" sz="2400" b="1" i="1" dirty="0">
                <a:latin typeface="Tahoma" pitchFamily="34" charset="0"/>
              </a:rPr>
              <a:t>r</a:t>
            </a:r>
            <a:r>
              <a:rPr lang="en-US" sz="2300" b="1" baseline="-25000" dirty="0">
                <a:latin typeface="Tahoma" pitchFamily="34" charset="0"/>
              </a:rPr>
              <a:t>1</a:t>
            </a:r>
            <a:endParaRPr lang="en-US" sz="2300" baseline="-25000" dirty="0"/>
          </a:p>
        </p:txBody>
      </p:sp>
      <p:sp>
        <p:nvSpPr>
          <p:cNvPr id="30" name="Line 28"/>
          <p:cNvSpPr>
            <a:spLocks noChangeShapeType="1"/>
          </p:cNvSpPr>
          <p:nvPr/>
        </p:nvSpPr>
        <p:spPr bwMode="auto">
          <a:xfrm flipH="1">
            <a:off x="872613" y="4018800"/>
            <a:ext cx="6937375" cy="0"/>
          </a:xfrm>
          <a:prstGeom prst="line">
            <a:avLst/>
          </a:prstGeom>
          <a:noFill/>
          <a:ln w="9525">
            <a:solidFill>
              <a:srgbClr val="C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Text Box 29"/>
          <p:cNvSpPr txBox="1">
            <a:spLocks noChangeArrowheads="1"/>
          </p:cNvSpPr>
          <p:nvPr/>
        </p:nvSpPr>
        <p:spPr bwMode="auto">
          <a:xfrm>
            <a:off x="4760400" y="3714000"/>
            <a:ext cx="377825"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bIns="91440">
            <a:spAutoFit/>
          </a:bodyPr>
          <a:lstStyle>
            <a:lvl1pPr eaLnBrk="0" hangingPunct="0">
              <a:tabLst>
                <a:tab pos="1082675" algn="r"/>
                <a:tab pos="1830388" algn="r"/>
              </a:tabLst>
              <a:defRPr>
                <a:solidFill>
                  <a:schemeClr val="tx1"/>
                </a:solidFill>
                <a:latin typeface="Arial" charset="0"/>
                <a:cs typeface="Arial" charset="0"/>
              </a:defRPr>
            </a:lvl1pPr>
            <a:lvl2pPr marL="742950" indent="-285750" eaLnBrk="0" hangingPunct="0">
              <a:tabLst>
                <a:tab pos="1082675" algn="r"/>
                <a:tab pos="1830388" algn="r"/>
              </a:tabLst>
              <a:defRPr>
                <a:solidFill>
                  <a:schemeClr val="tx1"/>
                </a:solidFill>
                <a:latin typeface="Arial" charset="0"/>
                <a:cs typeface="Arial" charset="0"/>
              </a:defRPr>
            </a:lvl2pPr>
            <a:lvl3pPr marL="1143000" indent="-228600" eaLnBrk="0" hangingPunct="0">
              <a:tabLst>
                <a:tab pos="1082675" algn="r"/>
                <a:tab pos="1830388" algn="r"/>
              </a:tabLst>
              <a:defRPr>
                <a:solidFill>
                  <a:schemeClr val="tx1"/>
                </a:solidFill>
                <a:latin typeface="Arial" charset="0"/>
                <a:cs typeface="Arial" charset="0"/>
              </a:defRPr>
            </a:lvl3pPr>
            <a:lvl4pPr marL="1600200" indent="-228600" eaLnBrk="0" hangingPunct="0">
              <a:tabLst>
                <a:tab pos="1082675" algn="r"/>
                <a:tab pos="1830388" algn="r"/>
              </a:tabLst>
              <a:defRPr>
                <a:solidFill>
                  <a:schemeClr val="tx1"/>
                </a:solidFill>
                <a:latin typeface="Arial" charset="0"/>
                <a:cs typeface="Arial" charset="0"/>
              </a:defRPr>
            </a:lvl4pPr>
            <a:lvl5pPr marL="2057400" indent="-228600" eaLnBrk="0" hangingPunct="0">
              <a:tabLst>
                <a:tab pos="1082675" algn="r"/>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9pPr>
          </a:lstStyle>
          <a:p>
            <a:pPr algn="r" eaLnBrk="1" hangingPunct="1">
              <a:spcBef>
                <a:spcPct val="5000"/>
              </a:spcBef>
            </a:pPr>
            <a:r>
              <a:rPr lang="en-US" sz="2400" b="1" i="1" dirty="0">
                <a:solidFill>
                  <a:srgbClr val="FF0000"/>
                </a:solidFill>
                <a:latin typeface="Tahoma" pitchFamily="34" charset="0"/>
              </a:rPr>
              <a:t>r</a:t>
            </a:r>
            <a:r>
              <a:rPr lang="en-US" sz="2300" b="1" baseline="-25000" dirty="0">
                <a:solidFill>
                  <a:srgbClr val="FF0000"/>
                </a:solidFill>
                <a:latin typeface="Tahoma" pitchFamily="34" charset="0"/>
              </a:rPr>
              <a:t>2</a:t>
            </a:r>
            <a:endParaRPr lang="en-US" sz="2300" baseline="-25000" dirty="0">
              <a:solidFill>
                <a:srgbClr val="FF0000"/>
              </a:solidFill>
            </a:endParaRPr>
          </a:p>
        </p:txBody>
      </p:sp>
      <p:grpSp>
        <p:nvGrpSpPr>
          <p:cNvPr id="32" name="Group 30"/>
          <p:cNvGrpSpPr>
            <a:grpSpLocks/>
          </p:cNvGrpSpPr>
          <p:nvPr/>
        </p:nvGrpSpPr>
        <p:grpSpPr bwMode="auto">
          <a:xfrm>
            <a:off x="959925" y="4052138"/>
            <a:ext cx="4343400" cy="804862"/>
            <a:chOff x="624" y="2160"/>
            <a:chExt cx="2736" cy="507"/>
          </a:xfrm>
        </p:grpSpPr>
        <p:sp>
          <p:nvSpPr>
            <p:cNvPr id="33" name="Line 31"/>
            <p:cNvSpPr>
              <a:spLocks noChangeShapeType="1"/>
            </p:cNvSpPr>
            <p:nvPr/>
          </p:nvSpPr>
          <p:spPr bwMode="auto">
            <a:xfrm flipV="1">
              <a:off x="624" y="2160"/>
              <a:ext cx="2" cy="50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 name="Line 32"/>
            <p:cNvSpPr>
              <a:spLocks noChangeShapeType="1"/>
            </p:cNvSpPr>
            <p:nvPr/>
          </p:nvSpPr>
          <p:spPr bwMode="auto">
            <a:xfrm flipV="1">
              <a:off x="3358" y="2160"/>
              <a:ext cx="2" cy="50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35" name="Group 33"/>
          <p:cNvGrpSpPr>
            <a:grpSpLocks/>
          </p:cNvGrpSpPr>
          <p:nvPr/>
        </p:nvGrpSpPr>
        <p:grpSpPr bwMode="auto">
          <a:xfrm>
            <a:off x="5730363" y="3158375"/>
            <a:ext cx="2895600" cy="2286000"/>
            <a:chOff x="3696" y="1776"/>
            <a:chExt cx="1824" cy="1440"/>
          </a:xfrm>
        </p:grpSpPr>
        <p:sp>
          <p:nvSpPr>
            <p:cNvPr id="36" name="Freeform 34"/>
            <p:cNvSpPr>
              <a:spLocks/>
            </p:cNvSpPr>
            <p:nvPr/>
          </p:nvSpPr>
          <p:spPr bwMode="auto">
            <a:xfrm>
              <a:off x="3696" y="2016"/>
              <a:ext cx="1296" cy="1200"/>
            </a:xfrm>
            <a:custGeom>
              <a:avLst/>
              <a:gdLst>
                <a:gd name="T0" fmla="*/ 0 w 624"/>
                <a:gd name="T1" fmla="*/ 54668 h 336"/>
                <a:gd name="T2" fmla="*/ 11612 w 624"/>
                <a:gd name="T3" fmla="*/ 0 h 336"/>
                <a:gd name="T4" fmla="*/ 0 60000 65536"/>
                <a:gd name="T5" fmla="*/ 0 60000 65536"/>
                <a:gd name="T6" fmla="*/ 0 w 624"/>
                <a:gd name="T7" fmla="*/ 0 h 336"/>
                <a:gd name="T8" fmla="*/ 624 w 624"/>
                <a:gd name="T9" fmla="*/ 336 h 336"/>
              </a:gdLst>
              <a:ahLst/>
              <a:cxnLst>
                <a:cxn ang="T4">
                  <a:pos x="T0" y="T1"/>
                </a:cxn>
                <a:cxn ang="T5">
                  <a:pos x="T2" y="T3"/>
                </a:cxn>
              </a:cxnLst>
              <a:rect l="T6" t="T7" r="T8" b="T9"/>
              <a:pathLst>
                <a:path w="624" h="336">
                  <a:moveTo>
                    <a:pt x="0" y="336"/>
                  </a:moveTo>
                  <a:cubicBezTo>
                    <a:pt x="204" y="248"/>
                    <a:pt x="408" y="160"/>
                    <a:pt x="624" y="0"/>
                  </a:cubicBez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 name="Text Box 35"/>
            <p:cNvSpPr txBox="1">
              <a:spLocks noChangeArrowheads="1"/>
            </p:cNvSpPr>
            <p:nvPr/>
          </p:nvSpPr>
          <p:spPr bwMode="auto">
            <a:xfrm>
              <a:off x="4944" y="1776"/>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i="1" dirty="0">
                  <a:latin typeface="Tahoma" pitchFamily="34" charset="0"/>
                </a:rPr>
                <a:t>LM</a:t>
              </a:r>
              <a:r>
                <a:rPr lang="en-US" sz="2400" b="1" baseline="-25000" dirty="0">
                  <a:latin typeface="Tahoma" pitchFamily="34" charset="0"/>
                </a:rPr>
                <a:t>1</a:t>
              </a:r>
            </a:p>
          </p:txBody>
        </p:sp>
      </p:grpSp>
      <p:sp>
        <p:nvSpPr>
          <p:cNvPr id="38" name="Oval 36"/>
          <p:cNvSpPr>
            <a:spLocks noChangeArrowheads="1"/>
          </p:cNvSpPr>
          <p:nvPr/>
        </p:nvSpPr>
        <p:spPr bwMode="auto">
          <a:xfrm>
            <a:off x="6478075" y="4795088"/>
            <a:ext cx="76200" cy="76200"/>
          </a:xfrm>
          <a:prstGeom prst="ellipse">
            <a:avLst/>
          </a:prstGeom>
          <a:solidFill>
            <a:schemeClr val="tx2"/>
          </a:solidFill>
          <a:ln w="9525">
            <a:solidFill>
              <a:schemeClr val="tx1"/>
            </a:solidFill>
            <a:round/>
            <a:headEnd/>
            <a:tailEnd/>
          </a:ln>
        </p:spPr>
        <p:txBody>
          <a:bodyPr wrap="none" anchor="ctr"/>
          <a:lstStyle/>
          <a:p>
            <a:endParaRPr lang="en-US"/>
          </a:p>
        </p:txBody>
      </p:sp>
      <p:sp>
        <p:nvSpPr>
          <p:cNvPr id="39" name="Text Box 38"/>
          <p:cNvSpPr txBox="1">
            <a:spLocks noChangeArrowheads="1"/>
          </p:cNvSpPr>
          <p:nvPr/>
        </p:nvSpPr>
        <p:spPr bwMode="auto">
          <a:xfrm>
            <a:off x="883725" y="1624850"/>
            <a:ext cx="358140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7850" indent="-57785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100"/>
              <a:t>(a)</a:t>
            </a:r>
            <a:r>
              <a:rPr lang="en-US" sz="2300"/>
              <a:t>	The market for </a:t>
            </a:r>
            <a:br>
              <a:rPr lang="en-US" sz="2300"/>
            </a:br>
            <a:r>
              <a:rPr lang="en-US" sz="2300"/>
              <a:t>real money balances</a:t>
            </a:r>
          </a:p>
        </p:txBody>
      </p:sp>
      <p:sp>
        <p:nvSpPr>
          <p:cNvPr id="40" name="Text Box 39"/>
          <p:cNvSpPr txBox="1">
            <a:spLocks noChangeArrowheads="1"/>
          </p:cNvSpPr>
          <p:nvPr/>
        </p:nvSpPr>
        <p:spPr bwMode="auto">
          <a:xfrm>
            <a:off x="5379525" y="1823288"/>
            <a:ext cx="274320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100"/>
              <a:t>(b)</a:t>
            </a:r>
            <a:r>
              <a:rPr lang="en-US" sz="2300"/>
              <a:t>  The </a:t>
            </a:r>
            <a:r>
              <a:rPr lang="en-US" sz="2300" i="1"/>
              <a:t>LM</a:t>
            </a:r>
            <a:r>
              <a:rPr lang="en-US" sz="2300"/>
              <a:t> curve</a:t>
            </a:r>
          </a:p>
        </p:txBody>
      </p:sp>
      <p:grpSp>
        <p:nvGrpSpPr>
          <p:cNvPr id="41" name="Group 43"/>
          <p:cNvGrpSpPr>
            <a:grpSpLocks/>
          </p:cNvGrpSpPr>
          <p:nvPr/>
        </p:nvGrpSpPr>
        <p:grpSpPr bwMode="auto">
          <a:xfrm>
            <a:off x="5624000" y="2429713"/>
            <a:ext cx="2743200" cy="2286000"/>
            <a:chOff x="3504" y="1440"/>
            <a:chExt cx="1728" cy="1440"/>
          </a:xfrm>
        </p:grpSpPr>
        <p:sp>
          <p:nvSpPr>
            <p:cNvPr id="42" name="Freeform 44"/>
            <p:cNvSpPr>
              <a:spLocks/>
            </p:cNvSpPr>
            <p:nvPr/>
          </p:nvSpPr>
          <p:spPr bwMode="auto">
            <a:xfrm>
              <a:off x="3504" y="1680"/>
              <a:ext cx="1296" cy="1200"/>
            </a:xfrm>
            <a:custGeom>
              <a:avLst/>
              <a:gdLst>
                <a:gd name="T0" fmla="*/ 0 w 624"/>
                <a:gd name="T1" fmla="*/ 54668 h 336"/>
                <a:gd name="T2" fmla="*/ 11612 w 624"/>
                <a:gd name="T3" fmla="*/ 0 h 336"/>
                <a:gd name="T4" fmla="*/ 0 60000 65536"/>
                <a:gd name="T5" fmla="*/ 0 60000 65536"/>
                <a:gd name="T6" fmla="*/ 0 w 624"/>
                <a:gd name="T7" fmla="*/ 0 h 336"/>
                <a:gd name="T8" fmla="*/ 624 w 624"/>
                <a:gd name="T9" fmla="*/ 336 h 336"/>
              </a:gdLst>
              <a:ahLst/>
              <a:cxnLst>
                <a:cxn ang="T4">
                  <a:pos x="T0" y="T1"/>
                </a:cxn>
                <a:cxn ang="T5">
                  <a:pos x="T2" y="T3"/>
                </a:cxn>
              </a:cxnLst>
              <a:rect l="T6" t="T7" r="T8" b="T9"/>
              <a:pathLst>
                <a:path w="624" h="336">
                  <a:moveTo>
                    <a:pt x="0" y="336"/>
                  </a:moveTo>
                  <a:cubicBezTo>
                    <a:pt x="204" y="248"/>
                    <a:pt x="408" y="160"/>
                    <a:pt x="624" y="0"/>
                  </a:cubicBezTo>
                </a:path>
              </a:pathLst>
            </a:custGeom>
            <a:noFill/>
            <a:ln w="381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 name="Text Box 45"/>
            <p:cNvSpPr txBox="1">
              <a:spLocks noChangeArrowheads="1"/>
            </p:cNvSpPr>
            <p:nvPr/>
          </p:nvSpPr>
          <p:spPr bwMode="auto">
            <a:xfrm>
              <a:off x="4752" y="1440"/>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i="1" dirty="0">
                  <a:solidFill>
                    <a:srgbClr val="FF0000"/>
                  </a:solidFill>
                  <a:latin typeface="Tahoma" pitchFamily="34" charset="0"/>
                </a:rPr>
                <a:t>LM</a:t>
              </a:r>
              <a:r>
                <a:rPr lang="en-US" sz="2400" b="1" baseline="-25000" dirty="0">
                  <a:solidFill>
                    <a:srgbClr val="FF0000"/>
                  </a:solidFill>
                  <a:latin typeface="Tahoma" pitchFamily="34" charset="0"/>
                </a:rPr>
                <a:t>2</a:t>
              </a:r>
            </a:p>
          </p:txBody>
        </p:sp>
      </p:grpSp>
      <p:grpSp>
        <p:nvGrpSpPr>
          <p:cNvPr id="44" name="Group 12"/>
          <p:cNvGrpSpPr>
            <a:grpSpLocks/>
          </p:cNvGrpSpPr>
          <p:nvPr/>
        </p:nvGrpSpPr>
        <p:grpSpPr bwMode="auto">
          <a:xfrm>
            <a:off x="1874325" y="1828050"/>
            <a:ext cx="3267075" cy="2921992"/>
            <a:chOff x="861" y="1392"/>
            <a:chExt cx="1875" cy="1710"/>
          </a:xfrm>
        </p:grpSpPr>
        <p:sp>
          <p:nvSpPr>
            <p:cNvPr id="45" name="Arc 13"/>
            <p:cNvSpPr>
              <a:spLocks/>
            </p:cNvSpPr>
            <p:nvPr/>
          </p:nvSpPr>
          <p:spPr bwMode="auto">
            <a:xfrm flipH="1" flipV="1">
              <a:off x="861" y="1392"/>
              <a:ext cx="1251" cy="1584"/>
            </a:xfrm>
            <a:custGeom>
              <a:avLst/>
              <a:gdLst>
                <a:gd name="T0" fmla="*/ 0 w 20516"/>
                <a:gd name="T1" fmla="*/ 0 h 21438"/>
                <a:gd name="T2" fmla="*/ 0 w 20516"/>
                <a:gd name="T3" fmla="*/ 0 h 21438"/>
                <a:gd name="T4" fmla="*/ 0 w 20516"/>
                <a:gd name="T5" fmla="*/ 0 h 21438"/>
                <a:gd name="T6" fmla="*/ 0 60000 65536"/>
                <a:gd name="T7" fmla="*/ 0 60000 65536"/>
                <a:gd name="T8" fmla="*/ 0 60000 65536"/>
                <a:gd name="T9" fmla="*/ 0 w 20516"/>
                <a:gd name="T10" fmla="*/ 0 h 21438"/>
                <a:gd name="T11" fmla="*/ 20516 w 20516"/>
                <a:gd name="T12" fmla="*/ 21438 h 21438"/>
              </a:gdLst>
              <a:ahLst/>
              <a:cxnLst>
                <a:cxn ang="T6">
                  <a:pos x="T0" y="T1"/>
                </a:cxn>
                <a:cxn ang="T7">
                  <a:pos x="T2" y="T3"/>
                </a:cxn>
                <a:cxn ang="T8">
                  <a:pos x="T4" y="T5"/>
                </a:cxn>
              </a:cxnLst>
              <a:rect l="T9" t="T10" r="T11" b="T12"/>
              <a:pathLst>
                <a:path w="20516" h="21438" fill="none" extrusionOk="0">
                  <a:moveTo>
                    <a:pt x="2640" y="-1"/>
                  </a:moveTo>
                  <a:cubicBezTo>
                    <a:pt x="10938" y="1021"/>
                    <a:pt x="17901" y="6740"/>
                    <a:pt x="20516" y="14681"/>
                  </a:cubicBezTo>
                </a:path>
                <a:path w="20516" h="21438" stroke="0" extrusionOk="0">
                  <a:moveTo>
                    <a:pt x="2640" y="-1"/>
                  </a:moveTo>
                  <a:cubicBezTo>
                    <a:pt x="10938" y="1021"/>
                    <a:pt x="17901" y="6740"/>
                    <a:pt x="20516" y="14681"/>
                  </a:cubicBezTo>
                  <a:lnTo>
                    <a:pt x="0" y="21438"/>
                  </a:lnTo>
                  <a:close/>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6" name="Text Box 14"/>
            <p:cNvSpPr txBox="1">
              <a:spLocks noChangeArrowheads="1"/>
            </p:cNvSpPr>
            <p:nvPr/>
          </p:nvSpPr>
          <p:spPr bwMode="auto">
            <a:xfrm>
              <a:off x="1872" y="2832"/>
              <a:ext cx="864"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i="1" dirty="0">
                  <a:latin typeface="Tahoma" pitchFamily="34" charset="0"/>
                </a:rPr>
                <a:t>L</a:t>
              </a:r>
              <a:r>
                <a:rPr lang="en-US" sz="1200" b="1" i="1" dirty="0">
                  <a:latin typeface="Tahoma" pitchFamily="34" charset="0"/>
                </a:rPr>
                <a:t> </a:t>
              </a:r>
              <a:r>
                <a:rPr lang="en-US" sz="2400" dirty="0">
                  <a:latin typeface="Tahoma" pitchFamily="34" charset="0"/>
                </a:rPr>
                <a:t>(</a:t>
              </a:r>
              <a:r>
                <a:rPr lang="en-US" sz="2400" b="1" i="1" dirty="0">
                  <a:latin typeface="Tahoma" pitchFamily="34" charset="0"/>
                </a:rPr>
                <a:t>r</a:t>
              </a:r>
              <a:r>
                <a:rPr lang="en-US" sz="1200" b="1" i="1" dirty="0">
                  <a:latin typeface="Tahoma" pitchFamily="34" charset="0"/>
                </a:rPr>
                <a:t> </a:t>
              </a:r>
              <a:r>
                <a:rPr lang="en-US" sz="2400" b="1" i="1" dirty="0">
                  <a:latin typeface="Tahoma" pitchFamily="34" charset="0"/>
                </a:rPr>
                <a:t>,</a:t>
              </a:r>
              <a:r>
                <a:rPr lang="en-US" sz="1200" b="1" i="1" dirty="0">
                  <a:latin typeface="Tahoma" pitchFamily="34" charset="0"/>
                </a:rPr>
                <a:t> </a:t>
              </a:r>
              <a:r>
                <a:rPr lang="en-US" sz="2400" b="1" i="1" dirty="0">
                  <a:latin typeface="Tahoma" pitchFamily="34" charset="0"/>
                </a:rPr>
                <a:t>Y</a:t>
              </a:r>
              <a:r>
                <a:rPr lang="en-US" sz="2200" b="1" baseline="-25000" dirty="0">
                  <a:latin typeface="Tahoma" pitchFamily="34" charset="0"/>
                </a:rPr>
                <a:t>1</a:t>
              </a:r>
              <a:r>
                <a:rPr lang="en-US" sz="1200" b="1" i="1" dirty="0">
                  <a:solidFill>
                    <a:schemeClr val="hlink"/>
                  </a:solidFill>
                  <a:latin typeface="Tahoma" pitchFamily="34" charset="0"/>
                </a:rPr>
                <a:t> </a:t>
              </a:r>
              <a:r>
                <a:rPr lang="en-US" sz="2400" dirty="0">
                  <a:latin typeface="Tahoma" pitchFamily="34" charset="0"/>
                </a:rPr>
                <a:t>)</a:t>
              </a:r>
              <a:r>
                <a:rPr lang="en-US" sz="2400" b="1" i="1" dirty="0">
                  <a:latin typeface="Tahoma" pitchFamily="34" charset="0"/>
                </a:rPr>
                <a:t> </a:t>
              </a:r>
            </a:p>
          </p:txBody>
        </p:sp>
      </p:grpSp>
      <p:sp>
        <p:nvSpPr>
          <p:cNvPr id="47" name="Line 18"/>
          <p:cNvSpPr>
            <a:spLocks noChangeShapeType="1"/>
          </p:cNvSpPr>
          <p:nvPr/>
        </p:nvSpPr>
        <p:spPr bwMode="auto">
          <a:xfrm flipH="1">
            <a:off x="1493325" y="3580650"/>
            <a:ext cx="752475" cy="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654708752"/>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p:cTn id="7" dur="500" fill="hold"/>
                                        <p:tgtEl>
                                          <p:spTgt spid="47"/>
                                        </p:tgtEl>
                                        <p:attrNameLst>
                                          <p:attrName>ppt_x</p:attrName>
                                        </p:attrNameLst>
                                      </p:cBhvr>
                                      <p:tavLst>
                                        <p:tav tm="0">
                                          <p:val>
                                            <p:strVal val="#ppt_x-#ppt_w/2"/>
                                          </p:val>
                                        </p:tav>
                                        <p:tav tm="100000">
                                          <p:val>
                                            <p:strVal val="#ppt_x"/>
                                          </p:val>
                                        </p:tav>
                                      </p:tavLst>
                                    </p:anim>
                                    <p:anim calcmode="lin" valueType="num">
                                      <p:cBhvr>
                                        <p:cTn id="8" dur="500" fill="hold"/>
                                        <p:tgtEl>
                                          <p:spTgt spid="47"/>
                                        </p:tgtEl>
                                        <p:attrNameLst>
                                          <p:attrName>ppt_y</p:attrName>
                                        </p:attrNameLst>
                                      </p:cBhvr>
                                      <p:tavLst>
                                        <p:tav tm="0">
                                          <p:val>
                                            <p:strVal val="#ppt_y"/>
                                          </p:val>
                                        </p:tav>
                                        <p:tav tm="100000">
                                          <p:val>
                                            <p:strVal val="#ppt_y"/>
                                          </p:val>
                                        </p:tav>
                                      </p:tavLst>
                                    </p:anim>
                                    <p:anim calcmode="lin" valueType="num">
                                      <p:cBhvr>
                                        <p:cTn id="9" dur="500" fill="hold"/>
                                        <p:tgtEl>
                                          <p:spTgt spid="47"/>
                                        </p:tgtEl>
                                        <p:attrNameLst>
                                          <p:attrName>ppt_w</p:attrName>
                                        </p:attrNameLst>
                                      </p:cBhvr>
                                      <p:tavLst>
                                        <p:tav tm="0">
                                          <p:val>
                                            <p:fltVal val="0"/>
                                          </p:val>
                                        </p:tav>
                                        <p:tav tm="100000">
                                          <p:val>
                                            <p:strVal val="#ppt_w"/>
                                          </p:val>
                                        </p:tav>
                                      </p:tavLst>
                                    </p:anim>
                                    <p:anim calcmode="lin" valueType="num">
                                      <p:cBhvr>
                                        <p:cTn id="10" dur="500" fill="hold"/>
                                        <p:tgtEl>
                                          <p:spTgt spid="47"/>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18" presetClass="entr" presetSubtype="6" fill="hold" nodeType="afterEffect">
                                  <p:stCondLst>
                                    <p:cond delay="0"/>
                                  </p:stCondLst>
                                  <p:childTnLst>
                                    <p:set>
                                      <p:cBhvr>
                                        <p:cTn id="13" dur="1" fill="hold">
                                          <p:stCondLst>
                                            <p:cond delay="0"/>
                                          </p:stCondLst>
                                        </p:cTn>
                                        <p:tgtEl>
                                          <p:spTgt spid="44"/>
                                        </p:tgtEl>
                                        <p:attrNameLst>
                                          <p:attrName>style.visibility</p:attrName>
                                        </p:attrNameLst>
                                      </p:cBhvr>
                                      <p:to>
                                        <p:strVal val="visible"/>
                                      </p:to>
                                    </p:set>
                                    <p:animEffect transition="in" filter="strips(downRight)">
                                      <p:cBhvr>
                                        <p:cTn id="14" dur="500"/>
                                        <p:tgtEl>
                                          <p:spTgt spid="44"/>
                                        </p:tgtEl>
                                      </p:cBhvr>
                                    </p:animEffect>
                                  </p:childTnLst>
                                </p:cTn>
                              </p:par>
                            </p:childTnLst>
                          </p:cTn>
                        </p:par>
                      </p:childTnLst>
                    </p:cTn>
                  </p:par>
                  <p:par>
                    <p:cTn id="15" fill="hold">
                      <p:stCondLst>
                        <p:cond delay="indefinite"/>
                      </p:stCondLst>
                      <p:childTnLst>
                        <p:par>
                          <p:cTn id="16" fill="hold">
                            <p:stCondLst>
                              <p:cond delay="0"/>
                            </p:stCondLst>
                            <p:childTnLst>
                              <p:par>
                                <p:cTn id="17" presetID="17" presetClass="entr" presetSubtype="4"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p:cTn id="19" dur="500" fill="hold"/>
                                        <p:tgtEl>
                                          <p:spTgt spid="32"/>
                                        </p:tgtEl>
                                        <p:attrNameLst>
                                          <p:attrName>ppt_x</p:attrName>
                                        </p:attrNameLst>
                                      </p:cBhvr>
                                      <p:tavLst>
                                        <p:tav tm="0">
                                          <p:val>
                                            <p:strVal val="#ppt_x"/>
                                          </p:val>
                                        </p:tav>
                                        <p:tav tm="100000">
                                          <p:val>
                                            <p:strVal val="#ppt_x"/>
                                          </p:val>
                                        </p:tav>
                                      </p:tavLst>
                                    </p:anim>
                                    <p:anim calcmode="lin" valueType="num">
                                      <p:cBhvr>
                                        <p:cTn id="20" dur="500" fill="hold"/>
                                        <p:tgtEl>
                                          <p:spTgt spid="32"/>
                                        </p:tgtEl>
                                        <p:attrNameLst>
                                          <p:attrName>ppt_y</p:attrName>
                                        </p:attrNameLst>
                                      </p:cBhvr>
                                      <p:tavLst>
                                        <p:tav tm="0">
                                          <p:val>
                                            <p:strVal val="#ppt_y+#ppt_h/2"/>
                                          </p:val>
                                        </p:tav>
                                        <p:tav tm="100000">
                                          <p:val>
                                            <p:strVal val="#ppt_y"/>
                                          </p:val>
                                        </p:tav>
                                      </p:tavLst>
                                    </p:anim>
                                    <p:anim calcmode="lin" valueType="num">
                                      <p:cBhvr>
                                        <p:cTn id="21" dur="500" fill="hold"/>
                                        <p:tgtEl>
                                          <p:spTgt spid="32"/>
                                        </p:tgtEl>
                                        <p:attrNameLst>
                                          <p:attrName>ppt_w</p:attrName>
                                        </p:attrNameLst>
                                      </p:cBhvr>
                                      <p:tavLst>
                                        <p:tav tm="0">
                                          <p:val>
                                            <p:strVal val="#ppt_w"/>
                                          </p:val>
                                        </p:tav>
                                        <p:tav tm="100000">
                                          <p:val>
                                            <p:strVal val="#ppt_w"/>
                                          </p:val>
                                        </p:tav>
                                      </p:tavLst>
                                    </p:anim>
                                    <p:anim calcmode="lin" valueType="num">
                                      <p:cBhvr>
                                        <p:cTn id="22" dur="500" fill="hold"/>
                                        <p:tgtEl>
                                          <p:spTgt spid="32"/>
                                        </p:tgtEl>
                                        <p:attrNameLst>
                                          <p:attrName>ppt_h</p:attrName>
                                        </p:attrNameLst>
                                      </p:cBhvr>
                                      <p:tavLst>
                                        <p:tav tm="0">
                                          <p:val>
                                            <p:fltVal val="0"/>
                                          </p:val>
                                        </p:tav>
                                        <p:tav tm="100000">
                                          <p:val>
                                            <p:strVal val="#ppt_h"/>
                                          </p:val>
                                        </p:tav>
                                      </p:tavLst>
                                    </p:anim>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wipe(left)">
                                      <p:cBhvr>
                                        <p:cTn id="26" dur="500"/>
                                        <p:tgtEl>
                                          <p:spTgt spid="30"/>
                                        </p:tgtEl>
                                      </p:cBhvr>
                                    </p:animEffect>
                                  </p:childTnLst>
                                </p:cTn>
                              </p:par>
                            </p:childTnLst>
                          </p:cTn>
                        </p:par>
                        <p:par>
                          <p:cTn id="27" fill="hold">
                            <p:stCondLst>
                              <p:cond delay="1000"/>
                            </p:stCondLst>
                            <p:childTnLst>
                              <p:par>
                                <p:cTn id="28" presetID="18" presetClass="entr" presetSubtype="6"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strips(downRight)">
                                      <p:cBhvr>
                                        <p:cTn id="30" dur="500"/>
                                        <p:tgtEl>
                                          <p:spTgt spid="20"/>
                                        </p:tgtEl>
                                      </p:cBhvr>
                                    </p:animEffect>
                                  </p:childTnLst>
                                </p:cTn>
                              </p:par>
                            </p:childTnLst>
                          </p:cTn>
                        </p:par>
                        <p:par>
                          <p:cTn id="31" fill="hold">
                            <p:stCondLst>
                              <p:cond delay="1500"/>
                            </p:stCondLst>
                            <p:childTnLst>
                              <p:par>
                                <p:cTn id="32" presetID="18" presetClass="entr" presetSubtype="6" fill="hold" grpId="0" nodeType="after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strips(downRight)">
                                      <p:cBhvr>
                                        <p:cTn id="34" dur="500"/>
                                        <p:tgtEl>
                                          <p:spTgt spid="31"/>
                                        </p:tgtEl>
                                      </p:cBhvr>
                                    </p:animEffect>
                                  </p:childTnLst>
                                </p:cTn>
                              </p:par>
                            </p:childTnLst>
                          </p:cTn>
                        </p:par>
                        <p:par>
                          <p:cTn id="35" fill="hold">
                            <p:stCondLst>
                              <p:cond delay="2000"/>
                            </p:stCondLst>
                            <p:childTnLst>
                              <p:par>
                                <p:cTn id="36" presetID="18" presetClass="entr" presetSubtype="12" fill="hold" grpId="0" nodeType="after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strips(downLeft)">
                                      <p:cBhvr>
                                        <p:cTn id="38" dur="50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18" presetClass="entr" presetSubtype="3" fill="hold" nodeType="click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strips(upRight)">
                                      <p:cBhvr>
                                        <p:cTn id="43"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0" grpId="0"/>
      <p:bldP spid="30" grpId="0" animBg="1"/>
      <p:bldP spid="31" grpId="0"/>
      <p:bldP spid="47" grpId="0" animBg="1"/>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r>
              <a:rPr lang="en-US" sz="3100" smtClean="0"/>
              <a:t>The short-run equilibrium</a:t>
            </a:r>
          </a:p>
        </p:txBody>
      </p:sp>
      <p:sp>
        <p:nvSpPr>
          <p:cNvPr id="105475" name="Rectangle 3"/>
          <p:cNvSpPr>
            <a:spLocks noGrp="1" noChangeArrowheads="1"/>
          </p:cNvSpPr>
          <p:nvPr>
            <p:ph type="body" idx="1"/>
          </p:nvPr>
        </p:nvSpPr>
        <p:spPr>
          <a:xfrm>
            <a:off x="546100" y="1350963"/>
            <a:ext cx="4419600" cy="3581400"/>
          </a:xfrm>
          <a:noFill/>
        </p:spPr>
        <p:txBody>
          <a:bodyPr/>
          <a:lstStyle/>
          <a:p>
            <a:pPr marL="0" indent="0">
              <a:lnSpc>
                <a:spcPct val="110000"/>
              </a:lnSpc>
              <a:spcBef>
                <a:spcPct val="50000"/>
              </a:spcBef>
              <a:buFont typeface="Wingdings" pitchFamily="2" charset="2"/>
              <a:buNone/>
            </a:pPr>
            <a:r>
              <a:rPr lang="en-US" sz="2500" smtClean="0"/>
              <a:t>The short-run equilibrium is the combination of </a:t>
            </a:r>
            <a:r>
              <a:rPr lang="en-US" sz="2500" b="1" i="1" smtClean="0"/>
              <a:t>r</a:t>
            </a:r>
            <a:r>
              <a:rPr lang="en-US" sz="1100" smtClean="0"/>
              <a:t> </a:t>
            </a:r>
            <a:r>
              <a:rPr lang="en-US" sz="2500" smtClean="0"/>
              <a:t> and </a:t>
            </a:r>
            <a:r>
              <a:rPr lang="en-US" sz="2500" b="1" i="1" smtClean="0"/>
              <a:t>Y</a:t>
            </a:r>
            <a:r>
              <a:rPr lang="en-US" sz="2500" smtClean="0"/>
              <a:t> that simultaneously satisfies the equilibrium conditions in the goods &amp; money markets: </a:t>
            </a:r>
          </a:p>
        </p:txBody>
      </p:sp>
      <p:graphicFrame>
        <p:nvGraphicFramePr>
          <p:cNvPr id="105476" name="Object 2"/>
          <p:cNvGraphicFramePr>
            <a:graphicFrameLocks noChangeAspect="1"/>
          </p:cNvGraphicFramePr>
          <p:nvPr/>
        </p:nvGraphicFramePr>
        <p:xfrm>
          <a:off x="698500" y="3789363"/>
          <a:ext cx="3581400" cy="493712"/>
        </p:xfrm>
        <a:graphic>
          <a:graphicData uri="http://schemas.openxmlformats.org/presentationml/2006/ole">
            <mc:AlternateContent xmlns:mc="http://schemas.openxmlformats.org/markup-compatibility/2006">
              <mc:Choice xmlns:v="urn:schemas-microsoft-com:vml" Requires="v">
                <p:oleObj spid="_x0000_s17427" name="Equation" r:id="rId4" imgW="1752480" imgH="241200" progId="Equation.DSMT4">
                  <p:embed/>
                </p:oleObj>
              </mc:Choice>
              <mc:Fallback>
                <p:oleObj name="Equation" r:id="rId4" imgW="1752480" imgH="241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8500" y="3789363"/>
                        <a:ext cx="3581400" cy="493712"/>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7414" name="Group 5"/>
          <p:cNvGrpSpPr>
            <a:grpSpLocks/>
          </p:cNvGrpSpPr>
          <p:nvPr/>
        </p:nvGrpSpPr>
        <p:grpSpPr bwMode="auto">
          <a:xfrm>
            <a:off x="5118100" y="1503363"/>
            <a:ext cx="3657600" cy="3352800"/>
            <a:chOff x="2976" y="1296"/>
            <a:chExt cx="2304" cy="2112"/>
          </a:xfrm>
        </p:grpSpPr>
        <p:grpSp>
          <p:nvGrpSpPr>
            <p:cNvPr id="17427" name="Group 6"/>
            <p:cNvGrpSpPr>
              <a:grpSpLocks/>
            </p:cNvGrpSpPr>
            <p:nvPr/>
          </p:nvGrpSpPr>
          <p:grpSpPr bwMode="auto">
            <a:xfrm>
              <a:off x="3120" y="1536"/>
              <a:ext cx="1968" cy="1728"/>
              <a:chOff x="2640" y="1056"/>
              <a:chExt cx="2496" cy="2112"/>
            </a:xfrm>
          </p:grpSpPr>
          <p:sp>
            <p:nvSpPr>
              <p:cNvPr id="17430" name="Line 7"/>
              <p:cNvSpPr>
                <a:spLocks noChangeShapeType="1"/>
              </p:cNvSpPr>
              <p:nvPr/>
            </p:nvSpPr>
            <p:spPr bwMode="auto">
              <a:xfrm>
                <a:off x="2640" y="1056"/>
                <a:ext cx="0" cy="2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1" name="Line 8"/>
              <p:cNvSpPr>
                <a:spLocks noChangeShapeType="1"/>
              </p:cNvSpPr>
              <p:nvPr/>
            </p:nvSpPr>
            <p:spPr bwMode="auto">
              <a:xfrm>
                <a:off x="2640" y="3168"/>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7428" name="Text Box 9"/>
            <p:cNvSpPr txBox="1">
              <a:spLocks noChangeArrowheads="1"/>
            </p:cNvSpPr>
            <p:nvPr/>
          </p:nvSpPr>
          <p:spPr bwMode="auto">
            <a:xfrm>
              <a:off x="4944" y="3120"/>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b="1" i="1">
                  <a:latin typeface="Tahoma" pitchFamily="34" charset="0"/>
                </a:rPr>
                <a:t>Y</a:t>
              </a:r>
              <a:r>
                <a:rPr lang="en-US" sz="2400"/>
                <a:t> </a:t>
              </a:r>
              <a:endParaRPr lang="en-US" sz="2200"/>
            </a:p>
          </p:txBody>
        </p:sp>
        <p:sp>
          <p:nvSpPr>
            <p:cNvPr id="17429" name="Text Box 10"/>
            <p:cNvSpPr txBox="1">
              <a:spLocks noChangeArrowheads="1"/>
            </p:cNvSpPr>
            <p:nvPr/>
          </p:nvSpPr>
          <p:spPr bwMode="auto">
            <a:xfrm>
              <a:off x="2976" y="1296"/>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082675" algn="r"/>
                  <a:tab pos="1830388" algn="r"/>
                </a:tabLst>
                <a:defRPr>
                  <a:solidFill>
                    <a:schemeClr val="tx1"/>
                  </a:solidFill>
                  <a:latin typeface="Arial" charset="0"/>
                  <a:cs typeface="Arial" charset="0"/>
                </a:defRPr>
              </a:lvl1pPr>
              <a:lvl2pPr marL="742950" indent="-285750" eaLnBrk="0" hangingPunct="0">
                <a:tabLst>
                  <a:tab pos="1082675" algn="r"/>
                  <a:tab pos="1830388" algn="r"/>
                </a:tabLst>
                <a:defRPr>
                  <a:solidFill>
                    <a:schemeClr val="tx1"/>
                  </a:solidFill>
                  <a:latin typeface="Arial" charset="0"/>
                  <a:cs typeface="Arial" charset="0"/>
                </a:defRPr>
              </a:lvl2pPr>
              <a:lvl3pPr marL="1143000" indent="-228600" eaLnBrk="0" hangingPunct="0">
                <a:tabLst>
                  <a:tab pos="1082675" algn="r"/>
                  <a:tab pos="1830388" algn="r"/>
                </a:tabLst>
                <a:defRPr>
                  <a:solidFill>
                    <a:schemeClr val="tx1"/>
                  </a:solidFill>
                  <a:latin typeface="Arial" charset="0"/>
                  <a:cs typeface="Arial" charset="0"/>
                </a:defRPr>
              </a:lvl3pPr>
              <a:lvl4pPr marL="1600200" indent="-228600" eaLnBrk="0" hangingPunct="0">
                <a:tabLst>
                  <a:tab pos="1082675" algn="r"/>
                  <a:tab pos="1830388" algn="r"/>
                </a:tabLst>
                <a:defRPr>
                  <a:solidFill>
                    <a:schemeClr val="tx1"/>
                  </a:solidFill>
                  <a:latin typeface="Arial" charset="0"/>
                  <a:cs typeface="Arial" charset="0"/>
                </a:defRPr>
              </a:lvl4pPr>
              <a:lvl5pPr marL="2057400" indent="-228600" eaLnBrk="0" hangingPunct="0">
                <a:tabLst>
                  <a:tab pos="1082675" algn="r"/>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9pPr>
            </a:lstStyle>
            <a:p>
              <a:pPr algn="ctr" eaLnBrk="1" hangingPunct="1"/>
              <a:r>
                <a:rPr lang="en-US" sz="2400" b="1" i="1">
                  <a:latin typeface="Tahoma" pitchFamily="34" charset="0"/>
                </a:rPr>
                <a:t>r</a:t>
              </a:r>
              <a:endParaRPr lang="en-US" sz="2200"/>
            </a:p>
          </p:txBody>
        </p:sp>
      </p:grpSp>
      <p:graphicFrame>
        <p:nvGraphicFramePr>
          <p:cNvPr id="105483" name="Object 3"/>
          <p:cNvGraphicFramePr>
            <a:graphicFrameLocks noChangeAspect="1"/>
          </p:cNvGraphicFramePr>
          <p:nvPr/>
        </p:nvGraphicFramePr>
        <p:xfrm>
          <a:off x="992188" y="4418013"/>
          <a:ext cx="2297112" cy="514350"/>
        </p:xfrm>
        <a:graphic>
          <a:graphicData uri="http://schemas.openxmlformats.org/presentationml/2006/ole">
            <mc:AlternateContent xmlns:mc="http://schemas.openxmlformats.org/markup-compatibility/2006">
              <mc:Choice xmlns:v="urn:schemas-microsoft-com:vml" Requires="v">
                <p:oleObj spid="_x0000_s17428" name="Equation" r:id="rId6" imgW="1079280" imgH="241200" progId="Equation.DSMT4">
                  <p:embed/>
                </p:oleObj>
              </mc:Choice>
              <mc:Fallback>
                <p:oleObj name="Equation" r:id="rId6" imgW="1079280" imgH="2412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2188" y="4418013"/>
                        <a:ext cx="2297112" cy="514350"/>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 name="Group 12"/>
          <p:cNvGrpSpPr>
            <a:grpSpLocks/>
          </p:cNvGrpSpPr>
          <p:nvPr/>
        </p:nvGrpSpPr>
        <p:grpSpPr bwMode="auto">
          <a:xfrm>
            <a:off x="5730875" y="2200275"/>
            <a:ext cx="2587625" cy="2198688"/>
            <a:chOff x="3506" y="1351"/>
            <a:chExt cx="1630" cy="1385"/>
          </a:xfrm>
        </p:grpSpPr>
        <p:sp>
          <p:nvSpPr>
            <p:cNvPr id="17425" name="Line 13"/>
            <p:cNvSpPr>
              <a:spLocks noChangeShapeType="1"/>
            </p:cNvSpPr>
            <p:nvPr/>
          </p:nvSpPr>
          <p:spPr bwMode="auto">
            <a:xfrm>
              <a:off x="3506" y="1351"/>
              <a:ext cx="1255" cy="1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6" name="Text Box 14"/>
            <p:cNvSpPr txBox="1">
              <a:spLocks noChangeArrowheads="1"/>
            </p:cNvSpPr>
            <p:nvPr/>
          </p:nvSpPr>
          <p:spPr bwMode="auto">
            <a:xfrm>
              <a:off x="4704" y="244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i="1">
                  <a:latin typeface="Tahoma" pitchFamily="34" charset="0"/>
                </a:rPr>
                <a:t>IS</a:t>
              </a:r>
            </a:p>
          </p:txBody>
        </p:sp>
      </p:grpSp>
      <p:grpSp>
        <p:nvGrpSpPr>
          <p:cNvPr id="5" name="Group 15"/>
          <p:cNvGrpSpPr>
            <a:grpSpLocks/>
          </p:cNvGrpSpPr>
          <p:nvPr/>
        </p:nvGrpSpPr>
        <p:grpSpPr bwMode="auto">
          <a:xfrm>
            <a:off x="5727700" y="1960563"/>
            <a:ext cx="2362200" cy="2286000"/>
            <a:chOff x="3504" y="1200"/>
            <a:chExt cx="1488" cy="1440"/>
          </a:xfrm>
        </p:grpSpPr>
        <p:sp>
          <p:nvSpPr>
            <p:cNvPr id="17423" name="Line 16"/>
            <p:cNvSpPr>
              <a:spLocks noChangeShapeType="1"/>
            </p:cNvSpPr>
            <p:nvPr/>
          </p:nvSpPr>
          <p:spPr bwMode="auto">
            <a:xfrm flipV="1">
              <a:off x="3504" y="1440"/>
              <a:ext cx="1200" cy="1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4" name="Text Box 17"/>
            <p:cNvSpPr txBox="1">
              <a:spLocks noChangeArrowheads="1"/>
            </p:cNvSpPr>
            <p:nvPr/>
          </p:nvSpPr>
          <p:spPr bwMode="auto">
            <a:xfrm>
              <a:off x="4560" y="1200"/>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i="1">
                  <a:latin typeface="Tahoma" pitchFamily="34" charset="0"/>
                </a:rPr>
                <a:t>LM</a:t>
              </a:r>
            </a:p>
          </p:txBody>
        </p:sp>
      </p:grpSp>
      <p:sp>
        <p:nvSpPr>
          <p:cNvPr id="105490" name="Line 18"/>
          <p:cNvSpPr>
            <a:spLocks noChangeShapeType="1"/>
          </p:cNvSpPr>
          <p:nvPr/>
        </p:nvSpPr>
        <p:spPr bwMode="auto">
          <a:xfrm flipH="1">
            <a:off x="5341938" y="3222625"/>
            <a:ext cx="1404937"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5491" name="Line 19"/>
          <p:cNvSpPr>
            <a:spLocks noChangeShapeType="1"/>
          </p:cNvSpPr>
          <p:nvPr/>
        </p:nvSpPr>
        <p:spPr bwMode="auto">
          <a:xfrm>
            <a:off x="6751638" y="3217863"/>
            <a:ext cx="0" cy="14097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5492" name="Text Box 20"/>
          <p:cNvSpPr txBox="1">
            <a:spLocks noChangeArrowheads="1"/>
          </p:cNvSpPr>
          <p:nvPr/>
        </p:nvSpPr>
        <p:spPr bwMode="auto">
          <a:xfrm>
            <a:off x="3746500" y="4856163"/>
            <a:ext cx="1600200" cy="1096962"/>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200"/>
              <a:t>Equilibrium</a:t>
            </a:r>
          </a:p>
          <a:p>
            <a:pPr eaLnBrk="1" hangingPunct="1"/>
            <a:r>
              <a:rPr lang="en-US" sz="2200"/>
              <a:t>interest</a:t>
            </a:r>
          </a:p>
          <a:p>
            <a:pPr eaLnBrk="1" hangingPunct="1"/>
            <a:r>
              <a:rPr lang="en-US" sz="2200"/>
              <a:t>rate</a:t>
            </a:r>
          </a:p>
        </p:txBody>
      </p:sp>
      <p:sp>
        <p:nvSpPr>
          <p:cNvPr id="105493" name="Text Box 21"/>
          <p:cNvSpPr txBox="1">
            <a:spLocks noChangeArrowheads="1"/>
          </p:cNvSpPr>
          <p:nvPr/>
        </p:nvSpPr>
        <p:spPr bwMode="auto">
          <a:xfrm>
            <a:off x="6718300" y="5084763"/>
            <a:ext cx="1600200" cy="1096962"/>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200"/>
              <a:t>Equilibrium</a:t>
            </a:r>
          </a:p>
          <a:p>
            <a:pPr eaLnBrk="1" hangingPunct="1"/>
            <a:r>
              <a:rPr lang="en-US" sz="2200"/>
              <a:t>level of</a:t>
            </a:r>
          </a:p>
          <a:p>
            <a:pPr eaLnBrk="1" hangingPunct="1"/>
            <a:r>
              <a:rPr lang="en-US" sz="2200"/>
              <a:t>income</a:t>
            </a:r>
          </a:p>
        </p:txBody>
      </p:sp>
      <p:sp>
        <p:nvSpPr>
          <p:cNvPr id="105494" name="Line 22"/>
          <p:cNvSpPr>
            <a:spLocks noChangeShapeType="1"/>
          </p:cNvSpPr>
          <p:nvPr/>
        </p:nvSpPr>
        <p:spPr bwMode="auto">
          <a:xfrm flipH="1" flipV="1">
            <a:off x="6756400" y="4637088"/>
            <a:ext cx="276225" cy="44767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5495" name="Line 23"/>
          <p:cNvSpPr>
            <a:spLocks noChangeShapeType="1"/>
          </p:cNvSpPr>
          <p:nvPr/>
        </p:nvSpPr>
        <p:spPr bwMode="auto">
          <a:xfrm flipV="1">
            <a:off x="4498975" y="3227388"/>
            <a:ext cx="833438" cy="16240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978185124"/>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05476"/>
                                        </p:tgtEl>
                                        <p:attrNameLst>
                                          <p:attrName>style.visibility</p:attrName>
                                        </p:attrNameLst>
                                      </p:cBhvr>
                                      <p:to>
                                        <p:strVal val="visible"/>
                                      </p:to>
                                    </p:set>
                                    <p:animEffect transition="in" filter="fade">
                                      <p:cBhvr>
                                        <p:cTn id="7" dur="500"/>
                                        <p:tgtEl>
                                          <p:spTgt spid="1054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trips(downRigh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05483"/>
                                        </p:tgtEl>
                                        <p:attrNameLst>
                                          <p:attrName>style.visibility</p:attrName>
                                        </p:attrNameLst>
                                      </p:cBhvr>
                                      <p:to>
                                        <p:strVal val="visible"/>
                                      </p:to>
                                    </p:set>
                                    <p:animEffect transition="in" filter="fade">
                                      <p:cBhvr>
                                        <p:cTn id="17" dur="500"/>
                                        <p:tgtEl>
                                          <p:spTgt spid="10548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3"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strips(upRight)">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5475">
                                            <p:txEl>
                                              <p:pRg st="0" end="0"/>
                                            </p:txEl>
                                          </p:spTgt>
                                        </p:tgtEl>
                                        <p:attrNameLst>
                                          <p:attrName>style.visibility</p:attrName>
                                        </p:attrNameLst>
                                      </p:cBhvr>
                                      <p:to>
                                        <p:strVal val="visible"/>
                                      </p:to>
                                    </p:set>
                                    <p:animEffect transition="in" filter="wipe(left)">
                                      <p:cBhvr>
                                        <p:cTn id="27" dur="500"/>
                                        <p:tgtEl>
                                          <p:spTgt spid="105475">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105490"/>
                                        </p:tgtEl>
                                        <p:attrNameLst>
                                          <p:attrName>style.visibility</p:attrName>
                                        </p:attrNameLst>
                                      </p:cBhvr>
                                      <p:to>
                                        <p:strVal val="visible"/>
                                      </p:to>
                                    </p:set>
                                    <p:animEffect transition="in" filter="wipe(right)">
                                      <p:cBhvr>
                                        <p:cTn id="32" dur="500"/>
                                        <p:tgtEl>
                                          <p:spTgt spid="105490"/>
                                        </p:tgtEl>
                                      </p:cBhvr>
                                    </p:animEffect>
                                  </p:childTnLst>
                                </p:cTn>
                              </p:par>
                            </p:childTnLst>
                          </p:cTn>
                        </p:par>
                        <p:par>
                          <p:cTn id="33" fill="hold" nodeType="afterGroup">
                            <p:stCondLst>
                              <p:cond delay="500"/>
                            </p:stCondLst>
                            <p:childTnLst>
                              <p:par>
                                <p:cTn id="34" presetID="18" presetClass="entr" presetSubtype="12" fill="hold" grpId="0" nodeType="afterEffect">
                                  <p:stCondLst>
                                    <p:cond delay="0"/>
                                  </p:stCondLst>
                                  <p:childTnLst>
                                    <p:set>
                                      <p:cBhvr>
                                        <p:cTn id="35" dur="1" fill="hold">
                                          <p:stCondLst>
                                            <p:cond delay="0"/>
                                          </p:stCondLst>
                                        </p:cTn>
                                        <p:tgtEl>
                                          <p:spTgt spid="105495"/>
                                        </p:tgtEl>
                                        <p:attrNameLst>
                                          <p:attrName>style.visibility</p:attrName>
                                        </p:attrNameLst>
                                      </p:cBhvr>
                                      <p:to>
                                        <p:strVal val="visible"/>
                                      </p:to>
                                    </p:set>
                                    <p:animEffect transition="in" filter="strips(downLeft)">
                                      <p:cBhvr>
                                        <p:cTn id="36" dur="500"/>
                                        <p:tgtEl>
                                          <p:spTgt spid="105495"/>
                                        </p:tgtEl>
                                      </p:cBhvr>
                                    </p:animEffect>
                                  </p:childTnLst>
                                </p:cTn>
                              </p:par>
                            </p:childTnLst>
                          </p:cTn>
                        </p:par>
                        <p:par>
                          <p:cTn id="37" fill="hold" nodeType="afterGroup">
                            <p:stCondLst>
                              <p:cond delay="1000"/>
                            </p:stCondLst>
                            <p:childTnLst>
                              <p:par>
                                <p:cTn id="38" presetID="18" presetClass="entr" presetSubtype="12" fill="hold" grpId="0" nodeType="afterEffect">
                                  <p:stCondLst>
                                    <p:cond delay="0"/>
                                  </p:stCondLst>
                                  <p:childTnLst>
                                    <p:set>
                                      <p:cBhvr>
                                        <p:cTn id="39" dur="1" fill="hold">
                                          <p:stCondLst>
                                            <p:cond delay="0"/>
                                          </p:stCondLst>
                                        </p:cTn>
                                        <p:tgtEl>
                                          <p:spTgt spid="105492"/>
                                        </p:tgtEl>
                                        <p:attrNameLst>
                                          <p:attrName>style.visibility</p:attrName>
                                        </p:attrNameLst>
                                      </p:cBhvr>
                                      <p:to>
                                        <p:strVal val="visible"/>
                                      </p:to>
                                    </p:set>
                                    <p:animEffect transition="in" filter="strips(downLeft)">
                                      <p:cBhvr>
                                        <p:cTn id="40" dur="500"/>
                                        <p:tgtEl>
                                          <p:spTgt spid="105492"/>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105491"/>
                                        </p:tgtEl>
                                        <p:attrNameLst>
                                          <p:attrName>style.visibility</p:attrName>
                                        </p:attrNameLst>
                                      </p:cBhvr>
                                      <p:to>
                                        <p:strVal val="visible"/>
                                      </p:to>
                                    </p:set>
                                    <p:animEffect transition="in" filter="wipe(up)">
                                      <p:cBhvr>
                                        <p:cTn id="45" dur="500"/>
                                        <p:tgtEl>
                                          <p:spTgt spid="105491"/>
                                        </p:tgtEl>
                                      </p:cBhvr>
                                    </p:animEffect>
                                  </p:childTnLst>
                                </p:cTn>
                              </p:par>
                            </p:childTnLst>
                          </p:cTn>
                        </p:par>
                        <p:par>
                          <p:cTn id="46" fill="hold" nodeType="afterGroup">
                            <p:stCondLst>
                              <p:cond delay="500"/>
                            </p:stCondLst>
                            <p:childTnLst>
                              <p:par>
                                <p:cTn id="47" presetID="18" presetClass="entr" presetSubtype="6" fill="hold" grpId="0" nodeType="afterEffect">
                                  <p:stCondLst>
                                    <p:cond delay="0"/>
                                  </p:stCondLst>
                                  <p:childTnLst>
                                    <p:set>
                                      <p:cBhvr>
                                        <p:cTn id="48" dur="1" fill="hold">
                                          <p:stCondLst>
                                            <p:cond delay="0"/>
                                          </p:stCondLst>
                                        </p:cTn>
                                        <p:tgtEl>
                                          <p:spTgt spid="105494"/>
                                        </p:tgtEl>
                                        <p:attrNameLst>
                                          <p:attrName>style.visibility</p:attrName>
                                        </p:attrNameLst>
                                      </p:cBhvr>
                                      <p:to>
                                        <p:strVal val="visible"/>
                                      </p:to>
                                    </p:set>
                                    <p:animEffect transition="in" filter="strips(downRight)">
                                      <p:cBhvr>
                                        <p:cTn id="49" dur="500"/>
                                        <p:tgtEl>
                                          <p:spTgt spid="105494"/>
                                        </p:tgtEl>
                                      </p:cBhvr>
                                    </p:animEffect>
                                  </p:childTnLst>
                                </p:cTn>
                              </p:par>
                            </p:childTnLst>
                          </p:cTn>
                        </p:par>
                        <p:par>
                          <p:cTn id="50" fill="hold" nodeType="afterGroup">
                            <p:stCondLst>
                              <p:cond delay="1000"/>
                            </p:stCondLst>
                            <p:childTnLst>
                              <p:par>
                                <p:cTn id="51" presetID="18" presetClass="entr" presetSubtype="6" fill="hold" grpId="0" nodeType="afterEffect">
                                  <p:stCondLst>
                                    <p:cond delay="0"/>
                                  </p:stCondLst>
                                  <p:childTnLst>
                                    <p:set>
                                      <p:cBhvr>
                                        <p:cTn id="52" dur="1" fill="hold">
                                          <p:stCondLst>
                                            <p:cond delay="0"/>
                                          </p:stCondLst>
                                        </p:cTn>
                                        <p:tgtEl>
                                          <p:spTgt spid="105493"/>
                                        </p:tgtEl>
                                        <p:attrNameLst>
                                          <p:attrName>style.visibility</p:attrName>
                                        </p:attrNameLst>
                                      </p:cBhvr>
                                      <p:to>
                                        <p:strVal val="visible"/>
                                      </p:to>
                                    </p:set>
                                    <p:animEffect transition="in" filter="strips(downRight)">
                                      <p:cBhvr>
                                        <p:cTn id="53" dur="500"/>
                                        <p:tgtEl>
                                          <p:spTgt spid="1054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build="p" bldLvl="3" autoUpdateAnimBg="0"/>
      <p:bldP spid="105490" grpId="0" animBg="1"/>
      <p:bldP spid="105491" grpId="0" animBg="1"/>
      <p:bldP spid="105492" grpId="0" animBg="1" autoUpdateAnimBg="0"/>
      <p:bldP spid="105493" grpId="0" animBg="1" autoUpdateAnimBg="0"/>
      <p:bldP spid="105494" grpId="0" animBg="1"/>
      <p:bldP spid="105495" grpId="0" animBg="1"/>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2" name="Line 2"/>
          <p:cNvSpPr>
            <a:spLocks noChangeShapeType="1"/>
          </p:cNvSpPr>
          <p:nvPr/>
        </p:nvSpPr>
        <p:spPr bwMode="auto">
          <a:xfrm>
            <a:off x="2005013" y="2946400"/>
            <a:ext cx="533400" cy="0"/>
          </a:xfrm>
          <a:prstGeom prst="line">
            <a:avLst/>
          </a:prstGeom>
          <a:noFill/>
          <a:ln w="28575">
            <a:solidFill>
              <a:srgbClr val="006666"/>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5299" name="Rectangle 3"/>
          <p:cNvSpPr>
            <a:spLocks noGrp="1" noChangeArrowheads="1"/>
          </p:cNvSpPr>
          <p:nvPr>
            <p:ph type="title"/>
          </p:nvPr>
        </p:nvSpPr>
        <p:spPr>
          <a:xfrm>
            <a:off x="0" y="146050"/>
            <a:ext cx="9144000" cy="1008063"/>
          </a:xfrm>
        </p:spPr>
        <p:txBody>
          <a:bodyPr/>
          <a:lstStyle/>
          <a:p>
            <a:pPr algn="ctr">
              <a:lnSpc>
                <a:spcPct val="95000"/>
              </a:lnSpc>
            </a:pPr>
            <a:r>
              <a:rPr lang="en-US" i="1" smtClean="0"/>
              <a:t>The Big Picture</a:t>
            </a:r>
          </a:p>
        </p:txBody>
      </p:sp>
      <p:sp>
        <p:nvSpPr>
          <p:cNvPr id="107524" name="Text Box 4"/>
          <p:cNvSpPr txBox="1">
            <a:spLocks noChangeArrowheads="1"/>
          </p:cNvSpPr>
          <p:nvPr/>
        </p:nvSpPr>
        <p:spPr bwMode="auto">
          <a:xfrm>
            <a:off x="481013" y="1346200"/>
            <a:ext cx="1524000" cy="838200"/>
          </a:xfrm>
          <a:prstGeom prst="rect">
            <a:avLst/>
          </a:prstGeom>
          <a:solidFill>
            <a:schemeClr val="bg1"/>
          </a:solidFill>
          <a:ln w="6350">
            <a:solidFill>
              <a:schemeClr val="bg1">
                <a:lumMod val="85000"/>
              </a:schemeClr>
            </a:solidFill>
            <a:miter lim="800000"/>
            <a:headEnd/>
            <a:tailEnd/>
          </a:ln>
          <a:effectLst>
            <a:outerShdw blurRad="50800" dist="38100" dir="2700000" algn="tl" rotWithShape="0">
              <a:prstClr val="black">
                <a:alpha val="40000"/>
              </a:prstClr>
            </a:outerShdw>
          </a:effectLst>
        </p:spPr>
        <p:txBody>
          <a:bodyPr lIns="137160" anchor="ctr"/>
          <a:lstStyle/>
          <a:p>
            <a:pPr>
              <a:spcBef>
                <a:spcPct val="20000"/>
              </a:spcBef>
              <a:defRPr/>
            </a:pPr>
            <a:r>
              <a:rPr lang="en-US" sz="2100" dirty="0"/>
              <a:t>Keynesian</a:t>
            </a:r>
            <a:br>
              <a:rPr lang="en-US" sz="2100" dirty="0"/>
            </a:br>
            <a:r>
              <a:rPr lang="en-US" sz="2100" dirty="0" smtClean="0"/>
              <a:t>cross</a:t>
            </a:r>
            <a:endParaRPr lang="en-US" sz="2100" dirty="0"/>
          </a:p>
        </p:txBody>
      </p:sp>
      <p:sp>
        <p:nvSpPr>
          <p:cNvPr id="107525" name="Text Box 5"/>
          <p:cNvSpPr txBox="1">
            <a:spLocks noChangeArrowheads="1"/>
          </p:cNvSpPr>
          <p:nvPr/>
        </p:nvSpPr>
        <p:spPr bwMode="auto">
          <a:xfrm>
            <a:off x="481013" y="2413000"/>
            <a:ext cx="1600200" cy="1066800"/>
          </a:xfrm>
          <a:prstGeom prst="rect">
            <a:avLst/>
          </a:prstGeom>
          <a:solidFill>
            <a:srgbClr val="CCECFF"/>
          </a:solidFill>
          <a:ln w="9525">
            <a:noFill/>
            <a:miter lim="800000"/>
            <a:headEnd/>
            <a:tailEnd/>
          </a:ln>
          <a:effectLst>
            <a:outerShdw blurRad="50800" dist="38100" dir="2700000" algn="tl" rotWithShape="0">
              <a:prstClr val="black">
                <a:alpha val="40000"/>
              </a:prstClr>
            </a:outerShdw>
          </a:effectLst>
        </p:spPr>
        <p:txBody>
          <a:bodyPr lIns="137160" anchor="ctr"/>
          <a:lstStyle/>
          <a:p>
            <a:pPr>
              <a:spcBef>
                <a:spcPct val="20000"/>
              </a:spcBef>
              <a:defRPr/>
            </a:pPr>
            <a:r>
              <a:rPr lang="en-US" sz="2100" dirty="0"/>
              <a:t>Theory of </a:t>
            </a:r>
            <a:r>
              <a:rPr lang="en-US" sz="2100" dirty="0" smtClean="0"/>
              <a:t>liquidity preference</a:t>
            </a:r>
            <a:endParaRPr lang="en-US" sz="2100" dirty="0"/>
          </a:p>
        </p:txBody>
      </p:sp>
      <p:sp>
        <p:nvSpPr>
          <p:cNvPr id="107526" name="Text Box 6"/>
          <p:cNvSpPr txBox="1">
            <a:spLocks noChangeArrowheads="1"/>
          </p:cNvSpPr>
          <p:nvPr/>
        </p:nvSpPr>
        <p:spPr bwMode="auto">
          <a:xfrm>
            <a:off x="2538413" y="1422400"/>
            <a:ext cx="990600" cy="762000"/>
          </a:xfrm>
          <a:prstGeom prst="rect">
            <a:avLst/>
          </a:prstGeom>
          <a:solidFill>
            <a:schemeClr val="bg1"/>
          </a:solidFill>
          <a:ln w="6350">
            <a:solidFill>
              <a:schemeClr val="bg1">
                <a:lumMod val="85000"/>
              </a:schemeClr>
            </a:solidFill>
            <a:miter lim="800000"/>
            <a:headEnd/>
            <a:tailEnd/>
          </a:ln>
          <a:effectLst>
            <a:outerShdw blurRad="50800" dist="38100" dir="2700000" algn="tl" rotWithShape="0">
              <a:prstClr val="black">
                <a:alpha val="40000"/>
              </a:prstClr>
            </a:outerShdw>
          </a:effectLst>
        </p:spPr>
        <p:txBody>
          <a:bodyPr lIns="137160" anchor="ctr"/>
          <a:lstStyle/>
          <a:p>
            <a:pPr algn="ctr">
              <a:spcBef>
                <a:spcPct val="20000"/>
              </a:spcBef>
              <a:defRPr/>
            </a:pPr>
            <a:r>
              <a:rPr lang="en-US" sz="2100" i="1" dirty="0"/>
              <a:t>IS</a:t>
            </a:r>
            <a:r>
              <a:rPr lang="en-US" sz="2100" dirty="0"/>
              <a:t/>
            </a:r>
            <a:br>
              <a:rPr lang="en-US" sz="2100" dirty="0"/>
            </a:br>
            <a:r>
              <a:rPr lang="en-US" sz="2100" dirty="0"/>
              <a:t>curve</a:t>
            </a:r>
          </a:p>
        </p:txBody>
      </p:sp>
      <p:sp>
        <p:nvSpPr>
          <p:cNvPr id="107527" name="Text Box 7"/>
          <p:cNvSpPr txBox="1">
            <a:spLocks noChangeArrowheads="1"/>
          </p:cNvSpPr>
          <p:nvPr/>
        </p:nvSpPr>
        <p:spPr bwMode="auto">
          <a:xfrm>
            <a:off x="2538413" y="2489200"/>
            <a:ext cx="990600" cy="838200"/>
          </a:xfrm>
          <a:prstGeom prst="rect">
            <a:avLst/>
          </a:prstGeom>
          <a:solidFill>
            <a:srgbClr val="CCECFF"/>
          </a:solidFill>
          <a:ln w="9525">
            <a:noFill/>
            <a:miter lim="800000"/>
            <a:headEnd/>
            <a:tailEnd/>
          </a:ln>
          <a:effectLst>
            <a:outerShdw blurRad="50800" dist="38100" dir="2700000" algn="tl" rotWithShape="0">
              <a:prstClr val="black">
                <a:alpha val="40000"/>
              </a:prstClr>
            </a:outerShdw>
          </a:effectLst>
        </p:spPr>
        <p:txBody>
          <a:bodyPr lIns="137160" anchor="ctr"/>
          <a:lstStyle/>
          <a:p>
            <a:pPr algn="ctr">
              <a:spcBef>
                <a:spcPct val="20000"/>
              </a:spcBef>
              <a:defRPr/>
            </a:pPr>
            <a:r>
              <a:rPr lang="en-US" sz="2100" i="1" dirty="0"/>
              <a:t>LM</a:t>
            </a:r>
            <a:r>
              <a:rPr lang="en-US" sz="2100" dirty="0"/>
              <a:t> curve</a:t>
            </a:r>
          </a:p>
        </p:txBody>
      </p:sp>
      <p:sp>
        <p:nvSpPr>
          <p:cNvPr id="107528" name="Text Box 8"/>
          <p:cNvSpPr txBox="1">
            <a:spLocks noChangeArrowheads="1"/>
          </p:cNvSpPr>
          <p:nvPr/>
        </p:nvSpPr>
        <p:spPr bwMode="auto">
          <a:xfrm>
            <a:off x="4062413" y="1955800"/>
            <a:ext cx="990600" cy="838200"/>
          </a:xfrm>
          <a:prstGeom prst="rect">
            <a:avLst/>
          </a:prstGeom>
          <a:solidFill>
            <a:srgbClr val="FFCCCC"/>
          </a:solidFill>
          <a:ln w="9525">
            <a:noFill/>
            <a:miter lim="800000"/>
            <a:headEnd/>
            <a:tailEnd/>
          </a:ln>
          <a:effectLst>
            <a:outerShdw blurRad="50800" dist="38100" dir="2700000" algn="tl" rotWithShape="0">
              <a:prstClr val="black">
                <a:alpha val="40000"/>
              </a:prstClr>
            </a:outerShdw>
          </a:effectLst>
        </p:spPr>
        <p:txBody>
          <a:bodyPr lIns="137160" anchor="ctr"/>
          <a:lstStyle/>
          <a:p>
            <a:pPr algn="ctr">
              <a:spcBef>
                <a:spcPct val="20000"/>
              </a:spcBef>
              <a:defRPr/>
            </a:pPr>
            <a:r>
              <a:rPr lang="en-US" sz="2100" i="1" dirty="0"/>
              <a:t>IS-LM</a:t>
            </a:r>
            <a:r>
              <a:rPr lang="en-US" sz="2100" dirty="0"/>
              <a:t/>
            </a:r>
            <a:br>
              <a:rPr lang="en-US" sz="2100" dirty="0"/>
            </a:br>
            <a:r>
              <a:rPr lang="en-US" sz="2100" dirty="0"/>
              <a:t>model</a:t>
            </a:r>
          </a:p>
        </p:txBody>
      </p:sp>
      <p:sp>
        <p:nvSpPr>
          <p:cNvPr id="107529" name="Line 9"/>
          <p:cNvSpPr>
            <a:spLocks noChangeShapeType="1"/>
          </p:cNvSpPr>
          <p:nvPr/>
        </p:nvSpPr>
        <p:spPr bwMode="auto">
          <a:xfrm>
            <a:off x="2005013" y="1803400"/>
            <a:ext cx="533400" cy="0"/>
          </a:xfrm>
          <a:prstGeom prst="line">
            <a:avLst/>
          </a:prstGeom>
          <a:noFill/>
          <a:ln w="28575">
            <a:solidFill>
              <a:srgbClr val="006666"/>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2" name="Group 10"/>
          <p:cNvGrpSpPr>
            <a:grpSpLocks/>
          </p:cNvGrpSpPr>
          <p:nvPr/>
        </p:nvGrpSpPr>
        <p:grpSpPr bwMode="auto">
          <a:xfrm>
            <a:off x="3529013" y="1797050"/>
            <a:ext cx="533400" cy="1123950"/>
            <a:chOff x="2160" y="1148"/>
            <a:chExt cx="336" cy="708"/>
          </a:xfrm>
        </p:grpSpPr>
        <p:sp>
          <p:nvSpPr>
            <p:cNvPr id="55318" name="Line 11"/>
            <p:cNvSpPr>
              <a:spLocks noChangeShapeType="1"/>
            </p:cNvSpPr>
            <p:nvPr/>
          </p:nvSpPr>
          <p:spPr bwMode="auto">
            <a:xfrm>
              <a:off x="2160" y="1148"/>
              <a:ext cx="336" cy="272"/>
            </a:xfrm>
            <a:prstGeom prst="line">
              <a:avLst/>
            </a:prstGeom>
            <a:noFill/>
            <a:ln w="28575">
              <a:solidFill>
                <a:srgbClr val="006666"/>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5319" name="Line 12"/>
            <p:cNvSpPr>
              <a:spLocks noChangeShapeType="1"/>
            </p:cNvSpPr>
            <p:nvPr/>
          </p:nvSpPr>
          <p:spPr bwMode="auto">
            <a:xfrm flipV="1">
              <a:off x="2164" y="1633"/>
              <a:ext cx="321" cy="223"/>
            </a:xfrm>
            <a:prstGeom prst="line">
              <a:avLst/>
            </a:prstGeom>
            <a:noFill/>
            <a:ln w="28575">
              <a:solidFill>
                <a:srgbClr val="006666"/>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107533" name="Text Box 13"/>
          <p:cNvSpPr txBox="1">
            <a:spLocks noChangeArrowheads="1"/>
          </p:cNvSpPr>
          <p:nvPr/>
        </p:nvSpPr>
        <p:spPr bwMode="auto">
          <a:xfrm>
            <a:off x="3910013" y="3556000"/>
            <a:ext cx="1295400" cy="990600"/>
          </a:xfrm>
          <a:prstGeom prst="rect">
            <a:avLst/>
          </a:prstGeom>
          <a:solidFill>
            <a:srgbClr val="FFCCCC"/>
          </a:solidFill>
          <a:ln w="9525">
            <a:noFill/>
            <a:miter lim="800000"/>
            <a:headEnd/>
            <a:tailEnd/>
          </a:ln>
          <a:effectLst>
            <a:outerShdw blurRad="50800" dist="38100" dir="2700000" algn="tl" rotWithShape="0">
              <a:prstClr val="black">
                <a:alpha val="40000"/>
              </a:prstClr>
            </a:outerShdw>
          </a:effectLst>
        </p:spPr>
        <p:txBody>
          <a:bodyPr lIns="137160" anchor="ctr"/>
          <a:lstStyle/>
          <a:p>
            <a:pPr algn="ctr">
              <a:spcBef>
                <a:spcPct val="20000"/>
              </a:spcBef>
              <a:defRPr/>
            </a:pPr>
            <a:r>
              <a:rPr lang="en-US" sz="2100" dirty="0" err="1"/>
              <a:t>Agg</a:t>
            </a:r>
            <a:r>
              <a:rPr lang="en-US" sz="2100" dirty="0"/>
              <a:t>. demand</a:t>
            </a:r>
            <a:br>
              <a:rPr lang="en-US" sz="2100" dirty="0"/>
            </a:br>
            <a:r>
              <a:rPr lang="en-US" sz="2100" dirty="0"/>
              <a:t>curve</a:t>
            </a:r>
          </a:p>
        </p:txBody>
      </p:sp>
      <p:sp>
        <p:nvSpPr>
          <p:cNvPr id="107534" name="Line 14"/>
          <p:cNvSpPr>
            <a:spLocks noChangeShapeType="1"/>
          </p:cNvSpPr>
          <p:nvPr/>
        </p:nvSpPr>
        <p:spPr bwMode="auto">
          <a:xfrm flipH="1">
            <a:off x="4594225" y="2794000"/>
            <a:ext cx="1588" cy="738188"/>
          </a:xfrm>
          <a:prstGeom prst="line">
            <a:avLst/>
          </a:prstGeom>
          <a:noFill/>
          <a:ln w="28575">
            <a:solidFill>
              <a:srgbClr val="006666"/>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7535" name="Text Box 15"/>
          <p:cNvSpPr txBox="1">
            <a:spLocks noChangeArrowheads="1"/>
          </p:cNvSpPr>
          <p:nvPr/>
        </p:nvSpPr>
        <p:spPr bwMode="auto">
          <a:xfrm>
            <a:off x="3910013" y="4927600"/>
            <a:ext cx="1295400" cy="990600"/>
          </a:xfrm>
          <a:prstGeom prst="rect">
            <a:avLst/>
          </a:prstGeom>
          <a:solidFill>
            <a:srgbClr val="FFCC99"/>
          </a:solidFill>
          <a:ln w="9525">
            <a:noFill/>
            <a:miter lim="800000"/>
            <a:headEnd/>
            <a:tailEnd/>
          </a:ln>
          <a:effectLst>
            <a:outerShdw blurRad="50800" dist="38100" dir="2700000" algn="tl" rotWithShape="0">
              <a:prstClr val="black">
                <a:alpha val="40000"/>
              </a:prstClr>
            </a:outerShdw>
          </a:effectLst>
        </p:spPr>
        <p:txBody>
          <a:bodyPr lIns="137160" anchor="ctr"/>
          <a:lstStyle/>
          <a:p>
            <a:pPr algn="ctr">
              <a:spcBef>
                <a:spcPct val="20000"/>
              </a:spcBef>
              <a:defRPr/>
            </a:pPr>
            <a:r>
              <a:rPr lang="en-US" sz="2100" dirty="0" err="1"/>
              <a:t>Agg</a:t>
            </a:r>
            <a:r>
              <a:rPr lang="en-US" sz="2100" dirty="0"/>
              <a:t>. supply</a:t>
            </a:r>
            <a:br>
              <a:rPr lang="en-US" sz="2100" dirty="0"/>
            </a:br>
            <a:r>
              <a:rPr lang="en-US" sz="2100" dirty="0"/>
              <a:t>curve</a:t>
            </a:r>
          </a:p>
        </p:txBody>
      </p:sp>
      <p:sp>
        <p:nvSpPr>
          <p:cNvPr id="107536" name="Text Box 16"/>
          <p:cNvSpPr txBox="1">
            <a:spLocks noChangeArrowheads="1"/>
          </p:cNvSpPr>
          <p:nvPr/>
        </p:nvSpPr>
        <p:spPr bwMode="auto">
          <a:xfrm>
            <a:off x="5815013" y="4089400"/>
            <a:ext cx="1371600" cy="1676400"/>
          </a:xfrm>
          <a:prstGeom prst="rect">
            <a:avLst/>
          </a:prstGeom>
          <a:solidFill>
            <a:srgbClr val="CCFFCC"/>
          </a:solidFill>
          <a:ln w="9525">
            <a:noFill/>
            <a:miter lim="800000"/>
            <a:headEnd/>
            <a:tailEnd/>
          </a:ln>
          <a:effectLst>
            <a:outerShdw blurRad="50800" dist="38100" dir="2700000" algn="tl" rotWithShape="0">
              <a:prstClr val="black">
                <a:alpha val="40000"/>
              </a:prstClr>
            </a:outerShdw>
          </a:effectLst>
        </p:spPr>
        <p:txBody>
          <a:bodyPr lIns="137160" anchor="ctr"/>
          <a:lstStyle/>
          <a:p>
            <a:pPr algn="ctr">
              <a:spcBef>
                <a:spcPct val="20000"/>
              </a:spcBef>
              <a:defRPr/>
            </a:pPr>
            <a:r>
              <a:rPr lang="en-US" sz="2100" dirty="0"/>
              <a:t>Model of </a:t>
            </a:r>
            <a:r>
              <a:rPr lang="en-US" sz="2100" dirty="0" err="1"/>
              <a:t>Agg</a:t>
            </a:r>
            <a:r>
              <a:rPr lang="en-US" sz="2100" dirty="0"/>
              <a:t>. Demand and </a:t>
            </a:r>
            <a:r>
              <a:rPr lang="en-US" sz="2100" dirty="0" err="1"/>
              <a:t>Agg</a:t>
            </a:r>
            <a:r>
              <a:rPr lang="en-US" sz="2100" dirty="0"/>
              <a:t>. Supply</a:t>
            </a:r>
          </a:p>
        </p:txBody>
      </p:sp>
      <p:grpSp>
        <p:nvGrpSpPr>
          <p:cNvPr id="3" name="Group 17"/>
          <p:cNvGrpSpPr>
            <a:grpSpLocks/>
          </p:cNvGrpSpPr>
          <p:nvPr/>
        </p:nvGrpSpPr>
        <p:grpSpPr bwMode="auto">
          <a:xfrm>
            <a:off x="5205413" y="4241800"/>
            <a:ext cx="609600" cy="1219200"/>
            <a:chOff x="2832" y="1392"/>
            <a:chExt cx="569" cy="1008"/>
          </a:xfrm>
        </p:grpSpPr>
        <p:sp>
          <p:nvSpPr>
            <p:cNvPr id="55316" name="Line 18"/>
            <p:cNvSpPr>
              <a:spLocks noChangeShapeType="1"/>
            </p:cNvSpPr>
            <p:nvPr/>
          </p:nvSpPr>
          <p:spPr bwMode="auto">
            <a:xfrm>
              <a:off x="2832" y="1392"/>
              <a:ext cx="569" cy="409"/>
            </a:xfrm>
            <a:prstGeom prst="line">
              <a:avLst/>
            </a:prstGeom>
            <a:noFill/>
            <a:ln w="28575">
              <a:solidFill>
                <a:srgbClr val="006666"/>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5317" name="Line 19"/>
            <p:cNvSpPr>
              <a:spLocks noChangeShapeType="1"/>
            </p:cNvSpPr>
            <p:nvPr/>
          </p:nvSpPr>
          <p:spPr bwMode="auto">
            <a:xfrm flipV="1">
              <a:off x="2838" y="2002"/>
              <a:ext cx="551" cy="398"/>
            </a:xfrm>
            <a:prstGeom prst="line">
              <a:avLst/>
            </a:prstGeom>
            <a:noFill/>
            <a:ln w="28575">
              <a:solidFill>
                <a:srgbClr val="006666"/>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107540" name="Text Box 20"/>
          <p:cNvSpPr txBox="1">
            <a:spLocks noChangeArrowheads="1"/>
          </p:cNvSpPr>
          <p:nvPr/>
        </p:nvSpPr>
        <p:spPr bwMode="auto">
          <a:xfrm>
            <a:off x="6881813" y="2108200"/>
            <a:ext cx="1752600" cy="1295400"/>
          </a:xfrm>
          <a:prstGeom prst="rect">
            <a:avLst/>
          </a:prstGeom>
          <a:solidFill>
            <a:srgbClr val="CCFFCC"/>
          </a:solidFill>
          <a:ln w="9525">
            <a:noFill/>
            <a:miter lim="800000"/>
            <a:headEnd/>
            <a:tailEnd/>
          </a:ln>
          <a:effectLst>
            <a:outerShdw blurRad="50800" dist="38100" dir="2700000" algn="tl" rotWithShape="0">
              <a:prstClr val="black">
                <a:alpha val="40000"/>
              </a:prstClr>
            </a:outerShdw>
          </a:effectLst>
        </p:spPr>
        <p:txBody>
          <a:bodyPr lIns="137160" anchor="ctr"/>
          <a:lstStyle/>
          <a:p>
            <a:pPr algn="ctr">
              <a:spcBef>
                <a:spcPct val="20000"/>
              </a:spcBef>
              <a:defRPr/>
            </a:pPr>
            <a:r>
              <a:rPr lang="en-US" sz="2100" dirty="0"/>
              <a:t>Explanation of short-run fluctuations</a:t>
            </a:r>
          </a:p>
        </p:txBody>
      </p:sp>
      <p:grpSp>
        <p:nvGrpSpPr>
          <p:cNvPr id="4" name="Group 21"/>
          <p:cNvGrpSpPr>
            <a:grpSpLocks/>
          </p:cNvGrpSpPr>
          <p:nvPr/>
        </p:nvGrpSpPr>
        <p:grpSpPr bwMode="auto">
          <a:xfrm>
            <a:off x="7186613" y="3400425"/>
            <a:ext cx="692150" cy="1550988"/>
            <a:chOff x="4464" y="2158"/>
            <a:chExt cx="436" cy="977"/>
          </a:xfrm>
        </p:grpSpPr>
        <p:sp>
          <p:nvSpPr>
            <p:cNvPr id="55314" name="Line 22"/>
            <p:cNvSpPr>
              <a:spLocks noChangeShapeType="1"/>
            </p:cNvSpPr>
            <p:nvPr/>
          </p:nvSpPr>
          <p:spPr bwMode="auto">
            <a:xfrm>
              <a:off x="4464" y="3123"/>
              <a:ext cx="436" cy="0"/>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15" name="Line 23"/>
            <p:cNvSpPr>
              <a:spLocks noChangeShapeType="1"/>
            </p:cNvSpPr>
            <p:nvPr/>
          </p:nvSpPr>
          <p:spPr bwMode="auto">
            <a:xfrm flipH="1" flipV="1">
              <a:off x="4892" y="2158"/>
              <a:ext cx="0" cy="977"/>
            </a:xfrm>
            <a:prstGeom prst="line">
              <a:avLst/>
            </a:prstGeom>
            <a:noFill/>
            <a:ln w="28575">
              <a:solidFill>
                <a:srgbClr val="006666"/>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260006506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7524"/>
                                        </p:tgtEl>
                                        <p:attrNameLst>
                                          <p:attrName>style.visibility</p:attrName>
                                        </p:attrNameLst>
                                      </p:cBhvr>
                                      <p:to>
                                        <p:strVal val="visible"/>
                                      </p:to>
                                    </p:set>
                                    <p:animEffect transition="in" filter="fade">
                                      <p:cBhvr>
                                        <p:cTn id="7" dur="500"/>
                                        <p:tgtEl>
                                          <p:spTgt spid="1075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107529"/>
                                        </p:tgtEl>
                                        <p:attrNameLst>
                                          <p:attrName>style.visibility</p:attrName>
                                        </p:attrNameLst>
                                      </p:cBhvr>
                                      <p:to>
                                        <p:strVal val="visible"/>
                                      </p:to>
                                    </p:set>
                                    <p:anim calcmode="lin" valueType="num">
                                      <p:cBhvr>
                                        <p:cTn id="12" dur="500" fill="hold"/>
                                        <p:tgtEl>
                                          <p:spTgt spid="107529"/>
                                        </p:tgtEl>
                                        <p:attrNameLst>
                                          <p:attrName>ppt_x</p:attrName>
                                        </p:attrNameLst>
                                      </p:cBhvr>
                                      <p:tavLst>
                                        <p:tav tm="0">
                                          <p:val>
                                            <p:strVal val="#ppt_x-#ppt_w/2"/>
                                          </p:val>
                                        </p:tav>
                                        <p:tav tm="100000">
                                          <p:val>
                                            <p:strVal val="#ppt_x"/>
                                          </p:val>
                                        </p:tav>
                                      </p:tavLst>
                                    </p:anim>
                                    <p:anim calcmode="lin" valueType="num">
                                      <p:cBhvr>
                                        <p:cTn id="13" dur="500" fill="hold"/>
                                        <p:tgtEl>
                                          <p:spTgt spid="107529"/>
                                        </p:tgtEl>
                                        <p:attrNameLst>
                                          <p:attrName>ppt_y</p:attrName>
                                        </p:attrNameLst>
                                      </p:cBhvr>
                                      <p:tavLst>
                                        <p:tav tm="0">
                                          <p:val>
                                            <p:strVal val="#ppt_y"/>
                                          </p:val>
                                        </p:tav>
                                        <p:tav tm="100000">
                                          <p:val>
                                            <p:strVal val="#ppt_y"/>
                                          </p:val>
                                        </p:tav>
                                      </p:tavLst>
                                    </p:anim>
                                    <p:anim calcmode="lin" valueType="num">
                                      <p:cBhvr>
                                        <p:cTn id="14" dur="500" fill="hold"/>
                                        <p:tgtEl>
                                          <p:spTgt spid="107529"/>
                                        </p:tgtEl>
                                        <p:attrNameLst>
                                          <p:attrName>ppt_w</p:attrName>
                                        </p:attrNameLst>
                                      </p:cBhvr>
                                      <p:tavLst>
                                        <p:tav tm="0">
                                          <p:val>
                                            <p:fltVal val="0"/>
                                          </p:val>
                                        </p:tav>
                                        <p:tav tm="100000">
                                          <p:val>
                                            <p:strVal val="#ppt_w"/>
                                          </p:val>
                                        </p:tav>
                                      </p:tavLst>
                                    </p:anim>
                                    <p:anim calcmode="lin" valueType="num">
                                      <p:cBhvr>
                                        <p:cTn id="15" dur="500" fill="hold"/>
                                        <p:tgtEl>
                                          <p:spTgt spid="107529"/>
                                        </p:tgtEl>
                                        <p:attrNameLst>
                                          <p:attrName>ppt_h</p:attrName>
                                        </p:attrNameLst>
                                      </p:cBhvr>
                                      <p:tavLst>
                                        <p:tav tm="0">
                                          <p:val>
                                            <p:strVal val="#ppt_h"/>
                                          </p:val>
                                        </p:tav>
                                        <p:tav tm="100000">
                                          <p:val>
                                            <p:strVal val="#ppt_h"/>
                                          </p:val>
                                        </p:tav>
                                      </p:tavLst>
                                    </p:anim>
                                  </p:childTnLst>
                                </p:cTn>
                              </p:par>
                            </p:childTnLst>
                          </p:cTn>
                        </p:par>
                        <p:par>
                          <p:cTn id="16" fill="hold" nodeType="afterGroup">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107526"/>
                                        </p:tgtEl>
                                        <p:attrNameLst>
                                          <p:attrName>style.visibility</p:attrName>
                                        </p:attrNameLst>
                                      </p:cBhvr>
                                      <p:to>
                                        <p:strVal val="visible"/>
                                      </p:to>
                                    </p:set>
                                    <p:animEffect transition="in" filter="fade">
                                      <p:cBhvr>
                                        <p:cTn id="19" dur="500"/>
                                        <p:tgtEl>
                                          <p:spTgt spid="10752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07525"/>
                                        </p:tgtEl>
                                        <p:attrNameLst>
                                          <p:attrName>style.visibility</p:attrName>
                                        </p:attrNameLst>
                                      </p:cBhvr>
                                      <p:to>
                                        <p:strVal val="visible"/>
                                      </p:to>
                                    </p:set>
                                    <p:animEffect transition="in" filter="fade">
                                      <p:cBhvr>
                                        <p:cTn id="24" dur="500"/>
                                        <p:tgtEl>
                                          <p:spTgt spid="10752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7" presetClass="entr" presetSubtype="8" fill="hold" grpId="0" nodeType="clickEffect">
                                  <p:stCondLst>
                                    <p:cond delay="0"/>
                                  </p:stCondLst>
                                  <p:childTnLst>
                                    <p:set>
                                      <p:cBhvr>
                                        <p:cTn id="28" dur="1" fill="hold">
                                          <p:stCondLst>
                                            <p:cond delay="0"/>
                                          </p:stCondLst>
                                        </p:cTn>
                                        <p:tgtEl>
                                          <p:spTgt spid="107522"/>
                                        </p:tgtEl>
                                        <p:attrNameLst>
                                          <p:attrName>style.visibility</p:attrName>
                                        </p:attrNameLst>
                                      </p:cBhvr>
                                      <p:to>
                                        <p:strVal val="visible"/>
                                      </p:to>
                                    </p:set>
                                    <p:anim calcmode="lin" valueType="num">
                                      <p:cBhvr>
                                        <p:cTn id="29" dur="500" fill="hold"/>
                                        <p:tgtEl>
                                          <p:spTgt spid="107522"/>
                                        </p:tgtEl>
                                        <p:attrNameLst>
                                          <p:attrName>ppt_x</p:attrName>
                                        </p:attrNameLst>
                                      </p:cBhvr>
                                      <p:tavLst>
                                        <p:tav tm="0">
                                          <p:val>
                                            <p:strVal val="#ppt_x-#ppt_w/2"/>
                                          </p:val>
                                        </p:tav>
                                        <p:tav tm="100000">
                                          <p:val>
                                            <p:strVal val="#ppt_x"/>
                                          </p:val>
                                        </p:tav>
                                      </p:tavLst>
                                    </p:anim>
                                    <p:anim calcmode="lin" valueType="num">
                                      <p:cBhvr>
                                        <p:cTn id="30" dur="500" fill="hold"/>
                                        <p:tgtEl>
                                          <p:spTgt spid="107522"/>
                                        </p:tgtEl>
                                        <p:attrNameLst>
                                          <p:attrName>ppt_y</p:attrName>
                                        </p:attrNameLst>
                                      </p:cBhvr>
                                      <p:tavLst>
                                        <p:tav tm="0">
                                          <p:val>
                                            <p:strVal val="#ppt_y"/>
                                          </p:val>
                                        </p:tav>
                                        <p:tav tm="100000">
                                          <p:val>
                                            <p:strVal val="#ppt_y"/>
                                          </p:val>
                                        </p:tav>
                                      </p:tavLst>
                                    </p:anim>
                                    <p:anim calcmode="lin" valueType="num">
                                      <p:cBhvr>
                                        <p:cTn id="31" dur="500" fill="hold"/>
                                        <p:tgtEl>
                                          <p:spTgt spid="107522"/>
                                        </p:tgtEl>
                                        <p:attrNameLst>
                                          <p:attrName>ppt_w</p:attrName>
                                        </p:attrNameLst>
                                      </p:cBhvr>
                                      <p:tavLst>
                                        <p:tav tm="0">
                                          <p:val>
                                            <p:fltVal val="0"/>
                                          </p:val>
                                        </p:tav>
                                        <p:tav tm="100000">
                                          <p:val>
                                            <p:strVal val="#ppt_w"/>
                                          </p:val>
                                        </p:tav>
                                      </p:tavLst>
                                    </p:anim>
                                    <p:anim calcmode="lin" valueType="num">
                                      <p:cBhvr>
                                        <p:cTn id="32" dur="500" fill="hold"/>
                                        <p:tgtEl>
                                          <p:spTgt spid="107522"/>
                                        </p:tgtEl>
                                        <p:attrNameLst>
                                          <p:attrName>ppt_h</p:attrName>
                                        </p:attrNameLst>
                                      </p:cBhvr>
                                      <p:tavLst>
                                        <p:tav tm="0">
                                          <p:val>
                                            <p:strVal val="#ppt_h"/>
                                          </p:val>
                                        </p:tav>
                                        <p:tav tm="100000">
                                          <p:val>
                                            <p:strVal val="#ppt_h"/>
                                          </p:val>
                                        </p:tav>
                                      </p:tavLst>
                                    </p:anim>
                                  </p:childTnLst>
                                </p:cTn>
                              </p:par>
                            </p:childTnLst>
                          </p:cTn>
                        </p:par>
                        <p:par>
                          <p:cTn id="33" fill="hold" nodeType="afterGroup">
                            <p:stCondLst>
                              <p:cond delay="500"/>
                            </p:stCondLst>
                            <p:childTnLst>
                              <p:par>
                                <p:cTn id="34" presetID="10" presetClass="entr" presetSubtype="0" fill="hold" grpId="0" nodeType="afterEffect">
                                  <p:stCondLst>
                                    <p:cond delay="0"/>
                                  </p:stCondLst>
                                  <p:childTnLst>
                                    <p:set>
                                      <p:cBhvr>
                                        <p:cTn id="35" dur="1" fill="hold">
                                          <p:stCondLst>
                                            <p:cond delay="0"/>
                                          </p:stCondLst>
                                        </p:cTn>
                                        <p:tgtEl>
                                          <p:spTgt spid="107527"/>
                                        </p:tgtEl>
                                        <p:attrNameLst>
                                          <p:attrName>style.visibility</p:attrName>
                                        </p:attrNameLst>
                                      </p:cBhvr>
                                      <p:to>
                                        <p:strVal val="visible"/>
                                      </p:to>
                                    </p:set>
                                    <p:animEffect transition="in" filter="fade">
                                      <p:cBhvr>
                                        <p:cTn id="36" dur="500"/>
                                        <p:tgtEl>
                                          <p:spTgt spid="107527"/>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wipe(left)">
                                      <p:cBhvr>
                                        <p:cTn id="41" dur="500"/>
                                        <p:tgtEl>
                                          <p:spTgt spid="2"/>
                                        </p:tgtEl>
                                      </p:cBhvr>
                                    </p:animEffect>
                                  </p:childTnLst>
                                </p:cTn>
                              </p:par>
                            </p:childTnLst>
                          </p:cTn>
                        </p:par>
                        <p:par>
                          <p:cTn id="42" fill="hold" nodeType="afterGroup">
                            <p:stCondLst>
                              <p:cond delay="500"/>
                            </p:stCondLst>
                            <p:childTnLst>
                              <p:par>
                                <p:cTn id="43" presetID="10" presetClass="entr" presetSubtype="0" fill="hold" grpId="0" nodeType="afterEffect">
                                  <p:stCondLst>
                                    <p:cond delay="0"/>
                                  </p:stCondLst>
                                  <p:childTnLst>
                                    <p:set>
                                      <p:cBhvr>
                                        <p:cTn id="44" dur="1" fill="hold">
                                          <p:stCondLst>
                                            <p:cond delay="0"/>
                                          </p:stCondLst>
                                        </p:cTn>
                                        <p:tgtEl>
                                          <p:spTgt spid="107528"/>
                                        </p:tgtEl>
                                        <p:attrNameLst>
                                          <p:attrName>style.visibility</p:attrName>
                                        </p:attrNameLst>
                                      </p:cBhvr>
                                      <p:to>
                                        <p:strVal val="visible"/>
                                      </p:to>
                                    </p:set>
                                    <p:animEffect transition="in" filter="fade">
                                      <p:cBhvr>
                                        <p:cTn id="45" dur="500"/>
                                        <p:tgtEl>
                                          <p:spTgt spid="107528"/>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7" presetClass="entr" presetSubtype="1" fill="hold" grpId="0" nodeType="clickEffect">
                                  <p:stCondLst>
                                    <p:cond delay="0"/>
                                  </p:stCondLst>
                                  <p:childTnLst>
                                    <p:set>
                                      <p:cBhvr>
                                        <p:cTn id="49" dur="1" fill="hold">
                                          <p:stCondLst>
                                            <p:cond delay="0"/>
                                          </p:stCondLst>
                                        </p:cTn>
                                        <p:tgtEl>
                                          <p:spTgt spid="107534"/>
                                        </p:tgtEl>
                                        <p:attrNameLst>
                                          <p:attrName>style.visibility</p:attrName>
                                        </p:attrNameLst>
                                      </p:cBhvr>
                                      <p:to>
                                        <p:strVal val="visible"/>
                                      </p:to>
                                    </p:set>
                                    <p:anim calcmode="lin" valueType="num">
                                      <p:cBhvr>
                                        <p:cTn id="50" dur="500" fill="hold"/>
                                        <p:tgtEl>
                                          <p:spTgt spid="107534"/>
                                        </p:tgtEl>
                                        <p:attrNameLst>
                                          <p:attrName>ppt_x</p:attrName>
                                        </p:attrNameLst>
                                      </p:cBhvr>
                                      <p:tavLst>
                                        <p:tav tm="0">
                                          <p:val>
                                            <p:strVal val="#ppt_x"/>
                                          </p:val>
                                        </p:tav>
                                        <p:tav tm="100000">
                                          <p:val>
                                            <p:strVal val="#ppt_x"/>
                                          </p:val>
                                        </p:tav>
                                      </p:tavLst>
                                    </p:anim>
                                    <p:anim calcmode="lin" valueType="num">
                                      <p:cBhvr>
                                        <p:cTn id="51" dur="500" fill="hold"/>
                                        <p:tgtEl>
                                          <p:spTgt spid="107534"/>
                                        </p:tgtEl>
                                        <p:attrNameLst>
                                          <p:attrName>ppt_y</p:attrName>
                                        </p:attrNameLst>
                                      </p:cBhvr>
                                      <p:tavLst>
                                        <p:tav tm="0">
                                          <p:val>
                                            <p:strVal val="#ppt_y-#ppt_h/2"/>
                                          </p:val>
                                        </p:tav>
                                        <p:tav tm="100000">
                                          <p:val>
                                            <p:strVal val="#ppt_y"/>
                                          </p:val>
                                        </p:tav>
                                      </p:tavLst>
                                    </p:anim>
                                    <p:anim calcmode="lin" valueType="num">
                                      <p:cBhvr>
                                        <p:cTn id="52" dur="500" fill="hold"/>
                                        <p:tgtEl>
                                          <p:spTgt spid="107534"/>
                                        </p:tgtEl>
                                        <p:attrNameLst>
                                          <p:attrName>ppt_w</p:attrName>
                                        </p:attrNameLst>
                                      </p:cBhvr>
                                      <p:tavLst>
                                        <p:tav tm="0">
                                          <p:val>
                                            <p:strVal val="#ppt_w"/>
                                          </p:val>
                                        </p:tav>
                                        <p:tav tm="100000">
                                          <p:val>
                                            <p:strVal val="#ppt_w"/>
                                          </p:val>
                                        </p:tav>
                                      </p:tavLst>
                                    </p:anim>
                                    <p:anim calcmode="lin" valueType="num">
                                      <p:cBhvr>
                                        <p:cTn id="53" dur="500" fill="hold"/>
                                        <p:tgtEl>
                                          <p:spTgt spid="107534"/>
                                        </p:tgtEl>
                                        <p:attrNameLst>
                                          <p:attrName>ppt_h</p:attrName>
                                        </p:attrNameLst>
                                      </p:cBhvr>
                                      <p:tavLst>
                                        <p:tav tm="0">
                                          <p:val>
                                            <p:fltVal val="0"/>
                                          </p:val>
                                        </p:tav>
                                        <p:tav tm="100000">
                                          <p:val>
                                            <p:strVal val="#ppt_h"/>
                                          </p:val>
                                        </p:tav>
                                      </p:tavLst>
                                    </p:anim>
                                  </p:childTnLst>
                                </p:cTn>
                              </p:par>
                            </p:childTnLst>
                          </p:cTn>
                        </p:par>
                        <p:par>
                          <p:cTn id="54" fill="hold" nodeType="afterGroup">
                            <p:stCondLst>
                              <p:cond delay="500"/>
                            </p:stCondLst>
                            <p:childTnLst>
                              <p:par>
                                <p:cTn id="55" presetID="10" presetClass="entr" presetSubtype="0" fill="hold" grpId="0" nodeType="afterEffect">
                                  <p:stCondLst>
                                    <p:cond delay="0"/>
                                  </p:stCondLst>
                                  <p:childTnLst>
                                    <p:set>
                                      <p:cBhvr>
                                        <p:cTn id="56" dur="1" fill="hold">
                                          <p:stCondLst>
                                            <p:cond delay="0"/>
                                          </p:stCondLst>
                                        </p:cTn>
                                        <p:tgtEl>
                                          <p:spTgt spid="107533"/>
                                        </p:tgtEl>
                                        <p:attrNameLst>
                                          <p:attrName>style.visibility</p:attrName>
                                        </p:attrNameLst>
                                      </p:cBhvr>
                                      <p:to>
                                        <p:strVal val="visible"/>
                                      </p:to>
                                    </p:set>
                                    <p:animEffect transition="in" filter="fade">
                                      <p:cBhvr>
                                        <p:cTn id="57" dur="500"/>
                                        <p:tgtEl>
                                          <p:spTgt spid="10753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07535"/>
                                        </p:tgtEl>
                                        <p:attrNameLst>
                                          <p:attrName>style.visibility</p:attrName>
                                        </p:attrNameLst>
                                      </p:cBhvr>
                                      <p:to>
                                        <p:strVal val="visible"/>
                                      </p:to>
                                    </p:set>
                                    <p:animEffect transition="in" filter="fade">
                                      <p:cBhvr>
                                        <p:cTn id="62" dur="500"/>
                                        <p:tgtEl>
                                          <p:spTgt spid="107535"/>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3"/>
                                        </p:tgtEl>
                                        <p:attrNameLst>
                                          <p:attrName>style.visibility</p:attrName>
                                        </p:attrNameLst>
                                      </p:cBhvr>
                                      <p:to>
                                        <p:strVal val="visible"/>
                                      </p:to>
                                    </p:set>
                                    <p:animEffect transition="in" filter="wipe(left)">
                                      <p:cBhvr>
                                        <p:cTn id="67" dur="500"/>
                                        <p:tgtEl>
                                          <p:spTgt spid="3"/>
                                        </p:tgtEl>
                                      </p:cBhvr>
                                    </p:animEffect>
                                  </p:childTnLst>
                                </p:cTn>
                              </p:par>
                            </p:childTnLst>
                          </p:cTn>
                        </p:par>
                        <p:par>
                          <p:cTn id="68" fill="hold" nodeType="afterGroup">
                            <p:stCondLst>
                              <p:cond delay="500"/>
                            </p:stCondLst>
                            <p:childTnLst>
                              <p:par>
                                <p:cTn id="69" presetID="10" presetClass="entr" presetSubtype="0" fill="hold" grpId="0" nodeType="afterEffect">
                                  <p:stCondLst>
                                    <p:cond delay="0"/>
                                  </p:stCondLst>
                                  <p:childTnLst>
                                    <p:set>
                                      <p:cBhvr>
                                        <p:cTn id="70" dur="1" fill="hold">
                                          <p:stCondLst>
                                            <p:cond delay="0"/>
                                          </p:stCondLst>
                                        </p:cTn>
                                        <p:tgtEl>
                                          <p:spTgt spid="107536"/>
                                        </p:tgtEl>
                                        <p:attrNameLst>
                                          <p:attrName>style.visibility</p:attrName>
                                        </p:attrNameLst>
                                      </p:cBhvr>
                                      <p:to>
                                        <p:strVal val="visible"/>
                                      </p:to>
                                    </p:set>
                                    <p:animEffect transition="in" filter="fade">
                                      <p:cBhvr>
                                        <p:cTn id="71" dur="500"/>
                                        <p:tgtEl>
                                          <p:spTgt spid="107536"/>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18" presetClass="entr" presetSubtype="3" fill="hold" nodeType="clickEffect">
                                  <p:stCondLst>
                                    <p:cond delay="0"/>
                                  </p:stCondLst>
                                  <p:childTnLst>
                                    <p:set>
                                      <p:cBhvr>
                                        <p:cTn id="75" dur="1" fill="hold">
                                          <p:stCondLst>
                                            <p:cond delay="0"/>
                                          </p:stCondLst>
                                        </p:cTn>
                                        <p:tgtEl>
                                          <p:spTgt spid="4"/>
                                        </p:tgtEl>
                                        <p:attrNameLst>
                                          <p:attrName>style.visibility</p:attrName>
                                        </p:attrNameLst>
                                      </p:cBhvr>
                                      <p:to>
                                        <p:strVal val="visible"/>
                                      </p:to>
                                    </p:set>
                                    <p:animEffect transition="in" filter="strips(upRight)">
                                      <p:cBhvr>
                                        <p:cTn id="76" dur="500"/>
                                        <p:tgtEl>
                                          <p:spTgt spid="4"/>
                                        </p:tgtEl>
                                      </p:cBhvr>
                                    </p:animEffect>
                                  </p:childTnLst>
                                </p:cTn>
                              </p:par>
                            </p:childTnLst>
                          </p:cTn>
                        </p:par>
                        <p:par>
                          <p:cTn id="77" fill="hold" nodeType="afterGroup">
                            <p:stCondLst>
                              <p:cond delay="500"/>
                            </p:stCondLst>
                            <p:childTnLst>
                              <p:par>
                                <p:cTn id="78" presetID="10" presetClass="entr" presetSubtype="0" fill="hold" grpId="0" nodeType="afterEffect">
                                  <p:stCondLst>
                                    <p:cond delay="0"/>
                                  </p:stCondLst>
                                  <p:childTnLst>
                                    <p:set>
                                      <p:cBhvr>
                                        <p:cTn id="79" dur="1" fill="hold">
                                          <p:stCondLst>
                                            <p:cond delay="0"/>
                                          </p:stCondLst>
                                        </p:cTn>
                                        <p:tgtEl>
                                          <p:spTgt spid="107540"/>
                                        </p:tgtEl>
                                        <p:attrNameLst>
                                          <p:attrName>style.visibility</p:attrName>
                                        </p:attrNameLst>
                                      </p:cBhvr>
                                      <p:to>
                                        <p:strVal val="visible"/>
                                      </p:to>
                                    </p:set>
                                    <p:animEffect transition="in" filter="fade">
                                      <p:cBhvr>
                                        <p:cTn id="80" dur="500"/>
                                        <p:tgtEl>
                                          <p:spTgt spid="107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2" grpId="0" animBg="1"/>
      <p:bldP spid="107524" grpId="0" animBg="1" autoUpdateAnimBg="0"/>
      <p:bldP spid="107525" grpId="0" animBg="1" autoUpdateAnimBg="0"/>
      <p:bldP spid="107526" grpId="0" animBg="1" autoUpdateAnimBg="0"/>
      <p:bldP spid="107527" grpId="0" animBg="1" autoUpdateAnimBg="0"/>
      <p:bldP spid="107528" grpId="0" animBg="1" autoUpdateAnimBg="0"/>
      <p:bldP spid="107529" grpId="0" animBg="1"/>
      <p:bldP spid="107533" grpId="0" animBg="1" autoUpdateAnimBg="0"/>
      <p:bldP spid="107534" grpId="0" animBg="1"/>
      <p:bldP spid="107535" grpId="0" animBg="1" autoUpdateAnimBg="0"/>
      <p:bldP spid="107536" grpId="0" animBg="1" autoUpdateAnimBg="0"/>
      <p:bldP spid="107540" grpId="0" animBg="1"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4"/>
          <p:cNvSpPr>
            <a:spLocks noGrp="1" noChangeArrowheads="1"/>
          </p:cNvSpPr>
          <p:nvPr>
            <p:ph type="title"/>
          </p:nvPr>
        </p:nvSpPr>
        <p:spPr/>
        <p:txBody>
          <a:bodyPr/>
          <a:lstStyle/>
          <a:p>
            <a:r>
              <a:rPr lang="en-US" i="1" dirty="0" smtClean="0"/>
              <a:t>Preview of Chapter 12</a:t>
            </a:r>
          </a:p>
        </p:txBody>
      </p:sp>
      <p:sp>
        <p:nvSpPr>
          <p:cNvPr id="56323" name="Rectangle 5"/>
          <p:cNvSpPr>
            <a:spLocks noGrp="1" noChangeArrowheads="1"/>
          </p:cNvSpPr>
          <p:nvPr>
            <p:ph type="body" idx="1"/>
          </p:nvPr>
        </p:nvSpPr>
        <p:spPr/>
        <p:txBody>
          <a:bodyPr/>
          <a:lstStyle/>
          <a:p>
            <a:pPr>
              <a:buFont typeface="Wingdings" pitchFamily="2" charset="2"/>
              <a:buNone/>
            </a:pPr>
            <a:r>
              <a:rPr lang="en-US" dirty="0" smtClean="0"/>
              <a:t>In Chapter 12, we will</a:t>
            </a:r>
          </a:p>
          <a:p>
            <a:pPr lvl="1"/>
            <a:r>
              <a:rPr lang="en-US" dirty="0" smtClean="0"/>
              <a:t>use the </a:t>
            </a:r>
            <a:r>
              <a:rPr lang="en-US" i="1" dirty="0" smtClean="0"/>
              <a:t>IS</a:t>
            </a:r>
            <a:r>
              <a:rPr lang="en-US" dirty="0" smtClean="0"/>
              <a:t>-</a:t>
            </a:r>
            <a:r>
              <a:rPr lang="en-US" i="1" dirty="0" smtClean="0"/>
              <a:t>LM</a:t>
            </a:r>
            <a:r>
              <a:rPr lang="en-US" dirty="0" smtClean="0"/>
              <a:t>  model to analyze the impact of policies and shocks.</a:t>
            </a:r>
          </a:p>
          <a:p>
            <a:pPr lvl="1"/>
            <a:r>
              <a:rPr lang="en-US" dirty="0" smtClean="0"/>
              <a:t>learn how the aggregate demand curve comes from </a:t>
            </a:r>
            <a:r>
              <a:rPr lang="en-US" i="1" dirty="0" smtClean="0"/>
              <a:t>IS</a:t>
            </a:r>
            <a:r>
              <a:rPr lang="en-US" dirty="0" smtClean="0"/>
              <a:t>-</a:t>
            </a:r>
            <a:r>
              <a:rPr lang="en-US" i="1" dirty="0" smtClean="0"/>
              <a:t>LM</a:t>
            </a:r>
            <a:r>
              <a:rPr lang="en-US" dirty="0" smtClean="0"/>
              <a:t>.</a:t>
            </a:r>
          </a:p>
          <a:p>
            <a:pPr lvl="1"/>
            <a:r>
              <a:rPr lang="en-US" dirty="0" smtClean="0"/>
              <a:t>use the </a:t>
            </a:r>
            <a:r>
              <a:rPr lang="en-US" i="1" dirty="0" smtClean="0"/>
              <a:t>IS</a:t>
            </a:r>
            <a:r>
              <a:rPr lang="en-US" dirty="0" smtClean="0"/>
              <a:t>-</a:t>
            </a:r>
            <a:r>
              <a:rPr lang="en-US" i="1" dirty="0" smtClean="0"/>
              <a:t>LM</a:t>
            </a:r>
            <a:r>
              <a:rPr lang="en-US" dirty="0" smtClean="0"/>
              <a:t>  and </a:t>
            </a:r>
            <a:r>
              <a:rPr lang="en-US" i="1" dirty="0" smtClean="0"/>
              <a:t>AD</a:t>
            </a:r>
            <a:r>
              <a:rPr lang="en-US" dirty="0" smtClean="0"/>
              <a:t>-</a:t>
            </a:r>
            <a:r>
              <a:rPr lang="en-US" i="1" dirty="0" smtClean="0"/>
              <a:t>AS</a:t>
            </a:r>
            <a:r>
              <a:rPr lang="en-US" dirty="0" smtClean="0"/>
              <a:t>  models together to analyze the short-run and long-run effects of shocks.</a:t>
            </a:r>
          </a:p>
          <a:p>
            <a:pPr lvl="1"/>
            <a:r>
              <a:rPr lang="en-US" dirty="0" smtClean="0"/>
              <a:t>use our models to learn about the </a:t>
            </a:r>
            <a:br>
              <a:rPr lang="en-US" dirty="0" smtClean="0"/>
            </a:br>
            <a:r>
              <a:rPr lang="en-US" dirty="0" smtClean="0"/>
              <a:t>Great Depression.</a:t>
            </a:r>
          </a:p>
        </p:txBody>
      </p:sp>
    </p:spTree>
    <p:extLst>
      <p:ext uri="{BB962C8B-B14F-4D97-AF65-F5344CB8AC3E}">
        <p14:creationId xmlns:p14="http://schemas.microsoft.com/office/powerpoint/2010/main" val="344766420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284038"/>
            <a:ext cx="8245475" cy="559109"/>
          </a:xfrm>
        </p:spPr>
        <p:txBody>
          <a:bodyPr/>
          <a:lstStyle/>
          <a:p>
            <a:pPr algn="ctr"/>
            <a:r>
              <a:rPr lang="en-US" sz="3000" spc="800" dirty="0" smtClean="0">
                <a:solidFill>
                  <a:srgbClr val="0E5229"/>
                </a:solidFill>
                <a:latin typeface="Tahoma" pitchFamily="34" charset="0"/>
                <a:ea typeface="Tahoma" pitchFamily="34" charset="0"/>
                <a:cs typeface="Tahoma" pitchFamily="34" charset="0"/>
              </a:rPr>
              <a:t>CHAPTER SUMMARY</a:t>
            </a:r>
            <a:endParaRPr lang="en-US" sz="3000" spc="800" dirty="0">
              <a:solidFill>
                <a:srgbClr val="0E5229"/>
              </a:solidFill>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476250" y="1092530"/>
            <a:ext cx="8210550" cy="5201392"/>
          </a:xfrm>
        </p:spPr>
        <p:txBody>
          <a:bodyPr/>
          <a:lstStyle/>
          <a:p>
            <a:pPr marL="344488" indent="-344488">
              <a:spcBef>
                <a:spcPct val="15000"/>
              </a:spcBef>
              <a:buClr>
                <a:schemeClr val="accent2"/>
              </a:buClr>
              <a:buSzPct val="95000"/>
              <a:buFont typeface="Wingdings" pitchFamily="2" charset="2"/>
              <a:buAutoNum type="arabicPeriod"/>
            </a:pPr>
            <a:r>
              <a:rPr lang="en-US" sz="2400" dirty="0"/>
              <a:t>Keynesian cross</a:t>
            </a:r>
          </a:p>
          <a:p>
            <a:pPr marL="795338" lvl="1" indent="-336550">
              <a:spcBef>
                <a:spcPct val="15000"/>
              </a:spcBef>
              <a:buClr>
                <a:srgbClr val="339966"/>
              </a:buClr>
              <a:buSzPct val="95000"/>
            </a:pPr>
            <a:r>
              <a:rPr lang="en-US" sz="2500" dirty="0"/>
              <a:t>basic model of income determination</a:t>
            </a:r>
          </a:p>
          <a:p>
            <a:pPr marL="795338" lvl="1" indent="-336550">
              <a:spcBef>
                <a:spcPct val="15000"/>
              </a:spcBef>
              <a:buClr>
                <a:srgbClr val="339966"/>
              </a:buClr>
              <a:buSzPct val="95000"/>
            </a:pPr>
            <a:r>
              <a:rPr lang="en-US" sz="2500" dirty="0"/>
              <a:t>takes fiscal policy &amp; investment as exogenous</a:t>
            </a:r>
          </a:p>
          <a:p>
            <a:pPr marL="795338" lvl="1" indent="-336550">
              <a:spcBef>
                <a:spcPct val="15000"/>
              </a:spcBef>
              <a:buClr>
                <a:srgbClr val="339966"/>
              </a:buClr>
              <a:buSzPct val="95000"/>
            </a:pPr>
            <a:r>
              <a:rPr lang="en-US" sz="2500" dirty="0"/>
              <a:t>fiscal policy has a multiplier effect on income</a:t>
            </a:r>
          </a:p>
          <a:p>
            <a:pPr marL="344488" indent="-344488">
              <a:buClr>
                <a:schemeClr val="accent2"/>
              </a:buClr>
              <a:buSzPct val="95000"/>
              <a:buFont typeface="Wingdings" pitchFamily="2" charset="2"/>
              <a:buAutoNum type="arabicPeriod"/>
            </a:pPr>
            <a:r>
              <a:rPr lang="en-US" sz="2400" dirty="0"/>
              <a:t> </a:t>
            </a:r>
            <a:r>
              <a:rPr lang="en-US" sz="2400" i="1" dirty="0"/>
              <a:t>IS</a:t>
            </a:r>
            <a:r>
              <a:rPr lang="en-US" sz="2400" dirty="0"/>
              <a:t> </a:t>
            </a:r>
            <a:r>
              <a:rPr lang="en-US" sz="1000" dirty="0"/>
              <a:t> </a:t>
            </a:r>
            <a:r>
              <a:rPr lang="en-US" sz="2400" dirty="0"/>
              <a:t>curve</a:t>
            </a:r>
          </a:p>
          <a:p>
            <a:pPr marL="795338" lvl="1" indent="-336550">
              <a:spcBef>
                <a:spcPct val="15000"/>
              </a:spcBef>
              <a:buClr>
                <a:srgbClr val="339966"/>
              </a:buClr>
              <a:buSzPct val="95000"/>
            </a:pPr>
            <a:r>
              <a:rPr lang="en-US" sz="2500" dirty="0"/>
              <a:t>comes from Keynesian cross when planned investment depends negatively on interest rate</a:t>
            </a:r>
          </a:p>
          <a:p>
            <a:pPr marL="795338" lvl="1" indent="-336550">
              <a:spcBef>
                <a:spcPct val="15000"/>
              </a:spcBef>
              <a:buClr>
                <a:srgbClr val="339966"/>
              </a:buClr>
              <a:buSzPct val="95000"/>
            </a:pPr>
            <a:r>
              <a:rPr lang="en-US" sz="2500" dirty="0"/>
              <a:t>shows all combinations of </a:t>
            </a:r>
            <a:r>
              <a:rPr lang="en-US" sz="2500" b="1" i="1" dirty="0"/>
              <a:t>r</a:t>
            </a:r>
            <a:r>
              <a:rPr lang="en-US" sz="2500" dirty="0"/>
              <a:t>  and </a:t>
            </a:r>
            <a:r>
              <a:rPr lang="en-US" sz="2500" b="1" i="1" dirty="0"/>
              <a:t>Y</a:t>
            </a:r>
            <a:r>
              <a:rPr lang="en-US" sz="2500" dirty="0"/>
              <a:t>  </a:t>
            </a:r>
            <a:br>
              <a:rPr lang="en-US" sz="2500" dirty="0"/>
            </a:br>
            <a:r>
              <a:rPr lang="en-US" sz="2500" dirty="0"/>
              <a:t>that equate planned expenditure with </a:t>
            </a:r>
            <a:br>
              <a:rPr lang="en-US" sz="2500" dirty="0"/>
            </a:br>
            <a:r>
              <a:rPr lang="en-US" sz="2500" dirty="0"/>
              <a:t>actual expenditure on goods &amp; services</a:t>
            </a:r>
            <a:endParaRPr lang="en-US" dirty="0"/>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43</a:t>
            </a:fld>
            <a:endParaRPr lang="en-US" sz="1600" dirty="0">
              <a:solidFill>
                <a:srgbClr val="006666"/>
              </a:solidFill>
              <a:cs typeface="+mn-cs"/>
            </a:endParaRPr>
          </a:p>
        </p:txBody>
      </p:sp>
      <p:sp>
        <p:nvSpPr>
          <p:cNvPr id="6" name="Rectangle 5"/>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4204463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284038"/>
            <a:ext cx="8245475" cy="559109"/>
          </a:xfrm>
        </p:spPr>
        <p:txBody>
          <a:bodyPr/>
          <a:lstStyle/>
          <a:p>
            <a:pPr algn="ctr"/>
            <a:r>
              <a:rPr lang="en-US" sz="3000" spc="800" dirty="0" smtClean="0">
                <a:solidFill>
                  <a:srgbClr val="0E5229"/>
                </a:solidFill>
                <a:latin typeface="Tahoma" pitchFamily="34" charset="0"/>
                <a:ea typeface="Tahoma" pitchFamily="34" charset="0"/>
                <a:cs typeface="Tahoma" pitchFamily="34" charset="0"/>
              </a:rPr>
              <a:t>CHAPTER SUMMARY</a:t>
            </a:r>
            <a:endParaRPr lang="en-US" sz="3000" spc="800" dirty="0">
              <a:solidFill>
                <a:srgbClr val="0E5229"/>
              </a:solidFill>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476250" y="1092530"/>
            <a:ext cx="8210550" cy="5201392"/>
          </a:xfrm>
        </p:spPr>
        <p:txBody>
          <a:bodyPr/>
          <a:lstStyle/>
          <a:p>
            <a:pPr marL="344488" indent="-344488">
              <a:spcBef>
                <a:spcPct val="15000"/>
              </a:spcBef>
              <a:buClr>
                <a:schemeClr val="accent2"/>
              </a:buClr>
              <a:buSzPct val="95000"/>
              <a:buFont typeface="Wingdings" pitchFamily="2" charset="2"/>
              <a:buAutoNum type="arabicPeriod" startAt="3"/>
            </a:pPr>
            <a:r>
              <a:rPr lang="en-US" sz="2400" dirty="0"/>
              <a:t>Theory of liquidity preference</a:t>
            </a:r>
          </a:p>
          <a:p>
            <a:pPr marL="795338" lvl="1" indent="-336550">
              <a:spcBef>
                <a:spcPct val="15000"/>
              </a:spcBef>
              <a:buClr>
                <a:srgbClr val="339966"/>
              </a:buClr>
              <a:buSzPct val="95000"/>
            </a:pPr>
            <a:r>
              <a:rPr lang="en-US" sz="2500" dirty="0"/>
              <a:t>basic model of interest rate determination</a:t>
            </a:r>
          </a:p>
          <a:p>
            <a:pPr marL="795338" lvl="1" indent="-336550">
              <a:spcBef>
                <a:spcPct val="15000"/>
              </a:spcBef>
              <a:buClr>
                <a:srgbClr val="339966"/>
              </a:buClr>
              <a:buSzPct val="95000"/>
            </a:pPr>
            <a:r>
              <a:rPr lang="en-US" sz="2500" dirty="0"/>
              <a:t>takes money supply &amp; price level as exogenous</a:t>
            </a:r>
          </a:p>
          <a:p>
            <a:pPr marL="795338" lvl="1" indent="-336550">
              <a:spcBef>
                <a:spcPct val="15000"/>
              </a:spcBef>
              <a:buClr>
                <a:srgbClr val="339966"/>
              </a:buClr>
              <a:buSzPct val="95000"/>
            </a:pPr>
            <a:r>
              <a:rPr lang="en-US" sz="2500" dirty="0"/>
              <a:t>an increase in the money supply lowers the interest rate</a:t>
            </a:r>
          </a:p>
          <a:p>
            <a:pPr marL="344488" indent="-344488">
              <a:buClr>
                <a:schemeClr val="accent2"/>
              </a:buClr>
              <a:buSzPct val="95000"/>
              <a:buFont typeface="Wingdings" pitchFamily="2" charset="2"/>
              <a:buAutoNum type="arabicPeriod" startAt="3"/>
            </a:pPr>
            <a:r>
              <a:rPr lang="en-US" sz="2400" dirty="0"/>
              <a:t> </a:t>
            </a:r>
            <a:r>
              <a:rPr lang="en-US" sz="2400" i="1" dirty="0"/>
              <a:t>LM</a:t>
            </a:r>
            <a:r>
              <a:rPr lang="en-US" sz="2400" dirty="0"/>
              <a:t> </a:t>
            </a:r>
            <a:r>
              <a:rPr lang="en-US" sz="1000" dirty="0"/>
              <a:t> </a:t>
            </a:r>
            <a:r>
              <a:rPr lang="en-US" sz="2400" dirty="0"/>
              <a:t>curve</a:t>
            </a:r>
          </a:p>
          <a:p>
            <a:pPr marL="795338" lvl="1" indent="-336550">
              <a:spcBef>
                <a:spcPct val="15000"/>
              </a:spcBef>
              <a:buClr>
                <a:srgbClr val="339966"/>
              </a:buClr>
              <a:buSzPct val="95000"/>
            </a:pPr>
            <a:r>
              <a:rPr lang="en-US" sz="2500" dirty="0"/>
              <a:t>comes from liquidity preference theory when </a:t>
            </a:r>
            <a:br>
              <a:rPr lang="en-US" sz="2500" dirty="0"/>
            </a:br>
            <a:r>
              <a:rPr lang="en-US" sz="2500" dirty="0"/>
              <a:t>money demand depends positively on income</a:t>
            </a:r>
          </a:p>
          <a:p>
            <a:pPr marL="795338" lvl="1" indent="-336550">
              <a:spcBef>
                <a:spcPct val="15000"/>
              </a:spcBef>
              <a:buClr>
                <a:srgbClr val="339966"/>
              </a:buClr>
              <a:buSzPct val="95000"/>
            </a:pPr>
            <a:r>
              <a:rPr lang="en-US" sz="2500" dirty="0"/>
              <a:t>shows all combinations of </a:t>
            </a:r>
            <a:r>
              <a:rPr lang="en-US" sz="2500" b="1" i="1" dirty="0"/>
              <a:t>r</a:t>
            </a:r>
            <a:r>
              <a:rPr lang="en-US" sz="2500" dirty="0"/>
              <a:t> </a:t>
            </a:r>
            <a:r>
              <a:rPr lang="en-US" sz="1100" dirty="0"/>
              <a:t> </a:t>
            </a:r>
            <a:r>
              <a:rPr lang="en-US" sz="2500" dirty="0"/>
              <a:t>and </a:t>
            </a:r>
            <a:r>
              <a:rPr lang="en-US" sz="2500" b="1" i="1" dirty="0"/>
              <a:t>Y</a:t>
            </a:r>
            <a:r>
              <a:rPr lang="en-US" sz="1200" dirty="0"/>
              <a:t> </a:t>
            </a:r>
            <a:r>
              <a:rPr lang="en-US" sz="2500" dirty="0"/>
              <a:t> that equate demand for real money balances with supply</a:t>
            </a:r>
            <a:endParaRPr lang="en-US" dirty="0"/>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44</a:t>
            </a:fld>
            <a:endParaRPr lang="en-US" sz="1600" dirty="0">
              <a:solidFill>
                <a:srgbClr val="006666"/>
              </a:solidFill>
              <a:cs typeface="+mn-cs"/>
            </a:endParaRPr>
          </a:p>
        </p:txBody>
      </p:sp>
      <p:sp>
        <p:nvSpPr>
          <p:cNvPr id="6" name="Rectangle 5"/>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6809611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284038"/>
            <a:ext cx="8245475" cy="559109"/>
          </a:xfrm>
        </p:spPr>
        <p:txBody>
          <a:bodyPr/>
          <a:lstStyle/>
          <a:p>
            <a:pPr algn="ctr"/>
            <a:r>
              <a:rPr lang="en-US" sz="3000" spc="800" dirty="0" smtClean="0">
                <a:solidFill>
                  <a:srgbClr val="0E5229"/>
                </a:solidFill>
                <a:latin typeface="Tahoma" pitchFamily="34" charset="0"/>
                <a:ea typeface="Tahoma" pitchFamily="34" charset="0"/>
                <a:cs typeface="Tahoma" pitchFamily="34" charset="0"/>
              </a:rPr>
              <a:t>CHAPTER SUMMARY</a:t>
            </a:r>
            <a:endParaRPr lang="en-US" sz="3000" spc="800" dirty="0">
              <a:solidFill>
                <a:srgbClr val="0E5229"/>
              </a:solidFill>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476250" y="1092530"/>
            <a:ext cx="8210550" cy="5201392"/>
          </a:xfrm>
        </p:spPr>
        <p:txBody>
          <a:bodyPr/>
          <a:lstStyle/>
          <a:p>
            <a:pPr marL="344488" indent="-344488">
              <a:spcBef>
                <a:spcPct val="15000"/>
              </a:spcBef>
              <a:buClr>
                <a:schemeClr val="accent2"/>
              </a:buClr>
              <a:buSzPct val="95000"/>
              <a:buFont typeface="Wingdings" pitchFamily="2" charset="2"/>
              <a:buAutoNum type="arabicPeriod" startAt="5"/>
            </a:pPr>
            <a:r>
              <a:rPr lang="en-US" dirty="0"/>
              <a:t> </a:t>
            </a:r>
            <a:r>
              <a:rPr lang="en-US" sz="2400" i="1" dirty="0"/>
              <a:t>IS-LM</a:t>
            </a:r>
            <a:r>
              <a:rPr lang="en-US" sz="2400" dirty="0"/>
              <a:t> </a:t>
            </a:r>
            <a:r>
              <a:rPr lang="en-US" sz="1200" dirty="0"/>
              <a:t> </a:t>
            </a:r>
            <a:r>
              <a:rPr lang="en-US" sz="2400" dirty="0"/>
              <a:t>model</a:t>
            </a:r>
          </a:p>
          <a:p>
            <a:pPr marL="795338" lvl="1" indent="-336550">
              <a:spcBef>
                <a:spcPct val="15000"/>
              </a:spcBef>
              <a:buClr>
                <a:srgbClr val="339966"/>
              </a:buClr>
              <a:buSzPct val="95000"/>
            </a:pPr>
            <a:r>
              <a:rPr lang="en-US" sz="2500" dirty="0"/>
              <a:t>Intersection of </a:t>
            </a:r>
            <a:r>
              <a:rPr lang="en-US" sz="2500" i="1" dirty="0"/>
              <a:t>IS</a:t>
            </a:r>
            <a:r>
              <a:rPr lang="en-US" sz="2500" dirty="0"/>
              <a:t> </a:t>
            </a:r>
            <a:r>
              <a:rPr lang="en-US" sz="1100" dirty="0"/>
              <a:t> </a:t>
            </a:r>
            <a:r>
              <a:rPr lang="en-US" sz="2500" dirty="0"/>
              <a:t>and </a:t>
            </a:r>
            <a:r>
              <a:rPr lang="en-US" sz="2500" i="1" dirty="0"/>
              <a:t>LM</a:t>
            </a:r>
            <a:r>
              <a:rPr lang="en-US" sz="2500" dirty="0"/>
              <a:t> </a:t>
            </a:r>
            <a:r>
              <a:rPr lang="en-US" sz="1100" dirty="0"/>
              <a:t> </a:t>
            </a:r>
            <a:r>
              <a:rPr lang="en-US" sz="2500" dirty="0"/>
              <a:t>curves shows the unique point (</a:t>
            </a:r>
            <a:r>
              <a:rPr lang="en-US" sz="2500" b="1" i="1" dirty="0"/>
              <a:t>Y</a:t>
            </a:r>
            <a:r>
              <a:rPr lang="en-US" sz="2500" dirty="0"/>
              <a:t>, </a:t>
            </a:r>
            <a:r>
              <a:rPr lang="en-US" sz="2500" b="1" i="1" dirty="0"/>
              <a:t>r</a:t>
            </a:r>
            <a:r>
              <a:rPr lang="en-US" sz="2500" dirty="0"/>
              <a:t> ) that satisfies equilibrium in both the goods and money markets. </a:t>
            </a:r>
            <a:endParaRPr lang="en-US" dirty="0"/>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45</a:t>
            </a:fld>
            <a:endParaRPr lang="en-US" sz="1600" dirty="0">
              <a:solidFill>
                <a:srgbClr val="006666"/>
              </a:solidFill>
              <a:cs typeface="+mn-cs"/>
            </a:endParaRPr>
          </a:p>
        </p:txBody>
      </p:sp>
      <p:sp>
        <p:nvSpPr>
          <p:cNvPr id="6" name="Rectangle 5"/>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4353290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Grp="1" noChangeArrowheads="1"/>
          </p:cNvSpPr>
          <p:nvPr>
            <p:ph type="title"/>
          </p:nvPr>
        </p:nvSpPr>
        <p:spPr/>
        <p:txBody>
          <a:bodyPr/>
          <a:lstStyle/>
          <a:p>
            <a:r>
              <a:rPr lang="en-US" dirty="0" smtClean="0"/>
              <a:t>The Keynesian cross</a:t>
            </a:r>
          </a:p>
        </p:txBody>
      </p:sp>
      <p:sp>
        <p:nvSpPr>
          <p:cNvPr id="34819" name="Rectangle 5"/>
          <p:cNvSpPr>
            <a:spLocks noGrp="1" noChangeArrowheads="1"/>
          </p:cNvSpPr>
          <p:nvPr>
            <p:ph type="body" idx="1"/>
          </p:nvPr>
        </p:nvSpPr>
        <p:spPr>
          <a:xfrm>
            <a:off x="457200" y="1443038"/>
            <a:ext cx="8229600" cy="4683125"/>
          </a:xfrm>
        </p:spPr>
        <p:txBody>
          <a:bodyPr/>
          <a:lstStyle/>
          <a:p>
            <a:r>
              <a:rPr lang="en-US" sz="2700" dirty="0" smtClean="0"/>
              <a:t>A simple closed-economy model in which income is determined by expenditure.   </a:t>
            </a:r>
            <a:br>
              <a:rPr lang="en-US" sz="2700" dirty="0" smtClean="0"/>
            </a:br>
            <a:r>
              <a:rPr lang="en-US" sz="2600" i="1" dirty="0" smtClean="0"/>
              <a:t>(due to J. M. Keynes)</a:t>
            </a:r>
          </a:p>
          <a:p>
            <a:r>
              <a:rPr lang="en-US" sz="2700" dirty="0" smtClean="0"/>
              <a:t>Notation:  </a:t>
            </a:r>
          </a:p>
          <a:p>
            <a:pPr lvl="1">
              <a:buFont typeface="Wingdings" pitchFamily="2" charset="2"/>
              <a:buNone/>
            </a:pPr>
            <a:r>
              <a:rPr lang="en-US" b="1" i="1" dirty="0" smtClean="0">
                <a:latin typeface="Tahoma" pitchFamily="34" charset="0"/>
              </a:rPr>
              <a:t>I</a:t>
            </a:r>
            <a:r>
              <a:rPr lang="en-US" dirty="0" smtClean="0"/>
              <a:t>  = planned investment</a:t>
            </a:r>
          </a:p>
          <a:p>
            <a:pPr lvl="1">
              <a:buFont typeface="Wingdings" pitchFamily="2" charset="2"/>
              <a:buNone/>
            </a:pPr>
            <a:r>
              <a:rPr lang="en-US" b="1" i="1" dirty="0" smtClean="0">
                <a:latin typeface="Tahoma" pitchFamily="34" charset="0"/>
              </a:rPr>
              <a:t>PE</a:t>
            </a:r>
            <a:r>
              <a:rPr lang="en-US" dirty="0" smtClean="0"/>
              <a:t>  =  </a:t>
            </a:r>
            <a:r>
              <a:rPr lang="en-US" b="1" i="1" dirty="0" smtClean="0">
                <a:latin typeface="Tahoma" pitchFamily="34" charset="0"/>
              </a:rPr>
              <a:t>C </a:t>
            </a:r>
            <a:r>
              <a:rPr lang="en-US" dirty="0" smtClean="0">
                <a:latin typeface="Tahoma" pitchFamily="34" charset="0"/>
              </a:rPr>
              <a:t> + </a:t>
            </a:r>
            <a:r>
              <a:rPr lang="en-US" b="1" i="1" dirty="0" smtClean="0">
                <a:latin typeface="Tahoma" pitchFamily="34" charset="0"/>
              </a:rPr>
              <a:t>I </a:t>
            </a:r>
            <a:r>
              <a:rPr lang="en-US" dirty="0" smtClean="0">
                <a:latin typeface="Tahoma" pitchFamily="34" charset="0"/>
              </a:rPr>
              <a:t> + </a:t>
            </a:r>
            <a:r>
              <a:rPr lang="en-US" b="1" i="1" dirty="0" smtClean="0">
                <a:latin typeface="Tahoma" pitchFamily="34" charset="0"/>
              </a:rPr>
              <a:t>G</a:t>
            </a:r>
            <a:r>
              <a:rPr lang="en-US" dirty="0" smtClean="0"/>
              <a:t>  = planned expenditure</a:t>
            </a:r>
          </a:p>
          <a:p>
            <a:pPr lvl="1">
              <a:buFont typeface="Wingdings" pitchFamily="2" charset="2"/>
              <a:buNone/>
            </a:pPr>
            <a:r>
              <a:rPr lang="en-US" b="1" i="1" dirty="0" smtClean="0">
                <a:latin typeface="Tahoma" pitchFamily="34" charset="0"/>
              </a:rPr>
              <a:t>Y</a:t>
            </a:r>
            <a:r>
              <a:rPr lang="en-US" dirty="0" smtClean="0"/>
              <a:t>  = real GDP = actual expenditure</a:t>
            </a:r>
          </a:p>
          <a:p>
            <a:r>
              <a:rPr lang="en-US" sz="2700" dirty="0" smtClean="0"/>
              <a:t>Difference between actual &amp; planned expenditure  = unplanned inventory investment</a:t>
            </a:r>
          </a:p>
        </p:txBody>
      </p:sp>
    </p:spTree>
    <p:extLst>
      <p:ext uri="{BB962C8B-B14F-4D97-AF65-F5344CB8AC3E}">
        <p14:creationId xmlns:p14="http://schemas.microsoft.com/office/powerpoint/2010/main" val="332816307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Rectangle 2"/>
          <p:cNvSpPr>
            <a:spLocks noGrp="1" noChangeArrowheads="1"/>
          </p:cNvSpPr>
          <p:nvPr>
            <p:ph type="title"/>
          </p:nvPr>
        </p:nvSpPr>
        <p:spPr/>
        <p:txBody>
          <a:bodyPr/>
          <a:lstStyle/>
          <a:p>
            <a:r>
              <a:rPr lang="en-US" dirty="0" smtClean="0"/>
              <a:t>Elements of the Keynesian cross</a:t>
            </a:r>
          </a:p>
        </p:txBody>
      </p:sp>
      <p:graphicFrame>
        <p:nvGraphicFramePr>
          <p:cNvPr id="39939" name="Object 2"/>
          <p:cNvGraphicFramePr>
            <a:graphicFrameLocks noChangeAspect="1"/>
          </p:cNvGraphicFramePr>
          <p:nvPr/>
        </p:nvGraphicFramePr>
        <p:xfrm>
          <a:off x="5434013" y="1314450"/>
          <a:ext cx="2287587" cy="503238"/>
        </p:xfrm>
        <a:graphic>
          <a:graphicData uri="http://schemas.openxmlformats.org/presentationml/2006/ole">
            <mc:AlternateContent xmlns:mc="http://schemas.openxmlformats.org/markup-compatibility/2006">
              <mc:Choice xmlns:v="urn:schemas-microsoft-com:vml" Requires="v">
                <p:oleObj spid="_x0000_s1067" name="Equation" r:id="rId4" imgW="977760" imgH="215640" progId="Equation.DSMT4">
                  <p:embed/>
                </p:oleObj>
              </mc:Choice>
              <mc:Fallback>
                <p:oleObj name="Equation" r:id="rId4" imgW="977760" imgH="2156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34013" y="1314450"/>
                        <a:ext cx="2287587" cy="503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40" name="Object 3"/>
          <p:cNvGraphicFramePr>
            <a:graphicFrameLocks noChangeAspect="1"/>
          </p:cNvGraphicFramePr>
          <p:nvPr/>
        </p:nvGraphicFramePr>
        <p:xfrm>
          <a:off x="5943600" y="3060700"/>
          <a:ext cx="1042988" cy="479425"/>
        </p:xfrm>
        <a:graphic>
          <a:graphicData uri="http://schemas.openxmlformats.org/presentationml/2006/ole">
            <mc:AlternateContent xmlns:mc="http://schemas.openxmlformats.org/markup-compatibility/2006">
              <mc:Choice xmlns:v="urn:schemas-microsoft-com:vml" Requires="v">
                <p:oleObj spid="_x0000_s1068" name="Equation" r:id="rId6" imgW="444240" imgH="203040" progId="Equation.DSMT4">
                  <p:embed/>
                </p:oleObj>
              </mc:Choice>
              <mc:Fallback>
                <p:oleObj name="Equation" r:id="rId6" imgW="444240" imgH="20304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43600" y="3060700"/>
                        <a:ext cx="1042988"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41" name="Object 4"/>
          <p:cNvGraphicFramePr>
            <a:graphicFrameLocks noChangeAspect="1"/>
          </p:cNvGraphicFramePr>
          <p:nvPr/>
        </p:nvGraphicFramePr>
        <p:xfrm>
          <a:off x="5334000" y="1981200"/>
          <a:ext cx="2589213" cy="563563"/>
        </p:xfrm>
        <a:graphic>
          <a:graphicData uri="http://schemas.openxmlformats.org/presentationml/2006/ole">
            <mc:AlternateContent xmlns:mc="http://schemas.openxmlformats.org/markup-compatibility/2006">
              <mc:Choice xmlns:v="urn:schemas-microsoft-com:vml" Requires="v">
                <p:oleObj spid="_x0000_s1069" name="Equation" r:id="rId8" imgW="1104840" imgH="241200" progId="Equation.DSMT4">
                  <p:embed/>
                </p:oleObj>
              </mc:Choice>
              <mc:Fallback>
                <p:oleObj name="Equation" r:id="rId8" imgW="1104840" imgH="2412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34000" y="1981200"/>
                        <a:ext cx="2589213" cy="563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42" name="Object 5"/>
          <p:cNvGraphicFramePr>
            <a:graphicFrameLocks noChangeAspect="1"/>
          </p:cNvGraphicFramePr>
          <p:nvPr/>
        </p:nvGraphicFramePr>
        <p:xfrm>
          <a:off x="4757738" y="3859213"/>
          <a:ext cx="3811587" cy="563562"/>
        </p:xfrm>
        <a:graphic>
          <a:graphicData uri="http://schemas.openxmlformats.org/presentationml/2006/ole">
            <mc:AlternateContent xmlns:mc="http://schemas.openxmlformats.org/markup-compatibility/2006">
              <mc:Choice xmlns:v="urn:schemas-microsoft-com:vml" Requires="v">
                <p:oleObj spid="_x0000_s1070" name="Equation" r:id="rId10" imgW="1625400" imgH="241200" progId="Equation.DSMT4">
                  <p:embed/>
                </p:oleObj>
              </mc:Choice>
              <mc:Fallback>
                <p:oleObj name="Equation" r:id="rId10" imgW="1625400" imgH="2412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57738" y="3859213"/>
                        <a:ext cx="3811587" cy="563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43" name="Object 6"/>
          <p:cNvGraphicFramePr>
            <a:graphicFrameLocks noChangeAspect="1"/>
          </p:cNvGraphicFramePr>
          <p:nvPr/>
        </p:nvGraphicFramePr>
        <p:xfrm>
          <a:off x="3849688" y="5764213"/>
          <a:ext cx="1582737" cy="487362"/>
        </p:xfrm>
        <a:graphic>
          <a:graphicData uri="http://schemas.openxmlformats.org/presentationml/2006/ole">
            <mc:AlternateContent xmlns:mc="http://schemas.openxmlformats.org/markup-compatibility/2006">
              <mc:Choice xmlns:v="urn:schemas-microsoft-com:vml" Requires="v">
                <p:oleObj spid="_x0000_s1071" name="Equation" r:id="rId12" imgW="660240" imgH="203040" progId="Equation.DSMT4">
                  <p:embed/>
                </p:oleObj>
              </mc:Choice>
              <mc:Fallback>
                <p:oleObj name="Equation" r:id="rId12" imgW="660240" imgH="20304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49688" y="5764213"/>
                        <a:ext cx="1582737" cy="487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44" name="Text Box 8"/>
          <p:cNvSpPr txBox="1">
            <a:spLocks noChangeArrowheads="1"/>
          </p:cNvSpPr>
          <p:nvPr/>
        </p:nvSpPr>
        <p:spPr bwMode="auto">
          <a:xfrm>
            <a:off x="890588" y="1262063"/>
            <a:ext cx="38100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700"/>
              <a:t>consumption function:</a:t>
            </a:r>
          </a:p>
        </p:txBody>
      </p:sp>
      <p:sp>
        <p:nvSpPr>
          <p:cNvPr id="39945" name="Text Box 9"/>
          <p:cNvSpPr txBox="1">
            <a:spLocks noChangeArrowheads="1"/>
          </p:cNvSpPr>
          <p:nvPr/>
        </p:nvSpPr>
        <p:spPr bwMode="auto">
          <a:xfrm>
            <a:off x="638175" y="2667000"/>
            <a:ext cx="4191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700"/>
              <a:t>for now, planned</a:t>
            </a:r>
            <a:br>
              <a:rPr lang="en-US" sz="2700"/>
            </a:br>
            <a:r>
              <a:rPr lang="en-US" sz="2700"/>
              <a:t>investment is exogenous:</a:t>
            </a:r>
          </a:p>
        </p:txBody>
      </p:sp>
      <p:sp>
        <p:nvSpPr>
          <p:cNvPr id="39946" name="Text Box 10"/>
          <p:cNvSpPr txBox="1">
            <a:spLocks noChangeArrowheads="1"/>
          </p:cNvSpPr>
          <p:nvPr/>
        </p:nvSpPr>
        <p:spPr bwMode="auto">
          <a:xfrm>
            <a:off x="1049338" y="3862388"/>
            <a:ext cx="35814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700"/>
              <a:t>planned expenditure:</a:t>
            </a:r>
          </a:p>
        </p:txBody>
      </p:sp>
      <p:sp>
        <p:nvSpPr>
          <p:cNvPr id="39947" name="Text Box 11"/>
          <p:cNvSpPr txBox="1">
            <a:spLocks noChangeArrowheads="1"/>
          </p:cNvSpPr>
          <p:nvPr/>
        </p:nvSpPr>
        <p:spPr bwMode="auto">
          <a:xfrm>
            <a:off x="981075" y="4662488"/>
            <a:ext cx="36576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700"/>
              <a:t>equilibrium condition:</a:t>
            </a:r>
          </a:p>
        </p:txBody>
      </p:sp>
      <p:sp>
        <p:nvSpPr>
          <p:cNvPr id="39948" name="Text Box 12"/>
          <p:cNvSpPr txBox="1">
            <a:spLocks noChangeArrowheads="1"/>
          </p:cNvSpPr>
          <p:nvPr/>
        </p:nvSpPr>
        <p:spPr bwMode="auto">
          <a:xfrm>
            <a:off x="1082675" y="1978025"/>
            <a:ext cx="3660775"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700"/>
              <a:t>govt policy variables:</a:t>
            </a:r>
          </a:p>
        </p:txBody>
      </p:sp>
      <p:sp>
        <p:nvSpPr>
          <p:cNvPr id="39949" name="Text Box 13"/>
          <p:cNvSpPr txBox="1">
            <a:spLocks noChangeArrowheads="1"/>
          </p:cNvSpPr>
          <p:nvPr/>
        </p:nvSpPr>
        <p:spPr bwMode="auto">
          <a:xfrm>
            <a:off x="1433513" y="5229225"/>
            <a:ext cx="6567487"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700"/>
              <a:t>actual expenditure = planned expenditure</a:t>
            </a:r>
          </a:p>
        </p:txBody>
      </p:sp>
    </p:spTree>
    <p:extLst>
      <p:ext uri="{BB962C8B-B14F-4D97-AF65-F5344CB8AC3E}">
        <p14:creationId xmlns:p14="http://schemas.microsoft.com/office/powerpoint/2010/main" val="3218367963"/>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9944"/>
                                        </p:tgtEl>
                                        <p:attrNameLst>
                                          <p:attrName>style.visibility</p:attrName>
                                        </p:attrNameLst>
                                      </p:cBhvr>
                                      <p:to>
                                        <p:strVal val="visible"/>
                                      </p:to>
                                    </p:set>
                                    <p:animEffect transition="in" filter="strips(downLeft)">
                                      <p:cBhvr>
                                        <p:cTn id="7" dur="500"/>
                                        <p:tgtEl>
                                          <p:spTgt spid="39944"/>
                                        </p:tgtEl>
                                      </p:cBhvr>
                                    </p:animEffect>
                                  </p:childTnLst>
                                </p:cTn>
                              </p:par>
                            </p:childTnLst>
                          </p:cTn>
                        </p:par>
                        <p:par>
                          <p:cTn id="8" fill="hold" nodeType="afterGroup">
                            <p:stCondLst>
                              <p:cond delay="500"/>
                            </p:stCondLst>
                            <p:childTnLst>
                              <p:par>
                                <p:cTn id="9" presetID="18" presetClass="entr" presetSubtype="6" fill="hold" nodeType="afterEffect">
                                  <p:stCondLst>
                                    <p:cond delay="0"/>
                                  </p:stCondLst>
                                  <p:childTnLst>
                                    <p:set>
                                      <p:cBhvr>
                                        <p:cTn id="10" dur="1" fill="hold">
                                          <p:stCondLst>
                                            <p:cond delay="0"/>
                                          </p:stCondLst>
                                        </p:cTn>
                                        <p:tgtEl>
                                          <p:spTgt spid="39939"/>
                                        </p:tgtEl>
                                        <p:attrNameLst>
                                          <p:attrName>style.visibility</p:attrName>
                                        </p:attrNameLst>
                                      </p:cBhvr>
                                      <p:to>
                                        <p:strVal val="visible"/>
                                      </p:to>
                                    </p:set>
                                    <p:animEffect transition="in" filter="strips(downRight)">
                                      <p:cBhvr>
                                        <p:cTn id="11" dur="500"/>
                                        <p:tgtEl>
                                          <p:spTgt spid="3993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12" fill="hold" grpId="0" nodeType="clickEffect">
                                  <p:stCondLst>
                                    <p:cond delay="0"/>
                                  </p:stCondLst>
                                  <p:childTnLst>
                                    <p:set>
                                      <p:cBhvr>
                                        <p:cTn id="15" dur="1" fill="hold">
                                          <p:stCondLst>
                                            <p:cond delay="0"/>
                                          </p:stCondLst>
                                        </p:cTn>
                                        <p:tgtEl>
                                          <p:spTgt spid="39948"/>
                                        </p:tgtEl>
                                        <p:attrNameLst>
                                          <p:attrName>style.visibility</p:attrName>
                                        </p:attrNameLst>
                                      </p:cBhvr>
                                      <p:to>
                                        <p:strVal val="visible"/>
                                      </p:to>
                                    </p:set>
                                    <p:animEffect transition="in" filter="strips(downLeft)">
                                      <p:cBhvr>
                                        <p:cTn id="16" dur="500"/>
                                        <p:tgtEl>
                                          <p:spTgt spid="39948"/>
                                        </p:tgtEl>
                                      </p:cBhvr>
                                    </p:animEffect>
                                  </p:childTnLst>
                                </p:cTn>
                              </p:par>
                            </p:childTnLst>
                          </p:cTn>
                        </p:par>
                        <p:par>
                          <p:cTn id="17" fill="hold" nodeType="afterGroup">
                            <p:stCondLst>
                              <p:cond delay="500"/>
                            </p:stCondLst>
                            <p:childTnLst>
                              <p:par>
                                <p:cTn id="18" presetID="18" presetClass="entr" presetSubtype="6" fill="hold" nodeType="afterEffect">
                                  <p:stCondLst>
                                    <p:cond delay="0"/>
                                  </p:stCondLst>
                                  <p:childTnLst>
                                    <p:set>
                                      <p:cBhvr>
                                        <p:cTn id="19" dur="1" fill="hold">
                                          <p:stCondLst>
                                            <p:cond delay="0"/>
                                          </p:stCondLst>
                                        </p:cTn>
                                        <p:tgtEl>
                                          <p:spTgt spid="39941"/>
                                        </p:tgtEl>
                                        <p:attrNameLst>
                                          <p:attrName>style.visibility</p:attrName>
                                        </p:attrNameLst>
                                      </p:cBhvr>
                                      <p:to>
                                        <p:strVal val="visible"/>
                                      </p:to>
                                    </p:set>
                                    <p:animEffect transition="in" filter="strips(downRight)">
                                      <p:cBhvr>
                                        <p:cTn id="20" dur="500"/>
                                        <p:tgtEl>
                                          <p:spTgt spid="3994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8" presetClass="entr" presetSubtype="12" fill="hold" grpId="0" nodeType="clickEffect">
                                  <p:stCondLst>
                                    <p:cond delay="0"/>
                                  </p:stCondLst>
                                  <p:childTnLst>
                                    <p:set>
                                      <p:cBhvr>
                                        <p:cTn id="24" dur="1" fill="hold">
                                          <p:stCondLst>
                                            <p:cond delay="0"/>
                                          </p:stCondLst>
                                        </p:cTn>
                                        <p:tgtEl>
                                          <p:spTgt spid="39945"/>
                                        </p:tgtEl>
                                        <p:attrNameLst>
                                          <p:attrName>style.visibility</p:attrName>
                                        </p:attrNameLst>
                                      </p:cBhvr>
                                      <p:to>
                                        <p:strVal val="visible"/>
                                      </p:to>
                                    </p:set>
                                    <p:animEffect transition="in" filter="strips(downLeft)">
                                      <p:cBhvr>
                                        <p:cTn id="25" dur="500"/>
                                        <p:tgtEl>
                                          <p:spTgt spid="39945"/>
                                        </p:tgtEl>
                                      </p:cBhvr>
                                    </p:animEffect>
                                  </p:childTnLst>
                                </p:cTn>
                              </p:par>
                            </p:childTnLst>
                          </p:cTn>
                        </p:par>
                        <p:par>
                          <p:cTn id="26" fill="hold" nodeType="afterGroup">
                            <p:stCondLst>
                              <p:cond delay="500"/>
                            </p:stCondLst>
                            <p:childTnLst>
                              <p:par>
                                <p:cTn id="27" presetID="18" presetClass="entr" presetSubtype="6" fill="hold" nodeType="afterEffect">
                                  <p:stCondLst>
                                    <p:cond delay="0"/>
                                  </p:stCondLst>
                                  <p:childTnLst>
                                    <p:set>
                                      <p:cBhvr>
                                        <p:cTn id="28" dur="1" fill="hold">
                                          <p:stCondLst>
                                            <p:cond delay="0"/>
                                          </p:stCondLst>
                                        </p:cTn>
                                        <p:tgtEl>
                                          <p:spTgt spid="39940"/>
                                        </p:tgtEl>
                                        <p:attrNameLst>
                                          <p:attrName>style.visibility</p:attrName>
                                        </p:attrNameLst>
                                      </p:cBhvr>
                                      <p:to>
                                        <p:strVal val="visible"/>
                                      </p:to>
                                    </p:set>
                                    <p:animEffect transition="in" filter="strips(downRight)">
                                      <p:cBhvr>
                                        <p:cTn id="29" dur="500"/>
                                        <p:tgtEl>
                                          <p:spTgt spid="39940"/>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8" presetClass="entr" presetSubtype="12" fill="hold" grpId="0" nodeType="clickEffect">
                                  <p:stCondLst>
                                    <p:cond delay="0"/>
                                  </p:stCondLst>
                                  <p:childTnLst>
                                    <p:set>
                                      <p:cBhvr>
                                        <p:cTn id="33" dur="1" fill="hold">
                                          <p:stCondLst>
                                            <p:cond delay="0"/>
                                          </p:stCondLst>
                                        </p:cTn>
                                        <p:tgtEl>
                                          <p:spTgt spid="39946"/>
                                        </p:tgtEl>
                                        <p:attrNameLst>
                                          <p:attrName>style.visibility</p:attrName>
                                        </p:attrNameLst>
                                      </p:cBhvr>
                                      <p:to>
                                        <p:strVal val="visible"/>
                                      </p:to>
                                    </p:set>
                                    <p:animEffect transition="in" filter="strips(downLeft)">
                                      <p:cBhvr>
                                        <p:cTn id="34" dur="500"/>
                                        <p:tgtEl>
                                          <p:spTgt spid="39946"/>
                                        </p:tgtEl>
                                      </p:cBhvr>
                                    </p:animEffect>
                                  </p:childTnLst>
                                </p:cTn>
                              </p:par>
                            </p:childTnLst>
                          </p:cTn>
                        </p:par>
                        <p:par>
                          <p:cTn id="35" fill="hold" nodeType="afterGroup">
                            <p:stCondLst>
                              <p:cond delay="500"/>
                            </p:stCondLst>
                            <p:childTnLst>
                              <p:par>
                                <p:cTn id="36" presetID="18" presetClass="entr" presetSubtype="6" fill="hold" nodeType="afterEffect">
                                  <p:stCondLst>
                                    <p:cond delay="0"/>
                                  </p:stCondLst>
                                  <p:childTnLst>
                                    <p:set>
                                      <p:cBhvr>
                                        <p:cTn id="37" dur="1" fill="hold">
                                          <p:stCondLst>
                                            <p:cond delay="0"/>
                                          </p:stCondLst>
                                        </p:cTn>
                                        <p:tgtEl>
                                          <p:spTgt spid="39942"/>
                                        </p:tgtEl>
                                        <p:attrNameLst>
                                          <p:attrName>style.visibility</p:attrName>
                                        </p:attrNameLst>
                                      </p:cBhvr>
                                      <p:to>
                                        <p:strVal val="visible"/>
                                      </p:to>
                                    </p:set>
                                    <p:animEffect transition="in" filter="strips(downRight)">
                                      <p:cBhvr>
                                        <p:cTn id="38" dur="500"/>
                                        <p:tgtEl>
                                          <p:spTgt spid="3994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8" presetClass="entr" presetSubtype="12" fill="hold" grpId="0" nodeType="clickEffect">
                                  <p:stCondLst>
                                    <p:cond delay="0"/>
                                  </p:stCondLst>
                                  <p:childTnLst>
                                    <p:set>
                                      <p:cBhvr>
                                        <p:cTn id="42" dur="1" fill="hold">
                                          <p:stCondLst>
                                            <p:cond delay="0"/>
                                          </p:stCondLst>
                                        </p:cTn>
                                        <p:tgtEl>
                                          <p:spTgt spid="39947"/>
                                        </p:tgtEl>
                                        <p:attrNameLst>
                                          <p:attrName>style.visibility</p:attrName>
                                        </p:attrNameLst>
                                      </p:cBhvr>
                                      <p:to>
                                        <p:strVal val="visible"/>
                                      </p:to>
                                    </p:set>
                                    <p:animEffect transition="in" filter="strips(downLeft)">
                                      <p:cBhvr>
                                        <p:cTn id="43" dur="500"/>
                                        <p:tgtEl>
                                          <p:spTgt spid="39947"/>
                                        </p:tgtEl>
                                      </p:cBhvr>
                                    </p:animEffect>
                                  </p:childTnLst>
                                </p:cTn>
                              </p:par>
                            </p:childTnLst>
                          </p:cTn>
                        </p:par>
                        <p:par>
                          <p:cTn id="44" fill="hold" nodeType="afterGroup">
                            <p:stCondLst>
                              <p:cond delay="500"/>
                            </p:stCondLst>
                            <p:childTnLst>
                              <p:par>
                                <p:cTn id="45" presetID="18" presetClass="entr" presetSubtype="6" fill="hold" grpId="0" nodeType="afterEffect">
                                  <p:stCondLst>
                                    <p:cond delay="0"/>
                                  </p:stCondLst>
                                  <p:childTnLst>
                                    <p:set>
                                      <p:cBhvr>
                                        <p:cTn id="46" dur="1" fill="hold">
                                          <p:stCondLst>
                                            <p:cond delay="0"/>
                                          </p:stCondLst>
                                        </p:cTn>
                                        <p:tgtEl>
                                          <p:spTgt spid="39949"/>
                                        </p:tgtEl>
                                        <p:attrNameLst>
                                          <p:attrName>style.visibility</p:attrName>
                                        </p:attrNameLst>
                                      </p:cBhvr>
                                      <p:to>
                                        <p:strVal val="visible"/>
                                      </p:to>
                                    </p:set>
                                    <p:animEffect transition="in" filter="strips(downRight)">
                                      <p:cBhvr>
                                        <p:cTn id="47" dur="500"/>
                                        <p:tgtEl>
                                          <p:spTgt spid="39949"/>
                                        </p:tgtEl>
                                      </p:cBhvr>
                                    </p:animEffect>
                                  </p:childTnLst>
                                </p:cTn>
                              </p:par>
                              <p:par>
                                <p:cTn id="48" presetID="18" presetClass="entr" presetSubtype="6" fill="hold" nodeType="withEffect">
                                  <p:stCondLst>
                                    <p:cond delay="0"/>
                                  </p:stCondLst>
                                  <p:childTnLst>
                                    <p:set>
                                      <p:cBhvr>
                                        <p:cTn id="49" dur="1" fill="hold">
                                          <p:stCondLst>
                                            <p:cond delay="0"/>
                                          </p:stCondLst>
                                        </p:cTn>
                                        <p:tgtEl>
                                          <p:spTgt spid="39943"/>
                                        </p:tgtEl>
                                        <p:attrNameLst>
                                          <p:attrName>style.visibility</p:attrName>
                                        </p:attrNameLst>
                                      </p:cBhvr>
                                      <p:to>
                                        <p:strVal val="visible"/>
                                      </p:to>
                                    </p:set>
                                    <p:animEffect transition="in" filter="strips(downRight)">
                                      <p:cBhvr>
                                        <p:cTn id="50" dur="500"/>
                                        <p:tgtEl>
                                          <p:spTgt spid="399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4" grpId="0" autoUpdateAnimBg="0"/>
      <p:bldP spid="39945" grpId="0" autoUpdateAnimBg="0"/>
      <p:bldP spid="39946" grpId="0" autoUpdateAnimBg="0"/>
      <p:bldP spid="39947" grpId="0" autoUpdateAnimBg="0"/>
      <p:bldP spid="39948" grpId="0" autoUpdateAnimBg="0"/>
      <p:bldP spid="39949"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lnSpc>
                <a:spcPct val="90000"/>
              </a:lnSpc>
            </a:pPr>
            <a:r>
              <a:rPr lang="en-US" sz="3100" smtClean="0"/>
              <a:t>Graphing planned expenditure</a:t>
            </a:r>
          </a:p>
        </p:txBody>
      </p:sp>
      <p:grpSp>
        <p:nvGrpSpPr>
          <p:cNvPr id="2" name="Group 3"/>
          <p:cNvGrpSpPr>
            <a:grpSpLocks/>
          </p:cNvGrpSpPr>
          <p:nvPr/>
        </p:nvGrpSpPr>
        <p:grpSpPr bwMode="auto">
          <a:xfrm>
            <a:off x="3581400" y="1619250"/>
            <a:ext cx="3962400" cy="3352800"/>
            <a:chOff x="2640" y="1056"/>
            <a:chExt cx="2496" cy="2112"/>
          </a:xfrm>
        </p:grpSpPr>
        <p:sp>
          <p:nvSpPr>
            <p:cNvPr id="35855" name="Line 4"/>
            <p:cNvSpPr>
              <a:spLocks noChangeShapeType="1"/>
            </p:cNvSpPr>
            <p:nvPr/>
          </p:nvSpPr>
          <p:spPr bwMode="auto">
            <a:xfrm>
              <a:off x="2640" y="1056"/>
              <a:ext cx="0" cy="2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6" name="Line 5"/>
            <p:cNvSpPr>
              <a:spLocks noChangeShapeType="1"/>
            </p:cNvSpPr>
            <p:nvPr/>
          </p:nvSpPr>
          <p:spPr bwMode="auto">
            <a:xfrm>
              <a:off x="2640" y="3168"/>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1990" name="Text Box 6"/>
          <p:cNvSpPr txBox="1">
            <a:spLocks noChangeArrowheads="1"/>
          </p:cNvSpPr>
          <p:nvPr/>
        </p:nvSpPr>
        <p:spPr bwMode="auto">
          <a:xfrm>
            <a:off x="5562600" y="4895850"/>
            <a:ext cx="259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a:t>income, output,</a:t>
            </a:r>
            <a:r>
              <a:rPr lang="en-US" sz="2400"/>
              <a:t> </a:t>
            </a:r>
            <a:r>
              <a:rPr lang="en-US" sz="2400" b="1" i="1">
                <a:latin typeface="Tahoma" pitchFamily="34" charset="0"/>
              </a:rPr>
              <a:t>Y</a:t>
            </a:r>
            <a:r>
              <a:rPr lang="en-US" sz="2400"/>
              <a:t> </a:t>
            </a:r>
          </a:p>
        </p:txBody>
      </p:sp>
      <p:sp>
        <p:nvSpPr>
          <p:cNvPr id="41991" name="Text Box 7"/>
          <p:cNvSpPr txBox="1">
            <a:spLocks noChangeArrowheads="1"/>
          </p:cNvSpPr>
          <p:nvPr/>
        </p:nvSpPr>
        <p:spPr bwMode="auto">
          <a:xfrm>
            <a:off x="1543614" y="1219200"/>
            <a:ext cx="2037786" cy="1172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tabLst>
                <a:tab pos="1830388" algn="r"/>
              </a:tabLst>
              <a:defRPr>
                <a:solidFill>
                  <a:schemeClr val="tx1"/>
                </a:solidFill>
                <a:latin typeface="Arial" charset="0"/>
                <a:cs typeface="Arial" charset="0"/>
              </a:defRPr>
            </a:lvl1pPr>
            <a:lvl2pPr marL="742950" indent="-285750" eaLnBrk="0" hangingPunct="0">
              <a:tabLst>
                <a:tab pos="1830388" algn="r"/>
              </a:tabLst>
              <a:defRPr>
                <a:solidFill>
                  <a:schemeClr val="tx1"/>
                </a:solidFill>
                <a:latin typeface="Arial" charset="0"/>
                <a:cs typeface="Arial" charset="0"/>
              </a:defRPr>
            </a:lvl2pPr>
            <a:lvl3pPr marL="1143000" indent="-228600" eaLnBrk="0" hangingPunct="0">
              <a:tabLst>
                <a:tab pos="1830388" algn="r"/>
              </a:tabLst>
              <a:defRPr>
                <a:solidFill>
                  <a:schemeClr val="tx1"/>
                </a:solidFill>
                <a:latin typeface="Arial" charset="0"/>
                <a:cs typeface="Arial" charset="0"/>
              </a:defRPr>
            </a:lvl3pPr>
            <a:lvl4pPr marL="1600200" indent="-228600" eaLnBrk="0" hangingPunct="0">
              <a:tabLst>
                <a:tab pos="1830388" algn="r"/>
              </a:tabLst>
              <a:defRPr>
                <a:solidFill>
                  <a:schemeClr val="tx1"/>
                </a:solidFill>
                <a:latin typeface="Arial" charset="0"/>
                <a:cs typeface="Arial" charset="0"/>
              </a:defRPr>
            </a:lvl4pPr>
            <a:lvl5pPr marL="2057400" indent="-228600" eaLnBrk="0" hangingPunct="0">
              <a:tabLst>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830388" algn="r"/>
              </a:tabLst>
              <a:defRPr>
                <a:solidFill>
                  <a:schemeClr val="tx1"/>
                </a:solidFill>
                <a:latin typeface="Arial" charset="0"/>
                <a:cs typeface="Arial" charset="0"/>
              </a:defRPr>
            </a:lvl9pPr>
          </a:lstStyle>
          <a:p>
            <a:pPr algn="r" eaLnBrk="1" hangingPunct="1">
              <a:spcBef>
                <a:spcPct val="5000"/>
              </a:spcBef>
            </a:pPr>
            <a:r>
              <a:rPr lang="en-US" sz="2400" b="1" i="1" dirty="0" smtClean="0">
                <a:latin typeface="Tahoma" pitchFamily="34" charset="0"/>
              </a:rPr>
              <a:t>	PE</a:t>
            </a:r>
            <a:endParaRPr lang="en-US" sz="2200" dirty="0" smtClean="0"/>
          </a:p>
          <a:p>
            <a:pPr algn="r" eaLnBrk="1" hangingPunct="1">
              <a:spcBef>
                <a:spcPct val="5000"/>
              </a:spcBef>
            </a:pPr>
            <a:r>
              <a:rPr lang="en-US" sz="2200" dirty="0" smtClean="0"/>
              <a:t>	planned</a:t>
            </a:r>
          </a:p>
          <a:p>
            <a:pPr algn="r" eaLnBrk="1" hangingPunct="1">
              <a:spcBef>
                <a:spcPct val="5000"/>
              </a:spcBef>
            </a:pPr>
            <a:r>
              <a:rPr lang="en-US" sz="2200" dirty="0" smtClean="0"/>
              <a:t>	expenditure</a:t>
            </a:r>
            <a:endParaRPr lang="en-US" sz="2200" dirty="0"/>
          </a:p>
        </p:txBody>
      </p:sp>
      <p:grpSp>
        <p:nvGrpSpPr>
          <p:cNvPr id="3" name="Group 8"/>
          <p:cNvGrpSpPr>
            <a:grpSpLocks/>
          </p:cNvGrpSpPr>
          <p:nvPr/>
        </p:nvGrpSpPr>
        <p:grpSpPr bwMode="auto">
          <a:xfrm>
            <a:off x="3581400" y="2381250"/>
            <a:ext cx="5335588" cy="1600200"/>
            <a:chOff x="2256" y="1500"/>
            <a:chExt cx="3361" cy="1008"/>
          </a:xfrm>
        </p:grpSpPr>
        <p:sp>
          <p:nvSpPr>
            <p:cNvPr id="35853" name="Text Box 9"/>
            <p:cNvSpPr txBox="1">
              <a:spLocks noChangeArrowheads="1"/>
            </p:cNvSpPr>
            <p:nvPr/>
          </p:nvSpPr>
          <p:spPr bwMode="auto">
            <a:xfrm>
              <a:off x="4321" y="1500"/>
              <a:ext cx="1296"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latin typeface="Tahoma" pitchFamily="34" charset="0"/>
                </a:rPr>
                <a:t>PE</a:t>
              </a:r>
              <a:r>
                <a:rPr lang="en-US" sz="2300">
                  <a:latin typeface="Tahoma" pitchFamily="34" charset="0"/>
                </a:rPr>
                <a:t> =</a:t>
              </a:r>
              <a:r>
                <a:rPr lang="en-US" sz="2300" b="1" i="1">
                  <a:latin typeface="Tahoma" pitchFamily="34" charset="0"/>
                </a:rPr>
                <a:t>C </a:t>
              </a:r>
              <a:r>
                <a:rPr lang="en-US" sz="2300">
                  <a:latin typeface="Tahoma" pitchFamily="34" charset="0"/>
                </a:rPr>
                <a:t>+</a:t>
              </a:r>
              <a:r>
                <a:rPr lang="en-US" sz="2300" b="1" i="1">
                  <a:latin typeface="Tahoma" pitchFamily="34" charset="0"/>
                </a:rPr>
                <a:t>I </a:t>
              </a:r>
              <a:r>
                <a:rPr lang="en-US" sz="2300">
                  <a:latin typeface="Tahoma" pitchFamily="34" charset="0"/>
                </a:rPr>
                <a:t>+</a:t>
              </a:r>
              <a:r>
                <a:rPr lang="en-US" sz="2300" b="1" i="1">
                  <a:latin typeface="Tahoma" pitchFamily="34" charset="0"/>
                </a:rPr>
                <a:t>G</a:t>
              </a:r>
              <a:r>
                <a:rPr lang="en-US" sz="2300"/>
                <a:t> </a:t>
              </a:r>
            </a:p>
          </p:txBody>
        </p:sp>
        <p:sp>
          <p:nvSpPr>
            <p:cNvPr id="35854" name="Line 10"/>
            <p:cNvSpPr>
              <a:spLocks noChangeShapeType="1"/>
            </p:cNvSpPr>
            <p:nvPr/>
          </p:nvSpPr>
          <p:spPr bwMode="auto">
            <a:xfrm flipV="1">
              <a:off x="2256" y="1740"/>
              <a:ext cx="2256" cy="768"/>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 name="Group 11"/>
          <p:cNvGrpSpPr>
            <a:grpSpLocks/>
          </p:cNvGrpSpPr>
          <p:nvPr/>
        </p:nvGrpSpPr>
        <p:grpSpPr bwMode="auto">
          <a:xfrm>
            <a:off x="5029200" y="3141663"/>
            <a:ext cx="1695450" cy="730250"/>
            <a:chOff x="3168" y="1979"/>
            <a:chExt cx="1068" cy="460"/>
          </a:xfrm>
        </p:grpSpPr>
        <p:grpSp>
          <p:nvGrpSpPr>
            <p:cNvPr id="35848" name="Group 12"/>
            <p:cNvGrpSpPr>
              <a:grpSpLocks/>
            </p:cNvGrpSpPr>
            <p:nvPr/>
          </p:nvGrpSpPr>
          <p:grpSpPr bwMode="auto">
            <a:xfrm>
              <a:off x="3168" y="2016"/>
              <a:ext cx="528" cy="192"/>
              <a:chOff x="3264" y="2016"/>
              <a:chExt cx="432" cy="144"/>
            </a:xfrm>
          </p:grpSpPr>
          <p:sp>
            <p:nvSpPr>
              <p:cNvPr id="35851" name="Line 13"/>
              <p:cNvSpPr>
                <a:spLocks noChangeShapeType="1"/>
              </p:cNvSpPr>
              <p:nvPr/>
            </p:nvSpPr>
            <p:spPr bwMode="auto">
              <a:xfrm>
                <a:off x="3264" y="2160"/>
                <a:ext cx="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2" name="Line 14"/>
              <p:cNvSpPr>
                <a:spLocks noChangeShapeType="1"/>
              </p:cNvSpPr>
              <p:nvPr/>
            </p:nvSpPr>
            <p:spPr bwMode="auto">
              <a:xfrm flipV="1">
                <a:off x="3696" y="2016"/>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5849" name="Text Box 15"/>
            <p:cNvSpPr txBox="1">
              <a:spLocks noChangeArrowheads="1"/>
            </p:cNvSpPr>
            <p:nvPr/>
          </p:nvSpPr>
          <p:spPr bwMode="auto">
            <a:xfrm>
              <a:off x="3660" y="1979"/>
              <a:ext cx="576"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i="1"/>
                <a:t>MPC</a:t>
              </a:r>
            </a:p>
          </p:txBody>
        </p:sp>
        <p:sp>
          <p:nvSpPr>
            <p:cNvPr id="35850" name="Text Box 16"/>
            <p:cNvSpPr txBox="1">
              <a:spLocks noChangeArrowheads="1"/>
            </p:cNvSpPr>
            <p:nvPr/>
          </p:nvSpPr>
          <p:spPr bwMode="auto">
            <a:xfrm>
              <a:off x="3360" y="2160"/>
              <a:ext cx="240"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a:t>1</a:t>
              </a:r>
            </a:p>
          </p:txBody>
        </p:sp>
      </p:grpSp>
    </p:spTree>
    <p:extLst>
      <p:ext uri="{BB962C8B-B14F-4D97-AF65-F5344CB8AC3E}">
        <p14:creationId xmlns:p14="http://schemas.microsoft.com/office/powerpoint/2010/main" val="854652334"/>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1991"/>
                                        </p:tgtEl>
                                        <p:attrNameLst>
                                          <p:attrName>style.visibility</p:attrName>
                                        </p:attrNameLst>
                                      </p:cBhvr>
                                      <p:to>
                                        <p:strVal val="visible"/>
                                      </p:to>
                                    </p:set>
                                    <p:animEffect transition="in" filter="fade">
                                      <p:cBhvr>
                                        <p:cTn id="12" dur="500"/>
                                        <p:tgtEl>
                                          <p:spTgt spid="419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1990"/>
                                        </p:tgtEl>
                                        <p:attrNameLst>
                                          <p:attrName>style.visibility</p:attrName>
                                        </p:attrNameLst>
                                      </p:cBhvr>
                                      <p:to>
                                        <p:strVal val="visible"/>
                                      </p:to>
                                    </p:set>
                                    <p:animEffect transition="in" filter="fade">
                                      <p:cBhvr>
                                        <p:cTn id="17" dur="500"/>
                                        <p:tgtEl>
                                          <p:spTgt spid="4199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3"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strips(upRight)">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3"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strips(upRight)">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0" grpId="0" autoUpdateAnimBg="0"/>
      <p:bldP spid="41991"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nSpc>
                <a:spcPct val="90000"/>
              </a:lnSpc>
            </a:pPr>
            <a:r>
              <a:rPr lang="en-US" sz="3100" smtClean="0"/>
              <a:t>Graphing the equilibrium condition</a:t>
            </a:r>
          </a:p>
        </p:txBody>
      </p:sp>
      <p:grpSp>
        <p:nvGrpSpPr>
          <p:cNvPr id="36867" name="Group 3"/>
          <p:cNvGrpSpPr>
            <a:grpSpLocks/>
          </p:cNvGrpSpPr>
          <p:nvPr/>
        </p:nvGrpSpPr>
        <p:grpSpPr bwMode="auto">
          <a:xfrm>
            <a:off x="3581400" y="1619250"/>
            <a:ext cx="3962400" cy="3352800"/>
            <a:chOff x="2640" y="1056"/>
            <a:chExt cx="2496" cy="2112"/>
          </a:xfrm>
        </p:grpSpPr>
        <p:sp>
          <p:nvSpPr>
            <p:cNvPr id="36875" name="Line 4"/>
            <p:cNvSpPr>
              <a:spLocks noChangeShapeType="1"/>
            </p:cNvSpPr>
            <p:nvPr/>
          </p:nvSpPr>
          <p:spPr bwMode="auto">
            <a:xfrm>
              <a:off x="2640" y="1056"/>
              <a:ext cx="0" cy="2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6" name="Line 5"/>
            <p:cNvSpPr>
              <a:spLocks noChangeShapeType="1"/>
            </p:cNvSpPr>
            <p:nvPr/>
          </p:nvSpPr>
          <p:spPr bwMode="auto">
            <a:xfrm>
              <a:off x="2640" y="3168"/>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6868" name="Text Box 6"/>
          <p:cNvSpPr txBox="1">
            <a:spLocks noChangeArrowheads="1"/>
          </p:cNvSpPr>
          <p:nvPr/>
        </p:nvSpPr>
        <p:spPr bwMode="auto">
          <a:xfrm>
            <a:off x="5562600" y="4895850"/>
            <a:ext cx="259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a:t>income, output,</a:t>
            </a:r>
            <a:r>
              <a:rPr lang="en-US" sz="2400"/>
              <a:t> </a:t>
            </a:r>
            <a:r>
              <a:rPr lang="en-US" sz="2400" b="1" i="1">
                <a:latin typeface="Tahoma" pitchFamily="34" charset="0"/>
              </a:rPr>
              <a:t>Y</a:t>
            </a:r>
            <a:r>
              <a:rPr lang="en-US" sz="2400"/>
              <a:t> </a:t>
            </a:r>
          </a:p>
        </p:txBody>
      </p:sp>
      <p:sp>
        <p:nvSpPr>
          <p:cNvPr id="36869" name="Text Box 7"/>
          <p:cNvSpPr txBox="1">
            <a:spLocks noChangeArrowheads="1"/>
          </p:cNvSpPr>
          <p:nvPr/>
        </p:nvSpPr>
        <p:spPr bwMode="auto">
          <a:xfrm>
            <a:off x="1510772" y="1219200"/>
            <a:ext cx="2070627" cy="1172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tabLst>
                <a:tab pos="1830388" algn="r"/>
              </a:tabLst>
              <a:defRPr>
                <a:solidFill>
                  <a:schemeClr val="tx1"/>
                </a:solidFill>
                <a:latin typeface="Arial" charset="0"/>
                <a:cs typeface="Arial" charset="0"/>
              </a:defRPr>
            </a:lvl1pPr>
            <a:lvl2pPr marL="742950" indent="-285750" eaLnBrk="0" hangingPunct="0">
              <a:tabLst>
                <a:tab pos="1830388" algn="r"/>
              </a:tabLst>
              <a:defRPr>
                <a:solidFill>
                  <a:schemeClr val="tx1"/>
                </a:solidFill>
                <a:latin typeface="Arial" charset="0"/>
                <a:cs typeface="Arial" charset="0"/>
              </a:defRPr>
            </a:lvl2pPr>
            <a:lvl3pPr marL="1143000" indent="-228600" eaLnBrk="0" hangingPunct="0">
              <a:tabLst>
                <a:tab pos="1830388" algn="r"/>
              </a:tabLst>
              <a:defRPr>
                <a:solidFill>
                  <a:schemeClr val="tx1"/>
                </a:solidFill>
                <a:latin typeface="Arial" charset="0"/>
                <a:cs typeface="Arial" charset="0"/>
              </a:defRPr>
            </a:lvl3pPr>
            <a:lvl4pPr marL="1600200" indent="-228600" eaLnBrk="0" hangingPunct="0">
              <a:tabLst>
                <a:tab pos="1830388" algn="r"/>
              </a:tabLst>
              <a:defRPr>
                <a:solidFill>
                  <a:schemeClr val="tx1"/>
                </a:solidFill>
                <a:latin typeface="Arial" charset="0"/>
                <a:cs typeface="Arial" charset="0"/>
              </a:defRPr>
            </a:lvl4pPr>
            <a:lvl5pPr marL="2057400" indent="-228600" eaLnBrk="0" hangingPunct="0">
              <a:tabLst>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830388" algn="r"/>
              </a:tabLst>
              <a:defRPr>
                <a:solidFill>
                  <a:schemeClr val="tx1"/>
                </a:solidFill>
                <a:latin typeface="Arial" charset="0"/>
                <a:cs typeface="Arial" charset="0"/>
              </a:defRPr>
            </a:lvl9pPr>
          </a:lstStyle>
          <a:p>
            <a:pPr algn="r" eaLnBrk="1" hangingPunct="1">
              <a:spcBef>
                <a:spcPct val="5000"/>
              </a:spcBef>
            </a:pPr>
            <a:r>
              <a:rPr lang="en-US" sz="2400" b="1" i="1" dirty="0">
                <a:latin typeface="Tahoma" pitchFamily="34" charset="0"/>
              </a:rPr>
              <a:t>	PE</a:t>
            </a:r>
            <a:endParaRPr lang="en-US" sz="2200" dirty="0"/>
          </a:p>
          <a:p>
            <a:pPr algn="r" eaLnBrk="1" hangingPunct="1">
              <a:spcBef>
                <a:spcPct val="5000"/>
              </a:spcBef>
            </a:pPr>
            <a:r>
              <a:rPr lang="en-US" sz="2200" dirty="0"/>
              <a:t>	planned</a:t>
            </a:r>
          </a:p>
          <a:p>
            <a:pPr algn="r" eaLnBrk="1" hangingPunct="1">
              <a:spcBef>
                <a:spcPct val="5000"/>
              </a:spcBef>
            </a:pPr>
            <a:r>
              <a:rPr lang="en-US" sz="2200" dirty="0"/>
              <a:t>	expenditure</a:t>
            </a:r>
          </a:p>
        </p:txBody>
      </p:sp>
      <p:grpSp>
        <p:nvGrpSpPr>
          <p:cNvPr id="3" name="Group 8"/>
          <p:cNvGrpSpPr>
            <a:grpSpLocks/>
          </p:cNvGrpSpPr>
          <p:nvPr/>
        </p:nvGrpSpPr>
        <p:grpSpPr bwMode="auto">
          <a:xfrm>
            <a:off x="3581400" y="1619250"/>
            <a:ext cx="3671888" cy="3352800"/>
            <a:chOff x="2256" y="1020"/>
            <a:chExt cx="2313" cy="2112"/>
          </a:xfrm>
        </p:grpSpPr>
        <p:sp>
          <p:nvSpPr>
            <p:cNvPr id="36873" name="Line 9"/>
            <p:cNvSpPr>
              <a:spLocks noChangeShapeType="1"/>
            </p:cNvSpPr>
            <p:nvPr/>
          </p:nvSpPr>
          <p:spPr bwMode="auto">
            <a:xfrm flipV="1">
              <a:off x="2256" y="1260"/>
              <a:ext cx="1872" cy="1872"/>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4" name="Text Box 10"/>
            <p:cNvSpPr txBox="1">
              <a:spLocks noChangeArrowheads="1"/>
            </p:cNvSpPr>
            <p:nvPr/>
          </p:nvSpPr>
          <p:spPr bwMode="auto">
            <a:xfrm>
              <a:off x="3862" y="1020"/>
              <a:ext cx="707"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latin typeface="Tahoma" pitchFamily="34" charset="0"/>
                </a:rPr>
                <a:t>PE</a:t>
              </a:r>
              <a:r>
                <a:rPr lang="en-US" sz="2300">
                  <a:latin typeface="Tahoma" pitchFamily="34" charset="0"/>
                </a:rPr>
                <a:t> =</a:t>
              </a:r>
              <a:r>
                <a:rPr lang="en-US" sz="2300" b="1" i="1">
                  <a:latin typeface="Tahoma" pitchFamily="34" charset="0"/>
                </a:rPr>
                <a:t>Y</a:t>
              </a:r>
              <a:r>
                <a:rPr lang="en-US" sz="2300"/>
                <a:t> </a:t>
              </a:r>
            </a:p>
          </p:txBody>
        </p:sp>
      </p:grpSp>
      <p:sp>
        <p:nvSpPr>
          <p:cNvPr id="44043" name="Arc 11"/>
          <p:cNvSpPr>
            <a:spLocks/>
          </p:cNvSpPr>
          <p:nvPr/>
        </p:nvSpPr>
        <p:spPr bwMode="auto">
          <a:xfrm>
            <a:off x="3657600" y="4316413"/>
            <a:ext cx="990600" cy="719137"/>
          </a:xfrm>
          <a:custGeom>
            <a:avLst/>
            <a:gdLst>
              <a:gd name="T0" fmla="*/ 2147483647 w 21536"/>
              <a:gd name="T1" fmla="*/ 0 h 17238"/>
              <a:gd name="T2" fmla="*/ 2147483647 w 21536"/>
              <a:gd name="T3" fmla="*/ 2147483647 h 17238"/>
              <a:gd name="T4" fmla="*/ 0 w 21536"/>
              <a:gd name="T5" fmla="*/ 2147483647 h 17238"/>
              <a:gd name="T6" fmla="*/ 0 60000 65536"/>
              <a:gd name="T7" fmla="*/ 0 60000 65536"/>
              <a:gd name="T8" fmla="*/ 0 60000 65536"/>
              <a:gd name="T9" fmla="*/ 0 w 21536"/>
              <a:gd name="T10" fmla="*/ 0 h 17238"/>
              <a:gd name="T11" fmla="*/ 21536 w 21536"/>
              <a:gd name="T12" fmla="*/ 17238 h 17238"/>
            </a:gdLst>
            <a:ahLst/>
            <a:cxnLst>
              <a:cxn ang="T6">
                <a:pos x="T0" y="T1"/>
              </a:cxn>
              <a:cxn ang="T7">
                <a:pos x="T2" y="T3"/>
              </a:cxn>
              <a:cxn ang="T8">
                <a:pos x="T4" y="T5"/>
              </a:cxn>
            </a:cxnLst>
            <a:rect l="T9" t="T10" r="T11" b="T12"/>
            <a:pathLst>
              <a:path w="21536" h="17238" fill="none" extrusionOk="0">
                <a:moveTo>
                  <a:pt x="13015" y="0"/>
                </a:moveTo>
                <a:cubicBezTo>
                  <a:pt x="17955" y="3729"/>
                  <a:pt x="21057" y="9399"/>
                  <a:pt x="21535" y="15570"/>
                </a:cubicBezTo>
              </a:path>
              <a:path w="21536" h="17238" stroke="0" extrusionOk="0">
                <a:moveTo>
                  <a:pt x="13015" y="0"/>
                </a:moveTo>
                <a:cubicBezTo>
                  <a:pt x="17955" y="3729"/>
                  <a:pt x="21057" y="9399"/>
                  <a:pt x="21535" y="15570"/>
                </a:cubicBezTo>
                <a:lnTo>
                  <a:pt x="0" y="17238"/>
                </a:lnTo>
                <a:close/>
              </a:path>
            </a:pathLst>
          </a:custGeom>
          <a:noFill/>
          <a:ln w="381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4044" name="Text Box 12"/>
          <p:cNvSpPr txBox="1">
            <a:spLocks noChangeArrowheads="1"/>
          </p:cNvSpPr>
          <p:nvPr/>
        </p:nvSpPr>
        <p:spPr bwMode="auto">
          <a:xfrm>
            <a:off x="4586288" y="4222750"/>
            <a:ext cx="6858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a:t>45</a:t>
            </a:r>
            <a:r>
              <a:rPr lang="en-US" sz="2700"/>
              <a:t>º</a:t>
            </a:r>
            <a:endParaRPr lang="en-US" sz="2700" baseline="30000"/>
          </a:p>
        </p:txBody>
      </p:sp>
    </p:spTree>
    <p:extLst>
      <p:ext uri="{BB962C8B-B14F-4D97-AF65-F5344CB8AC3E}">
        <p14:creationId xmlns:p14="http://schemas.microsoft.com/office/powerpoint/2010/main" val="135860538"/>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upRigh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9" fill="hold" grpId="0" nodeType="clickEffect">
                                  <p:stCondLst>
                                    <p:cond delay="0"/>
                                  </p:stCondLst>
                                  <p:childTnLst>
                                    <p:set>
                                      <p:cBhvr>
                                        <p:cTn id="11" dur="1" fill="hold">
                                          <p:stCondLst>
                                            <p:cond delay="0"/>
                                          </p:stCondLst>
                                        </p:cTn>
                                        <p:tgtEl>
                                          <p:spTgt spid="44043"/>
                                        </p:tgtEl>
                                        <p:attrNameLst>
                                          <p:attrName>style.visibility</p:attrName>
                                        </p:attrNameLst>
                                      </p:cBhvr>
                                      <p:to>
                                        <p:strVal val="visible"/>
                                      </p:to>
                                    </p:set>
                                    <p:animEffect transition="in" filter="strips(upLeft)">
                                      <p:cBhvr>
                                        <p:cTn id="12" dur="500"/>
                                        <p:tgtEl>
                                          <p:spTgt spid="44043"/>
                                        </p:tgtEl>
                                      </p:cBhvr>
                                    </p:animEffect>
                                  </p:childTnLst>
                                </p:cTn>
                              </p:par>
                            </p:childTnLst>
                          </p:cTn>
                        </p:par>
                        <p:par>
                          <p:cTn id="13" fill="hold" nodeType="afterGroup">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44044"/>
                                        </p:tgtEl>
                                        <p:attrNameLst>
                                          <p:attrName>style.visibility</p:attrName>
                                        </p:attrNameLst>
                                      </p:cBhvr>
                                      <p:to>
                                        <p:strVal val="visible"/>
                                      </p:to>
                                    </p:set>
                                    <p:animEffect transition="in" filter="fade">
                                      <p:cBhvr>
                                        <p:cTn id="16" dur="500"/>
                                        <p:tgtEl>
                                          <p:spTgt spid="440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43" grpId="0" animBg="1"/>
      <p:bldP spid="44044"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7"/>
          <p:cNvSpPr>
            <a:spLocks noGrp="1" noChangeArrowheads="1"/>
          </p:cNvSpPr>
          <p:nvPr>
            <p:ph type="title"/>
          </p:nvPr>
        </p:nvSpPr>
        <p:spPr/>
        <p:txBody>
          <a:bodyPr/>
          <a:lstStyle/>
          <a:p>
            <a:r>
              <a:rPr lang="en-US" smtClean="0"/>
              <a:t>The equilibrium value of income</a:t>
            </a:r>
          </a:p>
        </p:txBody>
      </p:sp>
      <p:grpSp>
        <p:nvGrpSpPr>
          <p:cNvPr id="37891" name="Group 3"/>
          <p:cNvGrpSpPr>
            <a:grpSpLocks/>
          </p:cNvGrpSpPr>
          <p:nvPr/>
        </p:nvGrpSpPr>
        <p:grpSpPr bwMode="auto">
          <a:xfrm>
            <a:off x="3581400" y="1619250"/>
            <a:ext cx="3962400" cy="3352800"/>
            <a:chOff x="2640" y="1056"/>
            <a:chExt cx="2496" cy="2112"/>
          </a:xfrm>
        </p:grpSpPr>
        <p:sp>
          <p:nvSpPr>
            <p:cNvPr id="37903" name="Line 4"/>
            <p:cNvSpPr>
              <a:spLocks noChangeShapeType="1"/>
            </p:cNvSpPr>
            <p:nvPr/>
          </p:nvSpPr>
          <p:spPr bwMode="auto">
            <a:xfrm>
              <a:off x="2640" y="1056"/>
              <a:ext cx="0" cy="2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4" name="Line 5"/>
            <p:cNvSpPr>
              <a:spLocks noChangeShapeType="1"/>
            </p:cNvSpPr>
            <p:nvPr/>
          </p:nvSpPr>
          <p:spPr bwMode="auto">
            <a:xfrm>
              <a:off x="2640" y="3168"/>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7892" name="Text Box 6"/>
          <p:cNvSpPr txBox="1">
            <a:spLocks noChangeArrowheads="1"/>
          </p:cNvSpPr>
          <p:nvPr/>
        </p:nvSpPr>
        <p:spPr bwMode="auto">
          <a:xfrm>
            <a:off x="5562600" y="4895850"/>
            <a:ext cx="259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a:t>income, output,</a:t>
            </a:r>
            <a:r>
              <a:rPr lang="en-US" sz="2400"/>
              <a:t> </a:t>
            </a:r>
            <a:r>
              <a:rPr lang="en-US" sz="2400" b="1" i="1">
                <a:latin typeface="Tahoma" pitchFamily="34" charset="0"/>
              </a:rPr>
              <a:t>Y</a:t>
            </a:r>
            <a:r>
              <a:rPr lang="en-US" sz="2400"/>
              <a:t> </a:t>
            </a:r>
          </a:p>
        </p:txBody>
      </p:sp>
      <p:sp>
        <p:nvSpPr>
          <p:cNvPr id="37894" name="Line 8"/>
          <p:cNvSpPr>
            <a:spLocks noChangeShapeType="1"/>
          </p:cNvSpPr>
          <p:nvPr/>
        </p:nvSpPr>
        <p:spPr bwMode="auto">
          <a:xfrm flipV="1">
            <a:off x="3581400" y="2000250"/>
            <a:ext cx="2971800" cy="2971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895" name="Text Box 9"/>
          <p:cNvSpPr txBox="1">
            <a:spLocks noChangeArrowheads="1"/>
          </p:cNvSpPr>
          <p:nvPr/>
        </p:nvSpPr>
        <p:spPr bwMode="auto">
          <a:xfrm>
            <a:off x="6130925" y="1619250"/>
            <a:ext cx="1108075"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latin typeface="Tahoma" pitchFamily="34" charset="0"/>
              </a:rPr>
              <a:t>PE</a:t>
            </a:r>
            <a:r>
              <a:rPr lang="en-US" sz="2300">
                <a:latin typeface="Tahoma" pitchFamily="34" charset="0"/>
              </a:rPr>
              <a:t> =</a:t>
            </a:r>
            <a:r>
              <a:rPr lang="en-US" sz="2300" b="1" i="1">
                <a:latin typeface="Tahoma" pitchFamily="34" charset="0"/>
              </a:rPr>
              <a:t>Y</a:t>
            </a:r>
            <a:r>
              <a:rPr lang="en-US" sz="2300"/>
              <a:t> </a:t>
            </a:r>
          </a:p>
        </p:txBody>
      </p:sp>
      <p:sp>
        <p:nvSpPr>
          <p:cNvPr id="37896" name="Text Box 10"/>
          <p:cNvSpPr txBox="1">
            <a:spLocks noChangeArrowheads="1"/>
          </p:cNvSpPr>
          <p:nvPr/>
        </p:nvSpPr>
        <p:spPr bwMode="auto">
          <a:xfrm>
            <a:off x="6934200" y="2381250"/>
            <a:ext cx="205740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latin typeface="Tahoma" pitchFamily="34" charset="0"/>
              </a:rPr>
              <a:t>PE</a:t>
            </a:r>
            <a:r>
              <a:rPr lang="en-US" sz="2300">
                <a:latin typeface="Tahoma" pitchFamily="34" charset="0"/>
              </a:rPr>
              <a:t> =</a:t>
            </a:r>
            <a:r>
              <a:rPr lang="en-US" sz="2300" b="1" i="1">
                <a:latin typeface="Tahoma" pitchFamily="34" charset="0"/>
              </a:rPr>
              <a:t>C </a:t>
            </a:r>
            <a:r>
              <a:rPr lang="en-US" sz="2300">
                <a:latin typeface="Tahoma" pitchFamily="34" charset="0"/>
              </a:rPr>
              <a:t>+</a:t>
            </a:r>
            <a:r>
              <a:rPr lang="en-US" sz="2300" b="1" i="1">
                <a:latin typeface="Tahoma" pitchFamily="34" charset="0"/>
              </a:rPr>
              <a:t>I </a:t>
            </a:r>
            <a:r>
              <a:rPr lang="en-US" sz="2300">
                <a:latin typeface="Tahoma" pitchFamily="34" charset="0"/>
              </a:rPr>
              <a:t>+</a:t>
            </a:r>
            <a:r>
              <a:rPr lang="en-US" sz="2300" b="1" i="1">
                <a:latin typeface="Tahoma" pitchFamily="34" charset="0"/>
              </a:rPr>
              <a:t>G</a:t>
            </a:r>
            <a:r>
              <a:rPr lang="en-US" sz="2300"/>
              <a:t> </a:t>
            </a:r>
          </a:p>
        </p:txBody>
      </p:sp>
      <p:sp>
        <p:nvSpPr>
          <p:cNvPr id="37897" name="Line 11"/>
          <p:cNvSpPr>
            <a:spLocks noChangeShapeType="1"/>
          </p:cNvSpPr>
          <p:nvPr/>
        </p:nvSpPr>
        <p:spPr bwMode="auto">
          <a:xfrm flipV="1">
            <a:off x="3581400" y="2762250"/>
            <a:ext cx="3581400" cy="1219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092" name="Line 12"/>
          <p:cNvSpPr>
            <a:spLocks noChangeShapeType="1"/>
          </p:cNvSpPr>
          <p:nvPr/>
        </p:nvSpPr>
        <p:spPr bwMode="auto">
          <a:xfrm>
            <a:off x="5105400" y="3448050"/>
            <a:ext cx="0" cy="152400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6093" name="Line 13"/>
          <p:cNvSpPr>
            <a:spLocks noChangeShapeType="1"/>
          </p:cNvSpPr>
          <p:nvPr/>
        </p:nvSpPr>
        <p:spPr bwMode="auto">
          <a:xfrm flipV="1">
            <a:off x="3581400" y="3448050"/>
            <a:ext cx="1524000" cy="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 name="Group 14"/>
          <p:cNvGrpSpPr>
            <a:grpSpLocks/>
          </p:cNvGrpSpPr>
          <p:nvPr/>
        </p:nvGrpSpPr>
        <p:grpSpPr bwMode="auto">
          <a:xfrm>
            <a:off x="3657600" y="4953000"/>
            <a:ext cx="1752600" cy="1295400"/>
            <a:chOff x="2304" y="3120"/>
            <a:chExt cx="1104" cy="816"/>
          </a:xfrm>
        </p:grpSpPr>
        <p:sp>
          <p:nvSpPr>
            <p:cNvPr id="37901" name="Text Box 15"/>
            <p:cNvSpPr txBox="1">
              <a:spLocks noChangeArrowheads="1"/>
            </p:cNvSpPr>
            <p:nvPr/>
          </p:nvSpPr>
          <p:spPr bwMode="auto">
            <a:xfrm>
              <a:off x="2304" y="3430"/>
              <a:ext cx="1104" cy="506"/>
            </a:xfrm>
            <a:prstGeom prst="rect">
              <a:avLst/>
            </a:prstGeom>
            <a:solidFill>
              <a:srgbClr val="FFCCCC"/>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300"/>
                <a:t>Equilibrium </a:t>
              </a:r>
              <a:br>
                <a:rPr lang="en-US" sz="2300"/>
              </a:br>
              <a:r>
                <a:rPr lang="en-US" sz="2300"/>
                <a:t>income</a:t>
              </a:r>
            </a:p>
          </p:txBody>
        </p:sp>
        <p:sp>
          <p:nvSpPr>
            <p:cNvPr id="37902" name="Line 16"/>
            <p:cNvSpPr>
              <a:spLocks noChangeShapeType="1"/>
            </p:cNvSpPr>
            <p:nvPr/>
          </p:nvSpPr>
          <p:spPr bwMode="auto">
            <a:xfrm flipV="1">
              <a:off x="3012" y="3120"/>
              <a:ext cx="204" cy="308"/>
            </a:xfrm>
            <a:prstGeom prst="line">
              <a:avLst/>
            </a:prstGeom>
            <a:noFill/>
            <a:ln w="381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sp>
        <p:nvSpPr>
          <p:cNvPr id="17" name="Text Box 7"/>
          <p:cNvSpPr txBox="1">
            <a:spLocks noChangeArrowheads="1"/>
          </p:cNvSpPr>
          <p:nvPr/>
        </p:nvSpPr>
        <p:spPr bwMode="auto">
          <a:xfrm>
            <a:off x="1510772" y="1219200"/>
            <a:ext cx="2070627" cy="1172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tabLst>
                <a:tab pos="1830388" algn="r"/>
              </a:tabLst>
              <a:defRPr>
                <a:solidFill>
                  <a:schemeClr val="tx1"/>
                </a:solidFill>
                <a:latin typeface="Arial" charset="0"/>
                <a:cs typeface="Arial" charset="0"/>
              </a:defRPr>
            </a:lvl1pPr>
            <a:lvl2pPr marL="742950" indent="-285750" eaLnBrk="0" hangingPunct="0">
              <a:tabLst>
                <a:tab pos="1830388" algn="r"/>
              </a:tabLst>
              <a:defRPr>
                <a:solidFill>
                  <a:schemeClr val="tx1"/>
                </a:solidFill>
                <a:latin typeface="Arial" charset="0"/>
                <a:cs typeface="Arial" charset="0"/>
              </a:defRPr>
            </a:lvl2pPr>
            <a:lvl3pPr marL="1143000" indent="-228600" eaLnBrk="0" hangingPunct="0">
              <a:tabLst>
                <a:tab pos="1830388" algn="r"/>
              </a:tabLst>
              <a:defRPr>
                <a:solidFill>
                  <a:schemeClr val="tx1"/>
                </a:solidFill>
                <a:latin typeface="Arial" charset="0"/>
                <a:cs typeface="Arial" charset="0"/>
              </a:defRPr>
            </a:lvl3pPr>
            <a:lvl4pPr marL="1600200" indent="-228600" eaLnBrk="0" hangingPunct="0">
              <a:tabLst>
                <a:tab pos="1830388" algn="r"/>
              </a:tabLst>
              <a:defRPr>
                <a:solidFill>
                  <a:schemeClr val="tx1"/>
                </a:solidFill>
                <a:latin typeface="Arial" charset="0"/>
                <a:cs typeface="Arial" charset="0"/>
              </a:defRPr>
            </a:lvl4pPr>
            <a:lvl5pPr marL="2057400" indent="-228600" eaLnBrk="0" hangingPunct="0">
              <a:tabLst>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830388" algn="r"/>
              </a:tabLst>
              <a:defRPr>
                <a:solidFill>
                  <a:schemeClr val="tx1"/>
                </a:solidFill>
                <a:latin typeface="Arial" charset="0"/>
                <a:cs typeface="Arial" charset="0"/>
              </a:defRPr>
            </a:lvl9pPr>
          </a:lstStyle>
          <a:p>
            <a:pPr algn="r" eaLnBrk="1" hangingPunct="1">
              <a:spcBef>
                <a:spcPct val="5000"/>
              </a:spcBef>
            </a:pPr>
            <a:r>
              <a:rPr lang="en-US" sz="2400" b="1" i="1" dirty="0">
                <a:latin typeface="Tahoma" pitchFamily="34" charset="0"/>
              </a:rPr>
              <a:t>	PE</a:t>
            </a:r>
            <a:endParaRPr lang="en-US" sz="2200" dirty="0"/>
          </a:p>
          <a:p>
            <a:pPr algn="r" eaLnBrk="1" hangingPunct="1">
              <a:spcBef>
                <a:spcPct val="5000"/>
              </a:spcBef>
            </a:pPr>
            <a:r>
              <a:rPr lang="en-US" sz="2200" dirty="0"/>
              <a:t>	planned</a:t>
            </a:r>
          </a:p>
          <a:p>
            <a:pPr algn="r" eaLnBrk="1" hangingPunct="1">
              <a:spcBef>
                <a:spcPct val="5000"/>
              </a:spcBef>
            </a:pPr>
            <a:r>
              <a:rPr lang="en-US" sz="2200" dirty="0"/>
              <a:t>	expenditure</a:t>
            </a:r>
          </a:p>
        </p:txBody>
      </p:sp>
    </p:spTree>
    <p:extLst>
      <p:ext uri="{BB962C8B-B14F-4D97-AF65-F5344CB8AC3E}">
        <p14:creationId xmlns:p14="http://schemas.microsoft.com/office/powerpoint/2010/main" val="331095626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46093"/>
                                        </p:tgtEl>
                                        <p:attrNameLst>
                                          <p:attrName>style.visibility</p:attrName>
                                        </p:attrNameLst>
                                      </p:cBhvr>
                                      <p:to>
                                        <p:strVal val="visible"/>
                                      </p:to>
                                    </p:set>
                                    <p:animEffect transition="in" filter="wipe(right)">
                                      <p:cBhvr>
                                        <p:cTn id="7" dur="500"/>
                                        <p:tgtEl>
                                          <p:spTgt spid="46093"/>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46092"/>
                                        </p:tgtEl>
                                        <p:attrNameLst>
                                          <p:attrName>style.visibility</p:attrName>
                                        </p:attrNameLst>
                                      </p:cBhvr>
                                      <p:to>
                                        <p:strVal val="visible"/>
                                      </p:to>
                                    </p:set>
                                    <p:animEffect transition="in" filter="wipe(up)">
                                      <p:cBhvr>
                                        <p:cTn id="11" dur="500"/>
                                        <p:tgtEl>
                                          <p:spTgt spid="46092"/>
                                        </p:tgtEl>
                                      </p:cBhvr>
                                    </p:animEffect>
                                  </p:childTnLst>
                                </p:cTn>
                              </p:par>
                            </p:childTnLst>
                          </p:cTn>
                        </p:par>
                        <p:par>
                          <p:cTn id="12" fill="hold" nodeType="afterGroup">
                            <p:stCondLst>
                              <p:cond delay="1000"/>
                            </p:stCondLst>
                            <p:childTnLst>
                              <p:par>
                                <p:cTn id="13" presetID="18" presetClass="entr" presetSubtype="3"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strips(upRight)">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92" grpId="0" animBg="1"/>
      <p:bldP spid="46093" grpId="0" animBg="1"/>
    </p:bldLst>
  </p:timing>
</p:sld>
</file>

<file path=ppt/theme/theme1.xml><?xml version="1.0" encoding="utf-8"?>
<a:theme xmlns:a="http://schemas.openxmlformats.org/drawingml/2006/main" name="14_Default Design">
  <a:themeElements>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4_Default Design">
      <a:majorFont>
        <a:latin typeface="Tahoma"/>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4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4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4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4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4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4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4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4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4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4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4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2338</TotalTime>
  <Words>3249</Words>
  <Application>Microsoft Macintosh PowerPoint</Application>
  <PresentationFormat>On-screen Show (4:3)</PresentationFormat>
  <Paragraphs>528</Paragraphs>
  <Slides>46</Slides>
  <Notes>46</Notes>
  <HiddenSlides>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48" baseType="lpstr">
      <vt:lpstr>14_Default Design</vt:lpstr>
      <vt:lpstr>Equation</vt:lpstr>
      <vt:lpstr>PowerPoint Presentation</vt:lpstr>
      <vt:lpstr>IN THIS CHAPTER, YOU WILL LEARN:</vt:lpstr>
      <vt:lpstr>Context</vt:lpstr>
      <vt:lpstr>Context</vt:lpstr>
      <vt:lpstr>The Keynesian cross</vt:lpstr>
      <vt:lpstr>Elements of the Keynesian cross</vt:lpstr>
      <vt:lpstr>Graphing planned expenditure</vt:lpstr>
      <vt:lpstr>Graphing the equilibrium condition</vt:lpstr>
      <vt:lpstr>The equilibrium value of income</vt:lpstr>
      <vt:lpstr>An increase in government purchases</vt:lpstr>
      <vt:lpstr>Solving for ΔY</vt:lpstr>
      <vt:lpstr>The government purchases multiplier</vt:lpstr>
      <vt:lpstr>Why the multiplier is greater than 1</vt:lpstr>
      <vt:lpstr>An increase in taxes</vt:lpstr>
      <vt:lpstr>Solving for ΔY</vt:lpstr>
      <vt:lpstr>The tax multiplier</vt:lpstr>
      <vt:lpstr>The tax multiplier</vt:lpstr>
      <vt:lpstr>NOW YOU TRY Practice with the Keynesian cross</vt:lpstr>
      <vt:lpstr>ANSWERS Practice with the Keynesian cross</vt:lpstr>
      <vt:lpstr>The IS  curve</vt:lpstr>
      <vt:lpstr>Deriving the IS  curve</vt:lpstr>
      <vt:lpstr>Why the IS  curve is negatively sloped</vt:lpstr>
      <vt:lpstr>The IS  curve and the loanable funds model</vt:lpstr>
      <vt:lpstr>Fiscal Policy and the IS  curve</vt:lpstr>
      <vt:lpstr>Shifting the IS  curve:  ΔG</vt:lpstr>
      <vt:lpstr>NOW YOU TRY Shifting the IS curve:  ΔT</vt:lpstr>
      <vt:lpstr>ANSWERS Shifting the IS curve:  ΔT</vt:lpstr>
      <vt:lpstr>The theory of liquidity preference</vt:lpstr>
      <vt:lpstr>Money supply</vt:lpstr>
      <vt:lpstr>Money demand</vt:lpstr>
      <vt:lpstr>Equilibrium</vt:lpstr>
      <vt:lpstr>How the Fed raises the interest rate</vt:lpstr>
      <vt:lpstr>CASE STUDY:  Monetary Tightening &amp; Interest Rates</vt:lpstr>
      <vt:lpstr>Monetary Tightening &amp; Interest Rates, cont.</vt:lpstr>
      <vt:lpstr>The LM  curve</vt:lpstr>
      <vt:lpstr>Deriving the LM  curve</vt:lpstr>
      <vt:lpstr>Why the LM  curve is upward sloping</vt:lpstr>
      <vt:lpstr>How ΔM  shifts the LM  curve</vt:lpstr>
      <vt:lpstr>NOW YOU TRY Shifting the LM curve</vt:lpstr>
      <vt:lpstr>ANSWERS Shifting the LM curve</vt:lpstr>
      <vt:lpstr>The short-run equilibrium</vt:lpstr>
      <vt:lpstr>The Big Picture</vt:lpstr>
      <vt:lpstr>Preview of Chapter 12</vt:lpstr>
      <vt:lpstr>CHAPTER SUMMARY</vt:lpstr>
      <vt:lpstr>CHAPTER SUMMARY</vt:lpstr>
      <vt:lpstr>CHAPTER SUMMARY</vt:lpstr>
    </vt:vector>
  </TitlesOfParts>
  <Company>UNLV</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Mankiw 6e PowerPoints</dc:title>
  <dc:creator>Ron Cronovich</dc:creator>
  <cp:lastModifiedBy>Ron Cronovich</cp:lastModifiedBy>
  <cp:revision>222</cp:revision>
  <dcterms:created xsi:type="dcterms:W3CDTF">2006-04-29T00:50:43Z</dcterms:created>
  <dcterms:modified xsi:type="dcterms:W3CDTF">2015-05-27T20:25:54Z</dcterms:modified>
</cp:coreProperties>
</file>