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5.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6.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7.xml" ContentType="application/vnd.openxmlformats-officedocument.presentationml.notesSlide+xml"/>
  <Override PartName="/ppt/embeddings/oleObject7.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12.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notesSlides/notesSlide13.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notesSlides/notesSlide31.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notesSlides/notesSlide32.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notesSlides/notesSlide33.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notesSlides/notesSlide34.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notesSlides/notesSlide35.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notesSlides/notesSlide36.xml" ContentType="application/vnd.openxmlformats-officedocument.presentationml.notesSlide+xml"/>
  <Override PartName="/ppt/embeddings/oleObject30.bin" ContentType="application/vnd.openxmlformats-officedocument.oleObject"/>
  <Override PartName="/ppt/embeddings/oleObject31.bin" ContentType="application/vnd.openxmlformats-officedocument.oleObject"/>
  <Override PartName="/ppt/notesSlides/notesSlide37.xml" ContentType="application/vnd.openxmlformats-officedocument.presentationml.notesSlide+xml"/>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notesSlides/notesSlide38.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0.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51.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52.xml" ContentType="application/vnd.openxmlformats-officedocument.presentationml.notesSlide+xml"/>
  <Override PartName="/ppt/charts/chart4.xml" ContentType="application/vnd.openxmlformats-officedocument.drawingml.chart+xml"/>
  <Override PartName="/ppt/notesSlides/notesSlide53.xml" ContentType="application/vnd.openxmlformats-officedocument.presentationml.notesSlide+xml"/>
  <Override PartName="/ppt/charts/chart5.xml" ContentType="application/vnd.openxmlformats-officedocument.drawingml.chart+xml"/>
  <Override PartName="/ppt/theme/themeOverride4.xml" ContentType="application/vnd.openxmlformats-officedocument.themeOverride+xml"/>
  <Override PartName="/ppt/notesSlides/notesSlide54.xml" ContentType="application/vnd.openxmlformats-officedocument.presentationml.notesSlide+xml"/>
  <Override PartName="/ppt/charts/chart6.xml" ContentType="application/vnd.openxmlformats-officedocument.drawingml.chart+xml"/>
  <Override PartName="/ppt/theme/themeOverride5.xml" ContentType="application/vnd.openxmlformats-officedocument.themeOverride+xml"/>
  <Override PartName="/ppt/notesSlides/notesSlide55.xml" ContentType="application/vnd.openxmlformats-officedocument.presentationml.notesSlide+xml"/>
  <Override PartName="/ppt/charts/chart7.xml" ContentType="application/vnd.openxmlformats-officedocument.drawingml.chart+xml"/>
  <Override PartName="/ppt/theme/themeOverride6.xml" ContentType="application/vnd.openxmlformats-officedocument.themeOverr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59"/>
  </p:notesMasterIdLst>
  <p:handoutMasterIdLst>
    <p:handoutMasterId r:id="rId60"/>
  </p:handoutMasterIdLst>
  <p:sldIdLst>
    <p:sldId id="374" r:id="rId2"/>
    <p:sldId id="407" r:id="rId3"/>
    <p:sldId id="377" r:id="rId4"/>
    <p:sldId id="408" r:id="rId5"/>
    <p:sldId id="409" r:id="rId6"/>
    <p:sldId id="410" r:id="rId7"/>
    <p:sldId id="411" r:id="rId8"/>
    <p:sldId id="412" r:id="rId9"/>
    <p:sldId id="413" r:id="rId10"/>
    <p:sldId id="414" r:id="rId11"/>
    <p:sldId id="415" r:id="rId12"/>
    <p:sldId id="416" r:id="rId13"/>
    <p:sldId id="417"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5" r:id="rId41"/>
    <p:sldId id="446" r:id="rId42"/>
    <p:sldId id="447" r:id="rId43"/>
    <p:sldId id="448" r:id="rId44"/>
    <p:sldId id="449" r:id="rId45"/>
    <p:sldId id="450" r:id="rId46"/>
    <p:sldId id="451" r:id="rId47"/>
    <p:sldId id="452" r:id="rId48"/>
    <p:sldId id="453" r:id="rId49"/>
    <p:sldId id="454" r:id="rId50"/>
    <p:sldId id="455" r:id="rId51"/>
    <p:sldId id="456" r:id="rId52"/>
    <p:sldId id="457" r:id="rId53"/>
    <p:sldId id="458" r:id="rId54"/>
    <p:sldId id="459" r:id="rId55"/>
    <p:sldId id="460" r:id="rId56"/>
    <p:sldId id="378" r:id="rId57"/>
    <p:sldId id="406"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3172">
          <p15:clr>
            <a:srgbClr val="A4A3A4"/>
          </p15:clr>
        </p15:guide>
        <p15:guide id="2" pos="49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C9D6E5"/>
    <a:srgbClr val="0E5229"/>
    <a:srgbClr val="043333"/>
    <a:srgbClr val="198A46"/>
    <a:srgbClr val="22B35B"/>
    <a:srgbClr val="00006E"/>
    <a:srgbClr val="FFEAD5"/>
    <a:srgbClr val="E41F07"/>
    <a:srgbClr val="CCCCCC"/>
    <a:srgbClr val="1354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28" autoAdjust="0"/>
    <p:restoredTop sz="78012" autoAdjust="0"/>
  </p:normalViewPr>
  <p:slideViewPr>
    <p:cSldViewPr snapToGrid="0">
      <p:cViewPr>
        <p:scale>
          <a:sx n="90" d="100"/>
          <a:sy n="90" d="100"/>
        </p:scale>
        <p:origin x="-720" y="-624"/>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50" d="100"/>
          <a:sy n="150" d="100"/>
        </p:scale>
        <p:origin x="-80" y="1784"/>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20Mankiw%207e%20(Worth)\Ch%2011\FF%20and%2030-yr%20MORTG%20rates.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C:\!!%20Mankiw%207e%20(Worth)\Ch%2011\foreclosure%20starts%20and%20housing%20prices.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file:///C:\!!%20Mankiw%207e%20(Worth)\Ch%2011\foreclosure%20starts%20and%20housing%20price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oleObject" Target="file:///C:\!!%20Mankiw%207e%20(Worth)\Ch%2011\data%20-%20major%20stock%20price%20indeces.xlsx" TargetMode="External"/></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oleObject" Target="file:///C:\!!%20Mankiw%207e%20(Worth)\Ch%2011\investment,%20durables,%20consumer%20sentiment,%202000-2009.xls" TargetMode="External"/></Relationships>
</file>

<file path=ppt/charts/_rels/chart7.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oleObject" Target="file:///C:\Users\Ron\AppData\Local\Temp\GDPC1.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13424759405075"/>
          <c:y val="0.119595126848327"/>
          <c:w val="0.735928258967629"/>
          <c:h val="0.793117227403258"/>
        </c:manualLayout>
      </c:layout>
      <c:scatterChart>
        <c:scatterStyle val="lineMarker"/>
        <c:varyColors val="0"/>
        <c:ser>
          <c:idx val="1"/>
          <c:order val="1"/>
          <c:tx>
            <c:strRef>
              <c:f>'CS data + FF, MORTG'!$D$159</c:f>
              <c:strCache>
                <c:ptCount val="1"/>
                <c:pt idx="0">
                  <c:v>Federal Funds rate</c:v>
                </c:pt>
              </c:strCache>
            </c:strRef>
          </c:tx>
          <c:spPr>
            <a:ln w="38100">
              <a:solidFill>
                <a:srgbClr val="008080"/>
              </a:solidFill>
            </a:ln>
          </c:spPr>
          <c:marker>
            <c:symbol val="none"/>
          </c:marker>
          <c:xVal>
            <c:numRef>
              <c:f>'CS data + FF, MORTG'!$B$160:$B$271</c:f>
              <c:numCache>
                <c:formatCode>0.00</c:formatCode>
                <c:ptCount val="112"/>
                <c:pt idx="0">
                  <c:v>2000.0</c:v>
                </c:pt>
                <c:pt idx="1">
                  <c:v>2000.08333333333</c:v>
                </c:pt>
                <c:pt idx="2">
                  <c:v>2000.166666666667</c:v>
                </c:pt>
                <c:pt idx="3">
                  <c:v>2000.25</c:v>
                </c:pt>
                <c:pt idx="4">
                  <c:v>2000.333333333329</c:v>
                </c:pt>
                <c:pt idx="5">
                  <c:v>2000.41666666667</c:v>
                </c:pt>
                <c:pt idx="6">
                  <c:v>2000.5</c:v>
                </c:pt>
                <c:pt idx="7">
                  <c:v>2000.583333333329</c:v>
                </c:pt>
                <c:pt idx="8">
                  <c:v>2000.666666666666</c:v>
                </c:pt>
                <c:pt idx="9">
                  <c:v>2000.75</c:v>
                </c:pt>
                <c:pt idx="10">
                  <c:v>2000.833333333329</c:v>
                </c:pt>
                <c:pt idx="11">
                  <c:v>2000.91666666667</c:v>
                </c:pt>
                <c:pt idx="12">
                  <c:v>2001.0</c:v>
                </c:pt>
                <c:pt idx="13">
                  <c:v>2001.083333333329</c:v>
                </c:pt>
                <c:pt idx="14">
                  <c:v>2001.166666666666</c:v>
                </c:pt>
                <c:pt idx="15">
                  <c:v>2001.25</c:v>
                </c:pt>
                <c:pt idx="16">
                  <c:v>2001.333333333329</c:v>
                </c:pt>
                <c:pt idx="17">
                  <c:v>2001.41666666667</c:v>
                </c:pt>
                <c:pt idx="18">
                  <c:v>2001.5</c:v>
                </c:pt>
                <c:pt idx="19">
                  <c:v>2001.583333333328</c:v>
                </c:pt>
                <c:pt idx="20">
                  <c:v>2001.666666666666</c:v>
                </c:pt>
                <c:pt idx="21">
                  <c:v>2001.749999999998</c:v>
                </c:pt>
                <c:pt idx="22">
                  <c:v>2001.833333333328</c:v>
                </c:pt>
                <c:pt idx="23">
                  <c:v>2001.916666666668</c:v>
                </c:pt>
                <c:pt idx="24">
                  <c:v>2001.999999999998</c:v>
                </c:pt>
                <c:pt idx="25">
                  <c:v>2002.083333333328</c:v>
                </c:pt>
                <c:pt idx="26">
                  <c:v>2002.166666666666</c:v>
                </c:pt>
                <c:pt idx="27">
                  <c:v>2002.249999999998</c:v>
                </c:pt>
                <c:pt idx="28">
                  <c:v>2002.333333333328</c:v>
                </c:pt>
                <c:pt idx="29">
                  <c:v>2002.416666666668</c:v>
                </c:pt>
                <c:pt idx="30">
                  <c:v>2002.499999999998</c:v>
                </c:pt>
                <c:pt idx="31">
                  <c:v>2002.583333333328</c:v>
                </c:pt>
                <c:pt idx="32">
                  <c:v>2002.666666666666</c:v>
                </c:pt>
                <c:pt idx="33">
                  <c:v>2002.749999999997</c:v>
                </c:pt>
                <c:pt idx="34">
                  <c:v>2002.833333333328</c:v>
                </c:pt>
                <c:pt idx="35">
                  <c:v>2002.916666666667</c:v>
                </c:pt>
                <c:pt idx="36">
                  <c:v>2002.999999999997</c:v>
                </c:pt>
                <c:pt idx="37">
                  <c:v>2003.083333333327</c:v>
                </c:pt>
                <c:pt idx="38">
                  <c:v>2003.166666666666</c:v>
                </c:pt>
                <c:pt idx="39">
                  <c:v>2003.249999999997</c:v>
                </c:pt>
                <c:pt idx="40">
                  <c:v>2003.333333333327</c:v>
                </c:pt>
                <c:pt idx="41">
                  <c:v>2003.416666666667</c:v>
                </c:pt>
                <c:pt idx="42">
                  <c:v>2003.499999999997</c:v>
                </c:pt>
                <c:pt idx="43">
                  <c:v>2003.583333333327</c:v>
                </c:pt>
                <c:pt idx="44">
                  <c:v>2003.666666666663</c:v>
                </c:pt>
                <c:pt idx="45">
                  <c:v>2003.749999999997</c:v>
                </c:pt>
                <c:pt idx="46">
                  <c:v>2003.833333333327</c:v>
                </c:pt>
                <c:pt idx="47">
                  <c:v>2003.916666666667</c:v>
                </c:pt>
                <c:pt idx="48">
                  <c:v>2003.999999999996</c:v>
                </c:pt>
                <c:pt idx="49">
                  <c:v>2004.083333333326</c:v>
                </c:pt>
                <c:pt idx="50">
                  <c:v>2004.166666666663</c:v>
                </c:pt>
                <c:pt idx="51">
                  <c:v>2004.249999999996</c:v>
                </c:pt>
                <c:pt idx="52">
                  <c:v>2004.333333333326</c:v>
                </c:pt>
                <c:pt idx="53">
                  <c:v>2004.416666666666</c:v>
                </c:pt>
                <c:pt idx="54">
                  <c:v>2004.499999999996</c:v>
                </c:pt>
                <c:pt idx="55">
                  <c:v>2004.583333333326</c:v>
                </c:pt>
                <c:pt idx="56">
                  <c:v>2004.666666666663</c:v>
                </c:pt>
                <c:pt idx="57">
                  <c:v>2004.749999999996</c:v>
                </c:pt>
                <c:pt idx="58">
                  <c:v>2004.833333333325</c:v>
                </c:pt>
                <c:pt idx="59">
                  <c:v>2004.916666666666</c:v>
                </c:pt>
                <c:pt idx="60">
                  <c:v>2004.999999999995</c:v>
                </c:pt>
                <c:pt idx="61">
                  <c:v>2005.083333333325</c:v>
                </c:pt>
                <c:pt idx="62">
                  <c:v>2005.166666666663</c:v>
                </c:pt>
                <c:pt idx="63">
                  <c:v>2005.249999999995</c:v>
                </c:pt>
                <c:pt idx="64">
                  <c:v>2005.333333333325</c:v>
                </c:pt>
                <c:pt idx="65">
                  <c:v>2005.416666666665</c:v>
                </c:pt>
                <c:pt idx="66">
                  <c:v>2005.499999999995</c:v>
                </c:pt>
                <c:pt idx="67">
                  <c:v>2005.583333333325</c:v>
                </c:pt>
                <c:pt idx="68">
                  <c:v>2005.666666666662</c:v>
                </c:pt>
                <c:pt idx="69">
                  <c:v>2005.749999999995</c:v>
                </c:pt>
                <c:pt idx="70">
                  <c:v>2005.833333333324</c:v>
                </c:pt>
                <c:pt idx="71">
                  <c:v>2005.916666666664</c:v>
                </c:pt>
                <c:pt idx="72">
                  <c:v>2005.999999999995</c:v>
                </c:pt>
                <c:pt idx="73">
                  <c:v>2006.083333333324</c:v>
                </c:pt>
                <c:pt idx="74">
                  <c:v>2006.166666666661</c:v>
                </c:pt>
                <c:pt idx="75">
                  <c:v>2006.249999999994</c:v>
                </c:pt>
                <c:pt idx="76">
                  <c:v>2006.333333333324</c:v>
                </c:pt>
                <c:pt idx="77">
                  <c:v>2006.416666666664</c:v>
                </c:pt>
                <c:pt idx="78">
                  <c:v>2006.499999999994</c:v>
                </c:pt>
                <c:pt idx="79">
                  <c:v>2006.583333333324</c:v>
                </c:pt>
                <c:pt idx="80">
                  <c:v>2006.666666666661</c:v>
                </c:pt>
                <c:pt idx="81">
                  <c:v>2006.749999999994</c:v>
                </c:pt>
                <c:pt idx="82">
                  <c:v>2006.833333333324</c:v>
                </c:pt>
                <c:pt idx="83">
                  <c:v>2006.916666666664</c:v>
                </c:pt>
                <c:pt idx="84">
                  <c:v>2006.999999999994</c:v>
                </c:pt>
                <c:pt idx="85">
                  <c:v>2007.083333333323</c:v>
                </c:pt>
                <c:pt idx="86">
                  <c:v>2007.16666666666</c:v>
                </c:pt>
                <c:pt idx="87">
                  <c:v>2007.249999999993</c:v>
                </c:pt>
                <c:pt idx="88">
                  <c:v>2007.333333333323</c:v>
                </c:pt>
                <c:pt idx="89">
                  <c:v>2007.416666666663</c:v>
                </c:pt>
                <c:pt idx="90">
                  <c:v>2007.499999999993</c:v>
                </c:pt>
                <c:pt idx="91">
                  <c:v>2007.583333333323</c:v>
                </c:pt>
                <c:pt idx="92">
                  <c:v>2007.66666666666</c:v>
                </c:pt>
                <c:pt idx="93">
                  <c:v>2007.749999999993</c:v>
                </c:pt>
                <c:pt idx="94">
                  <c:v>2007.833333333323</c:v>
                </c:pt>
                <c:pt idx="95">
                  <c:v>2007.916666666663</c:v>
                </c:pt>
                <c:pt idx="96">
                  <c:v>2007.999999999993</c:v>
                </c:pt>
                <c:pt idx="97">
                  <c:v>2008.083333333323</c:v>
                </c:pt>
                <c:pt idx="98">
                  <c:v>2008.16666666666</c:v>
                </c:pt>
                <c:pt idx="99">
                  <c:v>2008.249999999992</c:v>
                </c:pt>
                <c:pt idx="100">
                  <c:v>2008.333333333323</c:v>
                </c:pt>
                <c:pt idx="101">
                  <c:v>2008.416666666662</c:v>
                </c:pt>
                <c:pt idx="102">
                  <c:v>2008.499999999992</c:v>
                </c:pt>
                <c:pt idx="103">
                  <c:v>2008.583333333322</c:v>
                </c:pt>
                <c:pt idx="104">
                  <c:v>2008.66666666666</c:v>
                </c:pt>
                <c:pt idx="105">
                  <c:v>2008.749999999992</c:v>
                </c:pt>
                <c:pt idx="106">
                  <c:v>2008.833333333322</c:v>
                </c:pt>
                <c:pt idx="107">
                  <c:v>2008.916666666662</c:v>
                </c:pt>
                <c:pt idx="108">
                  <c:v>2008.999999999992</c:v>
                </c:pt>
                <c:pt idx="109">
                  <c:v>2009.083333333322</c:v>
                </c:pt>
                <c:pt idx="110">
                  <c:v>2009.166666666658</c:v>
                </c:pt>
                <c:pt idx="111">
                  <c:v>2009.249999999992</c:v>
                </c:pt>
              </c:numCache>
            </c:numRef>
          </c:xVal>
          <c:yVal>
            <c:numRef>
              <c:f>'CS data + FF, MORTG'!$D$160:$D$271</c:f>
              <c:numCache>
                <c:formatCode>0.00</c:formatCode>
                <c:ptCount val="112"/>
                <c:pt idx="0">
                  <c:v>5.45</c:v>
                </c:pt>
                <c:pt idx="1">
                  <c:v>5.73</c:v>
                </c:pt>
                <c:pt idx="2">
                  <c:v>5.85</c:v>
                </c:pt>
                <c:pt idx="3">
                  <c:v>6.02</c:v>
                </c:pt>
                <c:pt idx="4">
                  <c:v>6.270000000000001</c:v>
                </c:pt>
                <c:pt idx="5">
                  <c:v>6.53</c:v>
                </c:pt>
                <c:pt idx="6">
                  <c:v>6.54</c:v>
                </c:pt>
                <c:pt idx="7">
                  <c:v>6.5</c:v>
                </c:pt>
                <c:pt idx="8">
                  <c:v>6.52</c:v>
                </c:pt>
                <c:pt idx="9">
                  <c:v>6.51</c:v>
                </c:pt>
                <c:pt idx="10">
                  <c:v>6.51</c:v>
                </c:pt>
                <c:pt idx="11">
                  <c:v>6.4</c:v>
                </c:pt>
                <c:pt idx="12">
                  <c:v>5.98</c:v>
                </c:pt>
                <c:pt idx="13">
                  <c:v>5.49</c:v>
                </c:pt>
                <c:pt idx="14">
                  <c:v>5.31</c:v>
                </c:pt>
                <c:pt idx="15">
                  <c:v>4.8</c:v>
                </c:pt>
                <c:pt idx="16">
                  <c:v>4.21</c:v>
                </c:pt>
                <c:pt idx="17">
                  <c:v>3.97</c:v>
                </c:pt>
                <c:pt idx="18">
                  <c:v>3.77</c:v>
                </c:pt>
                <c:pt idx="19">
                  <c:v>3.65</c:v>
                </c:pt>
                <c:pt idx="20">
                  <c:v>3.07</c:v>
                </c:pt>
                <c:pt idx="21">
                  <c:v>2.49</c:v>
                </c:pt>
                <c:pt idx="22">
                  <c:v>2.09</c:v>
                </c:pt>
                <c:pt idx="23">
                  <c:v>1.82</c:v>
                </c:pt>
                <c:pt idx="24">
                  <c:v>1.730000000000001</c:v>
                </c:pt>
                <c:pt idx="25">
                  <c:v>1.740000000000001</c:v>
                </c:pt>
                <c:pt idx="26">
                  <c:v>1.730000000000001</c:v>
                </c:pt>
                <c:pt idx="27">
                  <c:v>1.750000000000001</c:v>
                </c:pt>
                <c:pt idx="28">
                  <c:v>1.750000000000001</c:v>
                </c:pt>
                <c:pt idx="29">
                  <c:v>1.750000000000001</c:v>
                </c:pt>
                <c:pt idx="30">
                  <c:v>1.730000000000001</c:v>
                </c:pt>
                <c:pt idx="31">
                  <c:v>1.740000000000001</c:v>
                </c:pt>
                <c:pt idx="32">
                  <c:v>1.750000000000001</c:v>
                </c:pt>
                <c:pt idx="33">
                  <c:v>1.750000000000001</c:v>
                </c:pt>
                <c:pt idx="34">
                  <c:v>1.34</c:v>
                </c:pt>
                <c:pt idx="35">
                  <c:v>1.24</c:v>
                </c:pt>
                <c:pt idx="36">
                  <c:v>1.24</c:v>
                </c:pt>
                <c:pt idx="37">
                  <c:v>1.26</c:v>
                </c:pt>
                <c:pt idx="38">
                  <c:v>1.25</c:v>
                </c:pt>
                <c:pt idx="39">
                  <c:v>1.26</c:v>
                </c:pt>
                <c:pt idx="40">
                  <c:v>1.26</c:v>
                </c:pt>
                <c:pt idx="41">
                  <c:v>1.22</c:v>
                </c:pt>
                <c:pt idx="42">
                  <c:v>1.01</c:v>
                </c:pt>
                <c:pt idx="43">
                  <c:v>1.03</c:v>
                </c:pt>
                <c:pt idx="44">
                  <c:v>1.01</c:v>
                </c:pt>
                <c:pt idx="45">
                  <c:v>1.01</c:v>
                </c:pt>
                <c:pt idx="46">
                  <c:v>1.0</c:v>
                </c:pt>
                <c:pt idx="47">
                  <c:v>0.98</c:v>
                </c:pt>
                <c:pt idx="48">
                  <c:v>1.0</c:v>
                </c:pt>
                <c:pt idx="49">
                  <c:v>1.01</c:v>
                </c:pt>
                <c:pt idx="50">
                  <c:v>1.0</c:v>
                </c:pt>
                <c:pt idx="51">
                  <c:v>1.0</c:v>
                </c:pt>
                <c:pt idx="52">
                  <c:v>1.0</c:v>
                </c:pt>
                <c:pt idx="53">
                  <c:v>1.03</c:v>
                </c:pt>
                <c:pt idx="54">
                  <c:v>1.26</c:v>
                </c:pt>
                <c:pt idx="55">
                  <c:v>1.43</c:v>
                </c:pt>
                <c:pt idx="56">
                  <c:v>1.61</c:v>
                </c:pt>
                <c:pt idx="57">
                  <c:v>1.760000000000001</c:v>
                </c:pt>
                <c:pt idx="58">
                  <c:v>1.930000000000001</c:v>
                </c:pt>
                <c:pt idx="59">
                  <c:v>2.16</c:v>
                </c:pt>
                <c:pt idx="60">
                  <c:v>2.28</c:v>
                </c:pt>
                <c:pt idx="61">
                  <c:v>2.5</c:v>
                </c:pt>
                <c:pt idx="62">
                  <c:v>2.63</c:v>
                </c:pt>
                <c:pt idx="63">
                  <c:v>2.79</c:v>
                </c:pt>
                <c:pt idx="64">
                  <c:v>3.0</c:v>
                </c:pt>
                <c:pt idx="65">
                  <c:v>3.04</c:v>
                </c:pt>
                <c:pt idx="66">
                  <c:v>3.26</c:v>
                </c:pt>
                <c:pt idx="67">
                  <c:v>3.5</c:v>
                </c:pt>
                <c:pt idx="68">
                  <c:v>3.62</c:v>
                </c:pt>
                <c:pt idx="69">
                  <c:v>3.78</c:v>
                </c:pt>
                <c:pt idx="70">
                  <c:v>4.0</c:v>
                </c:pt>
                <c:pt idx="71">
                  <c:v>4.159999999999997</c:v>
                </c:pt>
                <c:pt idx="72">
                  <c:v>4.29</c:v>
                </c:pt>
                <c:pt idx="73">
                  <c:v>4.49</c:v>
                </c:pt>
                <c:pt idx="74">
                  <c:v>4.59</c:v>
                </c:pt>
                <c:pt idx="75">
                  <c:v>4.79</c:v>
                </c:pt>
                <c:pt idx="76">
                  <c:v>4.94</c:v>
                </c:pt>
                <c:pt idx="77">
                  <c:v>4.99</c:v>
                </c:pt>
                <c:pt idx="78">
                  <c:v>5.24</c:v>
                </c:pt>
                <c:pt idx="79">
                  <c:v>5.25</c:v>
                </c:pt>
                <c:pt idx="80">
                  <c:v>5.25</c:v>
                </c:pt>
                <c:pt idx="81">
                  <c:v>5.25</c:v>
                </c:pt>
                <c:pt idx="82">
                  <c:v>5.25</c:v>
                </c:pt>
                <c:pt idx="83">
                  <c:v>5.24</c:v>
                </c:pt>
                <c:pt idx="84">
                  <c:v>5.25</c:v>
                </c:pt>
                <c:pt idx="85">
                  <c:v>5.26</c:v>
                </c:pt>
                <c:pt idx="86">
                  <c:v>5.26</c:v>
                </c:pt>
                <c:pt idx="87">
                  <c:v>5.25</c:v>
                </c:pt>
                <c:pt idx="88">
                  <c:v>5.25</c:v>
                </c:pt>
                <c:pt idx="89">
                  <c:v>5.25</c:v>
                </c:pt>
                <c:pt idx="90">
                  <c:v>5.26</c:v>
                </c:pt>
                <c:pt idx="91">
                  <c:v>5.02</c:v>
                </c:pt>
                <c:pt idx="92">
                  <c:v>4.94</c:v>
                </c:pt>
                <c:pt idx="93">
                  <c:v>4.76</c:v>
                </c:pt>
                <c:pt idx="94">
                  <c:v>4.49</c:v>
                </c:pt>
                <c:pt idx="95">
                  <c:v>4.24</c:v>
                </c:pt>
                <c:pt idx="96">
                  <c:v>3.94</c:v>
                </c:pt>
                <c:pt idx="97">
                  <c:v>2.98</c:v>
                </c:pt>
                <c:pt idx="98">
                  <c:v>2.61</c:v>
                </c:pt>
                <c:pt idx="99">
                  <c:v>2.28</c:v>
                </c:pt>
                <c:pt idx="100">
                  <c:v>1.980000000000001</c:v>
                </c:pt>
                <c:pt idx="101">
                  <c:v>2.0</c:v>
                </c:pt>
                <c:pt idx="102">
                  <c:v>2.01</c:v>
                </c:pt>
                <c:pt idx="103">
                  <c:v>2.0</c:v>
                </c:pt>
                <c:pt idx="104">
                  <c:v>1.81</c:v>
                </c:pt>
                <c:pt idx="105">
                  <c:v>0.97</c:v>
                </c:pt>
                <c:pt idx="106">
                  <c:v>0.39</c:v>
                </c:pt>
                <c:pt idx="107">
                  <c:v>0.16</c:v>
                </c:pt>
                <c:pt idx="108">
                  <c:v>0.15</c:v>
                </c:pt>
                <c:pt idx="109">
                  <c:v>0.22</c:v>
                </c:pt>
                <c:pt idx="110">
                  <c:v>0.18</c:v>
                </c:pt>
                <c:pt idx="111">
                  <c:v>0.15</c:v>
                </c:pt>
              </c:numCache>
            </c:numRef>
          </c:yVal>
          <c:smooth val="0"/>
        </c:ser>
        <c:ser>
          <c:idx val="2"/>
          <c:order val="2"/>
          <c:tx>
            <c:strRef>
              <c:f>'CS data + FF, MORTG'!$E$159</c:f>
              <c:strCache>
                <c:ptCount val="1"/>
                <c:pt idx="0">
                  <c:v>30-year mortgage rate</c:v>
                </c:pt>
              </c:strCache>
            </c:strRef>
          </c:tx>
          <c:spPr>
            <a:ln w="38100">
              <a:solidFill>
                <a:srgbClr val="CC6600"/>
              </a:solidFill>
            </a:ln>
          </c:spPr>
          <c:marker>
            <c:symbol val="none"/>
          </c:marker>
          <c:xVal>
            <c:numRef>
              <c:f>'CS data + FF, MORTG'!$B$160:$B$271</c:f>
              <c:numCache>
                <c:formatCode>0.00</c:formatCode>
                <c:ptCount val="112"/>
                <c:pt idx="0">
                  <c:v>2000.0</c:v>
                </c:pt>
                <c:pt idx="1">
                  <c:v>2000.08333333333</c:v>
                </c:pt>
                <c:pt idx="2">
                  <c:v>2000.166666666667</c:v>
                </c:pt>
                <c:pt idx="3">
                  <c:v>2000.25</c:v>
                </c:pt>
                <c:pt idx="4">
                  <c:v>2000.333333333329</c:v>
                </c:pt>
                <c:pt idx="5">
                  <c:v>2000.41666666667</c:v>
                </c:pt>
                <c:pt idx="6">
                  <c:v>2000.5</c:v>
                </c:pt>
                <c:pt idx="7">
                  <c:v>2000.583333333329</c:v>
                </c:pt>
                <c:pt idx="8">
                  <c:v>2000.666666666666</c:v>
                </c:pt>
                <c:pt idx="9">
                  <c:v>2000.75</c:v>
                </c:pt>
                <c:pt idx="10">
                  <c:v>2000.833333333329</c:v>
                </c:pt>
                <c:pt idx="11">
                  <c:v>2000.91666666667</c:v>
                </c:pt>
                <c:pt idx="12">
                  <c:v>2001.0</c:v>
                </c:pt>
                <c:pt idx="13">
                  <c:v>2001.083333333329</c:v>
                </c:pt>
                <c:pt idx="14">
                  <c:v>2001.166666666666</c:v>
                </c:pt>
                <c:pt idx="15">
                  <c:v>2001.25</c:v>
                </c:pt>
                <c:pt idx="16">
                  <c:v>2001.333333333329</c:v>
                </c:pt>
                <c:pt idx="17">
                  <c:v>2001.41666666667</c:v>
                </c:pt>
                <c:pt idx="18">
                  <c:v>2001.5</c:v>
                </c:pt>
                <c:pt idx="19">
                  <c:v>2001.583333333328</c:v>
                </c:pt>
                <c:pt idx="20">
                  <c:v>2001.666666666666</c:v>
                </c:pt>
                <c:pt idx="21">
                  <c:v>2001.749999999998</c:v>
                </c:pt>
                <c:pt idx="22">
                  <c:v>2001.833333333328</c:v>
                </c:pt>
                <c:pt idx="23">
                  <c:v>2001.916666666668</c:v>
                </c:pt>
                <c:pt idx="24">
                  <c:v>2001.999999999998</c:v>
                </c:pt>
                <c:pt idx="25">
                  <c:v>2002.083333333328</c:v>
                </c:pt>
                <c:pt idx="26">
                  <c:v>2002.166666666666</c:v>
                </c:pt>
                <c:pt idx="27">
                  <c:v>2002.249999999998</c:v>
                </c:pt>
                <c:pt idx="28">
                  <c:v>2002.333333333328</c:v>
                </c:pt>
                <c:pt idx="29">
                  <c:v>2002.416666666668</c:v>
                </c:pt>
                <c:pt idx="30">
                  <c:v>2002.499999999998</c:v>
                </c:pt>
                <c:pt idx="31">
                  <c:v>2002.583333333328</c:v>
                </c:pt>
                <c:pt idx="32">
                  <c:v>2002.666666666666</c:v>
                </c:pt>
                <c:pt idx="33">
                  <c:v>2002.749999999997</c:v>
                </c:pt>
                <c:pt idx="34">
                  <c:v>2002.833333333328</c:v>
                </c:pt>
                <c:pt idx="35">
                  <c:v>2002.916666666667</c:v>
                </c:pt>
                <c:pt idx="36">
                  <c:v>2002.999999999997</c:v>
                </c:pt>
                <c:pt idx="37">
                  <c:v>2003.083333333327</c:v>
                </c:pt>
                <c:pt idx="38">
                  <c:v>2003.166666666666</c:v>
                </c:pt>
                <c:pt idx="39">
                  <c:v>2003.249999999997</c:v>
                </c:pt>
                <c:pt idx="40">
                  <c:v>2003.333333333327</c:v>
                </c:pt>
                <c:pt idx="41">
                  <c:v>2003.416666666667</c:v>
                </c:pt>
                <c:pt idx="42">
                  <c:v>2003.499999999997</c:v>
                </c:pt>
                <c:pt idx="43">
                  <c:v>2003.583333333327</c:v>
                </c:pt>
                <c:pt idx="44">
                  <c:v>2003.666666666663</c:v>
                </c:pt>
                <c:pt idx="45">
                  <c:v>2003.749999999997</c:v>
                </c:pt>
                <c:pt idx="46">
                  <c:v>2003.833333333327</c:v>
                </c:pt>
                <c:pt idx="47">
                  <c:v>2003.916666666667</c:v>
                </c:pt>
                <c:pt idx="48">
                  <c:v>2003.999999999996</c:v>
                </c:pt>
                <c:pt idx="49">
                  <c:v>2004.083333333326</c:v>
                </c:pt>
                <c:pt idx="50">
                  <c:v>2004.166666666663</c:v>
                </c:pt>
                <c:pt idx="51">
                  <c:v>2004.249999999996</c:v>
                </c:pt>
                <c:pt idx="52">
                  <c:v>2004.333333333326</c:v>
                </c:pt>
                <c:pt idx="53">
                  <c:v>2004.416666666666</c:v>
                </c:pt>
                <c:pt idx="54">
                  <c:v>2004.499999999996</c:v>
                </c:pt>
                <c:pt idx="55">
                  <c:v>2004.583333333326</c:v>
                </c:pt>
                <c:pt idx="56">
                  <c:v>2004.666666666663</c:v>
                </c:pt>
                <c:pt idx="57">
                  <c:v>2004.749999999996</c:v>
                </c:pt>
                <c:pt idx="58">
                  <c:v>2004.833333333325</c:v>
                </c:pt>
                <c:pt idx="59">
                  <c:v>2004.916666666666</c:v>
                </c:pt>
                <c:pt idx="60">
                  <c:v>2004.999999999995</c:v>
                </c:pt>
                <c:pt idx="61">
                  <c:v>2005.083333333325</c:v>
                </c:pt>
                <c:pt idx="62">
                  <c:v>2005.166666666663</c:v>
                </c:pt>
                <c:pt idx="63">
                  <c:v>2005.249999999995</c:v>
                </c:pt>
                <c:pt idx="64">
                  <c:v>2005.333333333325</c:v>
                </c:pt>
                <c:pt idx="65">
                  <c:v>2005.416666666665</c:v>
                </c:pt>
                <c:pt idx="66">
                  <c:v>2005.499999999995</c:v>
                </c:pt>
                <c:pt idx="67">
                  <c:v>2005.583333333325</c:v>
                </c:pt>
                <c:pt idx="68">
                  <c:v>2005.666666666662</c:v>
                </c:pt>
                <c:pt idx="69">
                  <c:v>2005.749999999995</c:v>
                </c:pt>
                <c:pt idx="70">
                  <c:v>2005.833333333324</c:v>
                </c:pt>
                <c:pt idx="71">
                  <c:v>2005.916666666664</c:v>
                </c:pt>
                <c:pt idx="72">
                  <c:v>2005.999999999995</c:v>
                </c:pt>
                <c:pt idx="73">
                  <c:v>2006.083333333324</c:v>
                </c:pt>
                <c:pt idx="74">
                  <c:v>2006.166666666661</c:v>
                </c:pt>
                <c:pt idx="75">
                  <c:v>2006.249999999994</c:v>
                </c:pt>
                <c:pt idx="76">
                  <c:v>2006.333333333324</c:v>
                </c:pt>
                <c:pt idx="77">
                  <c:v>2006.416666666664</c:v>
                </c:pt>
                <c:pt idx="78">
                  <c:v>2006.499999999994</c:v>
                </c:pt>
                <c:pt idx="79">
                  <c:v>2006.583333333324</c:v>
                </c:pt>
                <c:pt idx="80">
                  <c:v>2006.666666666661</c:v>
                </c:pt>
                <c:pt idx="81">
                  <c:v>2006.749999999994</c:v>
                </c:pt>
                <c:pt idx="82">
                  <c:v>2006.833333333324</c:v>
                </c:pt>
                <c:pt idx="83">
                  <c:v>2006.916666666664</c:v>
                </c:pt>
                <c:pt idx="84">
                  <c:v>2006.999999999994</c:v>
                </c:pt>
                <c:pt idx="85">
                  <c:v>2007.083333333323</c:v>
                </c:pt>
                <c:pt idx="86">
                  <c:v>2007.16666666666</c:v>
                </c:pt>
                <c:pt idx="87">
                  <c:v>2007.249999999993</c:v>
                </c:pt>
                <c:pt idx="88">
                  <c:v>2007.333333333323</c:v>
                </c:pt>
                <c:pt idx="89">
                  <c:v>2007.416666666663</c:v>
                </c:pt>
                <c:pt idx="90">
                  <c:v>2007.499999999993</c:v>
                </c:pt>
                <c:pt idx="91">
                  <c:v>2007.583333333323</c:v>
                </c:pt>
                <c:pt idx="92">
                  <c:v>2007.66666666666</c:v>
                </c:pt>
                <c:pt idx="93">
                  <c:v>2007.749999999993</c:v>
                </c:pt>
                <c:pt idx="94">
                  <c:v>2007.833333333323</c:v>
                </c:pt>
                <c:pt idx="95">
                  <c:v>2007.916666666663</c:v>
                </c:pt>
                <c:pt idx="96">
                  <c:v>2007.999999999993</c:v>
                </c:pt>
                <c:pt idx="97">
                  <c:v>2008.083333333323</c:v>
                </c:pt>
                <c:pt idx="98">
                  <c:v>2008.16666666666</c:v>
                </c:pt>
                <c:pt idx="99">
                  <c:v>2008.249999999992</c:v>
                </c:pt>
                <c:pt idx="100">
                  <c:v>2008.333333333323</c:v>
                </c:pt>
                <c:pt idx="101">
                  <c:v>2008.416666666662</c:v>
                </c:pt>
                <c:pt idx="102">
                  <c:v>2008.499999999992</c:v>
                </c:pt>
                <c:pt idx="103">
                  <c:v>2008.583333333322</c:v>
                </c:pt>
                <c:pt idx="104">
                  <c:v>2008.66666666666</c:v>
                </c:pt>
                <c:pt idx="105">
                  <c:v>2008.749999999992</c:v>
                </c:pt>
                <c:pt idx="106">
                  <c:v>2008.833333333322</c:v>
                </c:pt>
                <c:pt idx="107">
                  <c:v>2008.916666666662</c:v>
                </c:pt>
                <c:pt idx="108">
                  <c:v>2008.999999999992</c:v>
                </c:pt>
                <c:pt idx="109">
                  <c:v>2009.083333333322</c:v>
                </c:pt>
                <c:pt idx="110">
                  <c:v>2009.166666666658</c:v>
                </c:pt>
                <c:pt idx="111">
                  <c:v>2009.249999999992</c:v>
                </c:pt>
              </c:numCache>
            </c:numRef>
          </c:xVal>
          <c:yVal>
            <c:numRef>
              <c:f>'CS data + FF, MORTG'!$E$160:$E$271</c:f>
              <c:numCache>
                <c:formatCode>0.00</c:formatCode>
                <c:ptCount val="112"/>
                <c:pt idx="0">
                  <c:v>8.210000000000001</c:v>
                </c:pt>
                <c:pt idx="1">
                  <c:v>8.33</c:v>
                </c:pt>
                <c:pt idx="2">
                  <c:v>8.239999999999998</c:v>
                </c:pt>
                <c:pt idx="3">
                  <c:v>8.15</c:v>
                </c:pt>
                <c:pt idx="4">
                  <c:v>8.52</c:v>
                </c:pt>
                <c:pt idx="5">
                  <c:v>8.290000000000001</c:v>
                </c:pt>
                <c:pt idx="6">
                  <c:v>8.15</c:v>
                </c:pt>
                <c:pt idx="7">
                  <c:v>8.030000000000001</c:v>
                </c:pt>
                <c:pt idx="8">
                  <c:v>7.91</c:v>
                </c:pt>
                <c:pt idx="9">
                  <c:v>7.8</c:v>
                </c:pt>
                <c:pt idx="10">
                  <c:v>7.75</c:v>
                </c:pt>
                <c:pt idx="11">
                  <c:v>7.38</c:v>
                </c:pt>
                <c:pt idx="12">
                  <c:v>7.03</c:v>
                </c:pt>
                <c:pt idx="13">
                  <c:v>7.05</c:v>
                </c:pt>
                <c:pt idx="14">
                  <c:v>6.95</c:v>
                </c:pt>
                <c:pt idx="15">
                  <c:v>7.08</c:v>
                </c:pt>
                <c:pt idx="16">
                  <c:v>7.149999999999999</c:v>
                </c:pt>
                <c:pt idx="17">
                  <c:v>7.159999999999997</c:v>
                </c:pt>
                <c:pt idx="18">
                  <c:v>7.13</c:v>
                </c:pt>
                <c:pt idx="19">
                  <c:v>6.95</c:v>
                </c:pt>
                <c:pt idx="20">
                  <c:v>6.819999999999998</c:v>
                </c:pt>
                <c:pt idx="21">
                  <c:v>6.619999999999996</c:v>
                </c:pt>
                <c:pt idx="22">
                  <c:v>6.659999999999996</c:v>
                </c:pt>
                <c:pt idx="23">
                  <c:v>7.07</c:v>
                </c:pt>
                <c:pt idx="24">
                  <c:v>7.0</c:v>
                </c:pt>
                <c:pt idx="25">
                  <c:v>6.89</c:v>
                </c:pt>
                <c:pt idx="26">
                  <c:v>7.01</c:v>
                </c:pt>
                <c:pt idx="27">
                  <c:v>6.99</c:v>
                </c:pt>
                <c:pt idx="28">
                  <c:v>6.81</c:v>
                </c:pt>
                <c:pt idx="29">
                  <c:v>6.649999999999998</c:v>
                </c:pt>
                <c:pt idx="30">
                  <c:v>6.49</c:v>
                </c:pt>
                <c:pt idx="31">
                  <c:v>6.29</c:v>
                </c:pt>
                <c:pt idx="32">
                  <c:v>6.09</c:v>
                </c:pt>
                <c:pt idx="33">
                  <c:v>6.109999999999999</c:v>
                </c:pt>
                <c:pt idx="34">
                  <c:v>6.07</c:v>
                </c:pt>
                <c:pt idx="35">
                  <c:v>6.05</c:v>
                </c:pt>
                <c:pt idx="36">
                  <c:v>5.92</c:v>
                </c:pt>
                <c:pt idx="37">
                  <c:v>5.84</c:v>
                </c:pt>
                <c:pt idx="38">
                  <c:v>5.75</c:v>
                </c:pt>
                <c:pt idx="39">
                  <c:v>5.81</c:v>
                </c:pt>
                <c:pt idx="40">
                  <c:v>5.48</c:v>
                </c:pt>
                <c:pt idx="41">
                  <c:v>5.23</c:v>
                </c:pt>
                <c:pt idx="42">
                  <c:v>5.63</c:v>
                </c:pt>
                <c:pt idx="43">
                  <c:v>6.26</c:v>
                </c:pt>
                <c:pt idx="44">
                  <c:v>6.149999999999999</c:v>
                </c:pt>
                <c:pt idx="45">
                  <c:v>5.95</c:v>
                </c:pt>
                <c:pt idx="46">
                  <c:v>5.930000000000002</c:v>
                </c:pt>
                <c:pt idx="47">
                  <c:v>5.88</c:v>
                </c:pt>
                <c:pt idx="48">
                  <c:v>5.74</c:v>
                </c:pt>
                <c:pt idx="49">
                  <c:v>5.64</c:v>
                </c:pt>
                <c:pt idx="50">
                  <c:v>5.45</c:v>
                </c:pt>
                <c:pt idx="51">
                  <c:v>5.83</c:v>
                </c:pt>
                <c:pt idx="52">
                  <c:v>6.270000000000001</c:v>
                </c:pt>
                <c:pt idx="53">
                  <c:v>6.29</c:v>
                </c:pt>
                <c:pt idx="54">
                  <c:v>6.06</c:v>
                </c:pt>
                <c:pt idx="55">
                  <c:v>5.87</c:v>
                </c:pt>
                <c:pt idx="56">
                  <c:v>5.75</c:v>
                </c:pt>
                <c:pt idx="57">
                  <c:v>5.72</c:v>
                </c:pt>
                <c:pt idx="58">
                  <c:v>5.73</c:v>
                </c:pt>
                <c:pt idx="59">
                  <c:v>5.75</c:v>
                </c:pt>
                <c:pt idx="60">
                  <c:v>5.71</c:v>
                </c:pt>
                <c:pt idx="61">
                  <c:v>5.63</c:v>
                </c:pt>
                <c:pt idx="62">
                  <c:v>5.930000000000002</c:v>
                </c:pt>
                <c:pt idx="63">
                  <c:v>5.859999999999998</c:v>
                </c:pt>
                <c:pt idx="64">
                  <c:v>5.72</c:v>
                </c:pt>
                <c:pt idx="65">
                  <c:v>5.58</c:v>
                </c:pt>
                <c:pt idx="66">
                  <c:v>5.7</c:v>
                </c:pt>
                <c:pt idx="67">
                  <c:v>5.819999999999998</c:v>
                </c:pt>
                <c:pt idx="68">
                  <c:v>5.770000000000001</c:v>
                </c:pt>
                <c:pt idx="69">
                  <c:v>6.07</c:v>
                </c:pt>
                <c:pt idx="70">
                  <c:v>6.33</c:v>
                </c:pt>
                <c:pt idx="71">
                  <c:v>6.270000000000001</c:v>
                </c:pt>
                <c:pt idx="72">
                  <c:v>6.149999999999999</c:v>
                </c:pt>
                <c:pt idx="73">
                  <c:v>6.25</c:v>
                </c:pt>
                <c:pt idx="74">
                  <c:v>6.319999999999998</c:v>
                </c:pt>
                <c:pt idx="75">
                  <c:v>6.51</c:v>
                </c:pt>
                <c:pt idx="76">
                  <c:v>6.6</c:v>
                </c:pt>
                <c:pt idx="77">
                  <c:v>6.68</c:v>
                </c:pt>
                <c:pt idx="78">
                  <c:v>6.76</c:v>
                </c:pt>
                <c:pt idx="79">
                  <c:v>6.52</c:v>
                </c:pt>
                <c:pt idx="80">
                  <c:v>6.4</c:v>
                </c:pt>
                <c:pt idx="81">
                  <c:v>6.359999999999998</c:v>
                </c:pt>
                <c:pt idx="82">
                  <c:v>6.24</c:v>
                </c:pt>
                <c:pt idx="83">
                  <c:v>6.14</c:v>
                </c:pt>
                <c:pt idx="84">
                  <c:v>6.22</c:v>
                </c:pt>
                <c:pt idx="85">
                  <c:v>6.29</c:v>
                </c:pt>
                <c:pt idx="86">
                  <c:v>6.159999999999997</c:v>
                </c:pt>
                <c:pt idx="87">
                  <c:v>6.18</c:v>
                </c:pt>
                <c:pt idx="88">
                  <c:v>6.26</c:v>
                </c:pt>
                <c:pt idx="89">
                  <c:v>6.659999999999996</c:v>
                </c:pt>
                <c:pt idx="90">
                  <c:v>6.7</c:v>
                </c:pt>
                <c:pt idx="91">
                  <c:v>6.57</c:v>
                </c:pt>
                <c:pt idx="92">
                  <c:v>6.38</c:v>
                </c:pt>
                <c:pt idx="93">
                  <c:v>6.38</c:v>
                </c:pt>
                <c:pt idx="94">
                  <c:v>6.21</c:v>
                </c:pt>
                <c:pt idx="95">
                  <c:v>6.1</c:v>
                </c:pt>
                <c:pt idx="96">
                  <c:v>5.76</c:v>
                </c:pt>
                <c:pt idx="97">
                  <c:v>5.92</c:v>
                </c:pt>
                <c:pt idx="98">
                  <c:v>5.970000000000002</c:v>
                </c:pt>
                <c:pt idx="99">
                  <c:v>5.92</c:v>
                </c:pt>
                <c:pt idx="100">
                  <c:v>6.04</c:v>
                </c:pt>
                <c:pt idx="101">
                  <c:v>6.319999999999998</c:v>
                </c:pt>
                <c:pt idx="102">
                  <c:v>6.430000000000002</c:v>
                </c:pt>
                <c:pt idx="103">
                  <c:v>6.48</c:v>
                </c:pt>
                <c:pt idx="104">
                  <c:v>6.04</c:v>
                </c:pt>
                <c:pt idx="105">
                  <c:v>6.2</c:v>
                </c:pt>
                <c:pt idx="106">
                  <c:v>6.09</c:v>
                </c:pt>
                <c:pt idx="107">
                  <c:v>5.33</c:v>
                </c:pt>
                <c:pt idx="108">
                  <c:v>5.06</c:v>
                </c:pt>
                <c:pt idx="109">
                  <c:v>5.13</c:v>
                </c:pt>
                <c:pt idx="110">
                  <c:v>5.0</c:v>
                </c:pt>
                <c:pt idx="111">
                  <c:v>4.81</c:v>
                </c:pt>
              </c:numCache>
            </c:numRef>
          </c:yVal>
          <c:smooth val="0"/>
        </c:ser>
        <c:dLbls>
          <c:showLegendKey val="0"/>
          <c:showVal val="0"/>
          <c:showCatName val="0"/>
          <c:showSerName val="0"/>
          <c:showPercent val="0"/>
          <c:showBubbleSize val="0"/>
        </c:dLbls>
        <c:axId val="-2141337928"/>
        <c:axId val="-2141334744"/>
      </c:scatterChart>
      <c:scatterChart>
        <c:scatterStyle val="lineMarker"/>
        <c:varyColors val="0"/>
        <c:ser>
          <c:idx val="0"/>
          <c:order val="0"/>
          <c:tx>
            <c:strRef>
              <c:f>'CS data + FF, MORTG'!$C$159</c:f>
              <c:strCache>
                <c:ptCount val="1"/>
                <c:pt idx="0">
                  <c:v>Case-Shiller 20-city composite house price index</c:v>
                </c:pt>
              </c:strCache>
            </c:strRef>
          </c:tx>
          <c:spPr>
            <a:ln w="38100">
              <a:solidFill>
                <a:srgbClr val="993366"/>
              </a:solidFill>
            </a:ln>
          </c:spPr>
          <c:marker>
            <c:symbol val="none"/>
          </c:marker>
          <c:xVal>
            <c:numRef>
              <c:f>'CS data + FF, MORTG'!$B$160:$B$271</c:f>
              <c:numCache>
                <c:formatCode>0.00</c:formatCode>
                <c:ptCount val="112"/>
                <c:pt idx="0">
                  <c:v>2000.0</c:v>
                </c:pt>
                <c:pt idx="1">
                  <c:v>2000.08333333333</c:v>
                </c:pt>
                <c:pt idx="2">
                  <c:v>2000.166666666667</c:v>
                </c:pt>
                <c:pt idx="3">
                  <c:v>2000.25</c:v>
                </c:pt>
                <c:pt idx="4">
                  <c:v>2000.333333333329</c:v>
                </c:pt>
                <c:pt idx="5">
                  <c:v>2000.41666666667</c:v>
                </c:pt>
                <c:pt idx="6">
                  <c:v>2000.5</c:v>
                </c:pt>
                <c:pt idx="7">
                  <c:v>2000.583333333329</c:v>
                </c:pt>
                <c:pt idx="8">
                  <c:v>2000.666666666666</c:v>
                </c:pt>
                <c:pt idx="9">
                  <c:v>2000.75</c:v>
                </c:pt>
                <c:pt idx="10">
                  <c:v>2000.833333333329</c:v>
                </c:pt>
                <c:pt idx="11">
                  <c:v>2000.91666666667</c:v>
                </c:pt>
                <c:pt idx="12">
                  <c:v>2001.0</c:v>
                </c:pt>
                <c:pt idx="13">
                  <c:v>2001.083333333329</c:v>
                </c:pt>
                <c:pt idx="14">
                  <c:v>2001.166666666666</c:v>
                </c:pt>
                <c:pt idx="15">
                  <c:v>2001.25</c:v>
                </c:pt>
                <c:pt idx="16">
                  <c:v>2001.333333333329</c:v>
                </c:pt>
                <c:pt idx="17">
                  <c:v>2001.41666666667</c:v>
                </c:pt>
                <c:pt idx="18">
                  <c:v>2001.5</c:v>
                </c:pt>
                <c:pt idx="19">
                  <c:v>2001.583333333328</c:v>
                </c:pt>
                <c:pt idx="20">
                  <c:v>2001.666666666666</c:v>
                </c:pt>
                <c:pt idx="21">
                  <c:v>2001.749999999998</c:v>
                </c:pt>
                <c:pt idx="22">
                  <c:v>2001.833333333328</c:v>
                </c:pt>
                <c:pt idx="23">
                  <c:v>2001.916666666668</c:v>
                </c:pt>
                <c:pt idx="24">
                  <c:v>2001.999999999998</c:v>
                </c:pt>
                <c:pt idx="25">
                  <c:v>2002.083333333328</c:v>
                </c:pt>
                <c:pt idx="26">
                  <c:v>2002.166666666666</c:v>
                </c:pt>
                <c:pt idx="27">
                  <c:v>2002.249999999998</c:v>
                </c:pt>
                <c:pt idx="28">
                  <c:v>2002.333333333328</c:v>
                </c:pt>
                <c:pt idx="29">
                  <c:v>2002.416666666668</c:v>
                </c:pt>
                <c:pt idx="30">
                  <c:v>2002.499999999998</c:v>
                </c:pt>
                <c:pt idx="31">
                  <c:v>2002.583333333328</c:v>
                </c:pt>
                <c:pt idx="32">
                  <c:v>2002.666666666666</c:v>
                </c:pt>
                <c:pt idx="33">
                  <c:v>2002.749999999997</c:v>
                </c:pt>
                <c:pt idx="34">
                  <c:v>2002.833333333328</c:v>
                </c:pt>
                <c:pt idx="35">
                  <c:v>2002.916666666667</c:v>
                </c:pt>
                <c:pt idx="36">
                  <c:v>2002.999999999997</c:v>
                </c:pt>
                <c:pt idx="37">
                  <c:v>2003.083333333327</c:v>
                </c:pt>
                <c:pt idx="38">
                  <c:v>2003.166666666666</c:v>
                </c:pt>
                <c:pt idx="39">
                  <c:v>2003.249999999997</c:v>
                </c:pt>
                <c:pt idx="40">
                  <c:v>2003.333333333327</c:v>
                </c:pt>
                <c:pt idx="41">
                  <c:v>2003.416666666667</c:v>
                </c:pt>
                <c:pt idx="42">
                  <c:v>2003.499999999997</c:v>
                </c:pt>
                <c:pt idx="43">
                  <c:v>2003.583333333327</c:v>
                </c:pt>
                <c:pt idx="44">
                  <c:v>2003.666666666663</c:v>
                </c:pt>
                <c:pt idx="45">
                  <c:v>2003.749999999997</c:v>
                </c:pt>
                <c:pt idx="46">
                  <c:v>2003.833333333327</c:v>
                </c:pt>
                <c:pt idx="47">
                  <c:v>2003.916666666667</c:v>
                </c:pt>
                <c:pt idx="48">
                  <c:v>2003.999999999996</c:v>
                </c:pt>
                <c:pt idx="49">
                  <c:v>2004.083333333326</c:v>
                </c:pt>
                <c:pt idx="50">
                  <c:v>2004.166666666663</c:v>
                </c:pt>
                <c:pt idx="51">
                  <c:v>2004.249999999996</c:v>
                </c:pt>
                <c:pt idx="52">
                  <c:v>2004.333333333326</c:v>
                </c:pt>
                <c:pt idx="53">
                  <c:v>2004.416666666666</c:v>
                </c:pt>
                <c:pt idx="54">
                  <c:v>2004.499999999996</c:v>
                </c:pt>
                <c:pt idx="55">
                  <c:v>2004.583333333326</c:v>
                </c:pt>
                <c:pt idx="56">
                  <c:v>2004.666666666663</c:v>
                </c:pt>
                <c:pt idx="57">
                  <c:v>2004.749999999996</c:v>
                </c:pt>
                <c:pt idx="58">
                  <c:v>2004.833333333325</c:v>
                </c:pt>
                <c:pt idx="59">
                  <c:v>2004.916666666666</c:v>
                </c:pt>
                <c:pt idx="60">
                  <c:v>2004.999999999995</c:v>
                </c:pt>
                <c:pt idx="61">
                  <c:v>2005.083333333325</c:v>
                </c:pt>
                <c:pt idx="62">
                  <c:v>2005.166666666663</c:v>
                </c:pt>
                <c:pt idx="63">
                  <c:v>2005.249999999995</c:v>
                </c:pt>
                <c:pt idx="64">
                  <c:v>2005.333333333325</c:v>
                </c:pt>
                <c:pt idx="65">
                  <c:v>2005.416666666665</c:v>
                </c:pt>
                <c:pt idx="66">
                  <c:v>2005.499999999995</c:v>
                </c:pt>
                <c:pt idx="67">
                  <c:v>2005.583333333325</c:v>
                </c:pt>
                <c:pt idx="68">
                  <c:v>2005.666666666662</c:v>
                </c:pt>
                <c:pt idx="69">
                  <c:v>2005.749999999995</c:v>
                </c:pt>
                <c:pt idx="70">
                  <c:v>2005.833333333324</c:v>
                </c:pt>
                <c:pt idx="71">
                  <c:v>2005.916666666664</c:v>
                </c:pt>
                <c:pt idx="72">
                  <c:v>2005.999999999995</c:v>
                </c:pt>
                <c:pt idx="73">
                  <c:v>2006.083333333324</c:v>
                </c:pt>
                <c:pt idx="74">
                  <c:v>2006.166666666661</c:v>
                </c:pt>
                <c:pt idx="75">
                  <c:v>2006.249999999994</c:v>
                </c:pt>
                <c:pt idx="76">
                  <c:v>2006.333333333324</c:v>
                </c:pt>
                <c:pt idx="77">
                  <c:v>2006.416666666664</c:v>
                </c:pt>
                <c:pt idx="78">
                  <c:v>2006.499999999994</c:v>
                </c:pt>
                <c:pt idx="79">
                  <c:v>2006.583333333324</c:v>
                </c:pt>
                <c:pt idx="80">
                  <c:v>2006.666666666661</c:v>
                </c:pt>
                <c:pt idx="81">
                  <c:v>2006.749999999994</c:v>
                </c:pt>
                <c:pt idx="82">
                  <c:v>2006.833333333324</c:v>
                </c:pt>
                <c:pt idx="83">
                  <c:v>2006.916666666664</c:v>
                </c:pt>
                <c:pt idx="84">
                  <c:v>2006.999999999994</c:v>
                </c:pt>
                <c:pt idx="85">
                  <c:v>2007.083333333323</c:v>
                </c:pt>
                <c:pt idx="86">
                  <c:v>2007.16666666666</c:v>
                </c:pt>
                <c:pt idx="87">
                  <c:v>2007.249999999993</c:v>
                </c:pt>
                <c:pt idx="88">
                  <c:v>2007.333333333323</c:v>
                </c:pt>
                <c:pt idx="89">
                  <c:v>2007.416666666663</c:v>
                </c:pt>
                <c:pt idx="90">
                  <c:v>2007.499999999993</c:v>
                </c:pt>
                <c:pt idx="91">
                  <c:v>2007.583333333323</c:v>
                </c:pt>
                <c:pt idx="92">
                  <c:v>2007.66666666666</c:v>
                </c:pt>
                <c:pt idx="93">
                  <c:v>2007.749999999993</c:v>
                </c:pt>
                <c:pt idx="94">
                  <c:v>2007.833333333323</c:v>
                </c:pt>
                <c:pt idx="95">
                  <c:v>2007.916666666663</c:v>
                </c:pt>
                <c:pt idx="96">
                  <c:v>2007.999999999993</c:v>
                </c:pt>
                <c:pt idx="97">
                  <c:v>2008.083333333323</c:v>
                </c:pt>
                <c:pt idx="98">
                  <c:v>2008.16666666666</c:v>
                </c:pt>
                <c:pt idx="99">
                  <c:v>2008.249999999992</c:v>
                </c:pt>
                <c:pt idx="100">
                  <c:v>2008.333333333323</c:v>
                </c:pt>
                <c:pt idx="101">
                  <c:v>2008.416666666662</c:v>
                </c:pt>
                <c:pt idx="102">
                  <c:v>2008.499999999992</c:v>
                </c:pt>
                <c:pt idx="103">
                  <c:v>2008.583333333322</c:v>
                </c:pt>
                <c:pt idx="104">
                  <c:v>2008.66666666666</c:v>
                </c:pt>
                <c:pt idx="105">
                  <c:v>2008.749999999992</c:v>
                </c:pt>
                <c:pt idx="106">
                  <c:v>2008.833333333322</c:v>
                </c:pt>
                <c:pt idx="107">
                  <c:v>2008.916666666662</c:v>
                </c:pt>
                <c:pt idx="108">
                  <c:v>2008.999999999992</c:v>
                </c:pt>
                <c:pt idx="109">
                  <c:v>2009.083333333322</c:v>
                </c:pt>
                <c:pt idx="110">
                  <c:v>2009.166666666658</c:v>
                </c:pt>
                <c:pt idx="111">
                  <c:v>2009.249999999992</c:v>
                </c:pt>
              </c:numCache>
            </c:numRef>
          </c:xVal>
          <c:yVal>
            <c:numRef>
              <c:f>'CS data + FF, MORTG'!$C$160:$C$271</c:f>
              <c:numCache>
                <c:formatCode>0.00</c:formatCode>
                <c:ptCount val="112"/>
                <c:pt idx="0">
                  <c:v>100.0</c:v>
                </c:pt>
                <c:pt idx="1">
                  <c:v>100.76</c:v>
                </c:pt>
                <c:pt idx="2">
                  <c:v>101.95</c:v>
                </c:pt>
                <c:pt idx="3">
                  <c:v>103.5</c:v>
                </c:pt>
                <c:pt idx="4">
                  <c:v>105.2</c:v>
                </c:pt>
                <c:pt idx="5">
                  <c:v>106.76</c:v>
                </c:pt>
                <c:pt idx="6">
                  <c:v>107.77</c:v>
                </c:pt>
                <c:pt idx="7">
                  <c:v>108.64</c:v>
                </c:pt>
                <c:pt idx="8">
                  <c:v>109.35</c:v>
                </c:pt>
                <c:pt idx="9">
                  <c:v>110.04</c:v>
                </c:pt>
                <c:pt idx="10">
                  <c:v>110.81</c:v>
                </c:pt>
                <c:pt idx="11">
                  <c:v>111.58</c:v>
                </c:pt>
                <c:pt idx="12">
                  <c:v>112.39</c:v>
                </c:pt>
                <c:pt idx="13">
                  <c:v>113.07</c:v>
                </c:pt>
                <c:pt idx="14">
                  <c:v>114.14</c:v>
                </c:pt>
                <c:pt idx="15">
                  <c:v>115.29</c:v>
                </c:pt>
                <c:pt idx="16">
                  <c:v>116.24</c:v>
                </c:pt>
                <c:pt idx="17">
                  <c:v>117.29</c:v>
                </c:pt>
                <c:pt idx="18">
                  <c:v>118.2</c:v>
                </c:pt>
                <c:pt idx="19">
                  <c:v>119.09</c:v>
                </c:pt>
                <c:pt idx="20">
                  <c:v>119.84</c:v>
                </c:pt>
                <c:pt idx="21">
                  <c:v>120.31</c:v>
                </c:pt>
                <c:pt idx="22">
                  <c:v>120.53</c:v>
                </c:pt>
                <c:pt idx="23">
                  <c:v>120.43</c:v>
                </c:pt>
                <c:pt idx="24">
                  <c:v>120.64</c:v>
                </c:pt>
                <c:pt idx="25">
                  <c:v>121.06</c:v>
                </c:pt>
                <c:pt idx="26">
                  <c:v>122.3</c:v>
                </c:pt>
                <c:pt idx="27">
                  <c:v>123.92</c:v>
                </c:pt>
                <c:pt idx="28">
                  <c:v>125.86</c:v>
                </c:pt>
                <c:pt idx="29">
                  <c:v>127.82</c:v>
                </c:pt>
                <c:pt idx="30">
                  <c:v>129.66</c:v>
                </c:pt>
                <c:pt idx="31">
                  <c:v>131.22</c:v>
                </c:pt>
                <c:pt idx="32">
                  <c:v>132.43</c:v>
                </c:pt>
                <c:pt idx="33">
                  <c:v>133.55</c:v>
                </c:pt>
                <c:pt idx="34">
                  <c:v>134.41</c:v>
                </c:pt>
                <c:pt idx="35">
                  <c:v>135.15</c:v>
                </c:pt>
                <c:pt idx="36">
                  <c:v>135.64</c:v>
                </c:pt>
                <c:pt idx="37">
                  <c:v>136.19</c:v>
                </c:pt>
                <c:pt idx="38">
                  <c:v>137.2</c:v>
                </c:pt>
                <c:pt idx="39">
                  <c:v>138.56</c:v>
                </c:pt>
                <c:pt idx="40">
                  <c:v>140.06</c:v>
                </c:pt>
                <c:pt idx="41">
                  <c:v>141.39</c:v>
                </c:pt>
                <c:pt idx="42">
                  <c:v>142.99</c:v>
                </c:pt>
                <c:pt idx="43">
                  <c:v>144.56</c:v>
                </c:pt>
                <c:pt idx="44">
                  <c:v>146.28</c:v>
                </c:pt>
                <c:pt idx="45">
                  <c:v>147.8200000000002</c:v>
                </c:pt>
                <c:pt idx="46">
                  <c:v>149.22</c:v>
                </c:pt>
                <c:pt idx="47">
                  <c:v>150.49</c:v>
                </c:pt>
                <c:pt idx="48">
                  <c:v>151.69</c:v>
                </c:pt>
                <c:pt idx="49">
                  <c:v>153.1</c:v>
                </c:pt>
                <c:pt idx="50">
                  <c:v>155.49</c:v>
                </c:pt>
                <c:pt idx="51">
                  <c:v>158.47</c:v>
                </c:pt>
                <c:pt idx="52">
                  <c:v>161.6</c:v>
                </c:pt>
                <c:pt idx="53">
                  <c:v>164.8200000000002</c:v>
                </c:pt>
                <c:pt idx="54">
                  <c:v>167.43</c:v>
                </c:pt>
                <c:pt idx="55">
                  <c:v>169.31</c:v>
                </c:pt>
                <c:pt idx="56">
                  <c:v>170.96</c:v>
                </c:pt>
                <c:pt idx="57">
                  <c:v>172.41</c:v>
                </c:pt>
                <c:pt idx="58">
                  <c:v>173.65</c:v>
                </c:pt>
                <c:pt idx="59">
                  <c:v>174.83</c:v>
                </c:pt>
                <c:pt idx="60">
                  <c:v>176.44</c:v>
                </c:pt>
                <c:pt idx="61">
                  <c:v>178.5</c:v>
                </c:pt>
                <c:pt idx="62">
                  <c:v>181.3</c:v>
                </c:pt>
                <c:pt idx="63">
                  <c:v>184.24</c:v>
                </c:pt>
                <c:pt idx="64">
                  <c:v>187.21</c:v>
                </c:pt>
                <c:pt idx="65">
                  <c:v>190.1</c:v>
                </c:pt>
                <c:pt idx="66">
                  <c:v>192.67</c:v>
                </c:pt>
                <c:pt idx="67">
                  <c:v>194.9800000000002</c:v>
                </c:pt>
                <c:pt idx="68">
                  <c:v>197.36</c:v>
                </c:pt>
                <c:pt idx="69">
                  <c:v>199.4</c:v>
                </c:pt>
                <c:pt idx="70">
                  <c:v>200.97</c:v>
                </c:pt>
                <c:pt idx="71">
                  <c:v>201.97</c:v>
                </c:pt>
                <c:pt idx="72">
                  <c:v>202.44</c:v>
                </c:pt>
                <c:pt idx="73">
                  <c:v>203.19</c:v>
                </c:pt>
                <c:pt idx="74">
                  <c:v>203.65</c:v>
                </c:pt>
                <c:pt idx="75">
                  <c:v>204.8200000000002</c:v>
                </c:pt>
                <c:pt idx="76">
                  <c:v>205.86</c:v>
                </c:pt>
                <c:pt idx="77">
                  <c:v>206.3800000000003</c:v>
                </c:pt>
                <c:pt idx="78">
                  <c:v>206.52</c:v>
                </c:pt>
                <c:pt idx="79">
                  <c:v>206.18</c:v>
                </c:pt>
                <c:pt idx="80">
                  <c:v>205.8</c:v>
                </c:pt>
                <c:pt idx="81">
                  <c:v>205.41</c:v>
                </c:pt>
                <c:pt idx="82">
                  <c:v>204.65</c:v>
                </c:pt>
                <c:pt idx="83">
                  <c:v>203.33</c:v>
                </c:pt>
                <c:pt idx="84">
                  <c:v>202.31</c:v>
                </c:pt>
                <c:pt idx="85">
                  <c:v>201.57</c:v>
                </c:pt>
                <c:pt idx="86">
                  <c:v>201.01</c:v>
                </c:pt>
                <c:pt idx="87">
                  <c:v>200.54</c:v>
                </c:pt>
                <c:pt idx="88">
                  <c:v>200.12</c:v>
                </c:pt>
                <c:pt idx="89">
                  <c:v>199.44</c:v>
                </c:pt>
                <c:pt idx="90">
                  <c:v>198.72</c:v>
                </c:pt>
                <c:pt idx="91">
                  <c:v>197.37</c:v>
                </c:pt>
                <c:pt idx="92">
                  <c:v>195.69</c:v>
                </c:pt>
                <c:pt idx="93">
                  <c:v>192.9800000000002</c:v>
                </c:pt>
                <c:pt idx="94">
                  <c:v>188.94</c:v>
                </c:pt>
                <c:pt idx="95">
                  <c:v>184.96</c:v>
                </c:pt>
                <c:pt idx="96">
                  <c:v>180.68</c:v>
                </c:pt>
                <c:pt idx="97">
                  <c:v>175.96</c:v>
                </c:pt>
                <c:pt idx="98">
                  <c:v>172.2</c:v>
                </c:pt>
                <c:pt idx="99">
                  <c:v>169.9800000000002</c:v>
                </c:pt>
                <c:pt idx="100">
                  <c:v>168.6</c:v>
                </c:pt>
                <c:pt idx="101">
                  <c:v>167.77</c:v>
                </c:pt>
                <c:pt idx="102">
                  <c:v>166.36</c:v>
                </c:pt>
                <c:pt idx="103">
                  <c:v>164.64</c:v>
                </c:pt>
                <c:pt idx="104">
                  <c:v>161.64</c:v>
                </c:pt>
                <c:pt idx="105">
                  <c:v>158.09</c:v>
                </c:pt>
                <c:pt idx="106">
                  <c:v>154.51</c:v>
                </c:pt>
                <c:pt idx="107">
                  <c:v>150.56</c:v>
                </c:pt>
                <c:pt idx="108">
                  <c:v>146.34</c:v>
                </c:pt>
                <c:pt idx="109">
                  <c:v>143.1</c:v>
                </c:pt>
                <c:pt idx="110">
                  <c:v>139.97</c:v>
                </c:pt>
                <c:pt idx="111">
                  <c:v>139.18</c:v>
                </c:pt>
              </c:numCache>
            </c:numRef>
          </c:yVal>
          <c:smooth val="0"/>
        </c:ser>
        <c:dLbls>
          <c:showLegendKey val="0"/>
          <c:showVal val="0"/>
          <c:showCatName val="0"/>
          <c:showSerName val="0"/>
          <c:showPercent val="0"/>
          <c:showBubbleSize val="0"/>
        </c:dLbls>
        <c:axId val="-2141363464"/>
        <c:axId val="-2141369464"/>
      </c:scatterChart>
      <c:valAx>
        <c:axId val="-2141337928"/>
        <c:scaling>
          <c:orientation val="minMax"/>
          <c:max val="2005.0"/>
          <c:min val="2000.0"/>
        </c:scaling>
        <c:delete val="0"/>
        <c:axPos val="b"/>
        <c:numFmt formatCode="0" sourceLinked="0"/>
        <c:majorTickMark val="cross"/>
        <c:minorTickMark val="in"/>
        <c:tickLblPos val="nextTo"/>
        <c:txPr>
          <a:bodyPr/>
          <a:lstStyle/>
          <a:p>
            <a:pPr>
              <a:defRPr sz="1600">
                <a:latin typeface="Arial" pitchFamily="34" charset="0"/>
                <a:cs typeface="Arial" pitchFamily="34" charset="0"/>
              </a:defRPr>
            </a:pPr>
            <a:endParaRPr lang="en-US"/>
          </a:p>
        </c:txPr>
        <c:crossAx val="-2141334744"/>
        <c:crosses val="autoZero"/>
        <c:crossBetween val="midCat"/>
        <c:majorUnit val="1.0"/>
        <c:minorUnit val="1.0"/>
      </c:valAx>
      <c:valAx>
        <c:axId val="-2141334744"/>
        <c:scaling>
          <c:orientation val="minMax"/>
          <c:max val="9.0"/>
          <c:min val="0.0"/>
        </c:scaling>
        <c:delete val="0"/>
        <c:axPos val="l"/>
        <c:title>
          <c:tx>
            <c:rich>
              <a:bodyPr rot="-5400000" vert="horz"/>
              <a:lstStyle/>
              <a:p>
                <a:pPr>
                  <a:defRPr/>
                </a:pPr>
                <a:r>
                  <a:rPr lang="en-US" sz="1800" dirty="0" smtClean="0"/>
                  <a:t>interest rate (%)</a:t>
                </a:r>
              </a:p>
            </c:rich>
          </c:tx>
          <c:layout>
            <c:manualLayout>
              <c:xMode val="edge"/>
              <c:yMode val="edge"/>
              <c:x val="0.0295833333333334"/>
              <c:y val="0.336723139597931"/>
            </c:manualLayout>
          </c:layout>
          <c:overlay val="0"/>
        </c:title>
        <c:numFmt formatCode="0" sourceLinked="0"/>
        <c:majorTickMark val="out"/>
        <c:minorTickMark val="none"/>
        <c:tickLblPos val="nextTo"/>
        <c:txPr>
          <a:bodyPr/>
          <a:lstStyle/>
          <a:p>
            <a:pPr>
              <a:defRPr sz="1600">
                <a:latin typeface="Arial" pitchFamily="34" charset="0"/>
                <a:cs typeface="Arial" pitchFamily="34" charset="0"/>
              </a:defRPr>
            </a:pPr>
            <a:endParaRPr lang="en-US"/>
          </a:p>
        </c:txPr>
        <c:crossAx val="-2141337928"/>
        <c:crosses val="autoZero"/>
        <c:crossBetween val="midCat"/>
      </c:valAx>
      <c:valAx>
        <c:axId val="-2141369464"/>
        <c:scaling>
          <c:orientation val="minMax"/>
          <c:max val="200.0"/>
          <c:min val="50.0"/>
        </c:scaling>
        <c:delete val="0"/>
        <c:axPos val="r"/>
        <c:title>
          <c:tx>
            <c:rich>
              <a:bodyPr rot="-5400000" vert="horz"/>
              <a:lstStyle/>
              <a:p>
                <a:pPr>
                  <a:defRPr sz="1800"/>
                </a:pPr>
                <a:r>
                  <a:rPr lang="en-US" sz="1800" dirty="0" smtClean="0"/>
                  <a:t>House price index,</a:t>
                </a:r>
                <a:r>
                  <a:rPr lang="en-US" sz="1800" baseline="0" dirty="0" smtClean="0"/>
                  <a:t> 2000 = 100</a:t>
                </a:r>
              </a:p>
            </c:rich>
          </c:tx>
          <c:layout>
            <c:manualLayout>
              <c:xMode val="edge"/>
              <c:yMode val="edge"/>
              <c:x val="0.920833333333334"/>
              <c:y val="0.2542979014745"/>
            </c:manualLayout>
          </c:layout>
          <c:overlay val="0"/>
        </c:title>
        <c:numFmt formatCode="0" sourceLinked="0"/>
        <c:majorTickMark val="out"/>
        <c:minorTickMark val="none"/>
        <c:tickLblPos val="nextTo"/>
        <c:txPr>
          <a:bodyPr/>
          <a:lstStyle/>
          <a:p>
            <a:pPr>
              <a:defRPr sz="1600">
                <a:latin typeface="Arial" pitchFamily="34" charset="0"/>
                <a:cs typeface="Arial" pitchFamily="34" charset="0"/>
              </a:defRPr>
            </a:pPr>
            <a:endParaRPr lang="en-US"/>
          </a:p>
        </c:txPr>
        <c:crossAx val="-2141363464"/>
        <c:crosses val="max"/>
        <c:crossBetween val="midCat"/>
      </c:valAx>
      <c:valAx>
        <c:axId val="-2141363464"/>
        <c:scaling>
          <c:orientation val="minMax"/>
        </c:scaling>
        <c:delete val="1"/>
        <c:axPos val="b"/>
        <c:numFmt formatCode="0.00" sourceLinked="1"/>
        <c:majorTickMark val="out"/>
        <c:minorTickMark val="none"/>
        <c:tickLblPos val="none"/>
        <c:crossAx val="-2141369464"/>
        <c:crosses val="autoZero"/>
        <c:crossBetween val="midCat"/>
      </c:valAx>
      <c:spPr>
        <a:solidFill>
          <a:sysClr val="window" lastClr="FFFFFF"/>
        </a:solidFill>
        <a:ln>
          <a:solidFill>
            <a:sysClr val="windowText" lastClr="000000"/>
          </a:solidFill>
        </a:ln>
      </c:spPr>
    </c:plotArea>
    <c:legend>
      <c:legendPos val="r"/>
      <c:layout>
        <c:manualLayout>
          <c:xMode val="edge"/>
          <c:yMode val="edge"/>
          <c:x val="0.316419619422572"/>
          <c:y val="0.0478403737767151"/>
          <c:w val="0.632297681539808"/>
          <c:h val="0.161994899943621"/>
        </c:manualLayout>
      </c:layout>
      <c:overlay val="0"/>
      <c:spPr>
        <a:solidFill>
          <a:srgbClr val="FFFFFF"/>
        </a:solidFill>
        <a:ln w="6350">
          <a:solidFill>
            <a:srgbClr val="000000"/>
          </a:solidFill>
        </a:ln>
        <a:effectLst>
          <a:outerShdw blurRad="50800" dist="38100" dir="2700000" algn="tl" rotWithShape="0">
            <a:prstClr val="black">
              <a:alpha val="40000"/>
            </a:prstClr>
          </a:outerShdw>
        </a:effectLst>
      </c:spPr>
      <c:txPr>
        <a:bodyPr/>
        <a:lstStyle/>
        <a:p>
          <a:pPr>
            <a:defRPr sz="1800">
              <a:latin typeface="Arial" pitchFamily="34" charset="0"/>
              <a:cs typeface="Arial" pitchFamily="34" charset="0"/>
            </a:defRPr>
          </a:pPr>
          <a:endParaRPr lang="en-US"/>
        </a:p>
      </c:txPr>
    </c:legend>
    <c:plotVisOnly val="1"/>
    <c:dispBlanksAs val="gap"/>
    <c:showDLblsOverMax val="0"/>
  </c:chart>
  <c:spPr>
    <a:noFill/>
    <a:ln>
      <a:noFill/>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7041719780125"/>
          <c:y val="0.028664968131403"/>
          <c:w val="0.699732135132174"/>
          <c:h val="0.875200145663535"/>
        </c:manualLayout>
      </c:layout>
      <c:scatterChart>
        <c:scatterStyle val="lineMarker"/>
        <c:varyColors val="0"/>
        <c:ser>
          <c:idx val="0"/>
          <c:order val="0"/>
          <c:tx>
            <c:v>US house price index</c:v>
          </c:tx>
          <c:spPr>
            <a:ln w="38100">
              <a:solidFill>
                <a:srgbClr val="008080"/>
              </a:solidFill>
            </a:ln>
          </c:spPr>
          <c:marker>
            <c:symbol val="none"/>
          </c:marker>
          <c:xVal>
            <c:numRef>
              <c:f>'%change house prices'!$A$3:$A$119</c:f>
              <c:numCache>
                <c:formatCode>0.00</c:formatCode>
                <c:ptCount val="117"/>
                <c:pt idx="0">
                  <c:v>1980.0</c:v>
                </c:pt>
                <c:pt idx="1">
                  <c:v>1980.25</c:v>
                </c:pt>
                <c:pt idx="2">
                  <c:v>1980.5</c:v>
                </c:pt>
                <c:pt idx="3">
                  <c:v>1980.75</c:v>
                </c:pt>
                <c:pt idx="4">
                  <c:v>1981.0</c:v>
                </c:pt>
                <c:pt idx="5">
                  <c:v>1981.25</c:v>
                </c:pt>
                <c:pt idx="6">
                  <c:v>1981.5</c:v>
                </c:pt>
                <c:pt idx="7">
                  <c:v>1981.75</c:v>
                </c:pt>
                <c:pt idx="8">
                  <c:v>1982.0</c:v>
                </c:pt>
                <c:pt idx="9">
                  <c:v>1982.25</c:v>
                </c:pt>
                <c:pt idx="10">
                  <c:v>1982.5</c:v>
                </c:pt>
                <c:pt idx="11">
                  <c:v>1982.75</c:v>
                </c:pt>
                <c:pt idx="12">
                  <c:v>1983.0</c:v>
                </c:pt>
                <c:pt idx="13">
                  <c:v>1983.25</c:v>
                </c:pt>
                <c:pt idx="14">
                  <c:v>1983.5</c:v>
                </c:pt>
                <c:pt idx="15">
                  <c:v>1983.75</c:v>
                </c:pt>
                <c:pt idx="16">
                  <c:v>1984.0</c:v>
                </c:pt>
                <c:pt idx="17">
                  <c:v>1984.25</c:v>
                </c:pt>
                <c:pt idx="18">
                  <c:v>1984.5</c:v>
                </c:pt>
                <c:pt idx="19">
                  <c:v>1984.75</c:v>
                </c:pt>
                <c:pt idx="20">
                  <c:v>1985.0</c:v>
                </c:pt>
                <c:pt idx="21">
                  <c:v>1985.25</c:v>
                </c:pt>
                <c:pt idx="22">
                  <c:v>1985.5</c:v>
                </c:pt>
                <c:pt idx="23">
                  <c:v>1985.75</c:v>
                </c:pt>
                <c:pt idx="24">
                  <c:v>1986.0</c:v>
                </c:pt>
                <c:pt idx="25">
                  <c:v>1986.25</c:v>
                </c:pt>
                <c:pt idx="26">
                  <c:v>1986.5</c:v>
                </c:pt>
                <c:pt idx="27">
                  <c:v>1986.75</c:v>
                </c:pt>
                <c:pt idx="28">
                  <c:v>1987.0</c:v>
                </c:pt>
                <c:pt idx="29">
                  <c:v>1987.25</c:v>
                </c:pt>
                <c:pt idx="30">
                  <c:v>1987.5</c:v>
                </c:pt>
                <c:pt idx="31">
                  <c:v>1987.75</c:v>
                </c:pt>
                <c:pt idx="32">
                  <c:v>1988.0</c:v>
                </c:pt>
                <c:pt idx="33">
                  <c:v>1988.25</c:v>
                </c:pt>
                <c:pt idx="34">
                  <c:v>1988.5</c:v>
                </c:pt>
                <c:pt idx="35">
                  <c:v>1988.75</c:v>
                </c:pt>
                <c:pt idx="36">
                  <c:v>1989.0</c:v>
                </c:pt>
                <c:pt idx="37">
                  <c:v>1989.25</c:v>
                </c:pt>
                <c:pt idx="38">
                  <c:v>1989.5</c:v>
                </c:pt>
                <c:pt idx="39">
                  <c:v>1989.75</c:v>
                </c:pt>
                <c:pt idx="40">
                  <c:v>1990.0</c:v>
                </c:pt>
                <c:pt idx="41">
                  <c:v>1990.25</c:v>
                </c:pt>
                <c:pt idx="42">
                  <c:v>1990.5</c:v>
                </c:pt>
                <c:pt idx="43">
                  <c:v>1990.75</c:v>
                </c:pt>
                <c:pt idx="44">
                  <c:v>1991.0</c:v>
                </c:pt>
                <c:pt idx="45">
                  <c:v>1991.25</c:v>
                </c:pt>
                <c:pt idx="46">
                  <c:v>1991.5</c:v>
                </c:pt>
                <c:pt idx="47">
                  <c:v>1991.75</c:v>
                </c:pt>
                <c:pt idx="48">
                  <c:v>1992.0</c:v>
                </c:pt>
                <c:pt idx="49">
                  <c:v>1992.25</c:v>
                </c:pt>
                <c:pt idx="50">
                  <c:v>1992.5</c:v>
                </c:pt>
                <c:pt idx="51">
                  <c:v>1992.75</c:v>
                </c:pt>
                <c:pt idx="52">
                  <c:v>1993.0</c:v>
                </c:pt>
                <c:pt idx="53">
                  <c:v>1993.25</c:v>
                </c:pt>
                <c:pt idx="54">
                  <c:v>1993.5</c:v>
                </c:pt>
                <c:pt idx="55">
                  <c:v>1993.75</c:v>
                </c:pt>
                <c:pt idx="56">
                  <c:v>1994.0</c:v>
                </c:pt>
                <c:pt idx="57">
                  <c:v>1994.25</c:v>
                </c:pt>
                <c:pt idx="58">
                  <c:v>1994.5</c:v>
                </c:pt>
                <c:pt idx="59">
                  <c:v>1994.75</c:v>
                </c:pt>
                <c:pt idx="60">
                  <c:v>1995.0</c:v>
                </c:pt>
                <c:pt idx="61">
                  <c:v>1995.25</c:v>
                </c:pt>
                <c:pt idx="62">
                  <c:v>1995.5</c:v>
                </c:pt>
                <c:pt idx="63">
                  <c:v>1995.75</c:v>
                </c:pt>
                <c:pt idx="64">
                  <c:v>1996.0</c:v>
                </c:pt>
                <c:pt idx="65">
                  <c:v>1996.25</c:v>
                </c:pt>
                <c:pt idx="66">
                  <c:v>1996.5</c:v>
                </c:pt>
                <c:pt idx="67">
                  <c:v>1996.75</c:v>
                </c:pt>
                <c:pt idx="68">
                  <c:v>1997.0</c:v>
                </c:pt>
                <c:pt idx="69">
                  <c:v>1997.25</c:v>
                </c:pt>
                <c:pt idx="70">
                  <c:v>1997.5</c:v>
                </c:pt>
                <c:pt idx="71">
                  <c:v>1997.75</c:v>
                </c:pt>
                <c:pt idx="72">
                  <c:v>1998.0</c:v>
                </c:pt>
                <c:pt idx="73">
                  <c:v>1998.25</c:v>
                </c:pt>
                <c:pt idx="74">
                  <c:v>1998.5</c:v>
                </c:pt>
                <c:pt idx="75">
                  <c:v>1998.75</c:v>
                </c:pt>
                <c:pt idx="76">
                  <c:v>1999.0</c:v>
                </c:pt>
                <c:pt idx="77">
                  <c:v>1999.25</c:v>
                </c:pt>
                <c:pt idx="78">
                  <c:v>1999.5</c:v>
                </c:pt>
                <c:pt idx="79">
                  <c:v>1999.75</c:v>
                </c:pt>
                <c:pt idx="80">
                  <c:v>2000.0</c:v>
                </c:pt>
                <c:pt idx="81">
                  <c:v>2000.25</c:v>
                </c:pt>
                <c:pt idx="82">
                  <c:v>2000.5</c:v>
                </c:pt>
                <c:pt idx="83">
                  <c:v>2000.75</c:v>
                </c:pt>
                <c:pt idx="84">
                  <c:v>2001.0</c:v>
                </c:pt>
                <c:pt idx="85">
                  <c:v>2001.25</c:v>
                </c:pt>
                <c:pt idx="86">
                  <c:v>2001.5</c:v>
                </c:pt>
                <c:pt idx="87">
                  <c:v>2001.75</c:v>
                </c:pt>
                <c:pt idx="88">
                  <c:v>2002.0</c:v>
                </c:pt>
                <c:pt idx="89">
                  <c:v>2002.25</c:v>
                </c:pt>
                <c:pt idx="90">
                  <c:v>2002.5</c:v>
                </c:pt>
                <c:pt idx="91">
                  <c:v>2002.75</c:v>
                </c:pt>
                <c:pt idx="92">
                  <c:v>2003.0</c:v>
                </c:pt>
                <c:pt idx="93">
                  <c:v>2003.25</c:v>
                </c:pt>
                <c:pt idx="94">
                  <c:v>2003.5</c:v>
                </c:pt>
                <c:pt idx="95">
                  <c:v>2003.75</c:v>
                </c:pt>
                <c:pt idx="96">
                  <c:v>2004.0</c:v>
                </c:pt>
                <c:pt idx="97">
                  <c:v>2004.25</c:v>
                </c:pt>
                <c:pt idx="98">
                  <c:v>2004.5</c:v>
                </c:pt>
                <c:pt idx="99">
                  <c:v>2004.75</c:v>
                </c:pt>
                <c:pt idx="100">
                  <c:v>2005.0</c:v>
                </c:pt>
                <c:pt idx="101">
                  <c:v>2005.25</c:v>
                </c:pt>
                <c:pt idx="102">
                  <c:v>2005.5</c:v>
                </c:pt>
                <c:pt idx="103">
                  <c:v>2005.75</c:v>
                </c:pt>
                <c:pt idx="104">
                  <c:v>2006.0</c:v>
                </c:pt>
                <c:pt idx="105">
                  <c:v>2006.25</c:v>
                </c:pt>
                <c:pt idx="106">
                  <c:v>2006.5</c:v>
                </c:pt>
                <c:pt idx="107">
                  <c:v>2006.75</c:v>
                </c:pt>
                <c:pt idx="108">
                  <c:v>2007.0</c:v>
                </c:pt>
                <c:pt idx="109">
                  <c:v>2007.25</c:v>
                </c:pt>
                <c:pt idx="110">
                  <c:v>2007.5</c:v>
                </c:pt>
                <c:pt idx="111">
                  <c:v>2007.75</c:v>
                </c:pt>
                <c:pt idx="112">
                  <c:v>2008.0</c:v>
                </c:pt>
                <c:pt idx="113">
                  <c:v>2008.25</c:v>
                </c:pt>
                <c:pt idx="114">
                  <c:v>2008.5</c:v>
                </c:pt>
                <c:pt idx="115">
                  <c:v>2008.75</c:v>
                </c:pt>
                <c:pt idx="116">
                  <c:v>2009.0</c:v>
                </c:pt>
              </c:numCache>
            </c:numRef>
          </c:xVal>
          <c:yVal>
            <c:numRef>
              <c:f>'%change house prices'!$BC$3:$BC$119</c:f>
              <c:numCache>
                <c:formatCode>0.0%</c:formatCode>
                <c:ptCount val="117"/>
                <c:pt idx="0">
                  <c:v>0.0925379656943081</c:v>
                </c:pt>
                <c:pt idx="1">
                  <c:v>0.0728469788680047</c:v>
                </c:pt>
                <c:pt idx="2">
                  <c:v>0.0856459827460767</c:v>
                </c:pt>
                <c:pt idx="3">
                  <c:v>0.0679176014684888</c:v>
                </c:pt>
                <c:pt idx="4">
                  <c:v>0.0570000000000001</c:v>
                </c:pt>
                <c:pt idx="5">
                  <c:v>0.06601999406117</c:v>
                </c:pt>
                <c:pt idx="6">
                  <c:v>0.0438487314504547</c:v>
                </c:pt>
                <c:pt idx="7">
                  <c:v>0.0446906035141331</c:v>
                </c:pt>
                <c:pt idx="8">
                  <c:v>0.0480605487228004</c:v>
                </c:pt>
                <c:pt idx="9">
                  <c:v>0.0316620241411327</c:v>
                </c:pt>
                <c:pt idx="10">
                  <c:v>0.0153168852609374</c:v>
                </c:pt>
                <c:pt idx="11">
                  <c:v>0.0184643510054845</c:v>
                </c:pt>
                <c:pt idx="12">
                  <c:v>0.0247337064452067</c:v>
                </c:pt>
                <c:pt idx="13">
                  <c:v>0.0337503375033751</c:v>
                </c:pt>
                <c:pt idx="14">
                  <c:v>0.0444444444444445</c:v>
                </c:pt>
                <c:pt idx="15">
                  <c:v>0.0417339795368874</c:v>
                </c:pt>
                <c:pt idx="16">
                  <c:v>0.0380549682875265</c:v>
                </c:pt>
                <c:pt idx="17">
                  <c:v>0.0429218178652273</c:v>
                </c:pt>
                <c:pt idx="18">
                  <c:v>0.0453208787407022</c:v>
                </c:pt>
                <c:pt idx="19">
                  <c:v>0.0517790988196778</c:v>
                </c:pt>
                <c:pt idx="20">
                  <c:v>0.0504073319755601</c:v>
                </c:pt>
                <c:pt idx="21">
                  <c:v>0.049753735704149</c:v>
                </c:pt>
                <c:pt idx="22">
                  <c:v>0.058497435048817</c:v>
                </c:pt>
                <c:pt idx="23">
                  <c:v>0.0605340760157274</c:v>
                </c:pt>
                <c:pt idx="24">
                  <c:v>0.0657618355146226</c:v>
                </c:pt>
                <c:pt idx="25">
                  <c:v>0.0709343936381709</c:v>
                </c:pt>
                <c:pt idx="26">
                  <c:v>0.0700383021965136</c:v>
                </c:pt>
                <c:pt idx="27">
                  <c:v>0.0743029273190703</c:v>
                </c:pt>
                <c:pt idx="28">
                  <c:v>0.0758793208004853</c:v>
                </c:pt>
                <c:pt idx="29">
                  <c:v>0.0718794089255217</c:v>
                </c:pt>
                <c:pt idx="30">
                  <c:v>0.0678647088903501</c:v>
                </c:pt>
                <c:pt idx="31">
                  <c:v>0.0583075706377166</c:v>
                </c:pt>
                <c:pt idx="32">
                  <c:v>0.0549566687803846</c:v>
                </c:pt>
                <c:pt idx="33">
                  <c:v>0.058468998960859</c:v>
                </c:pt>
                <c:pt idx="34">
                  <c:v>0.0554795457654943</c:v>
                </c:pt>
                <c:pt idx="35">
                  <c:v>0.0584918478260871</c:v>
                </c:pt>
                <c:pt idx="36">
                  <c:v>0.0541641621585521</c:v>
                </c:pt>
                <c:pt idx="37">
                  <c:v>0.0475161987041038</c:v>
                </c:pt>
                <c:pt idx="38">
                  <c:v>0.0603409164560244</c:v>
                </c:pt>
                <c:pt idx="39">
                  <c:v>0.0591104550413968</c:v>
                </c:pt>
                <c:pt idx="40">
                  <c:v>0.0497972630511912</c:v>
                </c:pt>
                <c:pt idx="41">
                  <c:v>0.0369259606373008</c:v>
                </c:pt>
                <c:pt idx="42">
                  <c:v>0.0187652811735941</c:v>
                </c:pt>
                <c:pt idx="43">
                  <c:v>0.00599927281541621</c:v>
                </c:pt>
                <c:pt idx="44">
                  <c:v>0.0105009052504527</c:v>
                </c:pt>
                <c:pt idx="45">
                  <c:v>0.014762593395999</c:v>
                </c:pt>
                <c:pt idx="46">
                  <c:v>0.011219775604488</c:v>
                </c:pt>
                <c:pt idx="47">
                  <c:v>0.0292753448587436</c:v>
                </c:pt>
                <c:pt idx="48">
                  <c:v>0.0279503105590063</c:v>
                </c:pt>
                <c:pt idx="49">
                  <c:v>0.0210795083427351</c:v>
                </c:pt>
                <c:pt idx="50">
                  <c:v>0.0314465408805033</c:v>
                </c:pt>
                <c:pt idx="51">
                  <c:v>0.0221220811142974</c:v>
                </c:pt>
                <c:pt idx="52">
                  <c:v>0.0144085521729026</c:v>
                </c:pt>
                <c:pt idx="53">
                  <c:v>0.0244242847173761</c:v>
                </c:pt>
                <c:pt idx="54">
                  <c:v>0.0205361251725724</c:v>
                </c:pt>
                <c:pt idx="55">
                  <c:v>0.0242771256799312</c:v>
                </c:pt>
                <c:pt idx="56">
                  <c:v>0.0302978235967926</c:v>
                </c:pt>
                <c:pt idx="57">
                  <c:v>0.0266235240690281</c:v>
                </c:pt>
                <c:pt idx="58">
                  <c:v>0.0231103094526802</c:v>
                </c:pt>
                <c:pt idx="59">
                  <c:v>0.0131365643691656</c:v>
                </c:pt>
                <c:pt idx="60">
                  <c:v>0.0116182111290233</c:v>
                </c:pt>
                <c:pt idx="61">
                  <c:v>0.0239977882222837</c:v>
                </c:pt>
                <c:pt idx="62">
                  <c:v>0.0361412594347419</c:v>
                </c:pt>
                <c:pt idx="63">
                  <c:v>0.0460715073935113</c:v>
                </c:pt>
                <c:pt idx="64">
                  <c:v>0.0546213869656006</c:v>
                </c:pt>
                <c:pt idx="65">
                  <c:v>0.0380150116096981</c:v>
                </c:pt>
                <c:pt idx="66">
                  <c:v>0.0266390173871433</c:v>
                </c:pt>
                <c:pt idx="67">
                  <c:v>0.0273221161453663</c:v>
                </c:pt>
                <c:pt idx="68">
                  <c:v>0.0241246352646937</c:v>
                </c:pt>
                <c:pt idx="69">
                  <c:v>0.0306923997294908</c:v>
                </c:pt>
                <c:pt idx="70">
                  <c:v>0.0412782266418065</c:v>
                </c:pt>
                <c:pt idx="71">
                  <c:v>0.0457976074344099</c:v>
                </c:pt>
                <c:pt idx="72">
                  <c:v>0.0519969473416435</c:v>
                </c:pt>
                <c:pt idx="73">
                  <c:v>0.0515318225407561</c:v>
                </c:pt>
                <c:pt idx="74">
                  <c:v>0.0506839094752548</c:v>
                </c:pt>
                <c:pt idx="75">
                  <c:v>0.0495360596985616</c:v>
                </c:pt>
                <c:pt idx="76">
                  <c:v>0.0439618900227306</c:v>
                </c:pt>
                <c:pt idx="77">
                  <c:v>0.0498704041470673</c:v>
                </c:pt>
                <c:pt idx="78">
                  <c:v>0.0506532853626207</c:v>
                </c:pt>
                <c:pt idx="79">
                  <c:v>0.0493030217981103</c:v>
                </c:pt>
                <c:pt idx="80">
                  <c:v>0.0597609561752988</c:v>
                </c:pt>
                <c:pt idx="81">
                  <c:v>0.0627714533900243</c:v>
                </c:pt>
                <c:pt idx="82">
                  <c:v>0.0669099756690997</c:v>
                </c:pt>
                <c:pt idx="83">
                  <c:v>0.0723519971469333</c:v>
                </c:pt>
                <c:pt idx="84">
                  <c:v>0.0786413708690331</c:v>
                </c:pt>
                <c:pt idx="85">
                  <c:v>0.0791964208896156</c:v>
                </c:pt>
                <c:pt idx="86">
                  <c:v>0.0760589551923646</c:v>
                </c:pt>
                <c:pt idx="87">
                  <c:v>0.0727083766368739</c:v>
                </c:pt>
                <c:pt idx="88">
                  <c:v>0.061033434650456</c:v>
                </c:pt>
                <c:pt idx="89">
                  <c:v>0.0612667915653526</c:v>
                </c:pt>
                <c:pt idx="90">
                  <c:v>0.0664442700156986</c:v>
                </c:pt>
                <c:pt idx="91">
                  <c:v>0.0685552627499612</c:v>
                </c:pt>
                <c:pt idx="92">
                  <c:v>0.0660784538405715</c:v>
                </c:pt>
                <c:pt idx="93">
                  <c:v>0.0607346754807693</c:v>
                </c:pt>
                <c:pt idx="94">
                  <c:v>0.0555698671475361</c:v>
                </c:pt>
                <c:pt idx="95">
                  <c:v>0.0701410800420701</c:v>
                </c:pt>
                <c:pt idx="96">
                  <c:v>0.0747375586686253</c:v>
                </c:pt>
                <c:pt idx="97">
                  <c:v>0.0882050918876812</c:v>
                </c:pt>
                <c:pt idx="98">
                  <c:v>0.111634068960709</c:v>
                </c:pt>
                <c:pt idx="99">
                  <c:v>0.105398718948046</c:v>
                </c:pt>
                <c:pt idx="100">
                  <c:v>0.113111311131113</c:v>
                </c:pt>
                <c:pt idx="101">
                  <c:v>0.12026552128075</c:v>
                </c:pt>
                <c:pt idx="102">
                  <c:v>0.112623490669594</c:v>
                </c:pt>
                <c:pt idx="103">
                  <c:v>0.113223165833768</c:v>
                </c:pt>
                <c:pt idx="104">
                  <c:v>0.106738544474394</c:v>
                </c:pt>
                <c:pt idx="105">
                  <c:v>0.0834785639595678</c:v>
                </c:pt>
                <c:pt idx="106">
                  <c:v>0.0612244897959184</c:v>
                </c:pt>
                <c:pt idx="107">
                  <c:v>0.0514458826769483</c:v>
                </c:pt>
                <c:pt idx="108">
                  <c:v>0.0396709422525301</c:v>
                </c:pt>
                <c:pt idx="109">
                  <c:v>0.0308562543563348</c:v>
                </c:pt>
                <c:pt idx="110">
                  <c:v>0.0143699532511686</c:v>
                </c:pt>
                <c:pt idx="111">
                  <c:v>0.0035884540835036</c:v>
                </c:pt>
                <c:pt idx="112">
                  <c:v>-0.0035398230088496</c:v>
                </c:pt>
                <c:pt idx="113">
                  <c:v>-0.0209606532650247</c:v>
                </c:pt>
                <c:pt idx="114">
                  <c:v>-0.0365550289350336</c:v>
                </c:pt>
                <c:pt idx="115">
                  <c:v>-0.0383139762495105</c:v>
                </c:pt>
                <c:pt idx="116">
                  <c:v>-0.0334865740257026</c:v>
                </c:pt>
              </c:numCache>
            </c:numRef>
          </c:yVal>
          <c:smooth val="0"/>
        </c:ser>
        <c:dLbls>
          <c:showLegendKey val="0"/>
          <c:showVal val="0"/>
          <c:showCatName val="0"/>
          <c:showSerName val="0"/>
          <c:showPercent val="0"/>
          <c:showBubbleSize val="0"/>
        </c:dLbls>
        <c:axId val="-2142073016"/>
        <c:axId val="-2142058920"/>
      </c:scatterChart>
      <c:scatterChart>
        <c:scatterStyle val="lineMarker"/>
        <c:varyColors val="0"/>
        <c:ser>
          <c:idx val="1"/>
          <c:order val="1"/>
          <c:tx>
            <c:v>New foreclosures</c:v>
          </c:tx>
          <c:spPr>
            <a:ln w="38100">
              <a:solidFill>
                <a:srgbClr val="CC3399"/>
              </a:solidFill>
            </a:ln>
          </c:spPr>
          <c:marker>
            <c:symbol val="none"/>
          </c:marker>
          <c:xVal>
            <c:numRef>
              <c:f>'new foreclosures (2)'!$A$3:$A$119</c:f>
              <c:numCache>
                <c:formatCode>0.00</c:formatCode>
                <c:ptCount val="117"/>
                <c:pt idx="0">
                  <c:v>1980.0</c:v>
                </c:pt>
                <c:pt idx="1">
                  <c:v>1980.25</c:v>
                </c:pt>
                <c:pt idx="2">
                  <c:v>1980.5</c:v>
                </c:pt>
                <c:pt idx="3">
                  <c:v>1980.75</c:v>
                </c:pt>
                <c:pt idx="4">
                  <c:v>1981.0</c:v>
                </c:pt>
                <c:pt idx="5">
                  <c:v>1981.25</c:v>
                </c:pt>
                <c:pt idx="6">
                  <c:v>1981.5</c:v>
                </c:pt>
                <c:pt idx="7">
                  <c:v>1981.75</c:v>
                </c:pt>
                <c:pt idx="8">
                  <c:v>1982.0</c:v>
                </c:pt>
                <c:pt idx="9">
                  <c:v>1982.25</c:v>
                </c:pt>
                <c:pt idx="10">
                  <c:v>1982.5</c:v>
                </c:pt>
                <c:pt idx="11">
                  <c:v>1982.75</c:v>
                </c:pt>
                <c:pt idx="12">
                  <c:v>1983.0</c:v>
                </c:pt>
                <c:pt idx="13">
                  <c:v>1983.25</c:v>
                </c:pt>
                <c:pt idx="14">
                  <c:v>1983.5</c:v>
                </c:pt>
                <c:pt idx="15">
                  <c:v>1983.75</c:v>
                </c:pt>
                <c:pt idx="16">
                  <c:v>1984.0</c:v>
                </c:pt>
                <c:pt idx="17">
                  <c:v>1984.25</c:v>
                </c:pt>
                <c:pt idx="18">
                  <c:v>1984.5</c:v>
                </c:pt>
                <c:pt idx="19">
                  <c:v>1984.75</c:v>
                </c:pt>
                <c:pt idx="20">
                  <c:v>1985.0</c:v>
                </c:pt>
                <c:pt idx="21">
                  <c:v>1985.25</c:v>
                </c:pt>
                <c:pt idx="22">
                  <c:v>1985.5</c:v>
                </c:pt>
                <c:pt idx="23">
                  <c:v>1985.75</c:v>
                </c:pt>
                <c:pt idx="24">
                  <c:v>1986.0</c:v>
                </c:pt>
                <c:pt idx="25">
                  <c:v>1986.25</c:v>
                </c:pt>
                <c:pt idx="26">
                  <c:v>1986.5</c:v>
                </c:pt>
                <c:pt idx="27">
                  <c:v>1986.75</c:v>
                </c:pt>
                <c:pt idx="28">
                  <c:v>1987.0</c:v>
                </c:pt>
                <c:pt idx="29">
                  <c:v>1987.25</c:v>
                </c:pt>
                <c:pt idx="30">
                  <c:v>1987.5</c:v>
                </c:pt>
                <c:pt idx="31">
                  <c:v>1987.75</c:v>
                </c:pt>
                <c:pt idx="32">
                  <c:v>1988.0</c:v>
                </c:pt>
                <c:pt idx="33">
                  <c:v>1988.25</c:v>
                </c:pt>
                <c:pt idx="34">
                  <c:v>1988.5</c:v>
                </c:pt>
                <c:pt idx="35">
                  <c:v>1988.75</c:v>
                </c:pt>
                <c:pt idx="36">
                  <c:v>1989.0</c:v>
                </c:pt>
                <c:pt idx="37">
                  <c:v>1989.25</c:v>
                </c:pt>
                <c:pt idx="38">
                  <c:v>1989.5</c:v>
                </c:pt>
                <c:pt idx="39">
                  <c:v>1989.75</c:v>
                </c:pt>
                <c:pt idx="40">
                  <c:v>1990.0</c:v>
                </c:pt>
                <c:pt idx="41">
                  <c:v>1990.25</c:v>
                </c:pt>
                <c:pt idx="42">
                  <c:v>1990.5</c:v>
                </c:pt>
                <c:pt idx="43">
                  <c:v>1990.75</c:v>
                </c:pt>
                <c:pt idx="44">
                  <c:v>1991.0</c:v>
                </c:pt>
                <c:pt idx="45">
                  <c:v>1991.25</c:v>
                </c:pt>
                <c:pt idx="46">
                  <c:v>1991.5</c:v>
                </c:pt>
                <c:pt idx="47">
                  <c:v>1991.75</c:v>
                </c:pt>
                <c:pt idx="48">
                  <c:v>1992.0</c:v>
                </c:pt>
                <c:pt idx="49">
                  <c:v>1992.25</c:v>
                </c:pt>
                <c:pt idx="50">
                  <c:v>1992.5</c:v>
                </c:pt>
                <c:pt idx="51">
                  <c:v>1992.75</c:v>
                </c:pt>
                <c:pt idx="52">
                  <c:v>1993.0</c:v>
                </c:pt>
                <c:pt idx="53">
                  <c:v>1993.25</c:v>
                </c:pt>
                <c:pt idx="54">
                  <c:v>1993.5</c:v>
                </c:pt>
                <c:pt idx="55">
                  <c:v>1993.75</c:v>
                </c:pt>
                <c:pt idx="56">
                  <c:v>1994.0</c:v>
                </c:pt>
                <c:pt idx="57">
                  <c:v>1994.25</c:v>
                </c:pt>
                <c:pt idx="58">
                  <c:v>1994.5</c:v>
                </c:pt>
                <c:pt idx="59">
                  <c:v>1994.75</c:v>
                </c:pt>
                <c:pt idx="60">
                  <c:v>1995.0</c:v>
                </c:pt>
                <c:pt idx="61">
                  <c:v>1995.25</c:v>
                </c:pt>
                <c:pt idx="62">
                  <c:v>1995.5</c:v>
                </c:pt>
                <c:pt idx="63">
                  <c:v>1995.75</c:v>
                </c:pt>
                <c:pt idx="64">
                  <c:v>1996.0</c:v>
                </c:pt>
                <c:pt idx="65">
                  <c:v>1996.25</c:v>
                </c:pt>
                <c:pt idx="66">
                  <c:v>1996.5</c:v>
                </c:pt>
                <c:pt idx="67">
                  <c:v>1996.75</c:v>
                </c:pt>
                <c:pt idx="68">
                  <c:v>1997.0</c:v>
                </c:pt>
                <c:pt idx="69">
                  <c:v>1997.25</c:v>
                </c:pt>
                <c:pt idx="70">
                  <c:v>1997.5</c:v>
                </c:pt>
                <c:pt idx="71">
                  <c:v>1997.75</c:v>
                </c:pt>
                <c:pt idx="72">
                  <c:v>1998.0</c:v>
                </c:pt>
                <c:pt idx="73">
                  <c:v>1998.25</c:v>
                </c:pt>
                <c:pt idx="74">
                  <c:v>1998.5</c:v>
                </c:pt>
                <c:pt idx="75">
                  <c:v>1998.75</c:v>
                </c:pt>
                <c:pt idx="76">
                  <c:v>1999.0</c:v>
                </c:pt>
                <c:pt idx="77">
                  <c:v>1999.25</c:v>
                </c:pt>
                <c:pt idx="78">
                  <c:v>1999.5</c:v>
                </c:pt>
                <c:pt idx="79">
                  <c:v>1999.75</c:v>
                </c:pt>
                <c:pt idx="80">
                  <c:v>2000.0</c:v>
                </c:pt>
                <c:pt idx="81">
                  <c:v>2000.25</c:v>
                </c:pt>
                <c:pt idx="82">
                  <c:v>2000.5</c:v>
                </c:pt>
                <c:pt idx="83">
                  <c:v>2000.75</c:v>
                </c:pt>
                <c:pt idx="84">
                  <c:v>2001.0</c:v>
                </c:pt>
                <c:pt idx="85">
                  <c:v>2001.25</c:v>
                </c:pt>
                <c:pt idx="86">
                  <c:v>2001.5</c:v>
                </c:pt>
                <c:pt idx="87">
                  <c:v>2001.75</c:v>
                </c:pt>
                <c:pt idx="88">
                  <c:v>2002.0</c:v>
                </c:pt>
                <c:pt idx="89">
                  <c:v>2002.25</c:v>
                </c:pt>
                <c:pt idx="90">
                  <c:v>2002.5</c:v>
                </c:pt>
                <c:pt idx="91">
                  <c:v>2002.75</c:v>
                </c:pt>
                <c:pt idx="92">
                  <c:v>2003.0</c:v>
                </c:pt>
                <c:pt idx="93">
                  <c:v>2003.25</c:v>
                </c:pt>
                <c:pt idx="94">
                  <c:v>2003.5</c:v>
                </c:pt>
                <c:pt idx="95">
                  <c:v>2003.75</c:v>
                </c:pt>
                <c:pt idx="96">
                  <c:v>2004.0</c:v>
                </c:pt>
                <c:pt idx="97">
                  <c:v>2004.25</c:v>
                </c:pt>
                <c:pt idx="98">
                  <c:v>2004.5</c:v>
                </c:pt>
                <c:pt idx="99">
                  <c:v>2004.75</c:v>
                </c:pt>
                <c:pt idx="100">
                  <c:v>2005.0</c:v>
                </c:pt>
                <c:pt idx="101">
                  <c:v>2005.25</c:v>
                </c:pt>
                <c:pt idx="102">
                  <c:v>2005.5</c:v>
                </c:pt>
                <c:pt idx="103">
                  <c:v>2005.75</c:v>
                </c:pt>
                <c:pt idx="104">
                  <c:v>2006.0</c:v>
                </c:pt>
                <c:pt idx="105">
                  <c:v>2006.25</c:v>
                </c:pt>
                <c:pt idx="106">
                  <c:v>2006.5</c:v>
                </c:pt>
                <c:pt idx="107">
                  <c:v>2006.75</c:v>
                </c:pt>
                <c:pt idx="108">
                  <c:v>2007.0</c:v>
                </c:pt>
                <c:pt idx="109">
                  <c:v>2007.25</c:v>
                </c:pt>
                <c:pt idx="110">
                  <c:v>2007.5</c:v>
                </c:pt>
                <c:pt idx="111">
                  <c:v>2007.75</c:v>
                </c:pt>
                <c:pt idx="112">
                  <c:v>2008.0</c:v>
                </c:pt>
                <c:pt idx="113">
                  <c:v>2008.25</c:v>
                </c:pt>
                <c:pt idx="114">
                  <c:v>2008.5</c:v>
                </c:pt>
                <c:pt idx="115">
                  <c:v>2008.75</c:v>
                </c:pt>
                <c:pt idx="116">
                  <c:v>2009.0</c:v>
                </c:pt>
              </c:numCache>
            </c:numRef>
          </c:xVal>
          <c:yVal>
            <c:numRef>
              <c:f>'new foreclosures (2)'!$BH$3:$BH$119</c:f>
              <c:numCache>
                <c:formatCode>0.00</c:formatCode>
                <c:ptCount val="117"/>
                <c:pt idx="0">
                  <c:v>0.14</c:v>
                </c:pt>
                <c:pt idx="1">
                  <c:v>0.13</c:v>
                </c:pt>
                <c:pt idx="2">
                  <c:v>0.15</c:v>
                </c:pt>
                <c:pt idx="3">
                  <c:v>0.16</c:v>
                </c:pt>
                <c:pt idx="4">
                  <c:v>0.18</c:v>
                </c:pt>
                <c:pt idx="5">
                  <c:v>0.16</c:v>
                </c:pt>
                <c:pt idx="6">
                  <c:v>0.14</c:v>
                </c:pt>
                <c:pt idx="7">
                  <c:v>0.17</c:v>
                </c:pt>
                <c:pt idx="8">
                  <c:v>0.22</c:v>
                </c:pt>
                <c:pt idx="9">
                  <c:v>0.19</c:v>
                </c:pt>
                <c:pt idx="10">
                  <c:v>0.2</c:v>
                </c:pt>
                <c:pt idx="11">
                  <c:v>0.23</c:v>
                </c:pt>
                <c:pt idx="12">
                  <c:v>0.22</c:v>
                </c:pt>
                <c:pt idx="13">
                  <c:v>0.22</c:v>
                </c:pt>
                <c:pt idx="14">
                  <c:v>0.2</c:v>
                </c:pt>
                <c:pt idx="15">
                  <c:v>0.22</c:v>
                </c:pt>
                <c:pt idx="16">
                  <c:v>0.2</c:v>
                </c:pt>
                <c:pt idx="17">
                  <c:v>0.21</c:v>
                </c:pt>
                <c:pt idx="18">
                  <c:v>0.23</c:v>
                </c:pt>
                <c:pt idx="19">
                  <c:v>0.2</c:v>
                </c:pt>
                <c:pt idx="20">
                  <c:v>0.25</c:v>
                </c:pt>
                <c:pt idx="21">
                  <c:v>0.22</c:v>
                </c:pt>
                <c:pt idx="22">
                  <c:v>0.22</c:v>
                </c:pt>
                <c:pt idx="23">
                  <c:v>0.22</c:v>
                </c:pt>
                <c:pt idx="24">
                  <c:v>0.25</c:v>
                </c:pt>
                <c:pt idx="25">
                  <c:v>0.24</c:v>
                </c:pt>
                <c:pt idx="26">
                  <c:v>0.26</c:v>
                </c:pt>
                <c:pt idx="27">
                  <c:v>0.26</c:v>
                </c:pt>
                <c:pt idx="28">
                  <c:v>0.28</c:v>
                </c:pt>
                <c:pt idx="29">
                  <c:v>0.24</c:v>
                </c:pt>
                <c:pt idx="30">
                  <c:v>0.25</c:v>
                </c:pt>
                <c:pt idx="31">
                  <c:v>0.27</c:v>
                </c:pt>
                <c:pt idx="32">
                  <c:v>0.29</c:v>
                </c:pt>
                <c:pt idx="33">
                  <c:v>0.26</c:v>
                </c:pt>
                <c:pt idx="34">
                  <c:v>0.26</c:v>
                </c:pt>
                <c:pt idx="35">
                  <c:v>0.27</c:v>
                </c:pt>
                <c:pt idx="36">
                  <c:v>0.31</c:v>
                </c:pt>
                <c:pt idx="37">
                  <c:v>0.35</c:v>
                </c:pt>
                <c:pt idx="38">
                  <c:v>0.320000000000001</c:v>
                </c:pt>
                <c:pt idx="39">
                  <c:v>0.320000000000001</c:v>
                </c:pt>
                <c:pt idx="40">
                  <c:v>0.330000000000001</c:v>
                </c:pt>
                <c:pt idx="41">
                  <c:v>0.3</c:v>
                </c:pt>
                <c:pt idx="42">
                  <c:v>0.320000000000001</c:v>
                </c:pt>
                <c:pt idx="43">
                  <c:v>0.29</c:v>
                </c:pt>
                <c:pt idx="44">
                  <c:v>0.330000000000001</c:v>
                </c:pt>
                <c:pt idx="45">
                  <c:v>0.330000000000001</c:v>
                </c:pt>
                <c:pt idx="46">
                  <c:v>0.34</c:v>
                </c:pt>
                <c:pt idx="47">
                  <c:v>0.35</c:v>
                </c:pt>
                <c:pt idx="48">
                  <c:v>0.34</c:v>
                </c:pt>
                <c:pt idx="49">
                  <c:v>0.320000000000001</c:v>
                </c:pt>
                <c:pt idx="50">
                  <c:v>0.320000000000001</c:v>
                </c:pt>
                <c:pt idx="51">
                  <c:v>0.34</c:v>
                </c:pt>
                <c:pt idx="52">
                  <c:v>0.320000000000001</c:v>
                </c:pt>
                <c:pt idx="53">
                  <c:v>0.320000000000001</c:v>
                </c:pt>
                <c:pt idx="54">
                  <c:v>0.31</c:v>
                </c:pt>
                <c:pt idx="55">
                  <c:v>0.31</c:v>
                </c:pt>
                <c:pt idx="56">
                  <c:v>0.31</c:v>
                </c:pt>
                <c:pt idx="57">
                  <c:v>0.34</c:v>
                </c:pt>
                <c:pt idx="58">
                  <c:v>0.34</c:v>
                </c:pt>
                <c:pt idx="59">
                  <c:v>0.330000000000001</c:v>
                </c:pt>
                <c:pt idx="60">
                  <c:v>0.320000000000001</c:v>
                </c:pt>
                <c:pt idx="61">
                  <c:v>0.330000000000001</c:v>
                </c:pt>
                <c:pt idx="62">
                  <c:v>0.320000000000001</c:v>
                </c:pt>
                <c:pt idx="63">
                  <c:v>0.330000000000001</c:v>
                </c:pt>
                <c:pt idx="64">
                  <c:v>0.37</c:v>
                </c:pt>
                <c:pt idx="65">
                  <c:v>0.34</c:v>
                </c:pt>
                <c:pt idx="66">
                  <c:v>0.330000000000001</c:v>
                </c:pt>
                <c:pt idx="67">
                  <c:v>0.330000000000001</c:v>
                </c:pt>
                <c:pt idx="68">
                  <c:v>0.36</c:v>
                </c:pt>
                <c:pt idx="69">
                  <c:v>0.35</c:v>
                </c:pt>
                <c:pt idx="70">
                  <c:v>0.34</c:v>
                </c:pt>
                <c:pt idx="71">
                  <c:v>0.37</c:v>
                </c:pt>
                <c:pt idx="72">
                  <c:v>0.37</c:v>
                </c:pt>
                <c:pt idx="73">
                  <c:v>0.37</c:v>
                </c:pt>
                <c:pt idx="74">
                  <c:v>0.36</c:v>
                </c:pt>
                <c:pt idx="75">
                  <c:v>0.39</c:v>
                </c:pt>
                <c:pt idx="76">
                  <c:v>0.36</c:v>
                </c:pt>
                <c:pt idx="77">
                  <c:v>0.34</c:v>
                </c:pt>
                <c:pt idx="78">
                  <c:v>0.330000000000001</c:v>
                </c:pt>
                <c:pt idx="79">
                  <c:v>0.36</c:v>
                </c:pt>
                <c:pt idx="80">
                  <c:v>0.36</c:v>
                </c:pt>
                <c:pt idx="81">
                  <c:v>0.3</c:v>
                </c:pt>
                <c:pt idx="82">
                  <c:v>0.42</c:v>
                </c:pt>
                <c:pt idx="83">
                  <c:v>0.43</c:v>
                </c:pt>
                <c:pt idx="84">
                  <c:v>0.4</c:v>
                </c:pt>
                <c:pt idx="85">
                  <c:v>0.47</c:v>
                </c:pt>
                <c:pt idx="86">
                  <c:v>0.46</c:v>
                </c:pt>
                <c:pt idx="87">
                  <c:v>0.47</c:v>
                </c:pt>
                <c:pt idx="88">
                  <c:v>0.45</c:v>
                </c:pt>
                <c:pt idx="89">
                  <c:v>0.49</c:v>
                </c:pt>
                <c:pt idx="90">
                  <c:v>0.44</c:v>
                </c:pt>
                <c:pt idx="91">
                  <c:v>0.42</c:v>
                </c:pt>
                <c:pt idx="92">
                  <c:v>0.41</c:v>
                </c:pt>
                <c:pt idx="93">
                  <c:v>0.36</c:v>
                </c:pt>
                <c:pt idx="94">
                  <c:v>0.43</c:v>
                </c:pt>
                <c:pt idx="95">
                  <c:v>0.46</c:v>
                </c:pt>
                <c:pt idx="96">
                  <c:v>0.46</c:v>
                </c:pt>
                <c:pt idx="97">
                  <c:v>0.39</c:v>
                </c:pt>
                <c:pt idx="98">
                  <c:v>0.42</c:v>
                </c:pt>
                <c:pt idx="99">
                  <c:v>0.46</c:v>
                </c:pt>
                <c:pt idx="100">
                  <c:v>0.42</c:v>
                </c:pt>
                <c:pt idx="101">
                  <c:v>0.38</c:v>
                </c:pt>
                <c:pt idx="102">
                  <c:v>0.41</c:v>
                </c:pt>
                <c:pt idx="103">
                  <c:v>0.42</c:v>
                </c:pt>
                <c:pt idx="104">
                  <c:v>0.42</c:v>
                </c:pt>
                <c:pt idx="105">
                  <c:v>0.4</c:v>
                </c:pt>
                <c:pt idx="106">
                  <c:v>0.47</c:v>
                </c:pt>
                <c:pt idx="107">
                  <c:v>0.57</c:v>
                </c:pt>
                <c:pt idx="108">
                  <c:v>0.59</c:v>
                </c:pt>
                <c:pt idx="109">
                  <c:v>0.59</c:v>
                </c:pt>
                <c:pt idx="110">
                  <c:v>0.78</c:v>
                </c:pt>
                <c:pt idx="111">
                  <c:v>0.88</c:v>
                </c:pt>
                <c:pt idx="112">
                  <c:v>1.01</c:v>
                </c:pt>
                <c:pt idx="113">
                  <c:v>1.08</c:v>
                </c:pt>
                <c:pt idx="114">
                  <c:v>1.07</c:v>
                </c:pt>
                <c:pt idx="115">
                  <c:v>1.08</c:v>
                </c:pt>
                <c:pt idx="116">
                  <c:v>1.37</c:v>
                </c:pt>
              </c:numCache>
            </c:numRef>
          </c:yVal>
          <c:smooth val="0"/>
        </c:ser>
        <c:dLbls>
          <c:showLegendKey val="0"/>
          <c:showVal val="0"/>
          <c:showCatName val="0"/>
          <c:showSerName val="0"/>
          <c:showPercent val="0"/>
          <c:showBubbleSize val="0"/>
        </c:dLbls>
        <c:axId val="-2142048824"/>
        <c:axId val="-2142054984"/>
      </c:scatterChart>
      <c:valAx>
        <c:axId val="-2142073016"/>
        <c:scaling>
          <c:orientation val="minMax"/>
          <c:max val="2010.0"/>
          <c:min val="1999.0"/>
        </c:scaling>
        <c:delete val="0"/>
        <c:axPos val="b"/>
        <c:numFmt formatCode="0" sourceLinked="0"/>
        <c:majorTickMark val="cross"/>
        <c:minorTickMark val="in"/>
        <c:tickLblPos val="nextTo"/>
        <c:txPr>
          <a:bodyPr/>
          <a:lstStyle/>
          <a:p>
            <a:pPr>
              <a:defRPr sz="1600">
                <a:latin typeface="Arial" pitchFamily="34" charset="0"/>
                <a:cs typeface="Arial" pitchFamily="34" charset="0"/>
              </a:defRPr>
            </a:pPr>
            <a:endParaRPr lang="en-US"/>
          </a:p>
        </c:txPr>
        <c:crossAx val="-2142058920"/>
        <c:crossesAt val="-1.0"/>
        <c:crossBetween val="midCat"/>
        <c:majorUnit val="2.0"/>
        <c:minorUnit val="1.0"/>
      </c:valAx>
      <c:valAx>
        <c:axId val="-2142058920"/>
        <c:scaling>
          <c:orientation val="minMax"/>
        </c:scaling>
        <c:delete val="0"/>
        <c:axPos val="l"/>
        <c:title>
          <c:tx>
            <c:rich>
              <a:bodyPr rot="-5400000" vert="horz"/>
              <a:lstStyle/>
              <a:p>
                <a:pPr>
                  <a:defRPr sz="1800">
                    <a:latin typeface="Arial" pitchFamily="34" charset="0"/>
                    <a:cs typeface="Arial" pitchFamily="34" charset="0"/>
                  </a:defRPr>
                </a:pPr>
                <a:r>
                  <a:rPr lang="en-US" sz="1800">
                    <a:latin typeface="Arial" pitchFamily="34" charset="0"/>
                    <a:cs typeface="Arial" pitchFamily="34" charset="0"/>
                  </a:rPr>
                  <a:t>Percent change in house prices </a:t>
                </a:r>
                <a:br>
                  <a:rPr lang="en-US" sz="1800">
                    <a:latin typeface="Arial" pitchFamily="34" charset="0"/>
                    <a:cs typeface="Arial" pitchFamily="34" charset="0"/>
                  </a:rPr>
                </a:br>
                <a:r>
                  <a:rPr lang="en-US" sz="1800">
                    <a:latin typeface="Arial" pitchFamily="34" charset="0"/>
                    <a:cs typeface="Arial" pitchFamily="34" charset="0"/>
                  </a:rPr>
                  <a:t>(from 4 quarters earlier)</a:t>
                </a:r>
              </a:p>
            </c:rich>
          </c:tx>
          <c:layout/>
          <c:overlay val="0"/>
        </c:title>
        <c:numFmt formatCode="0%" sourceLinked="0"/>
        <c:majorTickMark val="out"/>
        <c:minorTickMark val="none"/>
        <c:tickLblPos val="nextTo"/>
        <c:txPr>
          <a:bodyPr/>
          <a:lstStyle/>
          <a:p>
            <a:pPr>
              <a:defRPr sz="1600">
                <a:latin typeface="Arial" pitchFamily="34" charset="0"/>
                <a:cs typeface="Arial" pitchFamily="34" charset="0"/>
              </a:defRPr>
            </a:pPr>
            <a:endParaRPr lang="en-US"/>
          </a:p>
        </c:txPr>
        <c:crossAx val="-2142073016"/>
        <c:crosses val="autoZero"/>
        <c:crossBetween val="midCat"/>
      </c:valAx>
      <c:valAx>
        <c:axId val="-2142054984"/>
        <c:scaling>
          <c:orientation val="minMax"/>
          <c:max val="1.5"/>
          <c:min val="0.0"/>
        </c:scaling>
        <c:delete val="0"/>
        <c:axPos val="r"/>
        <c:title>
          <c:tx>
            <c:rich>
              <a:bodyPr rot="-5400000" vert="horz"/>
              <a:lstStyle/>
              <a:p>
                <a:pPr>
                  <a:defRPr sz="1800">
                    <a:latin typeface="Arial" pitchFamily="34" charset="0"/>
                    <a:cs typeface="Arial" pitchFamily="34" charset="0"/>
                  </a:defRPr>
                </a:pPr>
                <a:r>
                  <a:rPr lang="en-US" sz="1800">
                    <a:latin typeface="Arial" pitchFamily="34" charset="0"/>
                    <a:cs typeface="Arial" pitchFamily="34" charset="0"/>
                  </a:rPr>
                  <a:t>New foreclosure starts </a:t>
                </a:r>
                <a:br>
                  <a:rPr lang="en-US" sz="1800">
                    <a:latin typeface="Arial" pitchFamily="34" charset="0"/>
                    <a:cs typeface="Arial" pitchFamily="34" charset="0"/>
                  </a:rPr>
                </a:br>
                <a:r>
                  <a:rPr lang="en-US" sz="1800">
                    <a:latin typeface="Arial" pitchFamily="34" charset="0"/>
                    <a:cs typeface="Arial" pitchFamily="34" charset="0"/>
                  </a:rPr>
                  <a:t>(% of total mortgages)</a:t>
                </a:r>
              </a:p>
            </c:rich>
          </c:tx>
          <c:layout/>
          <c:overlay val="0"/>
        </c:title>
        <c:numFmt formatCode="0.0" sourceLinked="0"/>
        <c:majorTickMark val="out"/>
        <c:minorTickMark val="none"/>
        <c:tickLblPos val="nextTo"/>
        <c:txPr>
          <a:bodyPr/>
          <a:lstStyle/>
          <a:p>
            <a:pPr>
              <a:defRPr sz="1600">
                <a:latin typeface="Arial" pitchFamily="34" charset="0"/>
                <a:cs typeface="Arial" pitchFamily="34" charset="0"/>
              </a:defRPr>
            </a:pPr>
            <a:endParaRPr lang="en-US"/>
          </a:p>
        </c:txPr>
        <c:crossAx val="-2142048824"/>
        <c:crosses val="max"/>
        <c:crossBetween val="midCat"/>
      </c:valAx>
      <c:valAx>
        <c:axId val="-2142048824"/>
        <c:scaling>
          <c:orientation val="minMax"/>
        </c:scaling>
        <c:delete val="1"/>
        <c:axPos val="b"/>
        <c:numFmt formatCode="0.00" sourceLinked="1"/>
        <c:majorTickMark val="out"/>
        <c:minorTickMark val="none"/>
        <c:tickLblPos val="none"/>
        <c:crossAx val="-2142054984"/>
        <c:crosses val="autoZero"/>
        <c:crossBetween val="midCat"/>
      </c:valAx>
      <c:spPr>
        <a:solidFill>
          <a:schemeClr val="bg1"/>
        </a:solidFill>
        <a:ln>
          <a:solidFill>
            <a:schemeClr val="tx1"/>
          </a:solidFill>
        </a:ln>
      </c:spPr>
    </c:plotArea>
    <c:legend>
      <c:legendPos val="r"/>
      <c:layout>
        <c:manualLayout>
          <c:xMode val="edge"/>
          <c:yMode val="edge"/>
          <c:x val="0.181980261981531"/>
          <c:y val="0.0543289288898413"/>
          <c:w val="0.320937411677848"/>
          <c:h val="0.120751774314478"/>
        </c:manualLayout>
      </c:layout>
      <c:overlay val="0"/>
      <c:txPr>
        <a:bodyPr/>
        <a:lstStyle/>
        <a:p>
          <a:pPr>
            <a:defRPr sz="1800">
              <a:latin typeface="Arial" pitchFamily="34" charset="0"/>
              <a:cs typeface="Arial" pitchFamily="34" charset="0"/>
            </a:defRPr>
          </a:pPr>
          <a:endParaRPr lang="en-US"/>
        </a:p>
      </c:txPr>
    </c:legend>
    <c:plotVisOnly val="1"/>
    <c:dispBlanksAs val="gap"/>
    <c:showDLblsOverMax val="0"/>
  </c:chart>
  <c:spPr>
    <a:noFill/>
    <a:ln>
      <a:noFill/>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872325859014264"/>
          <c:y val="0.0346102789826331"/>
          <c:w val="0.876045723371031"/>
          <c:h val="0.880880346153628"/>
        </c:manualLayout>
      </c:layout>
      <c:scatterChart>
        <c:scatterStyle val="lineMarker"/>
        <c:varyColors val="0"/>
        <c:ser>
          <c:idx val="0"/>
          <c:order val="0"/>
          <c:tx>
            <c:strRef>
              <c:f>'house prices + foreclosures (3)'!$C$2</c:f>
              <c:strCache>
                <c:ptCount val="1"/>
                <c:pt idx="0">
                  <c:v>new foreclosures (% of all mortgages)</c:v>
                </c:pt>
              </c:strCache>
            </c:strRef>
          </c:tx>
          <c:spPr>
            <a:ln w="28575">
              <a:noFill/>
            </a:ln>
            <a:effectLst>
              <a:outerShdw blurRad="25400" dist="25400" dir="2700000" algn="tl" rotWithShape="0">
                <a:prstClr val="black">
                  <a:alpha val="60000"/>
                </a:prstClr>
              </a:outerShdw>
            </a:effectLst>
          </c:spPr>
          <c:marker>
            <c:symbol val="diamond"/>
            <c:size val="9"/>
            <c:spPr>
              <a:solidFill>
                <a:srgbClr val="CC3300"/>
              </a:solidFill>
              <a:ln>
                <a:noFill/>
              </a:ln>
              <a:effectLst>
                <a:outerShdw blurRad="25400" dist="25400" dir="2700000" algn="tl" rotWithShape="0">
                  <a:prstClr val="black">
                    <a:alpha val="60000"/>
                  </a:prstClr>
                </a:outerShdw>
              </a:effectLst>
            </c:spPr>
          </c:marker>
          <c:xVal>
            <c:numRef>
              <c:f>'house prices + foreclosures (3)'!$B$3:$B$54</c:f>
              <c:numCache>
                <c:formatCode>0.0%</c:formatCode>
                <c:ptCount val="52"/>
                <c:pt idx="0">
                  <c:v>-0.286517265817836</c:v>
                </c:pt>
                <c:pt idx="1">
                  <c:v>-0.21599283840613</c:v>
                </c:pt>
                <c:pt idx="2">
                  <c:v>-0.0731645085156599</c:v>
                </c:pt>
                <c:pt idx="3">
                  <c:v>-0.181096783335695</c:v>
                </c:pt>
                <c:pt idx="4">
                  <c:v>-0.269006674519043</c:v>
                </c:pt>
                <c:pt idx="5">
                  <c:v>0.0375277689622342</c:v>
                </c:pt>
                <c:pt idx="6">
                  <c:v>0.00601571605820193</c:v>
                </c:pt>
                <c:pt idx="7">
                  <c:v>-0.103456435392546</c:v>
                </c:pt>
                <c:pt idx="8">
                  <c:v>0.0375810341047884</c:v>
                </c:pt>
                <c:pt idx="9">
                  <c:v>-0.00816083878290002</c:v>
                </c:pt>
                <c:pt idx="10">
                  <c:v>0.0614921780986763</c:v>
                </c:pt>
                <c:pt idx="11">
                  <c:v>-0.0171589460263494</c:v>
                </c:pt>
                <c:pt idx="12">
                  <c:v>-0.0251025430680886</c:v>
                </c:pt>
                <c:pt idx="13">
                  <c:v>0.0377553586898807</c:v>
                </c:pt>
                <c:pt idx="14">
                  <c:v>0.0575052552820037</c:v>
                </c:pt>
                <c:pt idx="15">
                  <c:v>0.018053694001056</c:v>
                </c:pt>
                <c:pt idx="16">
                  <c:v>0.0210352457228335</c:v>
                </c:pt>
                <c:pt idx="17">
                  <c:v>0.0754500065694391</c:v>
                </c:pt>
                <c:pt idx="18">
                  <c:v>-0.0598078982949658</c:v>
                </c:pt>
                <c:pt idx="19">
                  <c:v>0.0724737004420385</c:v>
                </c:pt>
                <c:pt idx="20">
                  <c:v>0.0295783725111088</c:v>
                </c:pt>
                <c:pt idx="21">
                  <c:v>0.0928832398497397</c:v>
                </c:pt>
                <c:pt idx="22">
                  <c:v>-0.0602009512819791</c:v>
                </c:pt>
                <c:pt idx="23">
                  <c:v>0.043437708194537</c:v>
                </c:pt>
                <c:pt idx="24">
                  <c:v>0.0821838245970669</c:v>
                </c:pt>
                <c:pt idx="25">
                  <c:v>0.073287642433671</c:v>
                </c:pt>
                <c:pt idx="26">
                  <c:v>-0.0485743174924165</c:v>
                </c:pt>
                <c:pt idx="27">
                  <c:v>-0.031699178644764</c:v>
                </c:pt>
                <c:pt idx="28">
                  <c:v>0.100559973648299</c:v>
                </c:pt>
                <c:pt idx="29">
                  <c:v>-0.0768525942045585</c:v>
                </c:pt>
                <c:pt idx="30">
                  <c:v>0.024754843338914</c:v>
                </c:pt>
                <c:pt idx="31">
                  <c:v>0.051025576095214</c:v>
                </c:pt>
                <c:pt idx="32">
                  <c:v>0.0507109394263173</c:v>
                </c:pt>
                <c:pt idx="33">
                  <c:v>-0.0111367606688295</c:v>
                </c:pt>
                <c:pt idx="34">
                  <c:v>0.0323512274212754</c:v>
                </c:pt>
                <c:pt idx="35">
                  <c:v>-0.0349336672425544</c:v>
                </c:pt>
                <c:pt idx="36">
                  <c:v>0.0438104333293542</c:v>
                </c:pt>
                <c:pt idx="37">
                  <c:v>0.0775761805070947</c:v>
                </c:pt>
                <c:pt idx="38">
                  <c:v>0.0853658536585365</c:v>
                </c:pt>
                <c:pt idx="39">
                  <c:v>0.0362211395890701</c:v>
                </c:pt>
                <c:pt idx="40">
                  <c:v>-0.00766089909443731</c:v>
                </c:pt>
                <c:pt idx="41">
                  <c:v>-0.027528321990041</c:v>
                </c:pt>
                <c:pt idx="42">
                  <c:v>0.0444086225425124</c:v>
                </c:pt>
                <c:pt idx="43">
                  <c:v>-0.0511701928477814</c:v>
                </c:pt>
                <c:pt idx="44">
                  <c:v>0.0350760350760352</c:v>
                </c:pt>
                <c:pt idx="45">
                  <c:v>-0.00598531902879725</c:v>
                </c:pt>
                <c:pt idx="46">
                  <c:v>0.0150647594498088</c:v>
                </c:pt>
                <c:pt idx="47">
                  <c:v>0.0855123928404895</c:v>
                </c:pt>
                <c:pt idx="48">
                  <c:v>0.0863106850231314</c:v>
                </c:pt>
                <c:pt idx="49">
                  <c:v>0.0376947500553792</c:v>
                </c:pt>
                <c:pt idx="50">
                  <c:v>0.119174615534358</c:v>
                </c:pt>
                <c:pt idx="51">
                  <c:v>0.0996904283801879</c:v>
                </c:pt>
              </c:numCache>
            </c:numRef>
          </c:xVal>
          <c:yVal>
            <c:numRef>
              <c:f>'house prices + foreclosures (3)'!$C$3:$C$54</c:f>
              <c:numCache>
                <c:formatCode>0.0%</c:formatCode>
                <c:ptCount val="52"/>
                <c:pt idx="0">
                  <c:v>0.179</c:v>
                </c:pt>
                <c:pt idx="1">
                  <c:v>0.1613</c:v>
                </c:pt>
                <c:pt idx="2">
                  <c:v>0.1296</c:v>
                </c:pt>
                <c:pt idx="3">
                  <c:v>0.126</c:v>
                </c:pt>
                <c:pt idx="4">
                  <c:v>0.124</c:v>
                </c:pt>
                <c:pt idx="5">
                  <c:v>0.123</c:v>
                </c:pt>
                <c:pt idx="6">
                  <c:v>0.1219</c:v>
                </c:pt>
                <c:pt idx="7">
                  <c:v>0.1108</c:v>
                </c:pt>
                <c:pt idx="8">
                  <c:v>0.1016</c:v>
                </c:pt>
                <c:pt idx="9">
                  <c:v>0.0988000000000001</c:v>
                </c:pt>
                <c:pt idx="10">
                  <c:v>0.0986000000000002</c:v>
                </c:pt>
                <c:pt idx="11">
                  <c:v>0.0949</c:v>
                </c:pt>
                <c:pt idx="12">
                  <c:v>0.0877</c:v>
                </c:pt>
                <c:pt idx="13">
                  <c:v>0.0837000000000001</c:v>
                </c:pt>
                <c:pt idx="14">
                  <c:v>0.0835000000000003</c:v>
                </c:pt>
                <c:pt idx="15">
                  <c:v>0.0809</c:v>
                </c:pt>
                <c:pt idx="16">
                  <c:v>0.0789</c:v>
                </c:pt>
                <c:pt idx="17">
                  <c:v>0.0784</c:v>
                </c:pt>
                <c:pt idx="18">
                  <c:v>0.0783</c:v>
                </c:pt>
                <c:pt idx="19">
                  <c:v>0.0779</c:v>
                </c:pt>
                <c:pt idx="20">
                  <c:v>0.0754</c:v>
                </c:pt>
                <c:pt idx="21">
                  <c:v>0.0748</c:v>
                </c:pt>
                <c:pt idx="22">
                  <c:v>0.0744000000000001</c:v>
                </c:pt>
                <c:pt idx="23">
                  <c:v>0.0719</c:v>
                </c:pt>
                <c:pt idx="24">
                  <c:v>0.071</c:v>
                </c:pt>
                <c:pt idx="25">
                  <c:v>0.0706</c:v>
                </c:pt>
                <c:pt idx="26">
                  <c:v>0.0699</c:v>
                </c:pt>
                <c:pt idx="27">
                  <c:v>0.0687</c:v>
                </c:pt>
                <c:pt idx="28">
                  <c:v>0.0681</c:v>
                </c:pt>
                <c:pt idx="29">
                  <c:v>0.0675</c:v>
                </c:pt>
                <c:pt idx="30">
                  <c:v>0.0649</c:v>
                </c:pt>
                <c:pt idx="31">
                  <c:v>0.0647000000000001</c:v>
                </c:pt>
                <c:pt idx="32">
                  <c:v>0.0643000000000001</c:v>
                </c:pt>
                <c:pt idx="33">
                  <c:v>0.0631</c:v>
                </c:pt>
                <c:pt idx="34">
                  <c:v>0.0631</c:v>
                </c:pt>
                <c:pt idx="35">
                  <c:v>0.063</c:v>
                </c:pt>
                <c:pt idx="36">
                  <c:v>0.0618</c:v>
                </c:pt>
                <c:pt idx="37">
                  <c:v>0.0612</c:v>
                </c:pt>
                <c:pt idx="38">
                  <c:v>0.0606</c:v>
                </c:pt>
                <c:pt idx="39">
                  <c:v>0.0594000000000001</c:v>
                </c:pt>
                <c:pt idx="40">
                  <c:v>0.0593000000000001</c:v>
                </c:pt>
                <c:pt idx="41">
                  <c:v>0.0586</c:v>
                </c:pt>
                <c:pt idx="42">
                  <c:v>0.0543</c:v>
                </c:pt>
                <c:pt idx="43">
                  <c:v>0.0535</c:v>
                </c:pt>
                <c:pt idx="44">
                  <c:v>0.0495</c:v>
                </c:pt>
                <c:pt idx="45">
                  <c:v>0.0483</c:v>
                </c:pt>
                <c:pt idx="46">
                  <c:v>0.0462</c:v>
                </c:pt>
                <c:pt idx="47">
                  <c:v>0.0434</c:v>
                </c:pt>
                <c:pt idx="48">
                  <c:v>0.0363</c:v>
                </c:pt>
                <c:pt idx="49">
                  <c:v>0.0362000000000001</c:v>
                </c:pt>
                <c:pt idx="50">
                  <c:v>0.0312</c:v>
                </c:pt>
                <c:pt idx="51">
                  <c:v>0.0302</c:v>
                </c:pt>
              </c:numCache>
            </c:numRef>
          </c:yVal>
          <c:smooth val="0"/>
        </c:ser>
        <c:dLbls>
          <c:showLegendKey val="0"/>
          <c:showVal val="0"/>
          <c:showCatName val="0"/>
          <c:showSerName val="0"/>
          <c:showPercent val="0"/>
          <c:showBubbleSize val="0"/>
        </c:dLbls>
        <c:axId val="-2141867752"/>
        <c:axId val="-2141875656"/>
      </c:scatterChart>
      <c:valAx>
        <c:axId val="-2141867752"/>
        <c:scaling>
          <c:orientation val="minMax"/>
        </c:scaling>
        <c:delete val="0"/>
        <c:axPos val="b"/>
        <c:numFmt formatCode="0%" sourceLinked="0"/>
        <c:majorTickMark val="out"/>
        <c:minorTickMark val="none"/>
        <c:tickLblPos val="nextTo"/>
        <c:txPr>
          <a:bodyPr/>
          <a:lstStyle/>
          <a:p>
            <a:pPr>
              <a:defRPr sz="1600">
                <a:latin typeface="Arial" pitchFamily="34" charset="0"/>
                <a:cs typeface="Arial" pitchFamily="34" charset="0"/>
              </a:defRPr>
            </a:pPr>
            <a:endParaRPr lang="en-US"/>
          </a:p>
        </c:txPr>
        <c:crossAx val="-2141875656"/>
        <c:crosses val="autoZero"/>
        <c:crossBetween val="midCat"/>
      </c:valAx>
      <c:valAx>
        <c:axId val="-2141875656"/>
        <c:scaling>
          <c:orientation val="minMax"/>
        </c:scaling>
        <c:delete val="0"/>
        <c:axPos val="l"/>
        <c:numFmt formatCode="0%" sourceLinked="0"/>
        <c:majorTickMark val="out"/>
        <c:minorTickMark val="none"/>
        <c:tickLblPos val="nextTo"/>
        <c:txPr>
          <a:bodyPr/>
          <a:lstStyle/>
          <a:p>
            <a:pPr>
              <a:defRPr sz="1600">
                <a:latin typeface="Arial" pitchFamily="34" charset="0"/>
                <a:cs typeface="Arial" pitchFamily="34" charset="0"/>
              </a:defRPr>
            </a:pPr>
            <a:endParaRPr lang="en-US"/>
          </a:p>
        </c:txPr>
        <c:crossAx val="-2141867752"/>
        <c:crossesAt val="-1.0"/>
        <c:crossBetween val="midCat"/>
      </c:valAx>
      <c:spPr>
        <a:solidFill>
          <a:sysClr val="window" lastClr="FFFFFF"/>
        </a:solidFill>
        <a:ln>
          <a:solidFill>
            <a:sysClr val="windowText" lastClr="000000"/>
          </a:solidFill>
        </a:ln>
      </c:spPr>
    </c:plotArea>
    <c:plotVisOnly val="1"/>
    <c:dispBlanksAs val="gap"/>
    <c:showDLblsOverMax val="0"/>
  </c:chart>
  <c:spPr>
    <a:noFill/>
    <a:ln>
      <a:noFill/>
    </a:ln>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492671498201"/>
          <c:y val="0.0279266861653117"/>
          <c:w val="0.812928611824075"/>
          <c:h val="0.852154378022955"/>
        </c:manualLayout>
      </c:layout>
      <c:barChart>
        <c:barDir val="col"/>
        <c:grouping val="clustered"/>
        <c:varyColors val="0"/>
        <c:ser>
          <c:idx val="0"/>
          <c:order val="0"/>
          <c:tx>
            <c:strRef>
              <c:f>Sheet1!$B$1</c:f>
              <c:strCache>
                <c:ptCount val="1"/>
                <c:pt idx="0">
                  <c:v>Series 1</c:v>
                </c:pt>
              </c:strCache>
            </c:strRef>
          </c:tx>
          <c:spPr>
            <a:solidFill>
              <a:srgbClr val="996633"/>
            </a:solidFill>
            <a:ln w="6350">
              <a:solidFill>
                <a:schemeClr val="tx1"/>
              </a:solidFill>
            </a:ln>
            <a:effectLst/>
          </c:spPr>
          <c:invertIfNegative val="0"/>
          <c:cat>
            <c:numRef>
              <c:f>Sheet1!$A$2:$A$13</c:f>
              <c:numCache>
                <c:formatCode>General</c:formatCode>
                <c:ptCount val="12"/>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numCache>
            </c:numRef>
          </c:cat>
          <c:val>
            <c:numRef>
              <c:f>Sheet1!$B$2:$B$13</c:f>
              <c:numCache>
                <c:formatCode>General</c:formatCode>
                <c:ptCount val="12"/>
                <c:pt idx="0">
                  <c:v>2.0</c:v>
                </c:pt>
                <c:pt idx="1">
                  <c:v>4.0</c:v>
                </c:pt>
                <c:pt idx="2">
                  <c:v>11.0</c:v>
                </c:pt>
                <c:pt idx="3">
                  <c:v>3.0</c:v>
                </c:pt>
                <c:pt idx="4">
                  <c:v>4.0</c:v>
                </c:pt>
                <c:pt idx="5">
                  <c:v>0.0</c:v>
                </c:pt>
                <c:pt idx="6">
                  <c:v>0.0</c:v>
                </c:pt>
                <c:pt idx="7">
                  <c:v>3.0</c:v>
                </c:pt>
                <c:pt idx="8">
                  <c:v>26.0</c:v>
                </c:pt>
                <c:pt idx="9">
                  <c:v>140.0</c:v>
                </c:pt>
                <c:pt idx="10">
                  <c:v>157.0</c:v>
                </c:pt>
                <c:pt idx="11">
                  <c:v>92.0</c:v>
                </c:pt>
              </c:numCache>
            </c:numRef>
          </c:val>
        </c:ser>
        <c:dLbls>
          <c:showLegendKey val="0"/>
          <c:showVal val="0"/>
          <c:showCatName val="0"/>
          <c:showSerName val="0"/>
          <c:showPercent val="0"/>
          <c:showBubbleSize val="0"/>
        </c:dLbls>
        <c:gapWidth val="25"/>
        <c:axId val="-2146028952"/>
        <c:axId val="-2146608936"/>
      </c:barChart>
      <c:catAx>
        <c:axId val="-2146028952"/>
        <c:scaling>
          <c:orientation val="minMax"/>
        </c:scaling>
        <c:delete val="0"/>
        <c:axPos val="b"/>
        <c:numFmt formatCode="General" sourceLinked="1"/>
        <c:majorTickMark val="out"/>
        <c:minorTickMark val="none"/>
        <c:tickLblPos val="nextTo"/>
        <c:crossAx val="-2146608936"/>
        <c:crosses val="autoZero"/>
        <c:auto val="1"/>
        <c:lblAlgn val="ctr"/>
        <c:lblOffset val="100"/>
        <c:noMultiLvlLbl val="0"/>
      </c:catAx>
      <c:valAx>
        <c:axId val="-2146608936"/>
        <c:scaling>
          <c:orientation val="minMax"/>
          <c:max val="160.0"/>
          <c:min val="0.0"/>
        </c:scaling>
        <c:delete val="0"/>
        <c:axPos val="l"/>
        <c:majorGridlines>
          <c:spPr>
            <a:ln>
              <a:solidFill>
                <a:schemeClr val="bg1">
                  <a:lumMod val="75000"/>
                </a:schemeClr>
              </a:solidFill>
            </a:ln>
          </c:spPr>
        </c:majorGridlines>
        <c:title>
          <c:tx>
            <c:rich>
              <a:bodyPr/>
              <a:lstStyle/>
              <a:p>
                <a:pPr>
                  <a:defRPr sz="1785" b="1" i="0" u="none" strike="noStrike" baseline="0">
                    <a:solidFill>
                      <a:srgbClr val="000000"/>
                    </a:solidFill>
                    <a:latin typeface="Arial"/>
                    <a:ea typeface="Arial"/>
                    <a:cs typeface="Arial"/>
                  </a:defRPr>
                </a:pPr>
                <a:r>
                  <a:rPr lang="en-US"/>
                  <a:t>Number of bank failures</a:t>
                </a:r>
              </a:p>
            </c:rich>
          </c:tx>
          <c:layout>
            <c:manualLayout>
              <c:xMode val="edge"/>
              <c:yMode val="edge"/>
              <c:x val="0.0436870143707284"/>
              <c:y val="0.17486758705831"/>
            </c:manualLayout>
          </c:layout>
          <c:overlay val="0"/>
        </c:title>
        <c:numFmt formatCode="General" sourceLinked="1"/>
        <c:majorTickMark val="out"/>
        <c:minorTickMark val="none"/>
        <c:tickLblPos val="nextTo"/>
        <c:crossAx val="-2146028952"/>
        <c:crosses val="autoZero"/>
        <c:crossBetween val="between"/>
      </c:valAx>
      <c:spPr>
        <a:solidFill>
          <a:schemeClr val="bg1"/>
        </a:solidFill>
        <a:ln>
          <a:solidFill>
            <a:schemeClr val="tx1"/>
          </a:solidFill>
        </a:ln>
        <a:effectLst/>
      </c:spPr>
    </c:plotArea>
    <c:plotVisOnly val="1"/>
    <c:dispBlanksAs val="gap"/>
    <c:showDLblsOverMax val="0"/>
  </c:chart>
  <c:txPr>
    <a:bodyPr/>
    <a:lstStyle/>
    <a:p>
      <a:pPr>
        <a:defRPr sz="1797"/>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0787940856650862"/>
          <c:y val="0.170013777287524"/>
          <c:w val="0.912426629024041"/>
          <c:h val="0.64567841403831"/>
        </c:manualLayout>
      </c:layout>
      <c:scatterChart>
        <c:scatterStyle val="lineMarker"/>
        <c:varyColors val="0"/>
        <c:ser>
          <c:idx val="2"/>
          <c:order val="0"/>
          <c:tx>
            <c:strRef>
              <c:f>data!$N$55</c:f>
              <c:strCache>
                <c:ptCount val="1"/>
                <c:pt idx="0">
                  <c:v>DJIA</c:v>
                </c:pt>
              </c:strCache>
            </c:strRef>
          </c:tx>
          <c:spPr>
            <a:ln w="38100">
              <a:solidFill>
                <a:srgbClr val="339933"/>
              </a:solidFill>
            </a:ln>
          </c:spPr>
          <c:marker>
            <c:symbol val="none"/>
          </c:marker>
          <c:xVal>
            <c:numRef>
              <c:f>data!$K$56:$K$552</c:f>
              <c:numCache>
                <c:formatCode>m/d/yyyy</c:formatCode>
                <c:ptCount val="497"/>
                <c:pt idx="0">
                  <c:v>36528.0</c:v>
                </c:pt>
                <c:pt idx="1">
                  <c:v>36535.0</c:v>
                </c:pt>
                <c:pt idx="2">
                  <c:v>36543.0</c:v>
                </c:pt>
                <c:pt idx="3">
                  <c:v>36549.0</c:v>
                </c:pt>
                <c:pt idx="4">
                  <c:v>36556.0</c:v>
                </c:pt>
                <c:pt idx="5">
                  <c:v>36563.0</c:v>
                </c:pt>
                <c:pt idx="6">
                  <c:v>36570.0</c:v>
                </c:pt>
                <c:pt idx="7">
                  <c:v>36578.0</c:v>
                </c:pt>
                <c:pt idx="8">
                  <c:v>36584.0</c:v>
                </c:pt>
                <c:pt idx="9">
                  <c:v>36591.0</c:v>
                </c:pt>
                <c:pt idx="10">
                  <c:v>36598.0</c:v>
                </c:pt>
                <c:pt idx="11">
                  <c:v>36605.0</c:v>
                </c:pt>
                <c:pt idx="12">
                  <c:v>36612.0</c:v>
                </c:pt>
                <c:pt idx="13">
                  <c:v>36619.0</c:v>
                </c:pt>
                <c:pt idx="14">
                  <c:v>36626.0</c:v>
                </c:pt>
                <c:pt idx="15">
                  <c:v>36633.0</c:v>
                </c:pt>
                <c:pt idx="16">
                  <c:v>36640.0</c:v>
                </c:pt>
                <c:pt idx="17">
                  <c:v>36647.0</c:v>
                </c:pt>
                <c:pt idx="18">
                  <c:v>36654.0</c:v>
                </c:pt>
                <c:pt idx="19">
                  <c:v>36661.0</c:v>
                </c:pt>
                <c:pt idx="20">
                  <c:v>36668.0</c:v>
                </c:pt>
                <c:pt idx="21">
                  <c:v>36676.0</c:v>
                </c:pt>
                <c:pt idx="22">
                  <c:v>36682.0</c:v>
                </c:pt>
                <c:pt idx="23">
                  <c:v>36689.0</c:v>
                </c:pt>
                <c:pt idx="24">
                  <c:v>36696.0</c:v>
                </c:pt>
                <c:pt idx="25">
                  <c:v>36703.0</c:v>
                </c:pt>
                <c:pt idx="26">
                  <c:v>36710.0</c:v>
                </c:pt>
                <c:pt idx="27">
                  <c:v>36717.0</c:v>
                </c:pt>
                <c:pt idx="28">
                  <c:v>36724.0</c:v>
                </c:pt>
                <c:pt idx="29">
                  <c:v>36731.0</c:v>
                </c:pt>
                <c:pt idx="30">
                  <c:v>36738.0</c:v>
                </c:pt>
                <c:pt idx="31">
                  <c:v>36745.0</c:v>
                </c:pt>
                <c:pt idx="32">
                  <c:v>36752.0</c:v>
                </c:pt>
                <c:pt idx="33">
                  <c:v>36759.0</c:v>
                </c:pt>
                <c:pt idx="34">
                  <c:v>36766.0</c:v>
                </c:pt>
                <c:pt idx="35">
                  <c:v>36774.0</c:v>
                </c:pt>
                <c:pt idx="36">
                  <c:v>36780.0</c:v>
                </c:pt>
                <c:pt idx="37">
                  <c:v>36787.0</c:v>
                </c:pt>
                <c:pt idx="38">
                  <c:v>36794.0</c:v>
                </c:pt>
                <c:pt idx="39">
                  <c:v>36801.0</c:v>
                </c:pt>
                <c:pt idx="40">
                  <c:v>36808.0</c:v>
                </c:pt>
                <c:pt idx="41">
                  <c:v>36815.0</c:v>
                </c:pt>
                <c:pt idx="42">
                  <c:v>36822.0</c:v>
                </c:pt>
                <c:pt idx="43">
                  <c:v>36829.0</c:v>
                </c:pt>
                <c:pt idx="44">
                  <c:v>36836.0</c:v>
                </c:pt>
                <c:pt idx="45">
                  <c:v>36843.0</c:v>
                </c:pt>
                <c:pt idx="46">
                  <c:v>36850.0</c:v>
                </c:pt>
                <c:pt idx="47">
                  <c:v>36857.0</c:v>
                </c:pt>
                <c:pt idx="48">
                  <c:v>36864.0</c:v>
                </c:pt>
                <c:pt idx="49">
                  <c:v>36871.0</c:v>
                </c:pt>
                <c:pt idx="50">
                  <c:v>36878.0</c:v>
                </c:pt>
                <c:pt idx="51">
                  <c:v>36886.0</c:v>
                </c:pt>
                <c:pt idx="52">
                  <c:v>36893.0</c:v>
                </c:pt>
                <c:pt idx="53">
                  <c:v>36899.0</c:v>
                </c:pt>
                <c:pt idx="54">
                  <c:v>36907.0</c:v>
                </c:pt>
                <c:pt idx="55">
                  <c:v>36913.0</c:v>
                </c:pt>
                <c:pt idx="56">
                  <c:v>36920.0</c:v>
                </c:pt>
                <c:pt idx="57">
                  <c:v>36927.0</c:v>
                </c:pt>
                <c:pt idx="58">
                  <c:v>36934.0</c:v>
                </c:pt>
                <c:pt idx="59">
                  <c:v>36942.0</c:v>
                </c:pt>
                <c:pt idx="60">
                  <c:v>36948.0</c:v>
                </c:pt>
                <c:pt idx="61">
                  <c:v>36955.0</c:v>
                </c:pt>
                <c:pt idx="62">
                  <c:v>36962.0</c:v>
                </c:pt>
                <c:pt idx="63">
                  <c:v>36969.0</c:v>
                </c:pt>
                <c:pt idx="64">
                  <c:v>36976.0</c:v>
                </c:pt>
                <c:pt idx="65">
                  <c:v>36983.0</c:v>
                </c:pt>
                <c:pt idx="66">
                  <c:v>36990.0</c:v>
                </c:pt>
                <c:pt idx="67">
                  <c:v>36997.0</c:v>
                </c:pt>
                <c:pt idx="68">
                  <c:v>37004.0</c:v>
                </c:pt>
                <c:pt idx="69">
                  <c:v>37011.0</c:v>
                </c:pt>
                <c:pt idx="70">
                  <c:v>37018.0</c:v>
                </c:pt>
                <c:pt idx="71">
                  <c:v>37025.0</c:v>
                </c:pt>
                <c:pt idx="72">
                  <c:v>37032.0</c:v>
                </c:pt>
                <c:pt idx="73">
                  <c:v>37040.0</c:v>
                </c:pt>
                <c:pt idx="74">
                  <c:v>37046.0</c:v>
                </c:pt>
                <c:pt idx="75">
                  <c:v>37053.0</c:v>
                </c:pt>
                <c:pt idx="76">
                  <c:v>37060.0</c:v>
                </c:pt>
                <c:pt idx="77">
                  <c:v>37067.0</c:v>
                </c:pt>
                <c:pt idx="78">
                  <c:v>37074.0</c:v>
                </c:pt>
                <c:pt idx="79">
                  <c:v>37081.0</c:v>
                </c:pt>
                <c:pt idx="80">
                  <c:v>37088.0</c:v>
                </c:pt>
                <c:pt idx="81">
                  <c:v>37095.0</c:v>
                </c:pt>
                <c:pt idx="82">
                  <c:v>37102.0</c:v>
                </c:pt>
                <c:pt idx="83">
                  <c:v>37109.0</c:v>
                </c:pt>
                <c:pt idx="84">
                  <c:v>37116.0</c:v>
                </c:pt>
                <c:pt idx="85">
                  <c:v>37123.0</c:v>
                </c:pt>
                <c:pt idx="86">
                  <c:v>37130.0</c:v>
                </c:pt>
                <c:pt idx="87">
                  <c:v>37138.0</c:v>
                </c:pt>
                <c:pt idx="88">
                  <c:v>37144.0</c:v>
                </c:pt>
                <c:pt idx="89">
                  <c:v>37158.0</c:v>
                </c:pt>
                <c:pt idx="90">
                  <c:v>37165.0</c:v>
                </c:pt>
                <c:pt idx="91">
                  <c:v>37172.0</c:v>
                </c:pt>
                <c:pt idx="92">
                  <c:v>37179.0</c:v>
                </c:pt>
                <c:pt idx="93">
                  <c:v>37186.0</c:v>
                </c:pt>
                <c:pt idx="94">
                  <c:v>37193.0</c:v>
                </c:pt>
                <c:pt idx="95">
                  <c:v>37200.0</c:v>
                </c:pt>
                <c:pt idx="96">
                  <c:v>37207.0</c:v>
                </c:pt>
                <c:pt idx="97">
                  <c:v>37214.0</c:v>
                </c:pt>
                <c:pt idx="98">
                  <c:v>37221.0</c:v>
                </c:pt>
                <c:pt idx="99">
                  <c:v>37228.0</c:v>
                </c:pt>
                <c:pt idx="100">
                  <c:v>37235.0</c:v>
                </c:pt>
                <c:pt idx="101">
                  <c:v>37242.0</c:v>
                </c:pt>
                <c:pt idx="102">
                  <c:v>37249.0</c:v>
                </c:pt>
                <c:pt idx="103">
                  <c:v>37256.0</c:v>
                </c:pt>
                <c:pt idx="104">
                  <c:v>37263.0</c:v>
                </c:pt>
                <c:pt idx="105">
                  <c:v>37270.0</c:v>
                </c:pt>
                <c:pt idx="106">
                  <c:v>37278.0</c:v>
                </c:pt>
                <c:pt idx="107">
                  <c:v>37284.0</c:v>
                </c:pt>
                <c:pt idx="108">
                  <c:v>37291.0</c:v>
                </c:pt>
                <c:pt idx="109">
                  <c:v>37298.0</c:v>
                </c:pt>
                <c:pt idx="110">
                  <c:v>37306.0</c:v>
                </c:pt>
                <c:pt idx="111">
                  <c:v>37312.0</c:v>
                </c:pt>
                <c:pt idx="112">
                  <c:v>37319.0</c:v>
                </c:pt>
                <c:pt idx="113">
                  <c:v>37326.0</c:v>
                </c:pt>
                <c:pt idx="114">
                  <c:v>37333.0</c:v>
                </c:pt>
                <c:pt idx="115">
                  <c:v>37340.0</c:v>
                </c:pt>
                <c:pt idx="116">
                  <c:v>37347.0</c:v>
                </c:pt>
                <c:pt idx="117">
                  <c:v>37354.0</c:v>
                </c:pt>
                <c:pt idx="118">
                  <c:v>37361.0</c:v>
                </c:pt>
                <c:pt idx="119">
                  <c:v>37368.0</c:v>
                </c:pt>
                <c:pt idx="120">
                  <c:v>37375.0</c:v>
                </c:pt>
                <c:pt idx="121">
                  <c:v>37382.0</c:v>
                </c:pt>
                <c:pt idx="122">
                  <c:v>37389.0</c:v>
                </c:pt>
                <c:pt idx="123">
                  <c:v>37396.0</c:v>
                </c:pt>
                <c:pt idx="124">
                  <c:v>37404.0</c:v>
                </c:pt>
                <c:pt idx="125">
                  <c:v>37410.0</c:v>
                </c:pt>
                <c:pt idx="126">
                  <c:v>37417.0</c:v>
                </c:pt>
                <c:pt idx="127">
                  <c:v>37424.0</c:v>
                </c:pt>
                <c:pt idx="128">
                  <c:v>37431.0</c:v>
                </c:pt>
                <c:pt idx="129">
                  <c:v>37438.0</c:v>
                </c:pt>
                <c:pt idx="130">
                  <c:v>37445.0</c:v>
                </c:pt>
                <c:pt idx="131">
                  <c:v>37452.0</c:v>
                </c:pt>
                <c:pt idx="132">
                  <c:v>37459.0</c:v>
                </c:pt>
                <c:pt idx="133">
                  <c:v>37466.0</c:v>
                </c:pt>
                <c:pt idx="134">
                  <c:v>37473.0</c:v>
                </c:pt>
                <c:pt idx="135">
                  <c:v>37480.0</c:v>
                </c:pt>
                <c:pt idx="136">
                  <c:v>37487.0</c:v>
                </c:pt>
                <c:pt idx="137">
                  <c:v>37494.0</c:v>
                </c:pt>
                <c:pt idx="138">
                  <c:v>37502.0</c:v>
                </c:pt>
                <c:pt idx="139">
                  <c:v>37508.0</c:v>
                </c:pt>
                <c:pt idx="140">
                  <c:v>37515.0</c:v>
                </c:pt>
                <c:pt idx="141">
                  <c:v>37522.0</c:v>
                </c:pt>
                <c:pt idx="142">
                  <c:v>37529.0</c:v>
                </c:pt>
                <c:pt idx="143">
                  <c:v>37536.0</c:v>
                </c:pt>
                <c:pt idx="144">
                  <c:v>37543.0</c:v>
                </c:pt>
                <c:pt idx="145">
                  <c:v>37550.0</c:v>
                </c:pt>
                <c:pt idx="146">
                  <c:v>37557.0</c:v>
                </c:pt>
                <c:pt idx="147">
                  <c:v>37564.0</c:v>
                </c:pt>
                <c:pt idx="148">
                  <c:v>37571.0</c:v>
                </c:pt>
                <c:pt idx="149">
                  <c:v>37578.0</c:v>
                </c:pt>
                <c:pt idx="150">
                  <c:v>37585.0</c:v>
                </c:pt>
                <c:pt idx="151">
                  <c:v>37592.0</c:v>
                </c:pt>
                <c:pt idx="152">
                  <c:v>37599.0</c:v>
                </c:pt>
                <c:pt idx="153">
                  <c:v>37606.0</c:v>
                </c:pt>
                <c:pt idx="154">
                  <c:v>37613.0</c:v>
                </c:pt>
                <c:pt idx="155">
                  <c:v>37620.0</c:v>
                </c:pt>
                <c:pt idx="156">
                  <c:v>37627.0</c:v>
                </c:pt>
                <c:pt idx="157">
                  <c:v>37634.0</c:v>
                </c:pt>
                <c:pt idx="158">
                  <c:v>37642.0</c:v>
                </c:pt>
                <c:pt idx="159">
                  <c:v>37648.0</c:v>
                </c:pt>
                <c:pt idx="160">
                  <c:v>37655.0</c:v>
                </c:pt>
                <c:pt idx="161">
                  <c:v>37662.0</c:v>
                </c:pt>
                <c:pt idx="162">
                  <c:v>37670.0</c:v>
                </c:pt>
                <c:pt idx="163">
                  <c:v>37676.0</c:v>
                </c:pt>
                <c:pt idx="164">
                  <c:v>37683.0</c:v>
                </c:pt>
                <c:pt idx="165">
                  <c:v>37690.0</c:v>
                </c:pt>
                <c:pt idx="166">
                  <c:v>37697.0</c:v>
                </c:pt>
                <c:pt idx="167">
                  <c:v>37704.0</c:v>
                </c:pt>
                <c:pt idx="168">
                  <c:v>37711.0</c:v>
                </c:pt>
                <c:pt idx="169">
                  <c:v>37718.0</c:v>
                </c:pt>
                <c:pt idx="170">
                  <c:v>37725.0</c:v>
                </c:pt>
                <c:pt idx="171">
                  <c:v>37732.0</c:v>
                </c:pt>
                <c:pt idx="172">
                  <c:v>37739.0</c:v>
                </c:pt>
                <c:pt idx="173">
                  <c:v>37746.0</c:v>
                </c:pt>
                <c:pt idx="174">
                  <c:v>37753.0</c:v>
                </c:pt>
                <c:pt idx="175">
                  <c:v>37760.0</c:v>
                </c:pt>
                <c:pt idx="176">
                  <c:v>37768.0</c:v>
                </c:pt>
                <c:pt idx="177">
                  <c:v>37774.0</c:v>
                </c:pt>
                <c:pt idx="178">
                  <c:v>37781.0</c:v>
                </c:pt>
                <c:pt idx="179">
                  <c:v>37788.0</c:v>
                </c:pt>
                <c:pt idx="180">
                  <c:v>37795.0</c:v>
                </c:pt>
                <c:pt idx="181">
                  <c:v>37802.0</c:v>
                </c:pt>
                <c:pt idx="182">
                  <c:v>37809.0</c:v>
                </c:pt>
                <c:pt idx="183">
                  <c:v>37816.0</c:v>
                </c:pt>
                <c:pt idx="184">
                  <c:v>37823.0</c:v>
                </c:pt>
                <c:pt idx="185">
                  <c:v>37830.0</c:v>
                </c:pt>
                <c:pt idx="186">
                  <c:v>37837.0</c:v>
                </c:pt>
                <c:pt idx="187">
                  <c:v>37844.0</c:v>
                </c:pt>
                <c:pt idx="188">
                  <c:v>37851.0</c:v>
                </c:pt>
                <c:pt idx="189">
                  <c:v>37858.0</c:v>
                </c:pt>
                <c:pt idx="190">
                  <c:v>37866.0</c:v>
                </c:pt>
                <c:pt idx="191">
                  <c:v>37872.0</c:v>
                </c:pt>
                <c:pt idx="192">
                  <c:v>37879.0</c:v>
                </c:pt>
                <c:pt idx="193">
                  <c:v>37886.0</c:v>
                </c:pt>
                <c:pt idx="194">
                  <c:v>37893.0</c:v>
                </c:pt>
                <c:pt idx="195">
                  <c:v>37900.0</c:v>
                </c:pt>
                <c:pt idx="196">
                  <c:v>37907.0</c:v>
                </c:pt>
                <c:pt idx="197">
                  <c:v>37914.0</c:v>
                </c:pt>
                <c:pt idx="198">
                  <c:v>37921.0</c:v>
                </c:pt>
                <c:pt idx="199">
                  <c:v>37928.0</c:v>
                </c:pt>
                <c:pt idx="200">
                  <c:v>37935.0</c:v>
                </c:pt>
                <c:pt idx="201">
                  <c:v>37942.0</c:v>
                </c:pt>
                <c:pt idx="202">
                  <c:v>37949.0</c:v>
                </c:pt>
                <c:pt idx="203">
                  <c:v>37956.0</c:v>
                </c:pt>
                <c:pt idx="204">
                  <c:v>37963.0</c:v>
                </c:pt>
                <c:pt idx="205">
                  <c:v>37970.0</c:v>
                </c:pt>
                <c:pt idx="206">
                  <c:v>37977.0</c:v>
                </c:pt>
                <c:pt idx="207">
                  <c:v>37984.0</c:v>
                </c:pt>
                <c:pt idx="208">
                  <c:v>37991.0</c:v>
                </c:pt>
                <c:pt idx="209">
                  <c:v>37998.0</c:v>
                </c:pt>
                <c:pt idx="210">
                  <c:v>38006.0</c:v>
                </c:pt>
                <c:pt idx="211">
                  <c:v>38012.0</c:v>
                </c:pt>
                <c:pt idx="212">
                  <c:v>38019.0</c:v>
                </c:pt>
                <c:pt idx="213">
                  <c:v>38026.0</c:v>
                </c:pt>
                <c:pt idx="214">
                  <c:v>38034.0</c:v>
                </c:pt>
                <c:pt idx="215">
                  <c:v>38040.0</c:v>
                </c:pt>
                <c:pt idx="216">
                  <c:v>38047.0</c:v>
                </c:pt>
                <c:pt idx="217">
                  <c:v>38054.0</c:v>
                </c:pt>
                <c:pt idx="218">
                  <c:v>38061.0</c:v>
                </c:pt>
                <c:pt idx="219">
                  <c:v>38068.0</c:v>
                </c:pt>
                <c:pt idx="220">
                  <c:v>38075.0</c:v>
                </c:pt>
                <c:pt idx="221">
                  <c:v>38082.0</c:v>
                </c:pt>
                <c:pt idx="222">
                  <c:v>38089.0</c:v>
                </c:pt>
                <c:pt idx="223">
                  <c:v>38096.0</c:v>
                </c:pt>
                <c:pt idx="224">
                  <c:v>38103.0</c:v>
                </c:pt>
                <c:pt idx="225">
                  <c:v>38110.0</c:v>
                </c:pt>
                <c:pt idx="226">
                  <c:v>38117.0</c:v>
                </c:pt>
                <c:pt idx="227">
                  <c:v>38124.0</c:v>
                </c:pt>
                <c:pt idx="228">
                  <c:v>38131.0</c:v>
                </c:pt>
                <c:pt idx="229">
                  <c:v>38139.0</c:v>
                </c:pt>
                <c:pt idx="230">
                  <c:v>38145.0</c:v>
                </c:pt>
                <c:pt idx="231">
                  <c:v>38152.0</c:v>
                </c:pt>
                <c:pt idx="232">
                  <c:v>38159.0</c:v>
                </c:pt>
                <c:pt idx="233">
                  <c:v>38166.0</c:v>
                </c:pt>
                <c:pt idx="234">
                  <c:v>38174.0</c:v>
                </c:pt>
                <c:pt idx="235">
                  <c:v>38180.0</c:v>
                </c:pt>
                <c:pt idx="236">
                  <c:v>38187.0</c:v>
                </c:pt>
                <c:pt idx="237">
                  <c:v>38194.0</c:v>
                </c:pt>
                <c:pt idx="238">
                  <c:v>38201.0</c:v>
                </c:pt>
                <c:pt idx="239">
                  <c:v>38208.0</c:v>
                </c:pt>
                <c:pt idx="240">
                  <c:v>38215.0</c:v>
                </c:pt>
                <c:pt idx="241">
                  <c:v>38222.0</c:v>
                </c:pt>
                <c:pt idx="242">
                  <c:v>38229.0</c:v>
                </c:pt>
                <c:pt idx="243">
                  <c:v>38237.0</c:v>
                </c:pt>
                <c:pt idx="244">
                  <c:v>38243.0</c:v>
                </c:pt>
                <c:pt idx="245">
                  <c:v>38250.0</c:v>
                </c:pt>
                <c:pt idx="246">
                  <c:v>38257.0</c:v>
                </c:pt>
                <c:pt idx="247">
                  <c:v>38264.0</c:v>
                </c:pt>
                <c:pt idx="248">
                  <c:v>38271.0</c:v>
                </c:pt>
                <c:pt idx="249">
                  <c:v>38278.0</c:v>
                </c:pt>
                <c:pt idx="250">
                  <c:v>38285.0</c:v>
                </c:pt>
                <c:pt idx="251">
                  <c:v>38292.0</c:v>
                </c:pt>
                <c:pt idx="252">
                  <c:v>38299.0</c:v>
                </c:pt>
                <c:pt idx="253">
                  <c:v>38306.0</c:v>
                </c:pt>
                <c:pt idx="254">
                  <c:v>38313.0</c:v>
                </c:pt>
                <c:pt idx="255">
                  <c:v>38320.0</c:v>
                </c:pt>
                <c:pt idx="256">
                  <c:v>38327.0</c:v>
                </c:pt>
                <c:pt idx="257">
                  <c:v>38334.0</c:v>
                </c:pt>
                <c:pt idx="258">
                  <c:v>38341.0</c:v>
                </c:pt>
                <c:pt idx="259">
                  <c:v>38348.0</c:v>
                </c:pt>
                <c:pt idx="260">
                  <c:v>38355.0</c:v>
                </c:pt>
                <c:pt idx="261">
                  <c:v>38362.0</c:v>
                </c:pt>
                <c:pt idx="262">
                  <c:v>38370.0</c:v>
                </c:pt>
                <c:pt idx="263">
                  <c:v>38376.0</c:v>
                </c:pt>
                <c:pt idx="264">
                  <c:v>38383.0</c:v>
                </c:pt>
                <c:pt idx="265">
                  <c:v>38390.0</c:v>
                </c:pt>
                <c:pt idx="266">
                  <c:v>38397.0</c:v>
                </c:pt>
                <c:pt idx="267">
                  <c:v>38405.0</c:v>
                </c:pt>
                <c:pt idx="268">
                  <c:v>38411.0</c:v>
                </c:pt>
                <c:pt idx="269">
                  <c:v>38418.0</c:v>
                </c:pt>
                <c:pt idx="270">
                  <c:v>38425.0</c:v>
                </c:pt>
                <c:pt idx="271">
                  <c:v>38432.0</c:v>
                </c:pt>
                <c:pt idx="272">
                  <c:v>38439.0</c:v>
                </c:pt>
                <c:pt idx="273">
                  <c:v>38446.0</c:v>
                </c:pt>
                <c:pt idx="274">
                  <c:v>38453.0</c:v>
                </c:pt>
                <c:pt idx="275">
                  <c:v>38460.0</c:v>
                </c:pt>
                <c:pt idx="276">
                  <c:v>38467.0</c:v>
                </c:pt>
                <c:pt idx="277">
                  <c:v>38474.0</c:v>
                </c:pt>
                <c:pt idx="278">
                  <c:v>38481.0</c:v>
                </c:pt>
                <c:pt idx="279">
                  <c:v>38488.0</c:v>
                </c:pt>
                <c:pt idx="280">
                  <c:v>38495.0</c:v>
                </c:pt>
                <c:pt idx="281">
                  <c:v>38503.0</c:v>
                </c:pt>
                <c:pt idx="282">
                  <c:v>38509.0</c:v>
                </c:pt>
                <c:pt idx="283">
                  <c:v>38516.0</c:v>
                </c:pt>
                <c:pt idx="284">
                  <c:v>38523.0</c:v>
                </c:pt>
                <c:pt idx="285">
                  <c:v>38530.0</c:v>
                </c:pt>
                <c:pt idx="286">
                  <c:v>38538.0</c:v>
                </c:pt>
                <c:pt idx="287">
                  <c:v>38544.0</c:v>
                </c:pt>
                <c:pt idx="288">
                  <c:v>38551.0</c:v>
                </c:pt>
                <c:pt idx="289">
                  <c:v>38558.0</c:v>
                </c:pt>
                <c:pt idx="290">
                  <c:v>38565.0</c:v>
                </c:pt>
                <c:pt idx="291">
                  <c:v>38572.0</c:v>
                </c:pt>
                <c:pt idx="292">
                  <c:v>38579.0</c:v>
                </c:pt>
                <c:pt idx="293">
                  <c:v>38586.0</c:v>
                </c:pt>
                <c:pt idx="294">
                  <c:v>38593.0</c:v>
                </c:pt>
                <c:pt idx="295">
                  <c:v>38601.0</c:v>
                </c:pt>
                <c:pt idx="296">
                  <c:v>38607.0</c:v>
                </c:pt>
                <c:pt idx="297">
                  <c:v>38614.0</c:v>
                </c:pt>
                <c:pt idx="298">
                  <c:v>38621.0</c:v>
                </c:pt>
                <c:pt idx="299">
                  <c:v>38628.0</c:v>
                </c:pt>
                <c:pt idx="300">
                  <c:v>38635.0</c:v>
                </c:pt>
                <c:pt idx="301">
                  <c:v>38642.0</c:v>
                </c:pt>
                <c:pt idx="302">
                  <c:v>38649.0</c:v>
                </c:pt>
                <c:pt idx="303">
                  <c:v>38656.0</c:v>
                </c:pt>
                <c:pt idx="304">
                  <c:v>38663.0</c:v>
                </c:pt>
                <c:pt idx="305">
                  <c:v>38670.0</c:v>
                </c:pt>
                <c:pt idx="306">
                  <c:v>38677.0</c:v>
                </c:pt>
                <c:pt idx="307">
                  <c:v>38684.0</c:v>
                </c:pt>
                <c:pt idx="308">
                  <c:v>38691.0</c:v>
                </c:pt>
                <c:pt idx="309">
                  <c:v>38698.0</c:v>
                </c:pt>
                <c:pt idx="310">
                  <c:v>38705.0</c:v>
                </c:pt>
                <c:pt idx="311">
                  <c:v>38713.0</c:v>
                </c:pt>
                <c:pt idx="312">
                  <c:v>38720.0</c:v>
                </c:pt>
                <c:pt idx="313">
                  <c:v>38726.0</c:v>
                </c:pt>
                <c:pt idx="314">
                  <c:v>38734.0</c:v>
                </c:pt>
                <c:pt idx="315">
                  <c:v>38740.0</c:v>
                </c:pt>
                <c:pt idx="316">
                  <c:v>38747.0</c:v>
                </c:pt>
                <c:pt idx="317">
                  <c:v>38754.0</c:v>
                </c:pt>
                <c:pt idx="318">
                  <c:v>38761.0</c:v>
                </c:pt>
                <c:pt idx="319">
                  <c:v>38769.0</c:v>
                </c:pt>
                <c:pt idx="320">
                  <c:v>38775.0</c:v>
                </c:pt>
                <c:pt idx="321">
                  <c:v>38782.0</c:v>
                </c:pt>
                <c:pt idx="322">
                  <c:v>38789.0</c:v>
                </c:pt>
                <c:pt idx="323">
                  <c:v>38796.0</c:v>
                </c:pt>
                <c:pt idx="324">
                  <c:v>38803.0</c:v>
                </c:pt>
                <c:pt idx="325">
                  <c:v>38810.0</c:v>
                </c:pt>
                <c:pt idx="326">
                  <c:v>38817.0</c:v>
                </c:pt>
                <c:pt idx="327">
                  <c:v>38824.0</c:v>
                </c:pt>
                <c:pt idx="328">
                  <c:v>38831.0</c:v>
                </c:pt>
                <c:pt idx="329">
                  <c:v>38838.0</c:v>
                </c:pt>
                <c:pt idx="330">
                  <c:v>38845.0</c:v>
                </c:pt>
                <c:pt idx="331">
                  <c:v>38852.0</c:v>
                </c:pt>
                <c:pt idx="332">
                  <c:v>38859.0</c:v>
                </c:pt>
                <c:pt idx="333">
                  <c:v>38867.0</c:v>
                </c:pt>
                <c:pt idx="334">
                  <c:v>38873.0</c:v>
                </c:pt>
                <c:pt idx="335">
                  <c:v>38880.0</c:v>
                </c:pt>
                <c:pt idx="336">
                  <c:v>38887.0</c:v>
                </c:pt>
                <c:pt idx="337">
                  <c:v>38894.0</c:v>
                </c:pt>
                <c:pt idx="338">
                  <c:v>38901.0</c:v>
                </c:pt>
                <c:pt idx="339">
                  <c:v>38908.0</c:v>
                </c:pt>
                <c:pt idx="340">
                  <c:v>38915.0</c:v>
                </c:pt>
                <c:pt idx="341">
                  <c:v>38922.0</c:v>
                </c:pt>
                <c:pt idx="342">
                  <c:v>38929.0</c:v>
                </c:pt>
                <c:pt idx="343">
                  <c:v>38936.0</c:v>
                </c:pt>
                <c:pt idx="344">
                  <c:v>38943.0</c:v>
                </c:pt>
                <c:pt idx="345">
                  <c:v>38950.0</c:v>
                </c:pt>
                <c:pt idx="346">
                  <c:v>38957.0</c:v>
                </c:pt>
                <c:pt idx="347">
                  <c:v>38965.0</c:v>
                </c:pt>
                <c:pt idx="348">
                  <c:v>38971.0</c:v>
                </c:pt>
                <c:pt idx="349">
                  <c:v>38978.0</c:v>
                </c:pt>
                <c:pt idx="350">
                  <c:v>38985.0</c:v>
                </c:pt>
                <c:pt idx="351">
                  <c:v>38992.0</c:v>
                </c:pt>
                <c:pt idx="352">
                  <c:v>38999.0</c:v>
                </c:pt>
                <c:pt idx="353">
                  <c:v>39006.0</c:v>
                </c:pt>
                <c:pt idx="354">
                  <c:v>39013.0</c:v>
                </c:pt>
                <c:pt idx="355">
                  <c:v>39020.0</c:v>
                </c:pt>
                <c:pt idx="356">
                  <c:v>39027.0</c:v>
                </c:pt>
                <c:pt idx="357">
                  <c:v>39034.0</c:v>
                </c:pt>
                <c:pt idx="358">
                  <c:v>39041.0</c:v>
                </c:pt>
                <c:pt idx="359">
                  <c:v>39048.0</c:v>
                </c:pt>
                <c:pt idx="360">
                  <c:v>39055.0</c:v>
                </c:pt>
                <c:pt idx="361">
                  <c:v>39062.0</c:v>
                </c:pt>
                <c:pt idx="362">
                  <c:v>39069.0</c:v>
                </c:pt>
                <c:pt idx="363">
                  <c:v>39077.0</c:v>
                </c:pt>
                <c:pt idx="364">
                  <c:v>39085.0</c:v>
                </c:pt>
                <c:pt idx="365">
                  <c:v>39090.0</c:v>
                </c:pt>
                <c:pt idx="366">
                  <c:v>39098.0</c:v>
                </c:pt>
                <c:pt idx="367">
                  <c:v>39104.0</c:v>
                </c:pt>
                <c:pt idx="368">
                  <c:v>39111.0</c:v>
                </c:pt>
                <c:pt idx="369">
                  <c:v>39118.0</c:v>
                </c:pt>
                <c:pt idx="370">
                  <c:v>39125.0</c:v>
                </c:pt>
                <c:pt idx="371">
                  <c:v>39133.0</c:v>
                </c:pt>
                <c:pt idx="372">
                  <c:v>39139.0</c:v>
                </c:pt>
                <c:pt idx="373">
                  <c:v>39146.0</c:v>
                </c:pt>
                <c:pt idx="374">
                  <c:v>39153.0</c:v>
                </c:pt>
                <c:pt idx="375">
                  <c:v>39160.0</c:v>
                </c:pt>
                <c:pt idx="376">
                  <c:v>39167.0</c:v>
                </c:pt>
                <c:pt idx="377">
                  <c:v>39174.0</c:v>
                </c:pt>
                <c:pt idx="378">
                  <c:v>39181.0</c:v>
                </c:pt>
                <c:pt idx="379">
                  <c:v>39188.0</c:v>
                </c:pt>
                <c:pt idx="380">
                  <c:v>39195.0</c:v>
                </c:pt>
                <c:pt idx="381">
                  <c:v>39202.0</c:v>
                </c:pt>
                <c:pt idx="382">
                  <c:v>39209.0</c:v>
                </c:pt>
                <c:pt idx="383">
                  <c:v>39216.0</c:v>
                </c:pt>
                <c:pt idx="384">
                  <c:v>39223.0</c:v>
                </c:pt>
                <c:pt idx="385">
                  <c:v>39231.0</c:v>
                </c:pt>
                <c:pt idx="386">
                  <c:v>39237.0</c:v>
                </c:pt>
                <c:pt idx="387">
                  <c:v>39244.0</c:v>
                </c:pt>
                <c:pt idx="388">
                  <c:v>39251.0</c:v>
                </c:pt>
                <c:pt idx="389">
                  <c:v>39258.0</c:v>
                </c:pt>
                <c:pt idx="390">
                  <c:v>39265.0</c:v>
                </c:pt>
                <c:pt idx="391">
                  <c:v>39272.0</c:v>
                </c:pt>
                <c:pt idx="392">
                  <c:v>39279.0</c:v>
                </c:pt>
                <c:pt idx="393">
                  <c:v>39286.0</c:v>
                </c:pt>
                <c:pt idx="394">
                  <c:v>39293.0</c:v>
                </c:pt>
                <c:pt idx="395">
                  <c:v>39300.0</c:v>
                </c:pt>
                <c:pt idx="396">
                  <c:v>39307.0</c:v>
                </c:pt>
                <c:pt idx="397">
                  <c:v>39314.0</c:v>
                </c:pt>
                <c:pt idx="398">
                  <c:v>39321.0</c:v>
                </c:pt>
                <c:pt idx="399">
                  <c:v>39329.0</c:v>
                </c:pt>
                <c:pt idx="400">
                  <c:v>39335.0</c:v>
                </c:pt>
                <c:pt idx="401">
                  <c:v>39342.0</c:v>
                </c:pt>
                <c:pt idx="402">
                  <c:v>39349.0</c:v>
                </c:pt>
                <c:pt idx="403">
                  <c:v>39356.0</c:v>
                </c:pt>
                <c:pt idx="404">
                  <c:v>39363.0</c:v>
                </c:pt>
                <c:pt idx="405">
                  <c:v>39370.0</c:v>
                </c:pt>
                <c:pt idx="406">
                  <c:v>39377.0</c:v>
                </c:pt>
                <c:pt idx="407">
                  <c:v>39384.0</c:v>
                </c:pt>
                <c:pt idx="408">
                  <c:v>39391.0</c:v>
                </c:pt>
                <c:pt idx="409">
                  <c:v>39398.0</c:v>
                </c:pt>
                <c:pt idx="410">
                  <c:v>39405.0</c:v>
                </c:pt>
                <c:pt idx="411">
                  <c:v>39412.0</c:v>
                </c:pt>
                <c:pt idx="412">
                  <c:v>39419.0</c:v>
                </c:pt>
                <c:pt idx="413">
                  <c:v>39426.0</c:v>
                </c:pt>
                <c:pt idx="414">
                  <c:v>39433.0</c:v>
                </c:pt>
                <c:pt idx="415">
                  <c:v>39440.0</c:v>
                </c:pt>
                <c:pt idx="416">
                  <c:v>39447.0</c:v>
                </c:pt>
                <c:pt idx="417">
                  <c:v>39454.0</c:v>
                </c:pt>
                <c:pt idx="418">
                  <c:v>39461.0</c:v>
                </c:pt>
                <c:pt idx="419">
                  <c:v>39469.0</c:v>
                </c:pt>
                <c:pt idx="420">
                  <c:v>39475.0</c:v>
                </c:pt>
                <c:pt idx="421">
                  <c:v>39482.0</c:v>
                </c:pt>
                <c:pt idx="422">
                  <c:v>39489.0</c:v>
                </c:pt>
                <c:pt idx="423">
                  <c:v>39497.0</c:v>
                </c:pt>
                <c:pt idx="424">
                  <c:v>39503.0</c:v>
                </c:pt>
                <c:pt idx="425">
                  <c:v>39510.0</c:v>
                </c:pt>
                <c:pt idx="426">
                  <c:v>39517.0</c:v>
                </c:pt>
                <c:pt idx="427">
                  <c:v>39524.0</c:v>
                </c:pt>
                <c:pt idx="428">
                  <c:v>39531.0</c:v>
                </c:pt>
                <c:pt idx="429">
                  <c:v>39538.0</c:v>
                </c:pt>
                <c:pt idx="430">
                  <c:v>39545.0</c:v>
                </c:pt>
                <c:pt idx="431">
                  <c:v>39552.0</c:v>
                </c:pt>
                <c:pt idx="432">
                  <c:v>39559.0</c:v>
                </c:pt>
                <c:pt idx="433">
                  <c:v>39566.0</c:v>
                </c:pt>
                <c:pt idx="434">
                  <c:v>39573.0</c:v>
                </c:pt>
                <c:pt idx="435">
                  <c:v>39580.0</c:v>
                </c:pt>
                <c:pt idx="436">
                  <c:v>39587.0</c:v>
                </c:pt>
                <c:pt idx="437">
                  <c:v>39595.0</c:v>
                </c:pt>
                <c:pt idx="438">
                  <c:v>39601.0</c:v>
                </c:pt>
                <c:pt idx="439">
                  <c:v>39608.0</c:v>
                </c:pt>
                <c:pt idx="440">
                  <c:v>39615.0</c:v>
                </c:pt>
                <c:pt idx="441">
                  <c:v>39622.0</c:v>
                </c:pt>
                <c:pt idx="442">
                  <c:v>39629.0</c:v>
                </c:pt>
                <c:pt idx="443">
                  <c:v>39636.0</c:v>
                </c:pt>
                <c:pt idx="444">
                  <c:v>39643.0</c:v>
                </c:pt>
                <c:pt idx="445">
                  <c:v>39650.0</c:v>
                </c:pt>
                <c:pt idx="446">
                  <c:v>39657.0</c:v>
                </c:pt>
                <c:pt idx="447">
                  <c:v>39664.0</c:v>
                </c:pt>
                <c:pt idx="448">
                  <c:v>39671.0</c:v>
                </c:pt>
                <c:pt idx="449">
                  <c:v>39678.0</c:v>
                </c:pt>
                <c:pt idx="450">
                  <c:v>39685.0</c:v>
                </c:pt>
                <c:pt idx="451">
                  <c:v>39693.0</c:v>
                </c:pt>
                <c:pt idx="452">
                  <c:v>39699.0</c:v>
                </c:pt>
                <c:pt idx="453">
                  <c:v>39706.0</c:v>
                </c:pt>
                <c:pt idx="454">
                  <c:v>39713.0</c:v>
                </c:pt>
                <c:pt idx="455">
                  <c:v>39720.0</c:v>
                </c:pt>
                <c:pt idx="456">
                  <c:v>39727.0</c:v>
                </c:pt>
                <c:pt idx="457">
                  <c:v>39734.0</c:v>
                </c:pt>
                <c:pt idx="458">
                  <c:v>39741.0</c:v>
                </c:pt>
                <c:pt idx="459">
                  <c:v>39748.0</c:v>
                </c:pt>
                <c:pt idx="460">
                  <c:v>39755.0</c:v>
                </c:pt>
                <c:pt idx="461">
                  <c:v>39762.0</c:v>
                </c:pt>
                <c:pt idx="462">
                  <c:v>39769.0</c:v>
                </c:pt>
                <c:pt idx="463">
                  <c:v>39776.0</c:v>
                </c:pt>
                <c:pt idx="464">
                  <c:v>39783.0</c:v>
                </c:pt>
                <c:pt idx="465">
                  <c:v>39790.0</c:v>
                </c:pt>
                <c:pt idx="466">
                  <c:v>39797.0</c:v>
                </c:pt>
                <c:pt idx="467">
                  <c:v>39804.0</c:v>
                </c:pt>
                <c:pt idx="468">
                  <c:v>39811.0</c:v>
                </c:pt>
                <c:pt idx="469">
                  <c:v>39818.0</c:v>
                </c:pt>
                <c:pt idx="470">
                  <c:v>39825.0</c:v>
                </c:pt>
                <c:pt idx="471">
                  <c:v>39833.0</c:v>
                </c:pt>
                <c:pt idx="472">
                  <c:v>39839.0</c:v>
                </c:pt>
                <c:pt idx="473">
                  <c:v>39846.0</c:v>
                </c:pt>
                <c:pt idx="474">
                  <c:v>39853.0</c:v>
                </c:pt>
                <c:pt idx="475">
                  <c:v>39861.0</c:v>
                </c:pt>
                <c:pt idx="476">
                  <c:v>39867.0</c:v>
                </c:pt>
                <c:pt idx="477">
                  <c:v>39874.0</c:v>
                </c:pt>
                <c:pt idx="478">
                  <c:v>39881.0</c:v>
                </c:pt>
                <c:pt idx="479">
                  <c:v>39888.0</c:v>
                </c:pt>
                <c:pt idx="480">
                  <c:v>39895.0</c:v>
                </c:pt>
                <c:pt idx="481">
                  <c:v>39902.0</c:v>
                </c:pt>
                <c:pt idx="482">
                  <c:v>39909.0</c:v>
                </c:pt>
                <c:pt idx="483">
                  <c:v>39916.0</c:v>
                </c:pt>
                <c:pt idx="484">
                  <c:v>39923.0</c:v>
                </c:pt>
                <c:pt idx="485">
                  <c:v>39930.0</c:v>
                </c:pt>
                <c:pt idx="486">
                  <c:v>39937.0</c:v>
                </c:pt>
                <c:pt idx="487">
                  <c:v>39944.0</c:v>
                </c:pt>
                <c:pt idx="488">
                  <c:v>39951.0</c:v>
                </c:pt>
                <c:pt idx="489">
                  <c:v>39959.0</c:v>
                </c:pt>
                <c:pt idx="490">
                  <c:v>39965.0</c:v>
                </c:pt>
                <c:pt idx="491">
                  <c:v>39972.0</c:v>
                </c:pt>
                <c:pt idx="492">
                  <c:v>39979.0</c:v>
                </c:pt>
                <c:pt idx="493">
                  <c:v>39986.0</c:v>
                </c:pt>
                <c:pt idx="494">
                  <c:v>39993.0</c:v>
                </c:pt>
                <c:pt idx="495">
                  <c:v>40000.0</c:v>
                </c:pt>
                <c:pt idx="496">
                  <c:v>40007.0</c:v>
                </c:pt>
              </c:numCache>
            </c:numRef>
          </c:xVal>
          <c:yVal>
            <c:numRef>
              <c:f>data!$N$56:$N$552</c:f>
              <c:numCache>
                <c:formatCode>0.0%</c:formatCode>
                <c:ptCount val="497"/>
                <c:pt idx="0">
                  <c:v>0.194874794158029</c:v>
                </c:pt>
                <c:pt idx="1">
                  <c:v>0.25506313868027</c:v>
                </c:pt>
                <c:pt idx="2">
                  <c:v>0.233649501626525</c:v>
                </c:pt>
                <c:pt idx="3">
                  <c:v>0.147458603265579</c:v>
                </c:pt>
                <c:pt idx="4">
                  <c:v>0.178365992278789</c:v>
                </c:pt>
                <c:pt idx="5">
                  <c:v>0.124025190595253</c:v>
                </c:pt>
                <c:pt idx="6">
                  <c:v>0.0941728810111403</c:v>
                </c:pt>
                <c:pt idx="7">
                  <c:v>0.0596932492924365</c:v>
                </c:pt>
                <c:pt idx="8">
                  <c:v>0.0648228034280738</c:v>
                </c:pt>
                <c:pt idx="9">
                  <c:v>0.00531269142952603</c:v>
                </c:pt>
                <c:pt idx="10">
                  <c:v>0.0698416224485161</c:v>
                </c:pt>
                <c:pt idx="11">
                  <c:v>0.131383472609099</c:v>
                </c:pt>
                <c:pt idx="12">
                  <c:v>0.110796734506246</c:v>
                </c:pt>
                <c:pt idx="13">
                  <c:v>0.0921618582560767</c:v>
                </c:pt>
                <c:pt idx="14">
                  <c:v>-0.0179266220629337</c:v>
                </c:pt>
                <c:pt idx="15">
                  <c:v>0.0144419799675761</c:v>
                </c:pt>
                <c:pt idx="16">
                  <c:v>-0.00510981514574059</c:v>
                </c:pt>
                <c:pt idx="17">
                  <c:v>-0.0411300637532758</c:v>
                </c:pt>
                <c:pt idx="18">
                  <c:v>-0.0278512863180041</c:v>
                </c:pt>
                <c:pt idx="19">
                  <c:v>-0.0186928401518845</c:v>
                </c:pt>
                <c:pt idx="20">
                  <c:v>-0.0246691679908786</c:v>
                </c:pt>
                <c:pt idx="21">
                  <c:v>-0.000470377338923536</c:v>
                </c:pt>
                <c:pt idx="22">
                  <c:v>0.0117773111126151</c:v>
                </c:pt>
                <c:pt idx="23">
                  <c:v>-0.0374241402562374</c:v>
                </c:pt>
                <c:pt idx="24">
                  <c:v>-0.0140070276785917</c:v>
                </c:pt>
                <c:pt idx="25">
                  <c:v>-0.0620643778211085</c:v>
                </c:pt>
                <c:pt idx="26">
                  <c:v>-0.0498244548272691</c:v>
                </c:pt>
                <c:pt idx="27">
                  <c:v>-0.0354233423492219</c:v>
                </c:pt>
                <c:pt idx="28">
                  <c:v>-0.0162588809783923</c:v>
                </c:pt>
                <c:pt idx="29">
                  <c:v>-0.0135127145089463</c:v>
                </c:pt>
                <c:pt idx="30">
                  <c:v>0.00501398633380711</c:v>
                </c:pt>
                <c:pt idx="31">
                  <c:v>0.00493454775758291</c:v>
                </c:pt>
                <c:pt idx="32">
                  <c:v>-0.00487630859925725</c:v>
                </c:pt>
                <c:pt idx="33">
                  <c:v>0.00923881238971079</c:v>
                </c:pt>
                <c:pt idx="34">
                  <c:v>0.0144722411528688</c:v>
                </c:pt>
                <c:pt idx="35">
                  <c:v>0.017429498124393</c:v>
                </c:pt>
                <c:pt idx="36">
                  <c:v>0.011419309991179</c:v>
                </c:pt>
                <c:pt idx="37">
                  <c:v>0.0552604109411804</c:v>
                </c:pt>
                <c:pt idx="38">
                  <c:v>0.0367876959018788</c:v>
                </c:pt>
                <c:pt idx="39">
                  <c:v>-0.00499729571370619</c:v>
                </c:pt>
                <c:pt idx="40">
                  <c:v>0.017213073033052</c:v>
                </c:pt>
                <c:pt idx="41">
                  <c:v>-0.0232716506291637</c:v>
                </c:pt>
                <c:pt idx="42">
                  <c:v>-0.0129768701548762</c:v>
                </c:pt>
                <c:pt idx="43">
                  <c:v>0.0106002346681017</c:v>
                </c:pt>
                <c:pt idx="44">
                  <c:v>-0.0154485148551626</c:v>
                </c:pt>
                <c:pt idx="45">
                  <c:v>-0.0339897981531984</c:v>
                </c:pt>
                <c:pt idx="46">
                  <c:v>-0.0472003137708836</c:v>
                </c:pt>
                <c:pt idx="47">
                  <c:v>-0.0808634985442377</c:v>
                </c:pt>
                <c:pt idx="48">
                  <c:v>-0.0455949824939643</c:v>
                </c:pt>
                <c:pt idx="49">
                  <c:v>-0.0730601922463654</c:v>
                </c:pt>
                <c:pt idx="50">
                  <c:v>-0.0675272844597821</c:v>
                </c:pt>
                <c:pt idx="51">
                  <c:v>-0.0616789248089958</c:v>
                </c:pt>
                <c:pt idx="52">
                  <c:v>-0.0746839244056877</c:v>
                </c:pt>
                <c:pt idx="53">
                  <c:v>-0.102158324931033</c:v>
                </c:pt>
                <c:pt idx="54">
                  <c:v>-0.0590239172534666</c:v>
                </c:pt>
                <c:pt idx="55">
                  <c:v>-0.00734621054170517</c:v>
                </c:pt>
                <c:pt idx="56">
                  <c:v>-0.00909356245097495</c:v>
                </c:pt>
                <c:pt idx="57">
                  <c:v>0.0341710143009112</c:v>
                </c:pt>
                <c:pt idx="58">
                  <c:v>0.0567834888527057</c:v>
                </c:pt>
                <c:pt idx="59">
                  <c:v>0.0587885768982734</c:v>
                </c:pt>
                <c:pt idx="60">
                  <c:v>0.00955995833011798</c:v>
                </c:pt>
                <c:pt idx="61">
                  <c:v>0.0720931591065204</c:v>
                </c:pt>
                <c:pt idx="62">
                  <c:v>-0.0728459882418787</c:v>
                </c:pt>
                <c:pt idx="63">
                  <c:v>-0.144693648359717</c:v>
                </c:pt>
                <c:pt idx="64">
                  <c:v>-0.0955088482611118</c:v>
                </c:pt>
                <c:pt idx="65">
                  <c:v>-0.11883115480566</c:v>
                </c:pt>
                <c:pt idx="66">
                  <c:v>-0.0173524152004169</c:v>
                </c:pt>
                <c:pt idx="67">
                  <c:v>-0.0243635910937333</c:v>
                </c:pt>
                <c:pt idx="68">
                  <c:v>0.00709340771443022</c:v>
                </c:pt>
                <c:pt idx="69">
                  <c:v>0.0352982550345722</c:v>
                </c:pt>
                <c:pt idx="70">
                  <c:v>0.0199766809904828</c:v>
                </c:pt>
                <c:pt idx="71">
                  <c:v>0.0635080009598329</c:v>
                </c:pt>
                <c:pt idx="72">
                  <c:v>0.0685613695767844</c:v>
                </c:pt>
                <c:pt idx="73">
                  <c:v>0.0181245344963668</c:v>
                </c:pt>
                <c:pt idx="74">
                  <c:v>0.03419426684982</c:v>
                </c:pt>
                <c:pt idx="75">
                  <c:v>0.0166843712018988</c:v>
                </c:pt>
                <c:pt idx="76">
                  <c:v>0.0192066123645451</c:v>
                </c:pt>
                <c:pt idx="77">
                  <c:v>0.00521732139216629</c:v>
                </c:pt>
                <c:pt idx="78">
                  <c:v>-0.0360380519707634</c:v>
                </c:pt>
                <c:pt idx="79">
                  <c:v>-0.0253117846986197</c:v>
                </c:pt>
                <c:pt idx="80">
                  <c:v>-0.0146186353828553</c:v>
                </c:pt>
                <c:pt idx="81">
                  <c:v>-0.00899043588867848</c:v>
                </c:pt>
                <c:pt idx="82">
                  <c:v>-0.0236790415825034</c:v>
                </c:pt>
                <c:pt idx="83">
                  <c:v>-0.0554553038684053</c:v>
                </c:pt>
                <c:pt idx="84">
                  <c:v>-0.0729372614624748</c:v>
                </c:pt>
                <c:pt idx="85">
                  <c:v>-0.0687470237111385</c:v>
                </c:pt>
                <c:pt idx="86">
                  <c:v>-0.114694833424981</c:v>
                </c:pt>
                <c:pt idx="87">
                  <c:v>-0.143913231408164</c:v>
                </c:pt>
                <c:pt idx="88">
                  <c:v>-0.246288093712823</c:v>
                </c:pt>
                <c:pt idx="89">
                  <c:v>-0.184358973649834</c:v>
                </c:pt>
                <c:pt idx="90">
                  <c:v>-0.143757534560396</c:v>
                </c:pt>
                <c:pt idx="91">
                  <c:v>-0.118187634831747</c:v>
                </c:pt>
                <c:pt idx="92">
                  <c:v>-0.0969439315239722</c:v>
                </c:pt>
                <c:pt idx="93">
                  <c:v>-0.0666321814016207</c:v>
                </c:pt>
                <c:pt idx="94">
                  <c:v>-0.119641720692462</c:v>
                </c:pt>
                <c:pt idx="95">
                  <c:v>-0.111846514358081</c:v>
                </c:pt>
                <c:pt idx="96">
                  <c:v>-0.0694108715027426</c:v>
                </c:pt>
                <c:pt idx="97">
                  <c:v>-0.0630449854984117</c:v>
                </c:pt>
                <c:pt idx="98">
                  <c:v>-0.0590884822969505</c:v>
                </c:pt>
                <c:pt idx="99">
                  <c:v>-0.0312410228330928</c:v>
                </c:pt>
                <c:pt idx="100">
                  <c:v>-0.0841750747462643</c:v>
                </c:pt>
                <c:pt idx="101">
                  <c:v>-0.0382962656301509</c:v>
                </c:pt>
                <c:pt idx="102">
                  <c:v>-0.0468776444305706</c:v>
                </c:pt>
                <c:pt idx="103">
                  <c:v>-0.0489664895870318</c:v>
                </c:pt>
                <c:pt idx="104">
                  <c:v>-0.0632601169948255</c:v>
                </c:pt>
                <c:pt idx="105">
                  <c:v>-0.0715917145034193</c:v>
                </c:pt>
                <c:pt idx="106">
                  <c:v>-0.0706024694949467</c:v>
                </c:pt>
                <c:pt idx="107">
                  <c:v>-0.0706117647500278</c:v>
                </c:pt>
                <c:pt idx="108">
                  <c:v>-0.103078948095102</c:v>
                </c:pt>
                <c:pt idx="109">
                  <c:v>-0.0814741987395016</c:v>
                </c:pt>
                <c:pt idx="110">
                  <c:v>-0.077007764944231</c:v>
                </c:pt>
                <c:pt idx="111">
                  <c:v>-0.0069948955649833</c:v>
                </c:pt>
                <c:pt idx="112">
                  <c:v>0.0101449316903475</c:v>
                </c:pt>
                <c:pt idx="113">
                  <c:v>-0.00351257254838607</c:v>
                </c:pt>
                <c:pt idx="114">
                  <c:v>0.0615122447296815</c:v>
                </c:pt>
                <c:pt idx="115">
                  <c:v>0.0946008219022434</c:v>
                </c:pt>
                <c:pt idx="116">
                  <c:v>0.0397680685266803</c:v>
                </c:pt>
                <c:pt idx="117">
                  <c:v>0.0408258937462529</c:v>
                </c:pt>
                <c:pt idx="118">
                  <c:v>0.0128538334383338</c:v>
                </c:pt>
                <c:pt idx="119">
                  <c:v>-0.0632456981904281</c:v>
                </c:pt>
                <c:pt idx="120">
                  <c:v>-0.0743215803812194</c:v>
                </c:pt>
                <c:pt idx="121">
                  <c:v>-0.0923475332473765</c:v>
                </c:pt>
                <c:pt idx="122">
                  <c:v>-0.043269252983234</c:v>
                </c:pt>
                <c:pt idx="123">
                  <c:v>-0.105955366164856</c:v>
                </c:pt>
                <c:pt idx="124">
                  <c:v>-0.0981448147586138</c:v>
                </c:pt>
                <c:pt idx="125">
                  <c:v>-0.127451114198651</c:v>
                </c:pt>
                <c:pt idx="126">
                  <c:v>-0.13690352555343</c:v>
                </c:pt>
                <c:pt idx="127">
                  <c:v>-0.12894356359967</c:v>
                </c:pt>
                <c:pt idx="128">
                  <c:v>-0.128371771091574</c:v>
                </c:pt>
                <c:pt idx="129">
                  <c:v>-0.106918418647166</c:v>
                </c:pt>
                <c:pt idx="130">
                  <c:v>-0.152950253007019</c:v>
                </c:pt>
                <c:pt idx="131">
                  <c:v>-0.239091531882351</c:v>
                </c:pt>
                <c:pt idx="132">
                  <c:v>-0.21861931708055</c:v>
                </c:pt>
                <c:pt idx="133">
                  <c:v>-0.201939775379272</c:v>
                </c:pt>
                <c:pt idx="134">
                  <c:v>-0.168112525897051</c:v>
                </c:pt>
                <c:pt idx="135">
                  <c:v>-0.157272530901236</c:v>
                </c:pt>
                <c:pt idx="136">
                  <c:v>-0.133565997902504</c:v>
                </c:pt>
                <c:pt idx="137">
                  <c:v>-0.168822920474289</c:v>
                </c:pt>
                <c:pt idx="138">
                  <c:v>-0.153023945325259</c:v>
                </c:pt>
                <c:pt idx="139">
                  <c:v>-0.134622131305402</c:v>
                </c:pt>
                <c:pt idx="140">
                  <c:v>-0.0303297429153902</c:v>
                </c:pt>
                <c:pt idx="141">
                  <c:v>-0.129539669694243</c:v>
                </c:pt>
                <c:pt idx="142">
                  <c:v>-0.174496725246361</c:v>
                </c:pt>
                <c:pt idx="143">
                  <c:v>-0.159872048423828</c:v>
                </c:pt>
                <c:pt idx="144">
                  <c:v>-0.0957952479924736</c:v>
                </c:pt>
                <c:pt idx="145">
                  <c:v>-0.115365153265998</c:v>
                </c:pt>
                <c:pt idx="146">
                  <c:v>-0.0864371258127279</c:v>
                </c:pt>
                <c:pt idx="147">
                  <c:v>-0.11145607826811</c:v>
                </c:pt>
                <c:pt idx="148">
                  <c:v>-0.130526128028912</c:v>
                </c:pt>
                <c:pt idx="149">
                  <c:v>-0.115954179388757</c:v>
                </c:pt>
                <c:pt idx="150">
                  <c:v>-0.096986670131431</c:v>
                </c:pt>
                <c:pt idx="151">
                  <c:v>-0.139678151860896</c:v>
                </c:pt>
                <c:pt idx="152">
                  <c:v>-0.140395366496283</c:v>
                </c:pt>
                <c:pt idx="153">
                  <c:v>-0.151865308001523</c:v>
                </c:pt>
                <c:pt idx="154">
                  <c:v>-0.180843623205705</c:v>
                </c:pt>
                <c:pt idx="155">
                  <c:v>-0.161607409154618</c:v>
                </c:pt>
                <c:pt idx="156">
                  <c:v>-0.120414156453097</c:v>
                </c:pt>
                <c:pt idx="157">
                  <c:v>-0.121277956579358</c:v>
                </c:pt>
                <c:pt idx="158">
                  <c:v>-0.173684563540134</c:v>
                </c:pt>
                <c:pt idx="159">
                  <c:v>-0.187079979732035</c:v>
                </c:pt>
                <c:pt idx="160">
                  <c:v>-0.192935518829585</c:v>
                </c:pt>
                <c:pt idx="161">
                  <c:v>-0.201376546999709</c:v>
                </c:pt>
                <c:pt idx="162">
                  <c:v>-0.195627072225037</c:v>
                </c:pt>
                <c:pt idx="163">
                  <c:v>-0.238963589054149</c:v>
                </c:pt>
                <c:pt idx="164">
                  <c:v>-0.267908505943257</c:v>
                </c:pt>
                <c:pt idx="165">
                  <c:v>-0.259023326542368</c:v>
                </c:pt>
                <c:pt idx="166">
                  <c:v>-0.182754153132964</c:v>
                </c:pt>
                <c:pt idx="167">
                  <c:v>-0.217049502400052</c:v>
                </c:pt>
                <c:pt idx="168">
                  <c:v>-0.194174445366076</c:v>
                </c:pt>
                <c:pt idx="169">
                  <c:v>-0.195019635318846</c:v>
                </c:pt>
                <c:pt idx="170">
                  <c:v>-0.187134582743092</c:v>
                </c:pt>
                <c:pt idx="171">
                  <c:v>-0.161882285040845</c:v>
                </c:pt>
                <c:pt idx="172">
                  <c:v>-0.142300654665956</c:v>
                </c:pt>
                <c:pt idx="173">
                  <c:v>-0.134339109369089</c:v>
                </c:pt>
                <c:pt idx="174">
                  <c:v>-0.161701638546211</c:v>
                </c:pt>
                <c:pt idx="175">
                  <c:v>-0.148737265272272</c:v>
                </c:pt>
                <c:pt idx="176">
                  <c:v>-0.1083086068361</c:v>
                </c:pt>
                <c:pt idx="177">
                  <c:v>-0.0549424537027865</c:v>
                </c:pt>
                <c:pt idx="178">
                  <c:v>-0.0376907414971801</c:v>
                </c:pt>
                <c:pt idx="179">
                  <c:v>-0.00573170560386621</c:v>
                </c:pt>
                <c:pt idx="180">
                  <c:v>-0.027502201604196</c:v>
                </c:pt>
                <c:pt idx="181">
                  <c:v>-0.0329751052827978</c:v>
                </c:pt>
                <c:pt idx="182">
                  <c:v>0.0500959752571526</c:v>
                </c:pt>
                <c:pt idx="183">
                  <c:v>0.145760332000709</c:v>
                </c:pt>
                <c:pt idx="184">
                  <c:v>0.123442867531663</c:v>
                </c:pt>
                <c:pt idx="185">
                  <c:v>0.101146018407026</c:v>
                </c:pt>
                <c:pt idx="186">
                  <c:v>0.0509567832415715</c:v>
                </c:pt>
                <c:pt idx="187">
                  <c:v>0.0619305404611043</c:v>
                </c:pt>
                <c:pt idx="188">
                  <c:v>0.0536359906953263</c:v>
                </c:pt>
                <c:pt idx="189">
                  <c:v>0.0868378830726613</c:v>
                </c:pt>
                <c:pt idx="190">
                  <c:v>0.127698405164231</c:v>
                </c:pt>
                <c:pt idx="191">
                  <c:v>0.13940854284233</c:v>
                </c:pt>
                <c:pt idx="192">
                  <c:v>0.207712978429806</c:v>
                </c:pt>
                <c:pt idx="193">
                  <c:v>0.209263190697856</c:v>
                </c:pt>
                <c:pt idx="194">
                  <c:v>0.271493278784337</c:v>
                </c:pt>
                <c:pt idx="195">
                  <c:v>0.232397784030908</c:v>
                </c:pt>
                <c:pt idx="196">
                  <c:v>0.168147409401135</c:v>
                </c:pt>
                <c:pt idx="197">
                  <c:v>0.134826071560956</c:v>
                </c:pt>
                <c:pt idx="198">
                  <c:v>0.15068493150685</c:v>
                </c:pt>
                <c:pt idx="199">
                  <c:v>0.149073517681001</c:v>
                </c:pt>
                <c:pt idx="200">
                  <c:v>0.13866155967591</c:v>
                </c:pt>
                <c:pt idx="201">
                  <c:v>0.0935496840374158</c:v>
                </c:pt>
                <c:pt idx="202">
                  <c:v>0.0996359074604687</c:v>
                </c:pt>
                <c:pt idx="203">
                  <c:v>0.140752067195866</c:v>
                </c:pt>
                <c:pt idx="204">
                  <c:v>0.190716778262473</c:v>
                </c:pt>
                <c:pt idx="205">
                  <c:v>0.207594121710851</c:v>
                </c:pt>
                <c:pt idx="206">
                  <c:v>0.243369886967141</c:v>
                </c:pt>
                <c:pt idx="207">
                  <c:v>0.210209854110065</c:v>
                </c:pt>
                <c:pt idx="208">
                  <c:v>0.190554463402501</c:v>
                </c:pt>
                <c:pt idx="209">
                  <c:v>0.234520900830816</c:v>
                </c:pt>
                <c:pt idx="210">
                  <c:v>0.29975119942049</c:v>
                </c:pt>
                <c:pt idx="211">
                  <c:v>0.302249494338704</c:v>
                </c:pt>
                <c:pt idx="212">
                  <c:v>0.346988834253323</c:v>
                </c:pt>
                <c:pt idx="213">
                  <c:v>0.343800576572933</c:v>
                </c:pt>
                <c:pt idx="214">
                  <c:v>0.324380683228345</c:v>
                </c:pt>
                <c:pt idx="215">
                  <c:v>0.341251134192024</c:v>
                </c:pt>
                <c:pt idx="216">
                  <c:v>0.368928802601542</c:v>
                </c:pt>
                <c:pt idx="217">
                  <c:v>0.302857230101365</c:v>
                </c:pt>
                <c:pt idx="218">
                  <c:v>0.195333942738592</c:v>
                </c:pt>
                <c:pt idx="219">
                  <c:v>0.253775886134767</c:v>
                </c:pt>
                <c:pt idx="220">
                  <c:v>0.264999426130975</c:v>
                </c:pt>
                <c:pt idx="221">
                  <c:v>0.272888957153185</c:v>
                </c:pt>
                <c:pt idx="222">
                  <c:v>0.253587041912289</c:v>
                </c:pt>
                <c:pt idx="223">
                  <c:v>0.26082334599433</c:v>
                </c:pt>
                <c:pt idx="224">
                  <c:v>0.191419230356952</c:v>
                </c:pt>
                <c:pt idx="225">
                  <c:v>0.175805964251679</c:v>
                </c:pt>
                <c:pt idx="226">
                  <c:v>0.153693353013088</c:v>
                </c:pt>
                <c:pt idx="227">
                  <c:v>0.158737318895341</c:v>
                </c:pt>
                <c:pt idx="228">
                  <c:v>0.151203467468752</c:v>
                </c:pt>
                <c:pt idx="229">
                  <c:v>0.130206040303262</c:v>
                </c:pt>
                <c:pt idx="230">
                  <c:v>0.141818907725247</c:v>
                </c:pt>
                <c:pt idx="231">
                  <c:v>0.132126185365324</c:v>
                </c:pt>
                <c:pt idx="232">
                  <c:v>0.153830493767418</c:v>
                </c:pt>
                <c:pt idx="233">
                  <c:v>0.133692604691622</c:v>
                </c:pt>
                <c:pt idx="234">
                  <c:v>0.119920961359008</c:v>
                </c:pt>
                <c:pt idx="235">
                  <c:v>0.1035714480064</c:v>
                </c:pt>
                <c:pt idx="236">
                  <c:v>0.072986686513215</c:v>
                </c:pt>
                <c:pt idx="237">
                  <c:v>0.107684425446009</c:v>
                </c:pt>
                <c:pt idx="238">
                  <c:v>0.0679179509720828</c:v>
                </c:pt>
                <c:pt idx="239">
                  <c:v>0.0540309750699714</c:v>
                </c:pt>
                <c:pt idx="240">
                  <c:v>0.0814290924999492</c:v>
                </c:pt>
                <c:pt idx="241">
                  <c:v>0.0827532811799716</c:v>
                </c:pt>
                <c:pt idx="242">
                  <c:v>0.0796414734188191</c:v>
                </c:pt>
                <c:pt idx="243">
                  <c:v>0.0888471263943073</c:v>
                </c:pt>
                <c:pt idx="244">
                  <c:v>0.0663195373267724</c:v>
                </c:pt>
                <c:pt idx="245">
                  <c:v>0.0788310634075945</c:v>
                </c:pt>
                <c:pt idx="246">
                  <c:v>0.0648056738655561</c:v>
                </c:pt>
                <c:pt idx="247">
                  <c:v>0.0393315334460676</c:v>
                </c:pt>
                <c:pt idx="248">
                  <c:v>0.0217645104450927</c:v>
                </c:pt>
                <c:pt idx="249">
                  <c:v>0.018299058905542</c:v>
                </c:pt>
                <c:pt idx="250">
                  <c:v>0.0230942994270042</c:v>
                </c:pt>
                <c:pt idx="251">
                  <c:v>0.0588952464833598</c:v>
                </c:pt>
                <c:pt idx="252">
                  <c:v>0.0788571229685075</c:v>
                </c:pt>
                <c:pt idx="253">
                  <c:v>0.0860339013328099</c:v>
                </c:pt>
                <c:pt idx="254">
                  <c:v>0.0756220827889918</c:v>
                </c:pt>
                <c:pt idx="255">
                  <c:v>0.0739687387201044</c:v>
                </c:pt>
                <c:pt idx="256">
                  <c:v>0.049895639981837</c:v>
                </c:pt>
                <c:pt idx="257">
                  <c:v>0.0361638493824807</c:v>
                </c:pt>
                <c:pt idx="258">
                  <c:v>0.048664993651129</c:v>
                </c:pt>
                <c:pt idx="259">
                  <c:v>0.0358468181578025</c:v>
                </c:pt>
                <c:pt idx="260">
                  <c:v>0.0138704967735582</c:v>
                </c:pt>
                <c:pt idx="261">
                  <c:v>-0.00401018441565549</c:v>
                </c:pt>
                <c:pt idx="262">
                  <c:v>-0.0165873570842588</c:v>
                </c:pt>
                <c:pt idx="263">
                  <c:v>-0.0058037370078574</c:v>
                </c:pt>
                <c:pt idx="264">
                  <c:v>0.0116208488034112</c:v>
                </c:pt>
                <c:pt idx="265">
                  <c:v>0.0158225793551848</c:v>
                </c:pt>
                <c:pt idx="266">
                  <c:v>0.0156502053389056</c:v>
                </c:pt>
                <c:pt idx="267">
                  <c:v>0.0243463669415491</c:v>
                </c:pt>
                <c:pt idx="268">
                  <c:v>0.0325608392202387</c:v>
                </c:pt>
                <c:pt idx="269">
                  <c:v>0.0521753736298936</c:v>
                </c:pt>
                <c:pt idx="270">
                  <c:v>0.0434953762786405</c:v>
                </c:pt>
                <c:pt idx="271">
                  <c:v>0.022510591923799</c:v>
                </c:pt>
                <c:pt idx="272">
                  <c:v>-0.00633106634869678</c:v>
                </c:pt>
                <c:pt idx="273">
                  <c:v>0.00184925728043297</c:v>
                </c:pt>
                <c:pt idx="274">
                  <c:v>-0.0348699814484734</c:v>
                </c:pt>
                <c:pt idx="275">
                  <c:v>-0.0300902143067212</c:v>
                </c:pt>
                <c:pt idx="276">
                  <c:v>-0.00323307160383232</c:v>
                </c:pt>
                <c:pt idx="277">
                  <c:v>0.0225414980617435</c:v>
                </c:pt>
                <c:pt idx="278">
                  <c:v>0.0127086439752039</c:v>
                </c:pt>
                <c:pt idx="279">
                  <c:v>0.0506855802398778</c:v>
                </c:pt>
                <c:pt idx="280">
                  <c:v>0.0347550412476872</c:v>
                </c:pt>
                <c:pt idx="281">
                  <c:v>0.0212978457104587</c:v>
                </c:pt>
                <c:pt idx="282">
                  <c:v>0.0098490888656208</c:v>
                </c:pt>
                <c:pt idx="283">
                  <c:v>0.0198398488538757</c:v>
                </c:pt>
                <c:pt idx="284">
                  <c:v>-0.00713566734542768</c:v>
                </c:pt>
                <c:pt idx="285">
                  <c:v>0.002004312042502</c:v>
                </c:pt>
                <c:pt idx="286">
                  <c:v>0.0230994730359279</c:v>
                </c:pt>
                <c:pt idx="287">
                  <c:v>0.0494142870949866</c:v>
                </c:pt>
                <c:pt idx="288">
                  <c:v>0.069157276189444</c:v>
                </c:pt>
                <c:pt idx="289">
                  <c:v>0.0494294215515042</c:v>
                </c:pt>
                <c:pt idx="290">
                  <c:v>0.0756673489327411</c:v>
                </c:pt>
                <c:pt idx="291">
                  <c:v>0.0788725083584808</c:v>
                </c:pt>
                <c:pt idx="292">
                  <c:v>0.0444197607550441</c:v>
                </c:pt>
                <c:pt idx="293">
                  <c:v>0.019841079116156</c:v>
                </c:pt>
                <c:pt idx="294">
                  <c:v>0.0182423344574181</c:v>
                </c:pt>
                <c:pt idx="295">
                  <c:v>0.0354394957078737</c:v>
                </c:pt>
                <c:pt idx="296">
                  <c:v>0.0347592386960522</c:v>
                </c:pt>
                <c:pt idx="297">
                  <c:v>0.0370599288958959</c:v>
                </c:pt>
                <c:pt idx="298">
                  <c:v>0.0368942326087918</c:v>
                </c:pt>
                <c:pt idx="299">
                  <c:v>0.023580833797438</c:v>
                </c:pt>
                <c:pt idx="300">
                  <c:v>0.0356333896417939</c:v>
                </c:pt>
                <c:pt idx="301">
                  <c:v>0.0468762970379625</c:v>
                </c:pt>
                <c:pt idx="302">
                  <c:v>0.0374271875158941</c:v>
                </c:pt>
                <c:pt idx="303">
                  <c:v>0.013787672538445</c:v>
                </c:pt>
                <c:pt idx="304">
                  <c:v>0.0139510257604843</c:v>
                </c:pt>
                <c:pt idx="305">
                  <c:v>0.029590003165371</c:v>
                </c:pt>
                <c:pt idx="306">
                  <c:v>0.0389071518109756</c:v>
                </c:pt>
                <c:pt idx="307">
                  <c:v>0.0269348889419678</c:v>
                </c:pt>
                <c:pt idx="308">
                  <c:v>0.0223233509307404</c:v>
                </c:pt>
                <c:pt idx="309">
                  <c:v>0.0211898305339383</c:v>
                </c:pt>
                <c:pt idx="310">
                  <c:v>0.00518605132297416</c:v>
                </c:pt>
                <c:pt idx="311">
                  <c:v>-0.00607529808467217</c:v>
                </c:pt>
                <c:pt idx="312">
                  <c:v>0.0335110656773508</c:v>
                </c:pt>
                <c:pt idx="313">
                  <c:v>0.0380630801288124</c:v>
                </c:pt>
                <c:pt idx="314">
                  <c:v>0.0264024116255284</c:v>
                </c:pt>
                <c:pt idx="315">
                  <c:v>0.0460344100046034</c:v>
                </c:pt>
                <c:pt idx="316">
                  <c:v>0.00723115527713844</c:v>
                </c:pt>
                <c:pt idx="317">
                  <c:v>0.0113968030781742</c:v>
                </c:pt>
                <c:pt idx="318">
                  <c:v>0.0306067006514472</c:v>
                </c:pt>
                <c:pt idx="319">
                  <c:v>0.0203152671192445</c:v>
                </c:pt>
                <c:pt idx="320">
                  <c:v>0.00740730584842635</c:v>
                </c:pt>
                <c:pt idx="321">
                  <c:v>0.0280276508303045</c:v>
                </c:pt>
                <c:pt idx="322">
                  <c:v>0.0611477120174003</c:v>
                </c:pt>
                <c:pt idx="323">
                  <c:v>0.0801599560274138</c:v>
                </c:pt>
                <c:pt idx="324">
                  <c:v>0.0677623674826756</c:v>
                </c:pt>
                <c:pt idx="325">
                  <c:v>0.0629651650744551</c:v>
                </c:pt>
                <c:pt idx="326">
                  <c:v>0.104102994693438</c:v>
                </c:pt>
                <c:pt idx="327">
                  <c:v>0.117126793342201</c:v>
                </c:pt>
                <c:pt idx="328">
                  <c:v>0.115244429487928</c:v>
                </c:pt>
                <c:pt idx="329">
                  <c:v>0.119119608714984</c:v>
                </c:pt>
                <c:pt idx="330">
                  <c:v>0.122372319065257</c:v>
                </c:pt>
                <c:pt idx="331">
                  <c:v>0.0641859985427682</c:v>
                </c:pt>
                <c:pt idx="332">
                  <c:v>0.0698180231537916</c:v>
                </c:pt>
                <c:pt idx="333">
                  <c:v>0.0752224698092055</c:v>
                </c:pt>
                <c:pt idx="334">
                  <c:v>0.0360794587082396</c:v>
                </c:pt>
                <c:pt idx="335">
                  <c:v>0.0368509291570141</c:v>
                </c:pt>
                <c:pt idx="336">
                  <c:v>0.0671267635997099</c:v>
                </c:pt>
                <c:pt idx="337">
                  <c:v>0.0821842025575925</c:v>
                </c:pt>
                <c:pt idx="338">
                  <c:v>0.0613954832646515</c:v>
                </c:pt>
                <c:pt idx="339">
                  <c:v>0.00925867624987907</c:v>
                </c:pt>
                <c:pt idx="340">
                  <c:v>0.0203921067900457</c:v>
                </c:pt>
                <c:pt idx="341">
                  <c:v>0.0543929043662622</c:v>
                </c:pt>
                <c:pt idx="342">
                  <c:v>0.0646256924824044</c:v>
                </c:pt>
                <c:pt idx="343">
                  <c:v>0.0460100185843798</c:v>
                </c:pt>
                <c:pt idx="344">
                  <c:v>0.0778693143344735</c:v>
                </c:pt>
                <c:pt idx="345">
                  <c:v>0.0852876085980097</c:v>
                </c:pt>
                <c:pt idx="346">
                  <c:v>0.097324015517781</c:v>
                </c:pt>
                <c:pt idx="347">
                  <c:v>0.0668208072998608</c:v>
                </c:pt>
                <c:pt idx="348">
                  <c:v>0.0863404604799501</c:v>
                </c:pt>
                <c:pt idx="349">
                  <c:v>0.104467642200893</c:v>
                </c:pt>
                <c:pt idx="350">
                  <c:v>0.105062117384352</c:v>
                </c:pt>
                <c:pt idx="351">
                  <c:v>0.151365436913579</c:v>
                </c:pt>
                <c:pt idx="352">
                  <c:v>0.162643598831185</c:v>
                </c:pt>
                <c:pt idx="353">
                  <c:v>0.17494973187068</c:v>
                </c:pt>
                <c:pt idx="354">
                  <c:v>0.162215448385383</c:v>
                </c:pt>
                <c:pt idx="355">
                  <c:v>0.138193254807821</c:v>
                </c:pt>
                <c:pt idx="356">
                  <c:v>0.133107306354833</c:v>
                </c:pt>
                <c:pt idx="357">
                  <c:v>0.146402720332741</c:v>
                </c:pt>
                <c:pt idx="358">
                  <c:v>0.123362319583008</c:v>
                </c:pt>
                <c:pt idx="359">
                  <c:v>0.121040569027286</c:v>
                </c:pt>
                <c:pt idx="360">
                  <c:v>0.141846142998429</c:v>
                </c:pt>
                <c:pt idx="361">
                  <c:v>0.144353547715572</c:v>
                </c:pt>
                <c:pt idx="362">
                  <c:v>0.134145344184239</c:v>
                </c:pt>
                <c:pt idx="363">
                  <c:v>0.162878469792396</c:v>
                </c:pt>
                <c:pt idx="364">
                  <c:v>0.131276512846156</c:v>
                </c:pt>
                <c:pt idx="365">
                  <c:v>0.145641326037627</c:v>
                </c:pt>
                <c:pt idx="366">
                  <c:v>0.1779385585415</c:v>
                </c:pt>
                <c:pt idx="367">
                  <c:v>0.144840889650057</c:v>
                </c:pt>
                <c:pt idx="368">
                  <c:v>0.172311976890052</c:v>
                </c:pt>
                <c:pt idx="369">
                  <c:v>0.152190895728108</c:v>
                </c:pt>
                <c:pt idx="370">
                  <c:v>0.14864619282216</c:v>
                </c:pt>
                <c:pt idx="371">
                  <c:v>0.14334220767774</c:v>
                </c:pt>
                <c:pt idx="372">
                  <c:v>0.0991245364779497</c:v>
                </c:pt>
                <c:pt idx="373">
                  <c:v>0.108337230529218</c:v>
                </c:pt>
                <c:pt idx="374">
                  <c:v>0.073651221447474</c:v>
                </c:pt>
                <c:pt idx="375">
                  <c:v>0.106475460484381</c:v>
                </c:pt>
                <c:pt idx="376">
                  <c:v>0.112070765807448</c:v>
                </c:pt>
                <c:pt idx="377">
                  <c:v>0.129566979974892</c:v>
                </c:pt>
                <c:pt idx="378">
                  <c:v>0.13238699366563</c:v>
                </c:pt>
                <c:pt idx="379">
                  <c:v>0.142281305491542</c:v>
                </c:pt>
                <c:pt idx="380">
                  <c:v>0.154286830284487</c:v>
                </c:pt>
                <c:pt idx="381">
                  <c:v>0.145700283475014</c:v>
                </c:pt>
                <c:pt idx="382">
                  <c:v>0.170919225831848</c:v>
                </c:pt>
                <c:pt idx="383">
                  <c:v>0.216480349172565</c:v>
                </c:pt>
                <c:pt idx="384">
                  <c:v>0.197601477487031</c:v>
                </c:pt>
                <c:pt idx="385">
                  <c:v>0.215173183900596</c:v>
                </c:pt>
                <c:pt idx="386">
                  <c:v>0.232509052582099</c:v>
                </c:pt>
                <c:pt idx="387">
                  <c:v>0.238315898802856</c:v>
                </c:pt>
                <c:pt idx="388">
                  <c:v>0.215774918578336</c:v>
                </c:pt>
                <c:pt idx="389">
                  <c:v>0.202543088835916</c:v>
                </c:pt>
                <c:pt idx="390">
                  <c:v>0.227309080515425</c:v>
                </c:pt>
                <c:pt idx="391">
                  <c:v>0.294980608696058</c:v>
                </c:pt>
                <c:pt idx="392">
                  <c:v>0.274438324754931</c:v>
                </c:pt>
                <c:pt idx="393">
                  <c:v>0.182337317397079</c:v>
                </c:pt>
                <c:pt idx="394">
                  <c:v>0.17273127616133</c:v>
                </c:pt>
                <c:pt idx="395">
                  <c:v>0.194040054040307</c:v>
                </c:pt>
                <c:pt idx="396">
                  <c:v>0.149155601165755</c:v>
                </c:pt>
                <c:pt idx="397">
                  <c:v>0.185644338690453</c:v>
                </c:pt>
                <c:pt idx="398">
                  <c:v>0.165174914843229</c:v>
                </c:pt>
                <c:pt idx="399">
                  <c:v>0.15109316886863</c:v>
                </c:pt>
                <c:pt idx="400">
                  <c:v>0.162770299902169</c:v>
                </c:pt>
                <c:pt idx="401">
                  <c:v>0.200909793971204</c:v>
                </c:pt>
                <c:pt idx="402">
                  <c:v>0.189789084233591</c:v>
                </c:pt>
                <c:pt idx="403">
                  <c:v>0.186984028131148</c:v>
                </c:pt>
                <c:pt idx="404">
                  <c:v>0.178300925294992</c:v>
                </c:pt>
                <c:pt idx="405">
                  <c:v>0.12661249403243</c:v>
                </c:pt>
                <c:pt idx="406">
                  <c:v>0.141968824491781</c:v>
                </c:pt>
                <c:pt idx="407">
                  <c:v>0.134244504440166</c:v>
                </c:pt>
                <c:pt idx="408">
                  <c:v>0.0771619441992068</c:v>
                </c:pt>
                <c:pt idx="409">
                  <c:v>0.0675905708301772</c:v>
                </c:pt>
                <c:pt idx="410">
                  <c:v>0.0570602849960548</c:v>
                </c:pt>
                <c:pt idx="411">
                  <c:v>0.0965702350229168</c:v>
                </c:pt>
                <c:pt idx="412">
                  <c:v>0.1070974724314</c:v>
                </c:pt>
                <c:pt idx="413">
                  <c:v>0.0718595928494752</c:v>
                </c:pt>
                <c:pt idx="414">
                  <c:v>0.0897205832194382</c:v>
                </c:pt>
                <c:pt idx="415">
                  <c:v>0.0724311269622849</c:v>
                </c:pt>
                <c:pt idx="416">
                  <c:v>0.0324382703353201</c:v>
                </c:pt>
                <c:pt idx="417">
                  <c:v>0.00399965594357469</c:v>
                </c:pt>
                <c:pt idx="418">
                  <c:v>-0.0371038865849672</c:v>
                </c:pt>
                <c:pt idx="419">
                  <c:v>-0.0224112718647045</c:v>
                </c:pt>
                <c:pt idx="420">
                  <c:v>0.00708895332433985</c:v>
                </c:pt>
                <c:pt idx="421">
                  <c:v>-0.0316910728465453</c:v>
                </c:pt>
                <c:pt idx="422">
                  <c:v>-0.0328457177050921</c:v>
                </c:pt>
                <c:pt idx="423">
                  <c:v>-0.0210682286115494</c:v>
                </c:pt>
                <c:pt idx="424">
                  <c:v>0.0125713012109855</c:v>
                </c:pt>
                <c:pt idx="425">
                  <c:v>-0.0311681350763095</c:v>
                </c:pt>
                <c:pt idx="426">
                  <c:v>-0.0131556239631854</c:v>
                </c:pt>
                <c:pt idx="427">
                  <c:v>-0.00958976877672568</c:v>
                </c:pt>
                <c:pt idx="428">
                  <c:v>-0.0111661074844084</c:v>
                </c:pt>
                <c:pt idx="429">
                  <c:v>0.00386837494019109</c:v>
                </c:pt>
                <c:pt idx="430">
                  <c:v>-0.0227328770001579</c:v>
                </c:pt>
                <c:pt idx="431">
                  <c:v>-0.00868848740701645</c:v>
                </c:pt>
                <c:pt idx="432">
                  <c:v>-0.0174591149719456</c:v>
                </c:pt>
                <c:pt idx="433">
                  <c:v>-0.015561697206554</c:v>
                </c:pt>
                <c:pt idx="434">
                  <c:v>-0.0435487332491885</c:v>
                </c:pt>
                <c:pt idx="435">
                  <c:v>-0.0420262412283971</c:v>
                </c:pt>
                <c:pt idx="436">
                  <c:v>-0.0760811947335068</c:v>
                </c:pt>
                <c:pt idx="437">
                  <c:v>-0.0753425308985665</c:v>
                </c:pt>
                <c:pt idx="438">
                  <c:v>-0.0904756193763739</c:v>
                </c:pt>
                <c:pt idx="439">
                  <c:v>-0.0976672131195617</c:v>
                </c:pt>
                <c:pt idx="440">
                  <c:v>-0.113588358310392</c:v>
                </c:pt>
                <c:pt idx="441">
                  <c:v>-0.153789875468169</c:v>
                </c:pt>
                <c:pt idx="442">
                  <c:v>-0.170673274717008</c:v>
                </c:pt>
                <c:pt idx="443">
                  <c:v>-0.201816318826511</c:v>
                </c:pt>
                <c:pt idx="444">
                  <c:v>-0.1699874666813</c:v>
                </c:pt>
                <c:pt idx="445">
                  <c:v>-0.142835496970707</c:v>
                </c:pt>
                <c:pt idx="446">
                  <c:v>-0.140767916030378</c:v>
                </c:pt>
                <c:pt idx="447">
                  <c:v>-0.113691261176748</c:v>
                </c:pt>
                <c:pt idx="448">
                  <c:v>-0.108507632035281</c:v>
                </c:pt>
                <c:pt idx="449">
                  <c:v>-0.130863817347803</c:v>
                </c:pt>
                <c:pt idx="450">
                  <c:v>-0.135815639471947</c:v>
                </c:pt>
                <c:pt idx="451">
                  <c:v>-0.144312145305025</c:v>
                </c:pt>
                <c:pt idx="452">
                  <c:v>-0.15030887065818</c:v>
                </c:pt>
                <c:pt idx="453">
                  <c:v>-0.175956336345594</c:v>
                </c:pt>
                <c:pt idx="454">
                  <c:v>-0.198083858018672</c:v>
                </c:pt>
                <c:pt idx="455">
                  <c:v>-0.265933978434538</c:v>
                </c:pt>
                <c:pt idx="456">
                  <c:v>-0.400330516821021</c:v>
                </c:pt>
                <c:pt idx="457">
                  <c:v>-0.345347810460272</c:v>
                </c:pt>
                <c:pt idx="458">
                  <c:v>-0.393124352669357</c:v>
                </c:pt>
                <c:pt idx="459">
                  <c:v>-0.314090370795361</c:v>
                </c:pt>
                <c:pt idx="460">
                  <c:v>-0.31426908763036</c:v>
                </c:pt>
                <c:pt idx="461">
                  <c:v>-0.35513049839908</c:v>
                </c:pt>
                <c:pt idx="462">
                  <c:v>-0.380132933976743</c:v>
                </c:pt>
                <c:pt idx="463">
                  <c:v>-0.339722937662472</c:v>
                </c:pt>
                <c:pt idx="464">
                  <c:v>-0.36623468505561</c:v>
                </c:pt>
                <c:pt idx="465">
                  <c:v>-0.353090177175907</c:v>
                </c:pt>
                <c:pt idx="466">
                  <c:v>-0.362178779464191</c:v>
                </c:pt>
                <c:pt idx="467">
                  <c:v>-0.362888461431992</c:v>
                </c:pt>
                <c:pt idx="468">
                  <c:v>-0.294174769417307</c:v>
                </c:pt>
                <c:pt idx="469">
                  <c:v>-0.317866463593603</c:v>
                </c:pt>
                <c:pt idx="470">
                  <c:v>-0.315562057309102</c:v>
                </c:pt>
                <c:pt idx="471">
                  <c:v>-0.338293806017283</c:v>
                </c:pt>
                <c:pt idx="472">
                  <c:v>-0.372146220844231</c:v>
                </c:pt>
                <c:pt idx="473">
                  <c:v>-0.320267473750487</c:v>
                </c:pt>
                <c:pt idx="474">
                  <c:v>-0.364247125696761</c:v>
                </c:pt>
                <c:pt idx="475">
                  <c:v>-0.405083749157987</c:v>
                </c:pt>
                <c:pt idx="476">
                  <c:v>-0.424204676355474</c:v>
                </c:pt>
                <c:pt idx="477">
                  <c:v>-0.442818839233243</c:v>
                </c:pt>
                <c:pt idx="478">
                  <c:v>-0.395537980217706</c:v>
                </c:pt>
                <c:pt idx="479">
                  <c:v>-0.411197186061035</c:v>
                </c:pt>
                <c:pt idx="480">
                  <c:v>-0.363463868242692</c:v>
                </c:pt>
                <c:pt idx="481">
                  <c:v>-0.364158700400177</c:v>
                </c:pt>
                <c:pt idx="482">
                  <c:v>-0.344170016113041</c:v>
                </c:pt>
                <c:pt idx="483">
                  <c:v>-0.367180155276217</c:v>
                </c:pt>
                <c:pt idx="484">
                  <c:v>-0.373535703924805</c:v>
                </c:pt>
                <c:pt idx="485">
                  <c:v>-0.371091727803219</c:v>
                </c:pt>
                <c:pt idx="486">
                  <c:v>-0.327261044353156</c:v>
                </c:pt>
                <c:pt idx="487">
                  <c:v>-0.363304278190164</c:v>
                </c:pt>
                <c:pt idx="488">
                  <c:v>-0.336733540978378</c:v>
                </c:pt>
                <c:pt idx="489">
                  <c:v>-0.327416143917866</c:v>
                </c:pt>
                <c:pt idx="490">
                  <c:v>-0.28228776696771</c:v>
                </c:pt>
                <c:pt idx="491">
                  <c:v>-0.28504024018168</c:v>
                </c:pt>
                <c:pt idx="492">
                  <c:v>-0.278902850619244</c:v>
                </c:pt>
                <c:pt idx="493">
                  <c:v>-0.256300836116127</c:v>
                </c:pt>
                <c:pt idx="494">
                  <c:v>-0.266446561244026</c:v>
                </c:pt>
                <c:pt idx="495">
                  <c:v>-0.26611498179368</c:v>
                </c:pt>
                <c:pt idx="496">
                  <c:v>-0.239430543196798</c:v>
                </c:pt>
              </c:numCache>
            </c:numRef>
          </c:yVal>
          <c:smooth val="0"/>
        </c:ser>
        <c:ser>
          <c:idx val="0"/>
          <c:order val="1"/>
          <c:tx>
            <c:strRef>
              <c:f>data!$L$55</c:f>
              <c:strCache>
                <c:ptCount val="1"/>
                <c:pt idx="0">
                  <c:v>S&amp;P 500</c:v>
                </c:pt>
              </c:strCache>
            </c:strRef>
          </c:tx>
          <c:spPr>
            <a:ln w="38100">
              <a:solidFill>
                <a:srgbClr val="FF6600"/>
              </a:solidFill>
            </a:ln>
          </c:spPr>
          <c:marker>
            <c:symbol val="none"/>
          </c:marker>
          <c:xVal>
            <c:numRef>
              <c:f>data!$K$56:$K$552</c:f>
              <c:numCache>
                <c:formatCode>m/d/yyyy</c:formatCode>
                <c:ptCount val="497"/>
                <c:pt idx="0">
                  <c:v>36528.0</c:v>
                </c:pt>
                <c:pt idx="1">
                  <c:v>36535.0</c:v>
                </c:pt>
                <c:pt idx="2">
                  <c:v>36543.0</c:v>
                </c:pt>
                <c:pt idx="3">
                  <c:v>36549.0</c:v>
                </c:pt>
                <c:pt idx="4">
                  <c:v>36556.0</c:v>
                </c:pt>
                <c:pt idx="5">
                  <c:v>36563.0</c:v>
                </c:pt>
                <c:pt idx="6">
                  <c:v>36570.0</c:v>
                </c:pt>
                <c:pt idx="7">
                  <c:v>36578.0</c:v>
                </c:pt>
                <c:pt idx="8">
                  <c:v>36584.0</c:v>
                </c:pt>
                <c:pt idx="9">
                  <c:v>36591.0</c:v>
                </c:pt>
                <c:pt idx="10">
                  <c:v>36598.0</c:v>
                </c:pt>
                <c:pt idx="11">
                  <c:v>36605.0</c:v>
                </c:pt>
                <c:pt idx="12">
                  <c:v>36612.0</c:v>
                </c:pt>
                <c:pt idx="13">
                  <c:v>36619.0</c:v>
                </c:pt>
                <c:pt idx="14">
                  <c:v>36626.0</c:v>
                </c:pt>
                <c:pt idx="15">
                  <c:v>36633.0</c:v>
                </c:pt>
                <c:pt idx="16">
                  <c:v>36640.0</c:v>
                </c:pt>
                <c:pt idx="17">
                  <c:v>36647.0</c:v>
                </c:pt>
                <c:pt idx="18">
                  <c:v>36654.0</c:v>
                </c:pt>
                <c:pt idx="19">
                  <c:v>36661.0</c:v>
                </c:pt>
                <c:pt idx="20">
                  <c:v>36668.0</c:v>
                </c:pt>
                <c:pt idx="21">
                  <c:v>36676.0</c:v>
                </c:pt>
                <c:pt idx="22">
                  <c:v>36682.0</c:v>
                </c:pt>
                <c:pt idx="23">
                  <c:v>36689.0</c:v>
                </c:pt>
                <c:pt idx="24">
                  <c:v>36696.0</c:v>
                </c:pt>
                <c:pt idx="25">
                  <c:v>36703.0</c:v>
                </c:pt>
                <c:pt idx="26">
                  <c:v>36710.0</c:v>
                </c:pt>
                <c:pt idx="27">
                  <c:v>36717.0</c:v>
                </c:pt>
                <c:pt idx="28">
                  <c:v>36724.0</c:v>
                </c:pt>
                <c:pt idx="29">
                  <c:v>36731.0</c:v>
                </c:pt>
                <c:pt idx="30">
                  <c:v>36738.0</c:v>
                </c:pt>
                <c:pt idx="31">
                  <c:v>36745.0</c:v>
                </c:pt>
                <c:pt idx="32">
                  <c:v>36752.0</c:v>
                </c:pt>
                <c:pt idx="33">
                  <c:v>36759.0</c:v>
                </c:pt>
                <c:pt idx="34">
                  <c:v>36766.0</c:v>
                </c:pt>
                <c:pt idx="35">
                  <c:v>36774.0</c:v>
                </c:pt>
                <c:pt idx="36">
                  <c:v>36780.0</c:v>
                </c:pt>
                <c:pt idx="37">
                  <c:v>36787.0</c:v>
                </c:pt>
                <c:pt idx="38">
                  <c:v>36794.0</c:v>
                </c:pt>
                <c:pt idx="39">
                  <c:v>36801.0</c:v>
                </c:pt>
                <c:pt idx="40">
                  <c:v>36808.0</c:v>
                </c:pt>
                <c:pt idx="41">
                  <c:v>36815.0</c:v>
                </c:pt>
                <c:pt idx="42">
                  <c:v>36822.0</c:v>
                </c:pt>
                <c:pt idx="43">
                  <c:v>36829.0</c:v>
                </c:pt>
                <c:pt idx="44">
                  <c:v>36836.0</c:v>
                </c:pt>
                <c:pt idx="45">
                  <c:v>36843.0</c:v>
                </c:pt>
                <c:pt idx="46">
                  <c:v>36850.0</c:v>
                </c:pt>
                <c:pt idx="47">
                  <c:v>36857.0</c:v>
                </c:pt>
                <c:pt idx="48">
                  <c:v>36864.0</c:v>
                </c:pt>
                <c:pt idx="49">
                  <c:v>36871.0</c:v>
                </c:pt>
                <c:pt idx="50">
                  <c:v>36878.0</c:v>
                </c:pt>
                <c:pt idx="51">
                  <c:v>36886.0</c:v>
                </c:pt>
                <c:pt idx="52">
                  <c:v>36893.0</c:v>
                </c:pt>
                <c:pt idx="53">
                  <c:v>36899.0</c:v>
                </c:pt>
                <c:pt idx="54">
                  <c:v>36907.0</c:v>
                </c:pt>
                <c:pt idx="55">
                  <c:v>36913.0</c:v>
                </c:pt>
                <c:pt idx="56">
                  <c:v>36920.0</c:v>
                </c:pt>
                <c:pt idx="57">
                  <c:v>36927.0</c:v>
                </c:pt>
                <c:pt idx="58">
                  <c:v>36934.0</c:v>
                </c:pt>
                <c:pt idx="59">
                  <c:v>36942.0</c:v>
                </c:pt>
                <c:pt idx="60">
                  <c:v>36948.0</c:v>
                </c:pt>
                <c:pt idx="61">
                  <c:v>36955.0</c:v>
                </c:pt>
                <c:pt idx="62">
                  <c:v>36962.0</c:v>
                </c:pt>
                <c:pt idx="63">
                  <c:v>36969.0</c:v>
                </c:pt>
                <c:pt idx="64">
                  <c:v>36976.0</c:v>
                </c:pt>
                <c:pt idx="65">
                  <c:v>36983.0</c:v>
                </c:pt>
                <c:pt idx="66">
                  <c:v>36990.0</c:v>
                </c:pt>
                <c:pt idx="67">
                  <c:v>36997.0</c:v>
                </c:pt>
                <c:pt idx="68">
                  <c:v>37004.0</c:v>
                </c:pt>
                <c:pt idx="69">
                  <c:v>37011.0</c:v>
                </c:pt>
                <c:pt idx="70">
                  <c:v>37018.0</c:v>
                </c:pt>
                <c:pt idx="71">
                  <c:v>37025.0</c:v>
                </c:pt>
                <c:pt idx="72">
                  <c:v>37032.0</c:v>
                </c:pt>
                <c:pt idx="73">
                  <c:v>37040.0</c:v>
                </c:pt>
                <c:pt idx="74">
                  <c:v>37046.0</c:v>
                </c:pt>
                <c:pt idx="75">
                  <c:v>37053.0</c:v>
                </c:pt>
                <c:pt idx="76">
                  <c:v>37060.0</c:v>
                </c:pt>
                <c:pt idx="77">
                  <c:v>37067.0</c:v>
                </c:pt>
                <c:pt idx="78">
                  <c:v>37074.0</c:v>
                </c:pt>
                <c:pt idx="79">
                  <c:v>37081.0</c:v>
                </c:pt>
                <c:pt idx="80">
                  <c:v>37088.0</c:v>
                </c:pt>
                <c:pt idx="81">
                  <c:v>37095.0</c:v>
                </c:pt>
                <c:pt idx="82">
                  <c:v>37102.0</c:v>
                </c:pt>
                <c:pt idx="83">
                  <c:v>37109.0</c:v>
                </c:pt>
                <c:pt idx="84">
                  <c:v>37116.0</c:v>
                </c:pt>
                <c:pt idx="85">
                  <c:v>37123.0</c:v>
                </c:pt>
                <c:pt idx="86">
                  <c:v>37130.0</c:v>
                </c:pt>
                <c:pt idx="87">
                  <c:v>37138.0</c:v>
                </c:pt>
                <c:pt idx="88">
                  <c:v>37144.0</c:v>
                </c:pt>
                <c:pt idx="89">
                  <c:v>37158.0</c:v>
                </c:pt>
                <c:pt idx="90">
                  <c:v>37165.0</c:v>
                </c:pt>
                <c:pt idx="91">
                  <c:v>37172.0</c:v>
                </c:pt>
                <c:pt idx="92">
                  <c:v>37179.0</c:v>
                </c:pt>
                <c:pt idx="93">
                  <c:v>37186.0</c:v>
                </c:pt>
                <c:pt idx="94">
                  <c:v>37193.0</c:v>
                </c:pt>
                <c:pt idx="95">
                  <c:v>37200.0</c:v>
                </c:pt>
                <c:pt idx="96">
                  <c:v>37207.0</c:v>
                </c:pt>
                <c:pt idx="97">
                  <c:v>37214.0</c:v>
                </c:pt>
                <c:pt idx="98">
                  <c:v>37221.0</c:v>
                </c:pt>
                <c:pt idx="99">
                  <c:v>37228.0</c:v>
                </c:pt>
                <c:pt idx="100">
                  <c:v>37235.0</c:v>
                </c:pt>
                <c:pt idx="101">
                  <c:v>37242.0</c:v>
                </c:pt>
                <c:pt idx="102">
                  <c:v>37249.0</c:v>
                </c:pt>
                <c:pt idx="103">
                  <c:v>37256.0</c:v>
                </c:pt>
                <c:pt idx="104">
                  <c:v>37263.0</c:v>
                </c:pt>
                <c:pt idx="105">
                  <c:v>37270.0</c:v>
                </c:pt>
                <c:pt idx="106">
                  <c:v>37278.0</c:v>
                </c:pt>
                <c:pt idx="107">
                  <c:v>37284.0</c:v>
                </c:pt>
                <c:pt idx="108">
                  <c:v>37291.0</c:v>
                </c:pt>
                <c:pt idx="109">
                  <c:v>37298.0</c:v>
                </c:pt>
                <c:pt idx="110">
                  <c:v>37306.0</c:v>
                </c:pt>
                <c:pt idx="111">
                  <c:v>37312.0</c:v>
                </c:pt>
                <c:pt idx="112">
                  <c:v>37319.0</c:v>
                </c:pt>
                <c:pt idx="113">
                  <c:v>37326.0</c:v>
                </c:pt>
                <c:pt idx="114">
                  <c:v>37333.0</c:v>
                </c:pt>
                <c:pt idx="115">
                  <c:v>37340.0</c:v>
                </c:pt>
                <c:pt idx="116">
                  <c:v>37347.0</c:v>
                </c:pt>
                <c:pt idx="117">
                  <c:v>37354.0</c:v>
                </c:pt>
                <c:pt idx="118">
                  <c:v>37361.0</c:v>
                </c:pt>
                <c:pt idx="119">
                  <c:v>37368.0</c:v>
                </c:pt>
                <c:pt idx="120">
                  <c:v>37375.0</c:v>
                </c:pt>
                <c:pt idx="121">
                  <c:v>37382.0</c:v>
                </c:pt>
                <c:pt idx="122">
                  <c:v>37389.0</c:v>
                </c:pt>
                <c:pt idx="123">
                  <c:v>37396.0</c:v>
                </c:pt>
                <c:pt idx="124">
                  <c:v>37404.0</c:v>
                </c:pt>
                <c:pt idx="125">
                  <c:v>37410.0</c:v>
                </c:pt>
                <c:pt idx="126">
                  <c:v>37417.0</c:v>
                </c:pt>
                <c:pt idx="127">
                  <c:v>37424.0</c:v>
                </c:pt>
                <c:pt idx="128">
                  <c:v>37431.0</c:v>
                </c:pt>
                <c:pt idx="129">
                  <c:v>37438.0</c:v>
                </c:pt>
                <c:pt idx="130">
                  <c:v>37445.0</c:v>
                </c:pt>
                <c:pt idx="131">
                  <c:v>37452.0</c:v>
                </c:pt>
                <c:pt idx="132">
                  <c:v>37459.0</c:v>
                </c:pt>
                <c:pt idx="133">
                  <c:v>37466.0</c:v>
                </c:pt>
                <c:pt idx="134">
                  <c:v>37473.0</c:v>
                </c:pt>
                <c:pt idx="135">
                  <c:v>37480.0</c:v>
                </c:pt>
                <c:pt idx="136">
                  <c:v>37487.0</c:v>
                </c:pt>
                <c:pt idx="137">
                  <c:v>37494.0</c:v>
                </c:pt>
                <c:pt idx="138">
                  <c:v>37502.0</c:v>
                </c:pt>
                <c:pt idx="139">
                  <c:v>37508.0</c:v>
                </c:pt>
                <c:pt idx="140">
                  <c:v>37515.0</c:v>
                </c:pt>
                <c:pt idx="141">
                  <c:v>37522.0</c:v>
                </c:pt>
                <c:pt idx="142">
                  <c:v>37529.0</c:v>
                </c:pt>
                <c:pt idx="143">
                  <c:v>37536.0</c:v>
                </c:pt>
                <c:pt idx="144">
                  <c:v>37543.0</c:v>
                </c:pt>
                <c:pt idx="145">
                  <c:v>37550.0</c:v>
                </c:pt>
                <c:pt idx="146">
                  <c:v>37557.0</c:v>
                </c:pt>
                <c:pt idx="147">
                  <c:v>37564.0</c:v>
                </c:pt>
                <c:pt idx="148">
                  <c:v>37571.0</c:v>
                </c:pt>
                <c:pt idx="149">
                  <c:v>37578.0</c:v>
                </c:pt>
                <c:pt idx="150">
                  <c:v>37585.0</c:v>
                </c:pt>
                <c:pt idx="151">
                  <c:v>37592.0</c:v>
                </c:pt>
                <c:pt idx="152">
                  <c:v>37599.0</c:v>
                </c:pt>
                <c:pt idx="153">
                  <c:v>37606.0</c:v>
                </c:pt>
                <c:pt idx="154">
                  <c:v>37613.0</c:v>
                </c:pt>
                <c:pt idx="155">
                  <c:v>37620.0</c:v>
                </c:pt>
                <c:pt idx="156">
                  <c:v>37627.0</c:v>
                </c:pt>
                <c:pt idx="157">
                  <c:v>37634.0</c:v>
                </c:pt>
                <c:pt idx="158">
                  <c:v>37642.0</c:v>
                </c:pt>
                <c:pt idx="159">
                  <c:v>37648.0</c:v>
                </c:pt>
                <c:pt idx="160">
                  <c:v>37655.0</c:v>
                </c:pt>
                <c:pt idx="161">
                  <c:v>37662.0</c:v>
                </c:pt>
                <c:pt idx="162">
                  <c:v>37670.0</c:v>
                </c:pt>
                <c:pt idx="163">
                  <c:v>37676.0</c:v>
                </c:pt>
                <c:pt idx="164">
                  <c:v>37683.0</c:v>
                </c:pt>
                <c:pt idx="165">
                  <c:v>37690.0</c:v>
                </c:pt>
                <c:pt idx="166">
                  <c:v>37697.0</c:v>
                </c:pt>
                <c:pt idx="167">
                  <c:v>37704.0</c:v>
                </c:pt>
                <c:pt idx="168">
                  <c:v>37711.0</c:v>
                </c:pt>
                <c:pt idx="169">
                  <c:v>37718.0</c:v>
                </c:pt>
                <c:pt idx="170">
                  <c:v>37725.0</c:v>
                </c:pt>
                <c:pt idx="171">
                  <c:v>37732.0</c:v>
                </c:pt>
                <c:pt idx="172">
                  <c:v>37739.0</c:v>
                </c:pt>
                <c:pt idx="173">
                  <c:v>37746.0</c:v>
                </c:pt>
                <c:pt idx="174">
                  <c:v>37753.0</c:v>
                </c:pt>
                <c:pt idx="175">
                  <c:v>37760.0</c:v>
                </c:pt>
                <c:pt idx="176">
                  <c:v>37768.0</c:v>
                </c:pt>
                <c:pt idx="177">
                  <c:v>37774.0</c:v>
                </c:pt>
                <c:pt idx="178">
                  <c:v>37781.0</c:v>
                </c:pt>
                <c:pt idx="179">
                  <c:v>37788.0</c:v>
                </c:pt>
                <c:pt idx="180">
                  <c:v>37795.0</c:v>
                </c:pt>
                <c:pt idx="181">
                  <c:v>37802.0</c:v>
                </c:pt>
                <c:pt idx="182">
                  <c:v>37809.0</c:v>
                </c:pt>
                <c:pt idx="183">
                  <c:v>37816.0</c:v>
                </c:pt>
                <c:pt idx="184">
                  <c:v>37823.0</c:v>
                </c:pt>
                <c:pt idx="185">
                  <c:v>37830.0</c:v>
                </c:pt>
                <c:pt idx="186">
                  <c:v>37837.0</c:v>
                </c:pt>
                <c:pt idx="187">
                  <c:v>37844.0</c:v>
                </c:pt>
                <c:pt idx="188">
                  <c:v>37851.0</c:v>
                </c:pt>
                <c:pt idx="189">
                  <c:v>37858.0</c:v>
                </c:pt>
                <c:pt idx="190">
                  <c:v>37866.0</c:v>
                </c:pt>
                <c:pt idx="191">
                  <c:v>37872.0</c:v>
                </c:pt>
                <c:pt idx="192">
                  <c:v>37879.0</c:v>
                </c:pt>
                <c:pt idx="193">
                  <c:v>37886.0</c:v>
                </c:pt>
                <c:pt idx="194">
                  <c:v>37893.0</c:v>
                </c:pt>
                <c:pt idx="195">
                  <c:v>37900.0</c:v>
                </c:pt>
                <c:pt idx="196">
                  <c:v>37907.0</c:v>
                </c:pt>
                <c:pt idx="197">
                  <c:v>37914.0</c:v>
                </c:pt>
                <c:pt idx="198">
                  <c:v>37921.0</c:v>
                </c:pt>
                <c:pt idx="199">
                  <c:v>37928.0</c:v>
                </c:pt>
                <c:pt idx="200">
                  <c:v>37935.0</c:v>
                </c:pt>
                <c:pt idx="201">
                  <c:v>37942.0</c:v>
                </c:pt>
                <c:pt idx="202">
                  <c:v>37949.0</c:v>
                </c:pt>
                <c:pt idx="203">
                  <c:v>37956.0</c:v>
                </c:pt>
                <c:pt idx="204">
                  <c:v>37963.0</c:v>
                </c:pt>
                <c:pt idx="205">
                  <c:v>37970.0</c:v>
                </c:pt>
                <c:pt idx="206">
                  <c:v>37977.0</c:v>
                </c:pt>
                <c:pt idx="207">
                  <c:v>37984.0</c:v>
                </c:pt>
                <c:pt idx="208">
                  <c:v>37991.0</c:v>
                </c:pt>
                <c:pt idx="209">
                  <c:v>37998.0</c:v>
                </c:pt>
                <c:pt idx="210">
                  <c:v>38006.0</c:v>
                </c:pt>
                <c:pt idx="211">
                  <c:v>38012.0</c:v>
                </c:pt>
                <c:pt idx="212">
                  <c:v>38019.0</c:v>
                </c:pt>
                <c:pt idx="213">
                  <c:v>38026.0</c:v>
                </c:pt>
                <c:pt idx="214">
                  <c:v>38034.0</c:v>
                </c:pt>
                <c:pt idx="215">
                  <c:v>38040.0</c:v>
                </c:pt>
                <c:pt idx="216">
                  <c:v>38047.0</c:v>
                </c:pt>
                <c:pt idx="217">
                  <c:v>38054.0</c:v>
                </c:pt>
                <c:pt idx="218">
                  <c:v>38061.0</c:v>
                </c:pt>
                <c:pt idx="219">
                  <c:v>38068.0</c:v>
                </c:pt>
                <c:pt idx="220">
                  <c:v>38075.0</c:v>
                </c:pt>
                <c:pt idx="221">
                  <c:v>38082.0</c:v>
                </c:pt>
                <c:pt idx="222">
                  <c:v>38089.0</c:v>
                </c:pt>
                <c:pt idx="223">
                  <c:v>38096.0</c:v>
                </c:pt>
                <c:pt idx="224">
                  <c:v>38103.0</c:v>
                </c:pt>
                <c:pt idx="225">
                  <c:v>38110.0</c:v>
                </c:pt>
                <c:pt idx="226">
                  <c:v>38117.0</c:v>
                </c:pt>
                <c:pt idx="227">
                  <c:v>38124.0</c:v>
                </c:pt>
                <c:pt idx="228">
                  <c:v>38131.0</c:v>
                </c:pt>
                <c:pt idx="229">
                  <c:v>38139.0</c:v>
                </c:pt>
                <c:pt idx="230">
                  <c:v>38145.0</c:v>
                </c:pt>
                <c:pt idx="231">
                  <c:v>38152.0</c:v>
                </c:pt>
                <c:pt idx="232">
                  <c:v>38159.0</c:v>
                </c:pt>
                <c:pt idx="233">
                  <c:v>38166.0</c:v>
                </c:pt>
                <c:pt idx="234">
                  <c:v>38174.0</c:v>
                </c:pt>
                <c:pt idx="235">
                  <c:v>38180.0</c:v>
                </c:pt>
                <c:pt idx="236">
                  <c:v>38187.0</c:v>
                </c:pt>
                <c:pt idx="237">
                  <c:v>38194.0</c:v>
                </c:pt>
                <c:pt idx="238">
                  <c:v>38201.0</c:v>
                </c:pt>
                <c:pt idx="239">
                  <c:v>38208.0</c:v>
                </c:pt>
                <c:pt idx="240">
                  <c:v>38215.0</c:v>
                </c:pt>
                <c:pt idx="241">
                  <c:v>38222.0</c:v>
                </c:pt>
                <c:pt idx="242">
                  <c:v>38229.0</c:v>
                </c:pt>
                <c:pt idx="243">
                  <c:v>38237.0</c:v>
                </c:pt>
                <c:pt idx="244">
                  <c:v>38243.0</c:v>
                </c:pt>
                <c:pt idx="245">
                  <c:v>38250.0</c:v>
                </c:pt>
                <c:pt idx="246">
                  <c:v>38257.0</c:v>
                </c:pt>
                <c:pt idx="247">
                  <c:v>38264.0</c:v>
                </c:pt>
                <c:pt idx="248">
                  <c:v>38271.0</c:v>
                </c:pt>
                <c:pt idx="249">
                  <c:v>38278.0</c:v>
                </c:pt>
                <c:pt idx="250">
                  <c:v>38285.0</c:v>
                </c:pt>
                <c:pt idx="251">
                  <c:v>38292.0</c:v>
                </c:pt>
                <c:pt idx="252">
                  <c:v>38299.0</c:v>
                </c:pt>
                <c:pt idx="253">
                  <c:v>38306.0</c:v>
                </c:pt>
                <c:pt idx="254">
                  <c:v>38313.0</c:v>
                </c:pt>
                <c:pt idx="255">
                  <c:v>38320.0</c:v>
                </c:pt>
                <c:pt idx="256">
                  <c:v>38327.0</c:v>
                </c:pt>
                <c:pt idx="257">
                  <c:v>38334.0</c:v>
                </c:pt>
                <c:pt idx="258">
                  <c:v>38341.0</c:v>
                </c:pt>
                <c:pt idx="259">
                  <c:v>38348.0</c:v>
                </c:pt>
                <c:pt idx="260">
                  <c:v>38355.0</c:v>
                </c:pt>
                <c:pt idx="261">
                  <c:v>38362.0</c:v>
                </c:pt>
                <c:pt idx="262">
                  <c:v>38370.0</c:v>
                </c:pt>
                <c:pt idx="263">
                  <c:v>38376.0</c:v>
                </c:pt>
                <c:pt idx="264">
                  <c:v>38383.0</c:v>
                </c:pt>
                <c:pt idx="265">
                  <c:v>38390.0</c:v>
                </c:pt>
                <c:pt idx="266">
                  <c:v>38397.0</c:v>
                </c:pt>
                <c:pt idx="267">
                  <c:v>38405.0</c:v>
                </c:pt>
                <c:pt idx="268">
                  <c:v>38411.0</c:v>
                </c:pt>
                <c:pt idx="269">
                  <c:v>38418.0</c:v>
                </c:pt>
                <c:pt idx="270">
                  <c:v>38425.0</c:v>
                </c:pt>
                <c:pt idx="271">
                  <c:v>38432.0</c:v>
                </c:pt>
                <c:pt idx="272">
                  <c:v>38439.0</c:v>
                </c:pt>
                <c:pt idx="273">
                  <c:v>38446.0</c:v>
                </c:pt>
                <c:pt idx="274">
                  <c:v>38453.0</c:v>
                </c:pt>
                <c:pt idx="275">
                  <c:v>38460.0</c:v>
                </c:pt>
                <c:pt idx="276">
                  <c:v>38467.0</c:v>
                </c:pt>
                <c:pt idx="277">
                  <c:v>38474.0</c:v>
                </c:pt>
                <c:pt idx="278">
                  <c:v>38481.0</c:v>
                </c:pt>
                <c:pt idx="279">
                  <c:v>38488.0</c:v>
                </c:pt>
                <c:pt idx="280">
                  <c:v>38495.0</c:v>
                </c:pt>
                <c:pt idx="281">
                  <c:v>38503.0</c:v>
                </c:pt>
                <c:pt idx="282">
                  <c:v>38509.0</c:v>
                </c:pt>
                <c:pt idx="283">
                  <c:v>38516.0</c:v>
                </c:pt>
                <c:pt idx="284">
                  <c:v>38523.0</c:v>
                </c:pt>
                <c:pt idx="285">
                  <c:v>38530.0</c:v>
                </c:pt>
                <c:pt idx="286">
                  <c:v>38538.0</c:v>
                </c:pt>
                <c:pt idx="287">
                  <c:v>38544.0</c:v>
                </c:pt>
                <c:pt idx="288">
                  <c:v>38551.0</c:v>
                </c:pt>
                <c:pt idx="289">
                  <c:v>38558.0</c:v>
                </c:pt>
                <c:pt idx="290">
                  <c:v>38565.0</c:v>
                </c:pt>
                <c:pt idx="291">
                  <c:v>38572.0</c:v>
                </c:pt>
                <c:pt idx="292">
                  <c:v>38579.0</c:v>
                </c:pt>
                <c:pt idx="293">
                  <c:v>38586.0</c:v>
                </c:pt>
                <c:pt idx="294">
                  <c:v>38593.0</c:v>
                </c:pt>
                <c:pt idx="295">
                  <c:v>38601.0</c:v>
                </c:pt>
                <c:pt idx="296">
                  <c:v>38607.0</c:v>
                </c:pt>
                <c:pt idx="297">
                  <c:v>38614.0</c:v>
                </c:pt>
                <c:pt idx="298">
                  <c:v>38621.0</c:v>
                </c:pt>
                <c:pt idx="299">
                  <c:v>38628.0</c:v>
                </c:pt>
                <c:pt idx="300">
                  <c:v>38635.0</c:v>
                </c:pt>
                <c:pt idx="301">
                  <c:v>38642.0</c:v>
                </c:pt>
                <c:pt idx="302">
                  <c:v>38649.0</c:v>
                </c:pt>
                <c:pt idx="303">
                  <c:v>38656.0</c:v>
                </c:pt>
                <c:pt idx="304">
                  <c:v>38663.0</c:v>
                </c:pt>
                <c:pt idx="305">
                  <c:v>38670.0</c:v>
                </c:pt>
                <c:pt idx="306">
                  <c:v>38677.0</c:v>
                </c:pt>
                <c:pt idx="307">
                  <c:v>38684.0</c:v>
                </c:pt>
                <c:pt idx="308">
                  <c:v>38691.0</c:v>
                </c:pt>
                <c:pt idx="309">
                  <c:v>38698.0</c:v>
                </c:pt>
                <c:pt idx="310">
                  <c:v>38705.0</c:v>
                </c:pt>
                <c:pt idx="311">
                  <c:v>38713.0</c:v>
                </c:pt>
                <c:pt idx="312">
                  <c:v>38720.0</c:v>
                </c:pt>
                <c:pt idx="313">
                  <c:v>38726.0</c:v>
                </c:pt>
                <c:pt idx="314">
                  <c:v>38734.0</c:v>
                </c:pt>
                <c:pt idx="315">
                  <c:v>38740.0</c:v>
                </c:pt>
                <c:pt idx="316">
                  <c:v>38747.0</c:v>
                </c:pt>
                <c:pt idx="317">
                  <c:v>38754.0</c:v>
                </c:pt>
                <c:pt idx="318">
                  <c:v>38761.0</c:v>
                </c:pt>
                <c:pt idx="319">
                  <c:v>38769.0</c:v>
                </c:pt>
                <c:pt idx="320">
                  <c:v>38775.0</c:v>
                </c:pt>
                <c:pt idx="321">
                  <c:v>38782.0</c:v>
                </c:pt>
                <c:pt idx="322">
                  <c:v>38789.0</c:v>
                </c:pt>
                <c:pt idx="323">
                  <c:v>38796.0</c:v>
                </c:pt>
                <c:pt idx="324">
                  <c:v>38803.0</c:v>
                </c:pt>
                <c:pt idx="325">
                  <c:v>38810.0</c:v>
                </c:pt>
                <c:pt idx="326">
                  <c:v>38817.0</c:v>
                </c:pt>
                <c:pt idx="327">
                  <c:v>38824.0</c:v>
                </c:pt>
                <c:pt idx="328">
                  <c:v>38831.0</c:v>
                </c:pt>
                <c:pt idx="329">
                  <c:v>38838.0</c:v>
                </c:pt>
                <c:pt idx="330">
                  <c:v>38845.0</c:v>
                </c:pt>
                <c:pt idx="331">
                  <c:v>38852.0</c:v>
                </c:pt>
                <c:pt idx="332">
                  <c:v>38859.0</c:v>
                </c:pt>
                <c:pt idx="333">
                  <c:v>38867.0</c:v>
                </c:pt>
                <c:pt idx="334">
                  <c:v>38873.0</c:v>
                </c:pt>
                <c:pt idx="335">
                  <c:v>38880.0</c:v>
                </c:pt>
                <c:pt idx="336">
                  <c:v>38887.0</c:v>
                </c:pt>
                <c:pt idx="337">
                  <c:v>38894.0</c:v>
                </c:pt>
                <c:pt idx="338">
                  <c:v>38901.0</c:v>
                </c:pt>
                <c:pt idx="339">
                  <c:v>38908.0</c:v>
                </c:pt>
                <c:pt idx="340">
                  <c:v>38915.0</c:v>
                </c:pt>
                <c:pt idx="341">
                  <c:v>38922.0</c:v>
                </c:pt>
                <c:pt idx="342">
                  <c:v>38929.0</c:v>
                </c:pt>
                <c:pt idx="343">
                  <c:v>38936.0</c:v>
                </c:pt>
                <c:pt idx="344">
                  <c:v>38943.0</c:v>
                </c:pt>
                <c:pt idx="345">
                  <c:v>38950.0</c:v>
                </c:pt>
                <c:pt idx="346">
                  <c:v>38957.0</c:v>
                </c:pt>
                <c:pt idx="347">
                  <c:v>38965.0</c:v>
                </c:pt>
                <c:pt idx="348">
                  <c:v>38971.0</c:v>
                </c:pt>
                <c:pt idx="349">
                  <c:v>38978.0</c:v>
                </c:pt>
                <c:pt idx="350">
                  <c:v>38985.0</c:v>
                </c:pt>
                <c:pt idx="351">
                  <c:v>38992.0</c:v>
                </c:pt>
                <c:pt idx="352">
                  <c:v>38999.0</c:v>
                </c:pt>
                <c:pt idx="353">
                  <c:v>39006.0</c:v>
                </c:pt>
                <c:pt idx="354">
                  <c:v>39013.0</c:v>
                </c:pt>
                <c:pt idx="355">
                  <c:v>39020.0</c:v>
                </c:pt>
                <c:pt idx="356">
                  <c:v>39027.0</c:v>
                </c:pt>
                <c:pt idx="357">
                  <c:v>39034.0</c:v>
                </c:pt>
                <c:pt idx="358">
                  <c:v>39041.0</c:v>
                </c:pt>
                <c:pt idx="359">
                  <c:v>39048.0</c:v>
                </c:pt>
                <c:pt idx="360">
                  <c:v>39055.0</c:v>
                </c:pt>
                <c:pt idx="361">
                  <c:v>39062.0</c:v>
                </c:pt>
                <c:pt idx="362">
                  <c:v>39069.0</c:v>
                </c:pt>
                <c:pt idx="363">
                  <c:v>39077.0</c:v>
                </c:pt>
                <c:pt idx="364">
                  <c:v>39085.0</c:v>
                </c:pt>
                <c:pt idx="365">
                  <c:v>39090.0</c:v>
                </c:pt>
                <c:pt idx="366">
                  <c:v>39098.0</c:v>
                </c:pt>
                <c:pt idx="367">
                  <c:v>39104.0</c:v>
                </c:pt>
                <c:pt idx="368">
                  <c:v>39111.0</c:v>
                </c:pt>
                <c:pt idx="369">
                  <c:v>39118.0</c:v>
                </c:pt>
                <c:pt idx="370">
                  <c:v>39125.0</c:v>
                </c:pt>
                <c:pt idx="371">
                  <c:v>39133.0</c:v>
                </c:pt>
                <c:pt idx="372">
                  <c:v>39139.0</c:v>
                </c:pt>
                <c:pt idx="373">
                  <c:v>39146.0</c:v>
                </c:pt>
                <c:pt idx="374">
                  <c:v>39153.0</c:v>
                </c:pt>
                <c:pt idx="375">
                  <c:v>39160.0</c:v>
                </c:pt>
                <c:pt idx="376">
                  <c:v>39167.0</c:v>
                </c:pt>
                <c:pt idx="377">
                  <c:v>39174.0</c:v>
                </c:pt>
                <c:pt idx="378">
                  <c:v>39181.0</c:v>
                </c:pt>
                <c:pt idx="379">
                  <c:v>39188.0</c:v>
                </c:pt>
                <c:pt idx="380">
                  <c:v>39195.0</c:v>
                </c:pt>
                <c:pt idx="381">
                  <c:v>39202.0</c:v>
                </c:pt>
                <c:pt idx="382">
                  <c:v>39209.0</c:v>
                </c:pt>
                <c:pt idx="383">
                  <c:v>39216.0</c:v>
                </c:pt>
                <c:pt idx="384">
                  <c:v>39223.0</c:v>
                </c:pt>
                <c:pt idx="385">
                  <c:v>39231.0</c:v>
                </c:pt>
                <c:pt idx="386">
                  <c:v>39237.0</c:v>
                </c:pt>
                <c:pt idx="387">
                  <c:v>39244.0</c:v>
                </c:pt>
                <c:pt idx="388">
                  <c:v>39251.0</c:v>
                </c:pt>
                <c:pt idx="389">
                  <c:v>39258.0</c:v>
                </c:pt>
                <c:pt idx="390">
                  <c:v>39265.0</c:v>
                </c:pt>
                <c:pt idx="391">
                  <c:v>39272.0</c:v>
                </c:pt>
                <c:pt idx="392">
                  <c:v>39279.0</c:v>
                </c:pt>
                <c:pt idx="393">
                  <c:v>39286.0</c:v>
                </c:pt>
                <c:pt idx="394">
                  <c:v>39293.0</c:v>
                </c:pt>
                <c:pt idx="395">
                  <c:v>39300.0</c:v>
                </c:pt>
                <c:pt idx="396">
                  <c:v>39307.0</c:v>
                </c:pt>
                <c:pt idx="397">
                  <c:v>39314.0</c:v>
                </c:pt>
                <c:pt idx="398">
                  <c:v>39321.0</c:v>
                </c:pt>
                <c:pt idx="399">
                  <c:v>39329.0</c:v>
                </c:pt>
                <c:pt idx="400">
                  <c:v>39335.0</c:v>
                </c:pt>
                <c:pt idx="401">
                  <c:v>39342.0</c:v>
                </c:pt>
                <c:pt idx="402">
                  <c:v>39349.0</c:v>
                </c:pt>
                <c:pt idx="403">
                  <c:v>39356.0</c:v>
                </c:pt>
                <c:pt idx="404">
                  <c:v>39363.0</c:v>
                </c:pt>
                <c:pt idx="405">
                  <c:v>39370.0</c:v>
                </c:pt>
                <c:pt idx="406">
                  <c:v>39377.0</c:v>
                </c:pt>
                <c:pt idx="407">
                  <c:v>39384.0</c:v>
                </c:pt>
                <c:pt idx="408">
                  <c:v>39391.0</c:v>
                </c:pt>
                <c:pt idx="409">
                  <c:v>39398.0</c:v>
                </c:pt>
                <c:pt idx="410">
                  <c:v>39405.0</c:v>
                </c:pt>
                <c:pt idx="411">
                  <c:v>39412.0</c:v>
                </c:pt>
                <c:pt idx="412">
                  <c:v>39419.0</c:v>
                </c:pt>
                <c:pt idx="413">
                  <c:v>39426.0</c:v>
                </c:pt>
                <c:pt idx="414">
                  <c:v>39433.0</c:v>
                </c:pt>
                <c:pt idx="415">
                  <c:v>39440.0</c:v>
                </c:pt>
                <c:pt idx="416">
                  <c:v>39447.0</c:v>
                </c:pt>
                <c:pt idx="417">
                  <c:v>39454.0</c:v>
                </c:pt>
                <c:pt idx="418">
                  <c:v>39461.0</c:v>
                </c:pt>
                <c:pt idx="419">
                  <c:v>39469.0</c:v>
                </c:pt>
                <c:pt idx="420">
                  <c:v>39475.0</c:v>
                </c:pt>
                <c:pt idx="421">
                  <c:v>39482.0</c:v>
                </c:pt>
                <c:pt idx="422">
                  <c:v>39489.0</c:v>
                </c:pt>
                <c:pt idx="423">
                  <c:v>39497.0</c:v>
                </c:pt>
                <c:pt idx="424">
                  <c:v>39503.0</c:v>
                </c:pt>
                <c:pt idx="425">
                  <c:v>39510.0</c:v>
                </c:pt>
                <c:pt idx="426">
                  <c:v>39517.0</c:v>
                </c:pt>
                <c:pt idx="427">
                  <c:v>39524.0</c:v>
                </c:pt>
                <c:pt idx="428">
                  <c:v>39531.0</c:v>
                </c:pt>
                <c:pt idx="429">
                  <c:v>39538.0</c:v>
                </c:pt>
                <c:pt idx="430">
                  <c:v>39545.0</c:v>
                </c:pt>
                <c:pt idx="431">
                  <c:v>39552.0</c:v>
                </c:pt>
                <c:pt idx="432">
                  <c:v>39559.0</c:v>
                </c:pt>
                <c:pt idx="433">
                  <c:v>39566.0</c:v>
                </c:pt>
                <c:pt idx="434">
                  <c:v>39573.0</c:v>
                </c:pt>
                <c:pt idx="435">
                  <c:v>39580.0</c:v>
                </c:pt>
                <c:pt idx="436">
                  <c:v>39587.0</c:v>
                </c:pt>
                <c:pt idx="437">
                  <c:v>39595.0</c:v>
                </c:pt>
                <c:pt idx="438">
                  <c:v>39601.0</c:v>
                </c:pt>
                <c:pt idx="439">
                  <c:v>39608.0</c:v>
                </c:pt>
                <c:pt idx="440">
                  <c:v>39615.0</c:v>
                </c:pt>
                <c:pt idx="441">
                  <c:v>39622.0</c:v>
                </c:pt>
                <c:pt idx="442">
                  <c:v>39629.0</c:v>
                </c:pt>
                <c:pt idx="443">
                  <c:v>39636.0</c:v>
                </c:pt>
                <c:pt idx="444">
                  <c:v>39643.0</c:v>
                </c:pt>
                <c:pt idx="445">
                  <c:v>39650.0</c:v>
                </c:pt>
                <c:pt idx="446">
                  <c:v>39657.0</c:v>
                </c:pt>
                <c:pt idx="447">
                  <c:v>39664.0</c:v>
                </c:pt>
                <c:pt idx="448">
                  <c:v>39671.0</c:v>
                </c:pt>
                <c:pt idx="449">
                  <c:v>39678.0</c:v>
                </c:pt>
                <c:pt idx="450">
                  <c:v>39685.0</c:v>
                </c:pt>
                <c:pt idx="451">
                  <c:v>39693.0</c:v>
                </c:pt>
                <c:pt idx="452">
                  <c:v>39699.0</c:v>
                </c:pt>
                <c:pt idx="453">
                  <c:v>39706.0</c:v>
                </c:pt>
                <c:pt idx="454">
                  <c:v>39713.0</c:v>
                </c:pt>
                <c:pt idx="455">
                  <c:v>39720.0</c:v>
                </c:pt>
                <c:pt idx="456">
                  <c:v>39727.0</c:v>
                </c:pt>
                <c:pt idx="457">
                  <c:v>39734.0</c:v>
                </c:pt>
                <c:pt idx="458">
                  <c:v>39741.0</c:v>
                </c:pt>
                <c:pt idx="459">
                  <c:v>39748.0</c:v>
                </c:pt>
                <c:pt idx="460">
                  <c:v>39755.0</c:v>
                </c:pt>
                <c:pt idx="461">
                  <c:v>39762.0</c:v>
                </c:pt>
                <c:pt idx="462">
                  <c:v>39769.0</c:v>
                </c:pt>
                <c:pt idx="463">
                  <c:v>39776.0</c:v>
                </c:pt>
                <c:pt idx="464">
                  <c:v>39783.0</c:v>
                </c:pt>
                <c:pt idx="465">
                  <c:v>39790.0</c:v>
                </c:pt>
                <c:pt idx="466">
                  <c:v>39797.0</c:v>
                </c:pt>
                <c:pt idx="467">
                  <c:v>39804.0</c:v>
                </c:pt>
                <c:pt idx="468">
                  <c:v>39811.0</c:v>
                </c:pt>
                <c:pt idx="469">
                  <c:v>39818.0</c:v>
                </c:pt>
                <c:pt idx="470">
                  <c:v>39825.0</c:v>
                </c:pt>
                <c:pt idx="471">
                  <c:v>39833.0</c:v>
                </c:pt>
                <c:pt idx="472">
                  <c:v>39839.0</c:v>
                </c:pt>
                <c:pt idx="473">
                  <c:v>39846.0</c:v>
                </c:pt>
                <c:pt idx="474">
                  <c:v>39853.0</c:v>
                </c:pt>
                <c:pt idx="475">
                  <c:v>39861.0</c:v>
                </c:pt>
                <c:pt idx="476">
                  <c:v>39867.0</c:v>
                </c:pt>
                <c:pt idx="477">
                  <c:v>39874.0</c:v>
                </c:pt>
                <c:pt idx="478">
                  <c:v>39881.0</c:v>
                </c:pt>
                <c:pt idx="479">
                  <c:v>39888.0</c:v>
                </c:pt>
                <c:pt idx="480">
                  <c:v>39895.0</c:v>
                </c:pt>
                <c:pt idx="481">
                  <c:v>39902.0</c:v>
                </c:pt>
                <c:pt idx="482">
                  <c:v>39909.0</c:v>
                </c:pt>
                <c:pt idx="483">
                  <c:v>39916.0</c:v>
                </c:pt>
                <c:pt idx="484">
                  <c:v>39923.0</c:v>
                </c:pt>
                <c:pt idx="485">
                  <c:v>39930.0</c:v>
                </c:pt>
                <c:pt idx="486">
                  <c:v>39937.0</c:v>
                </c:pt>
                <c:pt idx="487">
                  <c:v>39944.0</c:v>
                </c:pt>
                <c:pt idx="488">
                  <c:v>39951.0</c:v>
                </c:pt>
                <c:pt idx="489">
                  <c:v>39959.0</c:v>
                </c:pt>
                <c:pt idx="490">
                  <c:v>39965.0</c:v>
                </c:pt>
                <c:pt idx="491">
                  <c:v>39972.0</c:v>
                </c:pt>
                <c:pt idx="492">
                  <c:v>39979.0</c:v>
                </c:pt>
                <c:pt idx="493">
                  <c:v>39986.0</c:v>
                </c:pt>
                <c:pt idx="494">
                  <c:v>39993.0</c:v>
                </c:pt>
                <c:pt idx="495">
                  <c:v>40000.0</c:v>
                </c:pt>
                <c:pt idx="496">
                  <c:v>40007.0</c:v>
                </c:pt>
              </c:numCache>
            </c:numRef>
          </c:xVal>
          <c:yVal>
            <c:numRef>
              <c:f>data!$L$56:$L$552</c:f>
              <c:numCache>
                <c:formatCode>0.0%</c:formatCode>
                <c:ptCount val="497"/>
                <c:pt idx="0">
                  <c:v>0.130484906947745</c:v>
                </c:pt>
                <c:pt idx="1">
                  <c:v>0.178474333606809</c:v>
                </c:pt>
                <c:pt idx="2">
                  <c:v>0.176437940237841</c:v>
                </c:pt>
                <c:pt idx="3">
                  <c:v>0.062923947360195</c:v>
                </c:pt>
                <c:pt idx="4">
                  <c:v>0.149241568500887</c:v>
                </c:pt>
                <c:pt idx="5">
                  <c:v>0.127620657979237</c:v>
                </c:pt>
                <c:pt idx="6">
                  <c:v>0.0862397314439726</c:v>
                </c:pt>
                <c:pt idx="7">
                  <c:v>0.0767404488302795</c:v>
                </c:pt>
                <c:pt idx="8">
                  <c:v>0.10482410405576</c:v>
                </c:pt>
                <c:pt idx="9">
                  <c:v>0.0776153067766629</c:v>
                </c:pt>
                <c:pt idx="10">
                  <c:v>0.127130971530605</c:v>
                </c:pt>
                <c:pt idx="11">
                  <c:v>0.190723417524166</c:v>
                </c:pt>
                <c:pt idx="12">
                  <c:v>0.158349565593792</c:v>
                </c:pt>
                <c:pt idx="13">
                  <c:v>0.124596729335855</c:v>
                </c:pt>
                <c:pt idx="14">
                  <c:v>0.0284761182714178</c:v>
                </c:pt>
                <c:pt idx="15">
                  <c:v>0.0572576187493091</c:v>
                </c:pt>
                <c:pt idx="16">
                  <c:v>0.0878158750131069</c:v>
                </c:pt>
                <c:pt idx="17">
                  <c:v>0.0651524163568775</c:v>
                </c:pt>
                <c:pt idx="18">
                  <c:v>0.0621617581103305</c:v>
                </c:pt>
                <c:pt idx="19">
                  <c:v>0.0576265325605694</c:v>
                </c:pt>
                <c:pt idx="20">
                  <c:v>0.0585171756897929</c:v>
                </c:pt>
                <c:pt idx="21">
                  <c:v>0.112604029373</c:v>
                </c:pt>
                <c:pt idx="22">
                  <c:v>0.126240685198355</c:v>
                </c:pt>
                <c:pt idx="23">
                  <c:v>0.0905692413094639</c:v>
                </c:pt>
                <c:pt idx="24">
                  <c:v>0.0959241547619954</c:v>
                </c:pt>
                <c:pt idx="25">
                  <c:v>0.0455571369014246</c:v>
                </c:pt>
                <c:pt idx="26">
                  <c:v>0.0538880337495015</c:v>
                </c:pt>
                <c:pt idx="27">
                  <c:v>0.0642805790890766</c:v>
                </c:pt>
                <c:pt idx="28">
                  <c:v>0.0908293660736664</c:v>
                </c:pt>
                <c:pt idx="29">
                  <c:v>0.0686149075802277</c:v>
                </c:pt>
                <c:pt idx="30">
                  <c:v>0.125079789893024</c:v>
                </c:pt>
                <c:pt idx="31">
                  <c:v>0.108580380814654</c:v>
                </c:pt>
                <c:pt idx="32">
                  <c:v>0.116047313726517</c:v>
                </c:pt>
                <c:pt idx="33">
                  <c:v>0.117320714693645</c:v>
                </c:pt>
                <c:pt idx="34">
                  <c:v>0.120487165129233</c:v>
                </c:pt>
                <c:pt idx="35">
                  <c:v>0.10567746326739</c:v>
                </c:pt>
                <c:pt idx="36">
                  <c:v>0.0976396938790793</c:v>
                </c:pt>
                <c:pt idx="37">
                  <c:v>0.134151687856204</c:v>
                </c:pt>
                <c:pt idx="38">
                  <c:v>0.11981509342771</c:v>
                </c:pt>
                <c:pt idx="39">
                  <c:v>0.0546174458466193</c:v>
                </c:pt>
                <c:pt idx="40">
                  <c:v>0.101618553643149</c:v>
                </c:pt>
                <c:pt idx="41">
                  <c:v>0.0731994007605731</c:v>
                </c:pt>
                <c:pt idx="42">
                  <c:v>0.0122163280579339</c:v>
                </c:pt>
                <c:pt idx="43">
                  <c:v>0.0412047612444626</c:v>
                </c:pt>
                <c:pt idx="44">
                  <c:v>-0.0215463518759938</c:v>
                </c:pt>
                <c:pt idx="45">
                  <c:v>-0.0381715893108298</c:v>
                </c:pt>
                <c:pt idx="46">
                  <c:v>-0.0528370346317293</c:v>
                </c:pt>
                <c:pt idx="47">
                  <c:v>-0.0823763343333565</c:v>
                </c:pt>
                <c:pt idx="48">
                  <c:v>-0.0332735843730592</c:v>
                </c:pt>
                <c:pt idx="49">
                  <c:v>-0.0766204795113403</c:v>
                </c:pt>
                <c:pt idx="50">
                  <c:v>-0.104495522306184</c:v>
                </c:pt>
                <c:pt idx="51">
                  <c:v>-0.101391866598605</c:v>
                </c:pt>
                <c:pt idx="52">
                  <c:v>-0.0992875328657551</c:v>
                </c:pt>
                <c:pt idx="53">
                  <c:v>-0.10005801453776</c:v>
                </c:pt>
                <c:pt idx="54">
                  <c:v>-0.0685602486540489</c:v>
                </c:pt>
                <c:pt idx="55">
                  <c:v>-0.00383043171391605</c:v>
                </c:pt>
                <c:pt idx="56">
                  <c:v>-0.052584651459944</c:v>
                </c:pt>
                <c:pt idx="57">
                  <c:v>-0.0521656381567566</c:v>
                </c:pt>
                <c:pt idx="58">
                  <c:v>-0.0331032843271995</c:v>
                </c:pt>
                <c:pt idx="59">
                  <c:v>-0.0656236875262495</c:v>
                </c:pt>
                <c:pt idx="60">
                  <c:v>-0.124179481538778</c:v>
                </c:pt>
                <c:pt idx="61">
                  <c:v>-0.115872321818977</c:v>
                </c:pt>
                <c:pt idx="62">
                  <c:v>-0.21437106939712</c:v>
                </c:pt>
                <c:pt idx="63">
                  <c:v>-0.253774239587289</c:v>
                </c:pt>
                <c:pt idx="64">
                  <c:v>-0.225713675612914</c:v>
                </c:pt>
                <c:pt idx="65">
                  <c:v>-0.255824842549545</c:v>
                </c:pt>
                <c:pt idx="66">
                  <c:v>-0.127572683847379</c:v>
                </c:pt>
                <c:pt idx="67">
                  <c:v>-0.133534094552958</c:v>
                </c:pt>
                <c:pt idx="68">
                  <c:v>-0.137273396996757</c:v>
                </c:pt>
                <c:pt idx="69">
                  <c:v>-0.115884771364554</c:v>
                </c:pt>
                <c:pt idx="70">
                  <c:v>-0.123360263483842</c:v>
                </c:pt>
                <c:pt idx="71">
                  <c:v>-0.0817299832972032</c:v>
                </c:pt>
                <c:pt idx="72">
                  <c:v>-0.0726622255119665</c:v>
                </c:pt>
                <c:pt idx="73">
                  <c:v>-0.14661603238428</c:v>
                </c:pt>
                <c:pt idx="74">
                  <c:v>-0.131775283983664</c:v>
                </c:pt>
                <c:pt idx="75">
                  <c:v>-0.170779673053548</c:v>
                </c:pt>
                <c:pt idx="76">
                  <c:v>-0.149936176707274</c:v>
                </c:pt>
                <c:pt idx="77">
                  <c:v>-0.158270314863193</c:v>
                </c:pt>
                <c:pt idx="78">
                  <c:v>-0.194948948542837</c:v>
                </c:pt>
                <c:pt idx="79">
                  <c:v>-0.194903243751573</c:v>
                </c:pt>
                <c:pt idx="80">
                  <c:v>-0.181963126355401</c:v>
                </c:pt>
                <c:pt idx="81">
                  <c:v>-0.150765200121137</c:v>
                </c:pt>
                <c:pt idx="82">
                  <c:v>-0.169919271598779</c:v>
                </c:pt>
                <c:pt idx="83">
                  <c:v>-0.191379497771498</c:v>
                </c:pt>
                <c:pt idx="84">
                  <c:v>-0.22105354892339</c:v>
                </c:pt>
                <c:pt idx="85">
                  <c:v>-0.213428922300773</c:v>
                </c:pt>
                <c:pt idx="86">
                  <c:v>-0.254601287505671</c:v>
                </c:pt>
                <c:pt idx="87">
                  <c:v>-0.273482770157246</c:v>
                </c:pt>
                <c:pt idx="88">
                  <c:v>-0.341115151349767</c:v>
                </c:pt>
                <c:pt idx="89">
                  <c:v>-0.281476061626817</c:v>
                </c:pt>
                <c:pt idx="90">
                  <c:v>-0.254178529909295</c:v>
                </c:pt>
                <c:pt idx="91">
                  <c:v>-0.225225161285744</c:v>
                </c:pt>
                <c:pt idx="92">
                  <c:v>-0.218815721490064</c:v>
                </c:pt>
                <c:pt idx="93">
                  <c:v>-0.209258874818352</c:v>
                </c:pt>
                <c:pt idx="94">
                  <c:v>-0.211934066889924</c:v>
                </c:pt>
                <c:pt idx="95">
                  <c:v>-0.214748824201474</c:v>
                </c:pt>
                <c:pt idx="96">
                  <c:v>-0.166422641619936</c:v>
                </c:pt>
                <c:pt idx="97">
                  <c:v>-0.158936039540258</c:v>
                </c:pt>
                <c:pt idx="98">
                  <c:v>-0.150785902203805</c:v>
                </c:pt>
                <c:pt idx="99">
                  <c:v>-0.119309930582484</c:v>
                </c:pt>
                <c:pt idx="100">
                  <c:v>-0.180160450839119</c:v>
                </c:pt>
                <c:pt idx="101">
                  <c:v>-0.127470182524864</c:v>
                </c:pt>
                <c:pt idx="102">
                  <c:v>-0.110976683640262</c:v>
                </c:pt>
                <c:pt idx="103">
                  <c:v>-0.111923228406096</c:v>
                </c:pt>
                <c:pt idx="104">
                  <c:v>-0.11764932414218</c:v>
                </c:pt>
                <c:pt idx="105">
                  <c:v>-0.144833339653407</c:v>
                </c:pt>
                <c:pt idx="106">
                  <c:v>-0.155868726443905</c:v>
                </c:pt>
                <c:pt idx="107">
                  <c:v>-0.171777556367394</c:v>
                </c:pt>
                <c:pt idx="108">
                  <c:v>-0.187666268979673</c:v>
                </c:pt>
                <c:pt idx="109">
                  <c:v>-0.160166113967568</c:v>
                </c:pt>
                <c:pt idx="110">
                  <c:v>-0.162647038485476</c:v>
                </c:pt>
                <c:pt idx="111">
                  <c:v>-0.0915672708008927</c:v>
                </c:pt>
                <c:pt idx="112">
                  <c:v>-0.0566124876436179</c:v>
                </c:pt>
                <c:pt idx="113">
                  <c:v>-0.0545313032057207</c:v>
                </c:pt>
                <c:pt idx="114">
                  <c:v>-0.00159057130192167</c:v>
                </c:pt>
                <c:pt idx="115">
                  <c:v>0.00663256801452867</c:v>
                </c:pt>
                <c:pt idx="116">
                  <c:v>-0.0324045745606853</c:v>
                </c:pt>
                <c:pt idx="117">
                  <c:v>-0.0154373775954203</c:v>
                </c:pt>
                <c:pt idx="118">
                  <c:v>-0.0492860160540771</c:v>
                </c:pt>
                <c:pt idx="119">
                  <c:v>-0.134080998889765</c:v>
                </c:pt>
                <c:pt idx="120">
                  <c:v>-0.143346235186147</c:v>
                </c:pt>
                <c:pt idx="121">
                  <c:v>-0.167075895500588</c:v>
                </c:pt>
                <c:pt idx="122">
                  <c:v>-0.111650758226497</c:v>
                </c:pt>
                <c:pt idx="123">
                  <c:v>-0.161104058949194</c:v>
                </c:pt>
                <c:pt idx="124">
                  <c:v>-0.164920298304236</c:v>
                </c:pt>
                <c:pt idx="125">
                  <c:v>-0.184933408425679</c:v>
                </c:pt>
                <c:pt idx="126">
                  <c:v>-0.203713951429295</c:v>
                </c:pt>
                <c:pt idx="127">
                  <c:v>-0.185463948087883</c:v>
                </c:pt>
                <c:pt idx="128">
                  <c:v>-0.192214469335293</c:v>
                </c:pt>
                <c:pt idx="129">
                  <c:v>-0.192219735702969</c:v>
                </c:pt>
                <c:pt idx="130">
                  <c:v>-0.226106384229668</c:v>
                </c:pt>
                <c:pt idx="131">
                  <c:v>-0.302653658857594</c:v>
                </c:pt>
                <c:pt idx="132">
                  <c:v>-0.295668332163356</c:v>
                </c:pt>
                <c:pt idx="133">
                  <c:v>-0.283276110862318</c:v>
                </c:pt>
                <c:pt idx="134">
                  <c:v>-0.251747848643305</c:v>
                </c:pt>
                <c:pt idx="135">
                  <c:v>-0.219625932647711</c:v>
                </c:pt>
                <c:pt idx="136">
                  <c:v>-0.190288905909791</c:v>
                </c:pt>
                <c:pt idx="137">
                  <c:v>-0.226899479294136</c:v>
                </c:pt>
                <c:pt idx="138">
                  <c:v>-0.211418691226028</c:v>
                </c:pt>
                <c:pt idx="139">
                  <c:v>-0.180487759951372</c:v>
                </c:pt>
                <c:pt idx="140">
                  <c:v>-0.124673845516671</c:v>
                </c:pt>
                <c:pt idx="141">
                  <c:v>-0.20517032681999</c:v>
                </c:pt>
                <c:pt idx="142">
                  <c:v>-0.252758125035002</c:v>
                </c:pt>
                <c:pt idx="143">
                  <c:v>-0.234809691751019</c:v>
                </c:pt>
                <c:pt idx="144">
                  <c:v>-0.176146737712859</c:v>
                </c:pt>
                <c:pt idx="145">
                  <c:v>-0.187360244792281</c:v>
                </c:pt>
                <c:pt idx="146">
                  <c:v>-0.171302428256071</c:v>
                </c:pt>
                <c:pt idx="147">
                  <c:v>-0.201346056002356</c:v>
                </c:pt>
                <c:pt idx="148">
                  <c:v>-0.200957273964783</c:v>
                </c:pt>
                <c:pt idx="149">
                  <c:v>-0.191065250273832</c:v>
                </c:pt>
                <c:pt idx="150">
                  <c:v>-0.178278994251613</c:v>
                </c:pt>
                <c:pt idx="151">
                  <c:v>-0.212447444984504</c:v>
                </c:pt>
                <c:pt idx="152">
                  <c:v>-0.208006482116305</c:v>
                </c:pt>
                <c:pt idx="153">
                  <c:v>-0.217601690992148</c:v>
                </c:pt>
                <c:pt idx="154">
                  <c:v>-0.246007820709376</c:v>
                </c:pt>
                <c:pt idx="155">
                  <c:v>-0.225089764692838</c:v>
                </c:pt>
                <c:pt idx="156">
                  <c:v>-0.190319483240224</c:v>
                </c:pt>
                <c:pt idx="157">
                  <c:v>-0.200251866829848</c:v>
                </c:pt>
                <c:pt idx="158">
                  <c:v>-0.239905407313285</c:v>
                </c:pt>
                <c:pt idx="159">
                  <c:v>-0.237479950098022</c:v>
                </c:pt>
                <c:pt idx="160">
                  <c:v>-0.243135501997774</c:v>
                </c:pt>
                <c:pt idx="161">
                  <c:v>-0.243882338024597</c:v>
                </c:pt>
                <c:pt idx="162">
                  <c:v>-0.221748146516921</c:v>
                </c:pt>
                <c:pt idx="163">
                  <c:v>-0.256790188905971</c:v>
                </c:pt>
                <c:pt idx="164">
                  <c:v>-0.288084788415458</c:v>
                </c:pt>
                <c:pt idx="165">
                  <c:v>-0.28545825615696</c:v>
                </c:pt>
                <c:pt idx="166">
                  <c:v>-0.220170627666056</c:v>
                </c:pt>
                <c:pt idx="167">
                  <c:v>-0.247422410862916</c:v>
                </c:pt>
                <c:pt idx="168">
                  <c:v>-0.217220524970385</c:v>
                </c:pt>
                <c:pt idx="169">
                  <c:v>-0.218458879758058</c:v>
                </c:pt>
                <c:pt idx="170">
                  <c:v>-0.20582667508021</c:v>
                </c:pt>
                <c:pt idx="171">
                  <c:v>-0.164923071205589</c:v>
                </c:pt>
                <c:pt idx="172">
                  <c:v>-0.133543873377864</c:v>
                </c:pt>
                <c:pt idx="173">
                  <c:v>-0.115242798509939</c:v>
                </c:pt>
                <c:pt idx="174">
                  <c:v>-0.146657750386323</c:v>
                </c:pt>
                <c:pt idx="175">
                  <c:v>-0.138952962669078</c:v>
                </c:pt>
                <c:pt idx="176">
                  <c:v>-0.0970350656896008</c:v>
                </c:pt>
                <c:pt idx="177">
                  <c:v>-0.038704466049653</c:v>
                </c:pt>
                <c:pt idx="178">
                  <c:v>-0.0185253209169339</c:v>
                </c:pt>
                <c:pt idx="179">
                  <c:v>0.0066219139858868</c:v>
                </c:pt>
                <c:pt idx="180">
                  <c:v>-0.0137398718959004</c:v>
                </c:pt>
                <c:pt idx="181">
                  <c:v>-0.00336693528002177</c:v>
                </c:pt>
                <c:pt idx="182">
                  <c:v>0.0832980605389687</c:v>
                </c:pt>
                <c:pt idx="183">
                  <c:v>0.171713358891184</c:v>
                </c:pt>
                <c:pt idx="184">
                  <c:v>0.171005112330566</c:v>
                </c:pt>
                <c:pt idx="185">
                  <c:v>0.134117837637693</c:v>
                </c:pt>
                <c:pt idx="186">
                  <c:v>0.0758826377883436</c:v>
                </c:pt>
                <c:pt idx="187">
                  <c:v>0.0666472861957212</c:v>
                </c:pt>
                <c:pt idx="188">
                  <c:v>0.0554811555385498</c:v>
                </c:pt>
                <c:pt idx="189">
                  <c:v>0.100363509338806</c:v>
                </c:pt>
                <c:pt idx="190">
                  <c:v>0.142596652944335</c:v>
                </c:pt>
                <c:pt idx="191">
                  <c:v>0.144772479518099</c:v>
                </c:pt>
                <c:pt idx="192">
                  <c:v>0.225824767267178</c:v>
                </c:pt>
                <c:pt idx="193">
                  <c:v>0.204841848266193</c:v>
                </c:pt>
                <c:pt idx="194">
                  <c:v>0.286379874590923</c:v>
                </c:pt>
                <c:pt idx="195">
                  <c:v>0.242709380836088</c:v>
                </c:pt>
                <c:pt idx="196">
                  <c:v>0.175182894424405</c:v>
                </c:pt>
                <c:pt idx="197">
                  <c:v>0.146226257450009</c:v>
                </c:pt>
                <c:pt idx="198">
                  <c:v>0.166211596519269</c:v>
                </c:pt>
                <c:pt idx="199">
                  <c:v>0.177112904307397</c:v>
                </c:pt>
                <c:pt idx="200">
                  <c:v>0.154446435048307</c:v>
                </c:pt>
                <c:pt idx="201">
                  <c:v>0.11254634356026</c:v>
                </c:pt>
                <c:pt idx="202">
                  <c:v>0.130181243391612</c:v>
                </c:pt>
                <c:pt idx="203">
                  <c:v>0.163631978777282</c:v>
                </c:pt>
                <c:pt idx="204">
                  <c:v>0.207604443045376</c:v>
                </c:pt>
                <c:pt idx="205">
                  <c:v>0.215347861034206</c:v>
                </c:pt>
                <c:pt idx="206">
                  <c:v>0.25187342928947</c:v>
                </c:pt>
                <c:pt idx="207">
                  <c:v>0.220000220121287</c:v>
                </c:pt>
                <c:pt idx="208">
                  <c:v>0.209461280550256</c:v>
                </c:pt>
                <c:pt idx="209">
                  <c:v>0.263977910355077</c:v>
                </c:pt>
                <c:pt idx="210">
                  <c:v>0.32522637566752</c:v>
                </c:pt>
                <c:pt idx="211">
                  <c:v>0.32187682599042</c:v>
                </c:pt>
                <c:pt idx="212">
                  <c:v>0.377333702949295</c:v>
                </c:pt>
                <c:pt idx="213">
                  <c:v>0.372408341218606</c:v>
                </c:pt>
                <c:pt idx="214">
                  <c:v>0.348915901293374</c:v>
                </c:pt>
                <c:pt idx="215">
                  <c:v>0.361160316233728</c:v>
                </c:pt>
                <c:pt idx="216">
                  <c:v>0.395673732340844</c:v>
                </c:pt>
                <c:pt idx="217">
                  <c:v>0.344786203751486</c:v>
                </c:pt>
                <c:pt idx="218">
                  <c:v>0.238884113464093</c:v>
                </c:pt>
                <c:pt idx="219">
                  <c:v>0.283219455703532</c:v>
                </c:pt>
                <c:pt idx="220">
                  <c:v>0.299209193832852</c:v>
                </c:pt>
                <c:pt idx="221">
                  <c:v>0.31212714499597</c:v>
                </c:pt>
                <c:pt idx="222">
                  <c:v>0.269735222363974</c:v>
                </c:pt>
                <c:pt idx="223">
                  <c:v>0.269011248205961</c:v>
                </c:pt>
                <c:pt idx="224">
                  <c:v>0.190542749010838</c:v>
                </c:pt>
                <c:pt idx="225">
                  <c:v>0.177081882559647</c:v>
                </c:pt>
                <c:pt idx="226">
                  <c:v>0.160330403473473</c:v>
                </c:pt>
                <c:pt idx="227">
                  <c:v>0.171813720237457</c:v>
                </c:pt>
                <c:pt idx="228">
                  <c:v>0.163025768220924</c:v>
                </c:pt>
                <c:pt idx="229">
                  <c:v>0.136409654167005</c:v>
                </c:pt>
                <c:pt idx="230">
                  <c:v>0.149563528590647</c:v>
                </c:pt>
                <c:pt idx="231">
                  <c:v>0.139933111711477</c:v>
                </c:pt>
                <c:pt idx="232">
                  <c:v>0.162063879043658</c:v>
                </c:pt>
                <c:pt idx="233">
                  <c:v>0.141706401542052</c:v>
                </c:pt>
                <c:pt idx="234">
                  <c:v>0.114883683651592</c:v>
                </c:pt>
                <c:pt idx="235">
                  <c:v>0.10879676237265</c:v>
                </c:pt>
                <c:pt idx="236">
                  <c:v>0.0876356790964076</c:v>
                </c:pt>
                <c:pt idx="237">
                  <c:v>0.124032035912871</c:v>
                </c:pt>
                <c:pt idx="238">
                  <c:v>0.0883601509835412</c:v>
                </c:pt>
                <c:pt idx="239">
                  <c:v>0.0748281466078513</c:v>
                </c:pt>
                <c:pt idx="240">
                  <c:v>0.106025819185145</c:v>
                </c:pt>
                <c:pt idx="241">
                  <c:v>0.0989672721500785</c:v>
                </c:pt>
                <c:pt idx="242">
                  <c:v>0.0903083053485941</c:v>
                </c:pt>
                <c:pt idx="243">
                  <c:v>0.103364322668683</c:v>
                </c:pt>
                <c:pt idx="244">
                  <c:v>0.0890186239505935</c:v>
                </c:pt>
                <c:pt idx="245">
                  <c:v>0.113617896373576</c:v>
                </c:pt>
                <c:pt idx="246">
                  <c:v>0.0987036947128227</c:v>
                </c:pt>
                <c:pt idx="247">
                  <c:v>0.0809972448606055</c:v>
                </c:pt>
                <c:pt idx="248">
                  <c:v>0.0662741022976562</c:v>
                </c:pt>
                <c:pt idx="249">
                  <c:v>0.0649522310017401</c:v>
                </c:pt>
                <c:pt idx="250">
                  <c:v>0.0756536056571271</c:v>
                </c:pt>
                <c:pt idx="251">
                  <c:v>0.10725306444109</c:v>
                </c:pt>
                <c:pt idx="252">
                  <c:v>0.127405150664065</c:v>
                </c:pt>
                <c:pt idx="253">
                  <c:v>0.130457460783556</c:v>
                </c:pt>
                <c:pt idx="254">
                  <c:v>0.117605367605367</c:v>
                </c:pt>
                <c:pt idx="255">
                  <c:v>0.122157324540744</c:v>
                </c:pt>
                <c:pt idx="256">
                  <c:v>0.106001079933715</c:v>
                </c:pt>
                <c:pt idx="257">
                  <c:v>0.0969448680028666</c:v>
                </c:pt>
                <c:pt idx="258">
                  <c:v>0.104244039091515</c:v>
                </c:pt>
                <c:pt idx="259">
                  <c:v>0.0933169745958435</c:v>
                </c:pt>
                <c:pt idx="260">
                  <c:v>0.0573422708715886</c:v>
                </c:pt>
                <c:pt idx="261">
                  <c:v>0.0392076011335024</c:v>
                </c:pt>
                <c:pt idx="262">
                  <c:v>0.0230563707240157</c:v>
                </c:pt>
                <c:pt idx="263">
                  <c:v>0.0355662037077964</c:v>
                </c:pt>
                <c:pt idx="264">
                  <c:v>0.0527407329623019</c:v>
                </c:pt>
                <c:pt idx="265">
                  <c:v>0.0519196027264555</c:v>
                </c:pt>
                <c:pt idx="266">
                  <c:v>0.0502399244827858</c:v>
                </c:pt>
                <c:pt idx="267">
                  <c:v>0.0580205076248536</c:v>
                </c:pt>
                <c:pt idx="268">
                  <c:v>0.0564113202980483</c:v>
                </c:pt>
                <c:pt idx="269">
                  <c:v>0.0709549604219282</c:v>
                </c:pt>
                <c:pt idx="270">
                  <c:v>0.0719692191245114</c:v>
                </c:pt>
                <c:pt idx="271">
                  <c:v>0.0571810190783894</c:v>
                </c:pt>
                <c:pt idx="272">
                  <c:v>0.0272462143438927</c:v>
                </c:pt>
                <c:pt idx="273">
                  <c:v>0.0367587683881615</c:v>
                </c:pt>
                <c:pt idx="274">
                  <c:v>0.00705969452058419</c:v>
                </c:pt>
                <c:pt idx="275">
                  <c:v>0.0100999473961073</c:v>
                </c:pt>
                <c:pt idx="276">
                  <c:v>0.0447484873114785</c:v>
                </c:pt>
                <c:pt idx="277">
                  <c:v>0.0661236006189131</c:v>
                </c:pt>
                <c:pt idx="278">
                  <c:v>0.0532536278178336</c:v>
                </c:pt>
                <c:pt idx="279">
                  <c:v>0.0875306338929735</c:v>
                </c:pt>
                <c:pt idx="280">
                  <c:v>0.0696898311739301</c:v>
                </c:pt>
                <c:pt idx="281">
                  <c:v>0.065496659242762</c:v>
                </c:pt>
                <c:pt idx="282">
                  <c:v>0.0542381233116579</c:v>
                </c:pt>
                <c:pt idx="283">
                  <c:v>0.0721925604835159</c:v>
                </c:pt>
                <c:pt idx="284">
                  <c:v>0.0503689077333991</c:v>
                </c:pt>
                <c:pt idx="285">
                  <c:v>0.0613659386162896</c:v>
                </c:pt>
                <c:pt idx="286">
                  <c:v>0.0890089053836689</c:v>
                </c:pt>
                <c:pt idx="287">
                  <c:v>0.114882103523729</c:v>
                </c:pt>
                <c:pt idx="288">
                  <c:v>0.135776100165715</c:v>
                </c:pt>
                <c:pt idx="289">
                  <c:v>0.120230185528084</c:v>
                </c:pt>
                <c:pt idx="290">
                  <c:v>0.152682876396891</c:v>
                </c:pt>
                <c:pt idx="291">
                  <c:v>0.155512772351615</c:v>
                </c:pt>
                <c:pt idx="292">
                  <c:v>0.110493012245642</c:v>
                </c:pt>
                <c:pt idx="293">
                  <c:v>0.0878611986242632</c:v>
                </c:pt>
                <c:pt idx="294">
                  <c:v>0.0937384948322152</c:v>
                </c:pt>
                <c:pt idx="295">
                  <c:v>0.104598192042138</c:v>
                </c:pt>
                <c:pt idx="296">
                  <c:v>0.0969031057551727</c:v>
                </c:pt>
                <c:pt idx="297">
                  <c:v>0.0947473673780082</c:v>
                </c:pt>
                <c:pt idx="298">
                  <c:v>0.0860008837825897</c:v>
                </c:pt>
                <c:pt idx="299">
                  <c:v>0.0657315486481188</c:v>
                </c:pt>
                <c:pt idx="300">
                  <c:v>0.0707182818985745</c:v>
                </c:pt>
                <c:pt idx="301">
                  <c:v>0.0765236278679249</c:v>
                </c:pt>
                <c:pt idx="302">
                  <c:v>0.060352150061936</c:v>
                </c:pt>
                <c:pt idx="303">
                  <c:v>0.0462797019302503</c:v>
                </c:pt>
                <c:pt idx="304">
                  <c:v>0.0426881275492539</c:v>
                </c:pt>
                <c:pt idx="305">
                  <c:v>0.0665874873968249</c:v>
                </c:pt>
                <c:pt idx="306">
                  <c:v>0.0723798249693486</c:v>
                </c:pt>
                <c:pt idx="307">
                  <c:v>0.0620482382867265</c:v>
                </c:pt>
                <c:pt idx="308">
                  <c:v>0.0600757575757574</c:v>
                </c:pt>
                <c:pt idx="309">
                  <c:v>0.061229274828337</c:v>
                </c:pt>
                <c:pt idx="310">
                  <c:v>0.0483667044036591</c:v>
                </c:pt>
                <c:pt idx="311">
                  <c:v>0.0300102316984619</c:v>
                </c:pt>
                <c:pt idx="312">
                  <c:v>0.0836796803210279</c:v>
                </c:pt>
                <c:pt idx="313">
                  <c:v>0.0870310336676459</c:v>
                </c:pt>
                <c:pt idx="314">
                  <c:v>0.0801630318442978</c:v>
                </c:pt>
                <c:pt idx="315">
                  <c:v>0.0959226881573557</c:v>
                </c:pt>
                <c:pt idx="316">
                  <c:v>0.0507053024446606</c:v>
                </c:pt>
                <c:pt idx="317">
                  <c:v>0.0511822782709698</c:v>
                </c:pt>
                <c:pt idx="318">
                  <c:v>0.0712805532669214</c:v>
                </c:pt>
                <c:pt idx="319">
                  <c:v>0.0644394363406724</c:v>
                </c:pt>
                <c:pt idx="320">
                  <c:v>0.0532762740156452</c:v>
                </c:pt>
                <c:pt idx="321">
                  <c:v>0.0677788147456839</c:v>
                </c:pt>
                <c:pt idx="322">
                  <c:v>0.098852603706973</c:v>
                </c:pt>
                <c:pt idx="323">
                  <c:v>0.112282528896553</c:v>
                </c:pt>
                <c:pt idx="324">
                  <c:v>0.103971285339153</c:v>
                </c:pt>
                <c:pt idx="325">
                  <c:v>0.0967660006772778</c:v>
                </c:pt>
                <c:pt idx="326">
                  <c:v>0.128214104426669</c:v>
                </c:pt>
                <c:pt idx="327">
                  <c:v>0.138145332083465</c:v>
                </c:pt>
                <c:pt idx="328">
                  <c:v>0.132912650732593</c:v>
                </c:pt>
                <c:pt idx="329">
                  <c:v>0.131822256370854</c:v>
                </c:pt>
                <c:pt idx="330">
                  <c:v>0.11887699839695</c:v>
                </c:pt>
                <c:pt idx="331">
                  <c:v>0.0653756894928024</c:v>
                </c:pt>
                <c:pt idx="332">
                  <c:v>0.0678856837785084</c:v>
                </c:pt>
                <c:pt idx="333">
                  <c:v>0.0770890118894337</c:v>
                </c:pt>
                <c:pt idx="334">
                  <c:v>0.0452295699059352</c:v>
                </c:pt>
                <c:pt idx="335">
                  <c:v>0.0284150670523271</c:v>
                </c:pt>
                <c:pt idx="336">
                  <c:v>0.044420386548839</c:v>
                </c:pt>
                <c:pt idx="337">
                  <c:v>0.0634272127524195</c:v>
                </c:pt>
                <c:pt idx="338">
                  <c:v>0.0442460350205471</c:v>
                </c:pt>
                <c:pt idx="339">
                  <c:v>0.00674311030034528</c:v>
                </c:pt>
                <c:pt idx="340">
                  <c:v>0.00535795344011405</c:v>
                </c:pt>
                <c:pt idx="341">
                  <c:v>0.0359509958028812</c:v>
                </c:pt>
                <c:pt idx="342">
                  <c:v>0.0431662888733059</c:v>
                </c:pt>
                <c:pt idx="343">
                  <c:v>0.0295434780841846</c:v>
                </c:pt>
                <c:pt idx="344">
                  <c:v>0.0677128169810859</c:v>
                </c:pt>
                <c:pt idx="345">
                  <c:v>0.0746743008878931</c:v>
                </c:pt>
                <c:pt idx="346">
                  <c:v>0.0763452160063053</c:v>
                </c:pt>
                <c:pt idx="347">
                  <c:v>0.0462673583142698</c:v>
                </c:pt>
                <c:pt idx="348">
                  <c:v>0.0660387265633204</c:v>
                </c:pt>
                <c:pt idx="349">
                  <c:v>0.0818652338125053</c:v>
                </c:pt>
                <c:pt idx="350">
                  <c:v>0.0871086661078606</c:v>
                </c:pt>
                <c:pt idx="351">
                  <c:v>0.128514089806841</c:v>
                </c:pt>
                <c:pt idx="352">
                  <c:v>0.150897123642095</c:v>
                </c:pt>
                <c:pt idx="353">
                  <c:v>0.160233640502209</c:v>
                </c:pt>
                <c:pt idx="354">
                  <c:v>0.149306164000634</c:v>
                </c:pt>
                <c:pt idx="355">
                  <c:v>0.118150376186339</c:v>
                </c:pt>
                <c:pt idx="356">
                  <c:v>0.118391214202411</c:v>
                </c:pt>
                <c:pt idx="357">
                  <c:v>0.122513558765331</c:v>
                </c:pt>
                <c:pt idx="358">
                  <c:v>0.104632367435443</c:v>
                </c:pt>
                <c:pt idx="359">
                  <c:v>0.104048755809909</c:v>
                </c:pt>
                <c:pt idx="360">
                  <c:v>0.119480375108189</c:v>
                </c:pt>
                <c:pt idx="361">
                  <c:v>0.126069185367547</c:v>
                </c:pt>
                <c:pt idx="362">
                  <c:v>0.1120079453912</c:v>
                </c:pt>
                <c:pt idx="363">
                  <c:v>0.136194313821308</c:v>
                </c:pt>
                <c:pt idx="364">
                  <c:v>0.0966665370103854</c:v>
                </c:pt>
                <c:pt idx="365">
                  <c:v>0.111151668595304</c:v>
                </c:pt>
                <c:pt idx="366">
                  <c:v>0.133976488121191</c:v>
                </c:pt>
                <c:pt idx="367">
                  <c:v>0.107858411491603</c:v>
                </c:pt>
                <c:pt idx="368">
                  <c:v>0.145850968727008</c:v>
                </c:pt>
                <c:pt idx="369">
                  <c:v>0.135020797322789</c:v>
                </c:pt>
                <c:pt idx="370">
                  <c:v>0.130744849445326</c:v>
                </c:pt>
                <c:pt idx="371">
                  <c:v>0.125450780577466</c:v>
                </c:pt>
                <c:pt idx="372">
                  <c:v>0.0776395826697638</c:v>
                </c:pt>
                <c:pt idx="373">
                  <c:v>0.0947542569961452</c:v>
                </c:pt>
                <c:pt idx="374">
                  <c:v>0.060967680244789</c:v>
                </c:pt>
                <c:pt idx="375">
                  <c:v>0.102198856441153</c:v>
                </c:pt>
                <c:pt idx="376">
                  <c:v>0.0972993427911684</c:v>
                </c:pt>
                <c:pt idx="377">
                  <c:v>0.114442300270166</c:v>
                </c:pt>
                <c:pt idx="378">
                  <c:v>0.127009122502172</c:v>
                </c:pt>
                <c:pt idx="379">
                  <c:v>0.131985540845586</c:v>
                </c:pt>
                <c:pt idx="380">
                  <c:v>0.139980619711432</c:v>
                </c:pt>
                <c:pt idx="381">
                  <c:v>0.135665580497225</c:v>
                </c:pt>
                <c:pt idx="382">
                  <c:v>0.166204578544655</c:v>
                </c:pt>
                <c:pt idx="383">
                  <c:v>0.201826318240294</c:v>
                </c:pt>
                <c:pt idx="384">
                  <c:v>0.18401606049244</c:v>
                </c:pt>
                <c:pt idx="385">
                  <c:v>0.192606852866746</c:v>
                </c:pt>
                <c:pt idx="386">
                  <c:v>0.203920785754212</c:v>
                </c:pt>
                <c:pt idx="387">
                  <c:v>0.224819022963709</c:v>
                </c:pt>
                <c:pt idx="388">
                  <c:v>0.207360385697068</c:v>
                </c:pt>
                <c:pt idx="389">
                  <c:v>0.183553771059675</c:v>
                </c:pt>
                <c:pt idx="390">
                  <c:v>0.209375098776749</c:v>
                </c:pt>
                <c:pt idx="391">
                  <c:v>0.255864746804724</c:v>
                </c:pt>
                <c:pt idx="392">
                  <c:v>0.236888147126882</c:v>
                </c:pt>
                <c:pt idx="393">
                  <c:v>0.141097336826875</c:v>
                </c:pt>
                <c:pt idx="394">
                  <c:v>0.120138194097048</c:v>
                </c:pt>
                <c:pt idx="395">
                  <c:v>0.147544089552711</c:v>
                </c:pt>
                <c:pt idx="396">
                  <c:v>0.110297166551486</c:v>
                </c:pt>
                <c:pt idx="397">
                  <c:v>0.142291269332634</c:v>
                </c:pt>
                <c:pt idx="398">
                  <c:v>0.124316366770658</c:v>
                </c:pt>
                <c:pt idx="399">
                  <c:v>0.119045052813106</c:v>
                </c:pt>
                <c:pt idx="400">
                  <c:v>0.124721519179183</c:v>
                </c:pt>
                <c:pt idx="401">
                  <c:v>0.160460305146109</c:v>
                </c:pt>
                <c:pt idx="402">
                  <c:v>0.14290526630984</c:v>
                </c:pt>
                <c:pt idx="403">
                  <c:v>0.1541208811565</c:v>
                </c:pt>
                <c:pt idx="404">
                  <c:v>0.143656361213222</c:v>
                </c:pt>
                <c:pt idx="405">
                  <c:v>0.096470846120123</c:v>
                </c:pt>
                <c:pt idx="406">
                  <c:v>0.114670306532882</c:v>
                </c:pt>
                <c:pt idx="407">
                  <c:v>0.10653815143297</c:v>
                </c:pt>
                <c:pt idx="408">
                  <c:v>0.0527192410746615</c:v>
                </c:pt>
                <c:pt idx="409">
                  <c:v>0.0410648015986297</c:v>
                </c:pt>
                <c:pt idx="410">
                  <c:v>0.0283736036261109</c:v>
                </c:pt>
                <c:pt idx="411">
                  <c:v>0.0604491984735555</c:v>
                </c:pt>
                <c:pt idx="412">
                  <c:v>0.0672558588208592</c:v>
                </c:pt>
                <c:pt idx="413">
                  <c:v>0.0286316910636331</c:v>
                </c:pt>
                <c:pt idx="414">
                  <c:v>0.0522413450905892</c:v>
                </c:pt>
                <c:pt idx="415">
                  <c:v>0.0424381301558206</c:v>
                </c:pt>
                <c:pt idx="416">
                  <c:v>0.00136198225166884</c:v>
                </c:pt>
                <c:pt idx="417">
                  <c:v>-0.0207656231434302</c:v>
                </c:pt>
                <c:pt idx="418">
                  <c:v>-0.0736176162181057</c:v>
                </c:pt>
                <c:pt idx="419">
                  <c:v>-0.0643870677410739</c:v>
                </c:pt>
                <c:pt idx="420">
                  <c:v>-0.0365716416158634</c:v>
                </c:pt>
                <c:pt idx="421">
                  <c:v>-0.0742458590044921</c:v>
                </c:pt>
                <c:pt idx="422">
                  <c:v>-0.0725160421561758</c:v>
                </c:pt>
                <c:pt idx="423">
                  <c:v>-0.0675859122513249</c:v>
                </c:pt>
                <c:pt idx="424">
                  <c:v>-0.0407592436399288</c:v>
                </c:pt>
                <c:pt idx="425">
                  <c:v>-0.0780345584671096</c:v>
                </c:pt>
                <c:pt idx="426">
                  <c:v>-0.0712426547460254</c:v>
                </c:pt>
                <c:pt idx="427">
                  <c:v>-0.0742282972752784</c:v>
                </c:pt>
                <c:pt idx="428">
                  <c:v>-0.0743493377250398</c:v>
                </c:pt>
                <c:pt idx="429">
                  <c:v>-0.0508117692691305</c:v>
                </c:pt>
                <c:pt idx="430">
                  <c:v>-0.0826100423305918</c:v>
                </c:pt>
                <c:pt idx="431">
                  <c:v>-0.0633408562670527</c:v>
                </c:pt>
                <c:pt idx="432">
                  <c:v>-0.064407959466424</c:v>
                </c:pt>
                <c:pt idx="433">
                  <c:v>-0.0609184256319655</c:v>
                </c:pt>
                <c:pt idx="434">
                  <c:v>-0.0780755055284391</c:v>
                </c:pt>
                <c:pt idx="435">
                  <c:v>-0.0639632244294865</c:v>
                </c:pt>
                <c:pt idx="436">
                  <c:v>-0.0922327855224875</c:v>
                </c:pt>
                <c:pt idx="437">
                  <c:v>-0.0884960360336907</c:v>
                </c:pt>
                <c:pt idx="438">
                  <c:v>-0.097494809872187</c:v>
                </c:pt>
                <c:pt idx="439">
                  <c:v>-0.11277896288758</c:v>
                </c:pt>
                <c:pt idx="440">
                  <c:v>-0.122876956660633</c:v>
                </c:pt>
                <c:pt idx="441">
                  <c:v>-0.149645791066618</c:v>
                </c:pt>
                <c:pt idx="442">
                  <c:v>-0.174812472230208</c:v>
                </c:pt>
                <c:pt idx="443">
                  <c:v>-0.201616747181965</c:v>
                </c:pt>
                <c:pt idx="444">
                  <c:v>-0.178228277165765</c:v>
                </c:pt>
                <c:pt idx="445">
                  <c:v>-0.137900544912437</c:v>
                </c:pt>
                <c:pt idx="446">
                  <c:v>-0.120546243702288</c:v>
                </c:pt>
                <c:pt idx="447">
                  <c:v>-0.108224869981564</c:v>
                </c:pt>
                <c:pt idx="448">
                  <c:v>-0.102175747264755</c:v>
                </c:pt>
                <c:pt idx="449">
                  <c:v>-0.126520072733663</c:v>
                </c:pt>
                <c:pt idx="450">
                  <c:v>-0.129688803858914</c:v>
                </c:pt>
                <c:pt idx="451">
                  <c:v>-0.145326958136975</c:v>
                </c:pt>
                <c:pt idx="452">
                  <c:v>-0.156678457133233</c:v>
                </c:pt>
                <c:pt idx="453">
                  <c:v>-0.177401278059971</c:v>
                </c:pt>
                <c:pt idx="454">
                  <c:v>-0.205325036842968</c:v>
                </c:pt>
                <c:pt idx="455">
                  <c:v>-0.294275130169044</c:v>
                </c:pt>
                <c:pt idx="456">
                  <c:v>-0.424241260084518</c:v>
                </c:pt>
                <c:pt idx="457">
                  <c:v>-0.373229910104424</c:v>
                </c:pt>
                <c:pt idx="458">
                  <c:v>-0.428918503465167</c:v>
                </c:pt>
                <c:pt idx="459">
                  <c:v>-0.358294969032559</c:v>
                </c:pt>
                <c:pt idx="460">
                  <c:v>-0.359572126298412</c:v>
                </c:pt>
                <c:pt idx="461">
                  <c:v>-0.401339512181746</c:v>
                </c:pt>
                <c:pt idx="462">
                  <c:v>-0.444693551745679</c:v>
                </c:pt>
                <c:pt idx="463">
                  <c:v>-0.39489852410981</c:v>
                </c:pt>
                <c:pt idx="464">
                  <c:v>-0.417762152247019</c:v>
                </c:pt>
                <c:pt idx="465">
                  <c:v>-0.400708470996969</c:v>
                </c:pt>
                <c:pt idx="466">
                  <c:v>-0.401883513196719</c:v>
                </c:pt>
                <c:pt idx="467">
                  <c:v>-0.409667972052568</c:v>
                </c:pt>
                <c:pt idx="468">
                  <c:v>-0.33991201660492</c:v>
                </c:pt>
                <c:pt idx="469">
                  <c:v>-0.364498722359426</c:v>
                </c:pt>
                <c:pt idx="470">
                  <c:v>-0.358491989827876</c:v>
                </c:pt>
                <c:pt idx="471">
                  <c:v>-0.37476044821548</c:v>
                </c:pt>
                <c:pt idx="472">
                  <c:v>-0.40814951770793</c:v>
                </c:pt>
                <c:pt idx="473">
                  <c:v>-0.347550120559758</c:v>
                </c:pt>
                <c:pt idx="474">
                  <c:v>-0.387521389047328</c:v>
                </c:pt>
                <c:pt idx="475">
                  <c:v>-0.430903622026295</c:v>
                </c:pt>
                <c:pt idx="476">
                  <c:v>-0.447562432832568</c:v>
                </c:pt>
                <c:pt idx="477">
                  <c:v>-0.471628381669593</c:v>
                </c:pt>
                <c:pt idx="478">
                  <c:v>-0.412680298725294</c:v>
                </c:pt>
                <c:pt idx="479">
                  <c:v>-0.421937405510301</c:v>
                </c:pt>
                <c:pt idx="480">
                  <c:v>-0.379617098280136</c:v>
                </c:pt>
                <c:pt idx="481">
                  <c:v>-0.385215995329833</c:v>
                </c:pt>
                <c:pt idx="482">
                  <c:v>-0.357337394866562</c:v>
                </c:pt>
                <c:pt idx="483">
                  <c:v>-0.374536980429107</c:v>
                </c:pt>
                <c:pt idx="484">
                  <c:v>-0.380308189778517</c:v>
                </c:pt>
                <c:pt idx="485">
                  <c:v>-0.379362048235378</c:v>
                </c:pt>
                <c:pt idx="486">
                  <c:v>-0.330660961765641</c:v>
                </c:pt>
                <c:pt idx="487">
                  <c:v>-0.380587224190551</c:v>
                </c:pt>
                <c:pt idx="488">
                  <c:v>-0.355345112033316</c:v>
                </c:pt>
                <c:pt idx="489">
                  <c:v>-0.343649580828061</c:v>
                </c:pt>
                <c:pt idx="490">
                  <c:v>-0.309102801540408</c:v>
                </c:pt>
                <c:pt idx="491">
                  <c:v>-0.304272699866916</c:v>
                </c:pt>
                <c:pt idx="492">
                  <c:v>-0.301002329410515</c:v>
                </c:pt>
                <c:pt idx="493">
                  <c:v>-0.28119964329855</c:v>
                </c:pt>
                <c:pt idx="494">
                  <c:v>-0.290189246971257</c:v>
                </c:pt>
                <c:pt idx="495">
                  <c:v>-0.290732478680748</c:v>
                </c:pt>
                <c:pt idx="496">
                  <c:v>-0.25406923247771</c:v>
                </c:pt>
              </c:numCache>
            </c:numRef>
          </c:yVal>
          <c:smooth val="0"/>
        </c:ser>
        <c:ser>
          <c:idx val="1"/>
          <c:order val="2"/>
          <c:tx>
            <c:strRef>
              <c:f>data!$M$55</c:f>
              <c:strCache>
                <c:ptCount val="1"/>
                <c:pt idx="0">
                  <c:v>NASDAQ</c:v>
                </c:pt>
              </c:strCache>
            </c:strRef>
          </c:tx>
          <c:spPr>
            <a:ln w="38100">
              <a:solidFill>
                <a:srgbClr val="990099"/>
              </a:solidFill>
            </a:ln>
          </c:spPr>
          <c:marker>
            <c:symbol val="none"/>
          </c:marker>
          <c:xVal>
            <c:numRef>
              <c:f>data!$K$56:$K$552</c:f>
              <c:numCache>
                <c:formatCode>m/d/yyyy</c:formatCode>
                <c:ptCount val="497"/>
                <c:pt idx="0">
                  <c:v>36528.0</c:v>
                </c:pt>
                <c:pt idx="1">
                  <c:v>36535.0</c:v>
                </c:pt>
                <c:pt idx="2">
                  <c:v>36543.0</c:v>
                </c:pt>
                <c:pt idx="3">
                  <c:v>36549.0</c:v>
                </c:pt>
                <c:pt idx="4">
                  <c:v>36556.0</c:v>
                </c:pt>
                <c:pt idx="5">
                  <c:v>36563.0</c:v>
                </c:pt>
                <c:pt idx="6">
                  <c:v>36570.0</c:v>
                </c:pt>
                <c:pt idx="7">
                  <c:v>36578.0</c:v>
                </c:pt>
                <c:pt idx="8">
                  <c:v>36584.0</c:v>
                </c:pt>
                <c:pt idx="9">
                  <c:v>36591.0</c:v>
                </c:pt>
                <c:pt idx="10">
                  <c:v>36598.0</c:v>
                </c:pt>
                <c:pt idx="11">
                  <c:v>36605.0</c:v>
                </c:pt>
                <c:pt idx="12">
                  <c:v>36612.0</c:v>
                </c:pt>
                <c:pt idx="13">
                  <c:v>36619.0</c:v>
                </c:pt>
                <c:pt idx="14">
                  <c:v>36626.0</c:v>
                </c:pt>
                <c:pt idx="15">
                  <c:v>36633.0</c:v>
                </c:pt>
                <c:pt idx="16">
                  <c:v>36640.0</c:v>
                </c:pt>
                <c:pt idx="17">
                  <c:v>36647.0</c:v>
                </c:pt>
                <c:pt idx="18">
                  <c:v>36654.0</c:v>
                </c:pt>
                <c:pt idx="19">
                  <c:v>36661.0</c:v>
                </c:pt>
                <c:pt idx="20">
                  <c:v>36668.0</c:v>
                </c:pt>
                <c:pt idx="21">
                  <c:v>36676.0</c:v>
                </c:pt>
                <c:pt idx="22">
                  <c:v>36682.0</c:v>
                </c:pt>
                <c:pt idx="23">
                  <c:v>36689.0</c:v>
                </c:pt>
                <c:pt idx="24">
                  <c:v>36696.0</c:v>
                </c:pt>
                <c:pt idx="25">
                  <c:v>36703.0</c:v>
                </c:pt>
                <c:pt idx="26">
                  <c:v>36710.0</c:v>
                </c:pt>
                <c:pt idx="27">
                  <c:v>36717.0</c:v>
                </c:pt>
                <c:pt idx="28">
                  <c:v>36724.0</c:v>
                </c:pt>
                <c:pt idx="29">
                  <c:v>36731.0</c:v>
                </c:pt>
                <c:pt idx="30">
                  <c:v>36738.0</c:v>
                </c:pt>
                <c:pt idx="31">
                  <c:v>36745.0</c:v>
                </c:pt>
                <c:pt idx="32">
                  <c:v>36752.0</c:v>
                </c:pt>
                <c:pt idx="33">
                  <c:v>36759.0</c:v>
                </c:pt>
                <c:pt idx="34">
                  <c:v>36766.0</c:v>
                </c:pt>
                <c:pt idx="35">
                  <c:v>36774.0</c:v>
                </c:pt>
                <c:pt idx="36">
                  <c:v>36780.0</c:v>
                </c:pt>
                <c:pt idx="37">
                  <c:v>36787.0</c:v>
                </c:pt>
                <c:pt idx="38">
                  <c:v>36794.0</c:v>
                </c:pt>
                <c:pt idx="39">
                  <c:v>36801.0</c:v>
                </c:pt>
                <c:pt idx="40">
                  <c:v>36808.0</c:v>
                </c:pt>
                <c:pt idx="41">
                  <c:v>36815.0</c:v>
                </c:pt>
                <c:pt idx="42">
                  <c:v>36822.0</c:v>
                </c:pt>
                <c:pt idx="43">
                  <c:v>36829.0</c:v>
                </c:pt>
                <c:pt idx="44">
                  <c:v>36836.0</c:v>
                </c:pt>
                <c:pt idx="45">
                  <c:v>36843.0</c:v>
                </c:pt>
                <c:pt idx="46">
                  <c:v>36850.0</c:v>
                </c:pt>
                <c:pt idx="47">
                  <c:v>36857.0</c:v>
                </c:pt>
                <c:pt idx="48">
                  <c:v>36864.0</c:v>
                </c:pt>
                <c:pt idx="49">
                  <c:v>36871.0</c:v>
                </c:pt>
                <c:pt idx="50">
                  <c:v>36878.0</c:v>
                </c:pt>
                <c:pt idx="51">
                  <c:v>36886.0</c:v>
                </c:pt>
                <c:pt idx="52">
                  <c:v>36893.0</c:v>
                </c:pt>
                <c:pt idx="53">
                  <c:v>36899.0</c:v>
                </c:pt>
                <c:pt idx="54">
                  <c:v>36907.0</c:v>
                </c:pt>
                <c:pt idx="55">
                  <c:v>36913.0</c:v>
                </c:pt>
                <c:pt idx="56">
                  <c:v>36920.0</c:v>
                </c:pt>
                <c:pt idx="57">
                  <c:v>36927.0</c:v>
                </c:pt>
                <c:pt idx="58">
                  <c:v>36934.0</c:v>
                </c:pt>
                <c:pt idx="59">
                  <c:v>36942.0</c:v>
                </c:pt>
                <c:pt idx="60">
                  <c:v>36948.0</c:v>
                </c:pt>
                <c:pt idx="61">
                  <c:v>36955.0</c:v>
                </c:pt>
                <c:pt idx="62">
                  <c:v>36962.0</c:v>
                </c:pt>
                <c:pt idx="63">
                  <c:v>36969.0</c:v>
                </c:pt>
                <c:pt idx="64">
                  <c:v>36976.0</c:v>
                </c:pt>
                <c:pt idx="65">
                  <c:v>36983.0</c:v>
                </c:pt>
                <c:pt idx="66">
                  <c:v>36990.0</c:v>
                </c:pt>
                <c:pt idx="67">
                  <c:v>36997.0</c:v>
                </c:pt>
                <c:pt idx="68">
                  <c:v>37004.0</c:v>
                </c:pt>
                <c:pt idx="69">
                  <c:v>37011.0</c:v>
                </c:pt>
                <c:pt idx="70">
                  <c:v>37018.0</c:v>
                </c:pt>
                <c:pt idx="71">
                  <c:v>37025.0</c:v>
                </c:pt>
                <c:pt idx="72">
                  <c:v>37032.0</c:v>
                </c:pt>
                <c:pt idx="73">
                  <c:v>37040.0</c:v>
                </c:pt>
                <c:pt idx="74">
                  <c:v>37046.0</c:v>
                </c:pt>
                <c:pt idx="75">
                  <c:v>37053.0</c:v>
                </c:pt>
                <c:pt idx="76">
                  <c:v>37060.0</c:v>
                </c:pt>
                <c:pt idx="77">
                  <c:v>37067.0</c:v>
                </c:pt>
                <c:pt idx="78">
                  <c:v>37074.0</c:v>
                </c:pt>
                <c:pt idx="79">
                  <c:v>37081.0</c:v>
                </c:pt>
                <c:pt idx="80">
                  <c:v>37088.0</c:v>
                </c:pt>
                <c:pt idx="81">
                  <c:v>37095.0</c:v>
                </c:pt>
                <c:pt idx="82">
                  <c:v>37102.0</c:v>
                </c:pt>
                <c:pt idx="83">
                  <c:v>37109.0</c:v>
                </c:pt>
                <c:pt idx="84">
                  <c:v>37116.0</c:v>
                </c:pt>
                <c:pt idx="85">
                  <c:v>37123.0</c:v>
                </c:pt>
                <c:pt idx="86">
                  <c:v>37130.0</c:v>
                </c:pt>
                <c:pt idx="87">
                  <c:v>37138.0</c:v>
                </c:pt>
                <c:pt idx="88">
                  <c:v>37144.0</c:v>
                </c:pt>
                <c:pt idx="89">
                  <c:v>37158.0</c:v>
                </c:pt>
                <c:pt idx="90">
                  <c:v>37165.0</c:v>
                </c:pt>
                <c:pt idx="91">
                  <c:v>37172.0</c:v>
                </c:pt>
                <c:pt idx="92">
                  <c:v>37179.0</c:v>
                </c:pt>
                <c:pt idx="93">
                  <c:v>37186.0</c:v>
                </c:pt>
                <c:pt idx="94">
                  <c:v>37193.0</c:v>
                </c:pt>
                <c:pt idx="95">
                  <c:v>37200.0</c:v>
                </c:pt>
                <c:pt idx="96">
                  <c:v>37207.0</c:v>
                </c:pt>
                <c:pt idx="97">
                  <c:v>37214.0</c:v>
                </c:pt>
                <c:pt idx="98">
                  <c:v>37221.0</c:v>
                </c:pt>
                <c:pt idx="99">
                  <c:v>37228.0</c:v>
                </c:pt>
                <c:pt idx="100">
                  <c:v>37235.0</c:v>
                </c:pt>
                <c:pt idx="101">
                  <c:v>37242.0</c:v>
                </c:pt>
                <c:pt idx="102">
                  <c:v>37249.0</c:v>
                </c:pt>
                <c:pt idx="103">
                  <c:v>37256.0</c:v>
                </c:pt>
                <c:pt idx="104">
                  <c:v>37263.0</c:v>
                </c:pt>
                <c:pt idx="105">
                  <c:v>37270.0</c:v>
                </c:pt>
                <c:pt idx="106">
                  <c:v>37278.0</c:v>
                </c:pt>
                <c:pt idx="107">
                  <c:v>37284.0</c:v>
                </c:pt>
                <c:pt idx="108">
                  <c:v>37291.0</c:v>
                </c:pt>
                <c:pt idx="109">
                  <c:v>37298.0</c:v>
                </c:pt>
                <c:pt idx="110">
                  <c:v>37306.0</c:v>
                </c:pt>
                <c:pt idx="111">
                  <c:v>37312.0</c:v>
                </c:pt>
                <c:pt idx="112">
                  <c:v>37319.0</c:v>
                </c:pt>
                <c:pt idx="113">
                  <c:v>37326.0</c:v>
                </c:pt>
                <c:pt idx="114">
                  <c:v>37333.0</c:v>
                </c:pt>
                <c:pt idx="115">
                  <c:v>37340.0</c:v>
                </c:pt>
                <c:pt idx="116">
                  <c:v>37347.0</c:v>
                </c:pt>
                <c:pt idx="117">
                  <c:v>37354.0</c:v>
                </c:pt>
                <c:pt idx="118">
                  <c:v>37361.0</c:v>
                </c:pt>
                <c:pt idx="119">
                  <c:v>37368.0</c:v>
                </c:pt>
                <c:pt idx="120">
                  <c:v>37375.0</c:v>
                </c:pt>
                <c:pt idx="121">
                  <c:v>37382.0</c:v>
                </c:pt>
                <c:pt idx="122">
                  <c:v>37389.0</c:v>
                </c:pt>
                <c:pt idx="123">
                  <c:v>37396.0</c:v>
                </c:pt>
                <c:pt idx="124">
                  <c:v>37404.0</c:v>
                </c:pt>
                <c:pt idx="125">
                  <c:v>37410.0</c:v>
                </c:pt>
                <c:pt idx="126">
                  <c:v>37417.0</c:v>
                </c:pt>
                <c:pt idx="127">
                  <c:v>37424.0</c:v>
                </c:pt>
                <c:pt idx="128">
                  <c:v>37431.0</c:v>
                </c:pt>
                <c:pt idx="129">
                  <c:v>37438.0</c:v>
                </c:pt>
                <c:pt idx="130">
                  <c:v>37445.0</c:v>
                </c:pt>
                <c:pt idx="131">
                  <c:v>37452.0</c:v>
                </c:pt>
                <c:pt idx="132">
                  <c:v>37459.0</c:v>
                </c:pt>
                <c:pt idx="133">
                  <c:v>37466.0</c:v>
                </c:pt>
                <c:pt idx="134">
                  <c:v>37473.0</c:v>
                </c:pt>
                <c:pt idx="135">
                  <c:v>37480.0</c:v>
                </c:pt>
                <c:pt idx="136">
                  <c:v>37487.0</c:v>
                </c:pt>
                <c:pt idx="137">
                  <c:v>37494.0</c:v>
                </c:pt>
                <c:pt idx="138">
                  <c:v>37502.0</c:v>
                </c:pt>
                <c:pt idx="139">
                  <c:v>37508.0</c:v>
                </c:pt>
                <c:pt idx="140">
                  <c:v>37515.0</c:v>
                </c:pt>
                <c:pt idx="141">
                  <c:v>37522.0</c:v>
                </c:pt>
                <c:pt idx="142">
                  <c:v>37529.0</c:v>
                </c:pt>
                <c:pt idx="143">
                  <c:v>37536.0</c:v>
                </c:pt>
                <c:pt idx="144">
                  <c:v>37543.0</c:v>
                </c:pt>
                <c:pt idx="145">
                  <c:v>37550.0</c:v>
                </c:pt>
                <c:pt idx="146">
                  <c:v>37557.0</c:v>
                </c:pt>
                <c:pt idx="147">
                  <c:v>37564.0</c:v>
                </c:pt>
                <c:pt idx="148">
                  <c:v>37571.0</c:v>
                </c:pt>
                <c:pt idx="149">
                  <c:v>37578.0</c:v>
                </c:pt>
                <c:pt idx="150">
                  <c:v>37585.0</c:v>
                </c:pt>
                <c:pt idx="151">
                  <c:v>37592.0</c:v>
                </c:pt>
                <c:pt idx="152">
                  <c:v>37599.0</c:v>
                </c:pt>
                <c:pt idx="153">
                  <c:v>37606.0</c:v>
                </c:pt>
                <c:pt idx="154">
                  <c:v>37613.0</c:v>
                </c:pt>
                <c:pt idx="155">
                  <c:v>37620.0</c:v>
                </c:pt>
                <c:pt idx="156">
                  <c:v>37627.0</c:v>
                </c:pt>
                <c:pt idx="157">
                  <c:v>37634.0</c:v>
                </c:pt>
                <c:pt idx="158">
                  <c:v>37642.0</c:v>
                </c:pt>
                <c:pt idx="159">
                  <c:v>37648.0</c:v>
                </c:pt>
                <c:pt idx="160">
                  <c:v>37655.0</c:v>
                </c:pt>
                <c:pt idx="161">
                  <c:v>37662.0</c:v>
                </c:pt>
                <c:pt idx="162">
                  <c:v>37670.0</c:v>
                </c:pt>
                <c:pt idx="163">
                  <c:v>37676.0</c:v>
                </c:pt>
                <c:pt idx="164">
                  <c:v>37683.0</c:v>
                </c:pt>
                <c:pt idx="165">
                  <c:v>37690.0</c:v>
                </c:pt>
                <c:pt idx="166">
                  <c:v>37697.0</c:v>
                </c:pt>
                <c:pt idx="167">
                  <c:v>37704.0</c:v>
                </c:pt>
                <c:pt idx="168">
                  <c:v>37711.0</c:v>
                </c:pt>
                <c:pt idx="169">
                  <c:v>37718.0</c:v>
                </c:pt>
                <c:pt idx="170">
                  <c:v>37725.0</c:v>
                </c:pt>
                <c:pt idx="171">
                  <c:v>37732.0</c:v>
                </c:pt>
                <c:pt idx="172">
                  <c:v>37739.0</c:v>
                </c:pt>
                <c:pt idx="173">
                  <c:v>37746.0</c:v>
                </c:pt>
                <c:pt idx="174">
                  <c:v>37753.0</c:v>
                </c:pt>
                <c:pt idx="175">
                  <c:v>37760.0</c:v>
                </c:pt>
                <c:pt idx="176">
                  <c:v>37768.0</c:v>
                </c:pt>
                <c:pt idx="177">
                  <c:v>37774.0</c:v>
                </c:pt>
                <c:pt idx="178">
                  <c:v>37781.0</c:v>
                </c:pt>
                <c:pt idx="179">
                  <c:v>37788.0</c:v>
                </c:pt>
                <c:pt idx="180">
                  <c:v>37795.0</c:v>
                </c:pt>
                <c:pt idx="181">
                  <c:v>37802.0</c:v>
                </c:pt>
                <c:pt idx="182">
                  <c:v>37809.0</c:v>
                </c:pt>
                <c:pt idx="183">
                  <c:v>37816.0</c:v>
                </c:pt>
                <c:pt idx="184">
                  <c:v>37823.0</c:v>
                </c:pt>
                <c:pt idx="185">
                  <c:v>37830.0</c:v>
                </c:pt>
                <c:pt idx="186">
                  <c:v>37837.0</c:v>
                </c:pt>
                <c:pt idx="187">
                  <c:v>37844.0</c:v>
                </c:pt>
                <c:pt idx="188">
                  <c:v>37851.0</c:v>
                </c:pt>
                <c:pt idx="189">
                  <c:v>37858.0</c:v>
                </c:pt>
                <c:pt idx="190">
                  <c:v>37866.0</c:v>
                </c:pt>
                <c:pt idx="191">
                  <c:v>37872.0</c:v>
                </c:pt>
                <c:pt idx="192">
                  <c:v>37879.0</c:v>
                </c:pt>
                <c:pt idx="193">
                  <c:v>37886.0</c:v>
                </c:pt>
                <c:pt idx="194">
                  <c:v>37893.0</c:v>
                </c:pt>
                <c:pt idx="195">
                  <c:v>37900.0</c:v>
                </c:pt>
                <c:pt idx="196">
                  <c:v>37907.0</c:v>
                </c:pt>
                <c:pt idx="197">
                  <c:v>37914.0</c:v>
                </c:pt>
                <c:pt idx="198">
                  <c:v>37921.0</c:v>
                </c:pt>
                <c:pt idx="199">
                  <c:v>37928.0</c:v>
                </c:pt>
                <c:pt idx="200">
                  <c:v>37935.0</c:v>
                </c:pt>
                <c:pt idx="201">
                  <c:v>37942.0</c:v>
                </c:pt>
                <c:pt idx="202">
                  <c:v>37949.0</c:v>
                </c:pt>
                <c:pt idx="203">
                  <c:v>37956.0</c:v>
                </c:pt>
                <c:pt idx="204">
                  <c:v>37963.0</c:v>
                </c:pt>
                <c:pt idx="205">
                  <c:v>37970.0</c:v>
                </c:pt>
                <c:pt idx="206">
                  <c:v>37977.0</c:v>
                </c:pt>
                <c:pt idx="207">
                  <c:v>37984.0</c:v>
                </c:pt>
                <c:pt idx="208">
                  <c:v>37991.0</c:v>
                </c:pt>
                <c:pt idx="209">
                  <c:v>37998.0</c:v>
                </c:pt>
                <c:pt idx="210">
                  <c:v>38006.0</c:v>
                </c:pt>
                <c:pt idx="211">
                  <c:v>38012.0</c:v>
                </c:pt>
                <c:pt idx="212">
                  <c:v>38019.0</c:v>
                </c:pt>
                <c:pt idx="213">
                  <c:v>38026.0</c:v>
                </c:pt>
                <c:pt idx="214">
                  <c:v>38034.0</c:v>
                </c:pt>
                <c:pt idx="215">
                  <c:v>38040.0</c:v>
                </c:pt>
                <c:pt idx="216">
                  <c:v>38047.0</c:v>
                </c:pt>
                <c:pt idx="217">
                  <c:v>38054.0</c:v>
                </c:pt>
                <c:pt idx="218">
                  <c:v>38061.0</c:v>
                </c:pt>
                <c:pt idx="219">
                  <c:v>38068.0</c:v>
                </c:pt>
                <c:pt idx="220">
                  <c:v>38075.0</c:v>
                </c:pt>
                <c:pt idx="221">
                  <c:v>38082.0</c:v>
                </c:pt>
                <c:pt idx="222">
                  <c:v>38089.0</c:v>
                </c:pt>
                <c:pt idx="223">
                  <c:v>38096.0</c:v>
                </c:pt>
                <c:pt idx="224">
                  <c:v>38103.0</c:v>
                </c:pt>
                <c:pt idx="225">
                  <c:v>38110.0</c:v>
                </c:pt>
                <c:pt idx="226">
                  <c:v>38117.0</c:v>
                </c:pt>
                <c:pt idx="227">
                  <c:v>38124.0</c:v>
                </c:pt>
                <c:pt idx="228">
                  <c:v>38131.0</c:v>
                </c:pt>
                <c:pt idx="229">
                  <c:v>38139.0</c:v>
                </c:pt>
                <c:pt idx="230">
                  <c:v>38145.0</c:v>
                </c:pt>
                <c:pt idx="231">
                  <c:v>38152.0</c:v>
                </c:pt>
                <c:pt idx="232">
                  <c:v>38159.0</c:v>
                </c:pt>
                <c:pt idx="233">
                  <c:v>38166.0</c:v>
                </c:pt>
                <c:pt idx="234">
                  <c:v>38174.0</c:v>
                </c:pt>
                <c:pt idx="235">
                  <c:v>38180.0</c:v>
                </c:pt>
                <c:pt idx="236">
                  <c:v>38187.0</c:v>
                </c:pt>
                <c:pt idx="237">
                  <c:v>38194.0</c:v>
                </c:pt>
                <c:pt idx="238">
                  <c:v>38201.0</c:v>
                </c:pt>
                <c:pt idx="239">
                  <c:v>38208.0</c:v>
                </c:pt>
                <c:pt idx="240">
                  <c:v>38215.0</c:v>
                </c:pt>
                <c:pt idx="241">
                  <c:v>38222.0</c:v>
                </c:pt>
                <c:pt idx="242">
                  <c:v>38229.0</c:v>
                </c:pt>
                <c:pt idx="243">
                  <c:v>38237.0</c:v>
                </c:pt>
                <c:pt idx="244">
                  <c:v>38243.0</c:v>
                </c:pt>
                <c:pt idx="245">
                  <c:v>38250.0</c:v>
                </c:pt>
                <c:pt idx="246">
                  <c:v>38257.0</c:v>
                </c:pt>
                <c:pt idx="247">
                  <c:v>38264.0</c:v>
                </c:pt>
                <c:pt idx="248">
                  <c:v>38271.0</c:v>
                </c:pt>
                <c:pt idx="249">
                  <c:v>38278.0</c:v>
                </c:pt>
                <c:pt idx="250">
                  <c:v>38285.0</c:v>
                </c:pt>
                <c:pt idx="251">
                  <c:v>38292.0</c:v>
                </c:pt>
                <c:pt idx="252">
                  <c:v>38299.0</c:v>
                </c:pt>
                <c:pt idx="253">
                  <c:v>38306.0</c:v>
                </c:pt>
                <c:pt idx="254">
                  <c:v>38313.0</c:v>
                </c:pt>
                <c:pt idx="255">
                  <c:v>38320.0</c:v>
                </c:pt>
                <c:pt idx="256">
                  <c:v>38327.0</c:v>
                </c:pt>
                <c:pt idx="257">
                  <c:v>38334.0</c:v>
                </c:pt>
                <c:pt idx="258">
                  <c:v>38341.0</c:v>
                </c:pt>
                <c:pt idx="259">
                  <c:v>38348.0</c:v>
                </c:pt>
                <c:pt idx="260">
                  <c:v>38355.0</c:v>
                </c:pt>
                <c:pt idx="261">
                  <c:v>38362.0</c:v>
                </c:pt>
                <c:pt idx="262">
                  <c:v>38370.0</c:v>
                </c:pt>
                <c:pt idx="263">
                  <c:v>38376.0</c:v>
                </c:pt>
                <c:pt idx="264">
                  <c:v>38383.0</c:v>
                </c:pt>
                <c:pt idx="265">
                  <c:v>38390.0</c:v>
                </c:pt>
                <c:pt idx="266">
                  <c:v>38397.0</c:v>
                </c:pt>
                <c:pt idx="267">
                  <c:v>38405.0</c:v>
                </c:pt>
                <c:pt idx="268">
                  <c:v>38411.0</c:v>
                </c:pt>
                <c:pt idx="269">
                  <c:v>38418.0</c:v>
                </c:pt>
                <c:pt idx="270">
                  <c:v>38425.0</c:v>
                </c:pt>
                <c:pt idx="271">
                  <c:v>38432.0</c:v>
                </c:pt>
                <c:pt idx="272">
                  <c:v>38439.0</c:v>
                </c:pt>
                <c:pt idx="273">
                  <c:v>38446.0</c:v>
                </c:pt>
                <c:pt idx="274">
                  <c:v>38453.0</c:v>
                </c:pt>
                <c:pt idx="275">
                  <c:v>38460.0</c:v>
                </c:pt>
                <c:pt idx="276">
                  <c:v>38467.0</c:v>
                </c:pt>
                <c:pt idx="277">
                  <c:v>38474.0</c:v>
                </c:pt>
                <c:pt idx="278">
                  <c:v>38481.0</c:v>
                </c:pt>
                <c:pt idx="279">
                  <c:v>38488.0</c:v>
                </c:pt>
                <c:pt idx="280">
                  <c:v>38495.0</c:v>
                </c:pt>
                <c:pt idx="281">
                  <c:v>38503.0</c:v>
                </c:pt>
                <c:pt idx="282">
                  <c:v>38509.0</c:v>
                </c:pt>
                <c:pt idx="283">
                  <c:v>38516.0</c:v>
                </c:pt>
                <c:pt idx="284">
                  <c:v>38523.0</c:v>
                </c:pt>
                <c:pt idx="285">
                  <c:v>38530.0</c:v>
                </c:pt>
                <c:pt idx="286">
                  <c:v>38538.0</c:v>
                </c:pt>
                <c:pt idx="287">
                  <c:v>38544.0</c:v>
                </c:pt>
                <c:pt idx="288">
                  <c:v>38551.0</c:v>
                </c:pt>
                <c:pt idx="289">
                  <c:v>38558.0</c:v>
                </c:pt>
                <c:pt idx="290">
                  <c:v>38565.0</c:v>
                </c:pt>
                <c:pt idx="291">
                  <c:v>38572.0</c:v>
                </c:pt>
                <c:pt idx="292">
                  <c:v>38579.0</c:v>
                </c:pt>
                <c:pt idx="293">
                  <c:v>38586.0</c:v>
                </c:pt>
                <c:pt idx="294">
                  <c:v>38593.0</c:v>
                </c:pt>
                <c:pt idx="295">
                  <c:v>38601.0</c:v>
                </c:pt>
                <c:pt idx="296">
                  <c:v>38607.0</c:v>
                </c:pt>
                <c:pt idx="297">
                  <c:v>38614.0</c:v>
                </c:pt>
                <c:pt idx="298">
                  <c:v>38621.0</c:v>
                </c:pt>
                <c:pt idx="299">
                  <c:v>38628.0</c:v>
                </c:pt>
                <c:pt idx="300">
                  <c:v>38635.0</c:v>
                </c:pt>
                <c:pt idx="301">
                  <c:v>38642.0</c:v>
                </c:pt>
                <c:pt idx="302">
                  <c:v>38649.0</c:v>
                </c:pt>
                <c:pt idx="303">
                  <c:v>38656.0</c:v>
                </c:pt>
                <c:pt idx="304">
                  <c:v>38663.0</c:v>
                </c:pt>
                <c:pt idx="305">
                  <c:v>38670.0</c:v>
                </c:pt>
                <c:pt idx="306">
                  <c:v>38677.0</c:v>
                </c:pt>
                <c:pt idx="307">
                  <c:v>38684.0</c:v>
                </c:pt>
                <c:pt idx="308">
                  <c:v>38691.0</c:v>
                </c:pt>
                <c:pt idx="309">
                  <c:v>38698.0</c:v>
                </c:pt>
                <c:pt idx="310">
                  <c:v>38705.0</c:v>
                </c:pt>
                <c:pt idx="311">
                  <c:v>38713.0</c:v>
                </c:pt>
                <c:pt idx="312">
                  <c:v>38720.0</c:v>
                </c:pt>
                <c:pt idx="313">
                  <c:v>38726.0</c:v>
                </c:pt>
                <c:pt idx="314">
                  <c:v>38734.0</c:v>
                </c:pt>
                <c:pt idx="315">
                  <c:v>38740.0</c:v>
                </c:pt>
                <c:pt idx="316">
                  <c:v>38747.0</c:v>
                </c:pt>
                <c:pt idx="317">
                  <c:v>38754.0</c:v>
                </c:pt>
                <c:pt idx="318">
                  <c:v>38761.0</c:v>
                </c:pt>
                <c:pt idx="319">
                  <c:v>38769.0</c:v>
                </c:pt>
                <c:pt idx="320">
                  <c:v>38775.0</c:v>
                </c:pt>
                <c:pt idx="321">
                  <c:v>38782.0</c:v>
                </c:pt>
                <c:pt idx="322">
                  <c:v>38789.0</c:v>
                </c:pt>
                <c:pt idx="323">
                  <c:v>38796.0</c:v>
                </c:pt>
                <c:pt idx="324">
                  <c:v>38803.0</c:v>
                </c:pt>
                <c:pt idx="325">
                  <c:v>38810.0</c:v>
                </c:pt>
                <c:pt idx="326">
                  <c:v>38817.0</c:v>
                </c:pt>
                <c:pt idx="327">
                  <c:v>38824.0</c:v>
                </c:pt>
                <c:pt idx="328">
                  <c:v>38831.0</c:v>
                </c:pt>
                <c:pt idx="329">
                  <c:v>38838.0</c:v>
                </c:pt>
                <c:pt idx="330">
                  <c:v>38845.0</c:v>
                </c:pt>
                <c:pt idx="331">
                  <c:v>38852.0</c:v>
                </c:pt>
                <c:pt idx="332">
                  <c:v>38859.0</c:v>
                </c:pt>
                <c:pt idx="333">
                  <c:v>38867.0</c:v>
                </c:pt>
                <c:pt idx="334">
                  <c:v>38873.0</c:v>
                </c:pt>
                <c:pt idx="335">
                  <c:v>38880.0</c:v>
                </c:pt>
                <c:pt idx="336">
                  <c:v>38887.0</c:v>
                </c:pt>
                <c:pt idx="337">
                  <c:v>38894.0</c:v>
                </c:pt>
                <c:pt idx="338">
                  <c:v>38901.0</c:v>
                </c:pt>
                <c:pt idx="339">
                  <c:v>38908.0</c:v>
                </c:pt>
                <c:pt idx="340">
                  <c:v>38915.0</c:v>
                </c:pt>
                <c:pt idx="341">
                  <c:v>38922.0</c:v>
                </c:pt>
                <c:pt idx="342">
                  <c:v>38929.0</c:v>
                </c:pt>
                <c:pt idx="343">
                  <c:v>38936.0</c:v>
                </c:pt>
                <c:pt idx="344">
                  <c:v>38943.0</c:v>
                </c:pt>
                <c:pt idx="345">
                  <c:v>38950.0</c:v>
                </c:pt>
                <c:pt idx="346">
                  <c:v>38957.0</c:v>
                </c:pt>
                <c:pt idx="347">
                  <c:v>38965.0</c:v>
                </c:pt>
                <c:pt idx="348">
                  <c:v>38971.0</c:v>
                </c:pt>
                <c:pt idx="349">
                  <c:v>38978.0</c:v>
                </c:pt>
                <c:pt idx="350">
                  <c:v>38985.0</c:v>
                </c:pt>
                <c:pt idx="351">
                  <c:v>38992.0</c:v>
                </c:pt>
                <c:pt idx="352">
                  <c:v>38999.0</c:v>
                </c:pt>
                <c:pt idx="353">
                  <c:v>39006.0</c:v>
                </c:pt>
                <c:pt idx="354">
                  <c:v>39013.0</c:v>
                </c:pt>
                <c:pt idx="355">
                  <c:v>39020.0</c:v>
                </c:pt>
                <c:pt idx="356">
                  <c:v>39027.0</c:v>
                </c:pt>
                <c:pt idx="357">
                  <c:v>39034.0</c:v>
                </c:pt>
                <c:pt idx="358">
                  <c:v>39041.0</c:v>
                </c:pt>
                <c:pt idx="359">
                  <c:v>39048.0</c:v>
                </c:pt>
                <c:pt idx="360">
                  <c:v>39055.0</c:v>
                </c:pt>
                <c:pt idx="361">
                  <c:v>39062.0</c:v>
                </c:pt>
                <c:pt idx="362">
                  <c:v>39069.0</c:v>
                </c:pt>
                <c:pt idx="363">
                  <c:v>39077.0</c:v>
                </c:pt>
                <c:pt idx="364">
                  <c:v>39085.0</c:v>
                </c:pt>
                <c:pt idx="365">
                  <c:v>39090.0</c:v>
                </c:pt>
                <c:pt idx="366">
                  <c:v>39098.0</c:v>
                </c:pt>
                <c:pt idx="367">
                  <c:v>39104.0</c:v>
                </c:pt>
                <c:pt idx="368">
                  <c:v>39111.0</c:v>
                </c:pt>
                <c:pt idx="369">
                  <c:v>39118.0</c:v>
                </c:pt>
                <c:pt idx="370">
                  <c:v>39125.0</c:v>
                </c:pt>
                <c:pt idx="371">
                  <c:v>39133.0</c:v>
                </c:pt>
                <c:pt idx="372">
                  <c:v>39139.0</c:v>
                </c:pt>
                <c:pt idx="373">
                  <c:v>39146.0</c:v>
                </c:pt>
                <c:pt idx="374">
                  <c:v>39153.0</c:v>
                </c:pt>
                <c:pt idx="375">
                  <c:v>39160.0</c:v>
                </c:pt>
                <c:pt idx="376">
                  <c:v>39167.0</c:v>
                </c:pt>
                <c:pt idx="377">
                  <c:v>39174.0</c:v>
                </c:pt>
                <c:pt idx="378">
                  <c:v>39181.0</c:v>
                </c:pt>
                <c:pt idx="379">
                  <c:v>39188.0</c:v>
                </c:pt>
                <c:pt idx="380">
                  <c:v>39195.0</c:v>
                </c:pt>
                <c:pt idx="381">
                  <c:v>39202.0</c:v>
                </c:pt>
                <c:pt idx="382">
                  <c:v>39209.0</c:v>
                </c:pt>
                <c:pt idx="383">
                  <c:v>39216.0</c:v>
                </c:pt>
                <c:pt idx="384">
                  <c:v>39223.0</c:v>
                </c:pt>
                <c:pt idx="385">
                  <c:v>39231.0</c:v>
                </c:pt>
                <c:pt idx="386">
                  <c:v>39237.0</c:v>
                </c:pt>
                <c:pt idx="387">
                  <c:v>39244.0</c:v>
                </c:pt>
                <c:pt idx="388">
                  <c:v>39251.0</c:v>
                </c:pt>
                <c:pt idx="389">
                  <c:v>39258.0</c:v>
                </c:pt>
                <c:pt idx="390">
                  <c:v>39265.0</c:v>
                </c:pt>
                <c:pt idx="391">
                  <c:v>39272.0</c:v>
                </c:pt>
                <c:pt idx="392">
                  <c:v>39279.0</c:v>
                </c:pt>
                <c:pt idx="393">
                  <c:v>39286.0</c:v>
                </c:pt>
                <c:pt idx="394">
                  <c:v>39293.0</c:v>
                </c:pt>
                <c:pt idx="395">
                  <c:v>39300.0</c:v>
                </c:pt>
                <c:pt idx="396">
                  <c:v>39307.0</c:v>
                </c:pt>
                <c:pt idx="397">
                  <c:v>39314.0</c:v>
                </c:pt>
                <c:pt idx="398">
                  <c:v>39321.0</c:v>
                </c:pt>
                <c:pt idx="399">
                  <c:v>39329.0</c:v>
                </c:pt>
                <c:pt idx="400">
                  <c:v>39335.0</c:v>
                </c:pt>
                <c:pt idx="401">
                  <c:v>39342.0</c:v>
                </c:pt>
                <c:pt idx="402">
                  <c:v>39349.0</c:v>
                </c:pt>
                <c:pt idx="403">
                  <c:v>39356.0</c:v>
                </c:pt>
                <c:pt idx="404">
                  <c:v>39363.0</c:v>
                </c:pt>
                <c:pt idx="405">
                  <c:v>39370.0</c:v>
                </c:pt>
                <c:pt idx="406">
                  <c:v>39377.0</c:v>
                </c:pt>
                <c:pt idx="407">
                  <c:v>39384.0</c:v>
                </c:pt>
                <c:pt idx="408">
                  <c:v>39391.0</c:v>
                </c:pt>
                <c:pt idx="409">
                  <c:v>39398.0</c:v>
                </c:pt>
                <c:pt idx="410">
                  <c:v>39405.0</c:v>
                </c:pt>
                <c:pt idx="411">
                  <c:v>39412.0</c:v>
                </c:pt>
                <c:pt idx="412">
                  <c:v>39419.0</c:v>
                </c:pt>
                <c:pt idx="413">
                  <c:v>39426.0</c:v>
                </c:pt>
                <c:pt idx="414">
                  <c:v>39433.0</c:v>
                </c:pt>
                <c:pt idx="415">
                  <c:v>39440.0</c:v>
                </c:pt>
                <c:pt idx="416">
                  <c:v>39447.0</c:v>
                </c:pt>
                <c:pt idx="417">
                  <c:v>39454.0</c:v>
                </c:pt>
                <c:pt idx="418">
                  <c:v>39461.0</c:v>
                </c:pt>
                <c:pt idx="419">
                  <c:v>39469.0</c:v>
                </c:pt>
                <c:pt idx="420">
                  <c:v>39475.0</c:v>
                </c:pt>
                <c:pt idx="421">
                  <c:v>39482.0</c:v>
                </c:pt>
                <c:pt idx="422">
                  <c:v>39489.0</c:v>
                </c:pt>
                <c:pt idx="423">
                  <c:v>39497.0</c:v>
                </c:pt>
                <c:pt idx="424">
                  <c:v>39503.0</c:v>
                </c:pt>
                <c:pt idx="425">
                  <c:v>39510.0</c:v>
                </c:pt>
                <c:pt idx="426">
                  <c:v>39517.0</c:v>
                </c:pt>
                <c:pt idx="427">
                  <c:v>39524.0</c:v>
                </c:pt>
                <c:pt idx="428">
                  <c:v>39531.0</c:v>
                </c:pt>
                <c:pt idx="429">
                  <c:v>39538.0</c:v>
                </c:pt>
                <c:pt idx="430">
                  <c:v>39545.0</c:v>
                </c:pt>
                <c:pt idx="431">
                  <c:v>39552.0</c:v>
                </c:pt>
                <c:pt idx="432">
                  <c:v>39559.0</c:v>
                </c:pt>
                <c:pt idx="433">
                  <c:v>39566.0</c:v>
                </c:pt>
                <c:pt idx="434">
                  <c:v>39573.0</c:v>
                </c:pt>
                <c:pt idx="435">
                  <c:v>39580.0</c:v>
                </c:pt>
                <c:pt idx="436">
                  <c:v>39587.0</c:v>
                </c:pt>
                <c:pt idx="437">
                  <c:v>39595.0</c:v>
                </c:pt>
                <c:pt idx="438">
                  <c:v>39601.0</c:v>
                </c:pt>
                <c:pt idx="439">
                  <c:v>39608.0</c:v>
                </c:pt>
                <c:pt idx="440">
                  <c:v>39615.0</c:v>
                </c:pt>
                <c:pt idx="441">
                  <c:v>39622.0</c:v>
                </c:pt>
                <c:pt idx="442">
                  <c:v>39629.0</c:v>
                </c:pt>
                <c:pt idx="443">
                  <c:v>39636.0</c:v>
                </c:pt>
                <c:pt idx="444">
                  <c:v>39643.0</c:v>
                </c:pt>
                <c:pt idx="445">
                  <c:v>39650.0</c:v>
                </c:pt>
                <c:pt idx="446">
                  <c:v>39657.0</c:v>
                </c:pt>
                <c:pt idx="447">
                  <c:v>39664.0</c:v>
                </c:pt>
                <c:pt idx="448">
                  <c:v>39671.0</c:v>
                </c:pt>
                <c:pt idx="449">
                  <c:v>39678.0</c:v>
                </c:pt>
                <c:pt idx="450">
                  <c:v>39685.0</c:v>
                </c:pt>
                <c:pt idx="451">
                  <c:v>39693.0</c:v>
                </c:pt>
                <c:pt idx="452">
                  <c:v>39699.0</c:v>
                </c:pt>
                <c:pt idx="453">
                  <c:v>39706.0</c:v>
                </c:pt>
                <c:pt idx="454">
                  <c:v>39713.0</c:v>
                </c:pt>
                <c:pt idx="455">
                  <c:v>39720.0</c:v>
                </c:pt>
                <c:pt idx="456">
                  <c:v>39727.0</c:v>
                </c:pt>
                <c:pt idx="457">
                  <c:v>39734.0</c:v>
                </c:pt>
                <c:pt idx="458">
                  <c:v>39741.0</c:v>
                </c:pt>
                <c:pt idx="459">
                  <c:v>39748.0</c:v>
                </c:pt>
                <c:pt idx="460">
                  <c:v>39755.0</c:v>
                </c:pt>
                <c:pt idx="461">
                  <c:v>39762.0</c:v>
                </c:pt>
                <c:pt idx="462">
                  <c:v>39769.0</c:v>
                </c:pt>
                <c:pt idx="463">
                  <c:v>39776.0</c:v>
                </c:pt>
                <c:pt idx="464">
                  <c:v>39783.0</c:v>
                </c:pt>
                <c:pt idx="465">
                  <c:v>39790.0</c:v>
                </c:pt>
                <c:pt idx="466">
                  <c:v>39797.0</c:v>
                </c:pt>
                <c:pt idx="467">
                  <c:v>39804.0</c:v>
                </c:pt>
                <c:pt idx="468">
                  <c:v>39811.0</c:v>
                </c:pt>
                <c:pt idx="469">
                  <c:v>39818.0</c:v>
                </c:pt>
                <c:pt idx="470">
                  <c:v>39825.0</c:v>
                </c:pt>
                <c:pt idx="471">
                  <c:v>39833.0</c:v>
                </c:pt>
                <c:pt idx="472">
                  <c:v>39839.0</c:v>
                </c:pt>
                <c:pt idx="473">
                  <c:v>39846.0</c:v>
                </c:pt>
                <c:pt idx="474">
                  <c:v>39853.0</c:v>
                </c:pt>
                <c:pt idx="475">
                  <c:v>39861.0</c:v>
                </c:pt>
                <c:pt idx="476">
                  <c:v>39867.0</c:v>
                </c:pt>
                <c:pt idx="477">
                  <c:v>39874.0</c:v>
                </c:pt>
                <c:pt idx="478">
                  <c:v>39881.0</c:v>
                </c:pt>
                <c:pt idx="479">
                  <c:v>39888.0</c:v>
                </c:pt>
                <c:pt idx="480">
                  <c:v>39895.0</c:v>
                </c:pt>
                <c:pt idx="481">
                  <c:v>39902.0</c:v>
                </c:pt>
                <c:pt idx="482">
                  <c:v>39909.0</c:v>
                </c:pt>
                <c:pt idx="483">
                  <c:v>39916.0</c:v>
                </c:pt>
                <c:pt idx="484">
                  <c:v>39923.0</c:v>
                </c:pt>
                <c:pt idx="485">
                  <c:v>39930.0</c:v>
                </c:pt>
                <c:pt idx="486">
                  <c:v>39937.0</c:v>
                </c:pt>
                <c:pt idx="487">
                  <c:v>39944.0</c:v>
                </c:pt>
                <c:pt idx="488">
                  <c:v>39951.0</c:v>
                </c:pt>
                <c:pt idx="489">
                  <c:v>39959.0</c:v>
                </c:pt>
                <c:pt idx="490">
                  <c:v>39965.0</c:v>
                </c:pt>
                <c:pt idx="491">
                  <c:v>39972.0</c:v>
                </c:pt>
                <c:pt idx="492">
                  <c:v>39979.0</c:v>
                </c:pt>
                <c:pt idx="493">
                  <c:v>39986.0</c:v>
                </c:pt>
                <c:pt idx="494">
                  <c:v>39993.0</c:v>
                </c:pt>
                <c:pt idx="495">
                  <c:v>40000.0</c:v>
                </c:pt>
                <c:pt idx="496">
                  <c:v>40007.0</c:v>
                </c:pt>
              </c:numCache>
            </c:numRef>
          </c:xVal>
          <c:yVal>
            <c:numRef>
              <c:f>data!$M$56:$M$552</c:f>
              <c:numCache>
                <c:formatCode>0.0%</c:formatCode>
                <c:ptCount val="497"/>
                <c:pt idx="0">
                  <c:v>0.656118170456534</c:v>
                </c:pt>
                <c:pt idx="1">
                  <c:v>0.730802316668091</c:v>
                </c:pt>
                <c:pt idx="2">
                  <c:v>0.810866739636065</c:v>
                </c:pt>
                <c:pt idx="3">
                  <c:v>0.55117343538623</c:v>
                </c:pt>
                <c:pt idx="4">
                  <c:v>0.788045264195617</c:v>
                </c:pt>
                <c:pt idx="5">
                  <c:v>0.893048335623137</c:v>
                </c:pt>
                <c:pt idx="6">
                  <c:v>0.931923279033108</c:v>
                </c:pt>
                <c:pt idx="7">
                  <c:v>1.006311106060672</c:v>
                </c:pt>
                <c:pt idx="8">
                  <c:v>1.102934821210812</c:v>
                </c:pt>
                <c:pt idx="9">
                  <c:v>1.119906110777525</c:v>
                </c:pt>
                <c:pt idx="10">
                  <c:v>0.981658385888397</c:v>
                </c:pt>
                <c:pt idx="11">
                  <c:v>1.051542471178132</c:v>
                </c:pt>
                <c:pt idx="12">
                  <c:v>0.833995756746897</c:v>
                </c:pt>
                <c:pt idx="13">
                  <c:v>0.714756753629899</c:v>
                </c:pt>
                <c:pt idx="14">
                  <c:v>0.337051738297291</c:v>
                </c:pt>
                <c:pt idx="15">
                  <c:v>0.406528762607648</c:v>
                </c:pt>
                <c:pt idx="16">
                  <c:v>0.518235372769244</c:v>
                </c:pt>
                <c:pt idx="17">
                  <c:v>0.524520494324219</c:v>
                </c:pt>
                <c:pt idx="18">
                  <c:v>0.396066237845453</c:v>
                </c:pt>
                <c:pt idx="19">
                  <c:v>0.345322085280979</c:v>
                </c:pt>
                <c:pt idx="20">
                  <c:v>0.297342259929085</c:v>
                </c:pt>
                <c:pt idx="21">
                  <c:v>0.538683150818693</c:v>
                </c:pt>
                <c:pt idx="22">
                  <c:v>0.582937072078697</c:v>
                </c:pt>
                <c:pt idx="23">
                  <c:v>0.506007552351528</c:v>
                </c:pt>
                <c:pt idx="24">
                  <c:v>0.506410984662994</c:v>
                </c:pt>
                <c:pt idx="25">
                  <c:v>0.446946757046647</c:v>
                </c:pt>
                <c:pt idx="26">
                  <c:v>0.44042218777188</c:v>
                </c:pt>
                <c:pt idx="27">
                  <c:v>0.482356308998493</c:v>
                </c:pt>
                <c:pt idx="28">
                  <c:v>0.520743574506017</c:v>
                </c:pt>
                <c:pt idx="29">
                  <c:v>0.388294062134025</c:v>
                </c:pt>
                <c:pt idx="30">
                  <c:v>0.486422524598014</c:v>
                </c:pt>
                <c:pt idx="31">
                  <c:v>0.436597025562873</c:v>
                </c:pt>
                <c:pt idx="32">
                  <c:v>0.484082421752578</c:v>
                </c:pt>
                <c:pt idx="33">
                  <c:v>0.465323136032477</c:v>
                </c:pt>
                <c:pt idx="34">
                  <c:v>0.489330345994353</c:v>
                </c:pt>
                <c:pt idx="35">
                  <c:v>0.378014312137609</c:v>
                </c:pt>
                <c:pt idx="36">
                  <c:v>0.336494030568507</c:v>
                </c:pt>
                <c:pt idx="37">
                  <c:v>0.388025879339226</c:v>
                </c:pt>
                <c:pt idx="38">
                  <c:v>0.341988051957545</c:v>
                </c:pt>
                <c:pt idx="39">
                  <c:v>0.16436116220982</c:v>
                </c:pt>
                <c:pt idx="40">
                  <c:v>0.214120205137216</c:v>
                </c:pt>
                <c:pt idx="41">
                  <c:v>0.236682146762672</c:v>
                </c:pt>
                <c:pt idx="42">
                  <c:v>0.105153332456859</c:v>
                </c:pt>
                <c:pt idx="43">
                  <c:v>0.112591021471236</c:v>
                </c:pt>
                <c:pt idx="44">
                  <c:v>-0.0596557130217471</c:v>
                </c:pt>
                <c:pt idx="45">
                  <c:v>-0.101524078058916</c:v>
                </c:pt>
                <c:pt idx="46">
                  <c:v>-0.157615993920779</c:v>
                </c:pt>
                <c:pt idx="47">
                  <c:v>-0.248631636951341</c:v>
                </c:pt>
                <c:pt idx="48">
                  <c:v>-0.194133538107971</c:v>
                </c:pt>
                <c:pt idx="49">
                  <c:v>-0.293038214150586</c:v>
                </c:pt>
                <c:pt idx="50">
                  <c:v>-0.36590047966464</c:v>
                </c:pt>
                <c:pt idx="51">
                  <c:v>-0.392889703659837</c:v>
                </c:pt>
                <c:pt idx="52">
                  <c:v>-0.379890383297879</c:v>
                </c:pt>
                <c:pt idx="53">
                  <c:v>-0.353758485533688</c:v>
                </c:pt>
                <c:pt idx="54">
                  <c:v>-0.345898852528687</c:v>
                </c:pt>
                <c:pt idx="55">
                  <c:v>-0.284473909654317</c:v>
                </c:pt>
                <c:pt idx="56">
                  <c:v>-0.373135664704747</c:v>
                </c:pt>
                <c:pt idx="57">
                  <c:v>-0.437834578939587</c:v>
                </c:pt>
                <c:pt idx="58">
                  <c:v>-0.45024412136708</c:v>
                </c:pt>
                <c:pt idx="59">
                  <c:v>-0.507132120684021</c:v>
                </c:pt>
                <c:pt idx="60">
                  <c:v>-0.569131132764577</c:v>
                </c:pt>
                <c:pt idx="61">
                  <c:v>-0.593397799794795</c:v>
                </c:pt>
                <c:pt idx="62">
                  <c:v>-0.605906884557109</c:v>
                </c:pt>
                <c:pt idx="63">
                  <c:v>-0.611390622261</c:v>
                </c:pt>
                <c:pt idx="64">
                  <c:v>-0.59756649602106</c:v>
                </c:pt>
                <c:pt idx="65">
                  <c:v>-0.613093591516829</c:v>
                </c:pt>
                <c:pt idx="66">
                  <c:v>-0.409437296953894</c:v>
                </c:pt>
                <c:pt idx="67">
                  <c:v>-0.406289449707456</c:v>
                </c:pt>
                <c:pt idx="68">
                  <c:v>-0.462350996979793</c:v>
                </c:pt>
                <c:pt idx="69">
                  <c:v>-0.425823067370221</c:v>
                </c:pt>
                <c:pt idx="70">
                  <c:v>-0.402835315919821</c:v>
                </c:pt>
                <c:pt idx="71">
                  <c:v>-0.351439358187824</c:v>
                </c:pt>
                <c:pt idx="72">
                  <c:v>-0.297674650792017</c:v>
                </c:pt>
                <c:pt idx="73">
                  <c:v>-0.436342562241372</c:v>
                </c:pt>
                <c:pt idx="74">
                  <c:v>-0.428337686201237</c:v>
                </c:pt>
                <c:pt idx="75">
                  <c:v>-0.47457622728309</c:v>
                </c:pt>
                <c:pt idx="76">
                  <c:v>-0.47082962754919</c:v>
                </c:pt>
                <c:pt idx="77">
                  <c:v>-0.455249602255106</c:v>
                </c:pt>
                <c:pt idx="78">
                  <c:v>-0.501849274209589</c:v>
                </c:pt>
                <c:pt idx="79">
                  <c:v>-0.509019871979049</c:v>
                </c:pt>
                <c:pt idx="80">
                  <c:v>-0.504360781057281</c:v>
                </c:pt>
                <c:pt idx="81">
                  <c:v>-0.446063336063335</c:v>
                </c:pt>
                <c:pt idx="82">
                  <c:v>-0.454414156562883</c:v>
                </c:pt>
                <c:pt idx="83">
                  <c:v>-0.483708803605782</c:v>
                </c:pt>
                <c:pt idx="84">
                  <c:v>-0.524974938554935</c:v>
                </c:pt>
                <c:pt idx="85">
                  <c:v>-0.525859083578221</c:v>
                </c:pt>
                <c:pt idx="86">
                  <c:v>-0.573620856192129</c:v>
                </c:pt>
                <c:pt idx="87">
                  <c:v>-0.575785301163028</c:v>
                </c:pt>
                <c:pt idx="88">
                  <c:v>-0.628916649066679</c:v>
                </c:pt>
                <c:pt idx="89">
                  <c:v>-0.605968830841063</c:v>
                </c:pt>
                <c:pt idx="90">
                  <c:v>-0.562924401413629</c:v>
                </c:pt>
                <c:pt idx="91">
                  <c:v>-0.493188059541626</c:v>
                </c:pt>
                <c:pt idx="92">
                  <c:v>-0.496103136485194</c:v>
                </c:pt>
                <c:pt idx="93">
                  <c:v>-0.492136405656965</c:v>
                </c:pt>
                <c:pt idx="94">
                  <c:v>-0.46749899339914</c:v>
                </c:pt>
                <c:pt idx="95">
                  <c:v>-0.470248407975479</c:v>
                </c:pt>
                <c:pt idx="96">
                  <c:v>-0.373197006262814</c:v>
                </c:pt>
                <c:pt idx="97">
                  <c:v>-0.371298134573647</c:v>
                </c:pt>
                <c:pt idx="98">
                  <c:v>-0.335286704907762</c:v>
                </c:pt>
                <c:pt idx="99">
                  <c:v>-0.235902301827022</c:v>
                </c:pt>
                <c:pt idx="100">
                  <c:v>-0.330516927569816</c:v>
                </c:pt>
                <c:pt idx="101">
                  <c:v>-0.266629479849394</c:v>
                </c:pt>
                <c:pt idx="102">
                  <c:v>-0.210471112664977</c:v>
                </c:pt>
                <c:pt idx="103">
                  <c:v>-0.166418405841686</c:v>
                </c:pt>
                <c:pt idx="104">
                  <c:v>-0.159985878346106</c:v>
                </c:pt>
                <c:pt idx="105">
                  <c:v>-0.265052351037502</c:v>
                </c:pt>
                <c:pt idx="106">
                  <c:v>-0.300565265414855</c:v>
                </c:pt>
                <c:pt idx="107">
                  <c:v>-0.312824937978647</c:v>
                </c:pt>
                <c:pt idx="108">
                  <c:v>-0.316339034016162</c:v>
                </c:pt>
                <c:pt idx="109">
                  <c:v>-0.269436698948186</c:v>
                </c:pt>
                <c:pt idx="110">
                  <c:v>-0.288960905095286</c:v>
                </c:pt>
                <c:pt idx="111">
                  <c:v>-0.203212361492327</c:v>
                </c:pt>
                <c:pt idx="112">
                  <c:v>-0.0887596038968097</c:v>
                </c:pt>
                <c:pt idx="113">
                  <c:v>-0.0898683736201641</c:v>
                </c:pt>
                <c:pt idx="114">
                  <c:v>-0.0208999899519279</c:v>
                </c:pt>
                <c:pt idx="115">
                  <c:v>-0.0432057158263684</c:v>
                </c:pt>
                <c:pt idx="116">
                  <c:v>-0.0381630856509406</c:v>
                </c:pt>
                <c:pt idx="117">
                  <c:v>0.0208270362017254</c:v>
                </c:pt>
                <c:pt idx="118">
                  <c:v>-0.0839183656821814</c:v>
                </c:pt>
                <c:pt idx="119">
                  <c:v>-0.230894744870367</c:v>
                </c:pt>
                <c:pt idx="120">
                  <c:v>-0.222890811685809</c:v>
                </c:pt>
                <c:pt idx="121">
                  <c:v>-0.269528594178498</c:v>
                </c:pt>
                <c:pt idx="122">
                  <c:v>-0.173690229331461</c:v>
                </c:pt>
                <c:pt idx="123">
                  <c:v>-0.244392599869025</c:v>
                </c:pt>
                <c:pt idx="124">
                  <c:v>-0.282226358600285</c:v>
                </c:pt>
                <c:pt idx="125">
                  <c:v>-0.285637189221379</c:v>
                </c:pt>
                <c:pt idx="126">
                  <c:v>-0.320689810843756</c:v>
                </c:pt>
                <c:pt idx="127">
                  <c:v>-0.289618079006917</c:v>
                </c:pt>
                <c:pt idx="128">
                  <c:v>-0.280921350081579</c:v>
                </c:pt>
                <c:pt idx="129">
                  <c:v>-0.329630555324132</c:v>
                </c:pt>
                <c:pt idx="130">
                  <c:v>-0.314675475011976</c:v>
                </c:pt>
                <c:pt idx="131">
                  <c:v>-0.36725041850738</c:v>
                </c:pt>
                <c:pt idx="132">
                  <c:v>-0.378072998024019</c:v>
                </c:pt>
                <c:pt idx="133">
                  <c:v>-0.384979325503804</c:v>
                </c:pt>
                <c:pt idx="134">
                  <c:v>-0.367903481050947</c:v>
                </c:pt>
                <c:pt idx="135">
                  <c:v>-0.304354270701827</c:v>
                </c:pt>
                <c:pt idx="136">
                  <c:v>-0.260518154696547</c:v>
                </c:pt>
                <c:pt idx="137">
                  <c:v>-0.314039023372288</c:v>
                </c:pt>
                <c:pt idx="138">
                  <c:v>-0.28255318677545</c:v>
                </c:pt>
                <c:pt idx="139">
                  <c:v>-0.234816614327191</c:v>
                </c:pt>
                <c:pt idx="140">
                  <c:v>-0.142004932581034</c:v>
                </c:pt>
                <c:pt idx="141">
                  <c:v>-0.199919935948759</c:v>
                </c:pt>
                <c:pt idx="142">
                  <c:v>-0.289914657696381</c:v>
                </c:pt>
                <c:pt idx="143">
                  <c:v>-0.289380063402609</c:v>
                </c:pt>
                <c:pt idx="144">
                  <c:v>-0.229430805775111</c:v>
                </c:pt>
                <c:pt idx="145">
                  <c:v>-0.247507009768452</c:v>
                </c:pt>
                <c:pt idx="146">
                  <c:v>-0.220555297783735</c:v>
                </c:pt>
                <c:pt idx="147">
                  <c:v>-0.256606580329018</c:v>
                </c:pt>
                <c:pt idx="148">
                  <c:v>-0.256739247226875</c:v>
                </c:pt>
                <c:pt idx="149">
                  <c:v>-0.22827868852459</c:v>
                </c:pt>
                <c:pt idx="150">
                  <c:v>-0.234022936112465</c:v>
                </c:pt>
                <c:pt idx="151">
                  <c:v>-0.296260748246143</c:v>
                </c:pt>
                <c:pt idx="152">
                  <c:v>-0.302457031389998</c:v>
                </c:pt>
                <c:pt idx="153">
                  <c:v>-0.299502011994884</c:v>
                </c:pt>
                <c:pt idx="154">
                  <c:v>-0.321523102160765</c:v>
                </c:pt>
                <c:pt idx="155">
                  <c:v>-0.326457477493227</c:v>
                </c:pt>
                <c:pt idx="156">
                  <c:v>-0.284178673496634</c:v>
                </c:pt>
                <c:pt idx="157">
                  <c:v>-0.287073779748648</c:v>
                </c:pt>
                <c:pt idx="158">
                  <c:v>-0.307354079578884</c:v>
                </c:pt>
                <c:pt idx="159">
                  <c:v>-0.308872773696661</c:v>
                </c:pt>
                <c:pt idx="160">
                  <c:v>-0.294912253694583</c:v>
                </c:pt>
                <c:pt idx="161">
                  <c:v>-0.274224462663417</c:v>
                </c:pt>
                <c:pt idx="162">
                  <c:v>-0.217750820508657</c:v>
                </c:pt>
                <c:pt idx="163">
                  <c:v>-0.258062726738187</c:v>
                </c:pt>
                <c:pt idx="164">
                  <c:v>-0.323568278513945</c:v>
                </c:pt>
                <c:pt idx="165">
                  <c:v>-0.282593801851951</c:v>
                </c:pt>
                <c:pt idx="166">
                  <c:v>-0.232014864507209</c:v>
                </c:pt>
                <c:pt idx="167">
                  <c:v>-0.25781017151218</c:v>
                </c:pt>
                <c:pt idx="168">
                  <c:v>-0.218369180183388</c:v>
                </c:pt>
                <c:pt idx="169">
                  <c:v>-0.226251145946623</c:v>
                </c:pt>
                <c:pt idx="170">
                  <c:v>-0.206658392836274</c:v>
                </c:pt>
                <c:pt idx="171">
                  <c:v>-0.137839640841642</c:v>
                </c:pt>
                <c:pt idx="172">
                  <c:v>-0.0682876325920782</c:v>
                </c:pt>
                <c:pt idx="173">
                  <c:v>-0.0504107193053689</c:v>
                </c:pt>
                <c:pt idx="174">
                  <c:v>-0.116493146279697</c:v>
                </c:pt>
                <c:pt idx="175">
                  <c:v>-0.0911230281253576</c:v>
                </c:pt>
                <c:pt idx="176">
                  <c:v>-0.0122669010292561</c:v>
                </c:pt>
                <c:pt idx="177">
                  <c:v>0.0598770417068279</c:v>
                </c:pt>
                <c:pt idx="178">
                  <c:v>0.0809109879447612</c:v>
                </c:pt>
                <c:pt idx="179">
                  <c:v>0.141405729513657</c:v>
                </c:pt>
                <c:pt idx="180">
                  <c:v>0.110749653159834</c:v>
                </c:pt>
                <c:pt idx="181">
                  <c:v>0.148512800684913</c:v>
                </c:pt>
                <c:pt idx="182">
                  <c:v>0.262417182380779</c:v>
                </c:pt>
                <c:pt idx="183">
                  <c:v>0.295152181328888</c:v>
                </c:pt>
                <c:pt idx="184">
                  <c:v>0.371264222102494</c:v>
                </c:pt>
                <c:pt idx="185">
                  <c:v>0.374783639976922</c:v>
                </c:pt>
                <c:pt idx="186">
                  <c:v>0.258712828836554</c:v>
                </c:pt>
                <c:pt idx="187">
                  <c:v>0.250549224473</c:v>
                </c:pt>
                <c:pt idx="188">
                  <c:v>0.278642928539352</c:v>
                </c:pt>
                <c:pt idx="189">
                  <c:v>0.376925124538921</c:v>
                </c:pt>
                <c:pt idx="190">
                  <c:v>0.434602022697446</c:v>
                </c:pt>
                <c:pt idx="191">
                  <c:v>0.436448815239278</c:v>
                </c:pt>
                <c:pt idx="192">
                  <c:v>0.56065482478769</c:v>
                </c:pt>
                <c:pt idx="193">
                  <c:v>0.494437773107845</c:v>
                </c:pt>
                <c:pt idx="194">
                  <c:v>0.649767523466971</c:v>
                </c:pt>
                <c:pt idx="195">
                  <c:v>0.582286219402381</c:v>
                </c:pt>
                <c:pt idx="196">
                  <c:v>0.484912956377248</c:v>
                </c:pt>
                <c:pt idx="197">
                  <c:v>0.401508492784326</c:v>
                </c:pt>
                <c:pt idx="198">
                  <c:v>0.420011758653634</c:v>
                </c:pt>
                <c:pt idx="199">
                  <c:v>0.449841092343005</c:v>
                </c:pt>
                <c:pt idx="200">
                  <c:v>0.367872783706792</c:v>
                </c:pt>
                <c:pt idx="201">
                  <c:v>0.289458992061224</c:v>
                </c:pt>
                <c:pt idx="202">
                  <c:v>0.325592718321862</c:v>
                </c:pt>
                <c:pt idx="203">
                  <c:v>0.362321082084307</c:v>
                </c:pt>
                <c:pt idx="204">
                  <c:v>0.430542710764671</c:v>
                </c:pt>
                <c:pt idx="205">
                  <c:v>0.43136348629911</c:v>
                </c:pt>
                <c:pt idx="206">
                  <c:v>0.46341716667532</c:v>
                </c:pt>
                <c:pt idx="207">
                  <c:v>0.44669377397122</c:v>
                </c:pt>
                <c:pt idx="208">
                  <c:v>0.441521841240019</c:v>
                </c:pt>
                <c:pt idx="209">
                  <c:v>0.555352095277542</c:v>
                </c:pt>
                <c:pt idx="210">
                  <c:v>0.582450415008866</c:v>
                </c:pt>
                <c:pt idx="211">
                  <c:v>0.564186810607839</c:v>
                </c:pt>
                <c:pt idx="212">
                  <c:v>0.609402169251522</c:v>
                </c:pt>
                <c:pt idx="213">
                  <c:v>0.567399650427046</c:v>
                </c:pt>
                <c:pt idx="214">
                  <c:v>0.510674415501624</c:v>
                </c:pt>
                <c:pt idx="215">
                  <c:v>0.517599736826365</c:v>
                </c:pt>
                <c:pt idx="216">
                  <c:v>0.56871653042619</c:v>
                </c:pt>
                <c:pt idx="217">
                  <c:v>0.480777122052032</c:v>
                </c:pt>
                <c:pt idx="218">
                  <c:v>0.364759747932258</c:v>
                </c:pt>
                <c:pt idx="219">
                  <c:v>0.431089369158881</c:v>
                </c:pt>
                <c:pt idx="220">
                  <c:v>0.486920947445268</c:v>
                </c:pt>
                <c:pt idx="221">
                  <c:v>0.510748059020498</c:v>
                </c:pt>
                <c:pt idx="222">
                  <c:v>0.400028060329711</c:v>
                </c:pt>
                <c:pt idx="223">
                  <c:v>0.428869184546963</c:v>
                </c:pt>
                <c:pt idx="224">
                  <c:v>0.277646917917598</c:v>
                </c:pt>
                <c:pt idx="225">
                  <c:v>0.261691280465743</c:v>
                </c:pt>
                <c:pt idx="226">
                  <c:v>0.237707422019721</c:v>
                </c:pt>
                <c:pt idx="227">
                  <c:v>0.266209298783516</c:v>
                </c:pt>
                <c:pt idx="228">
                  <c:v>0.244894762235966</c:v>
                </c:pt>
                <c:pt idx="229">
                  <c:v>0.215801698393777</c:v>
                </c:pt>
                <c:pt idx="230">
                  <c:v>0.229561817164569</c:v>
                </c:pt>
                <c:pt idx="231">
                  <c:v>0.207944209348704</c:v>
                </c:pt>
                <c:pt idx="232">
                  <c:v>0.246243677934607</c:v>
                </c:pt>
                <c:pt idx="233">
                  <c:v>0.206316953819148</c:v>
                </c:pt>
                <c:pt idx="234">
                  <c:v>0.122496294544762</c:v>
                </c:pt>
                <c:pt idx="235">
                  <c:v>0.102224173251391</c:v>
                </c:pt>
                <c:pt idx="236">
                  <c:v>0.0684058473450048</c:v>
                </c:pt>
                <c:pt idx="237">
                  <c:v>0.100103752579243</c:v>
                </c:pt>
                <c:pt idx="238">
                  <c:v>0.0808136104572301</c:v>
                </c:pt>
                <c:pt idx="239">
                  <c:v>0.0324381172848576</c:v>
                </c:pt>
                <c:pt idx="240">
                  <c:v>0.0411823352140122</c:v>
                </c:pt>
                <c:pt idx="241">
                  <c:v>0.0285232953133198</c:v>
                </c:pt>
                <c:pt idx="242">
                  <c:v>-0.00740485620802479</c:v>
                </c:pt>
                <c:pt idx="243">
                  <c:v>0.0211748597057729</c:v>
                </c:pt>
                <c:pt idx="244">
                  <c:v>0.00230361546938126</c:v>
                </c:pt>
                <c:pt idx="245">
                  <c:v>0.0487759964733521</c:v>
                </c:pt>
                <c:pt idx="246">
                  <c:v>0.0327719787085833</c:v>
                </c:pt>
                <c:pt idx="247">
                  <c:v>0.00243302650745838</c:v>
                </c:pt>
                <c:pt idx="248">
                  <c:v>-0.000449706122278182</c:v>
                </c:pt>
                <c:pt idx="249">
                  <c:v>0.0265599622639488</c:v>
                </c:pt>
                <c:pt idx="250">
                  <c:v>0.0221404505721428</c:v>
                </c:pt>
                <c:pt idx="251">
                  <c:v>0.034606290023037</c:v>
                </c:pt>
                <c:pt idx="252">
                  <c:v>0.0803415083978329</c:v>
                </c:pt>
                <c:pt idx="253">
                  <c:v>0.0933269267324231</c:v>
                </c:pt>
                <c:pt idx="254">
                  <c:v>0.0722914307285769</c:v>
                </c:pt>
                <c:pt idx="255">
                  <c:v>0.10844144450981</c:v>
                </c:pt>
                <c:pt idx="256">
                  <c:v>0.0918778860954337</c:v>
                </c:pt>
                <c:pt idx="257">
                  <c:v>0.0944019025945404</c:v>
                </c:pt>
                <c:pt idx="258">
                  <c:v>0.0950160657632003</c:v>
                </c:pt>
                <c:pt idx="259">
                  <c:v>0.0840991089760205</c:v>
                </c:pt>
                <c:pt idx="260">
                  <c:v>0.000809805838268862</c:v>
                </c:pt>
                <c:pt idx="261">
                  <c:v>-0.024550797492128</c:v>
                </c:pt>
                <c:pt idx="262">
                  <c:v>-0.0421871395141887</c:v>
                </c:pt>
                <c:pt idx="263">
                  <c:v>-0.0146746364010358</c:v>
                </c:pt>
                <c:pt idx="264">
                  <c:v>0.0109737840417438</c:v>
                </c:pt>
                <c:pt idx="265">
                  <c:v>0.011248758253959</c:v>
                </c:pt>
                <c:pt idx="266">
                  <c:v>0.0101524586222293</c:v>
                </c:pt>
                <c:pt idx="267">
                  <c:v>0.0175286478604015</c:v>
                </c:pt>
                <c:pt idx="268">
                  <c:v>0.0112227306691151</c:v>
                </c:pt>
                <c:pt idx="269">
                  <c:v>0.0286537715457518</c:v>
                </c:pt>
                <c:pt idx="270">
                  <c:v>0.0346926260132854</c:v>
                </c:pt>
                <c:pt idx="271">
                  <c:v>0.0158365730961929</c:v>
                </c:pt>
                <c:pt idx="272">
                  <c:v>-0.0351745358915404</c:v>
                </c:pt>
                <c:pt idx="273">
                  <c:v>-0.0260755621370954</c:v>
                </c:pt>
                <c:pt idx="274">
                  <c:v>-0.0438884824676561</c:v>
                </c:pt>
                <c:pt idx="275">
                  <c:v>-0.0573625333574015</c:v>
                </c:pt>
                <c:pt idx="276">
                  <c:v>0.000781188969611749</c:v>
                </c:pt>
                <c:pt idx="277">
                  <c:v>0.0257513191098876</c:v>
                </c:pt>
                <c:pt idx="278">
                  <c:v>0.0380884862806879</c:v>
                </c:pt>
                <c:pt idx="279">
                  <c:v>0.0702529692639992</c:v>
                </c:pt>
                <c:pt idx="280">
                  <c:v>0.0447919707661798</c:v>
                </c:pt>
                <c:pt idx="281">
                  <c:v>0.0469064297338549</c:v>
                </c:pt>
                <c:pt idx="282">
                  <c:v>0.0315670518583708</c:v>
                </c:pt>
                <c:pt idx="283">
                  <c:v>0.0520352539096909</c:v>
                </c:pt>
                <c:pt idx="284">
                  <c:v>0.013725209457558</c:v>
                </c:pt>
                <c:pt idx="285">
                  <c:v>0.0252708480759073</c:v>
                </c:pt>
                <c:pt idx="286">
                  <c:v>0.0855713059964145</c:v>
                </c:pt>
                <c:pt idx="287">
                  <c:v>0.145304410163822</c:v>
                </c:pt>
                <c:pt idx="288">
                  <c:v>0.178817688700929</c:v>
                </c:pt>
                <c:pt idx="289">
                  <c:v>0.157611690403527</c:v>
                </c:pt>
                <c:pt idx="290">
                  <c:v>0.225686452172053</c:v>
                </c:pt>
                <c:pt idx="291">
                  <c:v>0.2274501769841</c:v>
                </c:pt>
                <c:pt idx="292">
                  <c:v>0.161880719469864</c:v>
                </c:pt>
                <c:pt idx="293">
                  <c:v>0.138919171468619</c:v>
                </c:pt>
                <c:pt idx="294">
                  <c:v>0.160798707494795</c:v>
                </c:pt>
                <c:pt idx="295">
                  <c:v>0.148444552369993</c:v>
                </c:pt>
                <c:pt idx="296">
                  <c:v>0.131020004292991</c:v>
                </c:pt>
                <c:pt idx="297">
                  <c:v>0.126290250494818</c:v>
                </c:pt>
                <c:pt idx="298">
                  <c:v>0.107862218103182</c:v>
                </c:pt>
                <c:pt idx="299">
                  <c:v>0.0887409699109884</c:v>
                </c:pt>
                <c:pt idx="300">
                  <c:v>0.0802144912372482</c:v>
                </c:pt>
                <c:pt idx="301">
                  <c:v>0.0872364422444313</c:v>
                </c:pt>
                <c:pt idx="302">
                  <c:v>0.0581724464427669</c:v>
                </c:pt>
                <c:pt idx="303">
                  <c:v>0.0639989406260115</c:v>
                </c:pt>
                <c:pt idx="304">
                  <c:v>0.0561682986946971</c:v>
                </c:pt>
                <c:pt idx="305">
                  <c:v>0.0755518851750434</c:v>
                </c:pt>
                <c:pt idx="306">
                  <c:v>0.0766138432042324</c:v>
                </c:pt>
                <c:pt idx="307">
                  <c:v>0.0583856310173377</c:v>
                </c:pt>
                <c:pt idx="308">
                  <c:v>0.0604585375481071</c:v>
                </c:pt>
                <c:pt idx="309">
                  <c:v>0.0549269389284381</c:v>
                </c:pt>
                <c:pt idx="310">
                  <c:v>0.0410993140857718</c:v>
                </c:pt>
                <c:pt idx="311">
                  <c:v>0.013735152428934</c:v>
                </c:pt>
                <c:pt idx="312">
                  <c:v>0.103901637931447</c:v>
                </c:pt>
                <c:pt idx="313">
                  <c:v>0.109741320267637</c:v>
                </c:pt>
                <c:pt idx="314">
                  <c:v>0.104917243040501</c:v>
                </c:pt>
                <c:pt idx="315">
                  <c:v>0.131838120078788</c:v>
                </c:pt>
                <c:pt idx="316">
                  <c:v>0.0843069786165452</c:v>
                </c:pt>
                <c:pt idx="317">
                  <c:v>0.0891912975643583</c:v>
                </c:pt>
                <c:pt idx="318">
                  <c:v>0.108684458520757</c:v>
                </c:pt>
                <c:pt idx="319">
                  <c:v>0.10731093250702</c:v>
                </c:pt>
                <c:pt idx="320">
                  <c:v>0.112039447312628</c:v>
                </c:pt>
                <c:pt idx="321">
                  <c:v>0.107974137931035</c:v>
                </c:pt>
                <c:pt idx="322">
                  <c:v>0.148765558151002</c:v>
                </c:pt>
                <c:pt idx="323">
                  <c:v>0.161602362560646</c:v>
                </c:pt>
                <c:pt idx="324">
                  <c:v>0.17884835324288</c:v>
                </c:pt>
                <c:pt idx="325">
                  <c:v>0.169890214319654</c:v>
                </c:pt>
                <c:pt idx="326">
                  <c:v>0.219039383696251</c:v>
                </c:pt>
                <c:pt idx="327">
                  <c:v>0.212541209715402</c:v>
                </c:pt>
                <c:pt idx="328">
                  <c:v>0.208633205838732</c:v>
                </c:pt>
                <c:pt idx="329">
                  <c:v>0.190723562152134</c:v>
                </c:pt>
                <c:pt idx="330">
                  <c:v>0.135068141118385</c:v>
                </c:pt>
                <c:pt idx="331">
                  <c:v>0.0720575443946014</c:v>
                </c:pt>
                <c:pt idx="332">
                  <c:v>0.0648639273894006</c:v>
                </c:pt>
                <c:pt idx="333">
                  <c:v>0.0714385714216749</c:v>
                </c:pt>
                <c:pt idx="334">
                  <c:v>0.0349297140087252</c:v>
                </c:pt>
                <c:pt idx="335">
                  <c:v>0.0190611977360042</c:v>
                </c:pt>
                <c:pt idx="336">
                  <c:v>0.0332153102124903</c:v>
                </c:pt>
                <c:pt idx="337">
                  <c:v>0.0557605097770456</c:v>
                </c:pt>
                <c:pt idx="338">
                  <c:v>0.00813108174624202</c:v>
                </c:pt>
                <c:pt idx="339">
                  <c:v>-0.0553742152653494</c:v>
                </c:pt>
                <c:pt idx="340">
                  <c:v>-0.0731050492260543</c:v>
                </c:pt>
                <c:pt idx="341">
                  <c:v>-0.0415089503531168</c:v>
                </c:pt>
                <c:pt idx="342">
                  <c:v>-0.0426372072307855</c:v>
                </c:pt>
                <c:pt idx="343">
                  <c:v>-0.045987296583059</c:v>
                </c:pt>
                <c:pt idx="344">
                  <c:v>0.0132939369533049</c:v>
                </c:pt>
                <c:pt idx="345">
                  <c:v>0.00920420413340437</c:v>
                </c:pt>
                <c:pt idx="346">
                  <c:v>0.0243289570168185</c:v>
                </c:pt>
                <c:pt idx="347">
                  <c:v>-0.00446791786753463</c:v>
                </c:pt>
                <c:pt idx="348">
                  <c:v>0.0348276899576459</c:v>
                </c:pt>
                <c:pt idx="349">
                  <c:v>0.0482275467205833</c:v>
                </c:pt>
                <c:pt idx="350">
                  <c:v>0.0496075178115808</c:v>
                </c:pt>
                <c:pt idx="351">
                  <c:v>0.100289425215873</c:v>
                </c:pt>
                <c:pt idx="352">
                  <c:v>0.141638778979383</c:v>
                </c:pt>
                <c:pt idx="353">
                  <c:v>0.124910551769514</c:v>
                </c:pt>
                <c:pt idx="354">
                  <c:v>0.124763144295366</c:v>
                </c:pt>
                <c:pt idx="355">
                  <c:v>0.0743789843415094</c:v>
                </c:pt>
                <c:pt idx="356">
                  <c:v>0.0850181841296363</c:v>
                </c:pt>
                <c:pt idx="357">
                  <c:v>0.0982411868508847</c:v>
                </c:pt>
                <c:pt idx="358">
                  <c:v>0.0871626727234968</c:v>
                </c:pt>
                <c:pt idx="359">
                  <c:v>0.0615122043486106</c:v>
                </c:pt>
                <c:pt idx="360">
                  <c:v>0.0800405897028001</c:v>
                </c:pt>
                <c:pt idx="361">
                  <c:v>0.0908864895581758</c:v>
                </c:pt>
                <c:pt idx="362">
                  <c:v>0.0674662801966729</c:v>
                </c:pt>
                <c:pt idx="363">
                  <c:v>0.0952106723740774</c:v>
                </c:pt>
                <c:pt idx="364">
                  <c:v>0.0557897658764238</c:v>
                </c:pt>
                <c:pt idx="365">
                  <c:v>0.0801798846804544</c:v>
                </c:pt>
                <c:pt idx="366">
                  <c:v>0.0905859322863372</c:v>
                </c:pt>
                <c:pt idx="367">
                  <c:v>0.0569647995208811</c:v>
                </c:pt>
                <c:pt idx="368">
                  <c:v>0.0942729096871713</c:v>
                </c:pt>
                <c:pt idx="369">
                  <c:v>0.0875112738076291</c:v>
                </c:pt>
                <c:pt idx="370">
                  <c:v>0.0937406894617851</c:v>
                </c:pt>
                <c:pt idx="371">
                  <c:v>0.0997184133202744</c:v>
                </c:pt>
                <c:pt idx="372">
                  <c:v>0.028402675236689</c:v>
                </c:pt>
                <c:pt idx="373">
                  <c:v>0.0554853141412179</c:v>
                </c:pt>
                <c:pt idx="374">
                  <c:v>0.0286930734279075</c:v>
                </c:pt>
                <c:pt idx="375">
                  <c:v>0.0588502347783225</c:v>
                </c:pt>
                <c:pt idx="376">
                  <c:v>0.0349817718684156</c:v>
                </c:pt>
                <c:pt idx="377">
                  <c:v>0.056570700549803</c:v>
                </c:pt>
                <c:pt idx="378">
                  <c:v>0.0712906956248844</c:v>
                </c:pt>
                <c:pt idx="379">
                  <c:v>0.0783358800781949</c:v>
                </c:pt>
                <c:pt idx="380">
                  <c:v>0.101026018591474</c:v>
                </c:pt>
                <c:pt idx="381">
                  <c:v>0.0980034748161207</c:v>
                </c:pt>
                <c:pt idx="382">
                  <c:v>0.141921222223212</c:v>
                </c:pt>
                <c:pt idx="383">
                  <c:v>0.166175907524568</c:v>
                </c:pt>
                <c:pt idx="384">
                  <c:v>0.156905857390393</c:v>
                </c:pt>
                <c:pt idx="385">
                  <c:v>0.177754448254266</c:v>
                </c:pt>
                <c:pt idx="386">
                  <c:v>0.205371277622175</c:v>
                </c:pt>
                <c:pt idx="387">
                  <c:v>0.233226132068829</c:v>
                </c:pt>
                <c:pt idx="388">
                  <c:v>0.220361353212631</c:v>
                </c:pt>
                <c:pt idx="389">
                  <c:v>0.198490854430526</c:v>
                </c:pt>
                <c:pt idx="390">
                  <c:v>0.251847365801902</c:v>
                </c:pt>
                <c:pt idx="391">
                  <c:v>0.328686774486467</c:v>
                </c:pt>
                <c:pt idx="392">
                  <c:v>0.330238221333506</c:v>
                </c:pt>
                <c:pt idx="393">
                  <c:v>0.223528512897896</c:v>
                </c:pt>
                <c:pt idx="394">
                  <c:v>0.204407568163833</c:v>
                </c:pt>
                <c:pt idx="395">
                  <c:v>0.236758338152607</c:v>
                </c:pt>
                <c:pt idx="396">
                  <c:v>0.157619168649923</c:v>
                </c:pt>
                <c:pt idx="397">
                  <c:v>0.203897602661322</c:v>
                </c:pt>
                <c:pt idx="398">
                  <c:v>0.18384431596418</c:v>
                </c:pt>
                <c:pt idx="399">
                  <c:v>0.184648557801079</c:v>
                </c:pt>
                <c:pt idx="400">
                  <c:v>0.163979083821274</c:v>
                </c:pt>
                <c:pt idx="401">
                  <c:v>0.203832477815884</c:v>
                </c:pt>
                <c:pt idx="402">
                  <c:v>0.196184960348561</c:v>
                </c:pt>
                <c:pt idx="403">
                  <c:v>0.20884003843495</c:v>
                </c:pt>
                <c:pt idx="404">
                  <c:v>0.190214186629562</c:v>
                </c:pt>
                <c:pt idx="405">
                  <c:v>0.163454723989241</c:v>
                </c:pt>
                <c:pt idx="406">
                  <c:v>0.192957602675039</c:v>
                </c:pt>
                <c:pt idx="407">
                  <c:v>0.205762852938274</c:v>
                </c:pt>
                <c:pt idx="408">
                  <c:v>0.0996853187821173</c:v>
                </c:pt>
                <c:pt idx="409">
                  <c:v>0.0782465063413277</c:v>
                </c:pt>
                <c:pt idx="410">
                  <c:v>0.0554169071561544</c:v>
                </c:pt>
                <c:pt idx="411">
                  <c:v>0.102664086424306</c:v>
                </c:pt>
                <c:pt idx="412">
                  <c:v>0.110283257294778</c:v>
                </c:pt>
                <c:pt idx="413">
                  <c:v>0.0726599381409735</c:v>
                </c:pt>
                <c:pt idx="414">
                  <c:v>0.121111286950583</c:v>
                </c:pt>
                <c:pt idx="415">
                  <c:v>0.107303884833705</c:v>
                </c:pt>
                <c:pt idx="416">
                  <c:v>0.0289206120981822</c:v>
                </c:pt>
                <c:pt idx="417">
                  <c:v>-0.0251236605109437</c:v>
                </c:pt>
                <c:pt idx="418">
                  <c:v>-0.0454002145791435</c:v>
                </c:pt>
                <c:pt idx="419">
                  <c:v>-0.0448739268073369</c:v>
                </c:pt>
                <c:pt idx="420">
                  <c:v>-0.0252516277040891</c:v>
                </c:pt>
                <c:pt idx="421">
                  <c:v>-0.0630005447553074</c:v>
                </c:pt>
                <c:pt idx="422">
                  <c:v>-0.0699071830021113</c:v>
                </c:pt>
                <c:pt idx="423">
                  <c:v>-0.0841914834400222</c:v>
                </c:pt>
                <c:pt idx="424">
                  <c:v>-0.0407601351351354</c:v>
                </c:pt>
                <c:pt idx="425">
                  <c:v>-0.0733220246696408</c:v>
                </c:pt>
                <c:pt idx="426">
                  <c:v>-0.0675065116788753</c:v>
                </c:pt>
                <c:pt idx="427">
                  <c:v>-0.0779197445414936</c:v>
                </c:pt>
                <c:pt idx="428">
                  <c:v>-0.0662608810558135</c:v>
                </c:pt>
                <c:pt idx="429">
                  <c:v>-0.0406095478566285</c:v>
                </c:pt>
                <c:pt idx="430">
                  <c:v>-0.0809409536345177</c:v>
                </c:pt>
                <c:pt idx="431">
                  <c:v>-0.0488523149632483</c:v>
                </c:pt>
                <c:pt idx="432">
                  <c:v>-0.0525103530801147</c:v>
                </c:pt>
                <c:pt idx="433">
                  <c:v>-0.0369962871527712</c:v>
                </c:pt>
                <c:pt idx="434">
                  <c:v>-0.0455464401963921</c:v>
                </c:pt>
                <c:pt idx="435">
                  <c:v>-0.0115695049737145</c:v>
                </c:pt>
                <c:pt idx="436">
                  <c:v>-0.0440014234374453</c:v>
                </c:pt>
                <c:pt idx="437">
                  <c:v>-0.0349130807369775</c:v>
                </c:pt>
                <c:pt idx="438">
                  <c:v>-0.038460641761931</c:v>
                </c:pt>
                <c:pt idx="439">
                  <c:v>-0.0655611011493468</c:v>
                </c:pt>
                <c:pt idx="440">
                  <c:v>-0.0706345405104752</c:v>
                </c:pt>
                <c:pt idx="441">
                  <c:v>-0.110478136776236</c:v>
                </c:pt>
                <c:pt idx="442">
                  <c:v>-0.157933028565429</c:v>
                </c:pt>
                <c:pt idx="443">
                  <c:v>-0.17285555966014</c:v>
                </c:pt>
                <c:pt idx="444">
                  <c:v>-0.150625093019794</c:v>
                </c:pt>
                <c:pt idx="445">
                  <c:v>-0.0982382602722618</c:v>
                </c:pt>
                <c:pt idx="446">
                  <c:v>-0.0797570930811351</c:v>
                </c:pt>
                <c:pt idx="447">
                  <c:v>-0.0513931839883062</c:v>
                </c:pt>
                <c:pt idx="448">
                  <c:v>-0.0209618248084854</c:v>
                </c:pt>
                <c:pt idx="449">
                  <c:v>-0.0628635963193091</c:v>
                </c:pt>
                <c:pt idx="450">
                  <c:v>-0.0881387789058533</c:v>
                </c:pt>
                <c:pt idx="451">
                  <c:v>-0.120754569902951</c:v>
                </c:pt>
                <c:pt idx="452">
                  <c:v>-0.131009384439202</c:v>
                </c:pt>
                <c:pt idx="453">
                  <c:v>-0.148741024700325</c:v>
                </c:pt>
                <c:pt idx="454">
                  <c:v>-0.191804553026097</c:v>
                </c:pt>
                <c:pt idx="455">
                  <c:v>-0.299580623813088</c:v>
                </c:pt>
                <c:pt idx="456">
                  <c:v>-0.41208191953466</c:v>
                </c:pt>
                <c:pt idx="457">
                  <c:v>-0.372040540738892</c:v>
                </c:pt>
                <c:pt idx="458">
                  <c:v>-0.446531797060827</c:v>
                </c:pt>
                <c:pt idx="459">
                  <c:v>-0.387645087141242</c:v>
                </c:pt>
                <c:pt idx="460">
                  <c:v>-0.373121151928888</c:v>
                </c:pt>
                <c:pt idx="461">
                  <c:v>-0.424834296461452</c:v>
                </c:pt>
                <c:pt idx="462">
                  <c:v>-0.466860509897561</c:v>
                </c:pt>
                <c:pt idx="463">
                  <c:v>-0.42292631230834</c:v>
                </c:pt>
                <c:pt idx="464">
                  <c:v>-0.442268749815236</c:v>
                </c:pt>
                <c:pt idx="465">
                  <c:v>-0.415450689369971</c:v>
                </c:pt>
                <c:pt idx="466">
                  <c:v>-0.418898287140742</c:v>
                </c:pt>
                <c:pt idx="467">
                  <c:v>-0.427832160510908</c:v>
                </c:pt>
                <c:pt idx="468">
                  <c:v>-0.34832810971593</c:v>
                </c:pt>
                <c:pt idx="469">
                  <c:v>-0.355889898931943</c:v>
                </c:pt>
                <c:pt idx="470">
                  <c:v>-0.346445756873873</c:v>
                </c:pt>
                <c:pt idx="471">
                  <c:v>-0.364934227495486</c:v>
                </c:pt>
                <c:pt idx="472">
                  <c:v>-0.388230516789871</c:v>
                </c:pt>
                <c:pt idx="473">
                  <c:v>-0.309408421372325</c:v>
                </c:pt>
                <c:pt idx="474">
                  <c:v>-0.339150658971488</c:v>
                </c:pt>
                <c:pt idx="475">
                  <c:v>-0.37428962163805</c:v>
                </c:pt>
                <c:pt idx="476">
                  <c:v>-0.393417507528131</c:v>
                </c:pt>
                <c:pt idx="477">
                  <c:v>-0.415206396413091</c:v>
                </c:pt>
                <c:pt idx="478">
                  <c:v>-0.352991425949949</c:v>
                </c:pt>
                <c:pt idx="479">
                  <c:v>-0.354650570609935</c:v>
                </c:pt>
                <c:pt idx="480">
                  <c:v>-0.316639984432907</c:v>
                </c:pt>
                <c:pt idx="481">
                  <c:v>-0.31594952298206</c:v>
                </c:pt>
                <c:pt idx="482">
                  <c:v>-0.278442433980718</c:v>
                </c:pt>
                <c:pt idx="483">
                  <c:v>-0.303749110475786</c:v>
                </c:pt>
                <c:pt idx="484">
                  <c:v>-0.300726805974587</c:v>
                </c:pt>
                <c:pt idx="485">
                  <c:v>-0.305931796252711</c:v>
                </c:pt>
                <c:pt idx="486">
                  <c:v>-0.288903791422684</c:v>
                </c:pt>
                <c:pt idx="487">
                  <c:v>-0.335611048500306</c:v>
                </c:pt>
                <c:pt idx="488">
                  <c:v>-0.307877954897799</c:v>
                </c:pt>
                <c:pt idx="489">
                  <c:v>-0.296643225801336</c:v>
                </c:pt>
                <c:pt idx="490">
                  <c:v>-0.252626729600414</c:v>
                </c:pt>
                <c:pt idx="491">
                  <c:v>-0.242697086983093</c:v>
                </c:pt>
                <c:pt idx="492">
                  <c:v>-0.24048144499998</c:v>
                </c:pt>
                <c:pt idx="493">
                  <c:v>-0.206168515695513</c:v>
                </c:pt>
                <c:pt idx="494">
                  <c:v>-0.199903802474415</c:v>
                </c:pt>
                <c:pt idx="495">
                  <c:v>-0.215735927255837</c:v>
                </c:pt>
                <c:pt idx="496">
                  <c:v>-0.173547166174577</c:v>
                </c:pt>
              </c:numCache>
            </c:numRef>
          </c:yVal>
          <c:smooth val="0"/>
        </c:ser>
        <c:dLbls>
          <c:showLegendKey val="0"/>
          <c:showVal val="0"/>
          <c:showCatName val="0"/>
          <c:showSerName val="0"/>
          <c:showPercent val="0"/>
          <c:showBubbleSize val="0"/>
        </c:dLbls>
        <c:axId val="-2141940536"/>
        <c:axId val="-2141931144"/>
      </c:scatterChart>
      <c:valAx>
        <c:axId val="-2141940536"/>
        <c:scaling>
          <c:orientation val="minMax"/>
          <c:max val="40020.0"/>
          <c:min val="36500.0"/>
        </c:scaling>
        <c:delete val="0"/>
        <c:axPos val="b"/>
        <c:numFmt formatCode="m/d/yyyy" sourceLinked="1"/>
        <c:majorTickMark val="out"/>
        <c:minorTickMark val="none"/>
        <c:tickLblPos val="nextTo"/>
        <c:txPr>
          <a:bodyPr rot="-5400000" vert="horz"/>
          <a:lstStyle/>
          <a:p>
            <a:pPr>
              <a:defRPr sz="1500">
                <a:latin typeface="Arial" pitchFamily="34" charset="0"/>
                <a:cs typeface="Arial" pitchFamily="34" charset="0"/>
              </a:defRPr>
            </a:pPr>
            <a:endParaRPr lang="en-US"/>
          </a:p>
        </c:txPr>
        <c:crossAx val="-2141931144"/>
        <c:crossesAt val="-1.0"/>
        <c:crossBetween val="midCat"/>
        <c:majorUnit val="251.0"/>
        <c:minorUnit val="30.0"/>
      </c:valAx>
      <c:valAx>
        <c:axId val="-2141931144"/>
        <c:scaling>
          <c:orientation val="minMax"/>
          <c:max val="1.4"/>
          <c:min val="-0.8"/>
        </c:scaling>
        <c:delete val="0"/>
        <c:axPos val="l"/>
        <c:majorGridlines>
          <c:spPr>
            <a:ln>
              <a:solidFill>
                <a:srgbClr val="FFFFFF">
                  <a:lumMod val="75000"/>
                </a:srgbClr>
              </a:solidFill>
            </a:ln>
          </c:spPr>
        </c:majorGridlines>
        <c:numFmt formatCode="0%" sourceLinked="0"/>
        <c:majorTickMark val="out"/>
        <c:minorTickMark val="none"/>
        <c:tickLblPos val="nextTo"/>
        <c:txPr>
          <a:bodyPr/>
          <a:lstStyle/>
          <a:p>
            <a:pPr>
              <a:defRPr sz="1500">
                <a:latin typeface="Arial" pitchFamily="34" charset="0"/>
                <a:cs typeface="Arial" pitchFamily="34" charset="0"/>
              </a:defRPr>
            </a:pPr>
            <a:endParaRPr lang="en-US"/>
          </a:p>
        </c:txPr>
        <c:crossAx val="-2141940536"/>
        <c:crosses val="autoZero"/>
        <c:crossBetween val="midCat"/>
        <c:majorUnit val="0.2"/>
      </c:valAx>
      <c:spPr>
        <a:solidFill>
          <a:schemeClr val="bg1"/>
        </a:solidFill>
        <a:ln>
          <a:solidFill>
            <a:schemeClr val="tx1"/>
          </a:solidFill>
        </a:ln>
      </c:spPr>
    </c:plotArea>
    <c:legend>
      <c:legendPos val="r"/>
      <c:layout>
        <c:manualLayout>
          <c:xMode val="edge"/>
          <c:yMode val="edge"/>
          <c:x val="0.709133702849248"/>
          <c:y val="0.113960908227422"/>
          <c:w val="0.20354604267015"/>
          <c:h val="0.189938466342756"/>
        </c:manualLayout>
      </c:layout>
      <c:overlay val="0"/>
      <c:spPr>
        <a:solidFill>
          <a:srgbClr val="FFFFFF"/>
        </a:solidFill>
        <a:ln w="6350">
          <a:solidFill>
            <a:srgbClr val="000000"/>
          </a:solidFill>
        </a:ln>
        <a:effectLst>
          <a:outerShdw blurRad="50800" dist="38100" dir="2700000" algn="tl" rotWithShape="0">
            <a:prstClr val="black">
              <a:alpha val="40000"/>
            </a:prstClr>
          </a:outerShdw>
        </a:effectLst>
      </c:spPr>
      <c:txPr>
        <a:bodyPr/>
        <a:lstStyle/>
        <a:p>
          <a:pPr>
            <a:defRPr sz="2000">
              <a:latin typeface="Arial" pitchFamily="34" charset="0"/>
              <a:cs typeface="Arial" pitchFamily="34" charset="0"/>
            </a:defRPr>
          </a:pPr>
          <a:endParaRPr lang="en-US"/>
        </a:p>
      </c:txPr>
    </c:legend>
    <c:plotVisOnly val="1"/>
    <c:dispBlanksAs val="gap"/>
    <c:showDLblsOverMax val="0"/>
  </c:chart>
  <c:spPr>
    <a:noFill/>
    <a:ln>
      <a:noFill/>
    </a:ln>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48788183375786"/>
          <c:y val="0.0263247219214482"/>
          <c:w val="0.72304141765545"/>
          <c:h val="0.8649348909092"/>
        </c:manualLayout>
      </c:layout>
      <c:scatterChart>
        <c:scatterStyle val="lineMarker"/>
        <c:varyColors val="0"/>
        <c:ser>
          <c:idx val="0"/>
          <c:order val="0"/>
          <c:tx>
            <c:strRef>
              <c:f>'data (2)'!$E$2</c:f>
              <c:strCache>
                <c:ptCount val="1"/>
                <c:pt idx="0">
                  <c:v>Durables</c:v>
                </c:pt>
              </c:strCache>
            </c:strRef>
          </c:tx>
          <c:spPr>
            <a:ln w="38100">
              <a:solidFill>
                <a:srgbClr val="0000FF"/>
              </a:solidFill>
            </a:ln>
          </c:spPr>
          <c:marker>
            <c:symbol val="none"/>
          </c:marker>
          <c:xVal>
            <c:numRef>
              <c:f>'data (2)'!$B$3:$B$59</c:f>
              <c:numCache>
                <c:formatCode>0.00</c:formatCode>
                <c:ptCount val="57"/>
                <c:pt idx="0">
                  <c:v>1995.0</c:v>
                </c:pt>
                <c:pt idx="1">
                  <c:v>1995.25</c:v>
                </c:pt>
                <c:pt idx="2">
                  <c:v>1995.5</c:v>
                </c:pt>
                <c:pt idx="3">
                  <c:v>1995.75</c:v>
                </c:pt>
                <c:pt idx="4">
                  <c:v>1996.0</c:v>
                </c:pt>
                <c:pt idx="5">
                  <c:v>1996.25</c:v>
                </c:pt>
                <c:pt idx="6">
                  <c:v>1996.5</c:v>
                </c:pt>
                <c:pt idx="7">
                  <c:v>1996.75</c:v>
                </c:pt>
                <c:pt idx="8">
                  <c:v>1997.0</c:v>
                </c:pt>
                <c:pt idx="9">
                  <c:v>1997.25</c:v>
                </c:pt>
                <c:pt idx="10">
                  <c:v>1997.5</c:v>
                </c:pt>
                <c:pt idx="11">
                  <c:v>1997.75</c:v>
                </c:pt>
                <c:pt idx="12">
                  <c:v>1998.0</c:v>
                </c:pt>
                <c:pt idx="13">
                  <c:v>1998.25</c:v>
                </c:pt>
                <c:pt idx="14">
                  <c:v>1998.5</c:v>
                </c:pt>
                <c:pt idx="15">
                  <c:v>1998.75</c:v>
                </c:pt>
                <c:pt idx="16">
                  <c:v>1999.0</c:v>
                </c:pt>
                <c:pt idx="17">
                  <c:v>1999.25</c:v>
                </c:pt>
                <c:pt idx="18">
                  <c:v>1999.5</c:v>
                </c:pt>
                <c:pt idx="19">
                  <c:v>1999.75</c:v>
                </c:pt>
                <c:pt idx="20">
                  <c:v>2000.0</c:v>
                </c:pt>
                <c:pt idx="21">
                  <c:v>2000.25</c:v>
                </c:pt>
                <c:pt idx="22">
                  <c:v>2000.5</c:v>
                </c:pt>
                <c:pt idx="23">
                  <c:v>2000.75</c:v>
                </c:pt>
                <c:pt idx="24">
                  <c:v>2001.0</c:v>
                </c:pt>
                <c:pt idx="25">
                  <c:v>2001.25</c:v>
                </c:pt>
                <c:pt idx="26">
                  <c:v>2001.5</c:v>
                </c:pt>
                <c:pt idx="27">
                  <c:v>2001.75</c:v>
                </c:pt>
                <c:pt idx="28">
                  <c:v>2002.0</c:v>
                </c:pt>
                <c:pt idx="29">
                  <c:v>2002.25</c:v>
                </c:pt>
                <c:pt idx="30">
                  <c:v>2002.5</c:v>
                </c:pt>
                <c:pt idx="31">
                  <c:v>2002.75</c:v>
                </c:pt>
                <c:pt idx="32">
                  <c:v>2003.0</c:v>
                </c:pt>
                <c:pt idx="33">
                  <c:v>2003.25</c:v>
                </c:pt>
                <c:pt idx="34">
                  <c:v>2003.5</c:v>
                </c:pt>
                <c:pt idx="35">
                  <c:v>2003.75</c:v>
                </c:pt>
                <c:pt idx="36">
                  <c:v>2004.0</c:v>
                </c:pt>
                <c:pt idx="37">
                  <c:v>2004.25</c:v>
                </c:pt>
                <c:pt idx="38">
                  <c:v>2004.5</c:v>
                </c:pt>
                <c:pt idx="39">
                  <c:v>2004.75</c:v>
                </c:pt>
                <c:pt idx="40">
                  <c:v>2005.0</c:v>
                </c:pt>
                <c:pt idx="41">
                  <c:v>2005.25</c:v>
                </c:pt>
                <c:pt idx="42">
                  <c:v>2005.5</c:v>
                </c:pt>
                <c:pt idx="43">
                  <c:v>2005.75</c:v>
                </c:pt>
                <c:pt idx="44">
                  <c:v>2006.0</c:v>
                </c:pt>
                <c:pt idx="45">
                  <c:v>2006.25</c:v>
                </c:pt>
                <c:pt idx="46">
                  <c:v>2006.5</c:v>
                </c:pt>
                <c:pt idx="47">
                  <c:v>2006.75</c:v>
                </c:pt>
                <c:pt idx="48">
                  <c:v>2007.0</c:v>
                </c:pt>
                <c:pt idx="49">
                  <c:v>2007.25</c:v>
                </c:pt>
                <c:pt idx="50">
                  <c:v>2007.5</c:v>
                </c:pt>
                <c:pt idx="51">
                  <c:v>2007.75</c:v>
                </c:pt>
                <c:pt idx="52">
                  <c:v>2008.0</c:v>
                </c:pt>
                <c:pt idx="53">
                  <c:v>2008.25</c:v>
                </c:pt>
                <c:pt idx="54">
                  <c:v>2008.5</c:v>
                </c:pt>
                <c:pt idx="55">
                  <c:v>2008.75</c:v>
                </c:pt>
                <c:pt idx="56">
                  <c:v>2009.0</c:v>
                </c:pt>
              </c:numCache>
            </c:numRef>
          </c:xVal>
          <c:yVal>
            <c:numRef>
              <c:f>'data (2)'!$E$3:$E$59</c:f>
              <c:numCache>
                <c:formatCode>0.0%</c:formatCode>
                <c:ptCount val="57"/>
                <c:pt idx="0">
                  <c:v>0.0579787234042554</c:v>
                </c:pt>
                <c:pt idx="1">
                  <c:v>0.0500000000000001</c:v>
                </c:pt>
                <c:pt idx="2">
                  <c:v>0.0583504449007529</c:v>
                </c:pt>
                <c:pt idx="3">
                  <c:v>0.0362737015663645</c:v>
                </c:pt>
                <c:pt idx="4">
                  <c:v>0.066029830735713</c:v>
                </c:pt>
                <c:pt idx="5">
                  <c:v>0.0822963331674133</c:v>
                </c:pt>
                <c:pt idx="6">
                  <c:v>0.0598221503637834</c:v>
                </c:pt>
                <c:pt idx="7">
                  <c:v>0.060143198090692</c:v>
                </c:pt>
                <c:pt idx="8">
                  <c:v>0.0734161295393805</c:v>
                </c:pt>
                <c:pt idx="9">
                  <c:v>0.0329602943430937</c:v>
                </c:pt>
                <c:pt idx="10">
                  <c:v>0.0680396643783372</c:v>
                </c:pt>
                <c:pt idx="11">
                  <c:v>0.0715893741557858</c:v>
                </c:pt>
                <c:pt idx="12">
                  <c:v>0.0426186291739895</c:v>
                </c:pt>
                <c:pt idx="13">
                  <c:v>0.0979519145146929</c:v>
                </c:pt>
                <c:pt idx="14">
                  <c:v>0.0782745322096843</c:v>
                </c:pt>
                <c:pt idx="15">
                  <c:v>0.112324929971989</c:v>
                </c:pt>
                <c:pt idx="16">
                  <c:v>0.102963899424077</c:v>
                </c:pt>
                <c:pt idx="17">
                  <c:v>0.106380102730468</c:v>
                </c:pt>
                <c:pt idx="18">
                  <c:v>0.103192475824613</c:v>
                </c:pt>
                <c:pt idx="19">
                  <c:v>0.0502392344497608</c:v>
                </c:pt>
                <c:pt idx="20">
                  <c:v>0.116785532348446</c:v>
                </c:pt>
                <c:pt idx="21">
                  <c:v>0.043616371411118</c:v>
                </c:pt>
                <c:pt idx="22">
                  <c:v>0.0342219020172911</c:v>
                </c:pt>
                <c:pt idx="23">
                  <c:v>0.0321304399952044</c:v>
                </c:pt>
                <c:pt idx="24">
                  <c:v>-0.00547382825863834</c:v>
                </c:pt>
                <c:pt idx="25">
                  <c:v>0.0122922032310934</c:v>
                </c:pt>
                <c:pt idx="26">
                  <c:v>0.00441193544641828</c:v>
                </c:pt>
                <c:pt idx="27">
                  <c:v>0.0835172493901733</c:v>
                </c:pt>
                <c:pt idx="28">
                  <c:v>0.0494209379658298</c:v>
                </c:pt>
                <c:pt idx="29">
                  <c:v>0.0626806985081531</c:v>
                </c:pt>
                <c:pt idx="30">
                  <c:v>0.0866951797480062</c:v>
                </c:pt>
                <c:pt idx="31">
                  <c:v>-0.0121140651801029</c:v>
                </c:pt>
                <c:pt idx="32">
                  <c:v>-0.00404283216783222</c:v>
                </c:pt>
                <c:pt idx="33">
                  <c:v>0.0200239416693873</c:v>
                </c:pt>
                <c:pt idx="34">
                  <c:v>0.0258483140091479</c:v>
                </c:pt>
                <c:pt idx="35">
                  <c:v>0.0389582202930005</c:v>
                </c:pt>
                <c:pt idx="36">
                  <c:v>0.0637410861217773</c:v>
                </c:pt>
                <c:pt idx="37">
                  <c:v>0.0400085351541663</c:v>
                </c:pt>
                <c:pt idx="38">
                  <c:v>0.0233305682289506</c:v>
                </c:pt>
                <c:pt idx="39">
                  <c:v>0.048777940254857</c:v>
                </c:pt>
                <c:pt idx="40">
                  <c:v>0.0381600660066006</c:v>
                </c:pt>
                <c:pt idx="41">
                  <c:v>0.0600123102174805</c:v>
                </c:pt>
                <c:pt idx="42">
                  <c:v>0.0524875873948729</c:v>
                </c:pt>
                <c:pt idx="43">
                  <c:v>0.000298775022408082</c:v>
                </c:pt>
                <c:pt idx="44">
                  <c:v>0.0396383866481224</c:v>
                </c:pt>
                <c:pt idx="45">
                  <c:v>0.0152908158327688</c:v>
                </c:pt>
                <c:pt idx="46">
                  <c:v>0.0151150476557235</c:v>
                </c:pt>
                <c:pt idx="47">
                  <c:v>0.0535643170051773</c:v>
                </c:pt>
                <c:pt idx="48">
                  <c:v>0.02876254180602</c:v>
                </c:pt>
                <c:pt idx="49">
                  <c:v>0.0345057668477744</c:v>
                </c:pt>
                <c:pt idx="50">
                  <c:v>0.0301593323216995</c:v>
                </c:pt>
                <c:pt idx="51">
                  <c:v>0.0234360234360234</c:v>
                </c:pt>
                <c:pt idx="52">
                  <c:v>-0.00520156046814037</c:v>
                </c:pt>
                <c:pt idx="53">
                  <c:v>-0.0239565097208145</c:v>
                </c:pt>
                <c:pt idx="54">
                  <c:v>-0.0644448536181182</c:v>
                </c:pt>
                <c:pt idx="55">
                  <c:v>-0.126223453370268</c:v>
                </c:pt>
                <c:pt idx="56">
                  <c:v>-0.0999066293183942</c:v>
                </c:pt>
              </c:numCache>
            </c:numRef>
          </c:yVal>
          <c:smooth val="0"/>
        </c:ser>
        <c:ser>
          <c:idx val="1"/>
          <c:order val="1"/>
          <c:tx>
            <c:strRef>
              <c:f>'data (2)'!$F$2</c:f>
              <c:strCache>
                <c:ptCount val="1"/>
                <c:pt idx="0">
                  <c:v>Investment</c:v>
                </c:pt>
              </c:strCache>
            </c:strRef>
          </c:tx>
          <c:spPr>
            <a:ln w="38100">
              <a:solidFill>
                <a:srgbClr val="FF0000"/>
              </a:solidFill>
            </a:ln>
          </c:spPr>
          <c:marker>
            <c:symbol val="none"/>
          </c:marker>
          <c:xVal>
            <c:numRef>
              <c:f>'data (2)'!$B$3:$B$59</c:f>
              <c:numCache>
                <c:formatCode>0.00</c:formatCode>
                <c:ptCount val="57"/>
                <c:pt idx="0">
                  <c:v>1995.0</c:v>
                </c:pt>
                <c:pt idx="1">
                  <c:v>1995.25</c:v>
                </c:pt>
                <c:pt idx="2">
                  <c:v>1995.5</c:v>
                </c:pt>
                <c:pt idx="3">
                  <c:v>1995.75</c:v>
                </c:pt>
                <c:pt idx="4">
                  <c:v>1996.0</c:v>
                </c:pt>
                <c:pt idx="5">
                  <c:v>1996.25</c:v>
                </c:pt>
                <c:pt idx="6">
                  <c:v>1996.5</c:v>
                </c:pt>
                <c:pt idx="7">
                  <c:v>1996.75</c:v>
                </c:pt>
                <c:pt idx="8">
                  <c:v>1997.0</c:v>
                </c:pt>
                <c:pt idx="9">
                  <c:v>1997.25</c:v>
                </c:pt>
                <c:pt idx="10">
                  <c:v>1997.5</c:v>
                </c:pt>
                <c:pt idx="11">
                  <c:v>1997.75</c:v>
                </c:pt>
                <c:pt idx="12">
                  <c:v>1998.0</c:v>
                </c:pt>
                <c:pt idx="13">
                  <c:v>1998.25</c:v>
                </c:pt>
                <c:pt idx="14">
                  <c:v>1998.5</c:v>
                </c:pt>
                <c:pt idx="15">
                  <c:v>1998.75</c:v>
                </c:pt>
                <c:pt idx="16">
                  <c:v>1999.0</c:v>
                </c:pt>
                <c:pt idx="17">
                  <c:v>1999.25</c:v>
                </c:pt>
                <c:pt idx="18">
                  <c:v>1999.5</c:v>
                </c:pt>
                <c:pt idx="19">
                  <c:v>1999.75</c:v>
                </c:pt>
                <c:pt idx="20">
                  <c:v>2000.0</c:v>
                </c:pt>
                <c:pt idx="21">
                  <c:v>2000.25</c:v>
                </c:pt>
                <c:pt idx="22">
                  <c:v>2000.5</c:v>
                </c:pt>
                <c:pt idx="23">
                  <c:v>2000.75</c:v>
                </c:pt>
                <c:pt idx="24">
                  <c:v>2001.0</c:v>
                </c:pt>
                <c:pt idx="25">
                  <c:v>2001.25</c:v>
                </c:pt>
                <c:pt idx="26">
                  <c:v>2001.5</c:v>
                </c:pt>
                <c:pt idx="27">
                  <c:v>2001.75</c:v>
                </c:pt>
                <c:pt idx="28">
                  <c:v>2002.0</c:v>
                </c:pt>
                <c:pt idx="29">
                  <c:v>2002.25</c:v>
                </c:pt>
                <c:pt idx="30">
                  <c:v>2002.5</c:v>
                </c:pt>
                <c:pt idx="31">
                  <c:v>2002.75</c:v>
                </c:pt>
                <c:pt idx="32">
                  <c:v>2003.0</c:v>
                </c:pt>
                <c:pt idx="33">
                  <c:v>2003.25</c:v>
                </c:pt>
                <c:pt idx="34">
                  <c:v>2003.5</c:v>
                </c:pt>
                <c:pt idx="35">
                  <c:v>2003.75</c:v>
                </c:pt>
                <c:pt idx="36">
                  <c:v>2004.0</c:v>
                </c:pt>
                <c:pt idx="37">
                  <c:v>2004.25</c:v>
                </c:pt>
                <c:pt idx="38">
                  <c:v>2004.5</c:v>
                </c:pt>
                <c:pt idx="39">
                  <c:v>2004.75</c:v>
                </c:pt>
                <c:pt idx="40">
                  <c:v>2005.0</c:v>
                </c:pt>
                <c:pt idx="41">
                  <c:v>2005.25</c:v>
                </c:pt>
                <c:pt idx="42">
                  <c:v>2005.5</c:v>
                </c:pt>
                <c:pt idx="43">
                  <c:v>2005.75</c:v>
                </c:pt>
                <c:pt idx="44">
                  <c:v>2006.0</c:v>
                </c:pt>
                <c:pt idx="45">
                  <c:v>2006.25</c:v>
                </c:pt>
                <c:pt idx="46">
                  <c:v>2006.5</c:v>
                </c:pt>
                <c:pt idx="47">
                  <c:v>2006.75</c:v>
                </c:pt>
                <c:pt idx="48">
                  <c:v>2007.0</c:v>
                </c:pt>
                <c:pt idx="49">
                  <c:v>2007.25</c:v>
                </c:pt>
                <c:pt idx="50">
                  <c:v>2007.5</c:v>
                </c:pt>
                <c:pt idx="51">
                  <c:v>2007.75</c:v>
                </c:pt>
                <c:pt idx="52">
                  <c:v>2008.0</c:v>
                </c:pt>
                <c:pt idx="53">
                  <c:v>2008.25</c:v>
                </c:pt>
                <c:pt idx="54">
                  <c:v>2008.5</c:v>
                </c:pt>
                <c:pt idx="55">
                  <c:v>2008.75</c:v>
                </c:pt>
                <c:pt idx="56">
                  <c:v>2009.0</c:v>
                </c:pt>
              </c:numCache>
            </c:numRef>
          </c:xVal>
          <c:yVal>
            <c:numRef>
              <c:f>'data (2)'!$F$3:$F$59</c:f>
              <c:numCache>
                <c:formatCode>0.0%</c:formatCode>
                <c:ptCount val="57"/>
                <c:pt idx="0">
                  <c:v>0.112538343558282</c:v>
                </c:pt>
                <c:pt idx="1">
                  <c:v>0.023402909550917</c:v>
                </c:pt>
                <c:pt idx="2">
                  <c:v>0.0304693933571232</c:v>
                </c:pt>
                <c:pt idx="3">
                  <c:v>0.00969009166302917</c:v>
                </c:pt>
                <c:pt idx="4">
                  <c:v>0.00809925900396355</c:v>
                </c:pt>
                <c:pt idx="5">
                  <c:v>0.0841426805580082</c:v>
                </c:pt>
                <c:pt idx="6">
                  <c:v>0.136476647131948</c:v>
                </c:pt>
                <c:pt idx="7">
                  <c:v>0.109545218744596</c:v>
                </c:pt>
                <c:pt idx="8">
                  <c:v>0.124273504273505</c:v>
                </c:pt>
                <c:pt idx="9">
                  <c:v>0.128104894535386</c:v>
                </c:pt>
                <c:pt idx="10">
                  <c:v>0.109071021173529</c:v>
                </c:pt>
                <c:pt idx="11">
                  <c:v>0.121405750798722</c:v>
                </c:pt>
                <c:pt idx="12">
                  <c:v>0.144518777558157</c:v>
                </c:pt>
                <c:pt idx="13">
                  <c:v>0.0645394166907305</c:v>
                </c:pt>
                <c:pt idx="14">
                  <c:v>0.0622050017611835</c:v>
                </c:pt>
                <c:pt idx="15">
                  <c:v>0.0760892224306859</c:v>
                </c:pt>
                <c:pt idx="16">
                  <c:v>0.0605778811026238</c:v>
                </c:pt>
                <c:pt idx="17">
                  <c:v>0.0781906957819071</c:v>
                </c:pt>
                <c:pt idx="18">
                  <c:v>0.0799177609762569</c:v>
                </c:pt>
                <c:pt idx="19">
                  <c:v>0.0898230659950928</c:v>
                </c:pt>
                <c:pt idx="20">
                  <c:v>0.0473476545374835</c:v>
                </c:pt>
                <c:pt idx="21">
                  <c:v>0.120636518020001</c:v>
                </c:pt>
                <c:pt idx="22">
                  <c:v>0.074126389485967</c:v>
                </c:pt>
                <c:pt idx="23">
                  <c:v>0.0303371452272324</c:v>
                </c:pt>
                <c:pt idx="24">
                  <c:v>0.00179393649464809</c:v>
                </c:pt>
                <c:pt idx="25">
                  <c:v>-0.075209069989336</c:v>
                </c:pt>
                <c:pt idx="26">
                  <c:v>-0.0777587192681533</c:v>
                </c:pt>
                <c:pt idx="27">
                  <c:v>-0.125079072977169</c:v>
                </c:pt>
                <c:pt idx="28">
                  <c:v>-0.0663761714319824</c:v>
                </c:pt>
                <c:pt idx="29">
                  <c:v>-0.0463069733568005</c:v>
                </c:pt>
                <c:pt idx="30">
                  <c:v>-0.0124612523248605</c:v>
                </c:pt>
                <c:pt idx="31">
                  <c:v>0.0517286709609569</c:v>
                </c:pt>
                <c:pt idx="32">
                  <c:v>0.027044306630011</c:v>
                </c:pt>
                <c:pt idx="33">
                  <c:v>0.0290823469517626</c:v>
                </c:pt>
                <c:pt idx="34">
                  <c:v>0.061271894029757</c:v>
                </c:pt>
                <c:pt idx="35">
                  <c:v>0.0888694456596466</c:v>
                </c:pt>
                <c:pt idx="36">
                  <c:v>0.101593625498008</c:v>
                </c:pt>
                <c:pt idx="37">
                  <c:v>0.159854059736566</c:v>
                </c:pt>
                <c:pt idx="38">
                  <c:v>0.141496598639456</c:v>
                </c:pt>
                <c:pt idx="39">
                  <c:v>0.13614188142111</c:v>
                </c:pt>
                <c:pt idx="40">
                  <c:v>0.15619349005425</c:v>
                </c:pt>
                <c:pt idx="41">
                  <c:v>0.0874920025591811</c:v>
                </c:pt>
                <c:pt idx="42">
                  <c:v>0.0800642586930611</c:v>
                </c:pt>
                <c:pt idx="43">
                  <c:v>0.0985602424854764</c:v>
                </c:pt>
                <c:pt idx="44">
                  <c:v>0.093206256109482</c:v>
                </c:pt>
                <c:pt idx="45">
                  <c:v>0.104917389812227</c:v>
                </c:pt>
                <c:pt idx="46">
                  <c:v>0.0707705594472699</c:v>
                </c:pt>
                <c:pt idx="47">
                  <c:v>-0.00694380575738064</c:v>
                </c:pt>
                <c:pt idx="48">
                  <c:v>-0.053158671256762</c:v>
                </c:pt>
                <c:pt idx="49">
                  <c:v>-0.0472556240848384</c:v>
                </c:pt>
                <c:pt idx="50">
                  <c:v>-0.0303356185867276</c:v>
                </c:pt>
                <c:pt idx="51">
                  <c:v>-0.0311183144246352</c:v>
                </c:pt>
                <c:pt idx="52">
                  <c:v>-0.0291340069883843</c:v>
                </c:pt>
                <c:pt idx="53">
                  <c:v>-0.0681352459016392</c:v>
                </c:pt>
                <c:pt idx="54">
                  <c:v>-0.0707486136783734</c:v>
                </c:pt>
                <c:pt idx="55">
                  <c:v>-0.0889929742388762</c:v>
                </c:pt>
                <c:pt idx="56">
                  <c:v>-0.221730460580711</c:v>
                </c:pt>
              </c:numCache>
            </c:numRef>
          </c:yVal>
          <c:smooth val="0"/>
        </c:ser>
        <c:dLbls>
          <c:showLegendKey val="0"/>
          <c:showVal val="0"/>
          <c:showCatName val="0"/>
          <c:showSerName val="0"/>
          <c:showPercent val="0"/>
          <c:showBubbleSize val="0"/>
        </c:dLbls>
        <c:axId val="-2147420120"/>
        <c:axId val="-2146567192"/>
      </c:scatterChart>
      <c:scatterChart>
        <c:scatterStyle val="lineMarker"/>
        <c:varyColors val="0"/>
        <c:ser>
          <c:idx val="2"/>
          <c:order val="2"/>
          <c:tx>
            <c:v>UM Consumer Sentiment Index</c:v>
          </c:tx>
          <c:spPr>
            <a:ln w="38100">
              <a:solidFill>
                <a:srgbClr val="009900"/>
              </a:solidFill>
            </a:ln>
          </c:spPr>
          <c:marker>
            <c:symbol val="none"/>
          </c:marker>
          <c:xVal>
            <c:numRef>
              <c:f>'UMCSENT data for graph'!$A$255:$A$380</c:f>
              <c:numCache>
                <c:formatCode>0.00</c:formatCode>
                <c:ptCount val="126"/>
                <c:pt idx="0">
                  <c:v>1998.999999999981</c:v>
                </c:pt>
                <c:pt idx="1">
                  <c:v>1999.083333333311</c:v>
                </c:pt>
                <c:pt idx="2">
                  <c:v>1999.166666666648</c:v>
                </c:pt>
                <c:pt idx="3">
                  <c:v>1999.249999999981</c:v>
                </c:pt>
                <c:pt idx="4">
                  <c:v>1999.333333333311</c:v>
                </c:pt>
                <c:pt idx="5">
                  <c:v>1999.41666666665</c:v>
                </c:pt>
                <c:pt idx="6">
                  <c:v>1999.49999999998</c:v>
                </c:pt>
                <c:pt idx="7">
                  <c:v>1999.583333333311</c:v>
                </c:pt>
                <c:pt idx="8">
                  <c:v>1999.666666666648</c:v>
                </c:pt>
                <c:pt idx="9">
                  <c:v>1999.74999999998</c:v>
                </c:pt>
                <c:pt idx="10">
                  <c:v>1999.83333333331</c:v>
                </c:pt>
                <c:pt idx="11">
                  <c:v>1999.91666666665</c:v>
                </c:pt>
                <c:pt idx="12">
                  <c:v>1999.99999999998</c:v>
                </c:pt>
                <c:pt idx="13">
                  <c:v>2000.08333333331</c:v>
                </c:pt>
                <c:pt idx="14">
                  <c:v>2000.166666666647</c:v>
                </c:pt>
                <c:pt idx="15">
                  <c:v>2000.24999999998</c:v>
                </c:pt>
                <c:pt idx="16">
                  <c:v>2000.33333333331</c:v>
                </c:pt>
                <c:pt idx="17">
                  <c:v>2000.41666666665</c:v>
                </c:pt>
                <c:pt idx="18">
                  <c:v>2000.49999999998</c:v>
                </c:pt>
                <c:pt idx="19">
                  <c:v>2000.58333333331</c:v>
                </c:pt>
                <c:pt idx="20">
                  <c:v>2000.666666666646</c:v>
                </c:pt>
                <c:pt idx="21">
                  <c:v>2000.74999999998</c:v>
                </c:pt>
                <c:pt idx="22">
                  <c:v>2000.833333333309</c:v>
                </c:pt>
                <c:pt idx="23">
                  <c:v>2000.91666666665</c:v>
                </c:pt>
                <c:pt idx="24">
                  <c:v>2000.99999999998</c:v>
                </c:pt>
                <c:pt idx="25">
                  <c:v>2001.083333333309</c:v>
                </c:pt>
                <c:pt idx="26">
                  <c:v>2001.166666666646</c:v>
                </c:pt>
                <c:pt idx="27">
                  <c:v>2001.24999999998</c:v>
                </c:pt>
                <c:pt idx="28">
                  <c:v>2001.333333333309</c:v>
                </c:pt>
                <c:pt idx="29">
                  <c:v>2001.416666666648</c:v>
                </c:pt>
                <c:pt idx="30">
                  <c:v>2001.49999999998</c:v>
                </c:pt>
                <c:pt idx="31">
                  <c:v>2001.583333333309</c:v>
                </c:pt>
                <c:pt idx="32">
                  <c:v>2001.666666666645</c:v>
                </c:pt>
                <c:pt idx="33">
                  <c:v>2001.749999999978</c:v>
                </c:pt>
                <c:pt idx="34">
                  <c:v>2001.833333333309</c:v>
                </c:pt>
                <c:pt idx="35">
                  <c:v>2001.916666666648</c:v>
                </c:pt>
                <c:pt idx="36">
                  <c:v>2001.999999999978</c:v>
                </c:pt>
                <c:pt idx="37">
                  <c:v>2002.083333333308</c:v>
                </c:pt>
                <c:pt idx="38">
                  <c:v>2002.166666666645</c:v>
                </c:pt>
                <c:pt idx="39">
                  <c:v>2002.249999999978</c:v>
                </c:pt>
                <c:pt idx="40">
                  <c:v>2002.333333333308</c:v>
                </c:pt>
                <c:pt idx="41">
                  <c:v>2002.416666666647</c:v>
                </c:pt>
                <c:pt idx="42">
                  <c:v>2002.499999999978</c:v>
                </c:pt>
                <c:pt idx="43">
                  <c:v>2002.583333333308</c:v>
                </c:pt>
                <c:pt idx="44">
                  <c:v>2002.666666666645</c:v>
                </c:pt>
                <c:pt idx="45">
                  <c:v>2002.749999999977</c:v>
                </c:pt>
                <c:pt idx="46">
                  <c:v>2002.833333333308</c:v>
                </c:pt>
                <c:pt idx="47">
                  <c:v>2002.916666666647</c:v>
                </c:pt>
                <c:pt idx="48">
                  <c:v>2002.999999999977</c:v>
                </c:pt>
                <c:pt idx="49">
                  <c:v>2003.083333333308</c:v>
                </c:pt>
                <c:pt idx="50">
                  <c:v>2003.166666666645</c:v>
                </c:pt>
                <c:pt idx="51">
                  <c:v>2003.249999999977</c:v>
                </c:pt>
                <c:pt idx="52">
                  <c:v>2003.333333333308</c:v>
                </c:pt>
                <c:pt idx="53">
                  <c:v>2003.416666666647</c:v>
                </c:pt>
                <c:pt idx="54">
                  <c:v>2003.499999999977</c:v>
                </c:pt>
                <c:pt idx="55">
                  <c:v>2003.583333333307</c:v>
                </c:pt>
                <c:pt idx="56">
                  <c:v>2003.666666666643</c:v>
                </c:pt>
                <c:pt idx="57">
                  <c:v>2003.749999999977</c:v>
                </c:pt>
                <c:pt idx="58">
                  <c:v>2003.833333333307</c:v>
                </c:pt>
                <c:pt idx="59">
                  <c:v>2003.916666666646</c:v>
                </c:pt>
                <c:pt idx="60">
                  <c:v>2003.999999999976</c:v>
                </c:pt>
                <c:pt idx="61">
                  <c:v>2004.083333333307</c:v>
                </c:pt>
                <c:pt idx="62">
                  <c:v>2004.166666666643</c:v>
                </c:pt>
                <c:pt idx="63">
                  <c:v>2004.249999999976</c:v>
                </c:pt>
                <c:pt idx="64">
                  <c:v>2004.333333333306</c:v>
                </c:pt>
                <c:pt idx="65">
                  <c:v>2004.416666666646</c:v>
                </c:pt>
                <c:pt idx="66">
                  <c:v>2004.499999999976</c:v>
                </c:pt>
                <c:pt idx="67">
                  <c:v>2004.583333333306</c:v>
                </c:pt>
                <c:pt idx="68">
                  <c:v>2004.666666666643</c:v>
                </c:pt>
                <c:pt idx="69">
                  <c:v>2004.749999999976</c:v>
                </c:pt>
                <c:pt idx="70">
                  <c:v>2004.833333333306</c:v>
                </c:pt>
                <c:pt idx="71">
                  <c:v>2004.916666666645</c:v>
                </c:pt>
                <c:pt idx="72">
                  <c:v>2004.999999999975</c:v>
                </c:pt>
                <c:pt idx="73">
                  <c:v>2005.083333333306</c:v>
                </c:pt>
                <c:pt idx="74">
                  <c:v>2005.166666666643</c:v>
                </c:pt>
                <c:pt idx="75">
                  <c:v>2005.249999999975</c:v>
                </c:pt>
                <c:pt idx="76">
                  <c:v>2005.333333333305</c:v>
                </c:pt>
                <c:pt idx="77">
                  <c:v>2005.416666666645</c:v>
                </c:pt>
                <c:pt idx="78">
                  <c:v>2005.499999999975</c:v>
                </c:pt>
                <c:pt idx="79">
                  <c:v>2005.583333333305</c:v>
                </c:pt>
                <c:pt idx="80">
                  <c:v>2005.666666666642</c:v>
                </c:pt>
                <c:pt idx="81">
                  <c:v>2005.749999999975</c:v>
                </c:pt>
                <c:pt idx="82">
                  <c:v>2005.833333333305</c:v>
                </c:pt>
                <c:pt idx="83">
                  <c:v>2005.916666666644</c:v>
                </c:pt>
                <c:pt idx="84">
                  <c:v>2005.999999999975</c:v>
                </c:pt>
                <c:pt idx="85">
                  <c:v>2006.083333333305</c:v>
                </c:pt>
                <c:pt idx="86">
                  <c:v>2006.166666666641</c:v>
                </c:pt>
                <c:pt idx="87">
                  <c:v>2006.249999999974</c:v>
                </c:pt>
                <c:pt idx="88">
                  <c:v>2006.333333333304</c:v>
                </c:pt>
                <c:pt idx="89">
                  <c:v>2006.416666666644</c:v>
                </c:pt>
                <c:pt idx="90">
                  <c:v>2006.499999999974</c:v>
                </c:pt>
                <c:pt idx="91">
                  <c:v>2006.583333333304</c:v>
                </c:pt>
                <c:pt idx="92">
                  <c:v>2006.666666666641</c:v>
                </c:pt>
                <c:pt idx="93">
                  <c:v>2006.749999999974</c:v>
                </c:pt>
                <c:pt idx="94">
                  <c:v>2006.833333333304</c:v>
                </c:pt>
                <c:pt idx="95">
                  <c:v>2006.916666666643</c:v>
                </c:pt>
                <c:pt idx="96">
                  <c:v>2006.999999999974</c:v>
                </c:pt>
                <c:pt idx="97">
                  <c:v>2007.083333333304</c:v>
                </c:pt>
                <c:pt idx="98">
                  <c:v>2007.16666666664</c:v>
                </c:pt>
                <c:pt idx="99">
                  <c:v>2007.249999999973</c:v>
                </c:pt>
                <c:pt idx="100">
                  <c:v>2007.333333333304</c:v>
                </c:pt>
                <c:pt idx="101">
                  <c:v>2007.416666666643</c:v>
                </c:pt>
                <c:pt idx="102">
                  <c:v>2007.499999999973</c:v>
                </c:pt>
                <c:pt idx="103">
                  <c:v>2007.583333333303</c:v>
                </c:pt>
                <c:pt idx="104">
                  <c:v>2007.66666666664</c:v>
                </c:pt>
                <c:pt idx="105">
                  <c:v>2007.749999999973</c:v>
                </c:pt>
                <c:pt idx="106">
                  <c:v>2007.833333333303</c:v>
                </c:pt>
                <c:pt idx="107">
                  <c:v>2007.916666666642</c:v>
                </c:pt>
                <c:pt idx="108">
                  <c:v>2007.999999999973</c:v>
                </c:pt>
                <c:pt idx="109">
                  <c:v>2008.083333333303</c:v>
                </c:pt>
                <c:pt idx="110">
                  <c:v>2008.16666666664</c:v>
                </c:pt>
                <c:pt idx="111">
                  <c:v>2008.249999999972</c:v>
                </c:pt>
                <c:pt idx="112">
                  <c:v>2008.333333333303</c:v>
                </c:pt>
                <c:pt idx="113">
                  <c:v>2008.416666666642</c:v>
                </c:pt>
                <c:pt idx="114">
                  <c:v>2008.499999999972</c:v>
                </c:pt>
                <c:pt idx="115">
                  <c:v>2008.583333333303</c:v>
                </c:pt>
                <c:pt idx="116">
                  <c:v>2008.66666666664</c:v>
                </c:pt>
                <c:pt idx="117">
                  <c:v>2008.749999999972</c:v>
                </c:pt>
                <c:pt idx="118">
                  <c:v>2008.833333333303</c:v>
                </c:pt>
                <c:pt idx="119">
                  <c:v>2008.916666666642</c:v>
                </c:pt>
                <c:pt idx="120">
                  <c:v>2008.999999999972</c:v>
                </c:pt>
                <c:pt idx="121">
                  <c:v>2009.083333333302</c:v>
                </c:pt>
                <c:pt idx="122">
                  <c:v>2009.166666666638</c:v>
                </c:pt>
                <c:pt idx="123">
                  <c:v>2009.249999999972</c:v>
                </c:pt>
                <c:pt idx="124">
                  <c:v>2009.333333333302</c:v>
                </c:pt>
                <c:pt idx="125">
                  <c:v>2009.416666666641</c:v>
                </c:pt>
              </c:numCache>
            </c:numRef>
          </c:xVal>
          <c:yVal>
            <c:numRef>
              <c:f>'UMCSENT data for graph'!$B$255:$B$380</c:f>
              <c:numCache>
                <c:formatCode>0.0</c:formatCode>
                <c:ptCount val="126"/>
                <c:pt idx="0">
                  <c:v>103.9</c:v>
                </c:pt>
                <c:pt idx="1">
                  <c:v>108.1</c:v>
                </c:pt>
                <c:pt idx="2">
                  <c:v>105.7</c:v>
                </c:pt>
                <c:pt idx="3">
                  <c:v>104.6</c:v>
                </c:pt>
                <c:pt idx="4">
                  <c:v>106.8</c:v>
                </c:pt>
                <c:pt idx="5">
                  <c:v>107.3</c:v>
                </c:pt>
                <c:pt idx="6">
                  <c:v>106.0</c:v>
                </c:pt>
                <c:pt idx="7">
                  <c:v>104.5</c:v>
                </c:pt>
                <c:pt idx="8">
                  <c:v>107.2</c:v>
                </c:pt>
                <c:pt idx="9">
                  <c:v>103.2</c:v>
                </c:pt>
                <c:pt idx="10">
                  <c:v>107.2</c:v>
                </c:pt>
                <c:pt idx="11">
                  <c:v>105.4</c:v>
                </c:pt>
                <c:pt idx="12">
                  <c:v>112.0</c:v>
                </c:pt>
                <c:pt idx="13">
                  <c:v>111.3</c:v>
                </c:pt>
                <c:pt idx="14">
                  <c:v>107.1</c:v>
                </c:pt>
                <c:pt idx="15">
                  <c:v>109.2</c:v>
                </c:pt>
                <c:pt idx="16">
                  <c:v>110.7</c:v>
                </c:pt>
                <c:pt idx="17">
                  <c:v>106.4</c:v>
                </c:pt>
                <c:pt idx="18">
                  <c:v>108.3</c:v>
                </c:pt>
                <c:pt idx="19">
                  <c:v>107.3</c:v>
                </c:pt>
                <c:pt idx="20">
                  <c:v>106.8</c:v>
                </c:pt>
                <c:pt idx="21">
                  <c:v>105.8</c:v>
                </c:pt>
                <c:pt idx="22">
                  <c:v>107.6</c:v>
                </c:pt>
                <c:pt idx="23">
                  <c:v>98.4</c:v>
                </c:pt>
                <c:pt idx="24">
                  <c:v>94.7</c:v>
                </c:pt>
                <c:pt idx="25">
                  <c:v>90.6</c:v>
                </c:pt>
                <c:pt idx="26">
                  <c:v>91.5</c:v>
                </c:pt>
                <c:pt idx="27">
                  <c:v>88.4</c:v>
                </c:pt>
                <c:pt idx="28">
                  <c:v>92.0</c:v>
                </c:pt>
                <c:pt idx="29">
                  <c:v>92.6</c:v>
                </c:pt>
                <c:pt idx="30">
                  <c:v>92.4</c:v>
                </c:pt>
                <c:pt idx="31">
                  <c:v>91.5</c:v>
                </c:pt>
                <c:pt idx="32">
                  <c:v>81.8</c:v>
                </c:pt>
                <c:pt idx="33">
                  <c:v>82.7</c:v>
                </c:pt>
                <c:pt idx="34">
                  <c:v>83.9</c:v>
                </c:pt>
                <c:pt idx="35">
                  <c:v>88.8</c:v>
                </c:pt>
                <c:pt idx="36">
                  <c:v>93.0</c:v>
                </c:pt>
                <c:pt idx="37">
                  <c:v>90.7</c:v>
                </c:pt>
                <c:pt idx="38">
                  <c:v>95.7</c:v>
                </c:pt>
                <c:pt idx="39">
                  <c:v>93.0</c:v>
                </c:pt>
                <c:pt idx="40">
                  <c:v>96.9</c:v>
                </c:pt>
                <c:pt idx="41">
                  <c:v>92.4</c:v>
                </c:pt>
                <c:pt idx="42">
                  <c:v>88.1</c:v>
                </c:pt>
                <c:pt idx="43">
                  <c:v>87.6</c:v>
                </c:pt>
                <c:pt idx="44">
                  <c:v>86.1</c:v>
                </c:pt>
                <c:pt idx="45">
                  <c:v>80.6</c:v>
                </c:pt>
                <c:pt idx="46">
                  <c:v>84.2</c:v>
                </c:pt>
                <c:pt idx="47">
                  <c:v>86.7</c:v>
                </c:pt>
                <c:pt idx="48">
                  <c:v>82.4</c:v>
                </c:pt>
                <c:pt idx="49">
                  <c:v>79.9</c:v>
                </c:pt>
                <c:pt idx="50">
                  <c:v>77.6</c:v>
                </c:pt>
                <c:pt idx="51">
                  <c:v>86.0</c:v>
                </c:pt>
                <c:pt idx="52">
                  <c:v>92.1</c:v>
                </c:pt>
                <c:pt idx="53">
                  <c:v>89.7</c:v>
                </c:pt>
                <c:pt idx="54">
                  <c:v>90.9</c:v>
                </c:pt>
                <c:pt idx="55">
                  <c:v>89.3</c:v>
                </c:pt>
                <c:pt idx="56">
                  <c:v>87.7</c:v>
                </c:pt>
                <c:pt idx="57">
                  <c:v>89.6</c:v>
                </c:pt>
                <c:pt idx="58">
                  <c:v>93.7</c:v>
                </c:pt>
                <c:pt idx="59">
                  <c:v>92.6</c:v>
                </c:pt>
                <c:pt idx="60">
                  <c:v>103.8</c:v>
                </c:pt>
                <c:pt idx="61">
                  <c:v>94.4</c:v>
                </c:pt>
                <c:pt idx="62">
                  <c:v>95.8</c:v>
                </c:pt>
                <c:pt idx="63">
                  <c:v>94.2</c:v>
                </c:pt>
                <c:pt idx="64">
                  <c:v>90.2</c:v>
                </c:pt>
                <c:pt idx="65">
                  <c:v>95.6</c:v>
                </c:pt>
                <c:pt idx="66">
                  <c:v>96.7</c:v>
                </c:pt>
                <c:pt idx="67">
                  <c:v>95.9</c:v>
                </c:pt>
                <c:pt idx="68">
                  <c:v>94.2</c:v>
                </c:pt>
                <c:pt idx="69">
                  <c:v>91.7</c:v>
                </c:pt>
                <c:pt idx="70">
                  <c:v>92.8</c:v>
                </c:pt>
                <c:pt idx="71">
                  <c:v>97.1</c:v>
                </c:pt>
                <c:pt idx="72">
                  <c:v>95.5</c:v>
                </c:pt>
                <c:pt idx="73">
                  <c:v>94.1</c:v>
                </c:pt>
                <c:pt idx="74">
                  <c:v>92.6</c:v>
                </c:pt>
                <c:pt idx="75">
                  <c:v>87.7</c:v>
                </c:pt>
                <c:pt idx="76">
                  <c:v>86.9</c:v>
                </c:pt>
                <c:pt idx="77">
                  <c:v>96.0</c:v>
                </c:pt>
                <c:pt idx="78">
                  <c:v>96.5</c:v>
                </c:pt>
                <c:pt idx="79">
                  <c:v>89.1</c:v>
                </c:pt>
                <c:pt idx="80">
                  <c:v>76.9</c:v>
                </c:pt>
                <c:pt idx="81">
                  <c:v>74.2</c:v>
                </c:pt>
                <c:pt idx="82">
                  <c:v>81.6</c:v>
                </c:pt>
                <c:pt idx="83">
                  <c:v>91.5</c:v>
                </c:pt>
                <c:pt idx="84">
                  <c:v>91.2</c:v>
                </c:pt>
                <c:pt idx="85">
                  <c:v>86.7</c:v>
                </c:pt>
                <c:pt idx="86">
                  <c:v>88.9</c:v>
                </c:pt>
                <c:pt idx="87">
                  <c:v>87.4</c:v>
                </c:pt>
                <c:pt idx="88">
                  <c:v>79.1</c:v>
                </c:pt>
                <c:pt idx="89">
                  <c:v>84.9</c:v>
                </c:pt>
                <c:pt idx="90">
                  <c:v>84.7</c:v>
                </c:pt>
                <c:pt idx="91">
                  <c:v>82.0</c:v>
                </c:pt>
                <c:pt idx="92">
                  <c:v>85.4</c:v>
                </c:pt>
                <c:pt idx="93">
                  <c:v>93.6</c:v>
                </c:pt>
                <c:pt idx="94">
                  <c:v>92.1</c:v>
                </c:pt>
                <c:pt idx="95">
                  <c:v>91.7</c:v>
                </c:pt>
                <c:pt idx="96">
                  <c:v>96.9</c:v>
                </c:pt>
                <c:pt idx="97">
                  <c:v>91.3</c:v>
                </c:pt>
                <c:pt idx="98">
                  <c:v>88.4</c:v>
                </c:pt>
                <c:pt idx="99">
                  <c:v>87.1</c:v>
                </c:pt>
                <c:pt idx="100">
                  <c:v>88.3</c:v>
                </c:pt>
                <c:pt idx="101">
                  <c:v>85.3</c:v>
                </c:pt>
                <c:pt idx="102">
                  <c:v>90.4</c:v>
                </c:pt>
                <c:pt idx="103">
                  <c:v>83.4</c:v>
                </c:pt>
                <c:pt idx="104">
                  <c:v>83.4</c:v>
                </c:pt>
                <c:pt idx="105">
                  <c:v>80.9</c:v>
                </c:pt>
                <c:pt idx="106">
                  <c:v>76.1</c:v>
                </c:pt>
                <c:pt idx="107">
                  <c:v>75.5</c:v>
                </c:pt>
                <c:pt idx="108">
                  <c:v>78.4</c:v>
                </c:pt>
                <c:pt idx="109">
                  <c:v>70.8</c:v>
                </c:pt>
                <c:pt idx="110">
                  <c:v>69.5</c:v>
                </c:pt>
                <c:pt idx="111">
                  <c:v>62.6</c:v>
                </c:pt>
                <c:pt idx="112">
                  <c:v>59.8</c:v>
                </c:pt>
                <c:pt idx="113">
                  <c:v>56.4</c:v>
                </c:pt>
                <c:pt idx="114">
                  <c:v>61.2</c:v>
                </c:pt>
                <c:pt idx="115">
                  <c:v>63.0</c:v>
                </c:pt>
                <c:pt idx="116">
                  <c:v>70.3</c:v>
                </c:pt>
                <c:pt idx="117">
                  <c:v>57.6</c:v>
                </c:pt>
                <c:pt idx="118">
                  <c:v>55.3</c:v>
                </c:pt>
                <c:pt idx="119">
                  <c:v>60.1</c:v>
                </c:pt>
                <c:pt idx="120">
                  <c:v>61.2</c:v>
                </c:pt>
                <c:pt idx="121">
                  <c:v>56.3</c:v>
                </c:pt>
                <c:pt idx="122">
                  <c:v>57.3</c:v>
                </c:pt>
                <c:pt idx="123">
                  <c:v>65.1</c:v>
                </c:pt>
                <c:pt idx="124">
                  <c:v>68.7</c:v>
                </c:pt>
                <c:pt idx="125">
                  <c:v>70.8</c:v>
                </c:pt>
              </c:numCache>
            </c:numRef>
          </c:yVal>
          <c:smooth val="0"/>
        </c:ser>
        <c:dLbls>
          <c:showLegendKey val="0"/>
          <c:showVal val="0"/>
          <c:showCatName val="0"/>
          <c:showSerName val="0"/>
          <c:showPercent val="0"/>
          <c:showBubbleSize val="0"/>
        </c:dLbls>
        <c:axId val="-2146555112"/>
        <c:axId val="-2146543448"/>
      </c:scatterChart>
      <c:valAx>
        <c:axId val="-2147420120"/>
        <c:scaling>
          <c:orientation val="minMax"/>
          <c:max val="2009.5"/>
          <c:min val="1999.0"/>
        </c:scaling>
        <c:delete val="0"/>
        <c:axPos val="b"/>
        <c:numFmt formatCode="0" sourceLinked="0"/>
        <c:majorTickMark val="out"/>
        <c:minorTickMark val="none"/>
        <c:tickLblPos val="nextTo"/>
        <c:txPr>
          <a:bodyPr rot="0" vert="horz"/>
          <a:lstStyle/>
          <a:p>
            <a:pPr>
              <a:defRPr sz="1600" b="0" i="0" u="none" strike="noStrike" baseline="0">
                <a:solidFill>
                  <a:srgbClr val="000000"/>
                </a:solidFill>
                <a:latin typeface="Arial"/>
                <a:ea typeface="Arial"/>
                <a:cs typeface="Arial"/>
              </a:defRPr>
            </a:pPr>
            <a:endParaRPr lang="en-US"/>
          </a:p>
        </c:txPr>
        <c:crossAx val="-2146567192"/>
        <c:crossesAt val="-1.0"/>
        <c:crossBetween val="midCat"/>
        <c:majorUnit val="1.0"/>
      </c:valAx>
      <c:valAx>
        <c:axId val="-2146567192"/>
        <c:scaling>
          <c:orientation val="minMax"/>
        </c:scaling>
        <c:delete val="0"/>
        <c:axPos val="l"/>
        <c:title>
          <c:tx>
            <c:rich>
              <a:bodyPr rot="-5400000" vert="horz"/>
              <a:lstStyle/>
              <a:p>
                <a:pPr>
                  <a:defRPr sz="1800">
                    <a:latin typeface="Arial" pitchFamily="34" charset="0"/>
                    <a:cs typeface="Arial" pitchFamily="34" charset="0"/>
                  </a:defRPr>
                </a:pPr>
                <a:r>
                  <a:rPr lang="en-US" sz="1800" dirty="0" smtClean="0">
                    <a:latin typeface="Arial" pitchFamily="34" charset="0"/>
                    <a:cs typeface="Arial" pitchFamily="34" charset="0"/>
                  </a:rPr>
                  <a:t>% </a:t>
                </a:r>
                <a:r>
                  <a:rPr lang="en-US" sz="1800" dirty="0">
                    <a:latin typeface="Arial" pitchFamily="34" charset="0"/>
                    <a:cs typeface="Arial" pitchFamily="34" charset="0"/>
                  </a:rPr>
                  <a:t>change from four quarters earlier</a:t>
                </a:r>
              </a:p>
            </c:rich>
          </c:tx>
          <c:layout>
            <c:manualLayout>
              <c:xMode val="edge"/>
              <c:yMode val="edge"/>
              <c:x val="0.0268147448397577"/>
              <c:y val="0.114024255776463"/>
            </c:manualLayout>
          </c:layout>
          <c:overlay val="0"/>
        </c:title>
        <c:numFmt formatCode="0%" sourceLinked="0"/>
        <c:majorTickMark val="out"/>
        <c:minorTickMark val="none"/>
        <c:tickLblPos val="nextTo"/>
        <c:txPr>
          <a:bodyPr/>
          <a:lstStyle/>
          <a:p>
            <a:pPr>
              <a:defRPr sz="1600">
                <a:latin typeface="Arial" pitchFamily="34" charset="0"/>
                <a:cs typeface="Arial" pitchFamily="34" charset="0"/>
              </a:defRPr>
            </a:pPr>
            <a:endParaRPr lang="en-US"/>
          </a:p>
        </c:txPr>
        <c:crossAx val="-2147420120"/>
        <c:crosses val="autoZero"/>
        <c:crossBetween val="midCat"/>
      </c:valAx>
      <c:valAx>
        <c:axId val="-2146555112"/>
        <c:scaling>
          <c:orientation val="minMax"/>
        </c:scaling>
        <c:delete val="1"/>
        <c:axPos val="b"/>
        <c:numFmt formatCode="0.00" sourceLinked="1"/>
        <c:majorTickMark val="out"/>
        <c:minorTickMark val="none"/>
        <c:tickLblPos val="none"/>
        <c:crossAx val="-2146543448"/>
        <c:crosses val="autoZero"/>
        <c:crossBetween val="midCat"/>
      </c:valAx>
      <c:valAx>
        <c:axId val="-2146543448"/>
        <c:scaling>
          <c:orientation val="minMax"/>
          <c:max val="115.0"/>
          <c:min val="50.0"/>
        </c:scaling>
        <c:delete val="0"/>
        <c:axPos val="r"/>
        <c:title>
          <c:tx>
            <c:rich>
              <a:bodyPr rot="-5400000" vert="horz"/>
              <a:lstStyle/>
              <a:p>
                <a:pPr>
                  <a:defRPr sz="1800">
                    <a:latin typeface="Arial" pitchFamily="34" charset="0"/>
                    <a:cs typeface="Arial" pitchFamily="34" charset="0"/>
                  </a:defRPr>
                </a:pPr>
                <a:r>
                  <a:rPr lang="en-US" sz="1800" dirty="0">
                    <a:latin typeface="Arial" pitchFamily="34" charset="0"/>
                    <a:cs typeface="Arial" pitchFamily="34" charset="0"/>
                  </a:rPr>
                  <a:t>Consumer Sentiment Index, </a:t>
                </a:r>
                <a:r>
                  <a:rPr lang="en-US" sz="1800" dirty="0" smtClean="0">
                    <a:latin typeface="Arial" pitchFamily="34" charset="0"/>
                    <a:cs typeface="Arial" pitchFamily="34" charset="0"/>
                  </a:rPr>
                  <a:t>1966 = 100</a:t>
                </a:r>
                <a:endParaRPr lang="en-US" sz="1800" dirty="0">
                  <a:latin typeface="Arial" pitchFamily="34" charset="0"/>
                  <a:cs typeface="Arial" pitchFamily="34" charset="0"/>
                </a:endParaRPr>
              </a:p>
            </c:rich>
          </c:tx>
          <c:layout>
            <c:manualLayout>
              <c:xMode val="edge"/>
              <c:yMode val="edge"/>
              <c:x val="0.940532145727486"/>
              <c:y val="0.0929337794981201"/>
            </c:manualLayout>
          </c:layout>
          <c:overlay val="0"/>
        </c:title>
        <c:numFmt formatCode="0" sourceLinked="0"/>
        <c:majorTickMark val="out"/>
        <c:minorTickMark val="none"/>
        <c:tickLblPos val="nextTo"/>
        <c:txPr>
          <a:bodyPr/>
          <a:lstStyle/>
          <a:p>
            <a:pPr>
              <a:defRPr sz="1600">
                <a:latin typeface="Arial" pitchFamily="34" charset="0"/>
                <a:cs typeface="Arial" pitchFamily="34" charset="0"/>
              </a:defRPr>
            </a:pPr>
            <a:endParaRPr lang="en-US"/>
          </a:p>
        </c:txPr>
        <c:crossAx val="-2146555112"/>
        <c:crosses val="max"/>
        <c:crossBetween val="midCat"/>
        <c:majorUnit val="10.0"/>
      </c:valAx>
      <c:spPr>
        <a:solidFill>
          <a:schemeClr val="bg1"/>
        </a:solidFill>
        <a:ln>
          <a:solidFill>
            <a:schemeClr val="tx1"/>
          </a:solidFill>
        </a:ln>
      </c:spPr>
    </c:plotArea>
    <c:legend>
      <c:legendPos val="r"/>
      <c:layout>
        <c:manualLayout>
          <c:xMode val="edge"/>
          <c:yMode val="edge"/>
          <c:x val="0.155263577784731"/>
          <c:y val="0.684702135919268"/>
          <c:w val="0.430253327892971"/>
          <c:h val="0.192550485697354"/>
        </c:manualLayout>
      </c:layout>
      <c:overlay val="0"/>
      <c:txPr>
        <a:bodyPr/>
        <a:lstStyle/>
        <a:p>
          <a:pPr>
            <a:defRPr sz="1800">
              <a:latin typeface="Arial" pitchFamily="34" charset="0"/>
              <a:cs typeface="Arial" pitchFamily="34" charset="0"/>
            </a:defRPr>
          </a:pPr>
          <a:endParaRPr lang="en-US"/>
        </a:p>
      </c:txPr>
    </c:legend>
    <c:plotVisOnly val="1"/>
    <c:dispBlanksAs val="gap"/>
    <c:showDLblsOverMax val="0"/>
  </c:chart>
  <c:spPr>
    <a:noFill/>
    <a:ln>
      <a:noFill/>
    </a:ln>
  </c:sp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24405621172353"/>
          <c:y val="0.0348222468882401"/>
          <c:w val="0.754971237970254"/>
          <c:h val="0.881531711687485"/>
        </c:manualLayout>
      </c:layout>
      <c:lineChart>
        <c:grouping val="standard"/>
        <c:varyColors val="0"/>
        <c:ser>
          <c:idx val="0"/>
          <c:order val="0"/>
          <c:tx>
            <c:strRef>
              <c:f>GDPC1!$B$18</c:f>
              <c:strCache>
                <c:ptCount val="1"/>
                <c:pt idx="0">
                  <c:v>Real GDP growth rate (left scale)</c:v>
                </c:pt>
              </c:strCache>
            </c:strRef>
          </c:tx>
          <c:spPr>
            <a:ln w="44450">
              <a:solidFill>
                <a:srgbClr val="990099"/>
              </a:solidFill>
            </a:ln>
          </c:spPr>
          <c:marker>
            <c:symbol val="none"/>
          </c:marker>
          <c:cat>
            <c:numRef>
              <c:f>GDPC1!$A$19:$A$87</c:f>
              <c:numCache>
                <c:formatCode>yyyy\-mm\-dd</c:formatCode>
                <c:ptCount val="69"/>
                <c:pt idx="0">
                  <c:v>34700.0</c:v>
                </c:pt>
                <c:pt idx="1">
                  <c:v>34790.0</c:v>
                </c:pt>
                <c:pt idx="2">
                  <c:v>34881.0</c:v>
                </c:pt>
                <c:pt idx="3">
                  <c:v>34973.0</c:v>
                </c:pt>
                <c:pt idx="4">
                  <c:v>35065.0</c:v>
                </c:pt>
                <c:pt idx="5">
                  <c:v>35156.0</c:v>
                </c:pt>
                <c:pt idx="6">
                  <c:v>35247.0</c:v>
                </c:pt>
                <c:pt idx="7">
                  <c:v>35339.0</c:v>
                </c:pt>
                <c:pt idx="8">
                  <c:v>35431.0</c:v>
                </c:pt>
                <c:pt idx="9">
                  <c:v>35521.0</c:v>
                </c:pt>
                <c:pt idx="10">
                  <c:v>35612.0</c:v>
                </c:pt>
                <c:pt idx="11">
                  <c:v>35704.0</c:v>
                </c:pt>
                <c:pt idx="12">
                  <c:v>35796.0</c:v>
                </c:pt>
                <c:pt idx="13">
                  <c:v>35886.0</c:v>
                </c:pt>
                <c:pt idx="14">
                  <c:v>35977.0</c:v>
                </c:pt>
                <c:pt idx="15">
                  <c:v>36069.0</c:v>
                </c:pt>
                <c:pt idx="16">
                  <c:v>36161.0</c:v>
                </c:pt>
                <c:pt idx="17">
                  <c:v>36251.0</c:v>
                </c:pt>
                <c:pt idx="18">
                  <c:v>36342.0</c:v>
                </c:pt>
                <c:pt idx="19">
                  <c:v>36434.0</c:v>
                </c:pt>
                <c:pt idx="20">
                  <c:v>36526.0</c:v>
                </c:pt>
                <c:pt idx="21">
                  <c:v>36617.0</c:v>
                </c:pt>
                <c:pt idx="22">
                  <c:v>36708.0</c:v>
                </c:pt>
                <c:pt idx="23">
                  <c:v>36800.0</c:v>
                </c:pt>
                <c:pt idx="24">
                  <c:v>36892.0</c:v>
                </c:pt>
                <c:pt idx="25">
                  <c:v>36982.0</c:v>
                </c:pt>
                <c:pt idx="26">
                  <c:v>37073.0</c:v>
                </c:pt>
                <c:pt idx="27">
                  <c:v>37165.0</c:v>
                </c:pt>
                <c:pt idx="28">
                  <c:v>37257.0</c:v>
                </c:pt>
                <c:pt idx="29">
                  <c:v>37347.0</c:v>
                </c:pt>
                <c:pt idx="30">
                  <c:v>37438.0</c:v>
                </c:pt>
                <c:pt idx="31">
                  <c:v>37530.0</c:v>
                </c:pt>
                <c:pt idx="32">
                  <c:v>37622.0</c:v>
                </c:pt>
                <c:pt idx="33">
                  <c:v>37712.0</c:v>
                </c:pt>
                <c:pt idx="34">
                  <c:v>37803.0</c:v>
                </c:pt>
                <c:pt idx="35">
                  <c:v>37895.0</c:v>
                </c:pt>
                <c:pt idx="36">
                  <c:v>37987.0</c:v>
                </c:pt>
                <c:pt idx="37">
                  <c:v>38078.0</c:v>
                </c:pt>
                <c:pt idx="38">
                  <c:v>38169.0</c:v>
                </c:pt>
                <c:pt idx="39">
                  <c:v>38261.0</c:v>
                </c:pt>
                <c:pt idx="40">
                  <c:v>38353.0</c:v>
                </c:pt>
                <c:pt idx="41">
                  <c:v>38443.0</c:v>
                </c:pt>
                <c:pt idx="42">
                  <c:v>38534.0</c:v>
                </c:pt>
                <c:pt idx="43">
                  <c:v>38626.0</c:v>
                </c:pt>
                <c:pt idx="44">
                  <c:v>38718.0</c:v>
                </c:pt>
                <c:pt idx="45">
                  <c:v>38808.0</c:v>
                </c:pt>
                <c:pt idx="46">
                  <c:v>38899.0</c:v>
                </c:pt>
                <c:pt idx="47">
                  <c:v>38991.0</c:v>
                </c:pt>
                <c:pt idx="48">
                  <c:v>39083.0</c:v>
                </c:pt>
                <c:pt idx="49">
                  <c:v>39173.0</c:v>
                </c:pt>
                <c:pt idx="50">
                  <c:v>39264.0</c:v>
                </c:pt>
                <c:pt idx="51">
                  <c:v>39356.0</c:v>
                </c:pt>
                <c:pt idx="52">
                  <c:v>39448.0</c:v>
                </c:pt>
                <c:pt idx="53">
                  <c:v>39539.0</c:v>
                </c:pt>
                <c:pt idx="54">
                  <c:v>39630.0</c:v>
                </c:pt>
                <c:pt idx="55">
                  <c:v>39722.0</c:v>
                </c:pt>
                <c:pt idx="56">
                  <c:v>39814.0</c:v>
                </c:pt>
                <c:pt idx="57">
                  <c:v>39904.0</c:v>
                </c:pt>
                <c:pt idx="58">
                  <c:v>39995.0</c:v>
                </c:pt>
                <c:pt idx="59">
                  <c:v>40087.0</c:v>
                </c:pt>
                <c:pt idx="60">
                  <c:v>40179.0</c:v>
                </c:pt>
                <c:pt idx="61">
                  <c:v>40269.0</c:v>
                </c:pt>
                <c:pt idx="62">
                  <c:v>40360.0</c:v>
                </c:pt>
                <c:pt idx="63">
                  <c:v>40452.0</c:v>
                </c:pt>
                <c:pt idx="64">
                  <c:v>40544.0</c:v>
                </c:pt>
                <c:pt idx="65">
                  <c:v>40634.0</c:v>
                </c:pt>
                <c:pt idx="66">
                  <c:v>40725.0</c:v>
                </c:pt>
                <c:pt idx="67">
                  <c:v>40817.0</c:v>
                </c:pt>
                <c:pt idx="68">
                  <c:v>40909.0</c:v>
                </c:pt>
              </c:numCache>
            </c:numRef>
          </c:cat>
          <c:val>
            <c:numRef>
              <c:f>GDPC1!$B$19:$B$87</c:f>
              <c:numCache>
                <c:formatCode>0.0</c:formatCode>
                <c:ptCount val="69"/>
                <c:pt idx="0">
                  <c:v>3.406909999999999</c:v>
                </c:pt>
                <c:pt idx="1">
                  <c:v>2.23082</c:v>
                </c:pt>
                <c:pt idx="2">
                  <c:v>2.43011</c:v>
                </c:pt>
                <c:pt idx="3">
                  <c:v>2.01101</c:v>
                </c:pt>
                <c:pt idx="4">
                  <c:v>2.45853</c:v>
                </c:pt>
                <c:pt idx="5">
                  <c:v>4.00575</c:v>
                </c:pt>
                <c:pt idx="6">
                  <c:v>4.037129999999999</c:v>
                </c:pt>
                <c:pt idx="7">
                  <c:v>4.4451</c:v>
                </c:pt>
                <c:pt idx="8">
                  <c:v>4.53173</c:v>
                </c:pt>
                <c:pt idx="9">
                  <c:v>4.27918</c:v>
                </c:pt>
                <c:pt idx="10">
                  <c:v>4.67682</c:v>
                </c:pt>
                <c:pt idx="11">
                  <c:v>4.34043</c:v>
                </c:pt>
                <c:pt idx="12">
                  <c:v>4.522679999999998</c:v>
                </c:pt>
                <c:pt idx="13">
                  <c:v>3.92197</c:v>
                </c:pt>
                <c:pt idx="14">
                  <c:v>3.98823</c:v>
                </c:pt>
                <c:pt idx="15">
                  <c:v>4.98285</c:v>
                </c:pt>
                <c:pt idx="16">
                  <c:v>4.9263</c:v>
                </c:pt>
                <c:pt idx="17">
                  <c:v>4.80384</c:v>
                </c:pt>
                <c:pt idx="18">
                  <c:v>4.754839999999993</c:v>
                </c:pt>
                <c:pt idx="19">
                  <c:v>4.8216</c:v>
                </c:pt>
                <c:pt idx="20">
                  <c:v>4.168199999999993</c:v>
                </c:pt>
                <c:pt idx="21">
                  <c:v>5.37616</c:v>
                </c:pt>
                <c:pt idx="22">
                  <c:v>4.14034</c:v>
                </c:pt>
                <c:pt idx="23">
                  <c:v>2.90964</c:v>
                </c:pt>
                <c:pt idx="24">
                  <c:v>2.303869999999998</c:v>
                </c:pt>
                <c:pt idx="25">
                  <c:v>1.00366</c:v>
                </c:pt>
                <c:pt idx="26">
                  <c:v>0.64042</c:v>
                </c:pt>
                <c:pt idx="27">
                  <c:v>0.39735</c:v>
                </c:pt>
                <c:pt idx="28">
                  <c:v>1.58844</c:v>
                </c:pt>
                <c:pt idx="29">
                  <c:v>1.46457</c:v>
                </c:pt>
                <c:pt idx="30">
                  <c:v>2.26117</c:v>
                </c:pt>
                <c:pt idx="31">
                  <c:v>1.94019</c:v>
                </c:pt>
                <c:pt idx="32">
                  <c:v>1.4982</c:v>
                </c:pt>
                <c:pt idx="33">
                  <c:v>1.81643</c:v>
                </c:pt>
                <c:pt idx="34">
                  <c:v>2.969809999999998</c:v>
                </c:pt>
                <c:pt idx="35">
                  <c:v>3.8652</c:v>
                </c:pt>
                <c:pt idx="36">
                  <c:v>4.115509999999993</c:v>
                </c:pt>
                <c:pt idx="37">
                  <c:v>3.90543</c:v>
                </c:pt>
                <c:pt idx="38">
                  <c:v>2.9839</c:v>
                </c:pt>
                <c:pt idx="39">
                  <c:v>2.89569</c:v>
                </c:pt>
                <c:pt idx="40">
                  <c:v>3.276969999999999</c:v>
                </c:pt>
                <c:pt idx="41">
                  <c:v>3.07316</c:v>
                </c:pt>
                <c:pt idx="42">
                  <c:v>3.1237</c:v>
                </c:pt>
                <c:pt idx="43">
                  <c:v>2.81258</c:v>
                </c:pt>
                <c:pt idx="44">
                  <c:v>3.04754</c:v>
                </c:pt>
                <c:pt idx="45">
                  <c:v>3.00699</c:v>
                </c:pt>
                <c:pt idx="46">
                  <c:v>2.20907</c:v>
                </c:pt>
                <c:pt idx="47">
                  <c:v>2.37759</c:v>
                </c:pt>
                <c:pt idx="48">
                  <c:v>1.23833</c:v>
                </c:pt>
                <c:pt idx="49">
                  <c:v>1.73685</c:v>
                </c:pt>
                <c:pt idx="50">
                  <c:v>2.46633</c:v>
                </c:pt>
                <c:pt idx="51">
                  <c:v>2.20579</c:v>
                </c:pt>
                <c:pt idx="52">
                  <c:v>1.61381</c:v>
                </c:pt>
                <c:pt idx="53">
                  <c:v>1.0392</c:v>
                </c:pt>
                <c:pt idx="54">
                  <c:v>-0.62473</c:v>
                </c:pt>
                <c:pt idx="55">
                  <c:v>-3.32058</c:v>
                </c:pt>
                <c:pt idx="56">
                  <c:v>-4.5497</c:v>
                </c:pt>
                <c:pt idx="57">
                  <c:v>-5.027609999999997</c:v>
                </c:pt>
                <c:pt idx="58">
                  <c:v>-3.73401</c:v>
                </c:pt>
                <c:pt idx="59">
                  <c:v>-0.54333</c:v>
                </c:pt>
                <c:pt idx="60">
                  <c:v>2.1677</c:v>
                </c:pt>
                <c:pt idx="61">
                  <c:v>3.300289999999999</c:v>
                </c:pt>
                <c:pt idx="62">
                  <c:v>3.50624</c:v>
                </c:pt>
                <c:pt idx="63">
                  <c:v>3.142</c:v>
                </c:pt>
                <c:pt idx="64">
                  <c:v>2.24306</c:v>
                </c:pt>
                <c:pt idx="65">
                  <c:v>1.63342</c:v>
                </c:pt>
                <c:pt idx="66">
                  <c:v>1.46123</c:v>
                </c:pt>
                <c:pt idx="67">
                  <c:v>1.61091</c:v>
                </c:pt>
                <c:pt idx="68">
                  <c:v>1.992</c:v>
                </c:pt>
              </c:numCache>
            </c:numRef>
          </c:val>
          <c:smooth val="0"/>
        </c:ser>
        <c:dLbls>
          <c:showLegendKey val="0"/>
          <c:showVal val="0"/>
          <c:showCatName val="0"/>
          <c:showSerName val="0"/>
          <c:showPercent val="0"/>
          <c:showBubbleSize val="0"/>
        </c:dLbls>
        <c:marker val="1"/>
        <c:smooth val="0"/>
        <c:axId val="2045553400"/>
        <c:axId val="2068200552"/>
      </c:lineChart>
      <c:lineChart>
        <c:grouping val="standard"/>
        <c:varyColors val="0"/>
        <c:ser>
          <c:idx val="1"/>
          <c:order val="1"/>
          <c:tx>
            <c:strRef>
              <c:f>GDPC1!$C$18</c:f>
              <c:strCache>
                <c:ptCount val="1"/>
                <c:pt idx="0">
                  <c:v>Unemployment rate (right scale)</c:v>
                </c:pt>
              </c:strCache>
            </c:strRef>
          </c:tx>
          <c:spPr>
            <a:ln w="44450">
              <a:solidFill>
                <a:srgbClr val="CC6600"/>
              </a:solidFill>
            </a:ln>
          </c:spPr>
          <c:marker>
            <c:symbol val="none"/>
          </c:marker>
          <c:cat>
            <c:numRef>
              <c:f>GDPC1!$A$19:$A$87</c:f>
              <c:numCache>
                <c:formatCode>yyyy\-mm\-dd</c:formatCode>
                <c:ptCount val="69"/>
                <c:pt idx="0">
                  <c:v>34700.0</c:v>
                </c:pt>
                <c:pt idx="1">
                  <c:v>34790.0</c:v>
                </c:pt>
                <c:pt idx="2">
                  <c:v>34881.0</c:v>
                </c:pt>
                <c:pt idx="3">
                  <c:v>34973.0</c:v>
                </c:pt>
                <c:pt idx="4">
                  <c:v>35065.0</c:v>
                </c:pt>
                <c:pt idx="5">
                  <c:v>35156.0</c:v>
                </c:pt>
                <c:pt idx="6">
                  <c:v>35247.0</c:v>
                </c:pt>
                <c:pt idx="7">
                  <c:v>35339.0</c:v>
                </c:pt>
                <c:pt idx="8">
                  <c:v>35431.0</c:v>
                </c:pt>
                <c:pt idx="9">
                  <c:v>35521.0</c:v>
                </c:pt>
                <c:pt idx="10">
                  <c:v>35612.0</c:v>
                </c:pt>
                <c:pt idx="11">
                  <c:v>35704.0</c:v>
                </c:pt>
                <c:pt idx="12">
                  <c:v>35796.0</c:v>
                </c:pt>
                <c:pt idx="13">
                  <c:v>35886.0</c:v>
                </c:pt>
                <c:pt idx="14">
                  <c:v>35977.0</c:v>
                </c:pt>
                <c:pt idx="15">
                  <c:v>36069.0</c:v>
                </c:pt>
                <c:pt idx="16">
                  <c:v>36161.0</c:v>
                </c:pt>
                <c:pt idx="17">
                  <c:v>36251.0</c:v>
                </c:pt>
                <c:pt idx="18">
                  <c:v>36342.0</c:v>
                </c:pt>
                <c:pt idx="19">
                  <c:v>36434.0</c:v>
                </c:pt>
                <c:pt idx="20">
                  <c:v>36526.0</c:v>
                </c:pt>
                <c:pt idx="21">
                  <c:v>36617.0</c:v>
                </c:pt>
                <c:pt idx="22">
                  <c:v>36708.0</c:v>
                </c:pt>
                <c:pt idx="23">
                  <c:v>36800.0</c:v>
                </c:pt>
                <c:pt idx="24">
                  <c:v>36892.0</c:v>
                </c:pt>
                <c:pt idx="25">
                  <c:v>36982.0</c:v>
                </c:pt>
                <c:pt idx="26">
                  <c:v>37073.0</c:v>
                </c:pt>
                <c:pt idx="27">
                  <c:v>37165.0</c:v>
                </c:pt>
                <c:pt idx="28">
                  <c:v>37257.0</c:v>
                </c:pt>
                <c:pt idx="29">
                  <c:v>37347.0</c:v>
                </c:pt>
                <c:pt idx="30">
                  <c:v>37438.0</c:v>
                </c:pt>
                <c:pt idx="31">
                  <c:v>37530.0</c:v>
                </c:pt>
                <c:pt idx="32">
                  <c:v>37622.0</c:v>
                </c:pt>
                <c:pt idx="33">
                  <c:v>37712.0</c:v>
                </c:pt>
                <c:pt idx="34">
                  <c:v>37803.0</c:v>
                </c:pt>
                <c:pt idx="35">
                  <c:v>37895.0</c:v>
                </c:pt>
                <c:pt idx="36">
                  <c:v>37987.0</c:v>
                </c:pt>
                <c:pt idx="37">
                  <c:v>38078.0</c:v>
                </c:pt>
                <c:pt idx="38">
                  <c:v>38169.0</c:v>
                </c:pt>
                <c:pt idx="39">
                  <c:v>38261.0</c:v>
                </c:pt>
                <c:pt idx="40">
                  <c:v>38353.0</c:v>
                </c:pt>
                <c:pt idx="41">
                  <c:v>38443.0</c:v>
                </c:pt>
                <c:pt idx="42">
                  <c:v>38534.0</c:v>
                </c:pt>
                <c:pt idx="43">
                  <c:v>38626.0</c:v>
                </c:pt>
                <c:pt idx="44">
                  <c:v>38718.0</c:v>
                </c:pt>
                <c:pt idx="45">
                  <c:v>38808.0</c:v>
                </c:pt>
                <c:pt idx="46">
                  <c:v>38899.0</c:v>
                </c:pt>
                <c:pt idx="47">
                  <c:v>38991.0</c:v>
                </c:pt>
                <c:pt idx="48">
                  <c:v>39083.0</c:v>
                </c:pt>
                <c:pt idx="49">
                  <c:v>39173.0</c:v>
                </c:pt>
                <c:pt idx="50">
                  <c:v>39264.0</c:v>
                </c:pt>
                <c:pt idx="51">
                  <c:v>39356.0</c:v>
                </c:pt>
                <c:pt idx="52">
                  <c:v>39448.0</c:v>
                </c:pt>
                <c:pt idx="53">
                  <c:v>39539.0</c:v>
                </c:pt>
                <c:pt idx="54">
                  <c:v>39630.0</c:v>
                </c:pt>
                <c:pt idx="55">
                  <c:v>39722.0</c:v>
                </c:pt>
                <c:pt idx="56">
                  <c:v>39814.0</c:v>
                </c:pt>
                <c:pt idx="57">
                  <c:v>39904.0</c:v>
                </c:pt>
                <c:pt idx="58">
                  <c:v>39995.0</c:v>
                </c:pt>
                <c:pt idx="59">
                  <c:v>40087.0</c:v>
                </c:pt>
                <c:pt idx="60">
                  <c:v>40179.0</c:v>
                </c:pt>
                <c:pt idx="61">
                  <c:v>40269.0</c:v>
                </c:pt>
                <c:pt idx="62">
                  <c:v>40360.0</c:v>
                </c:pt>
                <c:pt idx="63">
                  <c:v>40452.0</c:v>
                </c:pt>
                <c:pt idx="64">
                  <c:v>40544.0</c:v>
                </c:pt>
                <c:pt idx="65">
                  <c:v>40634.0</c:v>
                </c:pt>
                <c:pt idx="66">
                  <c:v>40725.0</c:v>
                </c:pt>
                <c:pt idx="67">
                  <c:v>40817.0</c:v>
                </c:pt>
                <c:pt idx="68">
                  <c:v>40909.0</c:v>
                </c:pt>
              </c:numCache>
            </c:numRef>
          </c:cat>
          <c:val>
            <c:numRef>
              <c:f>GDPC1!$C$19:$C$87</c:f>
              <c:numCache>
                <c:formatCode>0.0</c:formatCode>
                <c:ptCount val="69"/>
                <c:pt idx="0">
                  <c:v>5.5</c:v>
                </c:pt>
                <c:pt idx="1">
                  <c:v>5.7</c:v>
                </c:pt>
                <c:pt idx="2">
                  <c:v>5.7</c:v>
                </c:pt>
                <c:pt idx="3">
                  <c:v>5.6</c:v>
                </c:pt>
                <c:pt idx="4">
                  <c:v>5.5</c:v>
                </c:pt>
                <c:pt idx="5">
                  <c:v>5.5</c:v>
                </c:pt>
                <c:pt idx="6">
                  <c:v>5.3</c:v>
                </c:pt>
                <c:pt idx="7">
                  <c:v>5.3</c:v>
                </c:pt>
                <c:pt idx="8">
                  <c:v>5.2</c:v>
                </c:pt>
                <c:pt idx="9">
                  <c:v>5.0</c:v>
                </c:pt>
                <c:pt idx="10">
                  <c:v>4.9</c:v>
                </c:pt>
                <c:pt idx="11">
                  <c:v>4.7</c:v>
                </c:pt>
                <c:pt idx="12">
                  <c:v>4.6</c:v>
                </c:pt>
                <c:pt idx="13">
                  <c:v>4.4</c:v>
                </c:pt>
                <c:pt idx="14">
                  <c:v>4.5</c:v>
                </c:pt>
                <c:pt idx="15">
                  <c:v>4.4</c:v>
                </c:pt>
                <c:pt idx="16">
                  <c:v>4.3</c:v>
                </c:pt>
                <c:pt idx="17">
                  <c:v>4.3</c:v>
                </c:pt>
                <c:pt idx="18">
                  <c:v>4.2</c:v>
                </c:pt>
                <c:pt idx="19">
                  <c:v>4.1</c:v>
                </c:pt>
                <c:pt idx="20">
                  <c:v>4.0</c:v>
                </c:pt>
                <c:pt idx="21">
                  <c:v>3.9</c:v>
                </c:pt>
                <c:pt idx="22">
                  <c:v>4.0</c:v>
                </c:pt>
                <c:pt idx="23">
                  <c:v>3.9</c:v>
                </c:pt>
                <c:pt idx="24">
                  <c:v>4.2</c:v>
                </c:pt>
                <c:pt idx="25">
                  <c:v>4.4</c:v>
                </c:pt>
                <c:pt idx="26">
                  <c:v>4.8</c:v>
                </c:pt>
                <c:pt idx="27">
                  <c:v>5.5</c:v>
                </c:pt>
                <c:pt idx="28">
                  <c:v>5.7</c:v>
                </c:pt>
                <c:pt idx="29">
                  <c:v>5.8</c:v>
                </c:pt>
                <c:pt idx="30">
                  <c:v>5.7</c:v>
                </c:pt>
                <c:pt idx="31">
                  <c:v>5.9</c:v>
                </c:pt>
                <c:pt idx="32">
                  <c:v>5.9</c:v>
                </c:pt>
                <c:pt idx="33">
                  <c:v>6.1</c:v>
                </c:pt>
                <c:pt idx="34">
                  <c:v>6.1</c:v>
                </c:pt>
                <c:pt idx="35">
                  <c:v>5.8</c:v>
                </c:pt>
                <c:pt idx="36">
                  <c:v>5.7</c:v>
                </c:pt>
                <c:pt idx="37">
                  <c:v>5.6</c:v>
                </c:pt>
                <c:pt idx="38">
                  <c:v>5.4</c:v>
                </c:pt>
                <c:pt idx="39">
                  <c:v>5.4</c:v>
                </c:pt>
                <c:pt idx="40">
                  <c:v>5.3</c:v>
                </c:pt>
                <c:pt idx="41">
                  <c:v>5.1</c:v>
                </c:pt>
                <c:pt idx="42">
                  <c:v>5.0</c:v>
                </c:pt>
                <c:pt idx="43">
                  <c:v>5.0</c:v>
                </c:pt>
                <c:pt idx="44">
                  <c:v>4.7</c:v>
                </c:pt>
                <c:pt idx="45">
                  <c:v>4.6</c:v>
                </c:pt>
                <c:pt idx="46">
                  <c:v>4.6</c:v>
                </c:pt>
                <c:pt idx="47">
                  <c:v>4.4</c:v>
                </c:pt>
                <c:pt idx="48">
                  <c:v>4.5</c:v>
                </c:pt>
                <c:pt idx="49">
                  <c:v>4.5</c:v>
                </c:pt>
                <c:pt idx="50">
                  <c:v>4.7</c:v>
                </c:pt>
                <c:pt idx="51">
                  <c:v>4.8</c:v>
                </c:pt>
                <c:pt idx="52">
                  <c:v>5.0</c:v>
                </c:pt>
                <c:pt idx="53">
                  <c:v>5.3</c:v>
                </c:pt>
                <c:pt idx="54">
                  <c:v>6.0</c:v>
                </c:pt>
                <c:pt idx="55">
                  <c:v>6.9</c:v>
                </c:pt>
                <c:pt idx="56">
                  <c:v>8.3</c:v>
                </c:pt>
                <c:pt idx="57">
                  <c:v>9.3</c:v>
                </c:pt>
                <c:pt idx="58">
                  <c:v>9.6</c:v>
                </c:pt>
                <c:pt idx="59">
                  <c:v>9.9</c:v>
                </c:pt>
                <c:pt idx="60">
                  <c:v>9.8</c:v>
                </c:pt>
                <c:pt idx="61">
                  <c:v>9.6</c:v>
                </c:pt>
                <c:pt idx="62">
                  <c:v>9.5</c:v>
                </c:pt>
                <c:pt idx="63">
                  <c:v>9.6</c:v>
                </c:pt>
                <c:pt idx="64">
                  <c:v>9.0</c:v>
                </c:pt>
                <c:pt idx="65">
                  <c:v>9.0</c:v>
                </c:pt>
                <c:pt idx="66">
                  <c:v>9.1</c:v>
                </c:pt>
                <c:pt idx="67">
                  <c:v>8.700000000000001</c:v>
                </c:pt>
                <c:pt idx="68">
                  <c:v>8.3</c:v>
                </c:pt>
              </c:numCache>
            </c:numRef>
          </c:val>
          <c:smooth val="0"/>
        </c:ser>
        <c:dLbls>
          <c:showLegendKey val="0"/>
          <c:showVal val="0"/>
          <c:showCatName val="0"/>
          <c:showSerName val="0"/>
          <c:showPercent val="0"/>
          <c:showBubbleSize val="0"/>
        </c:dLbls>
        <c:marker val="1"/>
        <c:smooth val="0"/>
        <c:axId val="-2146783704"/>
        <c:axId val="-2146470760"/>
      </c:lineChart>
      <c:dateAx>
        <c:axId val="2045553400"/>
        <c:scaling>
          <c:orientation val="minMax"/>
          <c:max val="40544.0"/>
          <c:min val="34700.0"/>
        </c:scaling>
        <c:delete val="0"/>
        <c:axPos val="b"/>
        <c:numFmt formatCode="yyyy" sourceLinked="0"/>
        <c:majorTickMark val="out"/>
        <c:minorTickMark val="none"/>
        <c:tickLblPos val="nextTo"/>
        <c:txPr>
          <a:bodyPr rot="0" vert="horz"/>
          <a:lstStyle/>
          <a:p>
            <a:pPr>
              <a:defRPr sz="1800">
                <a:latin typeface="Arial" pitchFamily="34" charset="0"/>
                <a:cs typeface="Arial" pitchFamily="34" charset="0"/>
              </a:defRPr>
            </a:pPr>
            <a:endParaRPr lang="en-US"/>
          </a:p>
        </c:txPr>
        <c:crossAx val="2068200552"/>
        <c:crossesAt val="-10.0"/>
        <c:auto val="1"/>
        <c:lblOffset val="100"/>
        <c:baseTimeUnit val="months"/>
        <c:majorUnit val="24.0"/>
        <c:majorTimeUnit val="months"/>
        <c:minorUnit val="1.0"/>
        <c:minorTimeUnit val="months"/>
      </c:dateAx>
      <c:valAx>
        <c:axId val="2068200552"/>
        <c:scaling>
          <c:orientation val="minMax"/>
          <c:max val="12.0"/>
          <c:min val="-6.0"/>
        </c:scaling>
        <c:delete val="0"/>
        <c:axPos val="l"/>
        <c:title>
          <c:tx>
            <c:rich>
              <a:bodyPr rot="-5400000" vert="horz"/>
              <a:lstStyle/>
              <a:p>
                <a:pPr>
                  <a:defRPr sz="1800">
                    <a:latin typeface="Arial" pitchFamily="34" charset="0"/>
                    <a:cs typeface="Arial" pitchFamily="34" charset="0"/>
                  </a:defRPr>
                </a:pPr>
                <a:r>
                  <a:rPr lang="en-US" sz="1800" dirty="0" smtClean="0">
                    <a:latin typeface="Arial" pitchFamily="34" charset="0"/>
                    <a:cs typeface="Arial" pitchFamily="34" charset="0"/>
                  </a:rPr>
                  <a:t>% change from 4 quarters earlier</a:t>
                </a:r>
                <a:endParaRPr lang="en-US" sz="1800" dirty="0">
                  <a:latin typeface="Arial" pitchFamily="34" charset="0"/>
                  <a:cs typeface="Arial" pitchFamily="34" charset="0"/>
                </a:endParaRPr>
              </a:p>
            </c:rich>
          </c:tx>
          <c:layout>
            <c:manualLayout>
              <c:xMode val="edge"/>
              <c:yMode val="edge"/>
              <c:x val="0.0262018810148731"/>
              <c:y val="0.134612772484798"/>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045553400"/>
        <c:crosses val="autoZero"/>
        <c:crossBetween val="between"/>
      </c:valAx>
      <c:valAx>
        <c:axId val="-2146470760"/>
        <c:scaling>
          <c:orientation val="minMax"/>
          <c:max val="10.5"/>
          <c:min val="0.0"/>
        </c:scaling>
        <c:delete val="0"/>
        <c:axPos val="r"/>
        <c:title>
          <c:tx>
            <c:rich>
              <a:bodyPr rot="-5400000" vert="horz"/>
              <a:lstStyle/>
              <a:p>
                <a:pPr>
                  <a:defRPr sz="1800">
                    <a:latin typeface="Arial" pitchFamily="34" charset="0"/>
                    <a:cs typeface="Arial" pitchFamily="34" charset="0"/>
                  </a:defRPr>
                </a:pPr>
                <a:r>
                  <a:rPr lang="en-US" sz="1800" dirty="0" smtClean="0">
                    <a:latin typeface="Arial" pitchFamily="34" charset="0"/>
                    <a:cs typeface="Arial" pitchFamily="34" charset="0"/>
                  </a:rPr>
                  <a:t>% of labor force</a:t>
                </a:r>
                <a:endParaRPr lang="en-US" sz="1800" dirty="0">
                  <a:latin typeface="Arial" pitchFamily="34" charset="0"/>
                  <a:cs typeface="Arial" pitchFamily="34" charset="0"/>
                </a:endParaRPr>
              </a:p>
            </c:rich>
          </c:tx>
          <c:layout>
            <c:manualLayout>
              <c:xMode val="edge"/>
              <c:yMode val="edge"/>
              <c:x val="0.941886154855643"/>
              <c:y val="0.237070349373258"/>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146783704"/>
        <c:crosses val="max"/>
        <c:crossBetween val="between"/>
      </c:valAx>
      <c:dateAx>
        <c:axId val="-2146783704"/>
        <c:scaling>
          <c:orientation val="minMax"/>
        </c:scaling>
        <c:delete val="1"/>
        <c:axPos val="b"/>
        <c:numFmt formatCode="yyyy\-mm\-dd" sourceLinked="1"/>
        <c:majorTickMark val="out"/>
        <c:minorTickMark val="none"/>
        <c:tickLblPos val="nextTo"/>
        <c:crossAx val="-2146470760"/>
        <c:crosses val="autoZero"/>
        <c:auto val="1"/>
        <c:lblOffset val="100"/>
        <c:baseTimeUnit val="months"/>
      </c:dateAx>
      <c:spPr>
        <a:solidFill>
          <a:schemeClr val="bg1"/>
        </a:solidFill>
        <a:ln>
          <a:solidFill>
            <a:schemeClr val="tx1"/>
          </a:solidFill>
        </a:ln>
      </c:spPr>
    </c:plotArea>
    <c:legend>
      <c:legendPos val="l"/>
      <c:layout>
        <c:manualLayout>
          <c:xMode val="edge"/>
          <c:yMode val="edge"/>
          <c:x val="0.170833333333333"/>
          <c:y val="0.0533099837003051"/>
          <c:w val="0.488055993000875"/>
          <c:h val="0.141593994907031"/>
        </c:manualLayout>
      </c:layout>
      <c:overlay val="1"/>
      <c:txPr>
        <a:bodyPr/>
        <a:lstStyle/>
        <a:p>
          <a:pPr>
            <a:defRPr sz="2200" i="1">
              <a:latin typeface="Arial" pitchFamily="34" charset="0"/>
              <a:cs typeface="Arial" pitchFamily="34" charset="0"/>
            </a:defRPr>
          </a:pPr>
          <a:endParaRPr lang="en-US"/>
        </a:p>
      </c:txPr>
    </c:legend>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 Id="rId2"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 Id="rId2"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 Id="rId2"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 Id="rId3"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3E1D9D-1E84-E84A-907D-4A3A720FDBD2}" type="datetimeFigureOut">
              <a:rPr lang="en-US" smtClean="0"/>
              <a:t>5/27/15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549959-354F-144F-BDD8-AD68563AD67D}" type="slidenum">
              <a:rPr lang="en-US" smtClean="0"/>
              <a:t>‹#›</a:t>
            </a:fld>
            <a:endParaRPr lang="en-US"/>
          </a:p>
        </p:txBody>
      </p:sp>
    </p:spTree>
    <p:extLst>
      <p:ext uri="{BB962C8B-B14F-4D97-AF65-F5344CB8AC3E}">
        <p14:creationId xmlns:p14="http://schemas.microsoft.com/office/powerpoint/2010/main" val="968874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pPr>
            <a:r>
              <a:rPr lang="en-US" sz="1200" dirty="0" smtClean="0"/>
              <a:t>This is a very substantial chapter, and among the most challenging in the text.  I encourage you to go over this chapter a little more slowly than average, or at least recommend to your students that they study it extra carefully.  </a:t>
            </a:r>
          </a:p>
          <a:p>
            <a:pPr>
              <a:spcBef>
                <a:spcPts val="1200"/>
              </a:spcBef>
            </a:pPr>
            <a:r>
              <a:rPr lang="en-US" sz="1200" dirty="0" smtClean="0"/>
              <a:t>I have included a number of in-class exercises to give students immediate reinforcement of concepts as they are covered, and also to break up the lecture.  If you need to get through the material more quickly, you can omit some or all of these exercises (perhaps assigning them as </a:t>
            </a:r>
            <a:r>
              <a:rPr lang="en-US" sz="1200" dirty="0" err="1" smtClean="0"/>
              <a:t>homeworks</a:t>
            </a:r>
            <a:r>
              <a:rPr lang="en-US" sz="1200" dirty="0" smtClean="0"/>
              <a:t>, instead).  </a:t>
            </a:r>
          </a:p>
          <a:p>
            <a:pPr>
              <a:spcBef>
                <a:spcPts val="1200"/>
              </a:spcBef>
            </a:pPr>
            <a:r>
              <a:rPr lang="en-US" sz="1200" dirty="0" smtClean="0"/>
              <a:t>To complement the book’s case study on the 2008-2009 financial crisis and recession, these slides include lots of data for you to show and discuss with your students.   Your students will need to read the Case Study in their textbooks, preferably before you present this data.  My hope is that the data will help bring the theory to life, and convey to students the excitement of studying macroeconomics in the current era.  </a:t>
            </a:r>
          </a:p>
          <a:p>
            <a:pPr eaLnBrk="1" hangingPunct="1"/>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A2C2462-D509-4D80-9942-543898FB796C}" type="slidenum">
              <a:rPr lang="en-US"/>
              <a:pPr>
                <a:defRPr/>
              </a:pPr>
              <a:t>9</a:t>
            </a:fld>
            <a:endParaRPr lang="en-US"/>
          </a:p>
        </p:txBody>
      </p:sp>
      <p:sp>
        <p:nvSpPr>
          <p:cNvPr id="86019" name="Rectangle 2"/>
          <p:cNvSpPr>
            <a:spLocks noGrp="1" noRot="1" noChangeAspect="1" noChangeArrowheads="1" noTextEdit="1"/>
          </p:cNvSpPr>
          <p:nvPr>
            <p:ph type="sldImg"/>
          </p:nvPr>
        </p:nvSpPr>
        <p:spPr>
          <a:xfrm>
            <a:off x="1558925" y="650875"/>
            <a:ext cx="3748088" cy="2811463"/>
          </a:xfrm>
          <a:ln/>
        </p:spPr>
      </p:sp>
      <p:sp>
        <p:nvSpPr>
          <p:cNvPr id="860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AB74CAE-CC06-423D-9CF6-30A295A72554}" type="slidenum">
              <a:rPr lang="en-US"/>
              <a:pPr>
                <a:defRPr/>
              </a:pPr>
              <a:t>10</a:t>
            </a:fld>
            <a:endParaRPr lang="en-US"/>
          </a:p>
        </p:txBody>
      </p:sp>
      <p:sp>
        <p:nvSpPr>
          <p:cNvPr id="87043" name="Rectangle 2"/>
          <p:cNvSpPr>
            <a:spLocks noGrp="1" noRot="1" noChangeAspect="1" noChangeArrowheads="1" noTextEdit="1"/>
          </p:cNvSpPr>
          <p:nvPr>
            <p:ph type="sldImg"/>
          </p:nvPr>
        </p:nvSpPr>
        <p:spPr>
          <a:xfrm>
            <a:off x="1558925" y="650875"/>
            <a:ext cx="3748088" cy="2811463"/>
          </a:xfrm>
          <a:ln/>
        </p:spPr>
      </p:sp>
      <p:sp>
        <p:nvSpPr>
          <p:cNvPr id="870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B8D8C32-6429-4BD4-B626-39E161A3841C}" type="slidenum">
              <a:rPr lang="en-US"/>
              <a:pPr>
                <a:defRPr/>
              </a:pPr>
              <a:t>11</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F046BDA-A793-4823-9CEE-A7AD81BE1066}" type="slidenum">
              <a:rPr lang="en-US"/>
              <a:pPr>
                <a:defRPr/>
              </a:pPr>
              <a:t>12</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EF4E78D-956B-41A9-A648-E2F25B3C08ED}" type="slidenum">
              <a:rPr lang="en-US"/>
              <a:pPr>
                <a:defRPr/>
              </a:pPr>
              <a:t>13</a:t>
            </a:fld>
            <a:endParaRPr lang="en-US"/>
          </a:p>
        </p:txBody>
      </p:sp>
      <p:sp>
        <p:nvSpPr>
          <p:cNvPr id="91139" name="Rectangle 2"/>
          <p:cNvSpPr>
            <a:spLocks noGrp="1" noRot="1" noChangeAspect="1" noChangeArrowheads="1" noTextEdit="1"/>
          </p:cNvSpPr>
          <p:nvPr>
            <p:ph type="sldImg"/>
          </p:nvPr>
        </p:nvSpPr>
        <p:spPr>
          <a:xfrm>
            <a:off x="1558925" y="650875"/>
            <a:ext cx="3748088" cy="2811463"/>
          </a:xfrm>
          <a:ln/>
        </p:spPr>
      </p:sp>
      <p:sp>
        <p:nvSpPr>
          <p:cNvPr id="911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425266E-B219-4A38-AC77-BC323DC56178}" type="slidenum">
              <a:rPr lang="en-US"/>
              <a:pPr>
                <a:defRPr/>
              </a:pPr>
              <a:t>14</a:t>
            </a:fld>
            <a:endParaRPr lang="en-US"/>
          </a:p>
        </p:txBody>
      </p:sp>
      <p:sp>
        <p:nvSpPr>
          <p:cNvPr id="92163" name="Rectangle 2"/>
          <p:cNvSpPr>
            <a:spLocks noGrp="1" noRot="1" noChangeAspect="1" noChangeArrowheads="1" noTextEdit="1"/>
          </p:cNvSpPr>
          <p:nvPr>
            <p:ph type="sldImg"/>
          </p:nvPr>
        </p:nvSpPr>
        <p:spPr>
          <a:xfrm>
            <a:off x="1558925" y="650875"/>
            <a:ext cx="3748088" cy="2811463"/>
          </a:xfrm>
          <a:ln/>
        </p:spPr>
      </p:sp>
      <p:sp>
        <p:nvSpPr>
          <p:cNvPr id="921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pPr>
              <a:lnSpc>
                <a:spcPct val="110000"/>
              </a:lnSpc>
              <a:spcBef>
                <a:spcPts val="563"/>
              </a:spcBef>
            </a:pPr>
            <a:r>
              <a:rPr lang="en-US" dirty="0" smtClean="0"/>
              <a:t>Earlier slides showed how to use the IS-LM model to analyze fiscal and monetary policy.  Now is a good time for students to get some hands-on practice with the model.  Also, note that part (b) helps students learn that shocks and policies can potentially affect </a:t>
            </a:r>
            <a:r>
              <a:rPr lang="en-US" u="sng" dirty="0" smtClean="0"/>
              <a:t>all</a:t>
            </a:r>
            <a:r>
              <a:rPr lang="en-US" dirty="0" smtClean="0"/>
              <a:t> of the model’s endogenous variables, not just the ones that are measured on the axes.  </a:t>
            </a:r>
          </a:p>
          <a:p>
            <a:pPr>
              <a:lnSpc>
                <a:spcPct val="110000"/>
              </a:lnSpc>
              <a:spcBef>
                <a:spcPts val="563"/>
              </a:spcBef>
            </a:pPr>
            <a:endParaRPr lang="en-US" i="1" dirty="0" smtClean="0"/>
          </a:p>
          <a:p>
            <a:pPr>
              <a:lnSpc>
                <a:spcPct val="110000"/>
              </a:lnSpc>
              <a:spcBef>
                <a:spcPts val="563"/>
              </a:spcBef>
            </a:pPr>
            <a:r>
              <a:rPr lang="en-US" i="1" dirty="0" smtClean="0"/>
              <a:t>Suggestion:</a:t>
            </a:r>
            <a:r>
              <a:rPr lang="en-US" dirty="0" smtClean="0"/>
              <a:t>  Instead of having students work on these exercises individually, get them into pairs.  One student of each pair works on the first shock, the other student works on the second shock.  Give them 5 minutes to work individually on the analysis of the shock.  Then, allow 10 minutes (5 for each student) for students to present their results to their partners.   This activity gives students immediate application and reinforcement of the concepts, so students learn them better and will then better understand and appreciate the remainder of this chapter.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15</a:t>
            </a:fld>
            <a:endParaRPr lang="en-US"/>
          </a:p>
        </p:txBody>
      </p:sp>
    </p:spTree>
    <p:extLst>
      <p:ext uri="{BB962C8B-B14F-4D97-AF65-F5344CB8AC3E}">
        <p14:creationId xmlns:p14="http://schemas.microsoft.com/office/powerpoint/2010/main" val="3242702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smtClean="0"/>
              <a:t>1a.  The </a:t>
            </a:r>
            <a:r>
              <a:rPr lang="en-US" i="1" dirty="0" smtClean="0"/>
              <a:t>IS</a:t>
            </a:r>
            <a:r>
              <a:rPr lang="en-US" dirty="0" smtClean="0"/>
              <a:t> curve shifts to the left, because consumers cut back on spending in response to the decrease in their wealth. This causes </a:t>
            </a:r>
            <a:r>
              <a:rPr lang="en-US" b="1" i="1" dirty="0" smtClean="0"/>
              <a:t>Y</a:t>
            </a:r>
            <a:r>
              <a:rPr lang="en-US" dirty="0" smtClean="0"/>
              <a:t> and </a:t>
            </a:r>
            <a:r>
              <a:rPr lang="en-US" b="1" i="1" dirty="0" smtClean="0"/>
              <a:t>r</a:t>
            </a:r>
            <a:r>
              <a:rPr lang="en-US" dirty="0" smtClean="0"/>
              <a:t>  to fall.  </a:t>
            </a:r>
          </a:p>
          <a:p>
            <a:endParaRPr lang="en-US" dirty="0" smtClean="0"/>
          </a:p>
          <a:p>
            <a:r>
              <a:rPr lang="en-US" dirty="0" smtClean="0"/>
              <a:t>1b.  </a:t>
            </a:r>
            <a:r>
              <a:rPr lang="en-US" b="1" i="1" dirty="0" smtClean="0"/>
              <a:t>C</a:t>
            </a:r>
            <a:r>
              <a:rPr lang="en-US" dirty="0" smtClean="0"/>
              <a:t>  falls for two reasons:  the housing market crash, and the fall in income.  In this simple model, </a:t>
            </a:r>
            <a:r>
              <a:rPr lang="en-US" b="1" i="1" dirty="0" smtClean="0"/>
              <a:t>I</a:t>
            </a:r>
            <a:r>
              <a:rPr lang="en-US" dirty="0" smtClean="0"/>
              <a:t>  depends only on the interest rate, which falls, causing </a:t>
            </a:r>
            <a:r>
              <a:rPr lang="en-US" b="1" i="1" dirty="0" smtClean="0"/>
              <a:t>I</a:t>
            </a:r>
            <a:r>
              <a:rPr lang="en-US" dirty="0" smtClean="0"/>
              <a:t> to rise. </a:t>
            </a:r>
            <a:r>
              <a:rPr lang="en-US" b="1" i="1" dirty="0" smtClean="0"/>
              <a:t>u</a:t>
            </a:r>
            <a:r>
              <a:rPr lang="en-US" dirty="0" smtClean="0"/>
              <a:t>  rises, because firms need less labor when they are producing less output (recall </a:t>
            </a:r>
            <a:r>
              <a:rPr lang="en-US" dirty="0" err="1" smtClean="0"/>
              <a:t>Okun’s</a:t>
            </a:r>
            <a:r>
              <a:rPr lang="en-US" dirty="0" smtClean="0"/>
              <a:t> Law).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16</a:t>
            </a:fld>
            <a:endParaRPr lang="en-US"/>
          </a:p>
        </p:txBody>
      </p:sp>
    </p:spTree>
    <p:extLst>
      <p:ext uri="{BB962C8B-B14F-4D97-AF65-F5344CB8AC3E}">
        <p14:creationId xmlns:p14="http://schemas.microsoft.com/office/powerpoint/2010/main" val="550596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smtClean="0"/>
              <a:t>2a. (This is a continuation of the in-class exercise at the end of the PowerPoint presentation of Chapter 11.)  The increase in money demand shifts the LM curve to the left:  We are assuming that all other exogenous variables, including M and P, remain unchanged, so an increase in money demand causes an increase in the value of </a:t>
            </a:r>
            <a:r>
              <a:rPr lang="en-US" b="1" i="1" dirty="0" smtClean="0"/>
              <a:t>r</a:t>
            </a:r>
            <a:r>
              <a:rPr lang="en-US" dirty="0" smtClean="0"/>
              <a:t> associated with each value of </a:t>
            </a:r>
            <a:r>
              <a:rPr lang="en-US" b="1" i="1" dirty="0" smtClean="0"/>
              <a:t>Y</a:t>
            </a:r>
            <a:r>
              <a:rPr lang="en-US" dirty="0" smtClean="0"/>
              <a:t> (this can be seen easily using the Liquidity Preference diagram).  This translates to an upward (i.e. leftward) shift in the LM curve.   This shift causes </a:t>
            </a:r>
            <a:r>
              <a:rPr lang="en-US" b="1" i="1" dirty="0" smtClean="0"/>
              <a:t>Y</a:t>
            </a:r>
            <a:r>
              <a:rPr lang="en-US" dirty="0" smtClean="0"/>
              <a:t> to fall and </a:t>
            </a:r>
            <a:r>
              <a:rPr lang="en-US" b="1" i="1" dirty="0" smtClean="0"/>
              <a:t>r</a:t>
            </a:r>
            <a:r>
              <a:rPr lang="en-US" dirty="0" smtClean="0"/>
              <a:t> to rise.  </a:t>
            </a:r>
          </a:p>
          <a:p>
            <a:endParaRPr lang="en-US" dirty="0" smtClean="0"/>
          </a:p>
          <a:p>
            <a:r>
              <a:rPr lang="en-US" dirty="0" smtClean="0"/>
              <a:t>2b.  The fall in income causes a fall in </a:t>
            </a:r>
            <a:r>
              <a:rPr lang="en-US" b="1" i="1" dirty="0" smtClean="0"/>
              <a:t>C</a:t>
            </a:r>
            <a:r>
              <a:rPr lang="en-US" dirty="0" smtClean="0"/>
              <a:t>.  The increase in </a:t>
            </a:r>
            <a:r>
              <a:rPr lang="en-US" b="1" i="1" dirty="0" smtClean="0"/>
              <a:t>r</a:t>
            </a:r>
            <a:r>
              <a:rPr lang="en-US" dirty="0" smtClean="0"/>
              <a:t> causes a fall in </a:t>
            </a:r>
            <a:r>
              <a:rPr lang="en-US" b="1" i="1" dirty="0" smtClean="0"/>
              <a:t>I</a:t>
            </a:r>
            <a:r>
              <a:rPr lang="en-US" dirty="0" smtClean="0"/>
              <a:t>.  The fall in </a:t>
            </a:r>
            <a:r>
              <a:rPr lang="en-US" b="1" i="1" dirty="0" smtClean="0"/>
              <a:t>Y</a:t>
            </a:r>
            <a:r>
              <a:rPr lang="en-US" dirty="0" smtClean="0"/>
              <a:t> causes an increase in </a:t>
            </a:r>
            <a:r>
              <a:rPr lang="en-US" b="1" i="1" dirty="0" smtClean="0"/>
              <a:t>u</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17</a:t>
            </a:fld>
            <a:endParaRPr lang="en-US"/>
          </a:p>
        </p:txBody>
      </p:sp>
    </p:spTree>
    <p:extLst>
      <p:ext uri="{BB962C8B-B14F-4D97-AF65-F5344CB8AC3E}">
        <p14:creationId xmlns:p14="http://schemas.microsoft.com/office/powerpoint/2010/main" val="3939611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52082DF-FD65-47E9-BCC3-3DE714005A01}" type="slidenum">
              <a:rPr lang="en-US"/>
              <a:pPr>
                <a:defRPr/>
              </a:pPr>
              <a:t>18</a:t>
            </a:fld>
            <a:endParaRPr lang="en-US"/>
          </a:p>
        </p:txBody>
      </p:sp>
      <p:sp>
        <p:nvSpPr>
          <p:cNvPr id="97283" name="Rectangle 2"/>
          <p:cNvSpPr>
            <a:spLocks noGrp="1" noRot="1" noChangeAspect="1" noChangeArrowheads="1" noTextEdit="1"/>
          </p:cNvSpPr>
          <p:nvPr>
            <p:ph type="sldImg"/>
          </p:nvPr>
        </p:nvSpPr>
        <p:spPr>
          <a:xfrm>
            <a:off x="1558925" y="650875"/>
            <a:ext cx="3748088" cy="2811463"/>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173A1D0-3CC6-4572-A48E-F4B8EE60EAC8}" type="slidenum">
              <a:rPr lang="en-US"/>
              <a:pPr>
                <a:defRPr/>
              </a:pPr>
              <a:t>1</a:t>
            </a:fld>
            <a:endParaRPr lang="en-US"/>
          </a:p>
        </p:txBody>
      </p:sp>
      <p:sp>
        <p:nvSpPr>
          <p:cNvPr id="77827" name="Rectangle 2"/>
          <p:cNvSpPr>
            <a:spLocks noGrp="1" noRot="1" noChangeAspect="1" noChangeArrowheads="1" noTextEdit="1"/>
          </p:cNvSpPr>
          <p:nvPr>
            <p:ph type="sldImg"/>
          </p:nvPr>
        </p:nvSpPr>
        <p:spPr>
          <a:xfrm>
            <a:off x="1558925" y="650875"/>
            <a:ext cx="3748088" cy="2811463"/>
          </a:xfrm>
          <a:ln/>
        </p:spPr>
      </p:sp>
      <p:sp>
        <p:nvSpPr>
          <p:cNvPr id="778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If you wish,</a:t>
            </a:r>
            <a:r>
              <a:rPr lang="en-US" baseline="0" dirty="0" smtClean="0"/>
              <a:t> delete this slide and give students this information orally.  </a:t>
            </a: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0DF7232-A50A-4AE7-A535-5AF2F7FF5ED8}" type="slidenum">
              <a:rPr lang="en-US"/>
              <a:pPr>
                <a:defRPr/>
              </a:pPr>
              <a:t>19</a:t>
            </a:fld>
            <a:endParaRPr lang="en-US"/>
          </a:p>
        </p:txBody>
      </p:sp>
      <p:sp>
        <p:nvSpPr>
          <p:cNvPr id="98307" name="Rectangle 2"/>
          <p:cNvSpPr>
            <a:spLocks noGrp="1" noRot="1" noChangeAspect="1" noChangeArrowheads="1" noTextEdit="1"/>
          </p:cNvSpPr>
          <p:nvPr>
            <p:ph type="sldImg"/>
          </p:nvPr>
        </p:nvSpPr>
        <p:spPr>
          <a:xfrm>
            <a:off x="1558925" y="650875"/>
            <a:ext cx="3748088" cy="2811463"/>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Starting in mid-2000, the S&amp;P 500 begins a downward trend.  The fall in stock prices eroded the wealth of millions of U.S. consumers.  They responded by reducing consumption.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D86792D-2260-44F0-8531-8E4BB13BECAF}" type="slidenum">
              <a:rPr lang="en-US"/>
              <a:pPr>
                <a:defRPr/>
              </a:pPr>
              <a:t>20</a:t>
            </a:fld>
            <a:endParaRPr lang="en-US"/>
          </a:p>
        </p:txBody>
      </p:sp>
      <p:sp>
        <p:nvSpPr>
          <p:cNvPr id="99331" name="Rectangle 2"/>
          <p:cNvSpPr>
            <a:spLocks noGrp="1" noRot="1" noChangeAspect="1" noChangeArrowheads="1" noTextEdit="1"/>
          </p:cNvSpPr>
          <p:nvPr>
            <p:ph type="sldImg"/>
          </p:nvPr>
        </p:nvSpPr>
        <p:spPr>
          <a:xfrm>
            <a:off x="1558925" y="650875"/>
            <a:ext cx="3748088" cy="2811463"/>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0DE873-6125-4747-ADDC-ACAC07D17EF8}" type="slidenum">
              <a:rPr lang="en-US"/>
              <a:pPr>
                <a:defRPr/>
              </a:pPr>
              <a:t>21</a:t>
            </a:fld>
            <a:endParaRPr lang="en-US"/>
          </a:p>
        </p:txBody>
      </p:sp>
      <p:sp>
        <p:nvSpPr>
          <p:cNvPr id="100355" name="Rectangle 2"/>
          <p:cNvSpPr>
            <a:spLocks noGrp="1" noRot="1" noChangeAspect="1" noChangeArrowheads="1" noTextEdit="1"/>
          </p:cNvSpPr>
          <p:nvPr>
            <p:ph type="sldImg"/>
          </p:nvPr>
        </p:nvSpPr>
        <p:spPr>
          <a:xfrm>
            <a:off x="1558925" y="650875"/>
            <a:ext cx="3748088" cy="2811463"/>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war was a response to the 9/11 attacks, not to the recession.  But wars involve significant fiscal policy expansion, which increases aggregate demand and alleviates or ends recessions.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8D6E72B-9920-4990-A784-87D503D728FF}" type="slidenum">
              <a:rPr lang="en-US"/>
              <a:pPr>
                <a:defRPr/>
              </a:pPr>
              <a:t>22</a:t>
            </a:fld>
            <a:endParaRPr lang="en-US"/>
          </a:p>
        </p:txBody>
      </p:sp>
      <p:sp>
        <p:nvSpPr>
          <p:cNvPr id="101379" name="Rectangle 2"/>
          <p:cNvSpPr>
            <a:spLocks noGrp="1" noRot="1" noChangeAspect="1" noChangeArrowheads="1" noTextEdit="1"/>
          </p:cNvSpPr>
          <p:nvPr>
            <p:ph type="sldImg"/>
          </p:nvPr>
        </p:nvSpPr>
        <p:spPr>
          <a:xfrm>
            <a:off x="1558925" y="650875"/>
            <a:ext cx="3748088" cy="2811463"/>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Easier monetary policy shifted the LM curve to the right, causing interest rates to fall, as shown in this graph.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0516A06-E865-49F2-AC06-6FC1B75E0F4B}" type="slidenum">
              <a:rPr lang="en-US"/>
              <a:pPr>
                <a:defRPr/>
              </a:pPr>
              <a:t>23</a:t>
            </a:fld>
            <a:endParaRPr lang="en-US"/>
          </a:p>
        </p:txBody>
      </p:sp>
      <p:sp>
        <p:nvSpPr>
          <p:cNvPr id="102403" name="Rectangle 2"/>
          <p:cNvSpPr>
            <a:spLocks noGrp="1" noRot="1" noChangeAspect="1" noChangeArrowheads="1" noTextEdit="1"/>
          </p:cNvSpPr>
          <p:nvPr>
            <p:ph type="sldImg"/>
          </p:nvPr>
        </p:nvSpPr>
        <p:spPr>
          <a:xfrm>
            <a:off x="1558925" y="650875"/>
            <a:ext cx="3748088" cy="2811463"/>
          </a:xfrm>
          <a:ln/>
        </p:spPr>
      </p:sp>
      <p:sp>
        <p:nvSpPr>
          <p:cNvPr id="1024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F48019C-FE7B-4C38-ABCA-4FFF3A7B2959}" type="slidenum">
              <a:rPr lang="en-US"/>
              <a:pPr>
                <a:defRPr/>
              </a:pPr>
              <a:t>24</a:t>
            </a:fld>
            <a:endParaRPr lang="en-US"/>
          </a:p>
        </p:txBody>
      </p:sp>
      <p:sp>
        <p:nvSpPr>
          <p:cNvPr id="103427" name="Rectangle 2"/>
          <p:cNvSpPr>
            <a:spLocks noGrp="1" noRot="1" noChangeAspect="1" noChangeArrowheads="1" noTextEdit="1"/>
          </p:cNvSpPr>
          <p:nvPr>
            <p:ph type="sldImg"/>
          </p:nvPr>
        </p:nvSpPr>
        <p:spPr>
          <a:xfrm>
            <a:off x="1558925" y="650875"/>
            <a:ext cx="3748088" cy="2811463"/>
          </a:xfrm>
          <a:ln/>
        </p:spPr>
      </p:sp>
      <p:sp>
        <p:nvSpPr>
          <p:cNvPr id="1034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6A68A48-D2E2-4F77-B88C-EC29F77D94D1}" type="slidenum">
              <a:rPr lang="en-US"/>
              <a:pPr>
                <a:defRPr/>
              </a:pPr>
              <a:t>25</a:t>
            </a:fld>
            <a:endParaRPr lang="en-US"/>
          </a:p>
        </p:txBody>
      </p:sp>
      <p:sp>
        <p:nvSpPr>
          <p:cNvPr id="104451" name="Rectangle 2"/>
          <p:cNvSpPr>
            <a:spLocks noGrp="1" noRot="1" noChangeAspect="1" noChangeArrowheads="1" noTextEdit="1"/>
          </p:cNvSpPr>
          <p:nvPr>
            <p:ph type="sldImg"/>
          </p:nvPr>
        </p:nvSpPr>
        <p:spPr>
          <a:xfrm>
            <a:off x="1558925" y="650875"/>
            <a:ext cx="3748088" cy="2811463"/>
          </a:xfrm>
          <a:ln/>
        </p:spPr>
      </p:sp>
      <p:sp>
        <p:nvSpPr>
          <p:cNvPr id="1044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9E421F-5F60-4FC5-94C9-A838FC6D3D55}" type="slidenum">
              <a:rPr lang="en-US" smtClean="0"/>
              <a:pPr/>
              <a:t>26</a:t>
            </a:fld>
            <a:endParaRPr lang="en-US"/>
          </a:p>
        </p:txBody>
      </p:sp>
      <p:sp>
        <p:nvSpPr>
          <p:cNvPr id="105476" name="Rectangle 3"/>
          <p:cNvSpPr>
            <a:spLocks noGrp="1" noChangeArrowheads="1"/>
          </p:cNvSpPr>
          <p:nvPr>
            <p:ph type="body" idx="1"/>
          </p:nvPr>
        </p:nvSpPr>
        <p:spPr/>
        <p:txBody>
          <a:bodyPr/>
          <a:lstStyle/>
          <a:p>
            <a:r>
              <a:rPr lang="en-US" dirty="0" smtClean="0"/>
              <a:t>It might be useful to explain to students the reason why we draw P1 before drawing the LM curve:</a:t>
            </a:r>
          </a:p>
          <a:p>
            <a:endParaRPr lang="en-US" dirty="0" smtClean="0"/>
          </a:p>
          <a:p>
            <a:r>
              <a:rPr lang="en-US" dirty="0" smtClean="0"/>
              <a:t>The position of the LM curve depends on the value of M/P.  M is an exogenous policy variable.  So, if P is low (like P1 in the lower panel of the diagram), then M/P is relatively high, so the LM curve is over toward the right in the upper diagram.  If P is high, like P2, then M/P is relatively low, so the LM curve is more toward the left.  </a:t>
            </a:r>
          </a:p>
          <a:p>
            <a:endParaRPr lang="en-US" dirty="0" smtClean="0"/>
          </a:p>
          <a:p>
            <a:r>
              <a:rPr lang="en-US" dirty="0" smtClean="0"/>
              <a:t>Because the value of P affects the position of the LM curve, we label the LM curves in the upper panel as LM(P1) and LM(P2).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CF78D7-4463-451E-8276-E41D7C32BA23}" type="slidenum">
              <a:rPr lang="en-US" smtClean="0"/>
              <a:pPr/>
              <a:t>27</a:t>
            </a:fld>
            <a:endParaRPr lang="en-US"/>
          </a:p>
        </p:txBody>
      </p:sp>
      <p:sp>
        <p:nvSpPr>
          <p:cNvPr id="106500" name="Rectangle 3"/>
          <p:cNvSpPr>
            <a:spLocks noGrp="1" noChangeArrowheads="1"/>
          </p:cNvSpPr>
          <p:nvPr>
            <p:ph type="body" idx="1"/>
          </p:nvPr>
        </p:nvSpPr>
        <p:spPr/>
        <p:txBody>
          <a:bodyPr/>
          <a:lstStyle/>
          <a:p>
            <a:r>
              <a:rPr lang="en-US" dirty="0" smtClean="0"/>
              <a:t>It’s worth taking a moment to explain why we are holding P fixed at P1:</a:t>
            </a:r>
          </a:p>
          <a:p>
            <a:endParaRPr lang="en-US" dirty="0" smtClean="0"/>
          </a:p>
          <a:p>
            <a:r>
              <a:rPr lang="en-US" dirty="0" smtClean="0"/>
              <a:t>To find out whether the AD curve shifts to the left or right, we need to find out what happens to the value of Y associated with any given value of P.  This is not to say that the equilibrium value of P will remain fixed after the policy change (though, in fact, we are assuming P is fixed in the short run).  We just want to see what happens to the AD curve.  </a:t>
            </a:r>
          </a:p>
          <a:p>
            <a:endParaRPr lang="en-US" dirty="0" smtClean="0"/>
          </a:p>
          <a:p>
            <a:r>
              <a:rPr lang="en-US" dirty="0" smtClean="0"/>
              <a:t>Once we know how the AD curve shifts, we can then add the AS curves (short or long</a:t>
            </a:r>
            <a:r>
              <a:rPr lang="en-US" baseline="0" dirty="0" smtClean="0"/>
              <a:t> </a:t>
            </a:r>
            <a:r>
              <a:rPr lang="en-US" dirty="0" smtClean="0"/>
              <a:t>run) to find out what, if anything, happens to P (in the short- or long-run).</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8566ADE-7D9E-4712-87F1-16E7628CFC21}" type="slidenum">
              <a:rPr lang="en-US"/>
              <a:pPr>
                <a:defRPr/>
              </a:pPr>
              <a:t>28</a:t>
            </a:fld>
            <a:endParaRPr lang="en-US"/>
          </a:p>
        </p:txBody>
      </p:sp>
      <p:sp>
        <p:nvSpPr>
          <p:cNvPr id="107523" name="Rectangle 2"/>
          <p:cNvSpPr>
            <a:spLocks noGrp="1" noRot="1" noChangeAspect="1" noChangeArrowheads="1" noTextEdit="1"/>
          </p:cNvSpPr>
          <p:nvPr>
            <p:ph type="sldImg"/>
          </p:nvPr>
        </p:nvSpPr>
        <p:spPr>
          <a:xfrm>
            <a:off x="1558925" y="650875"/>
            <a:ext cx="3748088" cy="2811463"/>
          </a:xfrm>
          <a:ln/>
        </p:spPr>
      </p:sp>
      <p:sp>
        <p:nvSpPr>
          <p:cNvPr id="1075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2F4B430-1F45-428F-A958-CF738DDC029A}" type="slidenum">
              <a:rPr lang="en-US"/>
              <a:pPr>
                <a:defRPr/>
              </a:pPr>
              <a:t>29</a:t>
            </a:fld>
            <a:endParaRPr lang="en-US"/>
          </a:p>
        </p:txBody>
      </p:sp>
      <p:sp>
        <p:nvSpPr>
          <p:cNvPr id="108547" name="Rectangle 2"/>
          <p:cNvSpPr>
            <a:spLocks noGrp="1" noRot="1" noChangeAspect="1" noChangeArrowheads="1" noTextEdit="1"/>
          </p:cNvSpPr>
          <p:nvPr>
            <p:ph type="sldImg"/>
          </p:nvPr>
        </p:nvSpPr>
        <p:spPr>
          <a:xfrm>
            <a:off x="1558925" y="650875"/>
            <a:ext cx="3748088" cy="2811463"/>
          </a:xfrm>
          <a:ln/>
        </p:spPr>
      </p:sp>
      <p:sp>
        <p:nvSpPr>
          <p:cNvPr id="1085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next few slides put our IS-LM-AD in the context of the bigger picture</a:t>
            </a:r>
            <a:r>
              <a:rPr lang="en-US" dirty="0" smtClean="0">
                <a:latin typeface="Arial"/>
                <a:cs typeface="Arial"/>
              </a:rPr>
              <a:t>—</a:t>
            </a:r>
            <a:r>
              <a:rPr lang="en-US" dirty="0" smtClean="0"/>
              <a:t>the AD-AS model in the short</a:t>
            </a:r>
            <a:r>
              <a:rPr lang="en-US" baseline="0" dirty="0" smtClean="0"/>
              <a:t> </a:t>
            </a:r>
            <a:r>
              <a:rPr lang="en-US" dirty="0" smtClean="0"/>
              <a:t>run and long</a:t>
            </a:r>
            <a:r>
              <a:rPr lang="en-US" baseline="0" dirty="0" smtClean="0"/>
              <a:t> </a:t>
            </a:r>
            <a:r>
              <a:rPr lang="en-US" dirty="0" smtClean="0"/>
              <a:t>run, which was introduced in Chapter 10.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BD54318-505B-44C6-BF30-D91798842FB0}" type="slidenum">
              <a:rPr lang="en-US"/>
              <a:pPr>
                <a:defRPr/>
              </a:pPr>
              <a:t>30</a:t>
            </a:fld>
            <a:endParaRPr lang="en-US"/>
          </a:p>
        </p:txBody>
      </p:sp>
      <p:sp>
        <p:nvSpPr>
          <p:cNvPr id="109571" name="Rectangle 2"/>
          <p:cNvSpPr>
            <a:spLocks noGrp="1" noRot="1" noChangeAspect="1" noChangeArrowheads="1" noTextEdit="1"/>
          </p:cNvSpPr>
          <p:nvPr>
            <p:ph type="sldImg"/>
          </p:nvPr>
        </p:nvSpPr>
        <p:spPr>
          <a:xfrm>
            <a:off x="1558925" y="650875"/>
            <a:ext cx="3748088" cy="2811463"/>
          </a:xfrm>
          <a:ln/>
        </p:spPr>
      </p:sp>
      <p:sp>
        <p:nvSpPr>
          <p:cNvPr id="1095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t>Abbreviation:</a:t>
            </a:r>
          </a:p>
          <a:p>
            <a:r>
              <a:rPr lang="en-US" smtClean="0"/>
              <a:t>	SR = short run, LR = long run</a:t>
            </a:r>
          </a:p>
          <a:p>
            <a:endParaRPr lang="en-US" smtClean="0"/>
          </a:p>
          <a:p>
            <a:r>
              <a:rPr lang="en-US" smtClean="0"/>
              <a:t>The analysis that begins on this slide continues on the following slides.  </a:t>
            </a:r>
          </a:p>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5AC0A6F-FE14-4D58-9211-CC98D4E1C078}" type="slidenum">
              <a:rPr lang="en-US"/>
              <a:pPr>
                <a:defRPr/>
              </a:pPr>
              <a:t>31</a:t>
            </a:fld>
            <a:endParaRPr lang="en-US"/>
          </a:p>
        </p:txBody>
      </p:sp>
      <p:sp>
        <p:nvSpPr>
          <p:cNvPr id="110595" name="Rectangle 2"/>
          <p:cNvSpPr>
            <a:spLocks noGrp="1" noRot="1" noChangeAspect="1" noChangeArrowheads="1" noTextEdit="1"/>
          </p:cNvSpPr>
          <p:nvPr>
            <p:ph type="sldImg"/>
          </p:nvPr>
        </p:nvSpPr>
        <p:spPr>
          <a:xfrm>
            <a:off x="1558925" y="650875"/>
            <a:ext cx="3748088" cy="2811463"/>
          </a:xfrm>
          <a:ln/>
        </p:spPr>
      </p:sp>
      <p:sp>
        <p:nvSpPr>
          <p:cNvPr id="1105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E8B0F91-690D-4B0D-B70C-4B9D75E0DFBE}" type="slidenum">
              <a:rPr lang="en-US"/>
              <a:pPr>
                <a:defRPr/>
              </a:pPr>
              <a:t>32</a:t>
            </a:fld>
            <a:endParaRPr lang="en-US"/>
          </a:p>
        </p:txBody>
      </p:sp>
      <p:sp>
        <p:nvSpPr>
          <p:cNvPr id="111619" name="Rectangle 2"/>
          <p:cNvSpPr>
            <a:spLocks noGrp="1" noRot="1" noChangeAspect="1" noChangeArrowheads="1" noTextEdit="1"/>
          </p:cNvSpPr>
          <p:nvPr>
            <p:ph type="sldImg"/>
          </p:nvPr>
        </p:nvSpPr>
        <p:spPr>
          <a:xfrm>
            <a:off x="1558925" y="650875"/>
            <a:ext cx="3748088" cy="2811463"/>
          </a:xfrm>
          <a:ln/>
        </p:spPr>
      </p:sp>
      <p:sp>
        <p:nvSpPr>
          <p:cNvPr id="1116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61F8690-1F41-466D-AE35-CDC8A86A4BF5}" type="slidenum">
              <a:rPr lang="en-US"/>
              <a:pPr>
                <a:defRPr/>
              </a:pPr>
              <a:t>33</a:t>
            </a:fld>
            <a:endParaRPr lang="en-US"/>
          </a:p>
        </p:txBody>
      </p:sp>
      <p:sp>
        <p:nvSpPr>
          <p:cNvPr id="112643" name="Rectangle 2"/>
          <p:cNvSpPr>
            <a:spLocks noGrp="1" noRot="1" noChangeAspect="1" noChangeArrowheads="1" noTextEdit="1"/>
          </p:cNvSpPr>
          <p:nvPr>
            <p:ph type="sldImg"/>
          </p:nvPr>
        </p:nvSpPr>
        <p:spPr>
          <a:xfrm>
            <a:off x="1558925" y="650875"/>
            <a:ext cx="3748088" cy="2811463"/>
          </a:xfrm>
          <a:ln/>
        </p:spPr>
      </p:sp>
      <p:sp>
        <p:nvSpPr>
          <p:cNvPr id="1126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C8C0E59-E124-48E9-B120-52D774156DC5}" type="slidenum">
              <a:rPr lang="en-US"/>
              <a:pPr>
                <a:defRPr/>
              </a:pPr>
              <a:t>34</a:t>
            </a:fld>
            <a:endParaRPr lang="en-US"/>
          </a:p>
        </p:txBody>
      </p:sp>
      <p:sp>
        <p:nvSpPr>
          <p:cNvPr id="113667" name="Rectangle 2"/>
          <p:cNvSpPr>
            <a:spLocks noGrp="1" noRot="1" noChangeAspect="1" noChangeArrowheads="1" noTextEdit="1"/>
          </p:cNvSpPr>
          <p:nvPr>
            <p:ph type="sldImg"/>
          </p:nvPr>
        </p:nvSpPr>
        <p:spPr>
          <a:xfrm>
            <a:off x="1558925" y="650875"/>
            <a:ext cx="3748088" cy="2811463"/>
          </a:xfrm>
          <a:ln/>
        </p:spPr>
      </p:sp>
      <p:sp>
        <p:nvSpPr>
          <p:cNvPr id="1136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good thing to do:  Go back through this experiment again, and see if your students can figure out what is happening to the other endogenous variables (C, I, u) in the short run and long run.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smtClean="0"/>
              <a:t>This exercise has two objectives:</a:t>
            </a:r>
          </a:p>
          <a:p>
            <a:endParaRPr lang="en-US" dirty="0" smtClean="0"/>
          </a:p>
          <a:p>
            <a:r>
              <a:rPr lang="en-US" dirty="0" smtClean="0"/>
              <a:t>1.  To give students immediate reinforcement of the preceding concepts. </a:t>
            </a:r>
          </a:p>
          <a:p>
            <a:endParaRPr lang="en-US" dirty="0" smtClean="0"/>
          </a:p>
          <a:p>
            <a:r>
              <a:rPr lang="en-US" dirty="0" smtClean="0"/>
              <a:t>2.  To show them that money is neutral in the long run, just like in Chapter 5.  </a:t>
            </a:r>
          </a:p>
          <a:p>
            <a:endParaRPr lang="en-US" dirty="0" smtClean="0"/>
          </a:p>
          <a:p>
            <a:endParaRPr lang="en-US" dirty="0" smtClean="0"/>
          </a:p>
          <a:p>
            <a:r>
              <a:rPr lang="en-US" dirty="0" smtClean="0"/>
              <a:t>You might have your students try other exercises using this framework:</a:t>
            </a:r>
          </a:p>
          <a:p>
            <a:endParaRPr lang="en-US" dirty="0" smtClean="0"/>
          </a:p>
          <a:p>
            <a:r>
              <a:rPr lang="en-US" dirty="0" smtClean="0"/>
              <a:t>* the short-run and long-run effects of expansionary fiscal policy.  Have them compare the long-run results in this framework with the results they obtained when doing the same experiment in Chapter 3 (the loanable funds model).  </a:t>
            </a:r>
          </a:p>
          <a:p>
            <a:endParaRPr lang="en-US" dirty="0" smtClean="0"/>
          </a:p>
          <a:p>
            <a:r>
              <a:rPr lang="en-US" dirty="0" smtClean="0"/>
              <a:t>* Immediately after a negative shock pushes output below its natural rate, show how monetary or fiscal policy can be used to restore full-employment immediately (i.e., without waiting for prices to adjust). </a:t>
            </a:r>
          </a:p>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35</a:t>
            </a:fld>
            <a:endParaRPr lang="en-US"/>
          </a:p>
        </p:txBody>
      </p:sp>
    </p:spTree>
    <p:extLst>
      <p:ext uri="{BB962C8B-B14F-4D97-AF65-F5344CB8AC3E}">
        <p14:creationId xmlns:p14="http://schemas.microsoft.com/office/powerpoint/2010/main" val="8704369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36</a:t>
            </a:fld>
            <a:endParaRPr lang="en-US"/>
          </a:p>
        </p:txBody>
      </p:sp>
    </p:spTree>
    <p:extLst>
      <p:ext uri="{BB962C8B-B14F-4D97-AF65-F5344CB8AC3E}">
        <p14:creationId xmlns:p14="http://schemas.microsoft.com/office/powerpoint/2010/main" val="11505711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37</a:t>
            </a:fld>
            <a:endParaRPr lang="en-US"/>
          </a:p>
        </p:txBody>
      </p:sp>
    </p:spTree>
    <p:extLst>
      <p:ext uri="{BB962C8B-B14F-4D97-AF65-F5344CB8AC3E}">
        <p14:creationId xmlns:p14="http://schemas.microsoft.com/office/powerpoint/2010/main" val="41875231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AEE7E23-71F1-4429-813E-A185BD0F61B5}" type="slidenum">
              <a:rPr lang="en-US" smtClean="0"/>
              <a:pPr/>
              <a:t>38</a:t>
            </a:fld>
            <a:endParaRPr lang="en-US"/>
          </a:p>
        </p:txBody>
      </p:sp>
      <p:sp>
        <p:nvSpPr>
          <p:cNvPr id="117764" name="Rectangle 3"/>
          <p:cNvSpPr>
            <a:spLocks noGrp="1" noChangeArrowheads="1"/>
          </p:cNvSpPr>
          <p:nvPr>
            <p:ph type="body" idx="1"/>
          </p:nvPr>
        </p:nvSpPr>
        <p:spPr/>
        <p:txBody>
          <a:bodyPr/>
          <a:lstStyle/>
          <a:p>
            <a:r>
              <a:rPr lang="en-US" dirty="0" smtClean="0"/>
              <a:t>This chart presents data from Table 12-1 on pp.352-353 of the text.  For data sources, see the notes accompanying that table.  </a:t>
            </a:r>
          </a:p>
          <a:p>
            <a:endParaRPr lang="en-US" dirty="0" smtClean="0"/>
          </a:p>
          <a:p>
            <a:r>
              <a:rPr lang="en-US" dirty="0" smtClean="0"/>
              <a:t>Things to note: </a:t>
            </a:r>
          </a:p>
          <a:p>
            <a:endParaRPr lang="en-US" dirty="0" smtClean="0"/>
          </a:p>
          <a:p>
            <a:r>
              <a:rPr lang="en-US" dirty="0" smtClean="0"/>
              <a:t>1.  The magnitude of the fall in output and increase in unemployment.  In 1933, the unemployment rate is over 25%!!  </a:t>
            </a:r>
          </a:p>
          <a:p>
            <a:endParaRPr lang="en-US" dirty="0" smtClean="0"/>
          </a:p>
          <a:p>
            <a:r>
              <a:rPr lang="en-US" dirty="0" smtClean="0"/>
              <a:t>2.  There’s a very strong negative correlation between output and unemployment.  </a:t>
            </a:r>
          </a:p>
          <a:p>
            <a:endParaRPr lang="en-US" dirty="0"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D891EDF-3123-4288-A9AE-42F311431CA6}" type="slidenum">
              <a:rPr lang="en-US"/>
              <a:pPr>
                <a:defRPr/>
              </a:pPr>
              <a:t>3</a:t>
            </a:fld>
            <a:endParaRPr lang="en-US"/>
          </a:p>
        </p:txBody>
      </p:sp>
      <p:sp>
        <p:nvSpPr>
          <p:cNvPr id="79875" name="Rectangle 2"/>
          <p:cNvSpPr>
            <a:spLocks noGrp="1" noRot="1" noChangeAspect="1" noChangeArrowheads="1" noTextEdit="1"/>
          </p:cNvSpPr>
          <p:nvPr>
            <p:ph type="sldImg"/>
          </p:nvPr>
        </p:nvSpPr>
        <p:spPr>
          <a:xfrm>
            <a:off x="1558925" y="650875"/>
            <a:ext cx="3748088" cy="2811463"/>
          </a:xfrm>
          <a:ln/>
        </p:spPr>
      </p:sp>
      <p:sp>
        <p:nvSpPr>
          <p:cNvPr id="798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Review/recap of the very end of Chapter 11.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0889BE3-0A0F-4DD1-9115-15240A123182}" type="slidenum">
              <a:rPr lang="en-US"/>
              <a:pPr>
                <a:defRPr/>
              </a:pPr>
              <a:t>39</a:t>
            </a:fld>
            <a:endParaRPr lang="en-US"/>
          </a:p>
        </p:txBody>
      </p:sp>
      <p:sp>
        <p:nvSpPr>
          <p:cNvPr id="118787" name="Rectangle 2"/>
          <p:cNvSpPr>
            <a:spLocks noGrp="1" noRot="1" noChangeAspect="1" noChangeArrowheads="1" noTextEdit="1"/>
          </p:cNvSpPr>
          <p:nvPr>
            <p:ph type="sldImg"/>
          </p:nvPr>
        </p:nvSpPr>
        <p:spPr>
          <a:xfrm>
            <a:off x="1558925" y="650875"/>
            <a:ext cx="3748088" cy="2811463"/>
          </a:xfrm>
          <a:ln/>
        </p:spPr>
      </p:sp>
      <p:sp>
        <p:nvSpPr>
          <p:cNvPr id="1187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0571C3B-4178-429B-B72F-451F78B76BD6}" type="slidenum">
              <a:rPr lang="en-US"/>
              <a:pPr>
                <a:defRPr/>
              </a:pPr>
              <a:t>40</a:t>
            </a:fld>
            <a:endParaRPr lang="en-US"/>
          </a:p>
        </p:txBody>
      </p:sp>
      <p:sp>
        <p:nvSpPr>
          <p:cNvPr id="119811" name="Rectangle 2"/>
          <p:cNvSpPr>
            <a:spLocks noGrp="1" noRot="1" noChangeAspect="1" noChangeArrowheads="1" noTextEdit="1"/>
          </p:cNvSpPr>
          <p:nvPr>
            <p:ph type="sldImg"/>
          </p:nvPr>
        </p:nvSpPr>
        <p:spPr>
          <a:xfrm>
            <a:off x="1558925" y="650875"/>
            <a:ext cx="3748088" cy="2811463"/>
          </a:xfrm>
          <a:ln/>
        </p:spPr>
      </p:sp>
      <p:sp>
        <p:nvSpPr>
          <p:cNvPr id="1198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item 2, I’m using the term </a:t>
            </a:r>
            <a:r>
              <a:rPr lang="en-US" i="1" dirty="0" smtClean="0"/>
              <a:t>correction</a:t>
            </a:r>
            <a:r>
              <a:rPr lang="en-US" dirty="0" smtClean="0"/>
              <a:t> in the stock market sense.</a:t>
            </a:r>
          </a:p>
          <a:p>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DA707BF-E6E0-4D8E-951E-D88DB1E70B60}" type="slidenum">
              <a:rPr lang="en-US"/>
              <a:pPr>
                <a:defRPr/>
              </a:pPr>
              <a:t>41</a:t>
            </a:fld>
            <a:endParaRPr lang="en-US"/>
          </a:p>
        </p:txBody>
      </p:sp>
      <p:sp>
        <p:nvSpPr>
          <p:cNvPr id="120835" name="Rectangle 2"/>
          <p:cNvSpPr>
            <a:spLocks noGrp="1" noRot="1" noChangeAspect="1" noChangeArrowheads="1" noTextEdit="1"/>
          </p:cNvSpPr>
          <p:nvPr>
            <p:ph type="sldImg"/>
          </p:nvPr>
        </p:nvSpPr>
        <p:spPr>
          <a:xfrm>
            <a:off x="1558925" y="650875"/>
            <a:ext cx="3748088" cy="2811463"/>
          </a:xfrm>
          <a:ln/>
        </p:spPr>
      </p:sp>
      <p:sp>
        <p:nvSpPr>
          <p:cNvPr id="1208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02559F4-6D51-4607-A9D9-D29384BD2E2D}" type="slidenum">
              <a:rPr lang="en-US"/>
              <a:pPr>
                <a:defRPr/>
              </a:pPr>
              <a:t>42</a:t>
            </a:fld>
            <a:endParaRPr lang="en-US"/>
          </a:p>
        </p:txBody>
      </p:sp>
      <p:sp>
        <p:nvSpPr>
          <p:cNvPr id="121859" name="Rectangle 2"/>
          <p:cNvSpPr>
            <a:spLocks noGrp="1" noRot="1" noChangeAspect="1" noChangeArrowheads="1" noTextEdit="1"/>
          </p:cNvSpPr>
          <p:nvPr>
            <p:ph type="sldImg"/>
          </p:nvPr>
        </p:nvSpPr>
        <p:spPr>
          <a:xfrm>
            <a:off x="1558925" y="650875"/>
            <a:ext cx="3748088" cy="2811463"/>
          </a:xfrm>
          <a:ln/>
        </p:spPr>
      </p:sp>
      <p:sp>
        <p:nvSpPr>
          <p:cNvPr id="1218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42A5A7C-E808-47C5-95E2-EF836270F53C}" type="slidenum">
              <a:rPr lang="en-US"/>
              <a:pPr>
                <a:defRPr/>
              </a:pPr>
              <a:t>43</a:t>
            </a:fld>
            <a:endParaRPr lang="en-US"/>
          </a:p>
        </p:txBody>
      </p:sp>
      <p:sp>
        <p:nvSpPr>
          <p:cNvPr id="122883" name="Rectangle 2"/>
          <p:cNvSpPr>
            <a:spLocks noGrp="1" noRot="1" noChangeAspect="1" noChangeArrowheads="1" noTextEdit="1"/>
          </p:cNvSpPr>
          <p:nvPr>
            <p:ph type="sldImg"/>
          </p:nvPr>
        </p:nvSpPr>
        <p:spPr>
          <a:xfrm>
            <a:off x="1558925" y="650875"/>
            <a:ext cx="3748088" cy="2811463"/>
          </a:xfrm>
          <a:ln/>
        </p:spPr>
      </p:sp>
      <p:sp>
        <p:nvSpPr>
          <p:cNvPr id="1228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5E297E0-606F-4FF2-9839-07F45C62E281}" type="slidenum">
              <a:rPr lang="en-US" smtClean="0"/>
              <a:pPr/>
              <a:t>44</a:t>
            </a:fld>
            <a:endParaRPr lang="en-US"/>
          </a:p>
        </p:txBody>
      </p:sp>
      <p:sp>
        <p:nvSpPr>
          <p:cNvPr id="123908" name="Rectangle 3"/>
          <p:cNvSpPr>
            <a:spLocks noGrp="1" noChangeArrowheads="1"/>
          </p:cNvSpPr>
          <p:nvPr>
            <p:ph type="body" idx="1"/>
          </p:nvPr>
        </p:nvSpPr>
        <p:spPr/>
        <p:txBody>
          <a:bodyPr/>
          <a:lstStyle/>
          <a:p>
            <a:r>
              <a:rPr lang="en-US" dirty="0" smtClean="0"/>
              <a:t>The textbook (starting p.355) uses an “extended” IS-LM model, which includes both the nominal interest rate (measured on the vertical axis) and the real interest rate (which equals the nominal rate less expected inflation).  Because money demand depends on the nominal rate, which is measured on the vertical axis, the change in expected inflation doesn’t shift the LM curve.  However, investment depends on the real interest rate, so the fall in expected inflation shifts the IS curve:  each value of i is now associated with a higher value of r, which reduces investment and shifts the IS curve to the left.  Results:  income falls, i  falls, and r rises</a:t>
            </a:r>
            <a:r>
              <a:rPr lang="en-US" dirty="0" smtClean="0">
                <a:latin typeface="Arial"/>
                <a:cs typeface="Arial"/>
              </a:rPr>
              <a:t>—</a:t>
            </a:r>
            <a:r>
              <a:rPr lang="en-US" dirty="0" smtClean="0"/>
              <a:t>which is exactly what happened from 1929 to 1931 (see Table 12-1 on pp.352-353).  </a:t>
            </a:r>
          </a:p>
          <a:p>
            <a:endParaRPr lang="en-US" dirty="0" smtClean="0"/>
          </a:p>
          <a:p>
            <a:r>
              <a:rPr lang="en-US" dirty="0" smtClean="0"/>
              <a:t>This slide gives the basic intuition, which students often can grasp more quickly and easily than the graphical analysis.  After you cover this material in your lecture, it will be easier for your students to grasp the analysis on pp.355-357.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DEE8D5C-BFC2-4712-9B84-DF0B4B6FD0E2}" type="slidenum">
              <a:rPr lang="en-US"/>
              <a:pPr>
                <a:defRPr/>
              </a:pPr>
              <a:t>45</a:t>
            </a:fld>
            <a:endParaRPr lang="en-US"/>
          </a:p>
        </p:txBody>
      </p:sp>
      <p:sp>
        <p:nvSpPr>
          <p:cNvPr id="124931" name="Rectangle 2"/>
          <p:cNvSpPr>
            <a:spLocks noGrp="1" noRot="1" noChangeAspect="1" noChangeArrowheads="1" noTextEdit="1"/>
          </p:cNvSpPr>
          <p:nvPr>
            <p:ph type="sldImg"/>
          </p:nvPr>
        </p:nvSpPr>
        <p:spPr>
          <a:xfrm>
            <a:off x="1558925" y="650875"/>
            <a:ext cx="3748088" cy="2811463"/>
          </a:xfrm>
          <a:ln/>
        </p:spPr>
      </p:sp>
      <p:sp>
        <p:nvSpPr>
          <p:cNvPr id="1249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69A0EA-1C74-4262-B1EB-80D99912EF66}" type="slidenum">
              <a:rPr lang="en-US" smtClean="0"/>
              <a:pPr/>
              <a:t>46</a:t>
            </a:fld>
            <a:endParaRPr lang="en-US"/>
          </a:p>
        </p:txBody>
      </p:sp>
      <p:sp>
        <p:nvSpPr>
          <p:cNvPr id="125956" name="Rectangle 3"/>
          <p:cNvSpPr>
            <a:spLocks noGrp="1" noChangeArrowheads="1"/>
          </p:cNvSpPr>
          <p:nvPr>
            <p:ph type="body" idx="1"/>
          </p:nvPr>
        </p:nvSpPr>
        <p:spPr/>
        <p:txBody>
          <a:bodyPr/>
          <a:lstStyle/>
          <a:p>
            <a:r>
              <a:rPr lang="en-US" dirty="0" smtClean="0"/>
              <a:t>Examples of automatic stabilizers:</a:t>
            </a:r>
          </a:p>
          <a:p>
            <a:endParaRPr lang="en-US" dirty="0" smtClean="0"/>
          </a:p>
          <a:p>
            <a:r>
              <a:rPr lang="en-US" dirty="0" smtClean="0"/>
              <a:t>* the income tax:  people pay less taxes automatically if their income falls</a:t>
            </a:r>
          </a:p>
          <a:p>
            <a:endParaRPr lang="en-US" dirty="0" smtClean="0"/>
          </a:p>
          <a:p>
            <a:r>
              <a:rPr lang="en-US" dirty="0" smtClean="0"/>
              <a:t>* unemployment insurance:  prevents income</a:t>
            </a:r>
            <a:r>
              <a:rPr lang="en-US" dirty="0" smtClean="0">
                <a:latin typeface="Arial"/>
                <a:cs typeface="Arial"/>
              </a:rPr>
              <a:t>—</a:t>
            </a:r>
            <a:r>
              <a:rPr lang="en-US" dirty="0" smtClean="0"/>
              <a:t>and hence spending</a:t>
            </a:r>
            <a:r>
              <a:rPr lang="en-US" dirty="0">
                <a:latin typeface="Arial"/>
                <a:cs typeface="Arial"/>
              </a:rPr>
              <a:t>—</a:t>
            </a:r>
            <a:r>
              <a:rPr lang="en-US" dirty="0" smtClean="0"/>
              <a:t>from falling as much during a downturn</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xfrm>
            <a:off x="1558925" y="650875"/>
            <a:ext cx="3748088" cy="2811463"/>
          </a:xfrm>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following slides are meant to complement rather than substitute for the Case Study appearing in the textbook.  These slides contain a wealth of data on various aspects of the current economic crisis.  My hope is that these slides will spark lively discussion in your class, as students develop a context for understanding key parts of the crisis and evaluate how the parts fit together (and fit with the textbook models).  </a:t>
            </a:r>
          </a:p>
          <a:p>
            <a:endParaRPr lang="en-US" dirty="0" smtClean="0"/>
          </a:p>
          <a:p>
            <a:r>
              <a:rPr lang="en-US" dirty="0" smtClean="0"/>
              <a:t>Of course, the crisis is more complicated than can be captured by a few slides or a two-page case study in a textbook.  I encourage you to assign your students additional readings, writing projects, or class presentations on the crisis.  This is an exciting time to be learning macroeconomics!</a:t>
            </a:r>
          </a:p>
        </p:txBody>
      </p:sp>
      <p:sp>
        <p:nvSpPr>
          <p:cNvPr id="4" name="Slide Number Placeholder 3"/>
          <p:cNvSpPr>
            <a:spLocks noGrp="1"/>
          </p:cNvSpPr>
          <p:nvPr>
            <p:ph type="sldNum" sz="quarter" idx="5"/>
          </p:nvPr>
        </p:nvSpPr>
        <p:spPr/>
        <p:txBody>
          <a:bodyPr/>
          <a:lstStyle/>
          <a:p>
            <a:pPr>
              <a:defRPr/>
            </a:pPr>
            <a:fld id="{958D4C99-992A-4BB1-9C57-D5EAD4EC408B}" type="slidenum">
              <a:rPr lang="en-US" smtClean="0"/>
              <a:pPr>
                <a:defRPr/>
              </a:pPr>
              <a:t>47</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xfrm>
            <a:off x="1558925" y="650875"/>
            <a:ext cx="3748088" cy="2811463"/>
          </a:xfrm>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i="1" smtClean="0"/>
              <a:t>Setting the stage for the 2008-2009 economic crisis:</a:t>
            </a:r>
          </a:p>
          <a:p>
            <a:endParaRPr lang="en-US" smtClean="0"/>
          </a:p>
          <a:p>
            <a:r>
              <a:rPr lang="en-US" smtClean="0"/>
              <a:t>The recession of 2001 prompted the Federal Reserve to cut the Fed Funds rate steeply over the period 2001-2004.  This is one explanation for the drop in mortgage rates that occurred over the same period.  As these rates fell, housing prices rose, as shown here by the Case-Shiller 20-city composite index – a measure of average housing prices in 20 major U.S. real estate markets.  </a:t>
            </a:r>
          </a:p>
          <a:p>
            <a:endParaRPr lang="en-US" smtClean="0"/>
          </a:p>
          <a:p>
            <a:r>
              <a:rPr lang="en-US" smtClean="0"/>
              <a:t>(Off-topic, possibly:  Another explanation for the behavior of rates and house prices:  a global savings glut from abroad flowed into the U.S.)</a:t>
            </a:r>
          </a:p>
          <a:p>
            <a:endParaRPr lang="en-US" smtClean="0"/>
          </a:p>
          <a:p>
            <a:r>
              <a:rPr lang="en-US" smtClean="0"/>
              <a:t>Sources:</a:t>
            </a:r>
          </a:p>
          <a:p>
            <a:r>
              <a:rPr lang="en-US" smtClean="0"/>
              <a:t>House price index is from</a:t>
            </a:r>
          </a:p>
          <a:p>
            <a:r>
              <a:rPr lang="en-US" smtClean="0"/>
              <a:t>http://www2.standardandpoors.com/portal/site/sp/en/us/page.topic/indices_csmahp/0,0,0,0,0,0,0,0,0,1,1,0,0,0,0,0.html</a:t>
            </a:r>
          </a:p>
          <a:p>
            <a:r>
              <a:rPr lang="en-US" smtClean="0"/>
              <a:t>or Google “Case Shiller Index”</a:t>
            </a:r>
          </a:p>
          <a:p>
            <a:r>
              <a:rPr lang="en-US" smtClean="0"/>
              <a:t>Interest rate data is from FRED, the Federal Reserve Bank of St. Louis database, at http://research.stlouisfed.org/fred2/</a:t>
            </a:r>
          </a:p>
        </p:txBody>
      </p:sp>
      <p:sp>
        <p:nvSpPr>
          <p:cNvPr id="4" name="Slide Number Placeholder 3"/>
          <p:cNvSpPr>
            <a:spLocks noGrp="1"/>
          </p:cNvSpPr>
          <p:nvPr>
            <p:ph type="sldNum" sz="quarter" idx="5"/>
          </p:nvPr>
        </p:nvSpPr>
        <p:spPr/>
        <p:txBody>
          <a:bodyPr/>
          <a:lstStyle/>
          <a:p>
            <a:pPr>
              <a:defRPr/>
            </a:pPr>
            <a:fld id="{065A89EF-D5E8-4CFC-B2C2-C4407E179D1C}" type="slidenum">
              <a:rPr lang="en-US" smtClean="0"/>
              <a:pPr>
                <a:defRPr/>
              </a:pPr>
              <a:t>48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7D1D03F-144A-436A-B802-4AFC01B52C1B}" type="slidenum">
              <a:rPr lang="en-US"/>
              <a:pPr>
                <a:defRPr/>
              </a:pPr>
              <a:t>4</a:t>
            </a:fld>
            <a:endParaRPr lang="en-US"/>
          </a:p>
        </p:txBody>
      </p:sp>
      <p:sp>
        <p:nvSpPr>
          <p:cNvPr id="80899" name="Rectangle 2"/>
          <p:cNvSpPr>
            <a:spLocks noGrp="1" noRot="1" noChangeAspect="1" noChangeArrowheads="1" noTextEdit="1"/>
          </p:cNvSpPr>
          <p:nvPr>
            <p:ph type="sldImg"/>
          </p:nvPr>
        </p:nvSpPr>
        <p:spPr>
          <a:xfrm>
            <a:off x="1558925" y="650875"/>
            <a:ext cx="3748088" cy="2811463"/>
          </a:xfrm>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xfrm>
            <a:off x="1558925" y="650875"/>
            <a:ext cx="3748088" cy="2811463"/>
          </a:xfrm>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i="1" smtClean="0"/>
              <a:t>The housing bubble pops, driving up foreclosure rates:  </a:t>
            </a:r>
          </a:p>
          <a:p>
            <a:endParaRPr lang="en-US" smtClean="0"/>
          </a:p>
          <a:p>
            <a:r>
              <a:rPr lang="en-US" smtClean="0"/>
              <a:t>The data show rapid house price appreciation in the early to mid 2000s, which falls starting in 2005 and turns negative in 2007.   </a:t>
            </a:r>
          </a:p>
          <a:p>
            <a:r>
              <a:rPr lang="en-US" smtClean="0"/>
              <a:t>Looking at the period 2005-2009, the rate of house price appreciation falls while the rate of new foreclosure starts rises. </a:t>
            </a:r>
          </a:p>
          <a:p>
            <a:endParaRPr lang="en-US" smtClean="0"/>
          </a:p>
          <a:p>
            <a:r>
              <a:rPr lang="en-US" smtClean="0"/>
              <a:t>How to interpret these data:</a:t>
            </a:r>
          </a:p>
          <a:p>
            <a:r>
              <a:rPr lang="en-US" smtClean="0"/>
              <a:t>New foreclosure starts is the number of new foreclosures in the quarter as a percentage of the total number of mortgages.  </a:t>
            </a:r>
          </a:p>
          <a:p>
            <a:r>
              <a:rPr lang="en-US" smtClean="0"/>
              <a:t>The house price data shown is the percentage change in the U.S. index from four quarters earlier.  (Note:  this is a different house price index than the one on the previous slide, though both tell the same story.) </a:t>
            </a:r>
          </a:p>
          <a:p>
            <a:endParaRPr lang="en-US" smtClean="0"/>
          </a:p>
          <a:p>
            <a:r>
              <a:rPr lang="en-US" smtClean="0"/>
              <a:t>Sources:  </a:t>
            </a:r>
          </a:p>
          <a:p>
            <a:r>
              <a:rPr lang="en-US" smtClean="0"/>
              <a:t>Mortgage Banker’s Association (for foreclosure starts) and Federal Housing Finance Authority (for house price indexes).  </a:t>
            </a:r>
          </a:p>
        </p:txBody>
      </p:sp>
      <p:sp>
        <p:nvSpPr>
          <p:cNvPr id="4" name="Slide Number Placeholder 3"/>
          <p:cNvSpPr>
            <a:spLocks noGrp="1"/>
          </p:cNvSpPr>
          <p:nvPr>
            <p:ph type="sldNum" sz="quarter" idx="5"/>
          </p:nvPr>
        </p:nvSpPr>
        <p:spPr/>
        <p:txBody>
          <a:bodyPr/>
          <a:lstStyle/>
          <a:p>
            <a:pPr>
              <a:defRPr/>
            </a:pPr>
            <a:fld id="{8BCEF575-EDC4-47D1-AE95-EA973691647B}" type="slidenum">
              <a:rPr lang="en-US" smtClean="0"/>
              <a:pPr>
                <a:defRPr/>
              </a:pPr>
              <a:t>49</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xfrm>
            <a:off x="1558925" y="650875"/>
            <a:ext cx="3748088" cy="2811463"/>
          </a:xfrm>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i="1" dirty="0" smtClean="0"/>
              <a:t>States with the biggest price drops tended to have the most new foreclosures:</a:t>
            </a:r>
          </a:p>
          <a:p>
            <a:endParaRPr lang="en-US" dirty="0" smtClean="0"/>
          </a:p>
          <a:p>
            <a:r>
              <a:rPr lang="en-US" dirty="0" smtClean="0"/>
              <a:t>The horizontal axis measures the cumulative change in the state’s house price index during 2006:3 – 2009:1.  The vertical axis measures the number of new foreclosure starts in the state as a percentage of all outstanding mortgages in the state, summed over the period 2006:3 – 2009:1.  </a:t>
            </a:r>
          </a:p>
          <a:p>
            <a:endParaRPr lang="en-US" dirty="0" smtClean="0"/>
          </a:p>
          <a:p>
            <a:r>
              <a:rPr lang="en-US" dirty="0" smtClean="0"/>
              <a:t>This graph shows that states with larger housing price crashes tended to have higher foreclosure rates.  </a:t>
            </a:r>
          </a:p>
          <a:p>
            <a:endParaRPr lang="en-US" dirty="0" smtClean="0"/>
          </a:p>
          <a:p>
            <a:r>
              <a:rPr lang="en-US" dirty="0" smtClean="0"/>
              <a:t>Sources:  </a:t>
            </a:r>
          </a:p>
          <a:p>
            <a:r>
              <a:rPr lang="en-US" dirty="0" smtClean="0"/>
              <a:t>Mortgage Banker’s Association (for foreclosure starts) and Federal Housing Finance Authority (for house price </a:t>
            </a:r>
            <a:r>
              <a:rPr lang="en-US" dirty="0" smtClean="0"/>
              <a:t>indexes</a:t>
            </a:r>
            <a:r>
              <a:rPr lang="en-US" dirty="0" smtClean="0"/>
              <a:t>).  </a:t>
            </a:r>
          </a:p>
          <a:p>
            <a:endParaRPr lang="en-US" dirty="0" smtClean="0"/>
          </a:p>
        </p:txBody>
      </p:sp>
      <p:sp>
        <p:nvSpPr>
          <p:cNvPr id="4" name="Slide Number Placeholder 3"/>
          <p:cNvSpPr>
            <a:spLocks noGrp="1"/>
          </p:cNvSpPr>
          <p:nvPr>
            <p:ph type="sldNum" sz="quarter" idx="5"/>
          </p:nvPr>
        </p:nvSpPr>
        <p:spPr/>
        <p:txBody>
          <a:bodyPr/>
          <a:lstStyle/>
          <a:p>
            <a:pPr>
              <a:defRPr/>
            </a:pPr>
            <a:fld id="{AD685E86-06D4-46CA-B786-FBE4AC0A7C25}" type="slidenum">
              <a:rPr lang="en-US" smtClean="0"/>
              <a:pPr>
                <a:defRPr/>
              </a:pPr>
              <a:t>50</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xfrm>
            <a:off x="1558925" y="650875"/>
            <a:ext cx="3748088" cy="2811463"/>
          </a:xfrm>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i="1" dirty="0" smtClean="0"/>
              <a:t>The housing market crisis led to rising bank failures.</a:t>
            </a:r>
          </a:p>
          <a:p>
            <a:endParaRPr lang="en-US" dirty="0" smtClean="0"/>
          </a:p>
          <a:p>
            <a:r>
              <a:rPr lang="en-US" dirty="0" smtClean="0"/>
              <a:t>The 2009 and 2010 values dwarf all previous years since 2000.  However, it’s worth noting that the 2008 value, 26, is much higher than the preceding years.  </a:t>
            </a:r>
          </a:p>
          <a:p>
            <a:endParaRPr lang="en-US" dirty="0" smtClean="0"/>
          </a:p>
          <a:p>
            <a:r>
              <a:rPr lang="en-US" dirty="0" smtClean="0"/>
              <a:t>In fact, prior to 2008, there’s only one year (2002) in which there are more than 5 bank failures.  So, the 2008 is extreme up to that point, but the 2009 value is so extreme as to make the 2008 value seem almost normal.  </a:t>
            </a:r>
          </a:p>
          <a:p>
            <a:endParaRPr lang="en-US" dirty="0" smtClean="0"/>
          </a:p>
          <a:p>
            <a:r>
              <a:rPr lang="en-US" dirty="0" smtClean="0"/>
              <a:t>source:  FDIC, this page lists all of the banks that have failed by name.  </a:t>
            </a:r>
          </a:p>
          <a:p>
            <a:r>
              <a:rPr lang="en-US" dirty="0" smtClean="0"/>
              <a:t>http://www.fdic.gov/bank/individual/failed/banklist.html</a:t>
            </a:r>
          </a:p>
          <a:p>
            <a:endParaRPr lang="en-US" dirty="0" smtClean="0"/>
          </a:p>
        </p:txBody>
      </p:sp>
      <p:sp>
        <p:nvSpPr>
          <p:cNvPr id="4" name="Slide Number Placeholder 3"/>
          <p:cNvSpPr>
            <a:spLocks noGrp="1"/>
          </p:cNvSpPr>
          <p:nvPr>
            <p:ph type="sldNum" sz="quarter" idx="5"/>
          </p:nvPr>
        </p:nvSpPr>
        <p:spPr/>
        <p:txBody>
          <a:bodyPr/>
          <a:lstStyle/>
          <a:p>
            <a:pPr>
              <a:defRPr/>
            </a:pPr>
            <a:fld id="{062D2355-6E46-46C4-884C-FEAD61749E61}" type="slidenum">
              <a:rPr lang="en-US" smtClean="0">
                <a:solidFill>
                  <a:prstClr val="black"/>
                </a:solidFill>
              </a:rPr>
              <a:pPr>
                <a:defRPr/>
              </a:pPr>
              <a:t>51</a:t>
            </a:fld>
            <a:endParaRPr 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xfrm>
            <a:off x="1558925" y="650875"/>
            <a:ext cx="3748088" cy="2811463"/>
          </a:xfrm>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i="1" dirty="0" smtClean="0"/>
              <a:t>Recent stock market behavior plays an important role:</a:t>
            </a:r>
          </a:p>
          <a:p>
            <a:endParaRPr lang="en-US" dirty="0" smtClean="0"/>
          </a:p>
          <a:p>
            <a:r>
              <a:rPr lang="en-US" dirty="0" smtClean="0"/>
              <a:t>This chart begins at the end of 1999, when the tech stock bubble was about to pop.  In 2000-2001, you can see the fall in stock prices (especially in the </a:t>
            </a:r>
            <a:r>
              <a:rPr lang="en-US" dirty="0" err="1" smtClean="0"/>
              <a:t>Nasdaq</a:t>
            </a:r>
            <a:r>
              <a:rPr lang="en-US" dirty="0" smtClean="0"/>
              <a:t> composite, which heavily weights tech stocks).  This drop in stock prices was a factor in the 2001 recession.  </a:t>
            </a:r>
          </a:p>
          <a:p>
            <a:endParaRPr lang="en-US" dirty="0" smtClean="0"/>
          </a:p>
          <a:p>
            <a:r>
              <a:rPr lang="en-US" dirty="0" smtClean="0"/>
              <a:t>All three indexes registered negative growth until about June 2003.  Growth was strong for a while until moderating in about July 2004.  Stock price growth bounced around between about 0 and 20% through the end of 2007, then turned sharply negative in 2008.  </a:t>
            </a:r>
          </a:p>
          <a:p>
            <a:endParaRPr lang="en-US" dirty="0" smtClean="0"/>
          </a:p>
          <a:p>
            <a:r>
              <a:rPr lang="en-US" dirty="0" smtClean="0"/>
              <a:t>source:  finance.yahoo.com, </a:t>
            </a:r>
          </a:p>
          <a:p>
            <a:r>
              <a:rPr lang="en-US" dirty="0" smtClean="0"/>
              <a:t>Dow Jones Industrial Average symbol: ^DJI</a:t>
            </a:r>
          </a:p>
          <a:p>
            <a:r>
              <a:rPr lang="en-US" dirty="0" smtClean="0"/>
              <a:t>S&amp;P500 symbol:  ^GSPC</a:t>
            </a:r>
          </a:p>
          <a:p>
            <a:r>
              <a:rPr lang="en-US" dirty="0" err="1" smtClean="0"/>
              <a:t>Nasdaq</a:t>
            </a:r>
            <a:r>
              <a:rPr lang="en-US" dirty="0" smtClean="0"/>
              <a:t> Composite Index symbol:  ^IXIC</a:t>
            </a:r>
          </a:p>
          <a:p>
            <a:r>
              <a:rPr lang="en-US" dirty="0" smtClean="0"/>
              <a:t>click on “historical prices”</a:t>
            </a:r>
          </a:p>
          <a:p>
            <a:r>
              <a:rPr lang="en-US" dirty="0" smtClean="0"/>
              <a:t>specify frequency, date range</a:t>
            </a:r>
          </a:p>
        </p:txBody>
      </p:sp>
      <p:sp>
        <p:nvSpPr>
          <p:cNvPr id="4" name="Slide Number Placeholder 3"/>
          <p:cNvSpPr>
            <a:spLocks noGrp="1"/>
          </p:cNvSpPr>
          <p:nvPr>
            <p:ph type="sldNum" sz="quarter" idx="5"/>
          </p:nvPr>
        </p:nvSpPr>
        <p:spPr/>
        <p:txBody>
          <a:bodyPr/>
          <a:lstStyle/>
          <a:p>
            <a:pPr>
              <a:defRPr/>
            </a:pPr>
            <a:fld id="{7231EBEA-F8CD-4AD7-849D-4FF1C5584C76}" type="slidenum">
              <a:rPr lang="en-US" smtClean="0"/>
              <a:pPr>
                <a:defRPr/>
              </a:pPr>
              <a:t>52</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xfrm>
            <a:off x="1558925" y="650875"/>
            <a:ext cx="3748088" cy="2811463"/>
          </a:xfrm>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b="1" i="1" dirty="0" smtClean="0"/>
              <a:t>Consumer confidence crashes, bringing down durables and investment spending:</a:t>
            </a:r>
          </a:p>
          <a:p>
            <a:pPr>
              <a:spcBef>
                <a:spcPct val="0"/>
              </a:spcBef>
            </a:pPr>
            <a:endParaRPr lang="en-US" dirty="0" smtClean="0"/>
          </a:p>
          <a:p>
            <a:pPr>
              <a:spcBef>
                <a:spcPct val="0"/>
              </a:spcBef>
            </a:pPr>
            <a:r>
              <a:rPr lang="en-US" dirty="0" smtClean="0"/>
              <a:t>The University of Michigan Index of Consumer Sentiment is a measure of consumer confidence and is highly correlated with the more famous “Consumer Confidence Index” published by the Conference Board.  (I’m using the U-M index because it’s free and in the public domain, while the Conference Board index is proprietary and not free.)  </a:t>
            </a:r>
          </a:p>
          <a:p>
            <a:pPr>
              <a:spcBef>
                <a:spcPct val="0"/>
              </a:spcBef>
            </a:pPr>
            <a:endParaRPr lang="en-US" dirty="0" smtClean="0"/>
          </a:p>
          <a:p>
            <a:pPr>
              <a:spcBef>
                <a:spcPct val="0"/>
              </a:spcBef>
            </a:pPr>
            <a:r>
              <a:rPr lang="en-US" dirty="0" smtClean="0"/>
              <a:t>The graph shows a strong relation among the three series:  as consumer confidence falls, consumer spending on durables slows down and turns negative, as does investment spending.  </a:t>
            </a:r>
          </a:p>
          <a:p>
            <a:pPr>
              <a:spcBef>
                <a:spcPct val="0"/>
              </a:spcBef>
            </a:pPr>
            <a:endParaRPr lang="en-US" dirty="0" smtClean="0"/>
          </a:p>
          <a:p>
            <a:pPr>
              <a:spcBef>
                <a:spcPct val="0"/>
              </a:spcBef>
            </a:pPr>
            <a:r>
              <a:rPr lang="en-US" dirty="0" smtClean="0"/>
              <a:t>Sources:</a:t>
            </a:r>
          </a:p>
          <a:p>
            <a:pPr>
              <a:spcBef>
                <a:spcPct val="0"/>
              </a:spcBef>
            </a:pPr>
            <a:r>
              <a:rPr lang="en-US" dirty="0" smtClean="0"/>
              <a:t>Durables and investment from the Bureau of Economic Analysis, U.S. </a:t>
            </a:r>
            <a:r>
              <a:rPr lang="en-US" dirty="0" err="1" smtClean="0"/>
              <a:t>Dept</a:t>
            </a:r>
            <a:r>
              <a:rPr lang="en-US" dirty="0" smtClean="0"/>
              <a:t> of Commerce</a:t>
            </a:r>
          </a:p>
          <a:p>
            <a:pPr>
              <a:spcBef>
                <a:spcPct val="0"/>
              </a:spcBef>
            </a:pPr>
            <a:r>
              <a:rPr lang="en-US" dirty="0" smtClean="0"/>
              <a:t>Consumer Sentiment Index from the University of Michigan Survey Research Center</a:t>
            </a:r>
          </a:p>
          <a:p>
            <a:pPr>
              <a:spcBef>
                <a:spcPct val="0"/>
              </a:spcBef>
            </a:pPr>
            <a:r>
              <a:rPr lang="en-US" dirty="0" smtClean="0"/>
              <a:t>All three series obtained from FRED, http://research.stlouisfed.org/fred2/</a:t>
            </a:r>
          </a:p>
          <a:p>
            <a:pPr>
              <a:spcBef>
                <a:spcPct val="0"/>
              </a:spcBef>
            </a:pPr>
            <a:endParaRPr lang="en-US" dirty="0" smtClean="0"/>
          </a:p>
        </p:txBody>
      </p:sp>
      <p:sp>
        <p:nvSpPr>
          <p:cNvPr id="4" name="Slide Number Placeholder 3"/>
          <p:cNvSpPr>
            <a:spLocks noGrp="1"/>
          </p:cNvSpPr>
          <p:nvPr>
            <p:ph type="sldNum" sz="quarter" idx="5"/>
          </p:nvPr>
        </p:nvSpPr>
        <p:spPr/>
        <p:txBody>
          <a:bodyPr/>
          <a:lstStyle/>
          <a:p>
            <a:pPr>
              <a:defRPr/>
            </a:pPr>
            <a:fld id="{2FB8FD26-1BC3-4AB1-B696-F7348BD7D493}" type="slidenum">
              <a:rPr lang="en-US" smtClean="0"/>
              <a:pPr>
                <a:defRPr/>
              </a:pPr>
              <a:t>53</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xfrm>
            <a:off x="1558925" y="650875"/>
            <a:ext cx="3748088" cy="2811463"/>
          </a:xfrm>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i="1" dirty="0" smtClean="0"/>
              <a:t>Result:  the strongest recession in decades</a:t>
            </a:r>
          </a:p>
          <a:p>
            <a:endParaRPr lang="en-US" dirty="0" smtClean="0"/>
          </a:p>
          <a:p>
            <a:r>
              <a:rPr lang="en-US" dirty="0" smtClean="0"/>
              <a:t>2001 recession:  GDP growth falls, unemployment rises</a:t>
            </a:r>
          </a:p>
          <a:p>
            <a:endParaRPr lang="en-US" dirty="0" smtClean="0"/>
          </a:p>
          <a:p>
            <a:r>
              <a:rPr lang="en-US" dirty="0" smtClean="0"/>
              <a:t>2002-2007 recovery:  GDP growth speeds up, then slows down but remains positive.  Unemployment, a lagging indicator, begins coming down in mid-2003. </a:t>
            </a:r>
          </a:p>
          <a:p>
            <a:endParaRPr lang="en-US" dirty="0" smtClean="0"/>
          </a:p>
          <a:p>
            <a:r>
              <a:rPr lang="en-US" dirty="0" smtClean="0"/>
              <a:t>2008-2009:  The housing crisis, rising foreclosure rates, failing financial institutions, falling consumer confidence, and falling consumer and business spending finally take their toll, sending the economy into the strongest recession in decades.  </a:t>
            </a:r>
          </a:p>
          <a:p>
            <a:r>
              <a:rPr lang="en-US" dirty="0" smtClean="0"/>
              <a:t>1</a:t>
            </a:r>
          </a:p>
        </p:txBody>
      </p:sp>
      <p:sp>
        <p:nvSpPr>
          <p:cNvPr id="4" name="Slide Number Placeholder 3"/>
          <p:cNvSpPr>
            <a:spLocks noGrp="1"/>
          </p:cNvSpPr>
          <p:nvPr>
            <p:ph type="sldNum" sz="quarter" idx="5"/>
          </p:nvPr>
        </p:nvSpPr>
        <p:spPr/>
        <p:txBody>
          <a:bodyPr/>
          <a:lstStyle/>
          <a:p>
            <a:pPr>
              <a:defRPr/>
            </a:pPr>
            <a:fld id="{B9ED9293-C2B1-4123-89AE-CB81A6DF0542}" type="slidenum">
              <a:rPr lang="en-US" smtClean="0"/>
              <a:pPr>
                <a:defRPr/>
              </a:pPr>
              <a:t>54</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55</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56</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A3A5D92-A7D3-4A33-AB75-AD17B6C0BD95}" type="slidenum">
              <a:rPr lang="en-US"/>
              <a:pPr>
                <a:defRPr/>
              </a:pPr>
              <a:t>5</a:t>
            </a:fld>
            <a:endParaRPr lang="en-US"/>
          </a:p>
        </p:txBody>
      </p:sp>
      <p:sp>
        <p:nvSpPr>
          <p:cNvPr id="81923" name="Rectangle 2"/>
          <p:cNvSpPr>
            <a:spLocks noGrp="1" noRot="1" noChangeAspect="1" noChangeArrowheads="1" noTextEdit="1"/>
          </p:cNvSpPr>
          <p:nvPr>
            <p:ph type="sldImg"/>
          </p:nvPr>
        </p:nvSpPr>
        <p:spPr>
          <a:xfrm>
            <a:off x="1558925" y="650875"/>
            <a:ext cx="3748088" cy="2811463"/>
          </a:xfrm>
          <a:ln/>
        </p:spPr>
      </p:sp>
      <p:sp>
        <p:nvSpPr>
          <p:cNvPr id="819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Chapter 11 showed that an increase in G causes the IS curve to shift to the right by (</a:t>
            </a:r>
            <a:r>
              <a:rPr lang="en-US" dirty="0" smtClean="0">
                <a:sym typeface="Symbol" pitchFamily="18" charset="2"/>
              </a:rPr>
              <a:t>ΔG)</a:t>
            </a:r>
            <a:r>
              <a:rPr lang="en-US" dirty="0" smtClean="0"/>
              <a:t>/(1-MPC).  </a:t>
            </a:r>
          </a:p>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EE6BE47-8290-4998-BE0B-4F8AACC7B6A7}" type="slidenum">
              <a:rPr lang="en-US"/>
              <a:pPr>
                <a:defRPr/>
              </a:pPr>
              <a:t>6</a:t>
            </a:fld>
            <a:endParaRPr lang="en-US"/>
          </a:p>
        </p:txBody>
      </p:sp>
      <p:sp>
        <p:nvSpPr>
          <p:cNvPr id="82947" name="Rectangle 2"/>
          <p:cNvSpPr>
            <a:spLocks noGrp="1" noRot="1" noChangeAspect="1" noChangeArrowheads="1" noTextEdit="1"/>
          </p:cNvSpPr>
          <p:nvPr>
            <p:ph type="sldImg"/>
          </p:nvPr>
        </p:nvSpPr>
        <p:spPr>
          <a:xfrm>
            <a:off x="1558925" y="650875"/>
            <a:ext cx="3748088" cy="2811463"/>
          </a:xfrm>
          <a:ln/>
        </p:spPr>
      </p:sp>
      <p:sp>
        <p:nvSpPr>
          <p:cNvPr id="829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Chapter 11 used the Keynesian Cross to show that a decrease in T causes the IS curve to shift to the right by (-MPC</a:t>
            </a:r>
            <a:r>
              <a:rPr lang="en-US" dirty="0" smtClean="0">
                <a:sym typeface="Symbol" pitchFamily="18" charset="2"/>
              </a:rPr>
              <a:t>ΔT)</a:t>
            </a:r>
            <a:r>
              <a:rPr lang="en-US" dirty="0" smtClean="0"/>
              <a:t>/(1-MPC).  </a:t>
            </a:r>
          </a:p>
          <a:p>
            <a:r>
              <a:rPr lang="en-US" dirty="0" smtClean="0"/>
              <a:t>If your students ask why the IS curve shifts to the right when there’s a negative sign in the expression for the shift, remind them that </a:t>
            </a:r>
            <a:r>
              <a:rPr lang="en-US" dirty="0">
                <a:sym typeface="Symbol" pitchFamily="18" charset="2"/>
              </a:rPr>
              <a:t>ΔT </a:t>
            </a:r>
            <a:r>
              <a:rPr lang="en-US" dirty="0" smtClean="0">
                <a:sym typeface="Symbol" pitchFamily="18" charset="2"/>
              </a:rPr>
              <a:t>&lt; 0 for a tax cut, so the expression actually is positive.  </a:t>
            </a:r>
            <a:endParaRPr lang="en-US" dirty="0" smtClean="0"/>
          </a:p>
          <a:p>
            <a:endParaRPr lang="en-US" dirty="0" smtClean="0"/>
          </a:p>
          <a:p>
            <a:r>
              <a:rPr lang="en-US" dirty="0" smtClean="0"/>
              <a:t>The term showing the distance of the shift in the IS curve is almost the same as in the case of a government spending increase, where the numerator of the fraction equals (1) for government spending rather than (-MPC) for the tax cut.  Here’s the intuition:  Every dollar of a government spending increase adds to aggregate spending.  However, for tax cuts, the fraction (1-MPC) of the tax cut leaks into saving, so aggregate spending only rises by MPC times the tax cut.  </a:t>
            </a:r>
          </a:p>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3B49D62-DA18-423F-86F3-5240C92FF74B}" type="slidenum">
              <a:rPr lang="en-US" smtClean="0"/>
              <a:pPr/>
              <a:t>7</a:t>
            </a:fld>
            <a:endParaRPr lang="en-US"/>
          </a:p>
        </p:txBody>
      </p:sp>
      <p:sp>
        <p:nvSpPr>
          <p:cNvPr id="83972" name="Rectangle 3"/>
          <p:cNvSpPr>
            <a:spLocks noGrp="1" noChangeArrowheads="1"/>
          </p:cNvSpPr>
          <p:nvPr>
            <p:ph type="body" idx="1"/>
          </p:nvPr>
        </p:nvSpPr>
        <p:spPr/>
        <p:txBody>
          <a:bodyPr/>
          <a:lstStyle/>
          <a:p>
            <a:r>
              <a:rPr lang="en-US" smtClean="0"/>
              <a:t>Chapter 11 showed that an increase in M shifts the LM curve to the right.  </a:t>
            </a:r>
          </a:p>
          <a:p>
            <a:endParaRPr lang="en-US" smtClean="0"/>
          </a:p>
          <a:p>
            <a:r>
              <a:rPr lang="en-US" smtClean="0"/>
              <a:t>Here is a richer explanation for the LM shift:</a:t>
            </a:r>
          </a:p>
          <a:p>
            <a:endParaRPr lang="en-US" smtClean="0"/>
          </a:p>
          <a:p>
            <a:r>
              <a:rPr lang="en-US" smtClean="0"/>
              <a:t>The increase in M causes the interest rate to fall.  [People like to keep optimal proportions of money and bonds in their portfolios; if money is increased, then people try to re-attain their optimal proportions by “exchanging” some of the money for bonds:  they use some of the extra money to buy bonds.  This increase in the demand for bonds drives up the price of bonds -- and causes interest rates to fall (since interest rates are inversely related to bond prices).  </a:t>
            </a:r>
          </a:p>
          <a:p>
            <a:endParaRPr lang="en-US" smtClean="0"/>
          </a:p>
          <a:p>
            <a:r>
              <a:rPr lang="en-US" smtClean="0"/>
              <a:t>The fall in the interest rate induces an increase in investment demand, which causes output and income to increase.  </a:t>
            </a:r>
          </a:p>
          <a:p>
            <a:endParaRPr lang="en-US" smtClean="0"/>
          </a:p>
          <a:p>
            <a:r>
              <a:rPr lang="en-US" smtClean="0"/>
              <a:t>The increase in income causes money demand to increase, which increases the interest rate (though doesn’t increase it all the way back to its initial value; instead, this effect simply reduces the total decrease in the interest rate).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30CAAF-7F53-4A07-8182-4881617720A5}" type="slidenum">
              <a:rPr lang="en-US"/>
              <a:pPr>
                <a:defRPr/>
              </a:pPr>
              <a:t>8</a:t>
            </a:fld>
            <a:endParaRPr lang="en-US"/>
          </a:p>
        </p:txBody>
      </p:sp>
      <p:sp>
        <p:nvSpPr>
          <p:cNvPr id="84995" name="Rectangle 2"/>
          <p:cNvSpPr>
            <a:spLocks noGrp="1" noRot="1" noChangeAspect="1" noChangeArrowheads="1" noTextEdit="1"/>
          </p:cNvSpPr>
          <p:nvPr>
            <p:ph type="sldImg"/>
          </p:nvPr>
        </p:nvSpPr>
        <p:spPr>
          <a:xfrm>
            <a:off x="1558925" y="650875"/>
            <a:ext cx="3748088" cy="2811463"/>
          </a:xfrm>
          <a:ln/>
        </p:spPr>
      </p:sp>
      <p:sp>
        <p:nvSpPr>
          <p:cNvPr id="849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1403461"/>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Aggregate Demand II:</a:t>
            </a:r>
          </a:p>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Applying the </a:t>
            </a:r>
            <a:r>
              <a:rPr lang="en-US" sz="3600" b="1" i="1" dirty="0" smtClean="0">
                <a:solidFill>
                  <a:srgbClr val="FFEAD5"/>
                </a:solidFill>
                <a:effectLst>
                  <a:outerShdw blurRad="12700" dist="38100" dir="2700000" algn="tl" rotWithShape="0">
                    <a:schemeClr val="tx1">
                      <a:alpha val="67000"/>
                    </a:schemeClr>
                  </a:outerShdw>
                </a:effectLst>
                <a:latin typeface="+mj-lt"/>
              </a:rPr>
              <a:t>IS</a:t>
            </a:r>
            <a:r>
              <a:rPr lang="en-US" sz="3600" b="1" dirty="0" smtClean="0">
                <a:solidFill>
                  <a:srgbClr val="FFEAD5"/>
                </a:solidFill>
                <a:effectLst>
                  <a:outerShdw blurRad="12700" dist="38100" dir="2700000" algn="tl" rotWithShape="0">
                    <a:schemeClr val="tx1">
                      <a:alpha val="67000"/>
                    </a:schemeClr>
                  </a:outerShdw>
                </a:effectLst>
                <a:latin typeface="+mj-lt"/>
              </a:rPr>
              <a:t>-</a:t>
            </a:r>
            <a:r>
              <a:rPr lang="en-US" sz="3600" b="1" i="1" dirty="0" smtClean="0">
                <a:solidFill>
                  <a:srgbClr val="FFEAD5"/>
                </a:solidFill>
                <a:effectLst>
                  <a:outerShdw blurRad="12700" dist="38100" dir="2700000" algn="tl" rotWithShape="0">
                    <a:schemeClr val="tx1">
                      <a:alpha val="67000"/>
                    </a:schemeClr>
                  </a:outerShdw>
                </a:effectLst>
                <a:latin typeface="+mj-lt"/>
              </a:rPr>
              <a:t>LM</a:t>
            </a:r>
            <a:r>
              <a:rPr lang="en-US" sz="3600" b="1" dirty="0" smtClean="0">
                <a:solidFill>
                  <a:srgbClr val="FFEAD5"/>
                </a:solidFill>
                <a:effectLst>
                  <a:outerShdw blurRad="12700" dist="38100" dir="2700000" algn="tl" rotWithShape="0">
                    <a:schemeClr val="tx1">
                      <a:alpha val="67000"/>
                    </a:schemeClr>
                  </a:outerShdw>
                </a:effectLst>
                <a:latin typeface="+mj-lt"/>
              </a:rPr>
              <a:t> Model</a:t>
            </a: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ctr"/>
            <a:r>
              <a:rPr lang="en-US" sz="8400" b="1" dirty="0" smtClean="0">
                <a:solidFill>
                  <a:schemeClr val="bg1"/>
                </a:solidFill>
                <a:effectLst>
                  <a:outerShdw blurRad="38100" dist="38100" dir="2700000" algn="tl">
                    <a:srgbClr val="000000">
                      <a:alpha val="43137"/>
                    </a:srgbClr>
                  </a:outerShdw>
                </a:effectLst>
                <a:latin typeface="Arial Narrow" pitchFamily="34" charset="0"/>
              </a:rPr>
              <a:t>12</a:t>
            </a:r>
            <a:endParaRPr lang="en-US" sz="8400" b="1" dirty="0">
              <a:solidFill>
                <a:schemeClr val="bg1"/>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chemeClr val="bg1"/>
                </a:solidFill>
                <a:effectLst>
                  <a:outerShdw blurRad="38100" dist="38100" dir="2700000" algn="tl">
                    <a:srgbClr val="000000">
                      <a:alpha val="43137"/>
                    </a:srgbClr>
                  </a:outerShdw>
                </a:effectLst>
                <a:latin typeface="Arial Narrow" pitchFamily="34" charset="0"/>
              </a:rPr>
              <a:t>CHAPTER</a:t>
            </a:r>
            <a:endParaRPr lang="en-US" sz="3200" b="1" dirty="0">
              <a:solidFill>
                <a:schemeClr val="bg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094363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474600"/>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60987"/>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391982"/>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507646"/>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3570663"/>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890610"/>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862596"/>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743919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a:t>
            </a:r>
            <a:r>
              <a:rPr lang="en-US" sz="1700" b="1" dirty="0" smtClean="0">
                <a:solidFill>
                  <a:srgbClr val="198A46"/>
                </a:solidFill>
                <a:cs typeface="+mn-cs"/>
              </a:rPr>
              <a:t>12</a:t>
            </a:r>
            <a:r>
              <a:rPr lang="en-US" sz="1700" dirty="0" smtClean="0">
                <a:solidFill>
                  <a:srgbClr val="198A46"/>
                </a:solidFill>
                <a:cs typeface="+mn-cs"/>
              </a:rPr>
              <a:t>    </a:t>
            </a:r>
            <a:r>
              <a:rPr lang="en-US" sz="2100" dirty="0" smtClean="0">
                <a:solidFill>
                  <a:srgbClr val="198A46"/>
                </a:solidFill>
                <a:cs typeface="+mn-cs"/>
              </a:rPr>
              <a:t>Aggregate Demand</a:t>
            </a:r>
            <a:r>
              <a:rPr lang="en-US" sz="2100" baseline="0" dirty="0" smtClean="0">
                <a:solidFill>
                  <a:srgbClr val="198A46"/>
                </a:solidFill>
                <a:cs typeface="+mn-cs"/>
              </a:rPr>
              <a:t> II</a:t>
            </a:r>
            <a:endParaRPr lang="en-US" sz="2100" dirty="0">
              <a:solidFill>
                <a:srgbClr val="198A46"/>
              </a:solidFill>
              <a:cs typeface="+mn-cs"/>
            </a:endParaRP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8.bin"/><Relationship Id="rId5" Type="http://schemas.openxmlformats.org/officeDocument/2006/relationships/image" Target="../media/image9.wmf"/><Relationship Id="rId6" Type="http://schemas.openxmlformats.org/officeDocument/2006/relationships/oleObject" Target="../embeddings/oleObject9.bin"/><Relationship Id="rId7" Type="http://schemas.openxmlformats.org/officeDocument/2006/relationships/image" Target="../media/image10.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0.bin"/><Relationship Id="rId5" Type="http://schemas.openxmlformats.org/officeDocument/2006/relationships/image" Target="../media/image11.wmf"/><Relationship Id="rId6" Type="http://schemas.openxmlformats.org/officeDocument/2006/relationships/oleObject" Target="../embeddings/oleObject11.bin"/><Relationship Id="rId7" Type="http://schemas.openxmlformats.org/officeDocument/2006/relationships/image" Target="../media/image12.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2.bin"/><Relationship Id="rId5" Type="http://schemas.openxmlformats.org/officeDocument/2006/relationships/image" Target="../media/image13.wmf"/><Relationship Id="rId6" Type="http://schemas.openxmlformats.org/officeDocument/2006/relationships/oleObject" Target="../embeddings/oleObject13.bin"/><Relationship Id="rId7" Type="http://schemas.openxmlformats.org/officeDocument/2006/relationships/image" Target="../media/image14.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14.bin"/><Relationship Id="rId5" Type="http://schemas.openxmlformats.org/officeDocument/2006/relationships/image" Target="../media/image15.wmf"/><Relationship Id="rId6" Type="http://schemas.openxmlformats.org/officeDocument/2006/relationships/oleObject" Target="../embeddings/oleObject15.bin"/><Relationship Id="rId7" Type="http://schemas.openxmlformats.org/officeDocument/2006/relationships/image" Target="../media/image16.wmf"/><Relationship Id="rId8" Type="http://schemas.openxmlformats.org/officeDocument/2006/relationships/oleObject" Target="../embeddings/oleObject16.bin"/><Relationship Id="rId9" Type="http://schemas.openxmlformats.org/officeDocument/2006/relationships/image" Target="../media/image17.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17.bin"/><Relationship Id="rId5" Type="http://schemas.openxmlformats.org/officeDocument/2006/relationships/image" Target="../media/image18.wmf"/><Relationship Id="rId6" Type="http://schemas.openxmlformats.org/officeDocument/2006/relationships/oleObject" Target="../embeddings/oleObject18.bin"/><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19.bin"/><Relationship Id="rId5" Type="http://schemas.openxmlformats.org/officeDocument/2006/relationships/image" Target="../media/image18.wmf"/><Relationship Id="rId6" Type="http://schemas.openxmlformats.org/officeDocument/2006/relationships/oleObject" Target="../embeddings/oleObject20.bin"/><Relationship Id="rId7" Type="http://schemas.openxmlformats.org/officeDocument/2006/relationships/oleObject" Target="../embeddings/oleObject21.bin"/><Relationship Id="rId8" Type="http://schemas.openxmlformats.org/officeDocument/2006/relationships/image" Target="../media/image19.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22.bin"/><Relationship Id="rId5" Type="http://schemas.openxmlformats.org/officeDocument/2006/relationships/image" Target="../media/image18.wmf"/><Relationship Id="rId6" Type="http://schemas.openxmlformats.org/officeDocument/2006/relationships/oleObject" Target="../embeddings/oleObject23.bin"/><Relationship Id="rId7" Type="http://schemas.openxmlformats.org/officeDocument/2006/relationships/oleObject" Target="../embeddings/oleObject24.bin"/><Relationship Id="rId8" Type="http://schemas.openxmlformats.org/officeDocument/2006/relationships/image" Target="../media/image19.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25.bin"/><Relationship Id="rId5" Type="http://schemas.openxmlformats.org/officeDocument/2006/relationships/image" Target="../media/image18.wmf"/><Relationship Id="rId6" Type="http://schemas.openxmlformats.org/officeDocument/2006/relationships/oleObject" Target="../embeddings/oleObject26.bin"/><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18.wmf"/><Relationship Id="rId6" Type="http://schemas.openxmlformats.org/officeDocument/2006/relationships/oleObject" Target="../embeddings/oleObject28.bin"/><Relationship Id="rId7" Type="http://schemas.openxmlformats.org/officeDocument/2006/relationships/oleObject" Target="../embeddings/oleObject29.bin"/><Relationship Id="rId8" Type="http://schemas.openxmlformats.org/officeDocument/2006/relationships/image" Target="../media/image20.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30.bin"/><Relationship Id="rId5" Type="http://schemas.openxmlformats.org/officeDocument/2006/relationships/image" Target="../media/image18.wmf"/><Relationship Id="rId6" Type="http://schemas.openxmlformats.org/officeDocument/2006/relationships/oleObject" Target="../embeddings/oleObject31.bin"/><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32.bin"/><Relationship Id="rId5" Type="http://schemas.openxmlformats.org/officeDocument/2006/relationships/image" Target="../media/image18.wmf"/><Relationship Id="rId6" Type="http://schemas.openxmlformats.org/officeDocument/2006/relationships/oleObject" Target="../embeddings/oleObject33.bin"/><Relationship Id="rId7" Type="http://schemas.openxmlformats.org/officeDocument/2006/relationships/oleObject" Target="../embeddings/oleObject34.bin"/><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35.bin"/><Relationship Id="rId5" Type="http://schemas.openxmlformats.org/officeDocument/2006/relationships/image" Target="../media/image18.wmf"/><Relationship Id="rId6" Type="http://schemas.openxmlformats.org/officeDocument/2006/relationships/oleObject" Target="../embeddings/oleObject36.bin"/><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3.wmf"/><Relationship Id="rId6" Type="http://schemas.openxmlformats.org/officeDocument/2006/relationships/oleObject" Target="../embeddings/oleObject2.bin"/><Relationship Id="rId7"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5.wmf"/><Relationship Id="rId6" Type="http://schemas.openxmlformats.org/officeDocument/2006/relationships/oleObject" Target="../embeddings/oleObject4.bin"/><Relationship Id="rId7"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chart" Target="../charts/char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chart" Target="../charts/char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chart" Target="../charts/char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chart" Target="../charts/char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chart" Target="../charts/char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chart" Target="../charts/char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5.bin"/><Relationship Id="rId5" Type="http://schemas.openxmlformats.org/officeDocument/2006/relationships/image" Target="../media/image6.wmf"/><Relationship Id="rId6" Type="http://schemas.openxmlformats.org/officeDocument/2006/relationships/oleObject" Target="../embeddings/oleObject6.bin"/><Relationship Id="rId7" Type="http://schemas.openxmlformats.org/officeDocument/2006/relationships/image" Target="../media/image7.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7.bin"/><Relationship Id="rId5" Type="http://schemas.openxmlformats.org/officeDocument/2006/relationships/image" Target="../media/image8.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3100" dirty="0" smtClean="0"/>
              <a:t>The Fed’s response to  </a:t>
            </a:r>
            <a:r>
              <a:rPr lang="en-US" sz="3200" b="0" dirty="0">
                <a:latin typeface="Times New Roman"/>
                <a:cs typeface="Times New Roman"/>
                <a:sym typeface="Symbol" pitchFamily="18" charset="2"/>
              </a:rPr>
              <a:t>Δ</a:t>
            </a:r>
            <a:r>
              <a:rPr lang="en-US" sz="3100" i="1" dirty="0" smtClean="0">
                <a:sym typeface="Symbol" pitchFamily="18" charset="2"/>
              </a:rPr>
              <a:t>G</a:t>
            </a:r>
            <a:r>
              <a:rPr lang="en-US" sz="2700" dirty="0" smtClean="0">
                <a:sym typeface="Symbol" pitchFamily="18" charset="2"/>
              </a:rPr>
              <a:t>  &gt; 0</a:t>
            </a:r>
          </a:p>
        </p:txBody>
      </p:sp>
      <p:sp>
        <p:nvSpPr>
          <p:cNvPr id="24579" name="Rectangle 3"/>
          <p:cNvSpPr>
            <a:spLocks noGrp="1" noChangeArrowheads="1"/>
          </p:cNvSpPr>
          <p:nvPr>
            <p:ph type="body" idx="1"/>
          </p:nvPr>
        </p:nvSpPr>
        <p:spPr>
          <a:xfrm>
            <a:off x="525463" y="1422400"/>
            <a:ext cx="7564437" cy="4525963"/>
          </a:xfrm>
        </p:spPr>
        <p:txBody>
          <a:bodyPr/>
          <a:lstStyle/>
          <a:p>
            <a:pPr marL="346075" indent="-346075"/>
            <a:r>
              <a:rPr lang="en-US" dirty="0" smtClean="0"/>
              <a:t>Suppose Congress increases </a:t>
            </a:r>
            <a:r>
              <a:rPr lang="en-US" b="1" i="1" dirty="0" smtClean="0"/>
              <a:t>G</a:t>
            </a:r>
            <a:r>
              <a:rPr lang="en-US" dirty="0" smtClean="0"/>
              <a:t>.</a:t>
            </a:r>
          </a:p>
          <a:p>
            <a:pPr marL="346075" indent="-346075"/>
            <a:r>
              <a:rPr lang="en-US" dirty="0" smtClean="0"/>
              <a:t>Possible Fed responses:</a:t>
            </a:r>
          </a:p>
          <a:p>
            <a:pPr marL="1082675" lvl="1" indent="-449263">
              <a:spcBef>
                <a:spcPts val="1200"/>
              </a:spcBef>
              <a:buFont typeface="Wingdings" pitchFamily="2" charset="2"/>
              <a:buNone/>
            </a:pPr>
            <a:r>
              <a:rPr lang="en-US" sz="2400" b="1" dirty="0" smtClean="0"/>
              <a:t>1.</a:t>
            </a:r>
            <a:r>
              <a:rPr lang="en-US" b="1" dirty="0" smtClean="0"/>
              <a:t>  </a:t>
            </a:r>
            <a:r>
              <a:rPr lang="en-US" dirty="0" smtClean="0"/>
              <a:t>hold </a:t>
            </a:r>
            <a:r>
              <a:rPr lang="en-US" b="1" i="1" dirty="0" smtClean="0"/>
              <a:t>M</a:t>
            </a:r>
            <a:r>
              <a:rPr lang="en-US" dirty="0" smtClean="0"/>
              <a:t>  constant</a:t>
            </a:r>
          </a:p>
          <a:p>
            <a:pPr marL="1082675" lvl="1" indent="-449263">
              <a:spcBef>
                <a:spcPts val="1200"/>
              </a:spcBef>
              <a:buFont typeface="Wingdings" pitchFamily="2" charset="2"/>
              <a:buNone/>
            </a:pPr>
            <a:r>
              <a:rPr lang="en-US" sz="2400" b="1" dirty="0" smtClean="0"/>
              <a:t>2.</a:t>
            </a:r>
            <a:r>
              <a:rPr lang="en-US" b="1" dirty="0" smtClean="0"/>
              <a:t>  </a:t>
            </a:r>
            <a:r>
              <a:rPr lang="en-US" dirty="0" smtClean="0"/>
              <a:t>hold </a:t>
            </a:r>
            <a:r>
              <a:rPr lang="en-US" b="1" i="1" dirty="0" smtClean="0"/>
              <a:t>r</a:t>
            </a:r>
            <a:r>
              <a:rPr lang="en-US" dirty="0" smtClean="0"/>
              <a:t>  constant</a:t>
            </a:r>
          </a:p>
          <a:p>
            <a:pPr marL="1082675" lvl="1" indent="-449263">
              <a:spcBef>
                <a:spcPts val="1200"/>
              </a:spcBef>
              <a:buFont typeface="Wingdings" pitchFamily="2" charset="2"/>
              <a:buNone/>
            </a:pPr>
            <a:r>
              <a:rPr lang="en-US" sz="2400" b="1" dirty="0" smtClean="0"/>
              <a:t>3.</a:t>
            </a:r>
            <a:r>
              <a:rPr lang="en-US" b="1" dirty="0" smtClean="0"/>
              <a:t>  </a:t>
            </a:r>
            <a:r>
              <a:rPr lang="en-US" dirty="0" smtClean="0"/>
              <a:t>hold </a:t>
            </a:r>
            <a:r>
              <a:rPr lang="en-US" b="1" i="1" dirty="0" smtClean="0"/>
              <a:t>Y</a:t>
            </a:r>
            <a:r>
              <a:rPr lang="en-US" dirty="0" smtClean="0"/>
              <a:t>  constant</a:t>
            </a:r>
          </a:p>
          <a:p>
            <a:pPr marL="346075" indent="-346075"/>
            <a:r>
              <a:rPr lang="en-US" dirty="0" smtClean="0"/>
              <a:t>In each case, the effects of the </a:t>
            </a:r>
            <a:r>
              <a:rPr lang="en-US" dirty="0">
                <a:latin typeface="Times New Roman"/>
                <a:cs typeface="Times New Roman"/>
                <a:sym typeface="Symbol" pitchFamily="18" charset="2"/>
              </a:rPr>
              <a:t>Δ</a:t>
            </a:r>
            <a:r>
              <a:rPr lang="en-US" b="1" i="1" dirty="0" smtClean="0">
                <a:sym typeface="Symbol" pitchFamily="18" charset="2"/>
              </a:rPr>
              <a:t>G</a:t>
            </a:r>
            <a:r>
              <a:rPr lang="en-US" dirty="0" smtClean="0">
                <a:sym typeface="Symbol" pitchFamily="18" charset="2"/>
              </a:rPr>
              <a:t>  </a:t>
            </a:r>
            <a:br>
              <a:rPr lang="en-US" dirty="0" smtClean="0">
                <a:sym typeface="Symbol" pitchFamily="18" charset="2"/>
              </a:rPr>
            </a:br>
            <a:r>
              <a:rPr lang="en-US" dirty="0" smtClean="0">
                <a:sym typeface="Symbol" pitchFamily="18" charset="2"/>
              </a:rPr>
              <a:t>are different…  </a:t>
            </a:r>
            <a:r>
              <a:rPr lang="en-US" dirty="0" smtClean="0"/>
              <a:t> </a:t>
            </a:r>
          </a:p>
        </p:txBody>
      </p:sp>
    </p:spTree>
    <p:extLst>
      <p:ext uri="{BB962C8B-B14F-4D97-AF65-F5344CB8AC3E}">
        <p14:creationId xmlns:p14="http://schemas.microsoft.com/office/powerpoint/2010/main" val="322644622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09600" y="1404938"/>
            <a:ext cx="365125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50000"/>
              </a:spcBef>
              <a:buClr>
                <a:srgbClr val="008080"/>
              </a:buClr>
              <a:buSzPct val="120000"/>
              <a:buFont typeface="Wingdings" pitchFamily="2" charset="2"/>
              <a:buNone/>
            </a:pPr>
            <a:r>
              <a:rPr lang="en-US" sz="2500">
                <a:sym typeface="Symbol" pitchFamily="18" charset="2"/>
              </a:rPr>
              <a:t>If Congress raises </a:t>
            </a:r>
            <a:r>
              <a:rPr lang="en-US" sz="2500" b="1" i="1">
                <a:sym typeface="Symbol" pitchFamily="18" charset="2"/>
              </a:rPr>
              <a:t>G</a:t>
            </a:r>
            <a:r>
              <a:rPr lang="en-US" sz="2500">
                <a:sym typeface="Symbol" pitchFamily="18" charset="2"/>
              </a:rPr>
              <a:t>, </a:t>
            </a:r>
            <a:br>
              <a:rPr lang="en-US" sz="2500">
                <a:sym typeface="Symbol" pitchFamily="18" charset="2"/>
              </a:rPr>
            </a:br>
            <a:r>
              <a:rPr lang="en-US" sz="2500">
                <a:sym typeface="Symbol" pitchFamily="18" charset="2"/>
              </a:rPr>
              <a:t>the </a:t>
            </a:r>
            <a:r>
              <a:rPr lang="en-US" sz="2500" i="1">
                <a:sym typeface="Symbol" pitchFamily="18" charset="2"/>
              </a:rPr>
              <a:t>IS</a:t>
            </a:r>
            <a:r>
              <a:rPr lang="en-US" sz="1100">
                <a:sym typeface="Symbol" pitchFamily="18" charset="2"/>
              </a:rPr>
              <a:t> </a:t>
            </a:r>
            <a:r>
              <a:rPr lang="en-US" sz="2500">
                <a:sym typeface="Symbol" pitchFamily="18" charset="2"/>
              </a:rPr>
              <a:t> curve shifts right.</a:t>
            </a:r>
          </a:p>
        </p:txBody>
      </p:sp>
      <p:grpSp>
        <p:nvGrpSpPr>
          <p:cNvPr id="25603" name="Group 3"/>
          <p:cNvGrpSpPr>
            <a:grpSpLocks/>
          </p:cNvGrpSpPr>
          <p:nvPr/>
        </p:nvGrpSpPr>
        <p:grpSpPr bwMode="auto">
          <a:xfrm>
            <a:off x="5272088" y="2359025"/>
            <a:ext cx="2625725" cy="2212975"/>
            <a:chOff x="3321" y="1486"/>
            <a:chExt cx="1654" cy="1394"/>
          </a:xfrm>
        </p:grpSpPr>
        <p:sp>
          <p:nvSpPr>
            <p:cNvPr id="25633" name="Line 4"/>
            <p:cNvSpPr>
              <a:spLocks noChangeShapeType="1"/>
            </p:cNvSpPr>
            <p:nvPr/>
          </p:nvSpPr>
          <p:spPr bwMode="auto">
            <a:xfrm>
              <a:off x="3321" y="1486"/>
              <a:ext cx="1257" cy="1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4" name="Text Box 5"/>
            <p:cNvSpPr txBox="1">
              <a:spLocks noChangeArrowheads="1"/>
            </p:cNvSpPr>
            <p:nvPr/>
          </p:nvSpPr>
          <p:spPr bwMode="auto">
            <a:xfrm>
              <a:off x="4542" y="2592"/>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IS</a:t>
              </a:r>
              <a:r>
                <a:rPr lang="en-US" sz="2200" b="1" i="1" baseline="-25000">
                  <a:latin typeface="Tahoma" pitchFamily="34" charset="0"/>
                </a:rPr>
                <a:t>1</a:t>
              </a:r>
            </a:p>
          </p:txBody>
        </p:sp>
      </p:grpSp>
      <p:sp>
        <p:nvSpPr>
          <p:cNvPr id="25604" name="Rectangle 6"/>
          <p:cNvSpPr>
            <a:spLocks noGrp="1" noChangeArrowheads="1"/>
          </p:cNvSpPr>
          <p:nvPr>
            <p:ph type="title"/>
          </p:nvPr>
        </p:nvSpPr>
        <p:spPr>
          <a:xfrm>
            <a:off x="495300" y="238187"/>
            <a:ext cx="6440488" cy="866217"/>
          </a:xfrm>
        </p:spPr>
        <p:txBody>
          <a:bodyPr/>
          <a:lstStyle/>
          <a:p>
            <a:r>
              <a:rPr lang="en-US" sz="2900" dirty="0" smtClean="0"/>
              <a:t>Response 1:   Hold </a:t>
            </a:r>
            <a:r>
              <a:rPr lang="en-US" sz="2900" i="1" dirty="0" smtClean="0"/>
              <a:t>M</a:t>
            </a:r>
            <a:r>
              <a:rPr lang="en-US" sz="2900" dirty="0" smtClean="0"/>
              <a:t>  constant</a:t>
            </a:r>
            <a:endParaRPr lang="en-US" sz="2900" dirty="0" smtClean="0">
              <a:sym typeface="Symbol" pitchFamily="18" charset="2"/>
            </a:endParaRPr>
          </a:p>
        </p:txBody>
      </p:sp>
      <p:grpSp>
        <p:nvGrpSpPr>
          <p:cNvPr id="25605" name="Group 7"/>
          <p:cNvGrpSpPr>
            <a:grpSpLocks/>
          </p:cNvGrpSpPr>
          <p:nvPr/>
        </p:nvGrpSpPr>
        <p:grpSpPr bwMode="auto">
          <a:xfrm>
            <a:off x="4662488" y="1357313"/>
            <a:ext cx="3962400" cy="3616325"/>
            <a:chOff x="2976" y="1296"/>
            <a:chExt cx="2304" cy="2088"/>
          </a:xfrm>
        </p:grpSpPr>
        <p:grpSp>
          <p:nvGrpSpPr>
            <p:cNvPr id="25628" name="Group 8"/>
            <p:cNvGrpSpPr>
              <a:grpSpLocks/>
            </p:cNvGrpSpPr>
            <p:nvPr/>
          </p:nvGrpSpPr>
          <p:grpSpPr bwMode="auto">
            <a:xfrm>
              <a:off x="3120" y="1536"/>
              <a:ext cx="1968" cy="1728"/>
              <a:chOff x="2640" y="1056"/>
              <a:chExt cx="2496" cy="2112"/>
            </a:xfrm>
          </p:grpSpPr>
          <p:sp>
            <p:nvSpPr>
              <p:cNvPr id="25631" name="Line 9"/>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2" name="Line 10"/>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29" name="Text Box 11"/>
            <p:cNvSpPr txBox="1">
              <a:spLocks noChangeArrowheads="1"/>
            </p:cNvSpPr>
            <p:nvPr/>
          </p:nvSpPr>
          <p:spPr bwMode="auto">
            <a:xfrm>
              <a:off x="4944" y="3120"/>
              <a:ext cx="33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25630" name="Text Box 12"/>
            <p:cNvSpPr txBox="1">
              <a:spLocks noChangeArrowheads="1"/>
            </p:cNvSpPr>
            <p:nvPr/>
          </p:nvSpPr>
          <p:spPr bwMode="auto">
            <a:xfrm>
              <a:off x="2976" y="1296"/>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r</a:t>
              </a:r>
              <a:endParaRPr lang="en-US" sz="2200"/>
            </a:p>
          </p:txBody>
        </p:sp>
      </p:grpSp>
      <p:grpSp>
        <p:nvGrpSpPr>
          <p:cNvPr id="25606" name="Group 13"/>
          <p:cNvGrpSpPr>
            <a:grpSpLocks/>
          </p:cNvGrpSpPr>
          <p:nvPr/>
        </p:nvGrpSpPr>
        <p:grpSpPr bwMode="auto">
          <a:xfrm>
            <a:off x="5348288" y="1738313"/>
            <a:ext cx="2667000" cy="2590800"/>
            <a:chOff x="3504" y="1200"/>
            <a:chExt cx="1488" cy="1440"/>
          </a:xfrm>
        </p:grpSpPr>
        <p:sp>
          <p:nvSpPr>
            <p:cNvPr id="25626" name="Line 14"/>
            <p:cNvSpPr>
              <a:spLocks noChangeShapeType="1"/>
            </p:cNvSpPr>
            <p:nvPr/>
          </p:nvSpPr>
          <p:spPr bwMode="auto">
            <a:xfrm flipV="1">
              <a:off x="3504" y="1440"/>
              <a:ext cx="1200" cy="1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7" name="Text Box 15"/>
            <p:cNvSpPr txBox="1">
              <a:spLocks noChangeArrowheads="1"/>
            </p:cNvSpPr>
            <p:nvPr/>
          </p:nvSpPr>
          <p:spPr bwMode="auto">
            <a:xfrm>
              <a:off x="4560" y="1200"/>
              <a:ext cx="43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LM</a:t>
              </a:r>
              <a:r>
                <a:rPr lang="en-US" sz="2400" b="1" i="1" baseline="-25000">
                  <a:latin typeface="Tahoma" pitchFamily="34" charset="0"/>
                </a:rPr>
                <a:t>1</a:t>
              </a:r>
            </a:p>
          </p:txBody>
        </p:sp>
      </p:grpSp>
      <p:grpSp>
        <p:nvGrpSpPr>
          <p:cNvPr id="25607" name="Group 16"/>
          <p:cNvGrpSpPr>
            <a:grpSpLocks/>
          </p:cNvGrpSpPr>
          <p:nvPr/>
        </p:nvGrpSpPr>
        <p:grpSpPr bwMode="auto">
          <a:xfrm>
            <a:off x="4495800" y="3095625"/>
            <a:ext cx="2066925" cy="2085975"/>
            <a:chOff x="2832" y="1950"/>
            <a:chExt cx="1302" cy="1314"/>
          </a:xfrm>
        </p:grpSpPr>
        <p:sp>
          <p:nvSpPr>
            <p:cNvPr id="25622" name="Line 17"/>
            <p:cNvSpPr>
              <a:spLocks noChangeShapeType="1"/>
            </p:cNvSpPr>
            <p:nvPr/>
          </p:nvSpPr>
          <p:spPr bwMode="auto">
            <a:xfrm flipH="1">
              <a:off x="3092" y="2130"/>
              <a:ext cx="87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5623" name="Line 18"/>
            <p:cNvSpPr>
              <a:spLocks noChangeShapeType="1"/>
            </p:cNvSpPr>
            <p:nvPr/>
          </p:nvSpPr>
          <p:spPr bwMode="auto">
            <a:xfrm flipH="1">
              <a:off x="3966" y="2127"/>
              <a:ext cx="0" cy="87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5624" name="Text Box 19"/>
            <p:cNvSpPr txBox="1">
              <a:spLocks noChangeArrowheads="1"/>
            </p:cNvSpPr>
            <p:nvPr/>
          </p:nvSpPr>
          <p:spPr bwMode="auto">
            <a:xfrm>
              <a:off x="2832" y="195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latin typeface="Tahoma" pitchFamily="34" charset="0"/>
                </a:rPr>
                <a:t>r</a:t>
              </a:r>
              <a:r>
                <a:rPr lang="en-US" sz="2100" b="1" i="1" baseline="-25000">
                  <a:latin typeface="Tahoma" pitchFamily="34" charset="0"/>
                </a:rPr>
                <a:t>1</a:t>
              </a:r>
              <a:endParaRPr lang="en-US" sz="2100" baseline="-25000"/>
            </a:p>
          </p:txBody>
        </p:sp>
        <p:sp>
          <p:nvSpPr>
            <p:cNvPr id="25625" name="Text Box 20"/>
            <p:cNvSpPr txBox="1">
              <a:spLocks noChangeArrowheads="1"/>
            </p:cNvSpPr>
            <p:nvPr/>
          </p:nvSpPr>
          <p:spPr bwMode="auto">
            <a:xfrm>
              <a:off x="3798" y="2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latin typeface="Tahoma" pitchFamily="34" charset="0"/>
                </a:rPr>
                <a:t>Y</a:t>
              </a:r>
              <a:r>
                <a:rPr lang="en-US" sz="2100" b="1" i="1" baseline="-25000">
                  <a:latin typeface="Tahoma" pitchFamily="34" charset="0"/>
                </a:rPr>
                <a:t>1</a:t>
              </a:r>
              <a:endParaRPr lang="en-US" sz="2100" baseline="-25000"/>
            </a:p>
          </p:txBody>
        </p:sp>
      </p:grpSp>
      <p:grpSp>
        <p:nvGrpSpPr>
          <p:cNvPr id="7" name="Group 21"/>
          <p:cNvGrpSpPr>
            <a:grpSpLocks/>
          </p:cNvGrpSpPr>
          <p:nvPr/>
        </p:nvGrpSpPr>
        <p:grpSpPr bwMode="auto">
          <a:xfrm>
            <a:off x="5573713" y="1966913"/>
            <a:ext cx="2617787" cy="2209800"/>
            <a:chOff x="3511" y="1239"/>
            <a:chExt cx="1649" cy="1392"/>
          </a:xfrm>
        </p:grpSpPr>
        <p:sp>
          <p:nvSpPr>
            <p:cNvPr id="25620" name="Line 22"/>
            <p:cNvSpPr>
              <a:spLocks noChangeShapeType="1"/>
            </p:cNvSpPr>
            <p:nvPr/>
          </p:nvSpPr>
          <p:spPr bwMode="auto">
            <a:xfrm>
              <a:off x="3511" y="1239"/>
              <a:ext cx="1257" cy="1253"/>
            </a:xfrm>
            <a:prstGeom prst="line">
              <a:avLst/>
            </a:prstGeom>
            <a:noFill/>
            <a:ln w="28575">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1" name="Text Box 23"/>
            <p:cNvSpPr txBox="1">
              <a:spLocks noChangeArrowheads="1"/>
            </p:cNvSpPr>
            <p:nvPr/>
          </p:nvSpPr>
          <p:spPr bwMode="auto">
            <a:xfrm>
              <a:off x="4727" y="2343"/>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solidFill>
                    <a:srgbClr val="003399"/>
                  </a:solidFill>
                  <a:latin typeface="Tahoma" pitchFamily="34" charset="0"/>
                </a:rPr>
                <a:t>IS</a:t>
              </a:r>
              <a:r>
                <a:rPr lang="en-US" sz="2200" b="1" i="1" baseline="-25000">
                  <a:solidFill>
                    <a:srgbClr val="003399"/>
                  </a:solidFill>
                  <a:latin typeface="Tahoma" pitchFamily="34" charset="0"/>
                </a:rPr>
                <a:t>2</a:t>
              </a:r>
            </a:p>
          </p:txBody>
        </p:sp>
      </p:grpSp>
      <p:grpSp>
        <p:nvGrpSpPr>
          <p:cNvPr id="8" name="Group 24"/>
          <p:cNvGrpSpPr>
            <a:grpSpLocks/>
          </p:cNvGrpSpPr>
          <p:nvPr/>
        </p:nvGrpSpPr>
        <p:grpSpPr bwMode="auto">
          <a:xfrm>
            <a:off x="6381750" y="3040063"/>
            <a:ext cx="533400" cy="2141537"/>
            <a:chOff x="4020" y="1915"/>
            <a:chExt cx="336" cy="1349"/>
          </a:xfrm>
        </p:grpSpPr>
        <p:sp>
          <p:nvSpPr>
            <p:cNvPr id="25618" name="Line 25"/>
            <p:cNvSpPr>
              <a:spLocks noChangeShapeType="1"/>
            </p:cNvSpPr>
            <p:nvPr/>
          </p:nvSpPr>
          <p:spPr bwMode="auto">
            <a:xfrm flipH="1">
              <a:off x="4185" y="1915"/>
              <a:ext cx="0" cy="109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5619" name="Text Box 26"/>
            <p:cNvSpPr txBox="1">
              <a:spLocks noChangeArrowheads="1"/>
            </p:cNvSpPr>
            <p:nvPr/>
          </p:nvSpPr>
          <p:spPr bwMode="auto">
            <a:xfrm>
              <a:off x="4020" y="2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003399"/>
                  </a:solidFill>
                  <a:latin typeface="Tahoma" pitchFamily="34" charset="0"/>
                </a:rPr>
                <a:t>Y</a:t>
              </a:r>
              <a:r>
                <a:rPr lang="en-US" sz="2100" b="1" i="1" baseline="-25000">
                  <a:solidFill>
                    <a:srgbClr val="003399"/>
                  </a:solidFill>
                  <a:latin typeface="Tahoma" pitchFamily="34" charset="0"/>
                </a:rPr>
                <a:t>2</a:t>
              </a:r>
              <a:endParaRPr lang="en-US" sz="2100" baseline="-25000">
                <a:solidFill>
                  <a:srgbClr val="003399"/>
                </a:solidFill>
              </a:endParaRPr>
            </a:p>
          </p:txBody>
        </p:sp>
      </p:grpSp>
      <p:grpSp>
        <p:nvGrpSpPr>
          <p:cNvPr id="9" name="Group 27"/>
          <p:cNvGrpSpPr>
            <a:grpSpLocks/>
          </p:cNvGrpSpPr>
          <p:nvPr/>
        </p:nvGrpSpPr>
        <p:grpSpPr bwMode="auto">
          <a:xfrm>
            <a:off x="4495800" y="2747963"/>
            <a:ext cx="2133600" cy="457200"/>
            <a:chOff x="2832" y="1731"/>
            <a:chExt cx="1344" cy="288"/>
          </a:xfrm>
        </p:grpSpPr>
        <p:sp>
          <p:nvSpPr>
            <p:cNvPr id="25616" name="Line 28"/>
            <p:cNvSpPr>
              <a:spLocks noChangeShapeType="1"/>
            </p:cNvSpPr>
            <p:nvPr/>
          </p:nvSpPr>
          <p:spPr bwMode="auto">
            <a:xfrm flipH="1" flipV="1">
              <a:off x="3094" y="1907"/>
              <a:ext cx="108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5617" name="Text Box 29"/>
            <p:cNvSpPr txBox="1">
              <a:spLocks noChangeArrowheads="1"/>
            </p:cNvSpPr>
            <p:nvPr/>
          </p:nvSpPr>
          <p:spPr bwMode="auto">
            <a:xfrm>
              <a:off x="2832" y="173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003399"/>
                  </a:solidFill>
                  <a:latin typeface="Tahoma" pitchFamily="34" charset="0"/>
                </a:rPr>
                <a:t>r</a:t>
              </a:r>
              <a:r>
                <a:rPr lang="en-US" sz="2100" b="1" i="1" baseline="-25000">
                  <a:solidFill>
                    <a:srgbClr val="003399"/>
                  </a:solidFill>
                  <a:latin typeface="Tahoma" pitchFamily="34" charset="0"/>
                </a:rPr>
                <a:t>2</a:t>
              </a:r>
              <a:endParaRPr lang="en-US" sz="2100" baseline="-25000">
                <a:solidFill>
                  <a:srgbClr val="003399"/>
                </a:solidFill>
              </a:endParaRPr>
            </a:p>
          </p:txBody>
        </p:sp>
      </p:grpSp>
      <p:sp>
        <p:nvSpPr>
          <p:cNvPr id="48158" name="Rectangle 30"/>
          <p:cNvSpPr>
            <a:spLocks noChangeArrowheads="1"/>
          </p:cNvSpPr>
          <p:nvPr/>
        </p:nvSpPr>
        <p:spPr bwMode="auto">
          <a:xfrm>
            <a:off x="654050" y="2532063"/>
            <a:ext cx="36004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50000"/>
              </a:spcBef>
              <a:buClr>
                <a:srgbClr val="008080"/>
              </a:buClr>
              <a:buSzPct val="120000"/>
              <a:buFont typeface="Wingdings" pitchFamily="2" charset="2"/>
              <a:buNone/>
            </a:pPr>
            <a:r>
              <a:rPr lang="en-US" sz="2500">
                <a:sym typeface="Symbol" pitchFamily="18" charset="2"/>
              </a:rPr>
              <a:t>If Fed holds </a:t>
            </a:r>
            <a:r>
              <a:rPr lang="en-US" sz="2500" b="1" i="1">
                <a:sym typeface="Symbol" pitchFamily="18" charset="2"/>
              </a:rPr>
              <a:t>M</a:t>
            </a:r>
            <a:r>
              <a:rPr lang="en-US" sz="2500">
                <a:sym typeface="Symbol" pitchFamily="18" charset="2"/>
              </a:rPr>
              <a:t> constant, then </a:t>
            </a:r>
            <a:r>
              <a:rPr lang="en-US" sz="2500" i="1">
                <a:sym typeface="Symbol" pitchFamily="18" charset="2"/>
              </a:rPr>
              <a:t>LM</a:t>
            </a:r>
            <a:r>
              <a:rPr lang="en-US" sz="2500">
                <a:sym typeface="Symbol" pitchFamily="18" charset="2"/>
              </a:rPr>
              <a:t> curve doesn’t shift.</a:t>
            </a:r>
          </a:p>
          <a:p>
            <a:pPr>
              <a:lnSpc>
                <a:spcPct val="105000"/>
              </a:lnSpc>
              <a:spcBef>
                <a:spcPct val="50000"/>
              </a:spcBef>
              <a:buClr>
                <a:srgbClr val="008080"/>
              </a:buClr>
              <a:buSzPct val="120000"/>
              <a:buFont typeface="Wingdings" pitchFamily="2" charset="2"/>
              <a:buNone/>
            </a:pPr>
            <a:r>
              <a:rPr lang="en-US" sz="2500">
                <a:sym typeface="Symbol" pitchFamily="18" charset="2"/>
              </a:rPr>
              <a:t>Results:</a:t>
            </a:r>
          </a:p>
        </p:txBody>
      </p:sp>
      <p:sp>
        <p:nvSpPr>
          <p:cNvPr id="48159" name="Line 31"/>
          <p:cNvSpPr>
            <a:spLocks noChangeShapeType="1"/>
          </p:cNvSpPr>
          <p:nvPr/>
        </p:nvSpPr>
        <p:spPr bwMode="auto">
          <a:xfrm>
            <a:off x="6300788" y="4648200"/>
            <a:ext cx="33337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60" name="Line 32"/>
          <p:cNvSpPr>
            <a:spLocks noChangeShapeType="1"/>
          </p:cNvSpPr>
          <p:nvPr/>
        </p:nvSpPr>
        <p:spPr bwMode="auto">
          <a:xfrm flipV="1">
            <a:off x="5029200" y="3027363"/>
            <a:ext cx="1588" cy="3492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48161" name="Object 2"/>
          <p:cNvGraphicFramePr>
            <a:graphicFrameLocks noChangeAspect="1"/>
          </p:cNvGraphicFramePr>
          <p:nvPr/>
        </p:nvGraphicFramePr>
        <p:xfrm>
          <a:off x="1219200" y="4454525"/>
          <a:ext cx="2465388" cy="592138"/>
        </p:xfrm>
        <a:graphic>
          <a:graphicData uri="http://schemas.openxmlformats.org/presentationml/2006/ole">
            <mc:AlternateContent xmlns:mc="http://schemas.openxmlformats.org/markup-compatibility/2006">
              <mc:Choice xmlns:v="urn:schemas-microsoft-com:vml" Requires="v">
                <p:oleObj spid="_x0000_s5163" name="Equation" r:id="rId4" imgW="952087" imgH="228501" progId="Equation.DSMT4">
                  <p:embed/>
                </p:oleObj>
              </mc:Choice>
              <mc:Fallback>
                <p:oleObj name="Equation" r:id="rId4" imgW="952087" imgH="228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454525"/>
                        <a:ext cx="2465388"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62" name="Object 3"/>
          <p:cNvGraphicFramePr>
            <a:graphicFrameLocks noChangeAspect="1"/>
          </p:cNvGraphicFramePr>
          <p:nvPr/>
        </p:nvGraphicFramePr>
        <p:xfrm>
          <a:off x="1312863" y="5199063"/>
          <a:ext cx="2268537" cy="592137"/>
        </p:xfrm>
        <a:graphic>
          <a:graphicData uri="http://schemas.openxmlformats.org/presentationml/2006/ole">
            <mc:AlternateContent xmlns:mc="http://schemas.openxmlformats.org/markup-compatibility/2006">
              <mc:Choice xmlns:v="urn:schemas-microsoft-com:vml" Requires="v">
                <p:oleObj spid="_x0000_s5164" name="Equation" r:id="rId6" imgW="876300" imgH="228600" progId="Equation.DSMT4">
                  <p:embed/>
                </p:oleObj>
              </mc:Choice>
              <mc:Fallback>
                <p:oleObj name="Equation" r:id="rId6" imgW="8763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2863" y="5199063"/>
                        <a:ext cx="2268537"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2856380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8130">
                                            <p:txEl>
                                              <p:charRg st="4294967295" end="4294967295"/>
                                            </p:txEl>
                                          </p:spTgt>
                                        </p:tgtEl>
                                        <p:attrNameLst>
                                          <p:attrName>style.visibility</p:attrName>
                                        </p:attrNameLst>
                                      </p:cBhvr>
                                      <p:to>
                                        <p:strVal val="visible"/>
                                      </p:to>
                                    </p:set>
                                    <p:animEffect transition="in" filter="strips(downRight)">
                                      <p:cBhvr>
                                        <p:cTn id="7" dur="500"/>
                                        <p:tgtEl>
                                          <p:spTgt spid="48130">
                                            <p:txEl>
                                              <p:charRg st="4294967295" end="429496729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8158">
                                            <p:txEl>
                                              <p:pRg st="0" end="0"/>
                                            </p:txEl>
                                          </p:spTgt>
                                        </p:tgtEl>
                                        <p:attrNameLst>
                                          <p:attrName>style.visibility</p:attrName>
                                        </p:attrNameLst>
                                      </p:cBhvr>
                                      <p:to>
                                        <p:strVal val="visible"/>
                                      </p:to>
                                    </p:set>
                                    <p:animEffect transition="in" filter="strips(downRight)">
                                      <p:cBhvr>
                                        <p:cTn id="17" dur="500"/>
                                        <p:tgtEl>
                                          <p:spTgt spid="4815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8158">
                                            <p:txEl>
                                              <p:pRg st="1" end="1"/>
                                            </p:txEl>
                                          </p:spTgt>
                                        </p:tgtEl>
                                        <p:attrNameLst>
                                          <p:attrName>style.visibility</p:attrName>
                                        </p:attrNameLst>
                                      </p:cBhvr>
                                      <p:to>
                                        <p:strVal val="visible"/>
                                      </p:to>
                                    </p:set>
                                    <p:animEffect transition="in" filter="strips(downRight)">
                                      <p:cBhvr>
                                        <p:cTn id="22" dur="500"/>
                                        <p:tgtEl>
                                          <p:spTgt spid="4815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48159"/>
                                        </p:tgtEl>
                                        <p:attrNameLst>
                                          <p:attrName>style.visibility</p:attrName>
                                        </p:attrNameLst>
                                      </p:cBhvr>
                                      <p:to>
                                        <p:strVal val="visible"/>
                                      </p:to>
                                    </p:set>
                                    <p:anim calcmode="lin" valueType="num">
                                      <p:cBhvr>
                                        <p:cTn id="27" dur="500" fill="hold"/>
                                        <p:tgtEl>
                                          <p:spTgt spid="48159"/>
                                        </p:tgtEl>
                                        <p:attrNameLst>
                                          <p:attrName>ppt_x</p:attrName>
                                        </p:attrNameLst>
                                      </p:cBhvr>
                                      <p:tavLst>
                                        <p:tav tm="0">
                                          <p:val>
                                            <p:strVal val="#ppt_x-#ppt_w/2"/>
                                          </p:val>
                                        </p:tav>
                                        <p:tav tm="100000">
                                          <p:val>
                                            <p:strVal val="#ppt_x"/>
                                          </p:val>
                                        </p:tav>
                                      </p:tavLst>
                                    </p:anim>
                                    <p:anim calcmode="lin" valueType="num">
                                      <p:cBhvr>
                                        <p:cTn id="28" dur="500" fill="hold"/>
                                        <p:tgtEl>
                                          <p:spTgt spid="48159"/>
                                        </p:tgtEl>
                                        <p:attrNameLst>
                                          <p:attrName>ppt_y</p:attrName>
                                        </p:attrNameLst>
                                      </p:cBhvr>
                                      <p:tavLst>
                                        <p:tav tm="0">
                                          <p:val>
                                            <p:strVal val="#ppt_y"/>
                                          </p:val>
                                        </p:tav>
                                        <p:tav tm="100000">
                                          <p:val>
                                            <p:strVal val="#ppt_y"/>
                                          </p:val>
                                        </p:tav>
                                      </p:tavLst>
                                    </p:anim>
                                    <p:anim calcmode="lin" valueType="num">
                                      <p:cBhvr>
                                        <p:cTn id="29" dur="500" fill="hold"/>
                                        <p:tgtEl>
                                          <p:spTgt spid="48159"/>
                                        </p:tgtEl>
                                        <p:attrNameLst>
                                          <p:attrName>ppt_w</p:attrName>
                                        </p:attrNameLst>
                                      </p:cBhvr>
                                      <p:tavLst>
                                        <p:tav tm="0">
                                          <p:val>
                                            <p:fltVal val="0"/>
                                          </p:val>
                                        </p:tav>
                                        <p:tav tm="100000">
                                          <p:val>
                                            <p:strVal val="#ppt_w"/>
                                          </p:val>
                                        </p:tav>
                                      </p:tavLst>
                                    </p:anim>
                                    <p:anim calcmode="lin" valueType="num">
                                      <p:cBhvr>
                                        <p:cTn id="30" dur="500" fill="hold"/>
                                        <p:tgtEl>
                                          <p:spTgt spid="48159"/>
                                        </p:tgtEl>
                                        <p:attrNameLst>
                                          <p:attrName>ppt_h</p:attrName>
                                        </p:attrNameLst>
                                      </p:cBhvr>
                                      <p:tavLst>
                                        <p:tav tm="0">
                                          <p:val>
                                            <p:strVal val="#ppt_h"/>
                                          </p:val>
                                        </p:tav>
                                        <p:tav tm="100000">
                                          <p:val>
                                            <p:strVal val="#ppt_h"/>
                                          </p:val>
                                        </p:tav>
                                      </p:tavLst>
                                    </p:anim>
                                  </p:childTnLst>
                                </p:cTn>
                              </p:par>
                            </p:childTnLst>
                          </p:cTn>
                        </p:par>
                        <p:par>
                          <p:cTn id="31" fill="hold" nodeType="afterGroup">
                            <p:stCondLst>
                              <p:cond delay="500"/>
                            </p:stCondLst>
                            <p:childTnLst>
                              <p:par>
                                <p:cTn id="32" presetID="22" presetClass="entr" presetSubtype="1"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par>
                          <p:cTn id="35" fill="hold" nodeType="afterGroup">
                            <p:stCondLst>
                              <p:cond delay="1000"/>
                            </p:stCondLst>
                            <p:childTnLst>
                              <p:par>
                                <p:cTn id="36" presetID="22" presetClass="entr" presetSubtype="8" fill="hold" nodeType="afterEffect">
                                  <p:stCondLst>
                                    <p:cond delay="0"/>
                                  </p:stCondLst>
                                  <p:childTnLst>
                                    <p:set>
                                      <p:cBhvr>
                                        <p:cTn id="37" dur="1" fill="hold">
                                          <p:stCondLst>
                                            <p:cond delay="0"/>
                                          </p:stCondLst>
                                        </p:cTn>
                                        <p:tgtEl>
                                          <p:spTgt spid="48161"/>
                                        </p:tgtEl>
                                        <p:attrNameLst>
                                          <p:attrName>style.visibility</p:attrName>
                                        </p:attrNameLst>
                                      </p:cBhvr>
                                      <p:to>
                                        <p:strVal val="visible"/>
                                      </p:to>
                                    </p:set>
                                    <p:animEffect transition="in" filter="wipe(left)">
                                      <p:cBhvr>
                                        <p:cTn id="38" dur="500"/>
                                        <p:tgtEl>
                                          <p:spTgt spid="4816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4" fill="hold" grpId="0" nodeType="clickEffect">
                                  <p:stCondLst>
                                    <p:cond delay="0"/>
                                  </p:stCondLst>
                                  <p:childTnLst>
                                    <p:set>
                                      <p:cBhvr>
                                        <p:cTn id="42" dur="1" fill="hold">
                                          <p:stCondLst>
                                            <p:cond delay="0"/>
                                          </p:stCondLst>
                                        </p:cTn>
                                        <p:tgtEl>
                                          <p:spTgt spid="48160"/>
                                        </p:tgtEl>
                                        <p:attrNameLst>
                                          <p:attrName>style.visibility</p:attrName>
                                        </p:attrNameLst>
                                      </p:cBhvr>
                                      <p:to>
                                        <p:strVal val="visible"/>
                                      </p:to>
                                    </p:set>
                                    <p:anim calcmode="lin" valueType="num">
                                      <p:cBhvr>
                                        <p:cTn id="43" dur="500" fill="hold"/>
                                        <p:tgtEl>
                                          <p:spTgt spid="48160"/>
                                        </p:tgtEl>
                                        <p:attrNameLst>
                                          <p:attrName>ppt_x</p:attrName>
                                        </p:attrNameLst>
                                      </p:cBhvr>
                                      <p:tavLst>
                                        <p:tav tm="0">
                                          <p:val>
                                            <p:strVal val="#ppt_x"/>
                                          </p:val>
                                        </p:tav>
                                        <p:tav tm="100000">
                                          <p:val>
                                            <p:strVal val="#ppt_x"/>
                                          </p:val>
                                        </p:tav>
                                      </p:tavLst>
                                    </p:anim>
                                    <p:anim calcmode="lin" valueType="num">
                                      <p:cBhvr>
                                        <p:cTn id="44" dur="500" fill="hold"/>
                                        <p:tgtEl>
                                          <p:spTgt spid="48160"/>
                                        </p:tgtEl>
                                        <p:attrNameLst>
                                          <p:attrName>ppt_y</p:attrName>
                                        </p:attrNameLst>
                                      </p:cBhvr>
                                      <p:tavLst>
                                        <p:tav tm="0">
                                          <p:val>
                                            <p:strVal val="#ppt_y+#ppt_h/2"/>
                                          </p:val>
                                        </p:tav>
                                        <p:tav tm="100000">
                                          <p:val>
                                            <p:strVal val="#ppt_y"/>
                                          </p:val>
                                        </p:tav>
                                      </p:tavLst>
                                    </p:anim>
                                    <p:anim calcmode="lin" valueType="num">
                                      <p:cBhvr>
                                        <p:cTn id="45" dur="500" fill="hold"/>
                                        <p:tgtEl>
                                          <p:spTgt spid="48160"/>
                                        </p:tgtEl>
                                        <p:attrNameLst>
                                          <p:attrName>ppt_w</p:attrName>
                                        </p:attrNameLst>
                                      </p:cBhvr>
                                      <p:tavLst>
                                        <p:tav tm="0">
                                          <p:val>
                                            <p:strVal val="#ppt_w"/>
                                          </p:val>
                                        </p:tav>
                                        <p:tav tm="100000">
                                          <p:val>
                                            <p:strVal val="#ppt_w"/>
                                          </p:val>
                                        </p:tav>
                                      </p:tavLst>
                                    </p:anim>
                                    <p:anim calcmode="lin" valueType="num">
                                      <p:cBhvr>
                                        <p:cTn id="46" dur="500" fill="hold"/>
                                        <p:tgtEl>
                                          <p:spTgt spid="48160"/>
                                        </p:tgtEl>
                                        <p:attrNameLst>
                                          <p:attrName>ppt_h</p:attrName>
                                        </p:attrNameLst>
                                      </p:cBhvr>
                                      <p:tavLst>
                                        <p:tav tm="0">
                                          <p:val>
                                            <p:fltVal val="0"/>
                                          </p:val>
                                        </p:tav>
                                        <p:tav tm="100000">
                                          <p:val>
                                            <p:strVal val="#ppt_h"/>
                                          </p:val>
                                        </p:tav>
                                      </p:tavLst>
                                    </p:anim>
                                  </p:childTnLst>
                                </p:cTn>
                              </p:par>
                            </p:childTnLst>
                          </p:cTn>
                        </p:par>
                        <p:par>
                          <p:cTn id="47" fill="hold" nodeType="afterGroup">
                            <p:stCondLst>
                              <p:cond delay="500"/>
                            </p:stCondLst>
                            <p:childTnLst>
                              <p:par>
                                <p:cTn id="48" presetID="22" presetClass="entr" presetSubtype="2"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right)">
                                      <p:cBhvr>
                                        <p:cTn id="50" dur="500"/>
                                        <p:tgtEl>
                                          <p:spTgt spid="9"/>
                                        </p:tgtEl>
                                      </p:cBhvr>
                                    </p:animEffect>
                                  </p:childTnLst>
                                </p:cTn>
                              </p:par>
                            </p:childTnLst>
                          </p:cTn>
                        </p:par>
                        <p:par>
                          <p:cTn id="51" fill="hold" nodeType="afterGroup">
                            <p:stCondLst>
                              <p:cond delay="1000"/>
                            </p:stCondLst>
                            <p:childTnLst>
                              <p:par>
                                <p:cTn id="52" presetID="22" presetClass="entr" presetSubtype="8" fill="hold" nodeType="afterEffect">
                                  <p:stCondLst>
                                    <p:cond delay="0"/>
                                  </p:stCondLst>
                                  <p:childTnLst>
                                    <p:set>
                                      <p:cBhvr>
                                        <p:cTn id="53" dur="1" fill="hold">
                                          <p:stCondLst>
                                            <p:cond delay="0"/>
                                          </p:stCondLst>
                                        </p:cTn>
                                        <p:tgtEl>
                                          <p:spTgt spid="48162"/>
                                        </p:tgtEl>
                                        <p:attrNameLst>
                                          <p:attrName>style.visibility</p:attrName>
                                        </p:attrNameLst>
                                      </p:cBhvr>
                                      <p:to>
                                        <p:strVal val="visible"/>
                                      </p:to>
                                    </p:set>
                                    <p:animEffect transition="in" filter="wipe(left)">
                                      <p:cBhvr>
                                        <p:cTn id="54" dur="500"/>
                                        <p:tgtEl>
                                          <p:spTgt spid="48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58" grpId="0" build="p" autoUpdateAnimBg="0"/>
      <p:bldP spid="48159" grpId="0" animBg="1"/>
      <p:bldP spid="4816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09600" y="1404938"/>
            <a:ext cx="3638550"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50000"/>
              </a:spcBef>
              <a:buClr>
                <a:srgbClr val="008080"/>
              </a:buClr>
              <a:buSzPct val="120000"/>
              <a:buFont typeface="Wingdings" pitchFamily="2" charset="2"/>
              <a:buNone/>
            </a:pPr>
            <a:r>
              <a:rPr lang="en-US" sz="2500">
                <a:solidFill>
                  <a:srgbClr val="969696"/>
                </a:solidFill>
                <a:sym typeface="Symbol" pitchFamily="18" charset="2"/>
              </a:rPr>
              <a:t>If Congress raises </a:t>
            </a:r>
            <a:r>
              <a:rPr lang="en-US" sz="2500" b="1" i="1">
                <a:solidFill>
                  <a:srgbClr val="969696"/>
                </a:solidFill>
                <a:sym typeface="Symbol" pitchFamily="18" charset="2"/>
              </a:rPr>
              <a:t>G</a:t>
            </a:r>
            <a:r>
              <a:rPr lang="en-US" sz="2500">
                <a:solidFill>
                  <a:srgbClr val="969696"/>
                </a:solidFill>
                <a:sym typeface="Symbol" pitchFamily="18" charset="2"/>
              </a:rPr>
              <a:t>, </a:t>
            </a:r>
            <a:br>
              <a:rPr lang="en-US" sz="2500">
                <a:solidFill>
                  <a:srgbClr val="969696"/>
                </a:solidFill>
                <a:sym typeface="Symbol" pitchFamily="18" charset="2"/>
              </a:rPr>
            </a:br>
            <a:r>
              <a:rPr lang="en-US" sz="2500">
                <a:solidFill>
                  <a:srgbClr val="969696"/>
                </a:solidFill>
                <a:sym typeface="Symbol" pitchFamily="18" charset="2"/>
              </a:rPr>
              <a:t>the </a:t>
            </a:r>
            <a:r>
              <a:rPr lang="en-US" sz="2500" i="1">
                <a:solidFill>
                  <a:srgbClr val="969696"/>
                </a:solidFill>
                <a:sym typeface="Symbol" pitchFamily="18" charset="2"/>
              </a:rPr>
              <a:t>IS</a:t>
            </a:r>
            <a:r>
              <a:rPr lang="en-US" sz="1100">
                <a:solidFill>
                  <a:srgbClr val="969696"/>
                </a:solidFill>
                <a:sym typeface="Symbol" pitchFamily="18" charset="2"/>
              </a:rPr>
              <a:t> </a:t>
            </a:r>
            <a:r>
              <a:rPr lang="en-US" sz="2500">
                <a:sym typeface="Symbol" pitchFamily="18" charset="2"/>
              </a:rPr>
              <a:t> </a:t>
            </a:r>
            <a:r>
              <a:rPr lang="en-US" sz="2500">
                <a:solidFill>
                  <a:srgbClr val="969696"/>
                </a:solidFill>
                <a:sym typeface="Symbol" pitchFamily="18" charset="2"/>
              </a:rPr>
              <a:t>curve shifts right.</a:t>
            </a:r>
          </a:p>
        </p:txBody>
      </p:sp>
      <p:grpSp>
        <p:nvGrpSpPr>
          <p:cNvPr id="26627" name="Group 3"/>
          <p:cNvGrpSpPr>
            <a:grpSpLocks/>
          </p:cNvGrpSpPr>
          <p:nvPr/>
        </p:nvGrpSpPr>
        <p:grpSpPr bwMode="auto">
          <a:xfrm>
            <a:off x="5272088" y="2359025"/>
            <a:ext cx="2625725" cy="2212975"/>
            <a:chOff x="3321" y="1486"/>
            <a:chExt cx="1654" cy="1394"/>
          </a:xfrm>
        </p:grpSpPr>
        <p:sp>
          <p:nvSpPr>
            <p:cNvPr id="26662" name="Line 4"/>
            <p:cNvSpPr>
              <a:spLocks noChangeShapeType="1"/>
            </p:cNvSpPr>
            <p:nvPr/>
          </p:nvSpPr>
          <p:spPr bwMode="auto">
            <a:xfrm>
              <a:off x="3321" y="1486"/>
              <a:ext cx="1257" cy="1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3" name="Text Box 5"/>
            <p:cNvSpPr txBox="1">
              <a:spLocks noChangeArrowheads="1"/>
            </p:cNvSpPr>
            <p:nvPr/>
          </p:nvSpPr>
          <p:spPr bwMode="auto">
            <a:xfrm>
              <a:off x="4542" y="2592"/>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IS</a:t>
              </a:r>
              <a:r>
                <a:rPr lang="en-US" sz="2200" b="1" i="1" baseline="-25000">
                  <a:latin typeface="Tahoma" pitchFamily="34" charset="0"/>
                </a:rPr>
                <a:t>1</a:t>
              </a:r>
            </a:p>
          </p:txBody>
        </p:sp>
      </p:grpSp>
      <p:sp>
        <p:nvSpPr>
          <p:cNvPr id="50182" name="Rectangle 6"/>
          <p:cNvSpPr>
            <a:spLocks noGrp="1" noChangeArrowheads="1"/>
          </p:cNvSpPr>
          <p:nvPr>
            <p:ph type="title"/>
          </p:nvPr>
        </p:nvSpPr>
        <p:spPr>
          <a:xfrm>
            <a:off x="495300" y="257175"/>
            <a:ext cx="6294438" cy="838200"/>
          </a:xfrm>
        </p:spPr>
        <p:txBody>
          <a:bodyPr/>
          <a:lstStyle/>
          <a:p>
            <a:r>
              <a:rPr lang="en-US" sz="2900" dirty="0" smtClean="0"/>
              <a:t>Response 2:   Hold </a:t>
            </a:r>
            <a:r>
              <a:rPr lang="en-US" sz="2900" i="1" dirty="0" smtClean="0"/>
              <a:t>r</a:t>
            </a:r>
            <a:r>
              <a:rPr lang="en-US" sz="2900" dirty="0" smtClean="0"/>
              <a:t>  constant</a:t>
            </a:r>
            <a:endParaRPr lang="en-US" sz="2900" dirty="0" smtClean="0">
              <a:sym typeface="Symbol" pitchFamily="18" charset="2"/>
            </a:endParaRPr>
          </a:p>
        </p:txBody>
      </p:sp>
      <p:grpSp>
        <p:nvGrpSpPr>
          <p:cNvPr id="26629" name="Group 7"/>
          <p:cNvGrpSpPr>
            <a:grpSpLocks/>
          </p:cNvGrpSpPr>
          <p:nvPr/>
        </p:nvGrpSpPr>
        <p:grpSpPr bwMode="auto">
          <a:xfrm>
            <a:off x="4662488" y="1357313"/>
            <a:ext cx="3962400" cy="3616325"/>
            <a:chOff x="2976" y="1296"/>
            <a:chExt cx="2304" cy="2088"/>
          </a:xfrm>
        </p:grpSpPr>
        <p:grpSp>
          <p:nvGrpSpPr>
            <p:cNvPr id="26657" name="Group 8"/>
            <p:cNvGrpSpPr>
              <a:grpSpLocks/>
            </p:cNvGrpSpPr>
            <p:nvPr/>
          </p:nvGrpSpPr>
          <p:grpSpPr bwMode="auto">
            <a:xfrm>
              <a:off x="3120" y="1536"/>
              <a:ext cx="1968" cy="1728"/>
              <a:chOff x="2640" y="1056"/>
              <a:chExt cx="2496" cy="2112"/>
            </a:xfrm>
          </p:grpSpPr>
          <p:sp>
            <p:nvSpPr>
              <p:cNvPr id="26660" name="Line 9"/>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1" name="Line 10"/>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58" name="Text Box 11"/>
            <p:cNvSpPr txBox="1">
              <a:spLocks noChangeArrowheads="1"/>
            </p:cNvSpPr>
            <p:nvPr/>
          </p:nvSpPr>
          <p:spPr bwMode="auto">
            <a:xfrm>
              <a:off x="4944" y="3120"/>
              <a:ext cx="33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26659" name="Text Box 12"/>
            <p:cNvSpPr txBox="1">
              <a:spLocks noChangeArrowheads="1"/>
            </p:cNvSpPr>
            <p:nvPr/>
          </p:nvSpPr>
          <p:spPr bwMode="auto">
            <a:xfrm>
              <a:off x="2976" y="1296"/>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r</a:t>
              </a:r>
              <a:endParaRPr lang="en-US" sz="2200"/>
            </a:p>
          </p:txBody>
        </p:sp>
      </p:grpSp>
      <p:grpSp>
        <p:nvGrpSpPr>
          <p:cNvPr id="26630" name="Group 13"/>
          <p:cNvGrpSpPr>
            <a:grpSpLocks/>
          </p:cNvGrpSpPr>
          <p:nvPr/>
        </p:nvGrpSpPr>
        <p:grpSpPr bwMode="auto">
          <a:xfrm>
            <a:off x="5348288" y="1738313"/>
            <a:ext cx="2667000" cy="2590800"/>
            <a:chOff x="3504" y="1200"/>
            <a:chExt cx="1488" cy="1440"/>
          </a:xfrm>
        </p:grpSpPr>
        <p:sp>
          <p:nvSpPr>
            <p:cNvPr id="26655" name="Line 14"/>
            <p:cNvSpPr>
              <a:spLocks noChangeShapeType="1"/>
            </p:cNvSpPr>
            <p:nvPr/>
          </p:nvSpPr>
          <p:spPr bwMode="auto">
            <a:xfrm flipV="1">
              <a:off x="3504" y="1440"/>
              <a:ext cx="1200" cy="1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6" name="Text Box 15"/>
            <p:cNvSpPr txBox="1">
              <a:spLocks noChangeArrowheads="1"/>
            </p:cNvSpPr>
            <p:nvPr/>
          </p:nvSpPr>
          <p:spPr bwMode="auto">
            <a:xfrm>
              <a:off x="4560" y="1200"/>
              <a:ext cx="43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LM</a:t>
              </a:r>
              <a:r>
                <a:rPr lang="en-US" sz="2400" b="1" i="1" baseline="-25000">
                  <a:latin typeface="Tahoma" pitchFamily="34" charset="0"/>
                </a:rPr>
                <a:t>1</a:t>
              </a:r>
            </a:p>
          </p:txBody>
        </p:sp>
      </p:grpSp>
      <p:sp>
        <p:nvSpPr>
          <p:cNvPr id="26631" name="Line 16"/>
          <p:cNvSpPr>
            <a:spLocks noChangeShapeType="1"/>
          </p:cNvSpPr>
          <p:nvPr/>
        </p:nvSpPr>
        <p:spPr bwMode="auto">
          <a:xfrm flipH="1">
            <a:off x="4908550" y="3381375"/>
            <a:ext cx="1381125"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Text Box 17"/>
          <p:cNvSpPr txBox="1">
            <a:spLocks noChangeArrowheads="1"/>
          </p:cNvSpPr>
          <p:nvPr/>
        </p:nvSpPr>
        <p:spPr bwMode="auto">
          <a:xfrm>
            <a:off x="4495800" y="309562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FF0000"/>
                </a:solidFill>
                <a:latin typeface="Tahoma" pitchFamily="34" charset="0"/>
              </a:rPr>
              <a:t>r</a:t>
            </a:r>
            <a:r>
              <a:rPr lang="en-US" sz="2100" b="1" i="1" baseline="-25000">
                <a:solidFill>
                  <a:srgbClr val="FF0000"/>
                </a:solidFill>
                <a:latin typeface="Tahoma" pitchFamily="34" charset="0"/>
              </a:rPr>
              <a:t>1</a:t>
            </a:r>
            <a:endParaRPr lang="en-US" sz="2100" baseline="-25000">
              <a:solidFill>
                <a:srgbClr val="FF0000"/>
              </a:solidFill>
            </a:endParaRPr>
          </a:p>
        </p:txBody>
      </p:sp>
      <p:grpSp>
        <p:nvGrpSpPr>
          <p:cNvPr id="26633" name="Group 18"/>
          <p:cNvGrpSpPr>
            <a:grpSpLocks/>
          </p:cNvGrpSpPr>
          <p:nvPr/>
        </p:nvGrpSpPr>
        <p:grpSpPr bwMode="auto">
          <a:xfrm>
            <a:off x="6029325" y="3376613"/>
            <a:ext cx="533400" cy="1804987"/>
            <a:chOff x="3798" y="2127"/>
            <a:chExt cx="336" cy="1137"/>
          </a:xfrm>
        </p:grpSpPr>
        <p:sp>
          <p:nvSpPr>
            <p:cNvPr id="26653" name="Line 19"/>
            <p:cNvSpPr>
              <a:spLocks noChangeShapeType="1"/>
            </p:cNvSpPr>
            <p:nvPr/>
          </p:nvSpPr>
          <p:spPr bwMode="auto">
            <a:xfrm flipH="1">
              <a:off x="3966" y="2127"/>
              <a:ext cx="0" cy="87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54" name="Text Box 20"/>
            <p:cNvSpPr txBox="1">
              <a:spLocks noChangeArrowheads="1"/>
            </p:cNvSpPr>
            <p:nvPr/>
          </p:nvSpPr>
          <p:spPr bwMode="auto">
            <a:xfrm>
              <a:off x="3798" y="2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latin typeface="Tahoma" pitchFamily="34" charset="0"/>
                </a:rPr>
                <a:t>Y</a:t>
              </a:r>
              <a:r>
                <a:rPr lang="en-US" sz="2100" b="1" i="1" baseline="-25000">
                  <a:latin typeface="Tahoma" pitchFamily="34" charset="0"/>
                </a:rPr>
                <a:t>1</a:t>
              </a:r>
              <a:endParaRPr lang="en-US" sz="2100" baseline="-25000"/>
            </a:p>
          </p:txBody>
        </p:sp>
      </p:grpSp>
      <p:grpSp>
        <p:nvGrpSpPr>
          <p:cNvPr id="26634" name="Group 21"/>
          <p:cNvGrpSpPr>
            <a:grpSpLocks/>
          </p:cNvGrpSpPr>
          <p:nvPr/>
        </p:nvGrpSpPr>
        <p:grpSpPr bwMode="auto">
          <a:xfrm>
            <a:off x="5573713" y="1966913"/>
            <a:ext cx="2617787" cy="2209800"/>
            <a:chOff x="3511" y="1239"/>
            <a:chExt cx="1649" cy="1392"/>
          </a:xfrm>
        </p:grpSpPr>
        <p:sp>
          <p:nvSpPr>
            <p:cNvPr id="26651" name="Line 22"/>
            <p:cNvSpPr>
              <a:spLocks noChangeShapeType="1"/>
            </p:cNvSpPr>
            <p:nvPr/>
          </p:nvSpPr>
          <p:spPr bwMode="auto">
            <a:xfrm>
              <a:off x="3511" y="1239"/>
              <a:ext cx="1257" cy="1253"/>
            </a:xfrm>
            <a:prstGeom prst="line">
              <a:avLst/>
            </a:prstGeom>
            <a:noFill/>
            <a:ln w="28575">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2" name="Text Box 23"/>
            <p:cNvSpPr txBox="1">
              <a:spLocks noChangeArrowheads="1"/>
            </p:cNvSpPr>
            <p:nvPr/>
          </p:nvSpPr>
          <p:spPr bwMode="auto">
            <a:xfrm>
              <a:off x="4727" y="2343"/>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solidFill>
                    <a:srgbClr val="003399"/>
                  </a:solidFill>
                  <a:latin typeface="Tahoma" pitchFamily="34" charset="0"/>
                </a:rPr>
                <a:t>IS</a:t>
              </a:r>
              <a:r>
                <a:rPr lang="en-US" sz="2200" b="1" i="1" baseline="-25000">
                  <a:solidFill>
                    <a:srgbClr val="003399"/>
                  </a:solidFill>
                  <a:latin typeface="Tahoma" pitchFamily="34" charset="0"/>
                </a:rPr>
                <a:t>2</a:t>
              </a:r>
            </a:p>
          </p:txBody>
        </p:sp>
      </p:grpSp>
      <p:grpSp>
        <p:nvGrpSpPr>
          <p:cNvPr id="26635" name="Group 24"/>
          <p:cNvGrpSpPr>
            <a:grpSpLocks/>
          </p:cNvGrpSpPr>
          <p:nvPr/>
        </p:nvGrpSpPr>
        <p:grpSpPr bwMode="auto">
          <a:xfrm>
            <a:off x="6381750" y="3040063"/>
            <a:ext cx="533400" cy="2141537"/>
            <a:chOff x="4020" y="1915"/>
            <a:chExt cx="336" cy="1349"/>
          </a:xfrm>
        </p:grpSpPr>
        <p:sp>
          <p:nvSpPr>
            <p:cNvPr id="26649" name="Line 25"/>
            <p:cNvSpPr>
              <a:spLocks noChangeShapeType="1"/>
            </p:cNvSpPr>
            <p:nvPr/>
          </p:nvSpPr>
          <p:spPr bwMode="auto">
            <a:xfrm flipH="1">
              <a:off x="4185" y="1915"/>
              <a:ext cx="0" cy="109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50" name="Text Box 26"/>
            <p:cNvSpPr txBox="1">
              <a:spLocks noChangeArrowheads="1"/>
            </p:cNvSpPr>
            <p:nvPr/>
          </p:nvSpPr>
          <p:spPr bwMode="auto">
            <a:xfrm>
              <a:off x="4020" y="2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969696"/>
                  </a:solidFill>
                  <a:latin typeface="Tahoma" pitchFamily="34" charset="0"/>
                </a:rPr>
                <a:t>Y</a:t>
              </a:r>
              <a:r>
                <a:rPr lang="en-US" sz="2100" b="1" i="1" baseline="-25000">
                  <a:solidFill>
                    <a:srgbClr val="969696"/>
                  </a:solidFill>
                  <a:latin typeface="Tahoma" pitchFamily="34" charset="0"/>
                </a:rPr>
                <a:t>2</a:t>
              </a:r>
              <a:endParaRPr lang="en-US" sz="2100" baseline="-25000">
                <a:solidFill>
                  <a:srgbClr val="969696"/>
                </a:solidFill>
              </a:endParaRPr>
            </a:p>
          </p:txBody>
        </p:sp>
      </p:grpSp>
      <p:sp>
        <p:nvSpPr>
          <p:cNvPr id="26636" name="Line 27"/>
          <p:cNvSpPr>
            <a:spLocks noChangeShapeType="1"/>
          </p:cNvSpPr>
          <p:nvPr/>
        </p:nvSpPr>
        <p:spPr bwMode="auto">
          <a:xfrm flipH="1" flipV="1">
            <a:off x="4911725" y="3027363"/>
            <a:ext cx="17176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37" name="Text Box 28"/>
          <p:cNvSpPr txBox="1">
            <a:spLocks noChangeArrowheads="1"/>
          </p:cNvSpPr>
          <p:nvPr/>
        </p:nvSpPr>
        <p:spPr bwMode="auto">
          <a:xfrm>
            <a:off x="4495800" y="27479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969696"/>
                </a:solidFill>
                <a:latin typeface="Tahoma" pitchFamily="34" charset="0"/>
              </a:rPr>
              <a:t>r</a:t>
            </a:r>
            <a:r>
              <a:rPr lang="en-US" sz="2100" b="1" i="1" baseline="-25000">
                <a:solidFill>
                  <a:srgbClr val="969696"/>
                </a:solidFill>
                <a:latin typeface="Tahoma" pitchFamily="34" charset="0"/>
              </a:rPr>
              <a:t>2</a:t>
            </a:r>
            <a:endParaRPr lang="en-US" sz="2100" baseline="-25000">
              <a:solidFill>
                <a:srgbClr val="969696"/>
              </a:solidFill>
            </a:endParaRPr>
          </a:p>
        </p:txBody>
      </p:sp>
      <p:sp>
        <p:nvSpPr>
          <p:cNvPr id="50205" name="Rectangle 29"/>
          <p:cNvSpPr>
            <a:spLocks noChangeArrowheads="1"/>
          </p:cNvSpPr>
          <p:nvPr/>
        </p:nvSpPr>
        <p:spPr bwMode="auto">
          <a:xfrm>
            <a:off x="654050" y="2543175"/>
            <a:ext cx="35210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50000"/>
              </a:spcBef>
              <a:buClr>
                <a:srgbClr val="008080"/>
              </a:buClr>
              <a:buSzPct val="120000"/>
              <a:buFont typeface="Wingdings" pitchFamily="2" charset="2"/>
              <a:buNone/>
            </a:pPr>
            <a:r>
              <a:rPr lang="en-US" sz="2500">
                <a:sym typeface="Symbol" pitchFamily="18" charset="2"/>
              </a:rPr>
              <a:t>To keep </a:t>
            </a:r>
            <a:r>
              <a:rPr lang="en-US" sz="2500" b="1" i="1">
                <a:sym typeface="Symbol" pitchFamily="18" charset="2"/>
              </a:rPr>
              <a:t>r</a:t>
            </a:r>
            <a:r>
              <a:rPr lang="en-US" sz="1100">
                <a:sym typeface="Symbol" pitchFamily="18" charset="2"/>
              </a:rPr>
              <a:t> </a:t>
            </a:r>
            <a:r>
              <a:rPr lang="en-US" sz="2500">
                <a:sym typeface="Symbol" pitchFamily="18" charset="2"/>
              </a:rPr>
              <a:t> constant, Fed increases </a:t>
            </a:r>
            <a:r>
              <a:rPr lang="en-US" sz="2500" b="1" i="1">
                <a:sym typeface="Symbol" pitchFamily="18" charset="2"/>
              </a:rPr>
              <a:t>M</a:t>
            </a:r>
            <a:r>
              <a:rPr lang="en-US" sz="2500">
                <a:sym typeface="Symbol" pitchFamily="18" charset="2"/>
              </a:rPr>
              <a:t>  </a:t>
            </a:r>
            <a:br>
              <a:rPr lang="en-US" sz="2500">
                <a:sym typeface="Symbol" pitchFamily="18" charset="2"/>
              </a:rPr>
            </a:br>
            <a:r>
              <a:rPr lang="en-US" sz="2500">
                <a:sym typeface="Symbol" pitchFamily="18" charset="2"/>
              </a:rPr>
              <a:t>to shift </a:t>
            </a:r>
            <a:r>
              <a:rPr lang="en-US" sz="2500" i="1">
                <a:sym typeface="Symbol" pitchFamily="18" charset="2"/>
              </a:rPr>
              <a:t>LM</a:t>
            </a:r>
            <a:r>
              <a:rPr lang="en-US" sz="1100">
                <a:sym typeface="Symbol" pitchFamily="18" charset="2"/>
              </a:rPr>
              <a:t> </a:t>
            </a:r>
            <a:r>
              <a:rPr lang="en-US" sz="2500">
                <a:sym typeface="Symbol" pitchFamily="18" charset="2"/>
              </a:rPr>
              <a:t> curve right.</a:t>
            </a:r>
          </a:p>
        </p:txBody>
      </p:sp>
      <p:graphicFrame>
        <p:nvGraphicFramePr>
          <p:cNvPr id="50206" name="Object 2"/>
          <p:cNvGraphicFramePr>
            <a:graphicFrameLocks noChangeAspect="1"/>
          </p:cNvGraphicFramePr>
          <p:nvPr/>
        </p:nvGraphicFramePr>
        <p:xfrm>
          <a:off x="1219200" y="4610100"/>
          <a:ext cx="2465388" cy="592138"/>
        </p:xfrm>
        <a:graphic>
          <a:graphicData uri="http://schemas.openxmlformats.org/presentationml/2006/ole">
            <mc:AlternateContent xmlns:mc="http://schemas.openxmlformats.org/markup-compatibility/2006">
              <mc:Choice xmlns:v="urn:schemas-microsoft-com:vml" Requires="v">
                <p:oleObj spid="_x0000_s6187" name="Equation" r:id="rId4" imgW="952087" imgH="228501" progId="Equation.DSMT4">
                  <p:embed/>
                </p:oleObj>
              </mc:Choice>
              <mc:Fallback>
                <p:oleObj name="Equation" r:id="rId4" imgW="952087" imgH="228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610100"/>
                        <a:ext cx="2465388"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207" name="Object 3"/>
          <p:cNvGraphicFramePr>
            <a:graphicFrameLocks noChangeAspect="1"/>
          </p:cNvGraphicFramePr>
          <p:nvPr/>
        </p:nvGraphicFramePr>
        <p:xfrm>
          <a:off x="1330325" y="5387975"/>
          <a:ext cx="1412875" cy="527050"/>
        </p:xfrm>
        <a:graphic>
          <a:graphicData uri="http://schemas.openxmlformats.org/presentationml/2006/ole">
            <mc:AlternateContent xmlns:mc="http://schemas.openxmlformats.org/markup-compatibility/2006">
              <mc:Choice xmlns:v="urn:schemas-microsoft-com:vml" Requires="v">
                <p:oleObj spid="_x0000_s6188" name="Equation" r:id="rId6" imgW="545626" imgH="203024" progId="Equation.DSMT4">
                  <p:embed/>
                </p:oleObj>
              </mc:Choice>
              <mc:Fallback>
                <p:oleObj name="Equation" r:id="rId6" imgW="545626" imgH="203024"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0325" y="5387975"/>
                        <a:ext cx="14128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Group 32"/>
          <p:cNvGrpSpPr>
            <a:grpSpLocks/>
          </p:cNvGrpSpPr>
          <p:nvPr/>
        </p:nvGrpSpPr>
        <p:grpSpPr bwMode="auto">
          <a:xfrm>
            <a:off x="5791200" y="2124075"/>
            <a:ext cx="2819400" cy="2443163"/>
            <a:chOff x="3648" y="1338"/>
            <a:chExt cx="1776" cy="1542"/>
          </a:xfrm>
        </p:grpSpPr>
        <p:sp>
          <p:nvSpPr>
            <p:cNvPr id="26647" name="Line 33"/>
            <p:cNvSpPr>
              <a:spLocks noChangeShapeType="1"/>
            </p:cNvSpPr>
            <p:nvPr/>
          </p:nvSpPr>
          <p:spPr bwMode="auto">
            <a:xfrm flipV="1">
              <a:off x="3648" y="1520"/>
              <a:ext cx="1355" cy="136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8" name="Text Box 34"/>
            <p:cNvSpPr txBox="1">
              <a:spLocks noChangeArrowheads="1"/>
            </p:cNvSpPr>
            <p:nvPr/>
          </p:nvSpPr>
          <p:spPr bwMode="auto">
            <a:xfrm>
              <a:off x="4936" y="1338"/>
              <a:ext cx="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LM</a:t>
              </a:r>
              <a:r>
                <a:rPr lang="en-US" sz="2400" b="1" i="1" baseline="-25000">
                  <a:latin typeface="Tahoma" pitchFamily="34" charset="0"/>
                </a:rPr>
                <a:t>2</a:t>
              </a:r>
            </a:p>
          </p:txBody>
        </p:sp>
      </p:grpSp>
      <p:sp>
        <p:nvSpPr>
          <p:cNvPr id="26642" name="Line 35"/>
          <p:cNvSpPr>
            <a:spLocks noChangeShapeType="1"/>
          </p:cNvSpPr>
          <p:nvPr/>
        </p:nvSpPr>
        <p:spPr bwMode="auto">
          <a:xfrm>
            <a:off x="6291263" y="3381375"/>
            <a:ext cx="1508125" cy="635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 name="Group 36"/>
          <p:cNvGrpSpPr>
            <a:grpSpLocks/>
          </p:cNvGrpSpPr>
          <p:nvPr/>
        </p:nvGrpSpPr>
        <p:grpSpPr bwMode="auto">
          <a:xfrm>
            <a:off x="6696075" y="3376613"/>
            <a:ext cx="609600" cy="1795462"/>
            <a:chOff x="4218" y="2127"/>
            <a:chExt cx="384" cy="1131"/>
          </a:xfrm>
        </p:grpSpPr>
        <p:sp>
          <p:nvSpPr>
            <p:cNvPr id="26645" name="Text Box 37"/>
            <p:cNvSpPr txBox="1">
              <a:spLocks noChangeArrowheads="1"/>
            </p:cNvSpPr>
            <p:nvPr/>
          </p:nvSpPr>
          <p:spPr bwMode="auto">
            <a:xfrm>
              <a:off x="4218" y="297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FF0000"/>
                  </a:solidFill>
                  <a:latin typeface="Tahoma" pitchFamily="34" charset="0"/>
                </a:rPr>
                <a:t>Y</a:t>
              </a:r>
              <a:r>
                <a:rPr lang="en-US" sz="2100" b="1" i="1" baseline="-25000">
                  <a:solidFill>
                    <a:srgbClr val="FF0000"/>
                  </a:solidFill>
                  <a:latin typeface="Tahoma" pitchFamily="34" charset="0"/>
                </a:rPr>
                <a:t>3</a:t>
              </a:r>
              <a:endParaRPr lang="en-US" sz="2100">
                <a:solidFill>
                  <a:srgbClr val="FF0000"/>
                </a:solidFill>
              </a:endParaRPr>
            </a:p>
          </p:txBody>
        </p:sp>
        <p:sp>
          <p:nvSpPr>
            <p:cNvPr id="26646" name="Line 38"/>
            <p:cNvSpPr>
              <a:spLocks noChangeShapeType="1"/>
            </p:cNvSpPr>
            <p:nvPr/>
          </p:nvSpPr>
          <p:spPr bwMode="auto">
            <a:xfrm>
              <a:off x="4398" y="2127"/>
              <a:ext cx="3" cy="8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0215" name="Rectangle 39"/>
          <p:cNvSpPr>
            <a:spLocks noChangeArrowheads="1"/>
          </p:cNvSpPr>
          <p:nvPr/>
        </p:nvSpPr>
        <p:spPr bwMode="auto">
          <a:xfrm>
            <a:off x="687388" y="4014788"/>
            <a:ext cx="304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50000"/>
              </a:spcBef>
              <a:buClr>
                <a:srgbClr val="008080"/>
              </a:buClr>
              <a:buSzPct val="120000"/>
              <a:buFont typeface="Wingdings" pitchFamily="2" charset="2"/>
              <a:buNone/>
            </a:pPr>
            <a:r>
              <a:rPr lang="en-US" sz="2500">
                <a:sym typeface="Symbol" pitchFamily="18" charset="2"/>
              </a:rPr>
              <a:t>Results:</a:t>
            </a:r>
          </a:p>
        </p:txBody>
      </p:sp>
    </p:spTree>
    <p:extLst>
      <p:ext uri="{BB962C8B-B14F-4D97-AF65-F5344CB8AC3E}">
        <p14:creationId xmlns:p14="http://schemas.microsoft.com/office/powerpoint/2010/main" val="80618425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fade">
                                      <p:cBhvr>
                                        <p:cTn id="7" dur="500"/>
                                        <p:tgtEl>
                                          <p:spTgt spid="5018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0205">
                                            <p:txEl>
                                              <p:charRg st="4294967295" end="4294967295"/>
                                            </p:txEl>
                                          </p:spTgt>
                                        </p:tgtEl>
                                        <p:attrNameLst>
                                          <p:attrName>style.visibility</p:attrName>
                                        </p:attrNameLst>
                                      </p:cBhvr>
                                      <p:to>
                                        <p:strVal val="visible"/>
                                      </p:to>
                                    </p:set>
                                    <p:animEffect transition="in" filter="strips(downRight)">
                                      <p:cBhvr>
                                        <p:cTn id="12" dur="500"/>
                                        <p:tgtEl>
                                          <p:spTgt spid="50205">
                                            <p:txEl>
                                              <p:charRg st="4294967295" end="429496729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upRigh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0215">
                                            <p:txEl>
                                              <p:charRg st="4294967295" end="4294967295"/>
                                            </p:txEl>
                                          </p:spTgt>
                                        </p:tgtEl>
                                        <p:attrNameLst>
                                          <p:attrName>style.visibility</p:attrName>
                                        </p:attrNameLst>
                                      </p:cBhvr>
                                      <p:to>
                                        <p:strVal val="visible"/>
                                      </p:to>
                                    </p:set>
                                    <p:animEffect transition="in" filter="strips(downRight)">
                                      <p:cBhvr>
                                        <p:cTn id="22" dur="500"/>
                                        <p:tgtEl>
                                          <p:spTgt spid="50215">
                                            <p:txEl>
                                              <p:charRg st="4294967295" end="429496729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50206"/>
                                        </p:tgtEl>
                                        <p:attrNameLst>
                                          <p:attrName>style.visibility</p:attrName>
                                        </p:attrNameLst>
                                      </p:cBhvr>
                                      <p:to>
                                        <p:strVal val="visible"/>
                                      </p:to>
                                    </p:set>
                                    <p:animEffect transition="in" filter="wipe(left)">
                                      <p:cBhvr>
                                        <p:cTn id="31" dur="500"/>
                                        <p:tgtEl>
                                          <p:spTgt spid="5020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0207"/>
                                        </p:tgtEl>
                                        <p:attrNameLst>
                                          <p:attrName>style.visibility</p:attrName>
                                        </p:attrNameLst>
                                      </p:cBhvr>
                                      <p:to>
                                        <p:strVal val="visible"/>
                                      </p:to>
                                    </p:set>
                                    <p:animEffect transition="in" filter="wipe(left)">
                                      <p:cBhvr>
                                        <p:cTn id="36" dur="500"/>
                                        <p:tgtEl>
                                          <p:spTgt spid="50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p:bldP spid="50205" grpId="0" autoUpdateAnimBg="0"/>
      <p:bldP spid="5021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7650" name="Group 3"/>
          <p:cNvGrpSpPr>
            <a:grpSpLocks/>
          </p:cNvGrpSpPr>
          <p:nvPr/>
        </p:nvGrpSpPr>
        <p:grpSpPr bwMode="auto">
          <a:xfrm>
            <a:off x="5272088" y="2359025"/>
            <a:ext cx="2625725" cy="2212975"/>
            <a:chOff x="3321" y="1486"/>
            <a:chExt cx="1654" cy="1394"/>
          </a:xfrm>
        </p:grpSpPr>
        <p:sp>
          <p:nvSpPr>
            <p:cNvPr id="27687" name="Line 4"/>
            <p:cNvSpPr>
              <a:spLocks noChangeShapeType="1"/>
            </p:cNvSpPr>
            <p:nvPr/>
          </p:nvSpPr>
          <p:spPr bwMode="auto">
            <a:xfrm>
              <a:off x="3321" y="1486"/>
              <a:ext cx="1257" cy="1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8" name="Text Box 5"/>
            <p:cNvSpPr txBox="1">
              <a:spLocks noChangeArrowheads="1"/>
            </p:cNvSpPr>
            <p:nvPr/>
          </p:nvSpPr>
          <p:spPr bwMode="auto">
            <a:xfrm>
              <a:off x="4542" y="2592"/>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IS</a:t>
              </a:r>
              <a:r>
                <a:rPr lang="en-US" sz="2200" b="1" i="1" baseline="-25000">
                  <a:latin typeface="Tahoma" pitchFamily="34" charset="0"/>
                </a:rPr>
                <a:t>1</a:t>
              </a:r>
            </a:p>
          </p:txBody>
        </p:sp>
      </p:grpSp>
      <p:sp>
        <p:nvSpPr>
          <p:cNvPr id="52230" name="Rectangle 6"/>
          <p:cNvSpPr>
            <a:spLocks noGrp="1" noChangeArrowheads="1"/>
          </p:cNvSpPr>
          <p:nvPr>
            <p:ph type="title"/>
          </p:nvPr>
        </p:nvSpPr>
        <p:spPr>
          <a:xfrm>
            <a:off x="495300" y="257175"/>
            <a:ext cx="6496050" cy="838200"/>
          </a:xfrm>
        </p:spPr>
        <p:txBody>
          <a:bodyPr/>
          <a:lstStyle/>
          <a:p>
            <a:r>
              <a:rPr lang="en-US" sz="2900" dirty="0" smtClean="0"/>
              <a:t>Response 3:   Hold </a:t>
            </a:r>
            <a:r>
              <a:rPr lang="en-US" sz="2900" i="1" dirty="0" smtClean="0"/>
              <a:t>Y</a:t>
            </a:r>
            <a:r>
              <a:rPr lang="en-US" sz="2900" dirty="0" smtClean="0"/>
              <a:t>  constant</a:t>
            </a:r>
            <a:endParaRPr lang="en-US" sz="2900" dirty="0" smtClean="0">
              <a:sym typeface="Symbol" pitchFamily="18" charset="2"/>
            </a:endParaRPr>
          </a:p>
        </p:txBody>
      </p:sp>
      <p:grpSp>
        <p:nvGrpSpPr>
          <p:cNvPr id="27652" name="Group 7"/>
          <p:cNvGrpSpPr>
            <a:grpSpLocks/>
          </p:cNvGrpSpPr>
          <p:nvPr/>
        </p:nvGrpSpPr>
        <p:grpSpPr bwMode="auto">
          <a:xfrm>
            <a:off x="4662488" y="1357313"/>
            <a:ext cx="3962400" cy="3616325"/>
            <a:chOff x="2976" y="1296"/>
            <a:chExt cx="2304" cy="2088"/>
          </a:xfrm>
        </p:grpSpPr>
        <p:grpSp>
          <p:nvGrpSpPr>
            <p:cNvPr id="27682" name="Group 8"/>
            <p:cNvGrpSpPr>
              <a:grpSpLocks/>
            </p:cNvGrpSpPr>
            <p:nvPr/>
          </p:nvGrpSpPr>
          <p:grpSpPr bwMode="auto">
            <a:xfrm>
              <a:off x="3120" y="1536"/>
              <a:ext cx="1968" cy="1728"/>
              <a:chOff x="2640" y="1056"/>
              <a:chExt cx="2496" cy="2112"/>
            </a:xfrm>
          </p:grpSpPr>
          <p:sp>
            <p:nvSpPr>
              <p:cNvPr id="27685" name="Line 9"/>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6" name="Line 10"/>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83" name="Text Box 11"/>
            <p:cNvSpPr txBox="1">
              <a:spLocks noChangeArrowheads="1"/>
            </p:cNvSpPr>
            <p:nvPr/>
          </p:nvSpPr>
          <p:spPr bwMode="auto">
            <a:xfrm>
              <a:off x="4944" y="3120"/>
              <a:ext cx="33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27684" name="Text Box 12"/>
            <p:cNvSpPr txBox="1">
              <a:spLocks noChangeArrowheads="1"/>
            </p:cNvSpPr>
            <p:nvPr/>
          </p:nvSpPr>
          <p:spPr bwMode="auto">
            <a:xfrm>
              <a:off x="2976" y="1296"/>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r</a:t>
              </a:r>
              <a:endParaRPr lang="en-US" sz="2200"/>
            </a:p>
          </p:txBody>
        </p:sp>
      </p:grpSp>
      <p:grpSp>
        <p:nvGrpSpPr>
          <p:cNvPr id="27653" name="Group 13"/>
          <p:cNvGrpSpPr>
            <a:grpSpLocks/>
          </p:cNvGrpSpPr>
          <p:nvPr/>
        </p:nvGrpSpPr>
        <p:grpSpPr bwMode="auto">
          <a:xfrm>
            <a:off x="5348288" y="1738313"/>
            <a:ext cx="2667000" cy="2590800"/>
            <a:chOff x="3504" y="1200"/>
            <a:chExt cx="1488" cy="1440"/>
          </a:xfrm>
        </p:grpSpPr>
        <p:sp>
          <p:nvSpPr>
            <p:cNvPr id="27680" name="Line 14"/>
            <p:cNvSpPr>
              <a:spLocks noChangeShapeType="1"/>
            </p:cNvSpPr>
            <p:nvPr/>
          </p:nvSpPr>
          <p:spPr bwMode="auto">
            <a:xfrm flipV="1">
              <a:off x="3504" y="1440"/>
              <a:ext cx="1200" cy="1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1" name="Text Box 15"/>
            <p:cNvSpPr txBox="1">
              <a:spLocks noChangeArrowheads="1"/>
            </p:cNvSpPr>
            <p:nvPr/>
          </p:nvSpPr>
          <p:spPr bwMode="auto">
            <a:xfrm>
              <a:off x="4560" y="1200"/>
              <a:ext cx="43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LM</a:t>
              </a:r>
              <a:r>
                <a:rPr lang="en-US" sz="2400" b="1" i="1" baseline="-25000">
                  <a:latin typeface="Tahoma" pitchFamily="34" charset="0"/>
                </a:rPr>
                <a:t>1</a:t>
              </a:r>
            </a:p>
          </p:txBody>
        </p:sp>
      </p:grpSp>
      <p:grpSp>
        <p:nvGrpSpPr>
          <p:cNvPr id="27654" name="Group 16"/>
          <p:cNvGrpSpPr>
            <a:grpSpLocks/>
          </p:cNvGrpSpPr>
          <p:nvPr/>
        </p:nvGrpSpPr>
        <p:grpSpPr bwMode="auto">
          <a:xfrm>
            <a:off x="4495800" y="3095625"/>
            <a:ext cx="1793875" cy="457200"/>
            <a:chOff x="2832" y="1950"/>
            <a:chExt cx="1130" cy="288"/>
          </a:xfrm>
        </p:grpSpPr>
        <p:sp>
          <p:nvSpPr>
            <p:cNvPr id="27678" name="Line 17"/>
            <p:cNvSpPr>
              <a:spLocks noChangeShapeType="1"/>
            </p:cNvSpPr>
            <p:nvPr/>
          </p:nvSpPr>
          <p:spPr bwMode="auto">
            <a:xfrm flipH="1">
              <a:off x="3092" y="2130"/>
              <a:ext cx="87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79" name="Text Box 18"/>
            <p:cNvSpPr txBox="1">
              <a:spLocks noChangeArrowheads="1"/>
            </p:cNvSpPr>
            <p:nvPr/>
          </p:nvSpPr>
          <p:spPr bwMode="auto">
            <a:xfrm>
              <a:off x="2832" y="195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latin typeface="Tahoma" pitchFamily="34" charset="0"/>
                </a:rPr>
                <a:t>r</a:t>
              </a:r>
              <a:r>
                <a:rPr lang="en-US" sz="2100" b="1" i="1" baseline="-25000">
                  <a:latin typeface="Tahoma" pitchFamily="34" charset="0"/>
                </a:rPr>
                <a:t>1</a:t>
              </a:r>
              <a:endParaRPr lang="en-US" sz="2100" baseline="-25000"/>
            </a:p>
          </p:txBody>
        </p:sp>
      </p:grpSp>
      <p:grpSp>
        <p:nvGrpSpPr>
          <p:cNvPr id="27655" name="Group 19"/>
          <p:cNvGrpSpPr>
            <a:grpSpLocks/>
          </p:cNvGrpSpPr>
          <p:nvPr/>
        </p:nvGrpSpPr>
        <p:grpSpPr bwMode="auto">
          <a:xfrm>
            <a:off x="5573713" y="1966913"/>
            <a:ext cx="2617787" cy="2209800"/>
            <a:chOff x="3511" y="1239"/>
            <a:chExt cx="1649" cy="1392"/>
          </a:xfrm>
        </p:grpSpPr>
        <p:sp>
          <p:nvSpPr>
            <p:cNvPr id="27676" name="Line 20"/>
            <p:cNvSpPr>
              <a:spLocks noChangeShapeType="1"/>
            </p:cNvSpPr>
            <p:nvPr/>
          </p:nvSpPr>
          <p:spPr bwMode="auto">
            <a:xfrm>
              <a:off x="3511" y="1239"/>
              <a:ext cx="1257" cy="1253"/>
            </a:xfrm>
            <a:prstGeom prst="line">
              <a:avLst/>
            </a:prstGeom>
            <a:noFill/>
            <a:ln w="28575">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7" name="Text Box 21"/>
            <p:cNvSpPr txBox="1">
              <a:spLocks noChangeArrowheads="1"/>
            </p:cNvSpPr>
            <p:nvPr/>
          </p:nvSpPr>
          <p:spPr bwMode="auto">
            <a:xfrm>
              <a:off x="4727" y="2343"/>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solidFill>
                    <a:srgbClr val="003399"/>
                  </a:solidFill>
                  <a:latin typeface="Tahoma" pitchFamily="34" charset="0"/>
                </a:rPr>
                <a:t>IS</a:t>
              </a:r>
              <a:r>
                <a:rPr lang="en-US" sz="2200" b="1" i="1" baseline="-25000">
                  <a:solidFill>
                    <a:srgbClr val="003399"/>
                  </a:solidFill>
                  <a:latin typeface="Tahoma" pitchFamily="34" charset="0"/>
                </a:rPr>
                <a:t>2</a:t>
              </a:r>
            </a:p>
          </p:txBody>
        </p:sp>
      </p:grpSp>
      <p:grpSp>
        <p:nvGrpSpPr>
          <p:cNvPr id="27656" name="Group 22"/>
          <p:cNvGrpSpPr>
            <a:grpSpLocks/>
          </p:cNvGrpSpPr>
          <p:nvPr/>
        </p:nvGrpSpPr>
        <p:grpSpPr bwMode="auto">
          <a:xfrm>
            <a:off x="6381750" y="3040063"/>
            <a:ext cx="533400" cy="2141537"/>
            <a:chOff x="4020" y="1915"/>
            <a:chExt cx="336" cy="1349"/>
          </a:xfrm>
        </p:grpSpPr>
        <p:sp>
          <p:nvSpPr>
            <p:cNvPr id="27674" name="Line 23"/>
            <p:cNvSpPr>
              <a:spLocks noChangeShapeType="1"/>
            </p:cNvSpPr>
            <p:nvPr/>
          </p:nvSpPr>
          <p:spPr bwMode="auto">
            <a:xfrm flipH="1">
              <a:off x="4185" y="1915"/>
              <a:ext cx="0" cy="109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75" name="Text Box 24"/>
            <p:cNvSpPr txBox="1">
              <a:spLocks noChangeArrowheads="1"/>
            </p:cNvSpPr>
            <p:nvPr/>
          </p:nvSpPr>
          <p:spPr bwMode="auto">
            <a:xfrm>
              <a:off x="4020" y="2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969696"/>
                  </a:solidFill>
                  <a:latin typeface="Tahoma" pitchFamily="34" charset="0"/>
                </a:rPr>
                <a:t>Y</a:t>
              </a:r>
              <a:r>
                <a:rPr lang="en-US" sz="2100" b="1" i="1" baseline="-25000">
                  <a:solidFill>
                    <a:srgbClr val="969696"/>
                  </a:solidFill>
                  <a:latin typeface="Tahoma" pitchFamily="34" charset="0"/>
                </a:rPr>
                <a:t>2</a:t>
              </a:r>
              <a:endParaRPr lang="en-US" sz="2100" baseline="-25000">
                <a:solidFill>
                  <a:srgbClr val="969696"/>
                </a:solidFill>
              </a:endParaRPr>
            </a:p>
          </p:txBody>
        </p:sp>
      </p:grpSp>
      <p:sp>
        <p:nvSpPr>
          <p:cNvPr id="27657" name="Line 25"/>
          <p:cNvSpPr>
            <a:spLocks noChangeShapeType="1"/>
          </p:cNvSpPr>
          <p:nvPr/>
        </p:nvSpPr>
        <p:spPr bwMode="auto">
          <a:xfrm flipH="1" flipV="1">
            <a:off x="4911725" y="3027363"/>
            <a:ext cx="17176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58" name="Text Box 26"/>
          <p:cNvSpPr txBox="1">
            <a:spLocks noChangeArrowheads="1"/>
          </p:cNvSpPr>
          <p:nvPr/>
        </p:nvSpPr>
        <p:spPr bwMode="auto">
          <a:xfrm>
            <a:off x="4495800" y="27479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969696"/>
                </a:solidFill>
                <a:latin typeface="Tahoma" pitchFamily="34" charset="0"/>
              </a:rPr>
              <a:t>r</a:t>
            </a:r>
            <a:r>
              <a:rPr lang="en-US" sz="2100" b="1" i="1" baseline="-25000">
                <a:solidFill>
                  <a:srgbClr val="969696"/>
                </a:solidFill>
                <a:latin typeface="Tahoma" pitchFamily="34" charset="0"/>
              </a:rPr>
              <a:t>2</a:t>
            </a:r>
            <a:endParaRPr lang="en-US" sz="2100" baseline="-25000">
              <a:solidFill>
                <a:srgbClr val="969696"/>
              </a:solidFill>
            </a:endParaRPr>
          </a:p>
        </p:txBody>
      </p:sp>
      <p:sp>
        <p:nvSpPr>
          <p:cNvPr id="52251" name="Rectangle 27"/>
          <p:cNvSpPr>
            <a:spLocks noChangeArrowheads="1"/>
          </p:cNvSpPr>
          <p:nvPr/>
        </p:nvSpPr>
        <p:spPr bwMode="auto">
          <a:xfrm>
            <a:off x="631825" y="2540000"/>
            <a:ext cx="3327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50000"/>
              </a:spcBef>
              <a:buClr>
                <a:srgbClr val="008080"/>
              </a:buClr>
              <a:buSzPct val="120000"/>
              <a:buFont typeface="Wingdings" pitchFamily="2" charset="2"/>
              <a:buNone/>
            </a:pPr>
            <a:r>
              <a:rPr lang="en-US" sz="2500">
                <a:sym typeface="Symbol" pitchFamily="18" charset="2"/>
              </a:rPr>
              <a:t>To keep </a:t>
            </a:r>
            <a:r>
              <a:rPr lang="en-US" sz="2500" b="1" i="1">
                <a:sym typeface="Symbol" pitchFamily="18" charset="2"/>
              </a:rPr>
              <a:t>Y</a:t>
            </a:r>
            <a:r>
              <a:rPr lang="en-US" sz="1100">
                <a:sym typeface="Symbol" pitchFamily="18" charset="2"/>
              </a:rPr>
              <a:t> </a:t>
            </a:r>
            <a:r>
              <a:rPr lang="en-US" sz="2500">
                <a:sym typeface="Symbol" pitchFamily="18" charset="2"/>
              </a:rPr>
              <a:t> constant, Fed reduces </a:t>
            </a:r>
            <a:r>
              <a:rPr lang="en-US" sz="2500" b="1" i="1">
                <a:sym typeface="Symbol" pitchFamily="18" charset="2"/>
              </a:rPr>
              <a:t>M</a:t>
            </a:r>
            <a:r>
              <a:rPr lang="en-US" sz="2500">
                <a:sym typeface="Symbol" pitchFamily="18" charset="2"/>
              </a:rPr>
              <a:t>  </a:t>
            </a:r>
            <a:br>
              <a:rPr lang="en-US" sz="2500">
                <a:sym typeface="Symbol" pitchFamily="18" charset="2"/>
              </a:rPr>
            </a:br>
            <a:r>
              <a:rPr lang="en-US" sz="2500">
                <a:sym typeface="Symbol" pitchFamily="18" charset="2"/>
              </a:rPr>
              <a:t>to shift </a:t>
            </a:r>
            <a:r>
              <a:rPr lang="en-US" sz="2500" i="1">
                <a:sym typeface="Symbol" pitchFamily="18" charset="2"/>
              </a:rPr>
              <a:t>LM</a:t>
            </a:r>
            <a:r>
              <a:rPr lang="en-US" sz="1100">
                <a:sym typeface="Symbol" pitchFamily="18" charset="2"/>
              </a:rPr>
              <a:t> </a:t>
            </a:r>
            <a:r>
              <a:rPr lang="en-US" sz="2500">
                <a:sym typeface="Symbol" pitchFamily="18" charset="2"/>
              </a:rPr>
              <a:t> curve left.</a:t>
            </a:r>
          </a:p>
        </p:txBody>
      </p:sp>
      <p:graphicFrame>
        <p:nvGraphicFramePr>
          <p:cNvPr id="52252" name="Object 2"/>
          <p:cNvGraphicFramePr>
            <a:graphicFrameLocks noChangeAspect="1"/>
          </p:cNvGraphicFramePr>
          <p:nvPr/>
        </p:nvGraphicFramePr>
        <p:xfrm>
          <a:off x="1327150" y="4625975"/>
          <a:ext cx="1479550" cy="527050"/>
        </p:xfrm>
        <a:graphic>
          <a:graphicData uri="http://schemas.openxmlformats.org/presentationml/2006/ole">
            <mc:AlternateContent xmlns:mc="http://schemas.openxmlformats.org/markup-compatibility/2006">
              <mc:Choice xmlns:v="urn:schemas-microsoft-com:vml" Requires="v">
                <p:oleObj spid="_x0000_s7211" name="Equation" r:id="rId4" imgW="571252" imgH="203112" progId="Equation.DSMT4">
                  <p:embed/>
                </p:oleObj>
              </mc:Choice>
              <mc:Fallback>
                <p:oleObj name="Equation" r:id="rId4" imgW="571252"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7150" y="4625975"/>
                        <a:ext cx="14795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53" name="Object 3"/>
          <p:cNvGraphicFramePr>
            <a:graphicFrameLocks noChangeAspect="1"/>
          </p:cNvGraphicFramePr>
          <p:nvPr/>
        </p:nvGraphicFramePr>
        <p:xfrm>
          <a:off x="1327150" y="5235575"/>
          <a:ext cx="2366963" cy="592138"/>
        </p:xfrm>
        <a:graphic>
          <a:graphicData uri="http://schemas.openxmlformats.org/presentationml/2006/ole">
            <mc:AlternateContent xmlns:mc="http://schemas.openxmlformats.org/markup-compatibility/2006">
              <mc:Choice xmlns:v="urn:schemas-microsoft-com:vml" Requires="v">
                <p:oleObj spid="_x0000_s7212" name="Equation" r:id="rId6" imgW="914400" imgH="228600" progId="Equation.DSMT4">
                  <p:embed/>
                </p:oleObj>
              </mc:Choice>
              <mc:Fallback>
                <p:oleObj name="Equation" r:id="rId6" imgW="9144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7150" y="5235575"/>
                        <a:ext cx="236696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Group 30"/>
          <p:cNvGrpSpPr>
            <a:grpSpLocks/>
          </p:cNvGrpSpPr>
          <p:nvPr/>
        </p:nvGrpSpPr>
        <p:grpSpPr bwMode="auto">
          <a:xfrm>
            <a:off x="5137150" y="1295400"/>
            <a:ext cx="2482850" cy="2541588"/>
            <a:chOff x="3236" y="816"/>
            <a:chExt cx="1564" cy="1601"/>
          </a:xfrm>
        </p:grpSpPr>
        <p:sp>
          <p:nvSpPr>
            <p:cNvPr id="27672" name="Line 31"/>
            <p:cNvSpPr>
              <a:spLocks noChangeShapeType="1"/>
            </p:cNvSpPr>
            <p:nvPr/>
          </p:nvSpPr>
          <p:spPr bwMode="auto">
            <a:xfrm flipV="1">
              <a:off x="3236" y="1060"/>
              <a:ext cx="1355" cy="1357"/>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3" name="Text Box 32"/>
            <p:cNvSpPr txBox="1">
              <a:spLocks noChangeArrowheads="1"/>
            </p:cNvSpPr>
            <p:nvPr/>
          </p:nvSpPr>
          <p:spPr bwMode="auto">
            <a:xfrm>
              <a:off x="4312" y="816"/>
              <a:ext cx="48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LM</a:t>
              </a:r>
              <a:r>
                <a:rPr lang="en-US" sz="2400" b="1" i="1" baseline="-25000">
                  <a:latin typeface="Tahoma" pitchFamily="34" charset="0"/>
                </a:rPr>
                <a:t>2</a:t>
              </a:r>
            </a:p>
          </p:txBody>
        </p:sp>
      </p:grpSp>
      <p:sp>
        <p:nvSpPr>
          <p:cNvPr id="52257" name="Rectangle 33"/>
          <p:cNvSpPr>
            <a:spLocks noChangeArrowheads="1"/>
          </p:cNvSpPr>
          <p:nvPr/>
        </p:nvSpPr>
        <p:spPr bwMode="auto">
          <a:xfrm>
            <a:off x="665163" y="4025900"/>
            <a:ext cx="304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50000"/>
              </a:spcBef>
              <a:buClr>
                <a:srgbClr val="008080"/>
              </a:buClr>
              <a:buSzPct val="120000"/>
              <a:buFont typeface="Wingdings" pitchFamily="2" charset="2"/>
              <a:buNone/>
            </a:pPr>
            <a:r>
              <a:rPr lang="en-US" sz="2500">
                <a:sym typeface="Symbol" pitchFamily="18" charset="2"/>
              </a:rPr>
              <a:t>Results:</a:t>
            </a:r>
          </a:p>
        </p:txBody>
      </p:sp>
      <p:grpSp>
        <p:nvGrpSpPr>
          <p:cNvPr id="27664" name="Group 34"/>
          <p:cNvGrpSpPr>
            <a:grpSpLocks/>
          </p:cNvGrpSpPr>
          <p:nvPr/>
        </p:nvGrpSpPr>
        <p:grpSpPr bwMode="auto">
          <a:xfrm>
            <a:off x="6029325" y="1852613"/>
            <a:ext cx="533400" cy="3328987"/>
            <a:chOff x="3798" y="1167"/>
            <a:chExt cx="336" cy="2097"/>
          </a:xfrm>
        </p:grpSpPr>
        <p:sp>
          <p:nvSpPr>
            <p:cNvPr id="27669" name="Line 35"/>
            <p:cNvSpPr>
              <a:spLocks noChangeShapeType="1"/>
            </p:cNvSpPr>
            <p:nvPr/>
          </p:nvSpPr>
          <p:spPr bwMode="auto">
            <a:xfrm flipH="1">
              <a:off x="3966" y="2127"/>
              <a:ext cx="0" cy="873"/>
            </a:xfrm>
            <a:prstGeom prst="line">
              <a:avLst/>
            </a:prstGeom>
            <a:noFill/>
            <a:ln w="9525">
              <a:solidFill>
                <a:srgbClr val="33CC33"/>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70" name="Text Box 36"/>
            <p:cNvSpPr txBox="1">
              <a:spLocks noChangeArrowheads="1"/>
            </p:cNvSpPr>
            <p:nvPr/>
          </p:nvSpPr>
          <p:spPr bwMode="auto">
            <a:xfrm>
              <a:off x="3798" y="2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33CC33"/>
                  </a:solidFill>
                  <a:latin typeface="Tahoma" pitchFamily="34" charset="0"/>
                </a:rPr>
                <a:t>Y</a:t>
              </a:r>
              <a:r>
                <a:rPr lang="en-US" sz="2100" b="1" i="1" baseline="-25000">
                  <a:solidFill>
                    <a:srgbClr val="33CC33"/>
                  </a:solidFill>
                  <a:latin typeface="Tahoma" pitchFamily="34" charset="0"/>
                </a:rPr>
                <a:t>1</a:t>
              </a:r>
              <a:endParaRPr lang="en-US" sz="2100" baseline="-25000">
                <a:solidFill>
                  <a:srgbClr val="33CC33"/>
                </a:solidFill>
              </a:endParaRPr>
            </a:p>
          </p:txBody>
        </p:sp>
        <p:sp>
          <p:nvSpPr>
            <p:cNvPr id="27671" name="Line 37"/>
            <p:cNvSpPr>
              <a:spLocks noChangeShapeType="1"/>
            </p:cNvSpPr>
            <p:nvPr/>
          </p:nvSpPr>
          <p:spPr bwMode="auto">
            <a:xfrm flipV="1">
              <a:off x="3963" y="1167"/>
              <a:ext cx="0" cy="963"/>
            </a:xfrm>
            <a:prstGeom prst="line">
              <a:avLst/>
            </a:prstGeom>
            <a:noFill/>
            <a:ln w="9525">
              <a:solidFill>
                <a:srgbClr val="33CC33"/>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 name="Group 38"/>
          <p:cNvGrpSpPr>
            <a:grpSpLocks/>
          </p:cNvGrpSpPr>
          <p:nvPr/>
        </p:nvGrpSpPr>
        <p:grpSpPr bwMode="auto">
          <a:xfrm>
            <a:off x="4495800" y="2400300"/>
            <a:ext cx="1795463" cy="457200"/>
            <a:chOff x="2832" y="1512"/>
            <a:chExt cx="1131" cy="288"/>
          </a:xfrm>
        </p:grpSpPr>
        <p:sp>
          <p:nvSpPr>
            <p:cNvPr id="27667" name="Text Box 39"/>
            <p:cNvSpPr txBox="1">
              <a:spLocks noChangeArrowheads="1"/>
            </p:cNvSpPr>
            <p:nvPr/>
          </p:nvSpPr>
          <p:spPr bwMode="auto">
            <a:xfrm>
              <a:off x="2832" y="151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33CC33"/>
                  </a:solidFill>
                  <a:latin typeface="Tahoma" pitchFamily="34" charset="0"/>
                </a:rPr>
                <a:t>r</a:t>
              </a:r>
              <a:r>
                <a:rPr lang="en-US" sz="2100" b="1" i="1" baseline="-25000">
                  <a:solidFill>
                    <a:srgbClr val="33CC33"/>
                  </a:solidFill>
                  <a:latin typeface="Tahoma" pitchFamily="34" charset="0"/>
                </a:rPr>
                <a:t>3</a:t>
              </a:r>
              <a:endParaRPr lang="en-US" sz="2100" baseline="-25000">
                <a:solidFill>
                  <a:srgbClr val="33CC33"/>
                </a:solidFill>
              </a:endParaRPr>
            </a:p>
          </p:txBody>
        </p:sp>
        <p:sp>
          <p:nvSpPr>
            <p:cNvPr id="27668" name="Line 40"/>
            <p:cNvSpPr>
              <a:spLocks noChangeShapeType="1"/>
            </p:cNvSpPr>
            <p:nvPr/>
          </p:nvSpPr>
          <p:spPr bwMode="auto">
            <a:xfrm flipH="1">
              <a:off x="3090" y="1692"/>
              <a:ext cx="87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66" name="Rectangle 41"/>
          <p:cNvSpPr>
            <a:spLocks noChangeArrowheads="1"/>
          </p:cNvSpPr>
          <p:nvPr/>
        </p:nvSpPr>
        <p:spPr bwMode="auto">
          <a:xfrm>
            <a:off x="609600" y="1404938"/>
            <a:ext cx="3683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50000"/>
              </a:spcBef>
              <a:buClr>
                <a:srgbClr val="008080"/>
              </a:buClr>
              <a:buSzPct val="120000"/>
              <a:buFont typeface="Wingdings" pitchFamily="2" charset="2"/>
              <a:buNone/>
            </a:pPr>
            <a:r>
              <a:rPr lang="en-US" sz="2500">
                <a:solidFill>
                  <a:srgbClr val="969696"/>
                </a:solidFill>
                <a:sym typeface="Symbol" pitchFamily="18" charset="2"/>
              </a:rPr>
              <a:t>If Congress raises </a:t>
            </a:r>
            <a:r>
              <a:rPr lang="en-US" sz="2500" b="1" i="1">
                <a:solidFill>
                  <a:srgbClr val="969696"/>
                </a:solidFill>
                <a:sym typeface="Symbol" pitchFamily="18" charset="2"/>
              </a:rPr>
              <a:t>G</a:t>
            </a:r>
            <a:r>
              <a:rPr lang="en-US" sz="2500">
                <a:solidFill>
                  <a:srgbClr val="969696"/>
                </a:solidFill>
                <a:sym typeface="Symbol" pitchFamily="18" charset="2"/>
              </a:rPr>
              <a:t>, </a:t>
            </a:r>
            <a:br>
              <a:rPr lang="en-US" sz="2500">
                <a:solidFill>
                  <a:srgbClr val="969696"/>
                </a:solidFill>
                <a:sym typeface="Symbol" pitchFamily="18" charset="2"/>
              </a:rPr>
            </a:br>
            <a:r>
              <a:rPr lang="en-US" sz="2500">
                <a:solidFill>
                  <a:srgbClr val="969696"/>
                </a:solidFill>
                <a:sym typeface="Symbol" pitchFamily="18" charset="2"/>
              </a:rPr>
              <a:t>the </a:t>
            </a:r>
            <a:r>
              <a:rPr lang="en-US" sz="2500" i="1">
                <a:solidFill>
                  <a:srgbClr val="969696"/>
                </a:solidFill>
                <a:sym typeface="Symbol" pitchFamily="18" charset="2"/>
              </a:rPr>
              <a:t>IS</a:t>
            </a:r>
            <a:r>
              <a:rPr lang="en-US" sz="1100">
                <a:solidFill>
                  <a:srgbClr val="969696"/>
                </a:solidFill>
                <a:sym typeface="Symbol" pitchFamily="18" charset="2"/>
              </a:rPr>
              <a:t> </a:t>
            </a:r>
            <a:r>
              <a:rPr lang="en-US" sz="2500">
                <a:sym typeface="Symbol" pitchFamily="18" charset="2"/>
              </a:rPr>
              <a:t> </a:t>
            </a:r>
            <a:r>
              <a:rPr lang="en-US" sz="2500">
                <a:solidFill>
                  <a:srgbClr val="969696"/>
                </a:solidFill>
                <a:sym typeface="Symbol" pitchFamily="18" charset="2"/>
              </a:rPr>
              <a:t>curve shifts right.</a:t>
            </a:r>
          </a:p>
        </p:txBody>
      </p:sp>
    </p:spTree>
    <p:extLst>
      <p:ext uri="{BB962C8B-B14F-4D97-AF65-F5344CB8AC3E}">
        <p14:creationId xmlns:p14="http://schemas.microsoft.com/office/powerpoint/2010/main" val="47715665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30"/>
                                        </p:tgtEl>
                                        <p:attrNameLst>
                                          <p:attrName>style.visibility</p:attrName>
                                        </p:attrNameLst>
                                      </p:cBhvr>
                                      <p:to>
                                        <p:strVal val="visible"/>
                                      </p:to>
                                    </p:set>
                                    <p:animEffect transition="in" filter="fade">
                                      <p:cBhvr>
                                        <p:cTn id="7" dur="500"/>
                                        <p:tgtEl>
                                          <p:spTgt spid="5223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2251">
                                            <p:txEl>
                                              <p:charRg st="4294967295" end="4294967295"/>
                                            </p:txEl>
                                          </p:spTgt>
                                        </p:tgtEl>
                                        <p:attrNameLst>
                                          <p:attrName>style.visibility</p:attrName>
                                        </p:attrNameLst>
                                      </p:cBhvr>
                                      <p:to>
                                        <p:strVal val="visible"/>
                                      </p:to>
                                    </p:set>
                                    <p:animEffect transition="in" filter="strips(downRight)">
                                      <p:cBhvr>
                                        <p:cTn id="12" dur="500"/>
                                        <p:tgtEl>
                                          <p:spTgt spid="52251">
                                            <p:txEl>
                                              <p:charRg st="4294967295" end="429496729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upRigh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2257">
                                            <p:txEl>
                                              <p:charRg st="4294967295" end="4294967295"/>
                                            </p:txEl>
                                          </p:spTgt>
                                        </p:tgtEl>
                                        <p:attrNameLst>
                                          <p:attrName>style.visibility</p:attrName>
                                        </p:attrNameLst>
                                      </p:cBhvr>
                                      <p:to>
                                        <p:strVal val="visible"/>
                                      </p:to>
                                    </p:set>
                                    <p:animEffect transition="in" filter="strips(downRight)">
                                      <p:cBhvr>
                                        <p:cTn id="22" dur="500"/>
                                        <p:tgtEl>
                                          <p:spTgt spid="52257">
                                            <p:txEl>
                                              <p:charRg st="4294967295" end="429496729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2252"/>
                                        </p:tgtEl>
                                        <p:attrNameLst>
                                          <p:attrName>style.visibility</p:attrName>
                                        </p:attrNameLst>
                                      </p:cBhvr>
                                      <p:to>
                                        <p:strVal val="visible"/>
                                      </p:to>
                                    </p:set>
                                    <p:animEffect transition="in" filter="wipe(left)">
                                      <p:cBhvr>
                                        <p:cTn id="27" dur="500"/>
                                        <p:tgtEl>
                                          <p:spTgt spid="522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right)">
                                      <p:cBhvr>
                                        <p:cTn id="32" dur="500"/>
                                        <p:tgtEl>
                                          <p:spTgt spid="11"/>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52253"/>
                                        </p:tgtEl>
                                        <p:attrNameLst>
                                          <p:attrName>style.visibility</p:attrName>
                                        </p:attrNameLst>
                                      </p:cBhvr>
                                      <p:to>
                                        <p:strVal val="visible"/>
                                      </p:to>
                                    </p:set>
                                    <p:animEffect transition="in" filter="wipe(left)">
                                      <p:cBhvr>
                                        <p:cTn id="36" dur="500"/>
                                        <p:tgtEl>
                                          <p:spTgt spid="52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p:bldP spid="52251" grpId="0" autoUpdateAnimBg="0"/>
      <p:bldP spid="5225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Shocks in the </a:t>
            </a:r>
            <a:r>
              <a:rPr lang="en-US" i="1" smtClean="0"/>
              <a:t>IS</a:t>
            </a:r>
            <a:r>
              <a:rPr lang="en-US" sz="1200" i="1" smtClean="0"/>
              <a:t> </a:t>
            </a:r>
            <a:r>
              <a:rPr lang="en-US" smtClean="0"/>
              <a:t>-</a:t>
            </a:r>
            <a:r>
              <a:rPr lang="en-US" i="1" smtClean="0"/>
              <a:t>LM</a:t>
            </a:r>
            <a:r>
              <a:rPr lang="en-US" sz="1200" i="1" smtClean="0"/>
              <a:t> </a:t>
            </a:r>
            <a:r>
              <a:rPr lang="en-US" smtClean="0"/>
              <a:t> model</a:t>
            </a:r>
          </a:p>
        </p:txBody>
      </p:sp>
      <p:sp>
        <p:nvSpPr>
          <p:cNvPr id="29699" name="Rectangle 3"/>
          <p:cNvSpPr>
            <a:spLocks noGrp="1" noChangeArrowheads="1"/>
          </p:cNvSpPr>
          <p:nvPr>
            <p:ph type="body" idx="1"/>
          </p:nvPr>
        </p:nvSpPr>
        <p:spPr>
          <a:xfrm>
            <a:off x="579438" y="1471613"/>
            <a:ext cx="7702550" cy="4608512"/>
          </a:xfrm>
        </p:spPr>
        <p:txBody>
          <a:bodyPr/>
          <a:lstStyle/>
          <a:p>
            <a:pPr marL="0" indent="0">
              <a:buFont typeface="Wingdings" pitchFamily="2" charset="2"/>
              <a:buNone/>
            </a:pPr>
            <a:r>
              <a:rPr lang="en-US" b="1" i="1" dirty="0" smtClean="0">
                <a:solidFill>
                  <a:srgbClr val="CC0000"/>
                </a:solidFill>
              </a:rPr>
              <a:t>IS</a:t>
            </a:r>
            <a:r>
              <a:rPr lang="en-US" sz="900" b="1" dirty="0" smtClean="0">
                <a:solidFill>
                  <a:srgbClr val="CC0000"/>
                </a:solidFill>
              </a:rPr>
              <a:t> </a:t>
            </a:r>
            <a:r>
              <a:rPr lang="en-US" b="1" dirty="0" smtClean="0">
                <a:solidFill>
                  <a:srgbClr val="CC0000"/>
                </a:solidFill>
              </a:rPr>
              <a:t> shocks</a:t>
            </a:r>
            <a:r>
              <a:rPr lang="en-US" dirty="0" smtClean="0"/>
              <a:t>:  exogenous changes in the demand for goods &amp; services.  </a:t>
            </a:r>
          </a:p>
          <a:p>
            <a:pPr marL="0" indent="0">
              <a:spcBef>
                <a:spcPct val="50000"/>
              </a:spcBef>
              <a:buFont typeface="Wingdings" pitchFamily="2" charset="2"/>
              <a:buNone/>
            </a:pPr>
            <a:r>
              <a:rPr lang="en-US" dirty="0" smtClean="0"/>
              <a:t>Examples: </a:t>
            </a:r>
          </a:p>
          <a:p>
            <a:pPr marL="571500" lvl="1" indent="-346075">
              <a:spcBef>
                <a:spcPct val="15000"/>
              </a:spcBef>
              <a:buSzPct val="115000"/>
            </a:pPr>
            <a:r>
              <a:rPr lang="en-US" sz="2800" dirty="0" smtClean="0"/>
              <a:t>stock market boom or crash</a:t>
            </a:r>
            <a:br>
              <a:rPr lang="en-US" sz="2800" dirty="0" smtClean="0"/>
            </a:br>
            <a:r>
              <a:rPr lang="en-US" sz="2800" dirty="0" smtClean="0"/>
              <a:t>	</a:t>
            </a:r>
            <a:r>
              <a:rPr lang="en-US" sz="2800" dirty="0" smtClean="0">
                <a:latin typeface="Wingdings 3" charset="2"/>
                <a:cs typeface="Wingdings 3" charset="2"/>
                <a:sym typeface="Symbol" pitchFamily="18" charset="2"/>
              </a:rPr>
              <a:t>g</a:t>
            </a:r>
            <a:r>
              <a:rPr lang="en-US" sz="2800" dirty="0" smtClean="0">
                <a:sym typeface="Symbol" pitchFamily="18" charset="2"/>
              </a:rPr>
              <a:t> change in households’ wealth</a:t>
            </a:r>
            <a:br>
              <a:rPr lang="en-US" sz="2800" dirty="0" smtClean="0">
                <a:sym typeface="Symbol" pitchFamily="18" charset="2"/>
              </a:rPr>
            </a:br>
            <a:r>
              <a:rPr lang="en-US" sz="2800" dirty="0" smtClean="0">
                <a:sym typeface="Symbol" pitchFamily="18" charset="2"/>
              </a:rPr>
              <a:t>	</a:t>
            </a:r>
            <a:r>
              <a:rPr lang="en-US" sz="2800" dirty="0">
                <a:latin typeface="Wingdings 3" charset="2"/>
                <a:cs typeface="Wingdings 3" charset="2"/>
                <a:sym typeface="Symbol" pitchFamily="18" charset="2"/>
              </a:rPr>
              <a:t>g</a:t>
            </a:r>
            <a:r>
              <a:rPr lang="en-US" sz="2800" dirty="0" smtClean="0">
                <a:sym typeface="Symbol" pitchFamily="18" charset="2"/>
              </a:rPr>
              <a:t> </a:t>
            </a:r>
            <a:r>
              <a:rPr lang="en-US" sz="2800" dirty="0">
                <a:latin typeface="Times New Roman"/>
                <a:cs typeface="Times New Roman"/>
                <a:sym typeface="Symbol" pitchFamily="18" charset="2"/>
              </a:rPr>
              <a:t>Δ</a:t>
            </a:r>
            <a:r>
              <a:rPr lang="en-US" sz="2800" b="1" i="1" dirty="0" smtClean="0">
                <a:sym typeface="Symbol" pitchFamily="18" charset="2"/>
              </a:rPr>
              <a:t>C</a:t>
            </a:r>
            <a:r>
              <a:rPr lang="en-US" sz="2800" dirty="0" smtClean="0">
                <a:sym typeface="Symbol" pitchFamily="18" charset="2"/>
              </a:rPr>
              <a:t>  </a:t>
            </a:r>
          </a:p>
          <a:p>
            <a:pPr marL="571500" lvl="1" indent="-346075">
              <a:buSzPct val="110000"/>
            </a:pPr>
            <a:r>
              <a:rPr lang="en-US" sz="2800" dirty="0" smtClean="0"/>
              <a:t>change in business or consumer </a:t>
            </a:r>
            <a:br>
              <a:rPr lang="en-US" sz="2800" dirty="0" smtClean="0"/>
            </a:br>
            <a:r>
              <a:rPr lang="en-US" sz="2800" dirty="0" smtClean="0"/>
              <a:t>confidence or expectations </a:t>
            </a:r>
            <a:br>
              <a:rPr lang="en-US" sz="2800" dirty="0" smtClean="0"/>
            </a:br>
            <a:r>
              <a:rPr lang="en-US" sz="2800" dirty="0" smtClean="0"/>
              <a:t> 	</a:t>
            </a:r>
            <a:r>
              <a:rPr lang="en-US" sz="2800" dirty="0">
                <a:latin typeface="Wingdings 3" charset="2"/>
                <a:cs typeface="Wingdings 3" charset="2"/>
                <a:sym typeface="Symbol" pitchFamily="18" charset="2"/>
              </a:rPr>
              <a:t>g</a:t>
            </a:r>
            <a:r>
              <a:rPr lang="en-US" sz="2800" dirty="0" smtClean="0">
                <a:sym typeface="Symbol" pitchFamily="18" charset="2"/>
              </a:rPr>
              <a:t> </a:t>
            </a:r>
            <a:r>
              <a:rPr lang="en-US" sz="2800" dirty="0">
                <a:latin typeface="Times New Roman"/>
                <a:cs typeface="Times New Roman"/>
                <a:sym typeface="Symbol" pitchFamily="18" charset="2"/>
              </a:rPr>
              <a:t>Δ</a:t>
            </a:r>
            <a:r>
              <a:rPr lang="en-US" b="1" i="1" dirty="0" smtClean="0">
                <a:latin typeface="Tahoma" pitchFamily="34" charset="0"/>
                <a:sym typeface="Symbol" pitchFamily="18" charset="2"/>
              </a:rPr>
              <a:t>I</a:t>
            </a:r>
            <a:r>
              <a:rPr lang="en-US" sz="2800" dirty="0" smtClean="0">
                <a:sym typeface="Symbol" pitchFamily="18" charset="2"/>
              </a:rPr>
              <a:t>  and/or </a:t>
            </a:r>
            <a:r>
              <a:rPr lang="en-US" sz="2800" dirty="0">
                <a:latin typeface="Times New Roman"/>
                <a:cs typeface="Times New Roman"/>
                <a:sym typeface="Symbol" pitchFamily="18" charset="2"/>
              </a:rPr>
              <a:t>Δ</a:t>
            </a:r>
            <a:r>
              <a:rPr lang="en-US" sz="2800" b="1" i="1" dirty="0" smtClean="0">
                <a:sym typeface="Symbol" pitchFamily="18" charset="2"/>
              </a:rPr>
              <a:t>C</a:t>
            </a:r>
            <a:endParaRPr lang="en-US" sz="2800" dirty="0" smtClean="0"/>
          </a:p>
        </p:txBody>
      </p:sp>
    </p:spTree>
    <p:extLst>
      <p:ext uri="{BB962C8B-B14F-4D97-AF65-F5344CB8AC3E}">
        <p14:creationId xmlns:p14="http://schemas.microsoft.com/office/powerpoint/2010/main" val="41528096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Shocks in the </a:t>
            </a:r>
            <a:r>
              <a:rPr lang="en-US" i="1" smtClean="0"/>
              <a:t>IS</a:t>
            </a:r>
            <a:r>
              <a:rPr lang="en-US" sz="1200" i="1" smtClean="0"/>
              <a:t> </a:t>
            </a:r>
            <a:r>
              <a:rPr lang="en-US" smtClean="0"/>
              <a:t>-</a:t>
            </a:r>
            <a:r>
              <a:rPr lang="en-US" i="1" smtClean="0"/>
              <a:t>LM</a:t>
            </a:r>
            <a:r>
              <a:rPr lang="en-US" sz="1200" i="1" smtClean="0"/>
              <a:t> </a:t>
            </a:r>
            <a:r>
              <a:rPr lang="en-US" smtClean="0"/>
              <a:t> model</a:t>
            </a:r>
          </a:p>
        </p:txBody>
      </p:sp>
      <p:sp>
        <p:nvSpPr>
          <p:cNvPr id="30723" name="Rectangle 3"/>
          <p:cNvSpPr>
            <a:spLocks noGrp="1" noChangeArrowheads="1"/>
          </p:cNvSpPr>
          <p:nvPr>
            <p:ph type="body" idx="1"/>
          </p:nvPr>
        </p:nvSpPr>
        <p:spPr>
          <a:xfrm>
            <a:off x="581025" y="1473200"/>
            <a:ext cx="7543800" cy="4648200"/>
          </a:xfrm>
        </p:spPr>
        <p:txBody>
          <a:bodyPr/>
          <a:lstStyle/>
          <a:p>
            <a:pPr marL="0" indent="0">
              <a:spcBef>
                <a:spcPct val="15000"/>
              </a:spcBef>
              <a:buFont typeface="Wingdings" pitchFamily="2" charset="2"/>
              <a:buNone/>
            </a:pPr>
            <a:r>
              <a:rPr lang="en-US" b="1" i="1" dirty="0" smtClean="0">
                <a:solidFill>
                  <a:srgbClr val="CC0000"/>
                </a:solidFill>
              </a:rPr>
              <a:t>LM</a:t>
            </a:r>
            <a:r>
              <a:rPr lang="en-US" sz="1100" b="1" dirty="0" smtClean="0">
                <a:solidFill>
                  <a:srgbClr val="CC0000"/>
                </a:solidFill>
              </a:rPr>
              <a:t> </a:t>
            </a:r>
            <a:r>
              <a:rPr lang="en-US" b="1" dirty="0" smtClean="0">
                <a:solidFill>
                  <a:srgbClr val="CC0000"/>
                </a:solidFill>
              </a:rPr>
              <a:t> shocks</a:t>
            </a:r>
            <a:r>
              <a:rPr lang="en-US" dirty="0" smtClean="0"/>
              <a:t>:  exogenous changes in the demand for money.  </a:t>
            </a:r>
          </a:p>
          <a:p>
            <a:pPr marL="0" indent="0">
              <a:spcBef>
                <a:spcPct val="50000"/>
              </a:spcBef>
              <a:buFont typeface="Wingdings" pitchFamily="2" charset="2"/>
              <a:buNone/>
            </a:pPr>
            <a:r>
              <a:rPr lang="en-US" dirty="0" smtClean="0"/>
              <a:t>Examples:</a:t>
            </a:r>
          </a:p>
          <a:p>
            <a:pPr marL="571500" lvl="1" indent="-346075">
              <a:spcBef>
                <a:spcPct val="15000"/>
              </a:spcBef>
              <a:buSzPct val="110000"/>
            </a:pPr>
            <a:r>
              <a:rPr lang="en-US" sz="2800" dirty="0" smtClean="0"/>
              <a:t>A wave of credit card fraud increases demand for money.</a:t>
            </a:r>
          </a:p>
          <a:p>
            <a:pPr marL="571500" lvl="1" indent="-346075">
              <a:spcBef>
                <a:spcPct val="15000"/>
              </a:spcBef>
              <a:buSzPct val="110000"/>
            </a:pPr>
            <a:r>
              <a:rPr lang="en-US" sz="2800" dirty="0" smtClean="0"/>
              <a:t>More ATMs or the Internet reduce money demand.</a:t>
            </a:r>
          </a:p>
        </p:txBody>
      </p:sp>
    </p:spTree>
    <p:extLst>
      <p:ext uri="{BB962C8B-B14F-4D97-AF65-F5344CB8AC3E}">
        <p14:creationId xmlns:p14="http://schemas.microsoft.com/office/powerpoint/2010/main" val="104176229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Analyze shocks with the </a:t>
            </a:r>
            <a:r>
              <a:rPr lang="en-US" i="1" dirty="0" smtClean="0">
                <a:solidFill>
                  <a:schemeClr val="bg1"/>
                </a:solidFill>
                <a:effectLst>
                  <a:outerShdw blurRad="38100" dist="38100" dir="2700000" algn="tl">
                    <a:srgbClr val="000000">
                      <a:alpha val="43137"/>
                    </a:srgbClr>
                  </a:outerShdw>
                </a:effectLst>
              </a:rPr>
              <a:t>IS-LM</a:t>
            </a:r>
            <a:r>
              <a:rPr lang="en-US" dirty="0" smtClean="0">
                <a:solidFill>
                  <a:schemeClr val="bg1"/>
                </a:solidFill>
                <a:effectLst>
                  <a:outerShdw blurRad="38100" dist="38100" dir="2700000" algn="tl">
                    <a:srgbClr val="000000">
                      <a:alpha val="43137"/>
                    </a:srgbClr>
                  </a:outerShdw>
                </a:effectLst>
              </a:rPr>
              <a:t> </a:t>
            </a:r>
            <a:r>
              <a:rPr lang="en-US" sz="1600" dirty="0" smtClean="0">
                <a:solidFill>
                  <a:schemeClr val="bg1"/>
                </a:solidFill>
                <a:effectLst>
                  <a:outerShdw blurRad="38100" dist="38100" dir="2700000" algn="tl">
                    <a:srgbClr val="000000">
                      <a:alpha val="43137"/>
                    </a:srgbClr>
                  </a:outerShdw>
                </a:effectLst>
              </a:rPr>
              <a:t> </a:t>
            </a:r>
            <a:r>
              <a:rPr lang="en-US" dirty="0" smtClean="0">
                <a:solidFill>
                  <a:schemeClr val="bg1"/>
                </a:solidFill>
                <a:effectLst>
                  <a:outerShdw blurRad="38100" dist="38100" dir="2700000" algn="tl">
                    <a:srgbClr val="000000">
                      <a:alpha val="43137"/>
                    </a:srgbClr>
                  </a:outerShdw>
                </a:effectLst>
              </a:rPr>
              <a:t>model</a:t>
            </a:r>
            <a:endParaRPr lang="en-US"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6250" y="1484416"/>
            <a:ext cx="8210550" cy="4641747"/>
          </a:xfrm>
        </p:spPr>
        <p:txBody>
          <a:bodyPr/>
          <a:lstStyle/>
          <a:p>
            <a:pPr marL="0" indent="0">
              <a:spcBef>
                <a:spcPct val="10000"/>
              </a:spcBef>
              <a:buNone/>
            </a:pPr>
            <a:r>
              <a:rPr lang="en-US" sz="2700" dirty="0"/>
              <a:t>Use the </a:t>
            </a:r>
            <a:r>
              <a:rPr lang="en-US" sz="2700" i="1" dirty="0"/>
              <a:t>IS-LM</a:t>
            </a:r>
            <a:r>
              <a:rPr lang="en-US" sz="2700" dirty="0"/>
              <a:t> model to analyze the effects of</a:t>
            </a:r>
          </a:p>
          <a:p>
            <a:pPr marL="692150" lvl="1" indent="-433388">
              <a:spcBef>
                <a:spcPct val="10000"/>
              </a:spcBef>
              <a:buClr>
                <a:schemeClr val="accent2"/>
              </a:buClr>
              <a:buFontTx/>
              <a:buNone/>
            </a:pPr>
            <a:r>
              <a:rPr lang="en-US" sz="2600" b="1" dirty="0">
                <a:solidFill>
                  <a:srgbClr val="203F15"/>
                </a:solidFill>
              </a:rPr>
              <a:t>1.</a:t>
            </a:r>
            <a:r>
              <a:rPr lang="en-US" sz="2600" b="1" dirty="0"/>
              <a:t>	</a:t>
            </a:r>
            <a:r>
              <a:rPr lang="en-US" sz="2600" dirty="0"/>
              <a:t>a housing market crash that reduces </a:t>
            </a:r>
            <a:br>
              <a:rPr lang="en-US" sz="2600" dirty="0"/>
            </a:br>
            <a:r>
              <a:rPr lang="en-US" sz="2600" dirty="0"/>
              <a:t>consumers’ wealth</a:t>
            </a:r>
          </a:p>
          <a:p>
            <a:pPr marL="692150" lvl="1" indent="-433388">
              <a:spcBef>
                <a:spcPct val="10000"/>
              </a:spcBef>
              <a:buClr>
                <a:schemeClr val="accent2"/>
              </a:buClr>
              <a:buFontTx/>
              <a:buNone/>
            </a:pPr>
            <a:r>
              <a:rPr lang="en-US" sz="2600" b="1" dirty="0">
                <a:solidFill>
                  <a:srgbClr val="203F15"/>
                </a:solidFill>
              </a:rPr>
              <a:t>2.</a:t>
            </a:r>
            <a:r>
              <a:rPr lang="en-US" sz="2600" b="1" dirty="0"/>
              <a:t>	</a:t>
            </a:r>
            <a:r>
              <a:rPr lang="en-US" sz="2600" dirty="0"/>
              <a:t>consumers using cash </a:t>
            </a:r>
            <a:r>
              <a:rPr lang="en-US" sz="2600" dirty="0" smtClean="0"/>
              <a:t>in </a:t>
            </a:r>
            <a:r>
              <a:rPr lang="en-US" sz="2600" dirty="0"/>
              <a:t>transactions more frequently </a:t>
            </a:r>
            <a:r>
              <a:rPr lang="en-US" sz="2600" dirty="0" smtClean="0"/>
              <a:t>in </a:t>
            </a:r>
            <a:r>
              <a:rPr lang="en-US" sz="2600" dirty="0"/>
              <a:t>response to an increase in identity theft</a:t>
            </a:r>
          </a:p>
          <a:p>
            <a:pPr marL="0" indent="0">
              <a:spcBef>
                <a:spcPct val="60000"/>
              </a:spcBef>
              <a:buNone/>
            </a:pPr>
            <a:r>
              <a:rPr lang="en-US" sz="2700" dirty="0"/>
              <a:t>For each shock, </a:t>
            </a:r>
          </a:p>
          <a:p>
            <a:pPr marL="692150" lvl="1" indent="-433388">
              <a:spcBef>
                <a:spcPct val="10000"/>
              </a:spcBef>
              <a:buClr>
                <a:srgbClr val="990099"/>
              </a:buClr>
              <a:buFontTx/>
              <a:buNone/>
            </a:pPr>
            <a:r>
              <a:rPr lang="en-US" sz="2400" b="1" dirty="0">
                <a:solidFill>
                  <a:srgbClr val="333333"/>
                </a:solidFill>
              </a:rPr>
              <a:t>a.</a:t>
            </a:r>
            <a:r>
              <a:rPr lang="en-US" sz="2400" b="1" dirty="0">
                <a:solidFill>
                  <a:srgbClr val="996633"/>
                </a:solidFill>
              </a:rPr>
              <a:t>	</a:t>
            </a:r>
            <a:r>
              <a:rPr lang="en-US" sz="2600" dirty="0"/>
              <a:t>use the </a:t>
            </a:r>
            <a:r>
              <a:rPr lang="en-US" sz="2600" i="1" dirty="0"/>
              <a:t>IS-LM</a:t>
            </a:r>
            <a:r>
              <a:rPr lang="en-US" sz="2600" dirty="0"/>
              <a:t> diagram to determine the effects </a:t>
            </a:r>
            <a:br>
              <a:rPr lang="en-US" sz="2600" dirty="0"/>
            </a:br>
            <a:r>
              <a:rPr lang="en-US" sz="2600" dirty="0"/>
              <a:t>on </a:t>
            </a:r>
            <a:r>
              <a:rPr lang="en-US" sz="2600" b="1" i="1" dirty="0"/>
              <a:t>Y</a:t>
            </a:r>
            <a:r>
              <a:rPr lang="en-US" sz="1100" b="1" i="1" dirty="0"/>
              <a:t> </a:t>
            </a:r>
            <a:r>
              <a:rPr lang="en-US" sz="2600" dirty="0"/>
              <a:t> and </a:t>
            </a:r>
            <a:r>
              <a:rPr lang="en-US" sz="2600" b="1" i="1" dirty="0"/>
              <a:t>r</a:t>
            </a:r>
            <a:r>
              <a:rPr lang="en-US" sz="2600" b="1" dirty="0"/>
              <a:t>.</a:t>
            </a:r>
            <a:endParaRPr lang="en-US" sz="2600" b="1" i="1" dirty="0"/>
          </a:p>
          <a:p>
            <a:pPr marL="692150" lvl="1" indent="-433388">
              <a:spcBef>
                <a:spcPct val="10000"/>
              </a:spcBef>
              <a:buClr>
                <a:srgbClr val="990099"/>
              </a:buClr>
              <a:buFontTx/>
              <a:buNone/>
            </a:pPr>
            <a:r>
              <a:rPr lang="en-US" sz="2400" b="1" dirty="0">
                <a:solidFill>
                  <a:srgbClr val="203F15"/>
                </a:solidFill>
              </a:rPr>
              <a:t>b.</a:t>
            </a:r>
            <a:r>
              <a:rPr lang="en-US" sz="2400" b="1" dirty="0">
                <a:solidFill>
                  <a:srgbClr val="996633"/>
                </a:solidFill>
              </a:rPr>
              <a:t>	</a:t>
            </a:r>
            <a:r>
              <a:rPr lang="en-US" sz="2600" dirty="0"/>
              <a:t>figure out what happens to </a:t>
            </a:r>
            <a:r>
              <a:rPr lang="en-US" sz="2600" b="1" i="1" dirty="0"/>
              <a:t>C</a:t>
            </a:r>
            <a:r>
              <a:rPr lang="en-US" sz="2600" dirty="0"/>
              <a:t>, </a:t>
            </a:r>
            <a:r>
              <a:rPr lang="en-US" sz="2600" b="1" i="1" dirty="0">
                <a:latin typeface="Tahoma" pitchFamily="34" charset="0"/>
              </a:rPr>
              <a:t>I</a:t>
            </a:r>
            <a:r>
              <a:rPr lang="en-US" sz="2600" dirty="0"/>
              <a:t>, and the unemployment rate.</a:t>
            </a:r>
            <a:endParaRPr lang="en-US" dirty="0"/>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15</a:t>
            </a:fld>
            <a:endParaRPr lang="en-US" sz="1600" dirty="0">
              <a:solidFill>
                <a:srgbClr val="006666"/>
              </a:solidFill>
              <a:cs typeface="Arial"/>
            </a:endParaRPr>
          </a:p>
        </p:txBody>
      </p:sp>
    </p:spTree>
    <p:extLst>
      <p:ext uri="{BB962C8B-B14F-4D97-AF65-F5344CB8AC3E}">
        <p14:creationId xmlns:p14="http://schemas.microsoft.com/office/powerpoint/2010/main" val="34959188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ANSWERS, PART 1</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Housing market crash</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16</a:t>
            </a:fld>
            <a:endParaRPr lang="en-US" sz="1600" dirty="0">
              <a:solidFill>
                <a:srgbClr val="006666"/>
              </a:solidFill>
              <a:cs typeface="Arial"/>
            </a:endParaRPr>
          </a:p>
        </p:txBody>
      </p:sp>
      <p:grpSp>
        <p:nvGrpSpPr>
          <p:cNvPr id="6" name="Group 3"/>
          <p:cNvGrpSpPr>
            <a:grpSpLocks/>
          </p:cNvGrpSpPr>
          <p:nvPr/>
        </p:nvGrpSpPr>
        <p:grpSpPr bwMode="auto">
          <a:xfrm>
            <a:off x="5662613" y="2867025"/>
            <a:ext cx="2625725" cy="2212975"/>
            <a:chOff x="3321" y="1486"/>
            <a:chExt cx="1654" cy="1394"/>
          </a:xfrm>
        </p:grpSpPr>
        <p:sp>
          <p:nvSpPr>
            <p:cNvPr id="7" name="Line 4"/>
            <p:cNvSpPr>
              <a:spLocks noChangeShapeType="1"/>
            </p:cNvSpPr>
            <p:nvPr/>
          </p:nvSpPr>
          <p:spPr bwMode="auto">
            <a:xfrm>
              <a:off x="3321" y="1486"/>
              <a:ext cx="1257" cy="1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Text Box 5"/>
            <p:cNvSpPr txBox="1">
              <a:spLocks noChangeArrowheads="1"/>
            </p:cNvSpPr>
            <p:nvPr/>
          </p:nvSpPr>
          <p:spPr bwMode="auto">
            <a:xfrm>
              <a:off x="4542" y="2592"/>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IS</a:t>
              </a:r>
              <a:r>
                <a:rPr lang="en-US" sz="2200" b="1" i="1" baseline="-25000">
                  <a:latin typeface="Tahoma" pitchFamily="34" charset="0"/>
                </a:rPr>
                <a:t>1</a:t>
              </a:r>
            </a:p>
          </p:txBody>
        </p:sp>
      </p:grpSp>
      <p:grpSp>
        <p:nvGrpSpPr>
          <p:cNvPr id="10" name="Group 34"/>
          <p:cNvGrpSpPr>
            <a:grpSpLocks/>
          </p:cNvGrpSpPr>
          <p:nvPr/>
        </p:nvGrpSpPr>
        <p:grpSpPr bwMode="auto">
          <a:xfrm>
            <a:off x="4703763" y="2043113"/>
            <a:ext cx="3962400" cy="3616325"/>
            <a:chOff x="1878345" y="2244418"/>
            <a:chExt cx="3962400" cy="3616325"/>
          </a:xfrm>
        </p:grpSpPr>
        <p:grpSp>
          <p:nvGrpSpPr>
            <p:cNvPr id="11" name="Group 8"/>
            <p:cNvGrpSpPr>
              <a:grpSpLocks/>
            </p:cNvGrpSpPr>
            <p:nvPr/>
          </p:nvGrpSpPr>
          <p:grpSpPr bwMode="auto">
            <a:xfrm>
              <a:off x="2089352" y="2619144"/>
              <a:ext cx="3397048" cy="2992821"/>
              <a:chOff x="2640" y="1056"/>
              <a:chExt cx="2496" cy="2112"/>
            </a:xfrm>
          </p:grpSpPr>
          <p:sp>
            <p:nvSpPr>
              <p:cNvPr id="14" name="Line 9"/>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0"/>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 name="Text Box 11"/>
            <p:cNvSpPr txBox="1">
              <a:spLocks noChangeArrowheads="1"/>
            </p:cNvSpPr>
            <p:nvPr/>
          </p:nvSpPr>
          <p:spPr bwMode="auto">
            <a:xfrm>
              <a:off x="5262895" y="5403507"/>
              <a:ext cx="577850" cy="457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13" name="Text Box 12"/>
            <p:cNvSpPr txBox="1">
              <a:spLocks noChangeArrowheads="1"/>
            </p:cNvSpPr>
            <p:nvPr/>
          </p:nvSpPr>
          <p:spPr bwMode="auto">
            <a:xfrm>
              <a:off x="1878345" y="2244418"/>
              <a:ext cx="412750" cy="457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r</a:t>
              </a:r>
              <a:endParaRPr lang="en-US" sz="2200"/>
            </a:p>
          </p:txBody>
        </p:sp>
      </p:grpSp>
      <p:grpSp>
        <p:nvGrpSpPr>
          <p:cNvPr id="16" name="Group 13"/>
          <p:cNvGrpSpPr>
            <a:grpSpLocks/>
          </p:cNvGrpSpPr>
          <p:nvPr/>
        </p:nvGrpSpPr>
        <p:grpSpPr bwMode="auto">
          <a:xfrm>
            <a:off x="5472113" y="2424113"/>
            <a:ext cx="2667000" cy="2590800"/>
            <a:chOff x="3504" y="1200"/>
            <a:chExt cx="1488" cy="1440"/>
          </a:xfrm>
        </p:grpSpPr>
        <p:sp>
          <p:nvSpPr>
            <p:cNvPr id="17" name="Line 14"/>
            <p:cNvSpPr>
              <a:spLocks noChangeShapeType="1"/>
            </p:cNvSpPr>
            <p:nvPr/>
          </p:nvSpPr>
          <p:spPr bwMode="auto">
            <a:xfrm flipV="1">
              <a:off x="3504" y="1440"/>
              <a:ext cx="1200" cy="1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15"/>
            <p:cNvSpPr txBox="1">
              <a:spLocks noChangeArrowheads="1"/>
            </p:cNvSpPr>
            <p:nvPr/>
          </p:nvSpPr>
          <p:spPr bwMode="auto">
            <a:xfrm>
              <a:off x="4560" y="1200"/>
              <a:ext cx="43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LM</a:t>
              </a:r>
              <a:r>
                <a:rPr lang="en-US" sz="2400" b="1" i="1" baseline="-25000">
                  <a:latin typeface="Tahoma" pitchFamily="34" charset="0"/>
                </a:rPr>
                <a:t>1</a:t>
              </a:r>
            </a:p>
          </p:txBody>
        </p:sp>
      </p:grpSp>
      <p:grpSp>
        <p:nvGrpSpPr>
          <p:cNvPr id="19" name="Group 16"/>
          <p:cNvGrpSpPr>
            <a:grpSpLocks/>
          </p:cNvGrpSpPr>
          <p:nvPr/>
        </p:nvGrpSpPr>
        <p:grpSpPr bwMode="auto">
          <a:xfrm>
            <a:off x="4340225" y="3521075"/>
            <a:ext cx="2647950" cy="2351088"/>
            <a:chOff x="2832" y="1950"/>
            <a:chExt cx="1302" cy="1314"/>
          </a:xfrm>
        </p:grpSpPr>
        <p:sp>
          <p:nvSpPr>
            <p:cNvPr id="20" name="Line 17"/>
            <p:cNvSpPr>
              <a:spLocks noChangeShapeType="1"/>
            </p:cNvSpPr>
            <p:nvPr/>
          </p:nvSpPr>
          <p:spPr bwMode="auto">
            <a:xfrm flipH="1">
              <a:off x="3092" y="2130"/>
              <a:ext cx="87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8"/>
            <p:cNvSpPr>
              <a:spLocks noChangeShapeType="1"/>
            </p:cNvSpPr>
            <p:nvPr/>
          </p:nvSpPr>
          <p:spPr bwMode="auto">
            <a:xfrm flipH="1">
              <a:off x="3966" y="2127"/>
              <a:ext cx="0" cy="87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Text Box 19"/>
            <p:cNvSpPr txBox="1">
              <a:spLocks noChangeArrowheads="1"/>
            </p:cNvSpPr>
            <p:nvPr/>
          </p:nvSpPr>
          <p:spPr bwMode="auto">
            <a:xfrm>
              <a:off x="2832" y="195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latin typeface="Tahoma" pitchFamily="34" charset="0"/>
                </a:rPr>
                <a:t>r</a:t>
              </a:r>
              <a:r>
                <a:rPr lang="en-US" sz="2100" b="1" i="1" baseline="-25000">
                  <a:latin typeface="Tahoma" pitchFamily="34" charset="0"/>
                </a:rPr>
                <a:t>1</a:t>
              </a:r>
              <a:endParaRPr lang="en-US" sz="2100" baseline="-25000"/>
            </a:p>
          </p:txBody>
        </p:sp>
        <p:sp>
          <p:nvSpPr>
            <p:cNvPr id="23" name="Text Box 20"/>
            <p:cNvSpPr txBox="1">
              <a:spLocks noChangeArrowheads="1"/>
            </p:cNvSpPr>
            <p:nvPr/>
          </p:nvSpPr>
          <p:spPr bwMode="auto">
            <a:xfrm>
              <a:off x="3798" y="2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latin typeface="Tahoma" pitchFamily="34" charset="0"/>
                </a:rPr>
                <a:t>Y</a:t>
              </a:r>
              <a:r>
                <a:rPr lang="en-US" sz="2100" b="1" i="1" baseline="-25000">
                  <a:latin typeface="Tahoma" pitchFamily="34" charset="0"/>
                </a:rPr>
                <a:t>1</a:t>
              </a:r>
              <a:endParaRPr lang="en-US" sz="2100" baseline="-25000"/>
            </a:p>
          </p:txBody>
        </p:sp>
      </p:grpSp>
      <p:grpSp>
        <p:nvGrpSpPr>
          <p:cNvPr id="24" name="Group 21"/>
          <p:cNvGrpSpPr>
            <a:grpSpLocks/>
          </p:cNvGrpSpPr>
          <p:nvPr/>
        </p:nvGrpSpPr>
        <p:grpSpPr bwMode="auto">
          <a:xfrm>
            <a:off x="5146675" y="3265488"/>
            <a:ext cx="2549525" cy="2081212"/>
            <a:chOff x="3511" y="1239"/>
            <a:chExt cx="1649" cy="1392"/>
          </a:xfrm>
        </p:grpSpPr>
        <p:sp>
          <p:nvSpPr>
            <p:cNvPr id="25" name="Line 22"/>
            <p:cNvSpPr>
              <a:spLocks noChangeShapeType="1"/>
            </p:cNvSpPr>
            <p:nvPr/>
          </p:nvSpPr>
          <p:spPr bwMode="auto">
            <a:xfrm>
              <a:off x="3511" y="1239"/>
              <a:ext cx="1257" cy="125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Text Box 23"/>
            <p:cNvSpPr txBox="1">
              <a:spLocks noChangeArrowheads="1"/>
            </p:cNvSpPr>
            <p:nvPr/>
          </p:nvSpPr>
          <p:spPr bwMode="auto">
            <a:xfrm>
              <a:off x="4727" y="2343"/>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IS</a:t>
              </a:r>
              <a:r>
                <a:rPr lang="en-US" sz="2200" b="1" i="1" baseline="-25000">
                  <a:latin typeface="Tahoma" pitchFamily="34" charset="0"/>
                </a:rPr>
                <a:t>2</a:t>
              </a:r>
            </a:p>
          </p:txBody>
        </p:sp>
      </p:grpSp>
      <p:grpSp>
        <p:nvGrpSpPr>
          <p:cNvPr id="27" name="Group 40"/>
          <p:cNvGrpSpPr>
            <a:grpSpLocks/>
          </p:cNvGrpSpPr>
          <p:nvPr/>
        </p:nvGrpSpPr>
        <p:grpSpPr bwMode="auto">
          <a:xfrm>
            <a:off x="4424363" y="4006850"/>
            <a:ext cx="2054225" cy="1822450"/>
            <a:chOff x="4424831" y="4006286"/>
            <a:chExt cx="2053590" cy="1823192"/>
          </a:xfrm>
        </p:grpSpPr>
        <p:grpSp>
          <p:nvGrpSpPr>
            <p:cNvPr id="28" name="Group 24"/>
            <p:cNvGrpSpPr>
              <a:grpSpLocks/>
            </p:cNvGrpSpPr>
            <p:nvPr/>
          </p:nvGrpSpPr>
          <p:grpSpPr bwMode="auto">
            <a:xfrm>
              <a:off x="5945021" y="4278491"/>
              <a:ext cx="533400" cy="1550987"/>
              <a:chOff x="4020" y="2287"/>
              <a:chExt cx="336" cy="977"/>
            </a:xfrm>
          </p:grpSpPr>
          <p:sp>
            <p:nvSpPr>
              <p:cNvPr id="32" name="Line 25"/>
              <p:cNvSpPr>
                <a:spLocks noChangeShapeType="1"/>
              </p:cNvSpPr>
              <p:nvPr/>
            </p:nvSpPr>
            <p:spPr bwMode="auto">
              <a:xfrm flipH="1">
                <a:off x="4181" y="2287"/>
                <a:ext cx="2" cy="7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Text Box 26"/>
              <p:cNvSpPr txBox="1">
                <a:spLocks noChangeArrowheads="1"/>
              </p:cNvSpPr>
              <p:nvPr/>
            </p:nvSpPr>
            <p:spPr bwMode="auto">
              <a:xfrm>
                <a:off x="4020" y="2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latin typeface="Tahoma" pitchFamily="34" charset="0"/>
                  </a:rPr>
                  <a:t>Y</a:t>
                </a:r>
                <a:r>
                  <a:rPr lang="en-US" sz="2100" b="1" i="1" baseline="-25000">
                    <a:latin typeface="Tahoma" pitchFamily="34" charset="0"/>
                  </a:rPr>
                  <a:t>2</a:t>
                </a:r>
                <a:endParaRPr lang="en-US" sz="2100" baseline="-25000"/>
              </a:p>
            </p:txBody>
          </p:sp>
        </p:grpSp>
        <p:grpSp>
          <p:nvGrpSpPr>
            <p:cNvPr id="29" name="Group 27"/>
            <p:cNvGrpSpPr>
              <a:grpSpLocks/>
            </p:cNvGrpSpPr>
            <p:nvPr/>
          </p:nvGrpSpPr>
          <p:grpSpPr bwMode="auto">
            <a:xfrm>
              <a:off x="4424831" y="4006286"/>
              <a:ext cx="1771651" cy="457200"/>
              <a:chOff x="2832" y="1731"/>
              <a:chExt cx="1116" cy="288"/>
            </a:xfrm>
          </p:grpSpPr>
          <p:sp>
            <p:nvSpPr>
              <p:cNvPr id="30" name="Line 28"/>
              <p:cNvSpPr>
                <a:spLocks noChangeShapeType="1"/>
              </p:cNvSpPr>
              <p:nvPr/>
            </p:nvSpPr>
            <p:spPr bwMode="auto">
              <a:xfrm flipH="1">
                <a:off x="3138" y="1907"/>
                <a:ext cx="81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Text Box 29"/>
              <p:cNvSpPr txBox="1">
                <a:spLocks noChangeArrowheads="1"/>
              </p:cNvSpPr>
              <p:nvPr/>
            </p:nvSpPr>
            <p:spPr bwMode="auto">
              <a:xfrm>
                <a:off x="2832" y="173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latin typeface="Tahoma" pitchFamily="34" charset="0"/>
                  </a:rPr>
                  <a:t>r</a:t>
                </a:r>
                <a:r>
                  <a:rPr lang="en-US" sz="2100" b="1" i="1" baseline="-25000">
                    <a:latin typeface="Tahoma" pitchFamily="34" charset="0"/>
                  </a:rPr>
                  <a:t>2</a:t>
                </a:r>
                <a:endParaRPr lang="en-US" sz="2100" baseline="-25000"/>
              </a:p>
            </p:txBody>
          </p:sp>
        </p:grpSp>
      </p:grpSp>
      <p:sp>
        <p:nvSpPr>
          <p:cNvPr id="34" name="Line 32"/>
          <p:cNvSpPr>
            <a:spLocks noChangeShapeType="1"/>
          </p:cNvSpPr>
          <p:nvPr/>
        </p:nvSpPr>
        <p:spPr bwMode="auto">
          <a:xfrm flipV="1">
            <a:off x="4991100" y="3902075"/>
            <a:ext cx="1588" cy="349250"/>
          </a:xfrm>
          <a:prstGeom prst="line">
            <a:avLst/>
          </a:prstGeom>
          <a:noFill/>
          <a:ln w="25400">
            <a:solidFill>
              <a:srgbClr val="C00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n-US"/>
          </a:p>
        </p:txBody>
      </p:sp>
      <p:sp>
        <p:nvSpPr>
          <p:cNvPr id="35" name="Line 31"/>
          <p:cNvSpPr>
            <a:spLocks noChangeShapeType="1"/>
          </p:cNvSpPr>
          <p:nvPr/>
        </p:nvSpPr>
        <p:spPr bwMode="auto">
          <a:xfrm>
            <a:off x="6251575" y="5294313"/>
            <a:ext cx="333375" cy="0"/>
          </a:xfrm>
          <a:prstGeom prst="line">
            <a:avLst/>
          </a:prstGeom>
          <a:noFill/>
          <a:ln w="25400">
            <a:solidFill>
              <a:srgbClr val="C00000"/>
            </a:solidFill>
            <a:round/>
            <a:headEnd type="triangle" w="lg" len="med"/>
            <a:tailEnd type="none" w="lg" len="lg"/>
          </a:ln>
          <a:extLst>
            <a:ext uri="{909E8E84-426E-40dd-AFC4-6F175D3DCCD1}">
              <a14:hiddenFill xmlns:a14="http://schemas.microsoft.com/office/drawing/2010/main">
                <a:noFill/>
              </a14:hiddenFill>
            </a:ext>
          </a:extLst>
        </p:spPr>
        <p:txBody>
          <a:bodyPr/>
          <a:lstStyle/>
          <a:p>
            <a:endParaRPr lang="en-US"/>
          </a:p>
        </p:txBody>
      </p:sp>
      <p:sp>
        <p:nvSpPr>
          <p:cNvPr id="36" name="Rectangle 3"/>
          <p:cNvSpPr txBox="1">
            <a:spLocks noChangeArrowheads="1"/>
          </p:cNvSpPr>
          <p:nvPr/>
        </p:nvSpPr>
        <p:spPr>
          <a:xfrm>
            <a:off x="917575" y="1422400"/>
            <a:ext cx="3327400" cy="5181600"/>
          </a:xfrm>
          <a:prstGeom prst="rect">
            <a:avLst/>
          </a:prstGeom>
          <a:noFill/>
          <a:ln/>
        </p:spPr>
        <p:txBody>
          <a:bodyPr rIns="0"/>
          <a:lstStyle/>
          <a:p>
            <a:pPr marL="288925" indent="-288925" eaLnBrk="0" hangingPunct="0">
              <a:lnSpc>
                <a:spcPct val="105000"/>
              </a:lnSpc>
              <a:spcBef>
                <a:spcPct val="25000"/>
              </a:spcBef>
              <a:buClr>
                <a:srgbClr val="333399"/>
              </a:buClr>
              <a:buSzPct val="90000"/>
              <a:defRPr/>
            </a:pPr>
            <a:r>
              <a:rPr lang="en-US" sz="2600" i="1" kern="0" dirty="0">
                <a:solidFill>
                  <a:srgbClr val="000000"/>
                </a:solidFill>
                <a:latin typeface="Arial"/>
                <a:cs typeface="Arial"/>
              </a:rPr>
              <a:t>IS</a:t>
            </a:r>
            <a:r>
              <a:rPr lang="en-US" sz="2600" kern="0" dirty="0">
                <a:solidFill>
                  <a:srgbClr val="000000"/>
                </a:solidFill>
                <a:latin typeface="Arial"/>
                <a:cs typeface="Arial"/>
              </a:rPr>
              <a:t> shifts </a:t>
            </a:r>
            <a:r>
              <a:rPr lang="en-US" sz="2600" kern="0" dirty="0" smtClean="0">
                <a:solidFill>
                  <a:srgbClr val="000000"/>
                </a:solidFill>
                <a:latin typeface="Arial"/>
                <a:cs typeface="Arial"/>
              </a:rPr>
              <a:t>left, </a:t>
            </a:r>
            <a:r>
              <a:rPr lang="en-US" sz="2600" kern="0" dirty="0">
                <a:solidFill>
                  <a:srgbClr val="000000"/>
                </a:solidFill>
                <a:latin typeface="Arial"/>
                <a:cs typeface="Arial"/>
              </a:rPr>
              <a:t>causing</a:t>
            </a:r>
          </a:p>
          <a:p>
            <a:pPr marL="288925" indent="-288925" eaLnBrk="0" hangingPunct="0">
              <a:lnSpc>
                <a:spcPct val="105000"/>
              </a:lnSpc>
              <a:spcBef>
                <a:spcPct val="25000"/>
              </a:spcBef>
              <a:buClr>
                <a:srgbClr val="333399"/>
              </a:buClr>
              <a:buSzPct val="90000"/>
              <a:defRPr/>
            </a:pPr>
            <a:r>
              <a:rPr lang="en-US" sz="2600" b="1" i="1" kern="0" dirty="0">
                <a:solidFill>
                  <a:srgbClr val="000000"/>
                </a:solidFill>
                <a:latin typeface="Arial"/>
                <a:cs typeface="Arial"/>
              </a:rPr>
              <a:t>r</a:t>
            </a:r>
            <a:r>
              <a:rPr lang="en-US" sz="2600" kern="0" dirty="0">
                <a:solidFill>
                  <a:srgbClr val="000000"/>
                </a:solidFill>
                <a:latin typeface="Arial"/>
                <a:cs typeface="Arial"/>
              </a:rPr>
              <a:t>  and </a:t>
            </a:r>
            <a:r>
              <a:rPr lang="en-US" sz="2600" b="1" i="1" kern="0" dirty="0">
                <a:solidFill>
                  <a:srgbClr val="000000"/>
                </a:solidFill>
                <a:latin typeface="Arial"/>
                <a:cs typeface="Arial"/>
              </a:rPr>
              <a:t>Y</a:t>
            </a:r>
            <a:r>
              <a:rPr lang="en-US" sz="2600" kern="0" dirty="0">
                <a:solidFill>
                  <a:srgbClr val="000000"/>
                </a:solidFill>
                <a:latin typeface="Arial"/>
                <a:cs typeface="Arial"/>
              </a:rPr>
              <a:t>  to fall.</a:t>
            </a:r>
          </a:p>
          <a:p>
            <a:pPr marL="288925" indent="-288925" eaLnBrk="0" hangingPunct="0">
              <a:lnSpc>
                <a:spcPct val="105000"/>
              </a:lnSpc>
              <a:spcBef>
                <a:spcPct val="25000"/>
              </a:spcBef>
              <a:buClr>
                <a:srgbClr val="333399"/>
              </a:buClr>
              <a:buSzPct val="90000"/>
              <a:defRPr/>
            </a:pPr>
            <a:endParaRPr lang="en-US" sz="2600" kern="0" dirty="0">
              <a:solidFill>
                <a:srgbClr val="000000"/>
              </a:solidFill>
              <a:latin typeface="Arial"/>
              <a:cs typeface="Arial"/>
            </a:endParaRPr>
          </a:p>
          <a:p>
            <a:pPr marL="339725" indent="-339725" eaLnBrk="0" hangingPunct="0">
              <a:lnSpc>
                <a:spcPct val="105000"/>
              </a:lnSpc>
              <a:spcBef>
                <a:spcPct val="25000"/>
              </a:spcBef>
              <a:buClr>
                <a:srgbClr val="333399"/>
              </a:buClr>
              <a:buSzPct val="90000"/>
              <a:defRPr/>
            </a:pPr>
            <a:r>
              <a:rPr lang="en-US" sz="2600" b="1" i="1" kern="0" dirty="0">
                <a:solidFill>
                  <a:srgbClr val="000000"/>
                </a:solidFill>
                <a:latin typeface="Arial"/>
                <a:cs typeface="Arial"/>
              </a:rPr>
              <a:t>C</a:t>
            </a:r>
            <a:r>
              <a:rPr lang="en-US" sz="2600" kern="0" dirty="0">
                <a:solidFill>
                  <a:srgbClr val="000000"/>
                </a:solidFill>
                <a:latin typeface="Arial"/>
                <a:cs typeface="Arial"/>
              </a:rPr>
              <a:t> falls due to lower wealth and lower income, </a:t>
            </a:r>
          </a:p>
          <a:p>
            <a:pPr marL="339725" indent="-339725" eaLnBrk="0" hangingPunct="0">
              <a:lnSpc>
                <a:spcPct val="105000"/>
              </a:lnSpc>
              <a:spcBef>
                <a:spcPct val="25000"/>
              </a:spcBef>
              <a:buClr>
                <a:srgbClr val="333399"/>
              </a:buClr>
              <a:buSzPct val="90000"/>
              <a:defRPr/>
            </a:pPr>
            <a:r>
              <a:rPr lang="en-US" sz="2600" b="1" i="1" kern="0" dirty="0">
                <a:solidFill>
                  <a:srgbClr val="000000"/>
                </a:solidFill>
                <a:latin typeface="+mj-lt"/>
                <a:cs typeface="Arial"/>
              </a:rPr>
              <a:t>I</a:t>
            </a:r>
            <a:r>
              <a:rPr lang="en-US" sz="2600" kern="0" dirty="0">
                <a:solidFill>
                  <a:srgbClr val="000000"/>
                </a:solidFill>
                <a:latin typeface="Arial"/>
                <a:cs typeface="Arial"/>
              </a:rPr>
              <a:t> 	rises because </a:t>
            </a:r>
            <a:br>
              <a:rPr lang="en-US" sz="2600" kern="0" dirty="0">
                <a:solidFill>
                  <a:srgbClr val="000000"/>
                </a:solidFill>
                <a:latin typeface="Arial"/>
                <a:cs typeface="Arial"/>
              </a:rPr>
            </a:br>
            <a:r>
              <a:rPr lang="en-US" sz="2600" b="1" i="1" kern="0" dirty="0">
                <a:solidFill>
                  <a:srgbClr val="000000"/>
                </a:solidFill>
                <a:latin typeface="Arial"/>
                <a:cs typeface="Arial"/>
              </a:rPr>
              <a:t>r</a:t>
            </a:r>
            <a:r>
              <a:rPr lang="en-US" sz="1100" kern="0" dirty="0">
                <a:solidFill>
                  <a:srgbClr val="000000"/>
                </a:solidFill>
                <a:latin typeface="Arial"/>
                <a:cs typeface="Arial"/>
              </a:rPr>
              <a:t> </a:t>
            </a:r>
            <a:r>
              <a:rPr lang="en-US" sz="2600" kern="0" dirty="0">
                <a:solidFill>
                  <a:srgbClr val="000000"/>
                </a:solidFill>
                <a:latin typeface="Arial"/>
                <a:cs typeface="Arial"/>
              </a:rPr>
              <a:t> is lower</a:t>
            </a:r>
          </a:p>
          <a:p>
            <a:pPr marL="339725" indent="-339725" eaLnBrk="0" hangingPunct="0">
              <a:lnSpc>
                <a:spcPct val="105000"/>
              </a:lnSpc>
              <a:spcBef>
                <a:spcPct val="25000"/>
              </a:spcBef>
              <a:buClr>
                <a:srgbClr val="333399"/>
              </a:buClr>
              <a:buSzPct val="90000"/>
              <a:defRPr/>
            </a:pPr>
            <a:r>
              <a:rPr lang="en-US" sz="2600" b="1" i="1" kern="0" dirty="0">
                <a:solidFill>
                  <a:srgbClr val="000000"/>
                </a:solidFill>
                <a:latin typeface="Arial"/>
                <a:cs typeface="Arial"/>
              </a:rPr>
              <a:t>u</a:t>
            </a:r>
            <a:r>
              <a:rPr lang="en-US" sz="2600" kern="0" dirty="0">
                <a:solidFill>
                  <a:srgbClr val="000000"/>
                </a:solidFill>
                <a:latin typeface="Arial"/>
                <a:cs typeface="Arial"/>
              </a:rPr>
              <a:t> 	rises because </a:t>
            </a:r>
            <a:br>
              <a:rPr lang="en-US" sz="2600" kern="0" dirty="0">
                <a:solidFill>
                  <a:srgbClr val="000000"/>
                </a:solidFill>
                <a:latin typeface="Arial"/>
                <a:cs typeface="Arial"/>
              </a:rPr>
            </a:br>
            <a:r>
              <a:rPr lang="en-US" sz="2600" b="1" i="1" kern="0" dirty="0">
                <a:solidFill>
                  <a:srgbClr val="000000"/>
                </a:solidFill>
                <a:latin typeface="Arial"/>
                <a:cs typeface="Arial"/>
              </a:rPr>
              <a:t>Y</a:t>
            </a:r>
            <a:r>
              <a:rPr lang="en-US" sz="2600" kern="0" dirty="0">
                <a:solidFill>
                  <a:srgbClr val="000000"/>
                </a:solidFill>
                <a:latin typeface="Arial"/>
                <a:cs typeface="Arial"/>
              </a:rPr>
              <a:t> is lower </a:t>
            </a:r>
            <a:br>
              <a:rPr lang="en-US" sz="2600" kern="0" dirty="0">
                <a:solidFill>
                  <a:srgbClr val="000000"/>
                </a:solidFill>
                <a:latin typeface="Arial"/>
                <a:cs typeface="Arial"/>
              </a:rPr>
            </a:br>
            <a:r>
              <a:rPr lang="en-US" sz="2600" kern="0" dirty="0">
                <a:solidFill>
                  <a:srgbClr val="000000"/>
                </a:solidFill>
                <a:latin typeface="Arial"/>
                <a:cs typeface="Arial"/>
              </a:rPr>
              <a:t>(</a:t>
            </a:r>
            <a:r>
              <a:rPr lang="en-US" sz="2600" kern="0" dirty="0" err="1">
                <a:solidFill>
                  <a:srgbClr val="000000"/>
                </a:solidFill>
                <a:latin typeface="Arial"/>
                <a:cs typeface="Arial"/>
              </a:rPr>
              <a:t>Okun’s</a:t>
            </a:r>
            <a:r>
              <a:rPr lang="en-US" sz="2600" kern="0" dirty="0">
                <a:solidFill>
                  <a:srgbClr val="000000"/>
                </a:solidFill>
                <a:latin typeface="Arial"/>
                <a:cs typeface="Arial"/>
              </a:rPr>
              <a:t> </a:t>
            </a:r>
            <a:r>
              <a:rPr lang="en-US" sz="2600" kern="0" dirty="0" smtClean="0">
                <a:solidFill>
                  <a:srgbClr val="000000"/>
                </a:solidFill>
                <a:latin typeface="Arial"/>
                <a:cs typeface="Arial"/>
              </a:rPr>
              <a:t>law</a:t>
            </a:r>
            <a:r>
              <a:rPr lang="en-US" sz="2600" kern="0" dirty="0">
                <a:solidFill>
                  <a:srgbClr val="000000"/>
                </a:solidFill>
                <a:latin typeface="Arial"/>
                <a:cs typeface="Arial"/>
              </a:rPr>
              <a:t>)</a:t>
            </a:r>
          </a:p>
        </p:txBody>
      </p:sp>
    </p:spTree>
    <p:extLst>
      <p:ext uri="{BB962C8B-B14F-4D97-AF65-F5344CB8AC3E}">
        <p14:creationId xmlns:p14="http://schemas.microsoft.com/office/powerpoint/2010/main" val="110755633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wipe(left)">
                                      <p:cBhvr>
                                        <p:cTn id="7" dur="500"/>
                                        <p:tgtEl>
                                          <p:spTgt spid="3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wipe(left)">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strips(downRight)">
                                      <p:cBhvr>
                                        <p:cTn id="15" dur="500"/>
                                        <p:tgtEl>
                                          <p:spTgt spid="24"/>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right)">
                                      <p:cBhvr>
                                        <p:cTn id="22" dur="500"/>
                                        <p:tgtEl>
                                          <p:spTgt spid="35"/>
                                        </p:tgtEl>
                                      </p:cBhvr>
                                    </p:animEffect>
                                  </p:childTnLst>
                                </p:cTn>
                              </p:par>
                            </p:childTnLst>
                          </p:cTn>
                        </p:par>
                        <p:par>
                          <p:cTn id="23" fill="hold">
                            <p:stCondLst>
                              <p:cond delay="1000"/>
                            </p:stCondLst>
                            <p:childTnLst>
                              <p:par>
                                <p:cTn id="24" presetID="18" presetClass="entr" presetSubtype="12"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strips(downLeft)">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6">
                                            <p:txEl>
                                              <p:pRg st="3" end="3"/>
                                            </p:txEl>
                                          </p:spTgt>
                                        </p:tgtEl>
                                        <p:attrNameLst>
                                          <p:attrName>style.visibility</p:attrName>
                                        </p:attrNameLst>
                                      </p:cBhvr>
                                      <p:to>
                                        <p:strVal val="visible"/>
                                      </p:to>
                                    </p:set>
                                    <p:animEffect transition="in" filter="wipe(left)">
                                      <p:cBhvr>
                                        <p:cTn id="31" dur="500"/>
                                        <p:tgtEl>
                                          <p:spTgt spid="36">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6">
                                            <p:txEl>
                                              <p:pRg st="4" end="4"/>
                                            </p:txEl>
                                          </p:spTgt>
                                        </p:tgtEl>
                                        <p:attrNameLst>
                                          <p:attrName>style.visibility</p:attrName>
                                        </p:attrNameLst>
                                      </p:cBhvr>
                                      <p:to>
                                        <p:strVal val="visible"/>
                                      </p:to>
                                    </p:set>
                                    <p:animEffect transition="in" filter="wipe(left)">
                                      <p:cBhvr>
                                        <p:cTn id="36" dur="500"/>
                                        <p:tgtEl>
                                          <p:spTgt spid="36">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6">
                                            <p:txEl>
                                              <p:pRg st="5" end="5"/>
                                            </p:txEl>
                                          </p:spTgt>
                                        </p:tgtEl>
                                        <p:attrNameLst>
                                          <p:attrName>style.visibility</p:attrName>
                                        </p:attrNameLst>
                                      </p:cBhvr>
                                      <p:to>
                                        <p:strVal val="visible"/>
                                      </p:to>
                                    </p:set>
                                    <p:animEffect transition="in" filter="wipe(left)">
                                      <p:cBhvr>
                                        <p:cTn id="41" dur="500"/>
                                        <p:tgtEl>
                                          <p:spTgt spid="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ANSWERS, PART 2</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Increase in money demand</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17</a:t>
            </a:fld>
            <a:endParaRPr lang="en-US" sz="1600" dirty="0">
              <a:solidFill>
                <a:srgbClr val="006666"/>
              </a:solidFill>
              <a:cs typeface="Arial"/>
            </a:endParaRPr>
          </a:p>
        </p:txBody>
      </p:sp>
      <p:grpSp>
        <p:nvGrpSpPr>
          <p:cNvPr id="6" name="Group 3"/>
          <p:cNvGrpSpPr>
            <a:grpSpLocks/>
          </p:cNvGrpSpPr>
          <p:nvPr/>
        </p:nvGrpSpPr>
        <p:grpSpPr bwMode="auto">
          <a:xfrm>
            <a:off x="5662613" y="2867025"/>
            <a:ext cx="2625725" cy="2212975"/>
            <a:chOff x="3321" y="1486"/>
            <a:chExt cx="1654" cy="1394"/>
          </a:xfrm>
        </p:grpSpPr>
        <p:sp>
          <p:nvSpPr>
            <p:cNvPr id="7" name="Line 4"/>
            <p:cNvSpPr>
              <a:spLocks noChangeShapeType="1"/>
            </p:cNvSpPr>
            <p:nvPr/>
          </p:nvSpPr>
          <p:spPr bwMode="auto">
            <a:xfrm>
              <a:off x="3321" y="1486"/>
              <a:ext cx="1257" cy="1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Text Box 5"/>
            <p:cNvSpPr txBox="1">
              <a:spLocks noChangeArrowheads="1"/>
            </p:cNvSpPr>
            <p:nvPr/>
          </p:nvSpPr>
          <p:spPr bwMode="auto">
            <a:xfrm>
              <a:off x="4542" y="2592"/>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solidFill>
                    <a:srgbClr val="000000"/>
                  </a:solidFill>
                  <a:latin typeface="Tahoma" pitchFamily="34" charset="0"/>
                </a:rPr>
                <a:t>IS</a:t>
              </a:r>
              <a:r>
                <a:rPr lang="en-US" sz="2200" b="1" i="1" baseline="-25000">
                  <a:solidFill>
                    <a:srgbClr val="000000"/>
                  </a:solidFill>
                  <a:latin typeface="Tahoma" pitchFamily="34" charset="0"/>
                </a:rPr>
                <a:t>1</a:t>
              </a:r>
            </a:p>
          </p:txBody>
        </p:sp>
      </p:grpSp>
      <p:grpSp>
        <p:nvGrpSpPr>
          <p:cNvPr id="10" name="Group 34"/>
          <p:cNvGrpSpPr>
            <a:grpSpLocks/>
          </p:cNvGrpSpPr>
          <p:nvPr/>
        </p:nvGrpSpPr>
        <p:grpSpPr bwMode="auto">
          <a:xfrm>
            <a:off x="4703763" y="2043113"/>
            <a:ext cx="3962400" cy="3616325"/>
            <a:chOff x="1878345" y="2244418"/>
            <a:chExt cx="3962400" cy="3616325"/>
          </a:xfrm>
        </p:grpSpPr>
        <p:grpSp>
          <p:nvGrpSpPr>
            <p:cNvPr id="11" name="Group 8"/>
            <p:cNvGrpSpPr>
              <a:grpSpLocks/>
            </p:cNvGrpSpPr>
            <p:nvPr/>
          </p:nvGrpSpPr>
          <p:grpSpPr bwMode="auto">
            <a:xfrm>
              <a:off x="2089352" y="2619144"/>
              <a:ext cx="3397048" cy="2992821"/>
              <a:chOff x="2640" y="1056"/>
              <a:chExt cx="2496" cy="2112"/>
            </a:xfrm>
          </p:grpSpPr>
          <p:sp>
            <p:nvSpPr>
              <p:cNvPr id="14" name="Line 9"/>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0"/>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 name="Text Box 11"/>
            <p:cNvSpPr txBox="1">
              <a:spLocks noChangeArrowheads="1"/>
            </p:cNvSpPr>
            <p:nvPr/>
          </p:nvSpPr>
          <p:spPr bwMode="auto">
            <a:xfrm>
              <a:off x="5262895" y="5403507"/>
              <a:ext cx="577850" cy="457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solidFill>
                    <a:srgbClr val="000000"/>
                  </a:solidFill>
                  <a:latin typeface="Tahoma" pitchFamily="34" charset="0"/>
                </a:rPr>
                <a:t>Y</a:t>
              </a:r>
              <a:r>
                <a:rPr lang="en-US" sz="2400">
                  <a:solidFill>
                    <a:srgbClr val="000000"/>
                  </a:solidFill>
                </a:rPr>
                <a:t> </a:t>
              </a:r>
              <a:endParaRPr lang="en-US" sz="2200">
                <a:solidFill>
                  <a:srgbClr val="000000"/>
                </a:solidFill>
              </a:endParaRPr>
            </a:p>
          </p:txBody>
        </p:sp>
        <p:sp>
          <p:nvSpPr>
            <p:cNvPr id="13" name="Text Box 12"/>
            <p:cNvSpPr txBox="1">
              <a:spLocks noChangeArrowheads="1"/>
            </p:cNvSpPr>
            <p:nvPr/>
          </p:nvSpPr>
          <p:spPr bwMode="auto">
            <a:xfrm>
              <a:off x="1878345" y="2244418"/>
              <a:ext cx="412750" cy="457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solidFill>
                    <a:srgbClr val="000000"/>
                  </a:solidFill>
                  <a:latin typeface="Tahoma" pitchFamily="34" charset="0"/>
                </a:rPr>
                <a:t>r</a:t>
              </a:r>
              <a:endParaRPr lang="en-US" sz="2200">
                <a:solidFill>
                  <a:srgbClr val="000000"/>
                </a:solidFill>
              </a:endParaRPr>
            </a:p>
          </p:txBody>
        </p:sp>
      </p:grpSp>
      <p:grpSp>
        <p:nvGrpSpPr>
          <p:cNvPr id="16" name="Group 13"/>
          <p:cNvGrpSpPr>
            <a:grpSpLocks/>
          </p:cNvGrpSpPr>
          <p:nvPr/>
        </p:nvGrpSpPr>
        <p:grpSpPr bwMode="auto">
          <a:xfrm>
            <a:off x="5472113" y="2424113"/>
            <a:ext cx="2667000" cy="2590800"/>
            <a:chOff x="3504" y="1200"/>
            <a:chExt cx="1488" cy="1440"/>
          </a:xfrm>
        </p:grpSpPr>
        <p:sp>
          <p:nvSpPr>
            <p:cNvPr id="17" name="Line 14"/>
            <p:cNvSpPr>
              <a:spLocks noChangeShapeType="1"/>
            </p:cNvSpPr>
            <p:nvPr/>
          </p:nvSpPr>
          <p:spPr bwMode="auto">
            <a:xfrm flipV="1">
              <a:off x="3504" y="1440"/>
              <a:ext cx="1200" cy="1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15"/>
            <p:cNvSpPr txBox="1">
              <a:spLocks noChangeArrowheads="1"/>
            </p:cNvSpPr>
            <p:nvPr/>
          </p:nvSpPr>
          <p:spPr bwMode="auto">
            <a:xfrm>
              <a:off x="4560" y="1200"/>
              <a:ext cx="43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solidFill>
                    <a:srgbClr val="000000"/>
                  </a:solidFill>
                  <a:latin typeface="Tahoma" pitchFamily="34" charset="0"/>
                </a:rPr>
                <a:t>LM</a:t>
              </a:r>
              <a:r>
                <a:rPr lang="en-US" sz="2400" b="1" i="1" baseline="-25000">
                  <a:solidFill>
                    <a:srgbClr val="000000"/>
                  </a:solidFill>
                  <a:latin typeface="Tahoma" pitchFamily="34" charset="0"/>
                </a:rPr>
                <a:t>1</a:t>
              </a:r>
            </a:p>
          </p:txBody>
        </p:sp>
      </p:grpSp>
      <p:grpSp>
        <p:nvGrpSpPr>
          <p:cNvPr id="19" name="Group 16"/>
          <p:cNvGrpSpPr>
            <a:grpSpLocks/>
          </p:cNvGrpSpPr>
          <p:nvPr/>
        </p:nvGrpSpPr>
        <p:grpSpPr bwMode="auto">
          <a:xfrm>
            <a:off x="4340225" y="3521075"/>
            <a:ext cx="2647950" cy="2351088"/>
            <a:chOff x="2832" y="1950"/>
            <a:chExt cx="1302" cy="1314"/>
          </a:xfrm>
        </p:grpSpPr>
        <p:sp>
          <p:nvSpPr>
            <p:cNvPr id="20" name="Line 17"/>
            <p:cNvSpPr>
              <a:spLocks noChangeShapeType="1"/>
            </p:cNvSpPr>
            <p:nvPr/>
          </p:nvSpPr>
          <p:spPr bwMode="auto">
            <a:xfrm flipH="1">
              <a:off x="3092" y="2130"/>
              <a:ext cx="87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8"/>
            <p:cNvSpPr>
              <a:spLocks noChangeShapeType="1"/>
            </p:cNvSpPr>
            <p:nvPr/>
          </p:nvSpPr>
          <p:spPr bwMode="auto">
            <a:xfrm flipH="1">
              <a:off x="3966" y="2127"/>
              <a:ext cx="0" cy="87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Text Box 19"/>
            <p:cNvSpPr txBox="1">
              <a:spLocks noChangeArrowheads="1"/>
            </p:cNvSpPr>
            <p:nvPr/>
          </p:nvSpPr>
          <p:spPr bwMode="auto">
            <a:xfrm>
              <a:off x="2832" y="195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000000"/>
                  </a:solidFill>
                  <a:latin typeface="Tahoma" pitchFamily="34" charset="0"/>
                </a:rPr>
                <a:t>r</a:t>
              </a:r>
              <a:r>
                <a:rPr lang="en-US" sz="2100" b="1" i="1" baseline="-25000">
                  <a:solidFill>
                    <a:srgbClr val="000000"/>
                  </a:solidFill>
                  <a:latin typeface="Tahoma" pitchFamily="34" charset="0"/>
                </a:rPr>
                <a:t>1</a:t>
              </a:r>
              <a:endParaRPr lang="en-US" sz="2100" baseline="-25000">
                <a:solidFill>
                  <a:srgbClr val="000000"/>
                </a:solidFill>
              </a:endParaRPr>
            </a:p>
          </p:txBody>
        </p:sp>
        <p:sp>
          <p:nvSpPr>
            <p:cNvPr id="23" name="Text Box 20"/>
            <p:cNvSpPr txBox="1">
              <a:spLocks noChangeArrowheads="1"/>
            </p:cNvSpPr>
            <p:nvPr/>
          </p:nvSpPr>
          <p:spPr bwMode="auto">
            <a:xfrm>
              <a:off x="3798" y="2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000000"/>
                  </a:solidFill>
                  <a:latin typeface="Tahoma" pitchFamily="34" charset="0"/>
                </a:rPr>
                <a:t>Y</a:t>
              </a:r>
              <a:r>
                <a:rPr lang="en-US" sz="2100" b="1" i="1" baseline="-25000">
                  <a:solidFill>
                    <a:srgbClr val="000000"/>
                  </a:solidFill>
                  <a:latin typeface="Tahoma" pitchFamily="34" charset="0"/>
                </a:rPr>
                <a:t>1</a:t>
              </a:r>
              <a:endParaRPr lang="en-US" sz="2100" baseline="-25000">
                <a:solidFill>
                  <a:srgbClr val="000000"/>
                </a:solidFill>
              </a:endParaRPr>
            </a:p>
          </p:txBody>
        </p:sp>
      </p:grpSp>
      <p:grpSp>
        <p:nvGrpSpPr>
          <p:cNvPr id="24" name="Group 38"/>
          <p:cNvGrpSpPr>
            <a:grpSpLocks/>
          </p:cNvGrpSpPr>
          <p:nvPr/>
        </p:nvGrpSpPr>
        <p:grpSpPr bwMode="auto">
          <a:xfrm>
            <a:off x="4433888" y="3095625"/>
            <a:ext cx="1997075" cy="2798763"/>
            <a:chOff x="4434082" y="3095039"/>
            <a:chExt cx="1997043" cy="2799678"/>
          </a:xfrm>
        </p:grpSpPr>
        <p:grpSp>
          <p:nvGrpSpPr>
            <p:cNvPr id="25" name="Group 24"/>
            <p:cNvGrpSpPr>
              <a:grpSpLocks/>
            </p:cNvGrpSpPr>
            <p:nvPr/>
          </p:nvGrpSpPr>
          <p:grpSpPr bwMode="auto">
            <a:xfrm>
              <a:off x="5897725" y="3431329"/>
              <a:ext cx="533400" cy="2463388"/>
              <a:chOff x="4020" y="1915"/>
              <a:chExt cx="336" cy="1349"/>
            </a:xfrm>
          </p:grpSpPr>
          <p:sp>
            <p:nvSpPr>
              <p:cNvPr id="29" name="Line 25"/>
              <p:cNvSpPr>
                <a:spLocks noChangeShapeType="1"/>
              </p:cNvSpPr>
              <p:nvPr/>
            </p:nvSpPr>
            <p:spPr bwMode="auto">
              <a:xfrm flipH="1">
                <a:off x="4185" y="1915"/>
                <a:ext cx="0" cy="109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Text Box 26"/>
              <p:cNvSpPr txBox="1">
                <a:spLocks noChangeArrowheads="1"/>
              </p:cNvSpPr>
              <p:nvPr/>
            </p:nvSpPr>
            <p:spPr bwMode="auto">
              <a:xfrm>
                <a:off x="4020" y="2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000000"/>
                    </a:solidFill>
                    <a:latin typeface="Tahoma" pitchFamily="34" charset="0"/>
                  </a:rPr>
                  <a:t>Y</a:t>
                </a:r>
                <a:r>
                  <a:rPr lang="en-US" sz="2100" b="1" i="1" baseline="-25000">
                    <a:solidFill>
                      <a:srgbClr val="000000"/>
                    </a:solidFill>
                    <a:latin typeface="Tahoma" pitchFamily="34" charset="0"/>
                  </a:rPr>
                  <a:t>2</a:t>
                </a:r>
                <a:endParaRPr lang="en-US" sz="2100" baseline="-25000">
                  <a:solidFill>
                    <a:srgbClr val="000000"/>
                  </a:solidFill>
                </a:endParaRPr>
              </a:p>
            </p:txBody>
          </p:sp>
        </p:grpSp>
        <p:grpSp>
          <p:nvGrpSpPr>
            <p:cNvPr id="26" name="Group 35"/>
            <p:cNvGrpSpPr>
              <a:grpSpLocks/>
            </p:cNvGrpSpPr>
            <p:nvPr/>
          </p:nvGrpSpPr>
          <p:grpSpPr bwMode="auto">
            <a:xfrm>
              <a:off x="4434082" y="3095039"/>
              <a:ext cx="1730929" cy="457200"/>
              <a:chOff x="4434082" y="3095039"/>
              <a:chExt cx="1730929" cy="457200"/>
            </a:xfrm>
          </p:grpSpPr>
          <p:sp>
            <p:nvSpPr>
              <p:cNvPr id="27" name="Line 28"/>
              <p:cNvSpPr>
                <a:spLocks noChangeShapeType="1"/>
              </p:cNvSpPr>
              <p:nvPr/>
            </p:nvSpPr>
            <p:spPr bwMode="auto">
              <a:xfrm flipH="1" flipV="1">
                <a:off x="4919019" y="3380189"/>
                <a:ext cx="1245992" cy="136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Text Box 29"/>
              <p:cNvSpPr txBox="1">
                <a:spLocks noChangeArrowheads="1"/>
              </p:cNvSpPr>
              <p:nvPr/>
            </p:nvSpPr>
            <p:spPr bwMode="auto">
              <a:xfrm>
                <a:off x="4434082" y="309503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000000"/>
                    </a:solidFill>
                    <a:latin typeface="Tahoma" pitchFamily="34" charset="0"/>
                  </a:rPr>
                  <a:t>r</a:t>
                </a:r>
                <a:r>
                  <a:rPr lang="en-US" sz="2100" b="1" i="1" baseline="-25000">
                    <a:solidFill>
                      <a:srgbClr val="000000"/>
                    </a:solidFill>
                    <a:latin typeface="Tahoma" pitchFamily="34" charset="0"/>
                  </a:rPr>
                  <a:t>2</a:t>
                </a:r>
                <a:endParaRPr lang="en-US" sz="2100" baseline="-25000">
                  <a:solidFill>
                    <a:srgbClr val="000000"/>
                  </a:solidFill>
                </a:endParaRPr>
              </a:p>
            </p:txBody>
          </p:sp>
        </p:grpSp>
      </p:grpSp>
      <p:sp>
        <p:nvSpPr>
          <p:cNvPr id="31" name="Line 31"/>
          <p:cNvSpPr>
            <a:spLocks noChangeShapeType="1"/>
          </p:cNvSpPr>
          <p:nvPr/>
        </p:nvSpPr>
        <p:spPr bwMode="auto">
          <a:xfrm>
            <a:off x="6251575" y="5294313"/>
            <a:ext cx="333375" cy="0"/>
          </a:xfrm>
          <a:prstGeom prst="line">
            <a:avLst/>
          </a:prstGeom>
          <a:noFill/>
          <a:ln w="25400">
            <a:solidFill>
              <a:srgbClr val="C00000"/>
            </a:solidFill>
            <a:round/>
            <a:headEnd type="triangle" w="lg" len="med"/>
            <a:tailEnd type="none" w="lg" len="lg"/>
          </a:ln>
          <a:extLst>
            <a:ext uri="{909E8E84-426E-40dd-AFC4-6F175D3DCCD1}">
              <a14:hiddenFill xmlns:a14="http://schemas.microsoft.com/office/drawing/2010/main">
                <a:noFill/>
              </a14:hiddenFill>
            </a:ext>
          </a:extLst>
        </p:spPr>
        <p:txBody>
          <a:bodyPr/>
          <a:lstStyle/>
          <a:p>
            <a:endParaRPr lang="en-US"/>
          </a:p>
        </p:txBody>
      </p:sp>
      <p:sp>
        <p:nvSpPr>
          <p:cNvPr id="32" name="Line 32"/>
          <p:cNvSpPr>
            <a:spLocks noChangeShapeType="1"/>
          </p:cNvSpPr>
          <p:nvPr/>
        </p:nvSpPr>
        <p:spPr bwMode="auto">
          <a:xfrm flipV="1">
            <a:off x="5019675" y="3438525"/>
            <a:ext cx="1588" cy="349250"/>
          </a:xfrm>
          <a:prstGeom prst="line">
            <a:avLst/>
          </a:prstGeom>
          <a:noFill/>
          <a:ln w="25400">
            <a:solidFill>
              <a:srgbClr val="C00000"/>
            </a:solidFill>
            <a:round/>
            <a:headEnd type="none" w="lg" len="med"/>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33" name="Group 13"/>
          <p:cNvGrpSpPr>
            <a:grpSpLocks/>
          </p:cNvGrpSpPr>
          <p:nvPr/>
        </p:nvGrpSpPr>
        <p:grpSpPr bwMode="auto">
          <a:xfrm>
            <a:off x="5183188" y="1820863"/>
            <a:ext cx="2822575" cy="2525712"/>
            <a:chOff x="3504" y="1236"/>
            <a:chExt cx="1575" cy="1404"/>
          </a:xfrm>
        </p:grpSpPr>
        <p:sp>
          <p:nvSpPr>
            <p:cNvPr id="34" name="Line 14"/>
            <p:cNvSpPr>
              <a:spLocks noChangeShapeType="1"/>
            </p:cNvSpPr>
            <p:nvPr/>
          </p:nvSpPr>
          <p:spPr bwMode="auto">
            <a:xfrm flipV="1">
              <a:off x="3504" y="1440"/>
              <a:ext cx="1200" cy="1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Text Box 15"/>
            <p:cNvSpPr txBox="1">
              <a:spLocks noChangeArrowheads="1"/>
            </p:cNvSpPr>
            <p:nvPr/>
          </p:nvSpPr>
          <p:spPr bwMode="auto">
            <a:xfrm>
              <a:off x="4647" y="1236"/>
              <a:ext cx="432"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solidFill>
                    <a:srgbClr val="000000"/>
                  </a:solidFill>
                  <a:latin typeface="Tahoma" pitchFamily="34" charset="0"/>
                </a:rPr>
                <a:t>LM</a:t>
              </a:r>
              <a:r>
                <a:rPr lang="en-US" sz="2400" b="1" i="1" baseline="-25000">
                  <a:solidFill>
                    <a:srgbClr val="000000"/>
                  </a:solidFill>
                  <a:latin typeface="Tahoma" pitchFamily="34" charset="0"/>
                </a:rPr>
                <a:t>2</a:t>
              </a:r>
            </a:p>
          </p:txBody>
        </p:sp>
      </p:grpSp>
      <p:sp>
        <p:nvSpPr>
          <p:cNvPr id="36" name="Rectangle 3"/>
          <p:cNvSpPr txBox="1">
            <a:spLocks noChangeArrowheads="1"/>
          </p:cNvSpPr>
          <p:nvPr/>
        </p:nvSpPr>
        <p:spPr>
          <a:xfrm>
            <a:off x="917575" y="1447800"/>
            <a:ext cx="3327400" cy="5181600"/>
          </a:xfrm>
          <a:prstGeom prst="rect">
            <a:avLst/>
          </a:prstGeom>
          <a:noFill/>
          <a:ln/>
        </p:spPr>
        <p:txBody>
          <a:bodyPr rIns="0"/>
          <a:lstStyle/>
          <a:p>
            <a:pPr marL="288925" indent="-288925" eaLnBrk="0" hangingPunct="0">
              <a:lnSpc>
                <a:spcPct val="105000"/>
              </a:lnSpc>
              <a:spcBef>
                <a:spcPct val="25000"/>
              </a:spcBef>
              <a:buClr>
                <a:srgbClr val="333399"/>
              </a:buClr>
              <a:buSzPct val="90000"/>
              <a:defRPr/>
            </a:pPr>
            <a:r>
              <a:rPr lang="en-US" sz="2600" i="1" kern="0" dirty="0">
                <a:solidFill>
                  <a:srgbClr val="000000"/>
                </a:solidFill>
                <a:latin typeface="Arial"/>
                <a:cs typeface="Arial"/>
              </a:rPr>
              <a:t>LM</a:t>
            </a:r>
            <a:r>
              <a:rPr lang="en-US" sz="2600" kern="0" dirty="0">
                <a:solidFill>
                  <a:srgbClr val="000000"/>
                </a:solidFill>
                <a:latin typeface="Arial"/>
                <a:cs typeface="Arial"/>
              </a:rPr>
              <a:t> shifts </a:t>
            </a:r>
            <a:r>
              <a:rPr lang="en-US" sz="2600" kern="0" dirty="0" smtClean="0">
                <a:solidFill>
                  <a:srgbClr val="000000"/>
                </a:solidFill>
                <a:latin typeface="Arial"/>
                <a:cs typeface="Arial"/>
              </a:rPr>
              <a:t>left, </a:t>
            </a:r>
            <a:r>
              <a:rPr lang="en-US" sz="2600" kern="0" dirty="0">
                <a:solidFill>
                  <a:srgbClr val="000000"/>
                </a:solidFill>
                <a:latin typeface="Arial"/>
                <a:cs typeface="Arial"/>
              </a:rPr>
              <a:t>causing</a:t>
            </a:r>
          </a:p>
          <a:p>
            <a:pPr marL="288925" indent="-288925" eaLnBrk="0" hangingPunct="0">
              <a:lnSpc>
                <a:spcPct val="105000"/>
              </a:lnSpc>
              <a:spcBef>
                <a:spcPct val="25000"/>
              </a:spcBef>
              <a:buClr>
                <a:srgbClr val="333399"/>
              </a:buClr>
              <a:buSzPct val="90000"/>
              <a:defRPr/>
            </a:pPr>
            <a:r>
              <a:rPr lang="en-US" sz="2600" b="1" i="1" kern="0" dirty="0">
                <a:solidFill>
                  <a:srgbClr val="000000"/>
                </a:solidFill>
                <a:latin typeface="Arial"/>
                <a:cs typeface="Arial"/>
              </a:rPr>
              <a:t>r</a:t>
            </a:r>
            <a:r>
              <a:rPr lang="en-US" sz="2600" kern="0" dirty="0">
                <a:solidFill>
                  <a:srgbClr val="000000"/>
                </a:solidFill>
                <a:latin typeface="Arial"/>
                <a:cs typeface="Arial"/>
              </a:rPr>
              <a:t>  to rise and </a:t>
            </a:r>
            <a:r>
              <a:rPr lang="en-US" sz="2600" b="1" i="1" kern="0" dirty="0">
                <a:solidFill>
                  <a:srgbClr val="000000"/>
                </a:solidFill>
                <a:latin typeface="Arial"/>
                <a:cs typeface="Arial"/>
              </a:rPr>
              <a:t>Y</a:t>
            </a:r>
            <a:r>
              <a:rPr lang="en-US" sz="2600" kern="0" dirty="0">
                <a:solidFill>
                  <a:srgbClr val="000000"/>
                </a:solidFill>
                <a:latin typeface="Arial"/>
                <a:cs typeface="Arial"/>
              </a:rPr>
              <a:t> to fall.</a:t>
            </a:r>
          </a:p>
          <a:p>
            <a:pPr marL="288925" indent="-288925" eaLnBrk="0" hangingPunct="0">
              <a:lnSpc>
                <a:spcPct val="105000"/>
              </a:lnSpc>
              <a:spcBef>
                <a:spcPct val="25000"/>
              </a:spcBef>
              <a:buClr>
                <a:srgbClr val="333399"/>
              </a:buClr>
              <a:buSzPct val="90000"/>
              <a:defRPr/>
            </a:pPr>
            <a:endParaRPr lang="en-US" sz="2600" kern="0" dirty="0">
              <a:solidFill>
                <a:srgbClr val="000000"/>
              </a:solidFill>
              <a:latin typeface="Arial"/>
              <a:cs typeface="Arial"/>
            </a:endParaRPr>
          </a:p>
          <a:p>
            <a:pPr marL="339725" indent="-339725" eaLnBrk="0" hangingPunct="0">
              <a:lnSpc>
                <a:spcPct val="105000"/>
              </a:lnSpc>
              <a:spcBef>
                <a:spcPct val="25000"/>
              </a:spcBef>
              <a:buClr>
                <a:srgbClr val="333399"/>
              </a:buClr>
              <a:buSzPct val="90000"/>
              <a:defRPr/>
            </a:pPr>
            <a:r>
              <a:rPr lang="en-US" sz="2600" b="1" i="1" kern="0" dirty="0">
                <a:solidFill>
                  <a:srgbClr val="000000"/>
                </a:solidFill>
                <a:latin typeface="Arial"/>
                <a:cs typeface="Arial"/>
              </a:rPr>
              <a:t>C</a:t>
            </a:r>
            <a:r>
              <a:rPr lang="en-US" sz="2600" kern="0" dirty="0">
                <a:solidFill>
                  <a:srgbClr val="000000"/>
                </a:solidFill>
                <a:latin typeface="Arial"/>
                <a:cs typeface="Arial"/>
              </a:rPr>
              <a:t> falls due to lower income, </a:t>
            </a:r>
          </a:p>
          <a:p>
            <a:pPr marL="339725" indent="-339725" eaLnBrk="0" hangingPunct="0">
              <a:lnSpc>
                <a:spcPct val="105000"/>
              </a:lnSpc>
              <a:spcBef>
                <a:spcPct val="25000"/>
              </a:spcBef>
              <a:buClr>
                <a:srgbClr val="333399"/>
              </a:buClr>
              <a:buSzPct val="90000"/>
              <a:defRPr/>
            </a:pPr>
            <a:r>
              <a:rPr lang="en-US" sz="2600" b="1" i="1" kern="0" dirty="0">
                <a:solidFill>
                  <a:srgbClr val="000000"/>
                </a:solidFill>
                <a:latin typeface="+mj-lt"/>
                <a:cs typeface="Arial"/>
              </a:rPr>
              <a:t>I</a:t>
            </a:r>
            <a:r>
              <a:rPr lang="en-US" sz="2600" kern="0" dirty="0">
                <a:solidFill>
                  <a:srgbClr val="000000"/>
                </a:solidFill>
                <a:latin typeface="Arial"/>
                <a:cs typeface="Arial"/>
              </a:rPr>
              <a:t> 	falls because </a:t>
            </a:r>
            <a:br>
              <a:rPr lang="en-US" sz="2600" kern="0" dirty="0">
                <a:solidFill>
                  <a:srgbClr val="000000"/>
                </a:solidFill>
                <a:latin typeface="Arial"/>
                <a:cs typeface="Arial"/>
              </a:rPr>
            </a:br>
            <a:r>
              <a:rPr lang="en-US" sz="2600" b="1" i="1" kern="0" dirty="0">
                <a:solidFill>
                  <a:srgbClr val="000000"/>
                </a:solidFill>
                <a:latin typeface="Arial"/>
                <a:cs typeface="Arial"/>
              </a:rPr>
              <a:t>r</a:t>
            </a:r>
            <a:r>
              <a:rPr lang="en-US" sz="1100" kern="0" dirty="0">
                <a:solidFill>
                  <a:srgbClr val="000000"/>
                </a:solidFill>
                <a:latin typeface="Arial"/>
                <a:cs typeface="Arial"/>
              </a:rPr>
              <a:t> </a:t>
            </a:r>
            <a:r>
              <a:rPr lang="en-US" sz="2600" kern="0" dirty="0">
                <a:solidFill>
                  <a:srgbClr val="000000"/>
                </a:solidFill>
                <a:latin typeface="Arial"/>
                <a:cs typeface="Arial"/>
              </a:rPr>
              <a:t> is higher</a:t>
            </a:r>
          </a:p>
          <a:p>
            <a:pPr marL="339725" indent="-339725" eaLnBrk="0" hangingPunct="0">
              <a:lnSpc>
                <a:spcPct val="105000"/>
              </a:lnSpc>
              <a:spcBef>
                <a:spcPct val="25000"/>
              </a:spcBef>
              <a:buClr>
                <a:srgbClr val="333399"/>
              </a:buClr>
              <a:buSzPct val="90000"/>
              <a:defRPr/>
            </a:pPr>
            <a:r>
              <a:rPr lang="en-US" sz="2600" b="1" i="1" kern="0" dirty="0">
                <a:solidFill>
                  <a:srgbClr val="000000"/>
                </a:solidFill>
                <a:latin typeface="Arial"/>
                <a:cs typeface="Arial"/>
              </a:rPr>
              <a:t>u</a:t>
            </a:r>
            <a:r>
              <a:rPr lang="en-US" sz="2600" kern="0" dirty="0">
                <a:solidFill>
                  <a:srgbClr val="000000"/>
                </a:solidFill>
                <a:latin typeface="Arial"/>
                <a:cs typeface="Arial"/>
              </a:rPr>
              <a:t> 	rises because </a:t>
            </a:r>
            <a:br>
              <a:rPr lang="en-US" sz="2600" kern="0" dirty="0">
                <a:solidFill>
                  <a:srgbClr val="000000"/>
                </a:solidFill>
                <a:latin typeface="Arial"/>
                <a:cs typeface="Arial"/>
              </a:rPr>
            </a:br>
            <a:r>
              <a:rPr lang="en-US" sz="2600" b="1" i="1" kern="0" dirty="0">
                <a:solidFill>
                  <a:srgbClr val="000000"/>
                </a:solidFill>
                <a:latin typeface="Arial"/>
                <a:cs typeface="Arial"/>
              </a:rPr>
              <a:t>Y</a:t>
            </a:r>
            <a:r>
              <a:rPr lang="en-US" sz="2600" kern="0" dirty="0">
                <a:solidFill>
                  <a:srgbClr val="000000"/>
                </a:solidFill>
                <a:latin typeface="Arial"/>
                <a:cs typeface="Arial"/>
              </a:rPr>
              <a:t> is lower </a:t>
            </a:r>
            <a:br>
              <a:rPr lang="en-US" sz="2600" kern="0" dirty="0">
                <a:solidFill>
                  <a:srgbClr val="000000"/>
                </a:solidFill>
                <a:latin typeface="Arial"/>
                <a:cs typeface="Arial"/>
              </a:rPr>
            </a:br>
            <a:r>
              <a:rPr lang="en-US" sz="2600" kern="0" dirty="0">
                <a:solidFill>
                  <a:srgbClr val="000000"/>
                </a:solidFill>
                <a:latin typeface="Arial"/>
                <a:cs typeface="Arial"/>
              </a:rPr>
              <a:t>(</a:t>
            </a:r>
            <a:r>
              <a:rPr lang="en-US" sz="2600" kern="0" dirty="0" err="1">
                <a:solidFill>
                  <a:srgbClr val="000000"/>
                </a:solidFill>
                <a:latin typeface="Arial"/>
                <a:cs typeface="Arial"/>
              </a:rPr>
              <a:t>Okun’s</a:t>
            </a:r>
            <a:r>
              <a:rPr lang="en-US" sz="2600" kern="0" dirty="0">
                <a:solidFill>
                  <a:srgbClr val="000000"/>
                </a:solidFill>
                <a:latin typeface="Arial"/>
                <a:cs typeface="Arial"/>
              </a:rPr>
              <a:t> </a:t>
            </a:r>
            <a:r>
              <a:rPr lang="en-US" sz="2600" kern="0" dirty="0" smtClean="0">
                <a:solidFill>
                  <a:srgbClr val="000000"/>
                </a:solidFill>
                <a:latin typeface="Arial"/>
                <a:cs typeface="Arial"/>
              </a:rPr>
              <a:t>law</a:t>
            </a:r>
            <a:r>
              <a:rPr lang="en-US" sz="2600" kern="0" dirty="0">
                <a:solidFill>
                  <a:srgbClr val="000000"/>
                </a:solidFill>
                <a:latin typeface="Arial"/>
                <a:cs typeface="Arial"/>
              </a:rPr>
              <a:t>)</a:t>
            </a:r>
          </a:p>
        </p:txBody>
      </p:sp>
    </p:spTree>
    <p:extLst>
      <p:ext uri="{BB962C8B-B14F-4D97-AF65-F5344CB8AC3E}">
        <p14:creationId xmlns:p14="http://schemas.microsoft.com/office/powerpoint/2010/main" val="335811277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wipe(left)">
                                      <p:cBhvr>
                                        <p:cTn id="7" dur="500"/>
                                        <p:tgtEl>
                                          <p:spTgt spid="3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wipe(left)">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strips(upRight)">
                                      <p:cBhvr>
                                        <p:cTn id="15" dur="500"/>
                                        <p:tgtEl>
                                          <p:spTgt spid="33"/>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right)">
                                      <p:cBhvr>
                                        <p:cTn id="19" dur="500"/>
                                        <p:tgtEl>
                                          <p:spTgt spid="3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childTnLst>
                          </p:cTn>
                        </p:par>
                        <p:par>
                          <p:cTn id="23" fill="hold">
                            <p:stCondLst>
                              <p:cond delay="1000"/>
                            </p:stCondLst>
                            <p:childTnLst>
                              <p:par>
                                <p:cTn id="24" presetID="18" presetClass="entr" presetSubtype="12"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strips(downLeft)">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6">
                                            <p:txEl>
                                              <p:pRg st="3" end="3"/>
                                            </p:txEl>
                                          </p:spTgt>
                                        </p:tgtEl>
                                        <p:attrNameLst>
                                          <p:attrName>style.visibility</p:attrName>
                                        </p:attrNameLst>
                                      </p:cBhvr>
                                      <p:to>
                                        <p:strVal val="visible"/>
                                      </p:to>
                                    </p:set>
                                    <p:animEffect transition="in" filter="wipe(left)">
                                      <p:cBhvr>
                                        <p:cTn id="31" dur="500"/>
                                        <p:tgtEl>
                                          <p:spTgt spid="36">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6">
                                            <p:txEl>
                                              <p:pRg st="4" end="4"/>
                                            </p:txEl>
                                          </p:spTgt>
                                        </p:tgtEl>
                                        <p:attrNameLst>
                                          <p:attrName>style.visibility</p:attrName>
                                        </p:attrNameLst>
                                      </p:cBhvr>
                                      <p:to>
                                        <p:strVal val="visible"/>
                                      </p:to>
                                    </p:set>
                                    <p:animEffect transition="in" filter="wipe(left)">
                                      <p:cBhvr>
                                        <p:cTn id="36" dur="500"/>
                                        <p:tgtEl>
                                          <p:spTgt spid="36">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6">
                                            <p:txEl>
                                              <p:pRg st="5" end="5"/>
                                            </p:txEl>
                                          </p:spTgt>
                                        </p:tgtEl>
                                        <p:attrNameLst>
                                          <p:attrName>style.visibility</p:attrName>
                                        </p:attrNameLst>
                                      </p:cBhvr>
                                      <p:to>
                                        <p:strVal val="visible"/>
                                      </p:to>
                                    </p:set>
                                    <p:animEffect transition="in" filter="wipe(left)">
                                      <p:cBhvr>
                                        <p:cTn id="41" dur="500"/>
                                        <p:tgtEl>
                                          <p:spTgt spid="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6"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2800" smtClean="0"/>
              <a:t>CASE STUDY:  </a:t>
            </a:r>
            <a:br>
              <a:rPr lang="en-US" sz="2800" smtClean="0"/>
            </a:br>
            <a:r>
              <a:rPr lang="en-US" smtClean="0"/>
              <a:t>The U.S. recession of 2001</a:t>
            </a:r>
          </a:p>
        </p:txBody>
      </p:sp>
      <p:sp>
        <p:nvSpPr>
          <p:cNvPr id="149507" name="Rectangle 3"/>
          <p:cNvSpPr>
            <a:spLocks noGrp="1" noChangeArrowheads="1"/>
          </p:cNvSpPr>
          <p:nvPr>
            <p:ph type="body" idx="1"/>
          </p:nvPr>
        </p:nvSpPr>
        <p:spPr/>
        <p:txBody>
          <a:bodyPr/>
          <a:lstStyle/>
          <a:p>
            <a:pPr>
              <a:spcBef>
                <a:spcPct val="30000"/>
              </a:spcBef>
            </a:pPr>
            <a:r>
              <a:rPr lang="en-US" dirty="0" smtClean="0"/>
              <a:t>During 2001: </a:t>
            </a:r>
          </a:p>
          <a:p>
            <a:pPr lvl="1">
              <a:spcBef>
                <a:spcPct val="30000"/>
              </a:spcBef>
            </a:pPr>
            <a:r>
              <a:rPr lang="en-US" dirty="0" smtClean="0"/>
              <a:t>2.1 million jobs lost, </a:t>
            </a:r>
            <a:br>
              <a:rPr lang="en-US" dirty="0" smtClean="0"/>
            </a:br>
            <a:r>
              <a:rPr lang="en-US" dirty="0" smtClean="0"/>
              <a:t>unemployment rose from 3.9% to 5.8%.</a:t>
            </a:r>
          </a:p>
          <a:p>
            <a:pPr lvl="1">
              <a:spcBef>
                <a:spcPct val="30000"/>
              </a:spcBef>
            </a:pPr>
            <a:r>
              <a:rPr lang="en-US" dirty="0" smtClean="0"/>
              <a:t>GDP growth slowed to 0.8% </a:t>
            </a:r>
            <a:br>
              <a:rPr lang="en-US" dirty="0" smtClean="0"/>
            </a:br>
            <a:r>
              <a:rPr lang="en-US" dirty="0" smtClean="0"/>
              <a:t>(compared to 3.9% average annual growth during 1994–2000).  </a:t>
            </a:r>
          </a:p>
          <a:p>
            <a:pPr>
              <a:spcBef>
                <a:spcPct val="30000"/>
              </a:spcBef>
              <a:buFont typeface="Wingdings" pitchFamily="2" charset="2"/>
              <a:buNone/>
            </a:pPr>
            <a:endParaRPr lang="en-US" dirty="0" smtClean="0"/>
          </a:p>
        </p:txBody>
      </p:sp>
    </p:spTree>
    <p:extLst>
      <p:ext uri="{BB962C8B-B14F-4D97-AF65-F5344CB8AC3E}">
        <p14:creationId xmlns:p14="http://schemas.microsoft.com/office/powerpoint/2010/main" val="153675570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wipe(left)">
                                      <p:cBhvr>
                                        <p:cTn id="7" dur="500"/>
                                        <p:tgtEl>
                                          <p:spTgt spid="14950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9507">
                                            <p:txEl>
                                              <p:pRg st="1" end="1"/>
                                            </p:txEl>
                                          </p:spTgt>
                                        </p:tgtEl>
                                        <p:attrNameLst>
                                          <p:attrName>style.visibility</p:attrName>
                                        </p:attrNameLst>
                                      </p:cBhvr>
                                      <p:to>
                                        <p:strVal val="visible"/>
                                      </p:to>
                                    </p:set>
                                    <p:animEffect transition="in" filter="wipe(left)">
                                      <p:cBhvr>
                                        <p:cTn id="10" dur="500"/>
                                        <p:tgtEl>
                                          <p:spTgt spid="1495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9507">
                                            <p:txEl>
                                              <p:pRg st="2" end="2"/>
                                            </p:txEl>
                                          </p:spTgt>
                                        </p:tgtEl>
                                        <p:attrNameLst>
                                          <p:attrName>style.visibility</p:attrName>
                                        </p:attrNameLst>
                                      </p:cBhvr>
                                      <p:to>
                                        <p:strVal val="visible"/>
                                      </p:to>
                                    </p:set>
                                    <p:animEffect transition="in" filter="wipe(left)">
                                      <p:cBhvr>
                                        <p:cTn id="15" dur="500"/>
                                        <p:tgtEl>
                                          <p:spTgt spid="149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Context</a:t>
            </a:r>
          </a:p>
        </p:txBody>
      </p:sp>
      <p:sp>
        <p:nvSpPr>
          <p:cNvPr id="16387" name="Rectangle 3"/>
          <p:cNvSpPr>
            <a:spLocks noGrp="1" noChangeArrowheads="1"/>
          </p:cNvSpPr>
          <p:nvPr>
            <p:ph type="body" idx="1"/>
          </p:nvPr>
        </p:nvSpPr>
        <p:spPr>
          <a:xfrm>
            <a:off x="457200" y="1422400"/>
            <a:ext cx="8229600" cy="4921250"/>
          </a:xfrm>
        </p:spPr>
        <p:txBody>
          <a:bodyPr/>
          <a:lstStyle/>
          <a:p>
            <a:r>
              <a:rPr lang="en-US" sz="2700" dirty="0" smtClean="0"/>
              <a:t>Chapter 10 introduced the model of aggregate demand and supply.  </a:t>
            </a:r>
          </a:p>
          <a:p>
            <a:r>
              <a:rPr lang="en-US" sz="2700" dirty="0" smtClean="0"/>
              <a:t>Chapter 11 developed the </a:t>
            </a:r>
            <a:r>
              <a:rPr lang="en-US" sz="2700" i="1" dirty="0" smtClean="0"/>
              <a:t>IS-LM</a:t>
            </a:r>
            <a:r>
              <a:rPr lang="en-US" sz="2700" dirty="0" smtClean="0"/>
              <a:t> model, </a:t>
            </a:r>
            <a:br>
              <a:rPr lang="en-US" sz="2700" dirty="0" smtClean="0"/>
            </a:br>
            <a:r>
              <a:rPr lang="en-US" sz="2700" dirty="0" smtClean="0"/>
              <a:t>the basis of the aggregate demand curve.</a:t>
            </a:r>
          </a:p>
        </p:txBody>
      </p:sp>
    </p:spTree>
    <p:extLst>
      <p:ext uri="{BB962C8B-B14F-4D97-AF65-F5344CB8AC3E}">
        <p14:creationId xmlns:p14="http://schemas.microsoft.com/office/powerpoint/2010/main" val="221702387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2800" smtClean="0"/>
              <a:t>CASE STUDY:  </a:t>
            </a:r>
            <a:br>
              <a:rPr lang="en-US" sz="2800" smtClean="0"/>
            </a:br>
            <a:r>
              <a:rPr lang="en-US" smtClean="0"/>
              <a:t>The U.S. recession of 2001</a:t>
            </a:r>
          </a:p>
        </p:txBody>
      </p:sp>
      <p:sp>
        <p:nvSpPr>
          <p:cNvPr id="36867" name="Rectangle 3"/>
          <p:cNvSpPr>
            <a:spLocks noGrp="1" noChangeArrowheads="1"/>
          </p:cNvSpPr>
          <p:nvPr>
            <p:ph type="body" idx="1"/>
          </p:nvPr>
        </p:nvSpPr>
        <p:spPr>
          <a:xfrm>
            <a:off x="457200" y="1477963"/>
            <a:ext cx="8229600" cy="644525"/>
          </a:xfrm>
        </p:spPr>
        <p:txBody>
          <a:bodyPr/>
          <a:lstStyle/>
          <a:p>
            <a:pPr>
              <a:buNone/>
            </a:pPr>
            <a:r>
              <a:rPr lang="en-US" sz="2700" dirty="0" smtClean="0"/>
              <a:t>Causes:  1)  Stock market decline  </a:t>
            </a:r>
            <a:r>
              <a:rPr lang="en-US" dirty="0">
                <a:solidFill>
                  <a:srgbClr val="000000"/>
                </a:solidFill>
                <a:latin typeface="Wingdings 3" charset="2"/>
                <a:cs typeface="Wingdings 3" charset="2"/>
                <a:sym typeface="Symbol" pitchFamily="18" charset="2"/>
              </a:rPr>
              <a:t>g</a:t>
            </a:r>
            <a:r>
              <a:rPr lang="en-US" sz="2700" dirty="0" smtClean="0">
                <a:sym typeface="Symbol" pitchFamily="18" charset="2"/>
              </a:rPr>
              <a:t>  </a:t>
            </a:r>
            <a:r>
              <a:rPr lang="en-US" dirty="0" err="1" smtClean="0">
                <a:solidFill>
                  <a:srgbClr val="000000"/>
                </a:solidFill>
                <a:latin typeface="Wingdings 3" charset="2"/>
                <a:cs typeface="Wingdings 3" charset="2"/>
                <a:sym typeface="Symbol" pitchFamily="18" charset="2"/>
              </a:rPr>
              <a:t>i</a:t>
            </a:r>
            <a:r>
              <a:rPr lang="en-US" sz="2700" b="1" i="1" dirty="0" err="1" smtClean="0">
                <a:sym typeface="Symbol" pitchFamily="18" charset="2"/>
              </a:rPr>
              <a:t>C</a:t>
            </a:r>
            <a:endParaRPr lang="en-US" sz="2700" b="1" i="1" dirty="0" smtClean="0">
              <a:sym typeface="Symbol" pitchFamily="18" charset="2"/>
            </a:endParaRPr>
          </a:p>
        </p:txBody>
      </p:sp>
      <p:grpSp>
        <p:nvGrpSpPr>
          <p:cNvPr id="2" name="Group 73"/>
          <p:cNvGrpSpPr>
            <a:grpSpLocks/>
          </p:cNvGrpSpPr>
          <p:nvPr/>
        </p:nvGrpSpPr>
        <p:grpSpPr bwMode="auto">
          <a:xfrm>
            <a:off x="390526" y="2154238"/>
            <a:ext cx="8485189" cy="4200525"/>
            <a:chOff x="246" y="1357"/>
            <a:chExt cx="5345" cy="2646"/>
          </a:xfrm>
        </p:grpSpPr>
        <p:grpSp>
          <p:nvGrpSpPr>
            <p:cNvPr id="36869" name="Group 41"/>
            <p:cNvGrpSpPr>
              <a:grpSpLocks noChangeAspect="1"/>
            </p:cNvGrpSpPr>
            <p:nvPr/>
          </p:nvGrpSpPr>
          <p:grpSpPr bwMode="auto">
            <a:xfrm>
              <a:off x="499" y="1357"/>
              <a:ext cx="5092" cy="2646"/>
              <a:chOff x="499" y="1357"/>
              <a:chExt cx="5092" cy="2646"/>
            </a:xfrm>
          </p:grpSpPr>
          <p:sp>
            <p:nvSpPr>
              <p:cNvPr id="36872" name="AutoShape 40"/>
              <p:cNvSpPr>
                <a:spLocks noChangeAspect="1" noChangeArrowheads="1" noTextEdit="1"/>
              </p:cNvSpPr>
              <p:nvPr/>
            </p:nvSpPr>
            <p:spPr bwMode="auto">
              <a:xfrm>
                <a:off x="499" y="1357"/>
                <a:ext cx="5092" cy="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73" name="Line 42"/>
              <p:cNvSpPr>
                <a:spLocks noChangeShapeType="1"/>
              </p:cNvSpPr>
              <p:nvPr/>
            </p:nvSpPr>
            <p:spPr bwMode="auto">
              <a:xfrm>
                <a:off x="1125" y="1530"/>
                <a:ext cx="1" cy="20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Line 43"/>
              <p:cNvSpPr>
                <a:spLocks noChangeShapeType="1"/>
              </p:cNvSpPr>
              <p:nvPr/>
            </p:nvSpPr>
            <p:spPr bwMode="auto">
              <a:xfrm>
                <a:off x="1072" y="3573"/>
                <a:ext cx="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5" name="Line 44"/>
              <p:cNvSpPr>
                <a:spLocks noChangeShapeType="1"/>
              </p:cNvSpPr>
              <p:nvPr/>
            </p:nvSpPr>
            <p:spPr bwMode="auto">
              <a:xfrm>
                <a:off x="1072" y="3098"/>
                <a:ext cx="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Line 45"/>
              <p:cNvSpPr>
                <a:spLocks noChangeShapeType="1"/>
              </p:cNvSpPr>
              <p:nvPr/>
            </p:nvSpPr>
            <p:spPr bwMode="auto">
              <a:xfrm>
                <a:off x="1072" y="2631"/>
                <a:ext cx="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Line 46"/>
              <p:cNvSpPr>
                <a:spLocks noChangeShapeType="1"/>
              </p:cNvSpPr>
              <p:nvPr/>
            </p:nvSpPr>
            <p:spPr bwMode="auto">
              <a:xfrm>
                <a:off x="1072" y="2156"/>
                <a:ext cx="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8" name="Line 47"/>
              <p:cNvSpPr>
                <a:spLocks noChangeShapeType="1"/>
              </p:cNvSpPr>
              <p:nvPr/>
            </p:nvSpPr>
            <p:spPr bwMode="auto">
              <a:xfrm>
                <a:off x="1072" y="1689"/>
                <a:ext cx="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Line 48"/>
              <p:cNvSpPr>
                <a:spLocks noChangeShapeType="1"/>
              </p:cNvSpPr>
              <p:nvPr/>
            </p:nvSpPr>
            <p:spPr bwMode="auto">
              <a:xfrm>
                <a:off x="1125" y="3573"/>
                <a:ext cx="42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Line 49"/>
              <p:cNvSpPr>
                <a:spLocks noChangeShapeType="1"/>
              </p:cNvSpPr>
              <p:nvPr/>
            </p:nvSpPr>
            <p:spPr bwMode="auto">
              <a:xfrm flipV="1">
                <a:off x="1125" y="3573"/>
                <a:ext cx="1"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50"/>
              <p:cNvSpPr>
                <a:spLocks noChangeShapeType="1"/>
              </p:cNvSpPr>
              <p:nvPr/>
            </p:nvSpPr>
            <p:spPr bwMode="auto">
              <a:xfrm flipV="1">
                <a:off x="1653" y="3573"/>
                <a:ext cx="1"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2" name="Line 51"/>
              <p:cNvSpPr>
                <a:spLocks noChangeShapeType="1"/>
              </p:cNvSpPr>
              <p:nvPr/>
            </p:nvSpPr>
            <p:spPr bwMode="auto">
              <a:xfrm flipV="1">
                <a:off x="2181" y="3573"/>
                <a:ext cx="1"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3" name="Line 52"/>
              <p:cNvSpPr>
                <a:spLocks noChangeShapeType="1"/>
              </p:cNvSpPr>
              <p:nvPr/>
            </p:nvSpPr>
            <p:spPr bwMode="auto">
              <a:xfrm flipV="1">
                <a:off x="2709" y="3573"/>
                <a:ext cx="1"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4" name="Line 53"/>
              <p:cNvSpPr>
                <a:spLocks noChangeShapeType="1"/>
              </p:cNvSpPr>
              <p:nvPr/>
            </p:nvSpPr>
            <p:spPr bwMode="auto">
              <a:xfrm flipV="1">
                <a:off x="3237" y="3573"/>
                <a:ext cx="1"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Line 54"/>
              <p:cNvSpPr>
                <a:spLocks noChangeShapeType="1"/>
              </p:cNvSpPr>
              <p:nvPr/>
            </p:nvSpPr>
            <p:spPr bwMode="auto">
              <a:xfrm flipV="1">
                <a:off x="3765" y="3573"/>
                <a:ext cx="1"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6" name="Line 55"/>
              <p:cNvSpPr>
                <a:spLocks noChangeShapeType="1"/>
              </p:cNvSpPr>
              <p:nvPr/>
            </p:nvSpPr>
            <p:spPr bwMode="auto">
              <a:xfrm flipV="1">
                <a:off x="4293" y="3573"/>
                <a:ext cx="1"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7" name="Line 56"/>
              <p:cNvSpPr>
                <a:spLocks noChangeShapeType="1"/>
              </p:cNvSpPr>
              <p:nvPr/>
            </p:nvSpPr>
            <p:spPr bwMode="auto">
              <a:xfrm flipV="1">
                <a:off x="4821" y="3573"/>
                <a:ext cx="1"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8" name="Line 57"/>
              <p:cNvSpPr>
                <a:spLocks noChangeShapeType="1"/>
              </p:cNvSpPr>
              <p:nvPr/>
            </p:nvSpPr>
            <p:spPr bwMode="auto">
              <a:xfrm flipV="1">
                <a:off x="5349" y="3573"/>
                <a:ext cx="1"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Freeform 58"/>
              <p:cNvSpPr>
                <a:spLocks/>
              </p:cNvSpPr>
              <p:nvPr/>
            </p:nvSpPr>
            <p:spPr bwMode="auto">
              <a:xfrm>
                <a:off x="1125" y="1659"/>
                <a:ext cx="4224" cy="1643"/>
              </a:xfrm>
              <a:custGeom>
                <a:avLst/>
                <a:gdLst>
                  <a:gd name="T0" fmla="*/ 2147483647 w 560"/>
                  <a:gd name="T1" fmla="*/ 2147483647 h 218"/>
                  <a:gd name="T2" fmla="*/ 2147483647 w 560"/>
                  <a:gd name="T3" fmla="*/ 2147483647 h 218"/>
                  <a:gd name="T4" fmla="*/ 2147483647 w 560"/>
                  <a:gd name="T5" fmla="*/ 2147483647 h 218"/>
                  <a:gd name="T6" fmla="*/ 2147483647 w 560"/>
                  <a:gd name="T7" fmla="*/ 2147483647 h 218"/>
                  <a:gd name="T8" fmla="*/ 2147483647 w 560"/>
                  <a:gd name="T9" fmla="*/ 2147483647 h 218"/>
                  <a:gd name="T10" fmla="*/ 2147483647 w 560"/>
                  <a:gd name="T11" fmla="*/ 2147483647 h 218"/>
                  <a:gd name="T12" fmla="*/ 2147483647 w 560"/>
                  <a:gd name="T13" fmla="*/ 2147483647 h 218"/>
                  <a:gd name="T14" fmla="*/ 2147483647 w 560"/>
                  <a:gd name="T15" fmla="*/ 2147483647 h 218"/>
                  <a:gd name="T16" fmla="*/ 2147483647 w 560"/>
                  <a:gd name="T17" fmla="*/ 2147483647 h 218"/>
                  <a:gd name="T18" fmla="*/ 2147483647 w 560"/>
                  <a:gd name="T19" fmla="*/ 2147483647 h 218"/>
                  <a:gd name="T20" fmla="*/ 2147483647 w 560"/>
                  <a:gd name="T21" fmla="*/ 2147483647 h 218"/>
                  <a:gd name="T22" fmla="*/ 2147483647 w 560"/>
                  <a:gd name="T23" fmla="*/ 2147483647 h 218"/>
                  <a:gd name="T24" fmla="*/ 2147483647 w 560"/>
                  <a:gd name="T25" fmla="*/ 2147483647 h 218"/>
                  <a:gd name="T26" fmla="*/ 2147483647 w 560"/>
                  <a:gd name="T27" fmla="*/ 2147483647 h 218"/>
                  <a:gd name="T28" fmla="*/ 2147483647 w 560"/>
                  <a:gd name="T29" fmla="*/ 2147483647 h 218"/>
                  <a:gd name="T30" fmla="*/ 2147483647 w 560"/>
                  <a:gd name="T31" fmla="*/ 2147483647 h 218"/>
                  <a:gd name="T32" fmla="*/ 2147483647 w 560"/>
                  <a:gd name="T33" fmla="*/ 2147483647 h 218"/>
                  <a:gd name="T34" fmla="*/ 2147483647 w 560"/>
                  <a:gd name="T35" fmla="*/ 2147483647 h 218"/>
                  <a:gd name="T36" fmla="*/ 2147483647 w 560"/>
                  <a:gd name="T37" fmla="*/ 2147483647 h 218"/>
                  <a:gd name="T38" fmla="*/ 2147483647 w 560"/>
                  <a:gd name="T39" fmla="*/ 2147483647 h 218"/>
                  <a:gd name="T40" fmla="*/ 2147483647 w 560"/>
                  <a:gd name="T41" fmla="*/ 2147483647 h 218"/>
                  <a:gd name="T42" fmla="*/ 2147483647 w 560"/>
                  <a:gd name="T43" fmla="*/ 2147483647 h 218"/>
                  <a:gd name="T44" fmla="*/ 2147483647 w 560"/>
                  <a:gd name="T45" fmla="*/ 2147483647 h 218"/>
                  <a:gd name="T46" fmla="*/ 2147483647 w 560"/>
                  <a:gd name="T47" fmla="*/ 2147483647 h 218"/>
                  <a:gd name="T48" fmla="*/ 2147483647 w 560"/>
                  <a:gd name="T49" fmla="*/ 2147483647 h 218"/>
                  <a:gd name="T50" fmla="*/ 2147483647 w 560"/>
                  <a:gd name="T51" fmla="*/ 2147483647 h 218"/>
                  <a:gd name="T52" fmla="*/ 2147483647 w 560"/>
                  <a:gd name="T53" fmla="*/ 2147483647 h 218"/>
                  <a:gd name="T54" fmla="*/ 2147483647 w 560"/>
                  <a:gd name="T55" fmla="*/ 2147483647 h 218"/>
                  <a:gd name="T56" fmla="*/ 2147483647 w 560"/>
                  <a:gd name="T57" fmla="*/ 2147483647 h 218"/>
                  <a:gd name="T58" fmla="*/ 2147483647 w 560"/>
                  <a:gd name="T59" fmla="*/ 2147483647 h 218"/>
                  <a:gd name="T60" fmla="*/ 2147483647 w 560"/>
                  <a:gd name="T61" fmla="*/ 2147483647 h 218"/>
                  <a:gd name="T62" fmla="*/ 2147483647 w 560"/>
                  <a:gd name="T63" fmla="*/ 2147483647 h 218"/>
                  <a:gd name="T64" fmla="*/ 2147483647 w 560"/>
                  <a:gd name="T65" fmla="*/ 2147483647 h 218"/>
                  <a:gd name="T66" fmla="*/ 2147483647 w 560"/>
                  <a:gd name="T67" fmla="*/ 0 h 218"/>
                  <a:gd name="T68" fmla="*/ 2147483647 w 560"/>
                  <a:gd name="T69" fmla="*/ 2147483647 h 218"/>
                  <a:gd name="T70" fmla="*/ 2147483647 w 560"/>
                  <a:gd name="T71" fmla="*/ 2147483647 h 218"/>
                  <a:gd name="T72" fmla="*/ 2147483647 w 560"/>
                  <a:gd name="T73" fmla="*/ 2147483647 h 218"/>
                  <a:gd name="T74" fmla="*/ 2147483647 w 560"/>
                  <a:gd name="T75" fmla="*/ 2147483647 h 218"/>
                  <a:gd name="T76" fmla="*/ 2147483647 w 560"/>
                  <a:gd name="T77" fmla="*/ 2147483647 h 218"/>
                  <a:gd name="T78" fmla="*/ 2147483647 w 560"/>
                  <a:gd name="T79" fmla="*/ 2147483647 h 218"/>
                  <a:gd name="T80" fmla="*/ 2147483647 w 560"/>
                  <a:gd name="T81" fmla="*/ 2147483647 h 218"/>
                  <a:gd name="T82" fmla="*/ 2147483647 w 560"/>
                  <a:gd name="T83" fmla="*/ 2147483647 h 218"/>
                  <a:gd name="T84" fmla="*/ 2147483647 w 560"/>
                  <a:gd name="T85" fmla="*/ 2147483647 h 218"/>
                  <a:gd name="T86" fmla="*/ 2147483647 w 560"/>
                  <a:gd name="T87" fmla="*/ 2147483647 h 218"/>
                  <a:gd name="T88" fmla="*/ 2147483647 w 560"/>
                  <a:gd name="T89" fmla="*/ 2147483647 h 218"/>
                  <a:gd name="T90" fmla="*/ 2147483647 w 560"/>
                  <a:gd name="T91" fmla="*/ 2147483647 h 218"/>
                  <a:gd name="T92" fmla="*/ 2147483647 w 560"/>
                  <a:gd name="T93" fmla="*/ 2147483647 h 218"/>
                  <a:gd name="T94" fmla="*/ 2147483647 w 560"/>
                  <a:gd name="T95" fmla="*/ 2147483647 h 2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60"/>
                  <a:gd name="T145" fmla="*/ 0 h 218"/>
                  <a:gd name="T146" fmla="*/ 560 w 560"/>
                  <a:gd name="T147" fmla="*/ 218 h 21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60" h="218">
                    <a:moveTo>
                      <a:pt x="0" y="218"/>
                    </a:moveTo>
                    <a:lnTo>
                      <a:pt x="6" y="215"/>
                    </a:lnTo>
                    <a:lnTo>
                      <a:pt x="12" y="212"/>
                    </a:lnTo>
                    <a:lnTo>
                      <a:pt x="17" y="209"/>
                    </a:lnTo>
                    <a:lnTo>
                      <a:pt x="23" y="205"/>
                    </a:lnTo>
                    <a:lnTo>
                      <a:pt x="29" y="203"/>
                    </a:lnTo>
                    <a:lnTo>
                      <a:pt x="35" y="199"/>
                    </a:lnTo>
                    <a:lnTo>
                      <a:pt x="41" y="199"/>
                    </a:lnTo>
                    <a:lnTo>
                      <a:pt x="47" y="195"/>
                    </a:lnTo>
                    <a:lnTo>
                      <a:pt x="52" y="195"/>
                    </a:lnTo>
                    <a:lnTo>
                      <a:pt x="58" y="190"/>
                    </a:lnTo>
                    <a:lnTo>
                      <a:pt x="64" y="188"/>
                    </a:lnTo>
                    <a:lnTo>
                      <a:pt x="70" y="184"/>
                    </a:lnTo>
                    <a:lnTo>
                      <a:pt x="76" y="183"/>
                    </a:lnTo>
                    <a:lnTo>
                      <a:pt x="82" y="182"/>
                    </a:lnTo>
                    <a:lnTo>
                      <a:pt x="87" y="180"/>
                    </a:lnTo>
                    <a:lnTo>
                      <a:pt x="93" y="177"/>
                    </a:lnTo>
                    <a:lnTo>
                      <a:pt x="99" y="177"/>
                    </a:lnTo>
                    <a:lnTo>
                      <a:pt x="105" y="183"/>
                    </a:lnTo>
                    <a:lnTo>
                      <a:pt x="111" y="181"/>
                    </a:lnTo>
                    <a:lnTo>
                      <a:pt x="117" y="173"/>
                    </a:lnTo>
                    <a:lnTo>
                      <a:pt x="122" y="170"/>
                    </a:lnTo>
                    <a:lnTo>
                      <a:pt x="128" y="159"/>
                    </a:lnTo>
                    <a:lnTo>
                      <a:pt x="134" y="162"/>
                    </a:lnTo>
                    <a:lnTo>
                      <a:pt x="140" y="153"/>
                    </a:lnTo>
                    <a:lnTo>
                      <a:pt x="146" y="152"/>
                    </a:lnTo>
                    <a:lnTo>
                      <a:pt x="152" y="159"/>
                    </a:lnTo>
                    <a:lnTo>
                      <a:pt x="157" y="149"/>
                    </a:lnTo>
                    <a:lnTo>
                      <a:pt x="163" y="140"/>
                    </a:lnTo>
                    <a:lnTo>
                      <a:pt x="169" y="132"/>
                    </a:lnTo>
                    <a:lnTo>
                      <a:pt x="175" y="118"/>
                    </a:lnTo>
                    <a:lnTo>
                      <a:pt x="181" y="129"/>
                    </a:lnTo>
                    <a:lnTo>
                      <a:pt x="187" y="119"/>
                    </a:lnTo>
                    <a:lnTo>
                      <a:pt x="192" y="126"/>
                    </a:lnTo>
                    <a:lnTo>
                      <a:pt x="198" y="117"/>
                    </a:lnTo>
                    <a:lnTo>
                      <a:pt x="204" y="114"/>
                    </a:lnTo>
                    <a:lnTo>
                      <a:pt x="210" y="112"/>
                    </a:lnTo>
                    <a:lnTo>
                      <a:pt x="216" y="98"/>
                    </a:lnTo>
                    <a:lnTo>
                      <a:pt x="222" y="87"/>
                    </a:lnTo>
                    <a:lnTo>
                      <a:pt x="227" y="85"/>
                    </a:lnTo>
                    <a:lnTo>
                      <a:pt x="233" y="89"/>
                    </a:lnTo>
                    <a:lnTo>
                      <a:pt x="239" y="80"/>
                    </a:lnTo>
                    <a:lnTo>
                      <a:pt x="245" y="83"/>
                    </a:lnTo>
                    <a:lnTo>
                      <a:pt x="251" y="117"/>
                    </a:lnTo>
                    <a:lnTo>
                      <a:pt x="257" y="105"/>
                    </a:lnTo>
                    <a:lnTo>
                      <a:pt x="262" y="88"/>
                    </a:lnTo>
                    <a:lnTo>
                      <a:pt x="268" y="74"/>
                    </a:lnTo>
                    <a:lnTo>
                      <a:pt x="274" y="60"/>
                    </a:lnTo>
                    <a:lnTo>
                      <a:pt x="280" y="50"/>
                    </a:lnTo>
                    <a:lnTo>
                      <a:pt x="286" y="58"/>
                    </a:lnTo>
                    <a:lnTo>
                      <a:pt x="292" y="48"/>
                    </a:lnTo>
                    <a:lnTo>
                      <a:pt x="297" y="38"/>
                    </a:lnTo>
                    <a:lnTo>
                      <a:pt x="303" y="45"/>
                    </a:lnTo>
                    <a:lnTo>
                      <a:pt x="309" y="30"/>
                    </a:lnTo>
                    <a:lnTo>
                      <a:pt x="315" y="40"/>
                    </a:lnTo>
                    <a:lnTo>
                      <a:pt x="321" y="41"/>
                    </a:lnTo>
                    <a:lnTo>
                      <a:pt x="327" y="49"/>
                    </a:lnTo>
                    <a:lnTo>
                      <a:pt x="332" y="32"/>
                    </a:lnTo>
                    <a:lnTo>
                      <a:pt x="338" y="27"/>
                    </a:lnTo>
                    <a:lnTo>
                      <a:pt x="344" y="10"/>
                    </a:lnTo>
                    <a:lnTo>
                      <a:pt x="350" y="26"/>
                    </a:lnTo>
                    <a:lnTo>
                      <a:pt x="356" y="32"/>
                    </a:lnTo>
                    <a:lnTo>
                      <a:pt x="362" y="4"/>
                    </a:lnTo>
                    <a:lnTo>
                      <a:pt x="367" y="14"/>
                    </a:lnTo>
                    <a:lnTo>
                      <a:pt x="373" y="20"/>
                    </a:lnTo>
                    <a:lnTo>
                      <a:pt x="379" y="13"/>
                    </a:lnTo>
                    <a:lnTo>
                      <a:pt x="385" y="18"/>
                    </a:lnTo>
                    <a:lnTo>
                      <a:pt x="391" y="0"/>
                    </a:lnTo>
                    <a:lnTo>
                      <a:pt x="397" y="17"/>
                    </a:lnTo>
                    <a:lnTo>
                      <a:pt x="402" y="19"/>
                    </a:lnTo>
                    <a:lnTo>
                      <a:pt x="408" y="42"/>
                    </a:lnTo>
                    <a:lnTo>
                      <a:pt x="414" y="41"/>
                    </a:lnTo>
                    <a:lnTo>
                      <a:pt x="420" y="32"/>
                    </a:lnTo>
                    <a:lnTo>
                      <a:pt x="426" y="58"/>
                    </a:lnTo>
                    <a:lnTo>
                      <a:pt x="432" y="75"/>
                    </a:lnTo>
                    <a:lnTo>
                      <a:pt x="437" y="56"/>
                    </a:lnTo>
                    <a:lnTo>
                      <a:pt x="443" y="55"/>
                    </a:lnTo>
                    <a:lnTo>
                      <a:pt x="449" y="61"/>
                    </a:lnTo>
                    <a:lnTo>
                      <a:pt x="455" y="64"/>
                    </a:lnTo>
                    <a:lnTo>
                      <a:pt x="461" y="80"/>
                    </a:lnTo>
                    <a:lnTo>
                      <a:pt x="467" y="100"/>
                    </a:lnTo>
                    <a:lnTo>
                      <a:pt x="472" y="96"/>
                    </a:lnTo>
                    <a:lnTo>
                      <a:pt x="478" y="79"/>
                    </a:lnTo>
                    <a:lnTo>
                      <a:pt x="484" y="77"/>
                    </a:lnTo>
                    <a:lnTo>
                      <a:pt x="490" y="81"/>
                    </a:lnTo>
                    <a:lnTo>
                      <a:pt x="496" y="86"/>
                    </a:lnTo>
                    <a:lnTo>
                      <a:pt x="502" y="77"/>
                    </a:lnTo>
                    <a:lnTo>
                      <a:pt x="507" y="92"/>
                    </a:lnTo>
                    <a:lnTo>
                      <a:pt x="513" y="94"/>
                    </a:lnTo>
                    <a:lnTo>
                      <a:pt x="519" y="110"/>
                    </a:lnTo>
                    <a:lnTo>
                      <a:pt x="525" y="127"/>
                    </a:lnTo>
                    <a:lnTo>
                      <a:pt x="531" y="126"/>
                    </a:lnTo>
                    <a:lnTo>
                      <a:pt x="537" y="147"/>
                    </a:lnTo>
                    <a:lnTo>
                      <a:pt x="542" y="132"/>
                    </a:lnTo>
                    <a:lnTo>
                      <a:pt x="548" y="121"/>
                    </a:lnTo>
                    <a:lnTo>
                      <a:pt x="554" y="133"/>
                    </a:lnTo>
                    <a:lnTo>
                      <a:pt x="560" y="138"/>
                    </a:lnTo>
                  </a:path>
                </a:pathLst>
              </a:custGeom>
              <a:noFill/>
              <a:ln w="36513">
                <a:solidFill>
                  <a:srgbClr val="0000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0" name="Rectangle 59"/>
              <p:cNvSpPr>
                <a:spLocks noChangeArrowheads="1"/>
              </p:cNvSpPr>
              <p:nvPr/>
            </p:nvSpPr>
            <p:spPr bwMode="auto">
              <a:xfrm>
                <a:off x="725" y="3490"/>
                <a:ext cx="33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300</a:t>
                </a:r>
                <a:endParaRPr lang="en-US"/>
              </a:p>
            </p:txBody>
          </p:sp>
          <p:sp>
            <p:nvSpPr>
              <p:cNvPr id="36891" name="Rectangle 60"/>
              <p:cNvSpPr>
                <a:spLocks noChangeArrowheads="1"/>
              </p:cNvSpPr>
              <p:nvPr/>
            </p:nvSpPr>
            <p:spPr bwMode="auto">
              <a:xfrm>
                <a:off x="725" y="3015"/>
                <a:ext cx="33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600</a:t>
                </a:r>
                <a:endParaRPr lang="en-US"/>
              </a:p>
            </p:txBody>
          </p:sp>
          <p:sp>
            <p:nvSpPr>
              <p:cNvPr id="36892" name="Rectangle 61"/>
              <p:cNvSpPr>
                <a:spLocks noChangeArrowheads="1"/>
              </p:cNvSpPr>
              <p:nvPr/>
            </p:nvSpPr>
            <p:spPr bwMode="auto">
              <a:xfrm>
                <a:off x="725" y="2548"/>
                <a:ext cx="33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dirty="0">
                    <a:solidFill>
                      <a:srgbClr val="000000"/>
                    </a:solidFill>
                  </a:rPr>
                  <a:t>900</a:t>
                </a:r>
                <a:endParaRPr lang="en-US" dirty="0"/>
              </a:p>
            </p:txBody>
          </p:sp>
          <p:sp>
            <p:nvSpPr>
              <p:cNvPr id="36893" name="Rectangle 62"/>
              <p:cNvSpPr>
                <a:spLocks noChangeArrowheads="1"/>
              </p:cNvSpPr>
              <p:nvPr/>
            </p:nvSpPr>
            <p:spPr bwMode="auto">
              <a:xfrm>
                <a:off x="617" y="2073"/>
                <a:ext cx="4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dirty="0" smtClean="0">
                    <a:solidFill>
                      <a:srgbClr val="000000"/>
                    </a:solidFill>
                  </a:rPr>
                  <a:t>1,200</a:t>
                </a:r>
                <a:endParaRPr lang="en-US" dirty="0"/>
              </a:p>
            </p:txBody>
          </p:sp>
          <p:sp>
            <p:nvSpPr>
              <p:cNvPr id="36894" name="Rectangle 63"/>
              <p:cNvSpPr>
                <a:spLocks noChangeArrowheads="1"/>
              </p:cNvSpPr>
              <p:nvPr/>
            </p:nvSpPr>
            <p:spPr bwMode="auto">
              <a:xfrm>
                <a:off x="617" y="1606"/>
                <a:ext cx="4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dirty="0" smtClean="0">
                    <a:solidFill>
                      <a:srgbClr val="000000"/>
                    </a:solidFill>
                  </a:rPr>
                  <a:t>1,500</a:t>
                </a:r>
                <a:endParaRPr lang="en-US" dirty="0"/>
              </a:p>
            </p:txBody>
          </p:sp>
          <p:sp>
            <p:nvSpPr>
              <p:cNvPr id="36895" name="Rectangle 64"/>
              <p:cNvSpPr>
                <a:spLocks noChangeArrowheads="1"/>
              </p:cNvSpPr>
              <p:nvPr/>
            </p:nvSpPr>
            <p:spPr bwMode="auto">
              <a:xfrm>
                <a:off x="944" y="3732"/>
                <a:ext cx="42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1995</a:t>
                </a:r>
                <a:endParaRPr lang="en-US"/>
              </a:p>
            </p:txBody>
          </p:sp>
          <p:sp>
            <p:nvSpPr>
              <p:cNvPr id="36896" name="Rectangle 65"/>
              <p:cNvSpPr>
                <a:spLocks noChangeArrowheads="1"/>
              </p:cNvSpPr>
              <p:nvPr/>
            </p:nvSpPr>
            <p:spPr bwMode="auto">
              <a:xfrm>
                <a:off x="1472" y="3732"/>
                <a:ext cx="42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1996</a:t>
                </a:r>
                <a:endParaRPr lang="en-US"/>
              </a:p>
            </p:txBody>
          </p:sp>
          <p:sp>
            <p:nvSpPr>
              <p:cNvPr id="36897" name="Rectangle 66"/>
              <p:cNvSpPr>
                <a:spLocks noChangeArrowheads="1"/>
              </p:cNvSpPr>
              <p:nvPr/>
            </p:nvSpPr>
            <p:spPr bwMode="auto">
              <a:xfrm>
                <a:off x="2000" y="3732"/>
                <a:ext cx="42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1997</a:t>
                </a:r>
                <a:endParaRPr lang="en-US"/>
              </a:p>
            </p:txBody>
          </p:sp>
          <p:sp>
            <p:nvSpPr>
              <p:cNvPr id="36898" name="Rectangle 67"/>
              <p:cNvSpPr>
                <a:spLocks noChangeArrowheads="1"/>
              </p:cNvSpPr>
              <p:nvPr/>
            </p:nvSpPr>
            <p:spPr bwMode="auto">
              <a:xfrm>
                <a:off x="2528" y="3732"/>
                <a:ext cx="42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1998</a:t>
                </a:r>
                <a:endParaRPr lang="en-US"/>
              </a:p>
            </p:txBody>
          </p:sp>
          <p:sp>
            <p:nvSpPr>
              <p:cNvPr id="36899" name="Rectangle 68"/>
              <p:cNvSpPr>
                <a:spLocks noChangeArrowheads="1"/>
              </p:cNvSpPr>
              <p:nvPr/>
            </p:nvSpPr>
            <p:spPr bwMode="auto">
              <a:xfrm>
                <a:off x="3056" y="3732"/>
                <a:ext cx="42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1999</a:t>
                </a:r>
                <a:endParaRPr lang="en-US"/>
              </a:p>
            </p:txBody>
          </p:sp>
          <p:sp>
            <p:nvSpPr>
              <p:cNvPr id="36900" name="Rectangle 69"/>
              <p:cNvSpPr>
                <a:spLocks noChangeArrowheads="1"/>
              </p:cNvSpPr>
              <p:nvPr/>
            </p:nvSpPr>
            <p:spPr bwMode="auto">
              <a:xfrm>
                <a:off x="3584" y="3732"/>
                <a:ext cx="42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2000</a:t>
                </a:r>
                <a:endParaRPr lang="en-US"/>
              </a:p>
            </p:txBody>
          </p:sp>
          <p:sp>
            <p:nvSpPr>
              <p:cNvPr id="36901" name="Rectangle 70"/>
              <p:cNvSpPr>
                <a:spLocks noChangeArrowheads="1"/>
              </p:cNvSpPr>
              <p:nvPr/>
            </p:nvSpPr>
            <p:spPr bwMode="auto">
              <a:xfrm>
                <a:off x="4112" y="3732"/>
                <a:ext cx="42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2001</a:t>
                </a:r>
                <a:endParaRPr lang="en-US"/>
              </a:p>
            </p:txBody>
          </p:sp>
          <p:sp>
            <p:nvSpPr>
              <p:cNvPr id="36902" name="Rectangle 71"/>
              <p:cNvSpPr>
                <a:spLocks noChangeArrowheads="1"/>
              </p:cNvSpPr>
              <p:nvPr/>
            </p:nvSpPr>
            <p:spPr bwMode="auto">
              <a:xfrm>
                <a:off x="4640" y="3732"/>
                <a:ext cx="42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2002</a:t>
                </a:r>
                <a:endParaRPr lang="en-US"/>
              </a:p>
            </p:txBody>
          </p:sp>
          <p:sp>
            <p:nvSpPr>
              <p:cNvPr id="36903" name="Rectangle 72"/>
              <p:cNvSpPr>
                <a:spLocks noChangeArrowheads="1"/>
              </p:cNvSpPr>
              <p:nvPr/>
            </p:nvSpPr>
            <p:spPr bwMode="auto">
              <a:xfrm>
                <a:off x="5168" y="3732"/>
                <a:ext cx="42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2003</a:t>
                </a:r>
                <a:endParaRPr lang="en-US"/>
              </a:p>
            </p:txBody>
          </p:sp>
        </p:grpSp>
        <p:sp>
          <p:nvSpPr>
            <p:cNvPr id="36870" name="Text Box 5"/>
            <p:cNvSpPr txBox="1">
              <a:spLocks noChangeArrowheads="1"/>
            </p:cNvSpPr>
            <p:nvPr/>
          </p:nvSpPr>
          <p:spPr bwMode="auto">
            <a:xfrm rot="16200000">
              <a:off x="-532" y="2374"/>
              <a:ext cx="18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dirty="0"/>
                <a:t>Index (1942 = 100)</a:t>
              </a:r>
            </a:p>
          </p:txBody>
        </p:sp>
        <p:sp>
          <p:nvSpPr>
            <p:cNvPr id="36871" name="Text Box 6"/>
            <p:cNvSpPr txBox="1">
              <a:spLocks noChangeArrowheads="1"/>
            </p:cNvSpPr>
            <p:nvPr/>
          </p:nvSpPr>
          <p:spPr bwMode="auto">
            <a:xfrm>
              <a:off x="1604" y="1738"/>
              <a:ext cx="170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i="1" dirty="0"/>
                <a:t>Standard &amp; Poor’s 500</a:t>
              </a:r>
            </a:p>
          </p:txBody>
        </p:sp>
      </p:grpSp>
    </p:spTree>
    <p:extLst>
      <p:ext uri="{BB962C8B-B14F-4D97-AF65-F5344CB8AC3E}">
        <p14:creationId xmlns:p14="http://schemas.microsoft.com/office/powerpoint/2010/main" val="172597174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2800" smtClean="0"/>
              <a:t>CASE STUDY:  </a:t>
            </a:r>
            <a:br>
              <a:rPr lang="en-US" sz="2800" smtClean="0"/>
            </a:br>
            <a:r>
              <a:rPr lang="en-US" smtClean="0"/>
              <a:t>The U.S. recession of 2001</a:t>
            </a:r>
          </a:p>
        </p:txBody>
      </p:sp>
      <p:sp>
        <p:nvSpPr>
          <p:cNvPr id="37891" name="Rectangle 3"/>
          <p:cNvSpPr>
            <a:spLocks noGrp="1" noChangeArrowheads="1"/>
          </p:cNvSpPr>
          <p:nvPr>
            <p:ph type="body" idx="1"/>
          </p:nvPr>
        </p:nvSpPr>
        <p:spPr>
          <a:xfrm>
            <a:off x="476250" y="1292471"/>
            <a:ext cx="8210550" cy="4884738"/>
          </a:xfrm>
        </p:spPr>
        <p:txBody>
          <a:bodyPr/>
          <a:lstStyle/>
          <a:p>
            <a:pPr>
              <a:buFont typeface="Wingdings" pitchFamily="2" charset="2"/>
              <a:buNone/>
            </a:pPr>
            <a:r>
              <a:rPr lang="en-US" dirty="0" smtClean="0"/>
              <a:t>Causes:  2)  9/11</a:t>
            </a:r>
          </a:p>
          <a:p>
            <a:pPr lvl="1"/>
            <a:r>
              <a:rPr lang="en-US" dirty="0" smtClean="0"/>
              <a:t>increased uncertainty</a:t>
            </a:r>
          </a:p>
          <a:p>
            <a:pPr lvl="1"/>
            <a:r>
              <a:rPr lang="en-US" dirty="0" smtClean="0"/>
              <a:t>fall in consumer &amp; business confidence</a:t>
            </a:r>
          </a:p>
          <a:p>
            <a:pPr lvl="1"/>
            <a:r>
              <a:rPr lang="en-US" dirty="0" smtClean="0"/>
              <a:t>result:  lower spending, </a:t>
            </a:r>
            <a:r>
              <a:rPr lang="en-US" i="1" dirty="0" smtClean="0"/>
              <a:t>IS</a:t>
            </a:r>
            <a:r>
              <a:rPr lang="en-US" sz="1100" dirty="0" smtClean="0"/>
              <a:t> </a:t>
            </a:r>
            <a:r>
              <a:rPr lang="en-US" dirty="0" smtClean="0"/>
              <a:t> curve shifted left</a:t>
            </a:r>
          </a:p>
          <a:p>
            <a:pPr>
              <a:spcBef>
                <a:spcPts val="1800"/>
              </a:spcBef>
              <a:buFont typeface="Wingdings" pitchFamily="2" charset="2"/>
              <a:buNone/>
            </a:pPr>
            <a:r>
              <a:rPr lang="en-US" dirty="0" smtClean="0"/>
              <a:t>Causes:  3)  Corporate accounting scandals</a:t>
            </a:r>
          </a:p>
          <a:p>
            <a:pPr lvl="1"/>
            <a:r>
              <a:rPr lang="en-US" dirty="0" smtClean="0"/>
              <a:t>Enron, WorldCom, </a:t>
            </a:r>
            <a:r>
              <a:rPr lang="en-US" i="1" dirty="0" smtClean="0"/>
              <a:t>etc</a:t>
            </a:r>
            <a:r>
              <a:rPr lang="en-US" dirty="0" smtClean="0"/>
              <a:t>. </a:t>
            </a:r>
          </a:p>
          <a:p>
            <a:pPr lvl="1"/>
            <a:r>
              <a:rPr lang="en-US" dirty="0" smtClean="0"/>
              <a:t>reduced stock prices, discouraged investment</a:t>
            </a:r>
          </a:p>
          <a:p>
            <a:pPr>
              <a:buFont typeface="Wingdings" pitchFamily="2" charset="2"/>
              <a:buNone/>
            </a:pPr>
            <a:endParaRPr lang="en-US" dirty="0" smtClean="0"/>
          </a:p>
        </p:txBody>
      </p:sp>
    </p:spTree>
    <p:extLst>
      <p:ext uri="{BB962C8B-B14F-4D97-AF65-F5344CB8AC3E}">
        <p14:creationId xmlns:p14="http://schemas.microsoft.com/office/powerpoint/2010/main" val="189261468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2800" smtClean="0"/>
              <a:t>CASE STUDY:  </a:t>
            </a:r>
            <a:br>
              <a:rPr lang="en-US" sz="2800" smtClean="0"/>
            </a:br>
            <a:r>
              <a:rPr lang="en-US" smtClean="0"/>
              <a:t>The U.S. recession of 2001</a:t>
            </a:r>
          </a:p>
        </p:txBody>
      </p:sp>
      <p:sp>
        <p:nvSpPr>
          <p:cNvPr id="152579" name="Rectangle 3"/>
          <p:cNvSpPr>
            <a:spLocks noGrp="1" noChangeArrowheads="1"/>
          </p:cNvSpPr>
          <p:nvPr>
            <p:ph type="body" idx="1"/>
          </p:nvPr>
        </p:nvSpPr>
        <p:spPr>
          <a:xfrm>
            <a:off x="476250" y="1265175"/>
            <a:ext cx="8210550" cy="4884738"/>
          </a:xfrm>
        </p:spPr>
        <p:txBody>
          <a:bodyPr/>
          <a:lstStyle/>
          <a:p>
            <a:pPr marL="0" indent="0">
              <a:buNone/>
            </a:pPr>
            <a:r>
              <a:rPr lang="en-US" dirty="0" smtClean="0"/>
              <a:t>Fiscal policy response:   shifted </a:t>
            </a:r>
            <a:r>
              <a:rPr lang="en-US" i="1" dirty="0" smtClean="0"/>
              <a:t>IS</a:t>
            </a:r>
            <a:r>
              <a:rPr lang="en-US" sz="1100" dirty="0" smtClean="0"/>
              <a:t> </a:t>
            </a:r>
            <a:r>
              <a:rPr lang="en-US" dirty="0" smtClean="0"/>
              <a:t> curve right</a:t>
            </a:r>
          </a:p>
          <a:p>
            <a:pPr lvl="1"/>
            <a:r>
              <a:rPr lang="en-US" dirty="0" smtClean="0"/>
              <a:t>tax cuts in 2001 and 2003</a:t>
            </a:r>
          </a:p>
          <a:p>
            <a:pPr lvl="1"/>
            <a:r>
              <a:rPr lang="en-US" dirty="0" smtClean="0"/>
              <a:t>spending increases</a:t>
            </a:r>
          </a:p>
          <a:p>
            <a:pPr lvl="2"/>
            <a:r>
              <a:rPr lang="en-US" dirty="0" smtClean="0"/>
              <a:t>airline industry bailout</a:t>
            </a:r>
          </a:p>
          <a:p>
            <a:pPr lvl="2"/>
            <a:r>
              <a:rPr lang="en-US" dirty="0" smtClean="0"/>
              <a:t>NYC reconstruction </a:t>
            </a:r>
          </a:p>
          <a:p>
            <a:pPr lvl="2"/>
            <a:r>
              <a:rPr lang="en-US" dirty="0" smtClean="0"/>
              <a:t>Afghanistan war</a:t>
            </a:r>
          </a:p>
          <a:p>
            <a:pPr>
              <a:buFont typeface="Wingdings" pitchFamily="2" charset="2"/>
              <a:buNone/>
            </a:pPr>
            <a:endParaRPr lang="en-US" dirty="0" smtClean="0"/>
          </a:p>
        </p:txBody>
      </p:sp>
    </p:spTree>
    <p:extLst>
      <p:ext uri="{BB962C8B-B14F-4D97-AF65-F5344CB8AC3E}">
        <p14:creationId xmlns:p14="http://schemas.microsoft.com/office/powerpoint/2010/main" val="74350215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wipe(left)">
                                      <p:cBhvr>
                                        <p:cTn id="7" dur="50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wipe(left)">
                                      <p:cBhvr>
                                        <p:cTn id="12" dur="500"/>
                                        <p:tgtEl>
                                          <p:spTgt spid="152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2579">
                                            <p:txEl>
                                              <p:pRg st="2" end="2"/>
                                            </p:txEl>
                                          </p:spTgt>
                                        </p:tgtEl>
                                        <p:attrNameLst>
                                          <p:attrName>style.visibility</p:attrName>
                                        </p:attrNameLst>
                                      </p:cBhvr>
                                      <p:to>
                                        <p:strVal val="visible"/>
                                      </p:to>
                                    </p:set>
                                    <p:animEffect transition="in" filter="wipe(left)">
                                      <p:cBhvr>
                                        <p:cTn id="17" dur="500"/>
                                        <p:tgtEl>
                                          <p:spTgt spid="15257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52579">
                                            <p:txEl>
                                              <p:pRg st="3" end="3"/>
                                            </p:txEl>
                                          </p:spTgt>
                                        </p:tgtEl>
                                        <p:attrNameLst>
                                          <p:attrName>style.visibility</p:attrName>
                                        </p:attrNameLst>
                                      </p:cBhvr>
                                      <p:to>
                                        <p:strVal val="visible"/>
                                      </p:to>
                                    </p:set>
                                    <p:animEffect transition="in" filter="wipe(left)">
                                      <p:cBhvr>
                                        <p:cTn id="20" dur="500"/>
                                        <p:tgtEl>
                                          <p:spTgt spid="15257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52579">
                                            <p:txEl>
                                              <p:pRg st="4" end="4"/>
                                            </p:txEl>
                                          </p:spTgt>
                                        </p:tgtEl>
                                        <p:attrNameLst>
                                          <p:attrName>style.visibility</p:attrName>
                                        </p:attrNameLst>
                                      </p:cBhvr>
                                      <p:to>
                                        <p:strVal val="visible"/>
                                      </p:to>
                                    </p:set>
                                    <p:animEffect transition="in" filter="wipe(left)">
                                      <p:cBhvr>
                                        <p:cTn id="23" dur="500"/>
                                        <p:tgtEl>
                                          <p:spTgt spid="15257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52579">
                                            <p:txEl>
                                              <p:pRg st="5" end="5"/>
                                            </p:txEl>
                                          </p:spTgt>
                                        </p:tgtEl>
                                        <p:attrNameLst>
                                          <p:attrName>style.visibility</p:attrName>
                                        </p:attrNameLst>
                                      </p:cBhvr>
                                      <p:to>
                                        <p:strVal val="visible"/>
                                      </p:to>
                                    </p:set>
                                    <p:animEffect transition="in" filter="wipe(left)">
                                      <p:cBhvr>
                                        <p:cTn id="26" dur="500"/>
                                        <p:tgtEl>
                                          <p:spTgt spid="152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bldLvl="5"/>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2800" smtClean="0"/>
              <a:t>CASE STUDY:  </a:t>
            </a:r>
            <a:br>
              <a:rPr lang="en-US" sz="2800" smtClean="0"/>
            </a:br>
            <a:r>
              <a:rPr lang="en-US" smtClean="0"/>
              <a:t>The U.S. recession of 2001</a:t>
            </a:r>
          </a:p>
        </p:txBody>
      </p:sp>
      <p:sp>
        <p:nvSpPr>
          <p:cNvPr id="39939" name="Rectangle 3"/>
          <p:cNvSpPr>
            <a:spLocks noGrp="1" noChangeArrowheads="1"/>
          </p:cNvSpPr>
          <p:nvPr>
            <p:ph type="body" idx="1"/>
          </p:nvPr>
        </p:nvSpPr>
        <p:spPr>
          <a:xfrm>
            <a:off x="468313" y="1270660"/>
            <a:ext cx="8229600" cy="4487203"/>
          </a:xfrm>
        </p:spPr>
        <p:txBody>
          <a:bodyPr/>
          <a:lstStyle/>
          <a:p>
            <a:pPr marL="0" indent="0">
              <a:buNone/>
            </a:pPr>
            <a:r>
              <a:rPr lang="en-US" sz="2600" dirty="0" smtClean="0"/>
              <a:t>Monetary policy response:   shifted </a:t>
            </a:r>
            <a:r>
              <a:rPr lang="en-US" sz="2600" i="1" dirty="0" smtClean="0"/>
              <a:t>LM</a:t>
            </a:r>
            <a:r>
              <a:rPr lang="en-US" sz="1100" dirty="0" smtClean="0"/>
              <a:t> </a:t>
            </a:r>
            <a:r>
              <a:rPr lang="en-US" sz="2600" dirty="0" smtClean="0"/>
              <a:t> curve right</a:t>
            </a:r>
          </a:p>
        </p:txBody>
      </p:sp>
      <p:grpSp>
        <p:nvGrpSpPr>
          <p:cNvPr id="2" name="Group 56"/>
          <p:cNvGrpSpPr>
            <a:grpSpLocks/>
          </p:cNvGrpSpPr>
          <p:nvPr/>
        </p:nvGrpSpPr>
        <p:grpSpPr bwMode="auto">
          <a:xfrm>
            <a:off x="588963" y="1563688"/>
            <a:ext cx="8143875" cy="4911725"/>
            <a:chOff x="371" y="1028"/>
            <a:chExt cx="5130" cy="3094"/>
          </a:xfrm>
        </p:grpSpPr>
        <p:sp>
          <p:nvSpPr>
            <p:cNvPr id="39941" name="Text Box 5"/>
            <p:cNvSpPr txBox="1">
              <a:spLocks noChangeArrowheads="1"/>
            </p:cNvSpPr>
            <p:nvPr/>
          </p:nvSpPr>
          <p:spPr bwMode="auto">
            <a:xfrm>
              <a:off x="2966" y="1449"/>
              <a:ext cx="1294" cy="523"/>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i="1" dirty="0"/>
                <a:t>Three-month T-Bill </a:t>
              </a:r>
              <a:r>
                <a:rPr lang="en-US" sz="2400" i="1" dirty="0" smtClean="0"/>
                <a:t>rate</a:t>
              </a:r>
              <a:endParaRPr lang="en-US" sz="2400" i="1" dirty="0"/>
            </a:p>
          </p:txBody>
        </p:sp>
        <p:sp>
          <p:nvSpPr>
            <p:cNvPr id="39942" name="AutoShape 6"/>
            <p:cNvSpPr>
              <a:spLocks noChangeAspect="1" noChangeArrowheads="1" noTextEdit="1"/>
            </p:cNvSpPr>
            <p:nvPr/>
          </p:nvSpPr>
          <p:spPr bwMode="auto">
            <a:xfrm>
              <a:off x="371" y="1028"/>
              <a:ext cx="5130" cy="3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943" name="Line 8"/>
            <p:cNvSpPr>
              <a:spLocks noChangeShapeType="1"/>
            </p:cNvSpPr>
            <p:nvPr/>
          </p:nvSpPr>
          <p:spPr bwMode="auto">
            <a:xfrm>
              <a:off x="1068" y="1287"/>
              <a:ext cx="1" cy="17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4" name="Line 9"/>
            <p:cNvSpPr>
              <a:spLocks noChangeShapeType="1"/>
            </p:cNvSpPr>
            <p:nvPr/>
          </p:nvSpPr>
          <p:spPr bwMode="auto">
            <a:xfrm>
              <a:off x="1017" y="3070"/>
              <a:ext cx="5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5" name="Line 10"/>
            <p:cNvSpPr>
              <a:spLocks noChangeShapeType="1"/>
            </p:cNvSpPr>
            <p:nvPr/>
          </p:nvSpPr>
          <p:spPr bwMode="auto">
            <a:xfrm>
              <a:off x="1017" y="2812"/>
              <a:ext cx="5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6" name="Line 11"/>
            <p:cNvSpPr>
              <a:spLocks noChangeShapeType="1"/>
            </p:cNvSpPr>
            <p:nvPr/>
          </p:nvSpPr>
          <p:spPr bwMode="auto">
            <a:xfrm>
              <a:off x="1017" y="2562"/>
              <a:ext cx="5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7" name="Line 12"/>
            <p:cNvSpPr>
              <a:spLocks noChangeShapeType="1"/>
            </p:cNvSpPr>
            <p:nvPr/>
          </p:nvSpPr>
          <p:spPr bwMode="auto">
            <a:xfrm>
              <a:off x="1017" y="2303"/>
              <a:ext cx="5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8" name="Line 13"/>
            <p:cNvSpPr>
              <a:spLocks noChangeShapeType="1"/>
            </p:cNvSpPr>
            <p:nvPr/>
          </p:nvSpPr>
          <p:spPr bwMode="auto">
            <a:xfrm>
              <a:off x="1017" y="2054"/>
              <a:ext cx="5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9" name="Line 14"/>
            <p:cNvSpPr>
              <a:spLocks noChangeShapeType="1"/>
            </p:cNvSpPr>
            <p:nvPr/>
          </p:nvSpPr>
          <p:spPr bwMode="auto">
            <a:xfrm>
              <a:off x="1017" y="1795"/>
              <a:ext cx="5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0" name="Line 15"/>
            <p:cNvSpPr>
              <a:spLocks noChangeShapeType="1"/>
            </p:cNvSpPr>
            <p:nvPr/>
          </p:nvSpPr>
          <p:spPr bwMode="auto">
            <a:xfrm>
              <a:off x="1017" y="1545"/>
              <a:ext cx="5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1" name="Line 16"/>
            <p:cNvSpPr>
              <a:spLocks noChangeShapeType="1"/>
            </p:cNvSpPr>
            <p:nvPr/>
          </p:nvSpPr>
          <p:spPr bwMode="auto">
            <a:xfrm>
              <a:off x="1017" y="1287"/>
              <a:ext cx="5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2" name="Line 17"/>
            <p:cNvSpPr>
              <a:spLocks noChangeShapeType="1"/>
            </p:cNvSpPr>
            <p:nvPr/>
          </p:nvSpPr>
          <p:spPr bwMode="auto">
            <a:xfrm>
              <a:off x="1068" y="3070"/>
              <a:ext cx="429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3" name="Line 18"/>
            <p:cNvSpPr>
              <a:spLocks noChangeShapeType="1"/>
            </p:cNvSpPr>
            <p:nvPr/>
          </p:nvSpPr>
          <p:spPr bwMode="auto">
            <a:xfrm flipV="1">
              <a:off x="1068" y="3070"/>
              <a:ext cx="1"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4" name="Line 19"/>
            <p:cNvSpPr>
              <a:spLocks noChangeShapeType="1"/>
            </p:cNvSpPr>
            <p:nvPr/>
          </p:nvSpPr>
          <p:spPr bwMode="auto">
            <a:xfrm flipV="1">
              <a:off x="1395" y="3070"/>
              <a:ext cx="1"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5" name="Line 20"/>
            <p:cNvSpPr>
              <a:spLocks noChangeShapeType="1"/>
            </p:cNvSpPr>
            <p:nvPr/>
          </p:nvSpPr>
          <p:spPr bwMode="auto">
            <a:xfrm flipV="1">
              <a:off x="1714" y="3070"/>
              <a:ext cx="1"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6" name="Line 21"/>
            <p:cNvSpPr>
              <a:spLocks noChangeShapeType="1"/>
            </p:cNvSpPr>
            <p:nvPr/>
          </p:nvSpPr>
          <p:spPr bwMode="auto">
            <a:xfrm flipV="1">
              <a:off x="2041" y="3070"/>
              <a:ext cx="1"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7" name="Line 22"/>
            <p:cNvSpPr>
              <a:spLocks noChangeShapeType="1"/>
            </p:cNvSpPr>
            <p:nvPr/>
          </p:nvSpPr>
          <p:spPr bwMode="auto">
            <a:xfrm flipV="1">
              <a:off x="2359" y="3070"/>
              <a:ext cx="1"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8" name="Line 23"/>
            <p:cNvSpPr>
              <a:spLocks noChangeShapeType="1"/>
            </p:cNvSpPr>
            <p:nvPr/>
          </p:nvSpPr>
          <p:spPr bwMode="auto">
            <a:xfrm flipV="1">
              <a:off x="2686" y="3070"/>
              <a:ext cx="1"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9" name="Line 24"/>
            <p:cNvSpPr>
              <a:spLocks noChangeShapeType="1"/>
            </p:cNvSpPr>
            <p:nvPr/>
          </p:nvSpPr>
          <p:spPr bwMode="auto">
            <a:xfrm flipV="1">
              <a:off x="3005" y="3070"/>
              <a:ext cx="1"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0" name="Line 25"/>
            <p:cNvSpPr>
              <a:spLocks noChangeShapeType="1"/>
            </p:cNvSpPr>
            <p:nvPr/>
          </p:nvSpPr>
          <p:spPr bwMode="auto">
            <a:xfrm flipV="1">
              <a:off x="3332" y="3070"/>
              <a:ext cx="1"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1" name="Line 26"/>
            <p:cNvSpPr>
              <a:spLocks noChangeShapeType="1"/>
            </p:cNvSpPr>
            <p:nvPr/>
          </p:nvSpPr>
          <p:spPr bwMode="auto">
            <a:xfrm flipV="1">
              <a:off x="3650" y="3070"/>
              <a:ext cx="1"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2" name="Line 27"/>
            <p:cNvSpPr>
              <a:spLocks noChangeShapeType="1"/>
            </p:cNvSpPr>
            <p:nvPr/>
          </p:nvSpPr>
          <p:spPr bwMode="auto">
            <a:xfrm flipV="1">
              <a:off x="3977" y="3070"/>
              <a:ext cx="1"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3" name="Line 28"/>
            <p:cNvSpPr>
              <a:spLocks noChangeShapeType="1"/>
            </p:cNvSpPr>
            <p:nvPr/>
          </p:nvSpPr>
          <p:spPr bwMode="auto">
            <a:xfrm flipV="1">
              <a:off x="4296" y="3070"/>
              <a:ext cx="1"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4" name="Line 29"/>
            <p:cNvSpPr>
              <a:spLocks noChangeShapeType="1"/>
            </p:cNvSpPr>
            <p:nvPr/>
          </p:nvSpPr>
          <p:spPr bwMode="auto">
            <a:xfrm flipV="1">
              <a:off x="4623" y="3070"/>
              <a:ext cx="1"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5" name="Line 30"/>
            <p:cNvSpPr>
              <a:spLocks noChangeShapeType="1"/>
            </p:cNvSpPr>
            <p:nvPr/>
          </p:nvSpPr>
          <p:spPr bwMode="auto">
            <a:xfrm flipV="1">
              <a:off x="4941" y="3070"/>
              <a:ext cx="1"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6" name="Line 31"/>
            <p:cNvSpPr>
              <a:spLocks noChangeShapeType="1"/>
            </p:cNvSpPr>
            <p:nvPr/>
          </p:nvSpPr>
          <p:spPr bwMode="auto">
            <a:xfrm flipV="1">
              <a:off x="5269" y="3070"/>
              <a:ext cx="1"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7" name="Freeform 32"/>
            <p:cNvSpPr>
              <a:spLocks/>
            </p:cNvSpPr>
            <p:nvPr/>
          </p:nvSpPr>
          <p:spPr bwMode="auto">
            <a:xfrm>
              <a:off x="1085" y="1485"/>
              <a:ext cx="4227" cy="1310"/>
            </a:xfrm>
            <a:custGeom>
              <a:avLst/>
              <a:gdLst>
                <a:gd name="T0" fmla="*/ 2147483647 w 491"/>
                <a:gd name="T1" fmla="*/ 2147483647 h 152"/>
                <a:gd name="T2" fmla="*/ 2147483647 w 491"/>
                <a:gd name="T3" fmla="*/ 2147483647 h 152"/>
                <a:gd name="T4" fmla="*/ 2147483647 w 491"/>
                <a:gd name="T5" fmla="*/ 2147483647 h 152"/>
                <a:gd name="T6" fmla="*/ 2147483647 w 491"/>
                <a:gd name="T7" fmla="*/ 2147483647 h 152"/>
                <a:gd name="T8" fmla="*/ 2147483647 w 491"/>
                <a:gd name="T9" fmla="*/ 2147483647 h 152"/>
                <a:gd name="T10" fmla="*/ 2147483647 w 491"/>
                <a:gd name="T11" fmla="*/ 2147483647 h 152"/>
                <a:gd name="T12" fmla="*/ 2147483647 w 491"/>
                <a:gd name="T13" fmla="*/ 2147483647 h 152"/>
                <a:gd name="T14" fmla="*/ 2147483647 w 491"/>
                <a:gd name="T15" fmla="*/ 2147483647 h 152"/>
                <a:gd name="T16" fmla="*/ 2147483647 w 491"/>
                <a:gd name="T17" fmla="*/ 2147483647 h 152"/>
                <a:gd name="T18" fmla="*/ 2147483647 w 491"/>
                <a:gd name="T19" fmla="*/ 2147483647 h 152"/>
                <a:gd name="T20" fmla="*/ 2147483647 w 491"/>
                <a:gd name="T21" fmla="*/ 2147483647 h 152"/>
                <a:gd name="T22" fmla="*/ 2147483647 w 491"/>
                <a:gd name="T23" fmla="*/ 2147483647 h 152"/>
                <a:gd name="T24" fmla="*/ 2147483647 w 491"/>
                <a:gd name="T25" fmla="*/ 2147483647 h 152"/>
                <a:gd name="T26" fmla="*/ 2147483647 w 491"/>
                <a:gd name="T27" fmla="*/ 2147483647 h 152"/>
                <a:gd name="T28" fmla="*/ 2147483647 w 491"/>
                <a:gd name="T29" fmla="*/ 0 h 152"/>
                <a:gd name="T30" fmla="*/ 2147483647 w 491"/>
                <a:gd name="T31" fmla="*/ 2147483647 h 152"/>
                <a:gd name="T32" fmla="*/ 2147483647 w 491"/>
                <a:gd name="T33" fmla="*/ 2147483647 h 152"/>
                <a:gd name="T34" fmla="*/ 2147483647 w 491"/>
                <a:gd name="T35" fmla="*/ 2147483647 h 152"/>
                <a:gd name="T36" fmla="*/ 2147483647 w 491"/>
                <a:gd name="T37" fmla="*/ 2147483647 h 152"/>
                <a:gd name="T38" fmla="*/ 2147483647 w 491"/>
                <a:gd name="T39" fmla="*/ 2147483647 h 152"/>
                <a:gd name="T40" fmla="*/ 2147483647 w 491"/>
                <a:gd name="T41" fmla="*/ 2147483647 h 152"/>
                <a:gd name="T42" fmla="*/ 2147483647 w 491"/>
                <a:gd name="T43" fmla="*/ 2147483647 h 152"/>
                <a:gd name="T44" fmla="*/ 2147483647 w 491"/>
                <a:gd name="T45" fmla="*/ 2147483647 h 152"/>
                <a:gd name="T46" fmla="*/ 2147483647 w 491"/>
                <a:gd name="T47" fmla="*/ 2147483647 h 152"/>
                <a:gd name="T48" fmla="*/ 2147483647 w 491"/>
                <a:gd name="T49" fmla="*/ 2147483647 h 152"/>
                <a:gd name="T50" fmla="*/ 2147483647 w 491"/>
                <a:gd name="T51" fmla="*/ 2147483647 h 152"/>
                <a:gd name="T52" fmla="*/ 2147483647 w 491"/>
                <a:gd name="T53" fmla="*/ 2147483647 h 152"/>
                <a:gd name="T54" fmla="*/ 2147483647 w 491"/>
                <a:gd name="T55" fmla="*/ 2147483647 h 152"/>
                <a:gd name="T56" fmla="*/ 2147483647 w 491"/>
                <a:gd name="T57" fmla="*/ 2147483647 h 152"/>
                <a:gd name="T58" fmla="*/ 2147483647 w 491"/>
                <a:gd name="T59" fmla="*/ 2147483647 h 152"/>
                <a:gd name="T60" fmla="*/ 2147483647 w 491"/>
                <a:gd name="T61" fmla="*/ 2147483647 h 152"/>
                <a:gd name="T62" fmla="*/ 2147483647 w 491"/>
                <a:gd name="T63" fmla="*/ 2147483647 h 152"/>
                <a:gd name="T64" fmla="*/ 2147483647 w 491"/>
                <a:gd name="T65" fmla="*/ 2147483647 h 152"/>
                <a:gd name="T66" fmla="*/ 2147483647 w 491"/>
                <a:gd name="T67" fmla="*/ 2147483647 h 152"/>
                <a:gd name="T68" fmla="*/ 2147483647 w 491"/>
                <a:gd name="T69" fmla="*/ 2147483647 h 152"/>
                <a:gd name="T70" fmla="*/ 2147483647 w 491"/>
                <a:gd name="T71" fmla="*/ 2147483647 h 152"/>
                <a:gd name="T72" fmla="*/ 2147483647 w 491"/>
                <a:gd name="T73" fmla="*/ 2147483647 h 152"/>
                <a:gd name="T74" fmla="*/ 2147483647 w 491"/>
                <a:gd name="T75" fmla="*/ 2147483647 h 152"/>
                <a:gd name="T76" fmla="*/ 2147483647 w 491"/>
                <a:gd name="T77" fmla="*/ 2147483647 h 152"/>
                <a:gd name="T78" fmla="*/ 2147483647 w 491"/>
                <a:gd name="T79" fmla="*/ 2147483647 h 152"/>
                <a:gd name="T80" fmla="*/ 2147483647 w 491"/>
                <a:gd name="T81" fmla="*/ 2147483647 h 152"/>
                <a:gd name="T82" fmla="*/ 2147483647 w 491"/>
                <a:gd name="T83" fmla="*/ 2147483647 h 152"/>
                <a:gd name="T84" fmla="*/ 2147483647 w 491"/>
                <a:gd name="T85" fmla="*/ 2147483647 h 152"/>
                <a:gd name="T86" fmla="*/ 2147483647 w 491"/>
                <a:gd name="T87" fmla="*/ 2147483647 h 152"/>
                <a:gd name="T88" fmla="*/ 2147483647 w 491"/>
                <a:gd name="T89" fmla="*/ 2147483647 h 152"/>
                <a:gd name="T90" fmla="*/ 2147483647 w 491"/>
                <a:gd name="T91" fmla="*/ 2147483647 h 152"/>
                <a:gd name="T92" fmla="*/ 2147483647 w 491"/>
                <a:gd name="T93" fmla="*/ 2147483647 h 152"/>
                <a:gd name="T94" fmla="*/ 2147483647 w 491"/>
                <a:gd name="T95" fmla="*/ 2147483647 h 152"/>
                <a:gd name="T96" fmla="*/ 2147483647 w 491"/>
                <a:gd name="T97" fmla="*/ 2147483647 h 152"/>
                <a:gd name="T98" fmla="*/ 2147483647 w 491"/>
                <a:gd name="T99" fmla="*/ 2147483647 h 152"/>
                <a:gd name="T100" fmla="*/ 2147483647 w 491"/>
                <a:gd name="T101" fmla="*/ 2147483647 h 152"/>
                <a:gd name="T102" fmla="*/ 2147483647 w 491"/>
                <a:gd name="T103" fmla="*/ 2147483647 h 152"/>
                <a:gd name="T104" fmla="*/ 2147483647 w 491"/>
                <a:gd name="T105" fmla="*/ 2147483647 h 152"/>
                <a:gd name="T106" fmla="*/ 2147483647 w 491"/>
                <a:gd name="T107" fmla="*/ 2147483647 h 152"/>
                <a:gd name="T108" fmla="*/ 2147483647 w 491"/>
                <a:gd name="T109" fmla="*/ 2147483647 h 152"/>
                <a:gd name="T110" fmla="*/ 2147483647 w 491"/>
                <a:gd name="T111" fmla="*/ 2147483647 h 152"/>
                <a:gd name="T112" fmla="*/ 2147483647 w 491"/>
                <a:gd name="T113" fmla="*/ 2147483647 h 1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1"/>
                <a:gd name="T172" fmla="*/ 0 h 152"/>
                <a:gd name="T173" fmla="*/ 491 w 491"/>
                <a:gd name="T174" fmla="*/ 152 h 1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1" h="152">
                  <a:moveTo>
                    <a:pt x="0" y="28"/>
                  </a:moveTo>
                  <a:lnTo>
                    <a:pt x="3" y="28"/>
                  </a:lnTo>
                  <a:lnTo>
                    <a:pt x="6" y="27"/>
                  </a:lnTo>
                  <a:lnTo>
                    <a:pt x="9" y="24"/>
                  </a:lnTo>
                  <a:lnTo>
                    <a:pt x="12" y="21"/>
                  </a:lnTo>
                  <a:lnTo>
                    <a:pt x="15" y="22"/>
                  </a:lnTo>
                  <a:lnTo>
                    <a:pt x="18" y="20"/>
                  </a:lnTo>
                  <a:lnTo>
                    <a:pt x="20" y="18"/>
                  </a:lnTo>
                  <a:lnTo>
                    <a:pt x="23" y="18"/>
                  </a:lnTo>
                  <a:lnTo>
                    <a:pt x="26" y="16"/>
                  </a:lnTo>
                  <a:lnTo>
                    <a:pt x="29" y="15"/>
                  </a:lnTo>
                  <a:lnTo>
                    <a:pt x="32" y="14"/>
                  </a:lnTo>
                  <a:lnTo>
                    <a:pt x="35" y="15"/>
                  </a:lnTo>
                  <a:lnTo>
                    <a:pt x="38" y="15"/>
                  </a:lnTo>
                  <a:lnTo>
                    <a:pt x="40" y="16"/>
                  </a:lnTo>
                  <a:lnTo>
                    <a:pt x="43" y="17"/>
                  </a:lnTo>
                  <a:lnTo>
                    <a:pt x="46" y="18"/>
                  </a:lnTo>
                  <a:lnTo>
                    <a:pt x="49" y="14"/>
                  </a:lnTo>
                  <a:lnTo>
                    <a:pt x="52" y="8"/>
                  </a:lnTo>
                  <a:lnTo>
                    <a:pt x="55" y="11"/>
                  </a:lnTo>
                  <a:lnTo>
                    <a:pt x="58" y="15"/>
                  </a:lnTo>
                  <a:lnTo>
                    <a:pt x="60" y="19"/>
                  </a:lnTo>
                  <a:lnTo>
                    <a:pt x="63" y="14"/>
                  </a:lnTo>
                  <a:lnTo>
                    <a:pt x="66" y="16"/>
                  </a:lnTo>
                  <a:lnTo>
                    <a:pt x="69" y="17"/>
                  </a:lnTo>
                  <a:lnTo>
                    <a:pt x="72" y="16"/>
                  </a:lnTo>
                  <a:lnTo>
                    <a:pt x="75" y="12"/>
                  </a:lnTo>
                  <a:lnTo>
                    <a:pt x="77" y="8"/>
                  </a:lnTo>
                  <a:lnTo>
                    <a:pt x="80" y="7"/>
                  </a:lnTo>
                  <a:lnTo>
                    <a:pt x="83" y="6"/>
                  </a:lnTo>
                  <a:lnTo>
                    <a:pt x="86" y="5"/>
                  </a:lnTo>
                  <a:lnTo>
                    <a:pt x="89" y="4"/>
                  </a:lnTo>
                  <a:lnTo>
                    <a:pt x="92" y="4"/>
                  </a:lnTo>
                  <a:lnTo>
                    <a:pt x="95" y="3"/>
                  </a:lnTo>
                  <a:lnTo>
                    <a:pt x="97" y="3"/>
                  </a:lnTo>
                  <a:lnTo>
                    <a:pt x="100" y="6"/>
                  </a:lnTo>
                  <a:lnTo>
                    <a:pt x="103" y="8"/>
                  </a:lnTo>
                  <a:lnTo>
                    <a:pt x="106" y="7"/>
                  </a:lnTo>
                  <a:lnTo>
                    <a:pt x="109" y="6"/>
                  </a:lnTo>
                  <a:lnTo>
                    <a:pt x="112" y="5"/>
                  </a:lnTo>
                  <a:lnTo>
                    <a:pt x="115" y="6"/>
                  </a:lnTo>
                  <a:lnTo>
                    <a:pt x="117" y="3"/>
                  </a:lnTo>
                  <a:lnTo>
                    <a:pt x="120" y="1"/>
                  </a:lnTo>
                  <a:lnTo>
                    <a:pt x="123" y="1"/>
                  </a:lnTo>
                  <a:lnTo>
                    <a:pt x="126" y="0"/>
                  </a:lnTo>
                  <a:lnTo>
                    <a:pt x="129" y="1"/>
                  </a:lnTo>
                  <a:lnTo>
                    <a:pt x="132" y="1"/>
                  </a:lnTo>
                  <a:lnTo>
                    <a:pt x="135" y="4"/>
                  </a:lnTo>
                  <a:lnTo>
                    <a:pt x="137" y="8"/>
                  </a:lnTo>
                  <a:lnTo>
                    <a:pt x="140" y="10"/>
                  </a:lnTo>
                  <a:lnTo>
                    <a:pt x="143" y="21"/>
                  </a:lnTo>
                  <a:lnTo>
                    <a:pt x="146" y="17"/>
                  </a:lnTo>
                  <a:lnTo>
                    <a:pt x="149" y="25"/>
                  </a:lnTo>
                  <a:lnTo>
                    <a:pt x="152" y="32"/>
                  </a:lnTo>
                  <a:lnTo>
                    <a:pt x="155" y="31"/>
                  </a:lnTo>
                  <a:lnTo>
                    <a:pt x="157" y="33"/>
                  </a:lnTo>
                  <a:lnTo>
                    <a:pt x="160" y="39"/>
                  </a:lnTo>
                  <a:lnTo>
                    <a:pt x="163" y="38"/>
                  </a:lnTo>
                  <a:lnTo>
                    <a:pt x="166" y="38"/>
                  </a:lnTo>
                  <a:lnTo>
                    <a:pt x="169" y="40"/>
                  </a:lnTo>
                  <a:lnTo>
                    <a:pt x="172" y="44"/>
                  </a:lnTo>
                  <a:lnTo>
                    <a:pt x="175" y="47"/>
                  </a:lnTo>
                  <a:lnTo>
                    <a:pt x="177" y="52"/>
                  </a:lnTo>
                  <a:lnTo>
                    <a:pt x="180" y="58"/>
                  </a:lnTo>
                  <a:lnTo>
                    <a:pt x="183" y="59"/>
                  </a:lnTo>
                  <a:lnTo>
                    <a:pt x="186" y="65"/>
                  </a:lnTo>
                  <a:lnTo>
                    <a:pt x="189" y="69"/>
                  </a:lnTo>
                  <a:lnTo>
                    <a:pt x="192" y="70"/>
                  </a:lnTo>
                  <a:lnTo>
                    <a:pt x="195" y="74"/>
                  </a:lnTo>
                  <a:lnTo>
                    <a:pt x="197" y="72"/>
                  </a:lnTo>
                  <a:lnTo>
                    <a:pt x="200" y="76"/>
                  </a:lnTo>
                  <a:lnTo>
                    <a:pt x="203" y="79"/>
                  </a:lnTo>
                  <a:lnTo>
                    <a:pt x="206" y="78"/>
                  </a:lnTo>
                  <a:lnTo>
                    <a:pt x="209" y="78"/>
                  </a:lnTo>
                  <a:lnTo>
                    <a:pt x="212" y="79"/>
                  </a:lnTo>
                  <a:lnTo>
                    <a:pt x="214" y="81"/>
                  </a:lnTo>
                  <a:lnTo>
                    <a:pt x="217" y="83"/>
                  </a:lnTo>
                  <a:lnTo>
                    <a:pt x="220" y="81"/>
                  </a:lnTo>
                  <a:lnTo>
                    <a:pt x="223" y="78"/>
                  </a:lnTo>
                  <a:lnTo>
                    <a:pt x="226" y="79"/>
                  </a:lnTo>
                  <a:lnTo>
                    <a:pt x="229" y="81"/>
                  </a:lnTo>
                  <a:lnTo>
                    <a:pt x="232" y="81"/>
                  </a:lnTo>
                  <a:lnTo>
                    <a:pt x="234" y="82"/>
                  </a:lnTo>
                  <a:lnTo>
                    <a:pt x="237" y="83"/>
                  </a:lnTo>
                  <a:lnTo>
                    <a:pt x="240" y="85"/>
                  </a:lnTo>
                  <a:lnTo>
                    <a:pt x="243" y="86"/>
                  </a:lnTo>
                  <a:lnTo>
                    <a:pt x="246" y="86"/>
                  </a:lnTo>
                  <a:lnTo>
                    <a:pt x="249" y="87"/>
                  </a:lnTo>
                  <a:lnTo>
                    <a:pt x="252" y="101"/>
                  </a:lnTo>
                  <a:lnTo>
                    <a:pt x="254" y="116"/>
                  </a:lnTo>
                  <a:lnTo>
                    <a:pt x="257" y="115"/>
                  </a:lnTo>
                  <a:lnTo>
                    <a:pt x="260" y="119"/>
                  </a:lnTo>
                  <a:lnTo>
                    <a:pt x="263" y="119"/>
                  </a:lnTo>
                  <a:lnTo>
                    <a:pt x="266" y="120"/>
                  </a:lnTo>
                  <a:lnTo>
                    <a:pt x="269" y="121"/>
                  </a:lnTo>
                  <a:lnTo>
                    <a:pt x="272" y="125"/>
                  </a:lnTo>
                  <a:lnTo>
                    <a:pt x="274" y="130"/>
                  </a:lnTo>
                  <a:lnTo>
                    <a:pt x="277" y="129"/>
                  </a:lnTo>
                  <a:lnTo>
                    <a:pt x="280" y="128"/>
                  </a:lnTo>
                  <a:lnTo>
                    <a:pt x="283" y="130"/>
                  </a:lnTo>
                  <a:lnTo>
                    <a:pt x="286" y="133"/>
                  </a:lnTo>
                  <a:lnTo>
                    <a:pt x="289" y="135"/>
                  </a:lnTo>
                  <a:lnTo>
                    <a:pt x="292" y="134"/>
                  </a:lnTo>
                  <a:lnTo>
                    <a:pt x="294" y="134"/>
                  </a:lnTo>
                  <a:lnTo>
                    <a:pt x="297" y="134"/>
                  </a:lnTo>
                  <a:lnTo>
                    <a:pt x="300" y="136"/>
                  </a:lnTo>
                  <a:lnTo>
                    <a:pt x="303" y="137"/>
                  </a:lnTo>
                  <a:lnTo>
                    <a:pt x="306" y="134"/>
                  </a:lnTo>
                  <a:lnTo>
                    <a:pt x="309" y="133"/>
                  </a:lnTo>
                  <a:lnTo>
                    <a:pt x="312" y="133"/>
                  </a:lnTo>
                  <a:lnTo>
                    <a:pt x="314" y="133"/>
                  </a:lnTo>
                  <a:lnTo>
                    <a:pt x="317" y="133"/>
                  </a:lnTo>
                  <a:lnTo>
                    <a:pt x="320" y="133"/>
                  </a:lnTo>
                  <a:lnTo>
                    <a:pt x="323" y="132"/>
                  </a:lnTo>
                  <a:lnTo>
                    <a:pt x="326" y="130"/>
                  </a:lnTo>
                  <a:lnTo>
                    <a:pt x="329" y="130"/>
                  </a:lnTo>
                  <a:lnTo>
                    <a:pt x="331" y="131"/>
                  </a:lnTo>
                  <a:lnTo>
                    <a:pt x="334" y="132"/>
                  </a:lnTo>
                  <a:lnTo>
                    <a:pt x="337" y="134"/>
                  </a:lnTo>
                  <a:lnTo>
                    <a:pt x="340" y="134"/>
                  </a:lnTo>
                  <a:lnTo>
                    <a:pt x="343" y="134"/>
                  </a:lnTo>
                  <a:lnTo>
                    <a:pt x="346" y="133"/>
                  </a:lnTo>
                  <a:lnTo>
                    <a:pt x="349" y="133"/>
                  </a:lnTo>
                  <a:lnTo>
                    <a:pt x="351" y="133"/>
                  </a:lnTo>
                  <a:lnTo>
                    <a:pt x="354" y="133"/>
                  </a:lnTo>
                  <a:lnTo>
                    <a:pt x="357" y="133"/>
                  </a:lnTo>
                  <a:lnTo>
                    <a:pt x="360" y="133"/>
                  </a:lnTo>
                  <a:lnTo>
                    <a:pt x="363" y="133"/>
                  </a:lnTo>
                  <a:lnTo>
                    <a:pt x="366" y="134"/>
                  </a:lnTo>
                  <a:lnTo>
                    <a:pt x="369" y="134"/>
                  </a:lnTo>
                  <a:lnTo>
                    <a:pt x="371" y="134"/>
                  </a:lnTo>
                  <a:lnTo>
                    <a:pt x="374" y="134"/>
                  </a:lnTo>
                  <a:lnTo>
                    <a:pt x="377" y="134"/>
                  </a:lnTo>
                  <a:lnTo>
                    <a:pt x="380" y="135"/>
                  </a:lnTo>
                  <a:lnTo>
                    <a:pt x="383" y="135"/>
                  </a:lnTo>
                  <a:lnTo>
                    <a:pt x="386" y="137"/>
                  </a:lnTo>
                  <a:lnTo>
                    <a:pt x="389" y="136"/>
                  </a:lnTo>
                  <a:lnTo>
                    <a:pt x="391" y="136"/>
                  </a:lnTo>
                  <a:lnTo>
                    <a:pt x="394" y="135"/>
                  </a:lnTo>
                  <a:lnTo>
                    <a:pt x="397" y="136"/>
                  </a:lnTo>
                  <a:lnTo>
                    <a:pt x="400" y="135"/>
                  </a:lnTo>
                  <a:lnTo>
                    <a:pt x="403" y="135"/>
                  </a:lnTo>
                  <a:lnTo>
                    <a:pt x="406" y="136"/>
                  </a:lnTo>
                  <a:lnTo>
                    <a:pt x="409" y="138"/>
                  </a:lnTo>
                  <a:lnTo>
                    <a:pt x="411" y="138"/>
                  </a:lnTo>
                  <a:lnTo>
                    <a:pt x="414" y="136"/>
                  </a:lnTo>
                  <a:lnTo>
                    <a:pt x="417" y="136"/>
                  </a:lnTo>
                  <a:lnTo>
                    <a:pt x="420" y="141"/>
                  </a:lnTo>
                  <a:lnTo>
                    <a:pt x="423" y="146"/>
                  </a:lnTo>
                  <a:lnTo>
                    <a:pt x="426" y="149"/>
                  </a:lnTo>
                  <a:lnTo>
                    <a:pt x="429" y="149"/>
                  </a:lnTo>
                  <a:lnTo>
                    <a:pt x="431" y="148"/>
                  </a:lnTo>
                  <a:lnTo>
                    <a:pt x="434" y="149"/>
                  </a:lnTo>
                  <a:lnTo>
                    <a:pt x="437" y="149"/>
                  </a:lnTo>
                  <a:lnTo>
                    <a:pt x="440" y="149"/>
                  </a:lnTo>
                  <a:lnTo>
                    <a:pt x="443" y="150"/>
                  </a:lnTo>
                  <a:lnTo>
                    <a:pt x="446" y="149"/>
                  </a:lnTo>
                  <a:lnTo>
                    <a:pt x="448" y="149"/>
                  </a:lnTo>
                  <a:lnTo>
                    <a:pt x="451" y="149"/>
                  </a:lnTo>
                  <a:lnTo>
                    <a:pt x="454" y="150"/>
                  </a:lnTo>
                  <a:lnTo>
                    <a:pt x="457" y="150"/>
                  </a:lnTo>
                  <a:lnTo>
                    <a:pt x="460" y="150"/>
                  </a:lnTo>
                  <a:lnTo>
                    <a:pt x="463" y="150"/>
                  </a:lnTo>
                  <a:lnTo>
                    <a:pt x="466" y="149"/>
                  </a:lnTo>
                  <a:lnTo>
                    <a:pt x="468" y="149"/>
                  </a:lnTo>
                  <a:lnTo>
                    <a:pt x="471" y="150"/>
                  </a:lnTo>
                  <a:lnTo>
                    <a:pt x="474" y="152"/>
                  </a:lnTo>
                  <a:lnTo>
                    <a:pt x="477" y="150"/>
                  </a:lnTo>
                  <a:lnTo>
                    <a:pt x="480" y="150"/>
                  </a:lnTo>
                  <a:lnTo>
                    <a:pt x="483" y="151"/>
                  </a:lnTo>
                  <a:lnTo>
                    <a:pt x="486" y="151"/>
                  </a:lnTo>
                  <a:lnTo>
                    <a:pt x="488" y="150"/>
                  </a:lnTo>
                  <a:lnTo>
                    <a:pt x="491" y="150"/>
                  </a:lnTo>
                </a:path>
              </a:pathLst>
            </a:custGeom>
            <a:noFill/>
            <a:ln w="41275">
              <a:solidFill>
                <a:srgbClr val="3399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68" name="Rectangle 33"/>
            <p:cNvSpPr>
              <a:spLocks noChangeArrowheads="1"/>
            </p:cNvSpPr>
            <p:nvPr/>
          </p:nvSpPr>
          <p:spPr bwMode="auto">
            <a:xfrm>
              <a:off x="853" y="2984"/>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rPr>
                <a:t>0</a:t>
              </a:r>
              <a:endParaRPr lang="en-US"/>
            </a:p>
          </p:txBody>
        </p:sp>
        <p:sp>
          <p:nvSpPr>
            <p:cNvPr id="39969" name="Rectangle 34"/>
            <p:cNvSpPr>
              <a:spLocks noChangeArrowheads="1"/>
            </p:cNvSpPr>
            <p:nvPr/>
          </p:nvSpPr>
          <p:spPr bwMode="auto">
            <a:xfrm>
              <a:off x="853" y="2726"/>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rPr>
                <a:t>1</a:t>
              </a:r>
              <a:endParaRPr lang="en-US"/>
            </a:p>
          </p:txBody>
        </p:sp>
        <p:sp>
          <p:nvSpPr>
            <p:cNvPr id="39970" name="Rectangle 35"/>
            <p:cNvSpPr>
              <a:spLocks noChangeArrowheads="1"/>
            </p:cNvSpPr>
            <p:nvPr/>
          </p:nvSpPr>
          <p:spPr bwMode="auto">
            <a:xfrm>
              <a:off x="853" y="2476"/>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rPr>
                <a:t>2</a:t>
              </a:r>
              <a:endParaRPr lang="en-US"/>
            </a:p>
          </p:txBody>
        </p:sp>
        <p:sp>
          <p:nvSpPr>
            <p:cNvPr id="39971" name="Rectangle 36"/>
            <p:cNvSpPr>
              <a:spLocks noChangeArrowheads="1"/>
            </p:cNvSpPr>
            <p:nvPr/>
          </p:nvSpPr>
          <p:spPr bwMode="auto">
            <a:xfrm>
              <a:off x="853" y="2217"/>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rPr>
                <a:t>3</a:t>
              </a:r>
              <a:endParaRPr lang="en-US"/>
            </a:p>
          </p:txBody>
        </p:sp>
        <p:sp>
          <p:nvSpPr>
            <p:cNvPr id="39972" name="Rectangle 37"/>
            <p:cNvSpPr>
              <a:spLocks noChangeArrowheads="1"/>
            </p:cNvSpPr>
            <p:nvPr/>
          </p:nvSpPr>
          <p:spPr bwMode="auto">
            <a:xfrm>
              <a:off x="853" y="1967"/>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rPr>
                <a:t>4</a:t>
              </a:r>
              <a:endParaRPr lang="en-US"/>
            </a:p>
          </p:txBody>
        </p:sp>
        <p:sp>
          <p:nvSpPr>
            <p:cNvPr id="39973" name="Rectangle 38"/>
            <p:cNvSpPr>
              <a:spLocks noChangeArrowheads="1"/>
            </p:cNvSpPr>
            <p:nvPr/>
          </p:nvSpPr>
          <p:spPr bwMode="auto">
            <a:xfrm>
              <a:off x="853" y="1709"/>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rPr>
                <a:t>5</a:t>
              </a:r>
              <a:endParaRPr lang="en-US"/>
            </a:p>
          </p:txBody>
        </p:sp>
        <p:sp>
          <p:nvSpPr>
            <p:cNvPr id="39974" name="Rectangle 39"/>
            <p:cNvSpPr>
              <a:spLocks noChangeArrowheads="1"/>
            </p:cNvSpPr>
            <p:nvPr/>
          </p:nvSpPr>
          <p:spPr bwMode="auto">
            <a:xfrm>
              <a:off x="853" y="1459"/>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rPr>
                <a:t>6</a:t>
              </a:r>
              <a:endParaRPr lang="en-US"/>
            </a:p>
          </p:txBody>
        </p:sp>
        <p:sp>
          <p:nvSpPr>
            <p:cNvPr id="39975" name="Rectangle 40"/>
            <p:cNvSpPr>
              <a:spLocks noChangeArrowheads="1"/>
            </p:cNvSpPr>
            <p:nvPr/>
          </p:nvSpPr>
          <p:spPr bwMode="auto">
            <a:xfrm>
              <a:off x="853" y="1200"/>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rPr>
                <a:t>7</a:t>
              </a:r>
              <a:endParaRPr lang="en-US"/>
            </a:p>
          </p:txBody>
        </p:sp>
        <p:grpSp>
          <p:nvGrpSpPr>
            <p:cNvPr id="39976" name="Group 55"/>
            <p:cNvGrpSpPr>
              <a:grpSpLocks/>
            </p:cNvGrpSpPr>
            <p:nvPr/>
          </p:nvGrpSpPr>
          <p:grpSpPr bwMode="auto">
            <a:xfrm>
              <a:off x="737" y="3147"/>
              <a:ext cx="4403" cy="839"/>
              <a:chOff x="709" y="3133"/>
              <a:chExt cx="4403" cy="839"/>
            </a:xfrm>
          </p:grpSpPr>
          <p:sp>
            <p:nvSpPr>
              <p:cNvPr id="39977" name="Rectangle 41"/>
              <p:cNvSpPr>
                <a:spLocks noChangeArrowheads="1"/>
              </p:cNvSpPr>
              <p:nvPr/>
            </p:nvSpPr>
            <p:spPr bwMode="auto">
              <a:xfrm rot="-3600000">
                <a:off x="391" y="3451"/>
                <a:ext cx="83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01/01/2000</a:t>
                </a:r>
                <a:endParaRPr lang="en-US"/>
              </a:p>
            </p:txBody>
          </p:sp>
          <p:sp>
            <p:nvSpPr>
              <p:cNvPr id="39978" name="Rectangle 42"/>
              <p:cNvSpPr>
                <a:spLocks noChangeArrowheads="1"/>
              </p:cNvSpPr>
              <p:nvPr/>
            </p:nvSpPr>
            <p:spPr bwMode="auto">
              <a:xfrm rot="-3600000">
                <a:off x="718" y="3451"/>
                <a:ext cx="83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04/02/2000</a:t>
                </a:r>
                <a:endParaRPr lang="en-US"/>
              </a:p>
            </p:txBody>
          </p:sp>
          <p:sp>
            <p:nvSpPr>
              <p:cNvPr id="39979" name="Rectangle 43"/>
              <p:cNvSpPr>
                <a:spLocks noChangeArrowheads="1"/>
              </p:cNvSpPr>
              <p:nvPr/>
            </p:nvSpPr>
            <p:spPr bwMode="auto">
              <a:xfrm rot="-3600000">
                <a:off x="1038" y="3452"/>
                <a:ext cx="83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07/03/2000</a:t>
                </a:r>
                <a:endParaRPr lang="en-US"/>
              </a:p>
            </p:txBody>
          </p:sp>
          <p:sp>
            <p:nvSpPr>
              <p:cNvPr id="39980" name="Rectangle 44"/>
              <p:cNvSpPr>
                <a:spLocks noChangeArrowheads="1"/>
              </p:cNvSpPr>
              <p:nvPr/>
            </p:nvSpPr>
            <p:spPr bwMode="auto">
              <a:xfrm rot="-3600000">
                <a:off x="1365" y="3452"/>
                <a:ext cx="83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10/03/2000</a:t>
                </a:r>
                <a:endParaRPr lang="en-US"/>
              </a:p>
            </p:txBody>
          </p:sp>
          <p:sp>
            <p:nvSpPr>
              <p:cNvPr id="39981" name="Rectangle 45"/>
              <p:cNvSpPr>
                <a:spLocks noChangeArrowheads="1"/>
              </p:cNvSpPr>
              <p:nvPr/>
            </p:nvSpPr>
            <p:spPr bwMode="auto">
              <a:xfrm rot="-3600000">
                <a:off x="1683" y="3451"/>
                <a:ext cx="83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01/03/2001</a:t>
                </a:r>
                <a:endParaRPr lang="en-US"/>
              </a:p>
            </p:txBody>
          </p:sp>
          <p:sp>
            <p:nvSpPr>
              <p:cNvPr id="39982" name="Rectangle 46"/>
              <p:cNvSpPr>
                <a:spLocks noChangeArrowheads="1"/>
              </p:cNvSpPr>
              <p:nvPr/>
            </p:nvSpPr>
            <p:spPr bwMode="auto">
              <a:xfrm rot="-3600000">
                <a:off x="2010" y="3451"/>
                <a:ext cx="83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04/05/2001</a:t>
                </a:r>
                <a:endParaRPr lang="en-US"/>
              </a:p>
            </p:txBody>
          </p:sp>
          <p:sp>
            <p:nvSpPr>
              <p:cNvPr id="39983" name="Rectangle 47"/>
              <p:cNvSpPr>
                <a:spLocks noChangeArrowheads="1"/>
              </p:cNvSpPr>
              <p:nvPr/>
            </p:nvSpPr>
            <p:spPr bwMode="auto">
              <a:xfrm rot="-3600000">
                <a:off x="2329" y="3451"/>
                <a:ext cx="83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07/06/2001</a:t>
                </a:r>
                <a:endParaRPr lang="en-US"/>
              </a:p>
            </p:txBody>
          </p:sp>
          <p:sp>
            <p:nvSpPr>
              <p:cNvPr id="39984" name="Rectangle 48"/>
              <p:cNvSpPr>
                <a:spLocks noChangeArrowheads="1"/>
              </p:cNvSpPr>
              <p:nvPr/>
            </p:nvSpPr>
            <p:spPr bwMode="auto">
              <a:xfrm rot="-3600000">
                <a:off x="2656" y="3451"/>
                <a:ext cx="83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10/06/2001</a:t>
                </a:r>
                <a:endParaRPr lang="en-US"/>
              </a:p>
            </p:txBody>
          </p:sp>
          <p:sp>
            <p:nvSpPr>
              <p:cNvPr id="39985" name="Rectangle 49"/>
              <p:cNvSpPr>
                <a:spLocks noChangeArrowheads="1"/>
              </p:cNvSpPr>
              <p:nvPr/>
            </p:nvSpPr>
            <p:spPr bwMode="auto">
              <a:xfrm rot="-3600000">
                <a:off x="2974" y="3451"/>
                <a:ext cx="83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01/06/2002</a:t>
                </a:r>
                <a:endParaRPr lang="en-US"/>
              </a:p>
            </p:txBody>
          </p:sp>
          <p:sp>
            <p:nvSpPr>
              <p:cNvPr id="39986" name="Rectangle 50"/>
              <p:cNvSpPr>
                <a:spLocks noChangeArrowheads="1"/>
              </p:cNvSpPr>
              <p:nvPr/>
            </p:nvSpPr>
            <p:spPr bwMode="auto">
              <a:xfrm rot="-3600000">
                <a:off x="3301" y="3451"/>
                <a:ext cx="83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04/08/2002</a:t>
                </a:r>
                <a:endParaRPr lang="en-US"/>
              </a:p>
            </p:txBody>
          </p:sp>
          <p:sp>
            <p:nvSpPr>
              <p:cNvPr id="39987" name="Rectangle 51"/>
              <p:cNvSpPr>
                <a:spLocks noChangeArrowheads="1"/>
              </p:cNvSpPr>
              <p:nvPr/>
            </p:nvSpPr>
            <p:spPr bwMode="auto">
              <a:xfrm rot="-3600000">
                <a:off x="3620" y="3451"/>
                <a:ext cx="83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07/09/2002</a:t>
                </a:r>
                <a:endParaRPr lang="en-US"/>
              </a:p>
            </p:txBody>
          </p:sp>
          <p:sp>
            <p:nvSpPr>
              <p:cNvPr id="39988" name="Rectangle 52"/>
              <p:cNvSpPr>
                <a:spLocks noChangeArrowheads="1"/>
              </p:cNvSpPr>
              <p:nvPr/>
            </p:nvSpPr>
            <p:spPr bwMode="auto">
              <a:xfrm rot="-3600000">
                <a:off x="3947" y="3452"/>
                <a:ext cx="83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10/09/2002</a:t>
                </a:r>
                <a:endParaRPr lang="en-US"/>
              </a:p>
            </p:txBody>
          </p:sp>
          <p:sp>
            <p:nvSpPr>
              <p:cNvPr id="39989" name="Rectangle 53"/>
              <p:cNvSpPr>
                <a:spLocks noChangeArrowheads="1"/>
              </p:cNvSpPr>
              <p:nvPr/>
            </p:nvSpPr>
            <p:spPr bwMode="auto">
              <a:xfrm rot="-3600000">
                <a:off x="4265" y="3451"/>
                <a:ext cx="83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01/09/2003</a:t>
                </a:r>
                <a:endParaRPr lang="en-US"/>
              </a:p>
            </p:txBody>
          </p:sp>
          <p:sp>
            <p:nvSpPr>
              <p:cNvPr id="39990" name="Rectangle 54"/>
              <p:cNvSpPr>
                <a:spLocks noChangeArrowheads="1"/>
              </p:cNvSpPr>
              <p:nvPr/>
            </p:nvSpPr>
            <p:spPr bwMode="auto">
              <a:xfrm rot="-3600000">
                <a:off x="4592" y="3451"/>
                <a:ext cx="83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04/11/2003</a:t>
                </a:r>
                <a:endParaRPr lang="en-US"/>
              </a:p>
            </p:txBody>
          </p:sp>
        </p:grpSp>
      </p:grpSp>
    </p:spTree>
    <p:extLst>
      <p:ext uri="{BB962C8B-B14F-4D97-AF65-F5344CB8AC3E}">
        <p14:creationId xmlns:p14="http://schemas.microsoft.com/office/powerpoint/2010/main" val="356380431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title"/>
          </p:nvPr>
        </p:nvSpPr>
        <p:spPr>
          <a:xfrm>
            <a:off x="482600" y="236538"/>
            <a:ext cx="8377238" cy="1195387"/>
          </a:xfrm>
        </p:spPr>
        <p:txBody>
          <a:bodyPr/>
          <a:lstStyle/>
          <a:p>
            <a:r>
              <a:rPr lang="en-US" sz="3100" smtClean="0"/>
              <a:t>What is the Fed’s policy instrument?</a:t>
            </a:r>
          </a:p>
        </p:txBody>
      </p:sp>
      <p:sp>
        <p:nvSpPr>
          <p:cNvPr id="40963" name="Rectangle 6"/>
          <p:cNvSpPr>
            <a:spLocks noGrp="1" noChangeArrowheads="1"/>
          </p:cNvSpPr>
          <p:nvPr>
            <p:ph type="body" idx="1"/>
          </p:nvPr>
        </p:nvSpPr>
        <p:spPr>
          <a:xfrm>
            <a:off x="457200" y="1258785"/>
            <a:ext cx="8229600" cy="5015016"/>
          </a:xfrm>
        </p:spPr>
        <p:txBody>
          <a:bodyPr/>
          <a:lstStyle/>
          <a:p>
            <a:pPr>
              <a:spcBef>
                <a:spcPct val="40000"/>
              </a:spcBef>
            </a:pPr>
            <a:r>
              <a:rPr lang="en-US" sz="2700" dirty="0" smtClean="0"/>
              <a:t>The news media commonly report the Fed’s policy changes as interest rate changes, as if the Fed has direct control over market interest rates.  </a:t>
            </a:r>
          </a:p>
          <a:p>
            <a:pPr>
              <a:spcBef>
                <a:spcPct val="40000"/>
              </a:spcBef>
            </a:pPr>
            <a:r>
              <a:rPr lang="en-US" sz="2700" dirty="0" smtClean="0"/>
              <a:t>In fact, the Fed </a:t>
            </a:r>
            <a:r>
              <a:rPr lang="en-US" sz="2700" b="1" dirty="0" smtClean="0">
                <a:solidFill>
                  <a:srgbClr val="CC0000"/>
                </a:solidFill>
              </a:rPr>
              <a:t>targets</a:t>
            </a:r>
            <a:r>
              <a:rPr lang="en-US" sz="2700" dirty="0" smtClean="0"/>
              <a:t> the </a:t>
            </a:r>
            <a:r>
              <a:rPr lang="en-US" sz="2700" i="1" dirty="0" smtClean="0"/>
              <a:t>federal funds rate</a:t>
            </a:r>
            <a:r>
              <a:rPr lang="en-US" sz="2700" i="1" dirty="0" smtClean="0">
                <a:latin typeface="Arial"/>
                <a:cs typeface="Arial"/>
              </a:rPr>
              <a:t>—</a:t>
            </a:r>
            <a:r>
              <a:rPr lang="en-US" sz="2700" dirty="0" smtClean="0"/>
              <a:t>the interest rate banks charge one another on overnight loans.  </a:t>
            </a:r>
          </a:p>
          <a:p>
            <a:pPr>
              <a:spcBef>
                <a:spcPct val="40000"/>
              </a:spcBef>
            </a:pPr>
            <a:r>
              <a:rPr lang="en-US" sz="2700" dirty="0" smtClean="0"/>
              <a:t>The Fed changes the money supply and shifts the </a:t>
            </a:r>
            <a:r>
              <a:rPr lang="en-US" sz="2700" i="1" dirty="0" smtClean="0"/>
              <a:t>LM </a:t>
            </a:r>
            <a:r>
              <a:rPr lang="en-US" sz="2700" dirty="0" smtClean="0"/>
              <a:t>curve to achieve its target.  </a:t>
            </a:r>
          </a:p>
          <a:p>
            <a:pPr>
              <a:spcBef>
                <a:spcPct val="40000"/>
              </a:spcBef>
            </a:pPr>
            <a:r>
              <a:rPr lang="en-US" sz="2700" dirty="0" smtClean="0"/>
              <a:t>Other short-term rates typically move with the federal funds rate.</a:t>
            </a:r>
          </a:p>
        </p:txBody>
      </p:sp>
    </p:spTree>
    <p:extLst>
      <p:ext uri="{BB962C8B-B14F-4D97-AF65-F5344CB8AC3E}">
        <p14:creationId xmlns:p14="http://schemas.microsoft.com/office/powerpoint/2010/main" val="382762967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xfrm>
            <a:off x="482600" y="236538"/>
            <a:ext cx="8377238" cy="1195387"/>
          </a:xfrm>
        </p:spPr>
        <p:txBody>
          <a:bodyPr/>
          <a:lstStyle/>
          <a:p>
            <a:r>
              <a:rPr lang="en-US" sz="3100" smtClean="0"/>
              <a:t>What is the Fed’s policy instrument?</a:t>
            </a:r>
          </a:p>
        </p:txBody>
      </p:sp>
      <p:sp>
        <p:nvSpPr>
          <p:cNvPr id="41987" name="Rectangle 5"/>
          <p:cNvSpPr>
            <a:spLocks noGrp="1" noChangeArrowheads="1"/>
          </p:cNvSpPr>
          <p:nvPr>
            <p:ph type="body" idx="1"/>
          </p:nvPr>
        </p:nvSpPr>
        <p:spPr>
          <a:xfrm>
            <a:off x="479425" y="1489075"/>
            <a:ext cx="8229600" cy="4525963"/>
          </a:xfrm>
        </p:spPr>
        <p:txBody>
          <a:bodyPr/>
          <a:lstStyle/>
          <a:p>
            <a:pPr marL="0" indent="0">
              <a:spcBef>
                <a:spcPct val="30000"/>
              </a:spcBef>
              <a:buFont typeface="Wingdings" pitchFamily="2" charset="2"/>
              <a:buNone/>
            </a:pPr>
            <a:r>
              <a:rPr lang="en-US" dirty="0" smtClean="0"/>
              <a:t>Why does the Fed target interest rates instead of the money supply?</a:t>
            </a:r>
          </a:p>
          <a:p>
            <a:pPr marL="801688" lvl="1" indent="-514350">
              <a:lnSpc>
                <a:spcPct val="105000"/>
              </a:lnSpc>
              <a:spcBef>
                <a:spcPct val="30000"/>
              </a:spcBef>
              <a:buFont typeface="Wingdings" pitchFamily="2" charset="2"/>
              <a:buNone/>
            </a:pPr>
            <a:r>
              <a:rPr lang="en-US" sz="2400" dirty="0" smtClean="0"/>
              <a:t>1)</a:t>
            </a:r>
            <a:r>
              <a:rPr lang="en-US" dirty="0" smtClean="0"/>
              <a:t>	They are easier to measure than the money supply.</a:t>
            </a:r>
          </a:p>
          <a:p>
            <a:pPr marL="801688" lvl="1" indent="-514350">
              <a:lnSpc>
                <a:spcPct val="105000"/>
              </a:lnSpc>
              <a:spcBef>
                <a:spcPct val="30000"/>
              </a:spcBef>
              <a:buFont typeface="Wingdings" pitchFamily="2" charset="2"/>
              <a:buNone/>
            </a:pPr>
            <a:r>
              <a:rPr lang="en-US" sz="2400" dirty="0" smtClean="0"/>
              <a:t>2)</a:t>
            </a:r>
            <a:r>
              <a:rPr lang="en-US" dirty="0" smtClean="0"/>
              <a:t>	The Fed might believe that </a:t>
            </a:r>
            <a:r>
              <a:rPr lang="en-US" i="1" dirty="0" smtClean="0"/>
              <a:t>LM</a:t>
            </a:r>
            <a:r>
              <a:rPr lang="en-US" dirty="0" smtClean="0"/>
              <a:t> shocks are more prevalent than </a:t>
            </a:r>
            <a:r>
              <a:rPr lang="en-US" i="1" dirty="0" smtClean="0"/>
              <a:t>IS</a:t>
            </a:r>
            <a:r>
              <a:rPr lang="en-US" dirty="0" smtClean="0"/>
              <a:t> shocks.  If so, then targeting the interest rate stabilizes income better than targeting the money supply. </a:t>
            </a:r>
            <a:br>
              <a:rPr lang="en-US" dirty="0" smtClean="0"/>
            </a:br>
            <a:r>
              <a:rPr lang="en-US" sz="2500" i="1" dirty="0" smtClean="0"/>
              <a:t>(See problem 8 on p.364.)</a:t>
            </a:r>
          </a:p>
        </p:txBody>
      </p:sp>
    </p:spTree>
    <p:extLst>
      <p:ext uri="{BB962C8B-B14F-4D97-AF65-F5344CB8AC3E}">
        <p14:creationId xmlns:p14="http://schemas.microsoft.com/office/powerpoint/2010/main" val="270148733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i="1" smtClean="0"/>
              <a:t>IS-LM</a:t>
            </a:r>
            <a:r>
              <a:rPr lang="en-US" sz="1100" smtClean="0"/>
              <a:t> </a:t>
            </a:r>
            <a:r>
              <a:rPr lang="en-US" smtClean="0"/>
              <a:t> and aggregate demand</a:t>
            </a:r>
          </a:p>
        </p:txBody>
      </p:sp>
      <p:sp>
        <p:nvSpPr>
          <p:cNvPr id="74755" name="Rectangle 3"/>
          <p:cNvSpPr>
            <a:spLocks noGrp="1" noChangeArrowheads="1"/>
          </p:cNvSpPr>
          <p:nvPr>
            <p:ph type="body" idx="1"/>
          </p:nvPr>
        </p:nvSpPr>
        <p:spPr>
          <a:xfrm>
            <a:off x="484188" y="1370013"/>
            <a:ext cx="7812087" cy="4760912"/>
          </a:xfrm>
        </p:spPr>
        <p:txBody>
          <a:bodyPr/>
          <a:lstStyle/>
          <a:p>
            <a:pPr>
              <a:spcBef>
                <a:spcPct val="60000"/>
              </a:spcBef>
            </a:pPr>
            <a:r>
              <a:rPr lang="en-US" dirty="0" smtClean="0"/>
              <a:t>So far, we’ve been using the </a:t>
            </a:r>
            <a:r>
              <a:rPr lang="en-US" i="1" dirty="0" smtClean="0"/>
              <a:t>IS-LM</a:t>
            </a:r>
            <a:r>
              <a:rPr lang="en-US" dirty="0" smtClean="0"/>
              <a:t> </a:t>
            </a:r>
            <a:r>
              <a:rPr lang="en-US" dirty="0" smtClean="0">
                <a:sym typeface="Symbol" pitchFamily="18" charset="2"/>
              </a:rPr>
              <a:t> </a:t>
            </a:r>
            <a:r>
              <a:rPr lang="en-US" dirty="0" smtClean="0"/>
              <a:t>model to analyze the short run, when the price level is assumed fixed.  </a:t>
            </a:r>
          </a:p>
          <a:p>
            <a:pPr>
              <a:spcBef>
                <a:spcPct val="60000"/>
              </a:spcBef>
            </a:pPr>
            <a:r>
              <a:rPr lang="en-US" dirty="0" smtClean="0"/>
              <a:t>However, a change in </a:t>
            </a:r>
            <a:r>
              <a:rPr lang="en-US" b="1" i="1" dirty="0" smtClean="0"/>
              <a:t>P</a:t>
            </a:r>
            <a:r>
              <a:rPr lang="en-US" sz="1100" dirty="0" smtClean="0"/>
              <a:t> </a:t>
            </a:r>
            <a:r>
              <a:rPr lang="en-US" dirty="0" smtClean="0"/>
              <a:t> would shift </a:t>
            </a:r>
            <a:r>
              <a:rPr lang="en-US" i="1" dirty="0" smtClean="0"/>
              <a:t>LM </a:t>
            </a:r>
            <a:r>
              <a:rPr lang="en-US" dirty="0" smtClean="0"/>
              <a:t>and therefore affect </a:t>
            </a:r>
            <a:r>
              <a:rPr lang="en-US" b="1" i="1" dirty="0" smtClean="0"/>
              <a:t>Y</a:t>
            </a:r>
            <a:r>
              <a:rPr lang="en-US" b="1" dirty="0" smtClean="0"/>
              <a:t>.</a:t>
            </a:r>
            <a:r>
              <a:rPr lang="en-US" dirty="0" smtClean="0"/>
              <a:t>  </a:t>
            </a:r>
          </a:p>
          <a:p>
            <a:pPr>
              <a:spcBef>
                <a:spcPct val="60000"/>
              </a:spcBef>
            </a:pPr>
            <a:r>
              <a:rPr lang="en-US" dirty="0" smtClean="0"/>
              <a:t>The </a:t>
            </a:r>
            <a:r>
              <a:rPr lang="en-US" b="1" dirty="0" smtClean="0">
                <a:solidFill>
                  <a:srgbClr val="CC0000"/>
                </a:solidFill>
              </a:rPr>
              <a:t>aggregate demand curve</a:t>
            </a:r>
            <a:r>
              <a:rPr lang="en-US" dirty="0" smtClean="0">
                <a:solidFill>
                  <a:srgbClr val="CC0000"/>
                </a:solidFill>
              </a:rPr>
              <a:t> </a:t>
            </a:r>
            <a:r>
              <a:rPr lang="en-US" dirty="0" smtClean="0"/>
              <a:t/>
            </a:r>
            <a:br>
              <a:rPr lang="en-US" dirty="0" smtClean="0"/>
            </a:br>
            <a:r>
              <a:rPr lang="en-US" dirty="0" smtClean="0"/>
              <a:t>(</a:t>
            </a:r>
            <a:r>
              <a:rPr lang="en-US" i="1" dirty="0" smtClean="0"/>
              <a:t>introduced in Chap. 10</a:t>
            </a:r>
            <a:r>
              <a:rPr lang="en-US" dirty="0" smtClean="0"/>
              <a:t>) captures this </a:t>
            </a:r>
            <a:br>
              <a:rPr lang="en-US" dirty="0" smtClean="0"/>
            </a:br>
            <a:r>
              <a:rPr lang="en-US" dirty="0" smtClean="0"/>
              <a:t>relationship between </a:t>
            </a:r>
            <a:r>
              <a:rPr lang="en-US" b="1" i="1" dirty="0" smtClean="0"/>
              <a:t>P</a:t>
            </a:r>
            <a:r>
              <a:rPr lang="en-US" sz="1100" dirty="0" smtClean="0"/>
              <a:t> </a:t>
            </a:r>
            <a:r>
              <a:rPr lang="en-US" dirty="0" smtClean="0"/>
              <a:t> and </a:t>
            </a:r>
            <a:r>
              <a:rPr lang="en-US" b="1" i="1" dirty="0" smtClean="0"/>
              <a:t>Y.</a:t>
            </a:r>
          </a:p>
        </p:txBody>
      </p:sp>
    </p:spTree>
    <p:extLst>
      <p:ext uri="{BB962C8B-B14F-4D97-AF65-F5344CB8AC3E}">
        <p14:creationId xmlns:p14="http://schemas.microsoft.com/office/powerpoint/2010/main" val="277073160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wipe(left)">
                                      <p:cBhvr>
                                        <p:cTn id="7" dur="500"/>
                                        <p:tgtEl>
                                          <p:spTgt spid="74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55">
                                            <p:txEl>
                                              <p:pRg st="1" end="1"/>
                                            </p:txEl>
                                          </p:spTgt>
                                        </p:tgtEl>
                                        <p:attrNameLst>
                                          <p:attrName>style.visibility</p:attrName>
                                        </p:attrNameLst>
                                      </p:cBhvr>
                                      <p:to>
                                        <p:strVal val="visible"/>
                                      </p:to>
                                    </p:set>
                                    <p:animEffect transition="in" filter="wipe(left)">
                                      <p:cBhvr>
                                        <p:cTn id="12" dur="500"/>
                                        <p:tgtEl>
                                          <p:spTgt spid="74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55">
                                            <p:txEl>
                                              <p:pRg st="2" end="2"/>
                                            </p:txEl>
                                          </p:spTgt>
                                        </p:tgtEl>
                                        <p:attrNameLst>
                                          <p:attrName>style.visibility</p:attrName>
                                        </p:attrNameLst>
                                      </p:cBhvr>
                                      <p:to>
                                        <p:strVal val="visible"/>
                                      </p:to>
                                    </p:set>
                                    <p:animEffect transition="in" filter="wipe(left)">
                                      <p:cBhvr>
                                        <p:cTn id="17" dur="500"/>
                                        <p:tgtEl>
                                          <p:spTgt spid="74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Line 2"/>
          <p:cNvSpPr>
            <a:spLocks noChangeShapeType="1"/>
          </p:cNvSpPr>
          <p:nvPr/>
        </p:nvSpPr>
        <p:spPr bwMode="auto">
          <a:xfrm>
            <a:off x="6731000" y="2584450"/>
            <a:ext cx="0" cy="3140075"/>
          </a:xfrm>
          <a:prstGeom prst="line">
            <a:avLst/>
          </a:prstGeom>
          <a:noFill/>
          <a:ln w="952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6803" name="Line 3"/>
          <p:cNvSpPr>
            <a:spLocks noChangeShapeType="1"/>
          </p:cNvSpPr>
          <p:nvPr/>
        </p:nvSpPr>
        <p:spPr bwMode="auto">
          <a:xfrm>
            <a:off x="6000750" y="2124075"/>
            <a:ext cx="0" cy="3600450"/>
          </a:xfrm>
          <a:prstGeom prst="line">
            <a:avLst/>
          </a:prstGeom>
          <a:noFill/>
          <a:ln w="9525">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6804" name="Text Box 4"/>
          <p:cNvSpPr txBox="1">
            <a:spLocks noChangeArrowheads="1"/>
          </p:cNvSpPr>
          <p:nvPr/>
        </p:nvSpPr>
        <p:spPr bwMode="auto">
          <a:xfrm>
            <a:off x="6629400" y="3397250"/>
            <a:ext cx="381000" cy="442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003399"/>
                </a:solidFill>
              </a:rPr>
              <a:t>Y</a:t>
            </a:r>
            <a:r>
              <a:rPr lang="en-US" sz="2300" b="1" baseline="-25000">
                <a:solidFill>
                  <a:srgbClr val="003399"/>
                </a:solidFill>
                <a:latin typeface="Tahoma" pitchFamily="34" charset="0"/>
              </a:rPr>
              <a:t>1</a:t>
            </a:r>
          </a:p>
        </p:txBody>
      </p:sp>
      <p:sp>
        <p:nvSpPr>
          <p:cNvPr id="76805" name="Text Box 5"/>
          <p:cNvSpPr txBox="1">
            <a:spLocks noChangeArrowheads="1"/>
          </p:cNvSpPr>
          <p:nvPr/>
        </p:nvSpPr>
        <p:spPr bwMode="auto">
          <a:xfrm>
            <a:off x="5880100" y="3400425"/>
            <a:ext cx="381000" cy="442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FF6600"/>
                </a:solidFill>
              </a:rPr>
              <a:t>Y</a:t>
            </a:r>
            <a:r>
              <a:rPr lang="en-US" sz="2300" b="1" baseline="-25000">
                <a:solidFill>
                  <a:srgbClr val="FF6600"/>
                </a:solidFill>
                <a:latin typeface="Tahoma" pitchFamily="34" charset="0"/>
              </a:rPr>
              <a:t>2</a:t>
            </a:r>
          </a:p>
        </p:txBody>
      </p:sp>
      <p:sp>
        <p:nvSpPr>
          <p:cNvPr id="44038" name="Rectangle 6"/>
          <p:cNvSpPr>
            <a:spLocks noGrp="1" noChangeArrowheads="1"/>
          </p:cNvSpPr>
          <p:nvPr>
            <p:ph type="title"/>
          </p:nvPr>
        </p:nvSpPr>
        <p:spPr/>
        <p:txBody>
          <a:bodyPr/>
          <a:lstStyle/>
          <a:p>
            <a:r>
              <a:rPr lang="en-US" smtClean="0"/>
              <a:t>Deriving the </a:t>
            </a:r>
            <a:r>
              <a:rPr lang="en-US" i="1" smtClean="0"/>
              <a:t>AD</a:t>
            </a:r>
            <a:r>
              <a:rPr lang="en-US" sz="1100" i="1" smtClean="0"/>
              <a:t> </a:t>
            </a:r>
            <a:r>
              <a:rPr lang="en-US" smtClean="0"/>
              <a:t> curve</a:t>
            </a:r>
          </a:p>
        </p:txBody>
      </p:sp>
      <p:grpSp>
        <p:nvGrpSpPr>
          <p:cNvPr id="2" name="Group 7"/>
          <p:cNvGrpSpPr>
            <a:grpSpLocks/>
          </p:cNvGrpSpPr>
          <p:nvPr/>
        </p:nvGrpSpPr>
        <p:grpSpPr bwMode="auto">
          <a:xfrm>
            <a:off x="4572000" y="1279525"/>
            <a:ext cx="3657600" cy="2500313"/>
            <a:chOff x="2256" y="806"/>
            <a:chExt cx="2304" cy="1575"/>
          </a:xfrm>
        </p:grpSpPr>
        <p:grpSp>
          <p:nvGrpSpPr>
            <p:cNvPr id="44074" name="Group 8"/>
            <p:cNvGrpSpPr>
              <a:grpSpLocks/>
            </p:cNvGrpSpPr>
            <p:nvPr/>
          </p:nvGrpSpPr>
          <p:grpSpPr bwMode="auto">
            <a:xfrm>
              <a:off x="2496" y="960"/>
              <a:ext cx="1824" cy="1188"/>
              <a:chOff x="2640" y="1056"/>
              <a:chExt cx="2496" cy="2112"/>
            </a:xfrm>
          </p:grpSpPr>
          <p:sp>
            <p:nvSpPr>
              <p:cNvPr id="44077" name="Line 9"/>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8" name="Line 10"/>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75" name="Text Box 11"/>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44076" name="Text Box 12"/>
            <p:cNvSpPr txBox="1">
              <a:spLocks noChangeArrowheads="1"/>
            </p:cNvSpPr>
            <p:nvPr/>
          </p:nvSpPr>
          <p:spPr bwMode="auto">
            <a:xfrm>
              <a:off x="2256" y="80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r</a:t>
              </a:r>
              <a:endParaRPr lang="en-US" sz="2200"/>
            </a:p>
          </p:txBody>
        </p:sp>
      </p:grpSp>
      <p:grpSp>
        <p:nvGrpSpPr>
          <p:cNvPr id="4" name="Group 13"/>
          <p:cNvGrpSpPr>
            <a:grpSpLocks/>
          </p:cNvGrpSpPr>
          <p:nvPr/>
        </p:nvGrpSpPr>
        <p:grpSpPr bwMode="auto">
          <a:xfrm>
            <a:off x="4572000" y="3595688"/>
            <a:ext cx="3657600" cy="2500312"/>
            <a:chOff x="2256" y="806"/>
            <a:chExt cx="2304" cy="1575"/>
          </a:xfrm>
        </p:grpSpPr>
        <p:grpSp>
          <p:nvGrpSpPr>
            <p:cNvPr id="44069" name="Group 14"/>
            <p:cNvGrpSpPr>
              <a:grpSpLocks/>
            </p:cNvGrpSpPr>
            <p:nvPr/>
          </p:nvGrpSpPr>
          <p:grpSpPr bwMode="auto">
            <a:xfrm>
              <a:off x="2496" y="960"/>
              <a:ext cx="1824" cy="1188"/>
              <a:chOff x="2640" y="1056"/>
              <a:chExt cx="2496" cy="2112"/>
            </a:xfrm>
          </p:grpSpPr>
          <p:sp>
            <p:nvSpPr>
              <p:cNvPr id="44072" name="Line 1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3" name="Line 1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70" name="Text Box 17"/>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44071" name="Text Box 18"/>
            <p:cNvSpPr txBox="1">
              <a:spLocks noChangeArrowheads="1"/>
            </p:cNvSpPr>
            <p:nvPr/>
          </p:nvSpPr>
          <p:spPr bwMode="auto">
            <a:xfrm>
              <a:off x="2256" y="80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P</a:t>
              </a:r>
              <a:endParaRPr lang="en-US" sz="2200"/>
            </a:p>
          </p:txBody>
        </p:sp>
      </p:grpSp>
      <p:grpSp>
        <p:nvGrpSpPr>
          <p:cNvPr id="6" name="Group 19"/>
          <p:cNvGrpSpPr>
            <a:grpSpLocks/>
          </p:cNvGrpSpPr>
          <p:nvPr/>
        </p:nvGrpSpPr>
        <p:grpSpPr bwMode="auto">
          <a:xfrm>
            <a:off x="5181600" y="1600200"/>
            <a:ext cx="2590800" cy="1646238"/>
            <a:chOff x="3264" y="1008"/>
            <a:chExt cx="1632" cy="1037"/>
          </a:xfrm>
        </p:grpSpPr>
        <p:sp>
          <p:nvSpPr>
            <p:cNvPr id="44067" name="Line 20"/>
            <p:cNvSpPr>
              <a:spLocks noChangeShapeType="1"/>
            </p:cNvSpPr>
            <p:nvPr/>
          </p:nvSpPr>
          <p:spPr bwMode="auto">
            <a:xfrm>
              <a:off x="3264" y="1008"/>
              <a:ext cx="1440"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8" name="Text Box 21"/>
            <p:cNvSpPr txBox="1">
              <a:spLocks noChangeArrowheads="1"/>
            </p:cNvSpPr>
            <p:nvPr/>
          </p:nvSpPr>
          <p:spPr bwMode="auto">
            <a:xfrm>
              <a:off x="4704" y="1824"/>
              <a:ext cx="1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IS</a:t>
              </a:r>
              <a:endParaRPr lang="en-US" sz="2300" b="1"/>
            </a:p>
          </p:txBody>
        </p:sp>
      </p:grpSp>
      <p:grpSp>
        <p:nvGrpSpPr>
          <p:cNvPr id="7" name="Group 22"/>
          <p:cNvGrpSpPr>
            <a:grpSpLocks/>
          </p:cNvGrpSpPr>
          <p:nvPr/>
        </p:nvGrpSpPr>
        <p:grpSpPr bwMode="auto">
          <a:xfrm>
            <a:off x="5638800" y="1752600"/>
            <a:ext cx="3048000" cy="1524000"/>
            <a:chOff x="3552" y="1104"/>
            <a:chExt cx="1920" cy="960"/>
          </a:xfrm>
        </p:grpSpPr>
        <p:sp>
          <p:nvSpPr>
            <p:cNvPr id="44065" name="Text Box 23"/>
            <p:cNvSpPr txBox="1">
              <a:spLocks noChangeArrowheads="1"/>
            </p:cNvSpPr>
            <p:nvPr/>
          </p:nvSpPr>
          <p:spPr bwMode="auto">
            <a:xfrm>
              <a:off x="4848" y="1104"/>
              <a:ext cx="62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LM</a:t>
              </a:r>
              <a:r>
                <a:rPr lang="en-US" sz="2300" b="1"/>
                <a:t>(</a:t>
              </a:r>
              <a:r>
                <a:rPr lang="en-US" sz="2300" b="1" i="1">
                  <a:solidFill>
                    <a:srgbClr val="003399"/>
                  </a:solidFill>
                </a:rPr>
                <a:t>P</a:t>
              </a:r>
              <a:r>
                <a:rPr lang="en-US" sz="2300" b="1" baseline="-25000">
                  <a:solidFill>
                    <a:srgbClr val="003399"/>
                  </a:solidFill>
                  <a:latin typeface="Tahoma" pitchFamily="34" charset="0"/>
                </a:rPr>
                <a:t>1</a:t>
              </a:r>
              <a:r>
                <a:rPr lang="en-US" sz="2300" b="1"/>
                <a:t>)</a:t>
              </a:r>
            </a:p>
          </p:txBody>
        </p:sp>
        <p:sp>
          <p:nvSpPr>
            <p:cNvPr id="44066" name="Line 24"/>
            <p:cNvSpPr>
              <a:spLocks noChangeShapeType="1"/>
            </p:cNvSpPr>
            <p:nvPr/>
          </p:nvSpPr>
          <p:spPr bwMode="auto">
            <a:xfrm flipV="1">
              <a:off x="3552" y="1248"/>
              <a:ext cx="1296" cy="816"/>
            </a:xfrm>
            <a:prstGeom prst="line">
              <a:avLst/>
            </a:prstGeom>
            <a:noFill/>
            <a:ln w="1905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 name="Group 25"/>
          <p:cNvGrpSpPr>
            <a:grpSpLocks/>
          </p:cNvGrpSpPr>
          <p:nvPr/>
        </p:nvGrpSpPr>
        <p:grpSpPr bwMode="auto">
          <a:xfrm>
            <a:off x="5181600" y="1295400"/>
            <a:ext cx="2438400" cy="1371600"/>
            <a:chOff x="3264" y="816"/>
            <a:chExt cx="1536" cy="864"/>
          </a:xfrm>
        </p:grpSpPr>
        <p:sp>
          <p:nvSpPr>
            <p:cNvPr id="44063" name="Text Box 26"/>
            <p:cNvSpPr txBox="1">
              <a:spLocks noChangeArrowheads="1"/>
            </p:cNvSpPr>
            <p:nvPr/>
          </p:nvSpPr>
          <p:spPr bwMode="auto">
            <a:xfrm>
              <a:off x="4176" y="816"/>
              <a:ext cx="62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LM</a:t>
              </a:r>
              <a:r>
                <a:rPr lang="en-US" sz="2300" b="1"/>
                <a:t>(</a:t>
              </a:r>
              <a:r>
                <a:rPr lang="en-US" sz="2300" b="1" i="1">
                  <a:solidFill>
                    <a:srgbClr val="FF6600"/>
                  </a:solidFill>
                </a:rPr>
                <a:t>P</a:t>
              </a:r>
              <a:r>
                <a:rPr lang="en-US" sz="2300" b="1" baseline="-25000">
                  <a:solidFill>
                    <a:srgbClr val="FF6600"/>
                  </a:solidFill>
                  <a:latin typeface="Tahoma" pitchFamily="34" charset="0"/>
                </a:rPr>
                <a:t>2</a:t>
              </a:r>
              <a:r>
                <a:rPr lang="en-US" sz="2300" b="1"/>
                <a:t>)</a:t>
              </a:r>
            </a:p>
          </p:txBody>
        </p:sp>
        <p:sp>
          <p:nvSpPr>
            <p:cNvPr id="44064" name="Line 27"/>
            <p:cNvSpPr>
              <a:spLocks noChangeShapeType="1"/>
            </p:cNvSpPr>
            <p:nvPr/>
          </p:nvSpPr>
          <p:spPr bwMode="auto">
            <a:xfrm flipV="1">
              <a:off x="3264" y="1008"/>
              <a:ext cx="1008" cy="67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6828" name="Line 28"/>
          <p:cNvSpPr>
            <a:spLocks noChangeShapeType="1"/>
          </p:cNvSpPr>
          <p:nvPr/>
        </p:nvSpPr>
        <p:spPr bwMode="auto">
          <a:xfrm>
            <a:off x="5257800" y="3886200"/>
            <a:ext cx="2286000" cy="1524000"/>
          </a:xfrm>
          <a:prstGeom prst="line">
            <a:avLst/>
          </a:prstGeom>
          <a:noFill/>
          <a:ln w="1905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29" name="Text Box 29"/>
          <p:cNvSpPr txBox="1">
            <a:spLocks noChangeArrowheads="1"/>
          </p:cNvSpPr>
          <p:nvPr/>
        </p:nvSpPr>
        <p:spPr bwMode="auto">
          <a:xfrm>
            <a:off x="7543800" y="5257800"/>
            <a:ext cx="4572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990033"/>
                </a:solidFill>
              </a:rPr>
              <a:t>AD</a:t>
            </a:r>
            <a:endParaRPr lang="en-US" sz="2300" b="1">
              <a:solidFill>
                <a:srgbClr val="990033"/>
              </a:solidFill>
            </a:endParaRPr>
          </a:p>
        </p:txBody>
      </p:sp>
      <p:grpSp>
        <p:nvGrpSpPr>
          <p:cNvPr id="9" name="Group 30"/>
          <p:cNvGrpSpPr>
            <a:grpSpLocks/>
          </p:cNvGrpSpPr>
          <p:nvPr/>
        </p:nvGrpSpPr>
        <p:grpSpPr bwMode="auto">
          <a:xfrm>
            <a:off x="4594225" y="4678363"/>
            <a:ext cx="2932113" cy="442912"/>
            <a:chOff x="2894" y="2947"/>
            <a:chExt cx="1847" cy="279"/>
          </a:xfrm>
        </p:grpSpPr>
        <p:sp>
          <p:nvSpPr>
            <p:cNvPr id="44061" name="Line 31"/>
            <p:cNvSpPr>
              <a:spLocks noChangeShapeType="1"/>
            </p:cNvSpPr>
            <p:nvPr/>
          </p:nvSpPr>
          <p:spPr bwMode="auto">
            <a:xfrm flipV="1">
              <a:off x="3120" y="3067"/>
              <a:ext cx="1621" cy="1"/>
            </a:xfrm>
            <a:prstGeom prst="line">
              <a:avLst/>
            </a:prstGeom>
            <a:noFill/>
            <a:ln w="9525">
              <a:solidFill>
                <a:srgbClr val="003399"/>
              </a:solidFill>
              <a:prstDash val="dash"/>
              <a:round/>
              <a:headEnd/>
              <a:tailEnd/>
            </a:ln>
            <a:extLst>
              <a:ext uri="{909E8E84-426E-40dd-AFC4-6F175D3DCCD1}">
                <a14:hiddenFill xmlns:a14="http://schemas.microsoft.com/office/drawing/2010/main">
                  <a:noFill/>
                </a14:hiddenFill>
              </a:ext>
            </a:extLst>
          </p:spPr>
          <p:txBody>
            <a:bodyPr bIns="91440"/>
            <a:lstStyle/>
            <a:p>
              <a:endParaRPr lang="en-US"/>
            </a:p>
          </p:txBody>
        </p:sp>
        <p:sp>
          <p:nvSpPr>
            <p:cNvPr id="44062" name="Text Box 32"/>
            <p:cNvSpPr txBox="1">
              <a:spLocks noChangeArrowheads="1"/>
            </p:cNvSpPr>
            <p:nvPr/>
          </p:nvSpPr>
          <p:spPr bwMode="auto">
            <a:xfrm>
              <a:off x="2894" y="2947"/>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003399"/>
                  </a:solidFill>
                </a:rPr>
                <a:t>P</a:t>
              </a:r>
              <a:r>
                <a:rPr lang="en-US" sz="2300" b="1" baseline="-25000">
                  <a:solidFill>
                    <a:srgbClr val="003399"/>
                  </a:solidFill>
                  <a:latin typeface="Tahoma" pitchFamily="34" charset="0"/>
                </a:rPr>
                <a:t>1</a:t>
              </a:r>
            </a:p>
          </p:txBody>
        </p:sp>
      </p:grpSp>
      <p:grpSp>
        <p:nvGrpSpPr>
          <p:cNvPr id="10" name="Group 33"/>
          <p:cNvGrpSpPr>
            <a:grpSpLocks/>
          </p:cNvGrpSpPr>
          <p:nvPr/>
        </p:nvGrpSpPr>
        <p:grpSpPr bwMode="auto">
          <a:xfrm>
            <a:off x="4592638" y="4191000"/>
            <a:ext cx="2947987" cy="442913"/>
            <a:chOff x="2893" y="2640"/>
            <a:chExt cx="1857" cy="279"/>
          </a:xfrm>
        </p:grpSpPr>
        <p:sp>
          <p:nvSpPr>
            <p:cNvPr id="44059" name="Line 34"/>
            <p:cNvSpPr>
              <a:spLocks noChangeShapeType="1"/>
            </p:cNvSpPr>
            <p:nvPr/>
          </p:nvSpPr>
          <p:spPr bwMode="auto">
            <a:xfrm>
              <a:off x="3118" y="2761"/>
              <a:ext cx="1632" cy="0"/>
            </a:xfrm>
            <a:prstGeom prst="line">
              <a:avLst/>
            </a:prstGeom>
            <a:noFill/>
            <a:ln w="9525">
              <a:solidFill>
                <a:srgbClr val="FF6600"/>
              </a:solidFill>
              <a:prstDash val="dash"/>
              <a:round/>
              <a:headEnd/>
              <a:tailEnd/>
            </a:ln>
            <a:extLst>
              <a:ext uri="{909E8E84-426E-40dd-AFC4-6F175D3DCCD1}">
                <a14:hiddenFill xmlns:a14="http://schemas.microsoft.com/office/drawing/2010/main">
                  <a:noFill/>
                </a14:hiddenFill>
              </a:ext>
            </a:extLst>
          </p:spPr>
          <p:txBody>
            <a:bodyPr bIns="91440"/>
            <a:lstStyle/>
            <a:p>
              <a:endParaRPr lang="en-US"/>
            </a:p>
          </p:txBody>
        </p:sp>
        <p:sp>
          <p:nvSpPr>
            <p:cNvPr id="44060" name="Text Box 35"/>
            <p:cNvSpPr txBox="1">
              <a:spLocks noChangeArrowheads="1"/>
            </p:cNvSpPr>
            <p:nvPr/>
          </p:nvSpPr>
          <p:spPr bwMode="auto">
            <a:xfrm>
              <a:off x="2893" y="2640"/>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FF6600"/>
                  </a:solidFill>
                </a:rPr>
                <a:t>P</a:t>
              </a:r>
              <a:r>
                <a:rPr lang="en-US" sz="2300" b="1" baseline="-25000">
                  <a:solidFill>
                    <a:srgbClr val="FF6600"/>
                  </a:solidFill>
                  <a:latin typeface="Tahoma" pitchFamily="34" charset="0"/>
                </a:rPr>
                <a:t>2</a:t>
              </a:r>
            </a:p>
          </p:txBody>
        </p:sp>
      </p:grpSp>
      <p:sp>
        <p:nvSpPr>
          <p:cNvPr id="76836" name="Text Box 36"/>
          <p:cNvSpPr txBox="1">
            <a:spLocks noChangeArrowheads="1"/>
          </p:cNvSpPr>
          <p:nvPr/>
        </p:nvSpPr>
        <p:spPr bwMode="auto">
          <a:xfrm>
            <a:off x="5867400" y="5730875"/>
            <a:ext cx="3810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FF6600"/>
                </a:solidFill>
              </a:rPr>
              <a:t>Y</a:t>
            </a:r>
            <a:r>
              <a:rPr lang="en-US" sz="2300" b="1" baseline="-25000">
                <a:solidFill>
                  <a:srgbClr val="FF6600"/>
                </a:solidFill>
                <a:latin typeface="Tahoma" pitchFamily="34" charset="0"/>
              </a:rPr>
              <a:t>2</a:t>
            </a:r>
          </a:p>
        </p:txBody>
      </p:sp>
      <p:sp>
        <p:nvSpPr>
          <p:cNvPr id="76837" name="Text Box 37"/>
          <p:cNvSpPr txBox="1">
            <a:spLocks noChangeArrowheads="1"/>
          </p:cNvSpPr>
          <p:nvPr/>
        </p:nvSpPr>
        <p:spPr bwMode="auto">
          <a:xfrm>
            <a:off x="6629400" y="5732463"/>
            <a:ext cx="3810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003399"/>
                </a:solidFill>
              </a:rPr>
              <a:t>Y</a:t>
            </a:r>
            <a:r>
              <a:rPr lang="en-US" sz="2300" b="1" baseline="-25000">
                <a:solidFill>
                  <a:srgbClr val="003399"/>
                </a:solidFill>
                <a:latin typeface="Tahoma" pitchFamily="34" charset="0"/>
              </a:rPr>
              <a:t>1</a:t>
            </a:r>
          </a:p>
        </p:txBody>
      </p:sp>
      <p:grpSp>
        <p:nvGrpSpPr>
          <p:cNvPr id="11" name="Group 38"/>
          <p:cNvGrpSpPr>
            <a:grpSpLocks/>
          </p:cNvGrpSpPr>
          <p:nvPr/>
        </p:nvGrpSpPr>
        <p:grpSpPr bwMode="auto">
          <a:xfrm>
            <a:off x="4648200" y="1905000"/>
            <a:ext cx="1352550" cy="350838"/>
            <a:chOff x="2928" y="1200"/>
            <a:chExt cx="852" cy="221"/>
          </a:xfrm>
        </p:grpSpPr>
        <p:sp>
          <p:nvSpPr>
            <p:cNvPr id="44057" name="Line 39"/>
            <p:cNvSpPr>
              <a:spLocks noChangeShapeType="1"/>
            </p:cNvSpPr>
            <p:nvPr/>
          </p:nvSpPr>
          <p:spPr bwMode="auto">
            <a:xfrm flipH="1">
              <a:off x="3116" y="1336"/>
              <a:ext cx="664" cy="0"/>
            </a:xfrm>
            <a:prstGeom prst="line">
              <a:avLst/>
            </a:prstGeom>
            <a:noFill/>
            <a:ln w="9525">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58" name="Text Box 40"/>
            <p:cNvSpPr txBox="1">
              <a:spLocks noChangeArrowheads="1"/>
            </p:cNvSpPr>
            <p:nvPr/>
          </p:nvSpPr>
          <p:spPr bwMode="auto">
            <a:xfrm>
              <a:off x="2928" y="1200"/>
              <a:ext cx="2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FF6600"/>
                  </a:solidFill>
                  <a:latin typeface="Tahoma" pitchFamily="34" charset="0"/>
                </a:rPr>
                <a:t>r</a:t>
              </a:r>
              <a:r>
                <a:rPr lang="en-US" sz="2100" b="1" baseline="-25000">
                  <a:solidFill>
                    <a:srgbClr val="FF6600"/>
                  </a:solidFill>
                  <a:latin typeface="Tahoma" pitchFamily="34" charset="0"/>
                </a:rPr>
                <a:t>2</a:t>
              </a:r>
            </a:p>
          </p:txBody>
        </p:sp>
      </p:grpSp>
      <p:grpSp>
        <p:nvGrpSpPr>
          <p:cNvPr id="12" name="Group 41"/>
          <p:cNvGrpSpPr>
            <a:grpSpLocks/>
          </p:cNvGrpSpPr>
          <p:nvPr/>
        </p:nvGrpSpPr>
        <p:grpSpPr bwMode="auto">
          <a:xfrm>
            <a:off x="4648200" y="2362200"/>
            <a:ext cx="2089150" cy="350838"/>
            <a:chOff x="2928" y="1488"/>
            <a:chExt cx="1316" cy="221"/>
          </a:xfrm>
        </p:grpSpPr>
        <p:sp>
          <p:nvSpPr>
            <p:cNvPr id="44055" name="Line 42"/>
            <p:cNvSpPr>
              <a:spLocks noChangeShapeType="1"/>
            </p:cNvSpPr>
            <p:nvPr/>
          </p:nvSpPr>
          <p:spPr bwMode="auto">
            <a:xfrm flipH="1">
              <a:off x="3116" y="1632"/>
              <a:ext cx="1128" cy="0"/>
            </a:xfrm>
            <a:prstGeom prst="line">
              <a:avLst/>
            </a:prstGeom>
            <a:noFill/>
            <a:ln w="952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56" name="Text Box 43"/>
            <p:cNvSpPr txBox="1">
              <a:spLocks noChangeArrowheads="1"/>
            </p:cNvSpPr>
            <p:nvPr/>
          </p:nvSpPr>
          <p:spPr bwMode="auto">
            <a:xfrm>
              <a:off x="2928" y="1488"/>
              <a:ext cx="2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003399"/>
                  </a:solidFill>
                  <a:latin typeface="Tahoma" pitchFamily="34" charset="0"/>
                </a:rPr>
                <a:t>r</a:t>
              </a:r>
              <a:r>
                <a:rPr lang="en-US" sz="2100" b="1" baseline="-25000">
                  <a:solidFill>
                    <a:srgbClr val="003399"/>
                  </a:solidFill>
                  <a:latin typeface="Tahoma" pitchFamily="34" charset="0"/>
                </a:rPr>
                <a:t>1</a:t>
              </a:r>
            </a:p>
          </p:txBody>
        </p:sp>
      </p:grpSp>
      <p:sp>
        <p:nvSpPr>
          <p:cNvPr id="76844" name="Oval 44"/>
          <p:cNvSpPr>
            <a:spLocks noChangeArrowheads="1"/>
          </p:cNvSpPr>
          <p:nvPr/>
        </p:nvSpPr>
        <p:spPr bwMode="auto">
          <a:xfrm>
            <a:off x="6686550" y="4833938"/>
            <a:ext cx="76200" cy="76200"/>
          </a:xfrm>
          <a:prstGeom prst="ellipse">
            <a:avLst/>
          </a:prstGeom>
          <a:solidFill>
            <a:srgbClr val="000000"/>
          </a:solidFill>
          <a:ln w="9525">
            <a:solidFill>
              <a:schemeClr val="tx1"/>
            </a:solidFill>
            <a:round/>
            <a:headEnd/>
            <a:tailEnd/>
          </a:ln>
        </p:spPr>
        <p:txBody>
          <a:bodyPr wrap="none" anchor="ctr"/>
          <a:lstStyle/>
          <a:p>
            <a:endParaRPr lang="en-US"/>
          </a:p>
        </p:txBody>
      </p:sp>
      <p:sp>
        <p:nvSpPr>
          <p:cNvPr id="76845" name="Oval 45"/>
          <p:cNvSpPr>
            <a:spLocks noChangeArrowheads="1"/>
          </p:cNvSpPr>
          <p:nvPr/>
        </p:nvSpPr>
        <p:spPr bwMode="auto">
          <a:xfrm>
            <a:off x="5962650" y="4348163"/>
            <a:ext cx="76200" cy="76200"/>
          </a:xfrm>
          <a:prstGeom prst="ellipse">
            <a:avLst/>
          </a:prstGeom>
          <a:solidFill>
            <a:srgbClr val="000000"/>
          </a:solidFill>
          <a:ln w="9525">
            <a:solidFill>
              <a:schemeClr val="tx1"/>
            </a:solidFill>
            <a:round/>
            <a:headEnd/>
            <a:tailEnd/>
          </a:ln>
        </p:spPr>
        <p:txBody>
          <a:bodyPr wrap="none" anchor="ctr"/>
          <a:lstStyle/>
          <a:p>
            <a:endParaRPr lang="en-US"/>
          </a:p>
        </p:txBody>
      </p:sp>
      <p:sp>
        <p:nvSpPr>
          <p:cNvPr id="76846" name="Rectangle 46"/>
          <p:cNvSpPr>
            <a:spLocks noChangeArrowheads="1"/>
          </p:cNvSpPr>
          <p:nvPr/>
        </p:nvSpPr>
        <p:spPr bwMode="auto">
          <a:xfrm>
            <a:off x="714375" y="1600199"/>
            <a:ext cx="3276600" cy="433073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buFont typeface="Wingdings" pitchFamily="2" charset="2"/>
              <a:buNone/>
              <a:tabLst>
                <a:tab pos="635000" algn="l"/>
              </a:tabLst>
            </a:pPr>
            <a:r>
              <a:rPr lang="en-US" sz="2500" dirty="0">
                <a:sym typeface="Symbol" pitchFamily="18" charset="2"/>
              </a:rPr>
              <a:t>Intuition for slope </a:t>
            </a:r>
            <a:br>
              <a:rPr lang="en-US" sz="2500" dirty="0">
                <a:sym typeface="Symbol" pitchFamily="18" charset="2"/>
              </a:rPr>
            </a:br>
            <a:r>
              <a:rPr lang="en-US" sz="2500" dirty="0">
                <a:sym typeface="Symbol" pitchFamily="18" charset="2"/>
              </a:rPr>
              <a:t>of </a:t>
            </a:r>
            <a:r>
              <a:rPr lang="en-US" sz="2500" i="1" dirty="0">
                <a:sym typeface="Symbol" pitchFamily="18" charset="2"/>
              </a:rPr>
              <a:t>AD</a:t>
            </a:r>
            <a:r>
              <a:rPr lang="en-US" sz="900" dirty="0">
                <a:sym typeface="Symbol" pitchFamily="18" charset="2"/>
              </a:rPr>
              <a:t> </a:t>
            </a:r>
            <a:r>
              <a:rPr lang="en-US" sz="2500" dirty="0">
                <a:sym typeface="Symbol" pitchFamily="18" charset="2"/>
              </a:rPr>
              <a:t> curve:</a:t>
            </a:r>
          </a:p>
          <a:p>
            <a:pPr>
              <a:lnSpc>
                <a:spcPct val="110000"/>
              </a:lnSpc>
              <a:spcBef>
                <a:spcPts val="900"/>
              </a:spcBef>
              <a:buClr>
                <a:srgbClr val="008080"/>
              </a:buClr>
              <a:buSzPct val="120000"/>
              <a:tabLst>
                <a:tab pos="635000" algn="l"/>
              </a:tabLst>
            </a:pPr>
            <a:r>
              <a:rPr lang="en-US" sz="2800" kern="0" dirty="0" err="1">
                <a:solidFill>
                  <a:srgbClr val="000000"/>
                </a:solidFill>
                <a:latin typeface="Wingdings 3" charset="2"/>
                <a:cs typeface="Wingdings 3" charset="2"/>
                <a:sym typeface="Symbol" pitchFamily="18" charset="2"/>
              </a:rPr>
              <a:t>h</a:t>
            </a:r>
            <a:r>
              <a:rPr lang="en-US" sz="2500" b="1" i="1" dirty="0" err="1" smtClean="0">
                <a:sym typeface="Symbol" pitchFamily="18" charset="2"/>
              </a:rPr>
              <a:t>P</a:t>
            </a:r>
            <a:r>
              <a:rPr lang="en-US" sz="2500" dirty="0" smtClean="0">
                <a:sym typeface="Symbol" pitchFamily="18" charset="2"/>
              </a:rPr>
              <a:t>  </a:t>
            </a:r>
            <a:r>
              <a:rPr lang="en-US" sz="2500" dirty="0">
                <a:sym typeface="Symbol" pitchFamily="18" charset="2"/>
              </a:rPr>
              <a:t>	</a:t>
            </a:r>
            <a:r>
              <a:rPr lang="en-US" sz="2800" kern="0" dirty="0">
                <a:solidFill>
                  <a:srgbClr val="000000"/>
                </a:solidFill>
                <a:latin typeface="Wingdings 3" charset="2"/>
                <a:cs typeface="Wingdings 3" charset="2"/>
                <a:sym typeface="Symbol" pitchFamily="18" charset="2"/>
              </a:rPr>
              <a:t>g</a:t>
            </a:r>
            <a:r>
              <a:rPr lang="en-US" sz="2500" dirty="0" smtClean="0">
                <a:sym typeface="Symbol" pitchFamily="18" charset="2"/>
              </a:rPr>
              <a:t>  </a:t>
            </a:r>
            <a:r>
              <a:rPr lang="en-US" sz="2800" kern="0" dirty="0" err="1" smtClean="0">
                <a:solidFill>
                  <a:srgbClr val="000000"/>
                </a:solidFill>
                <a:latin typeface="Wingdings 3" charset="2"/>
                <a:cs typeface="Wingdings 3" charset="2"/>
                <a:sym typeface="Symbol" pitchFamily="18" charset="2"/>
              </a:rPr>
              <a:t>i</a:t>
            </a:r>
            <a:r>
              <a:rPr lang="en-US" sz="2500" dirty="0" smtClean="0">
                <a:sym typeface="Symbol" pitchFamily="18" charset="2"/>
              </a:rPr>
              <a:t>(</a:t>
            </a:r>
            <a:r>
              <a:rPr lang="en-US" sz="2500" b="1" i="1" dirty="0">
                <a:sym typeface="Symbol" pitchFamily="18" charset="2"/>
              </a:rPr>
              <a:t>M</a:t>
            </a:r>
            <a:r>
              <a:rPr lang="en-US" sz="2500" i="1" dirty="0">
                <a:sym typeface="Symbol" pitchFamily="18" charset="2"/>
              </a:rPr>
              <a:t>/</a:t>
            </a:r>
            <a:r>
              <a:rPr lang="en-US" sz="2500" b="1" i="1" dirty="0">
                <a:sym typeface="Symbol" pitchFamily="18" charset="2"/>
              </a:rPr>
              <a:t>P</a:t>
            </a:r>
            <a:r>
              <a:rPr lang="en-US" sz="1000" b="1" i="1" dirty="0">
                <a:sym typeface="Symbol" pitchFamily="18" charset="2"/>
              </a:rPr>
              <a:t> </a:t>
            </a:r>
            <a:r>
              <a:rPr lang="en-US" sz="2500" dirty="0">
                <a:sym typeface="Symbol" pitchFamily="18" charset="2"/>
              </a:rPr>
              <a:t>)</a:t>
            </a:r>
          </a:p>
          <a:p>
            <a:pPr>
              <a:lnSpc>
                <a:spcPct val="110000"/>
              </a:lnSpc>
              <a:spcBef>
                <a:spcPts val="900"/>
              </a:spcBef>
              <a:buClr>
                <a:srgbClr val="008080"/>
              </a:buClr>
              <a:buSzPct val="120000"/>
              <a:tabLst>
                <a:tab pos="635000" algn="l"/>
              </a:tabLst>
            </a:pPr>
            <a:r>
              <a:rPr lang="en-US" sz="2500" dirty="0">
                <a:sym typeface="Symbol" pitchFamily="18" charset="2"/>
              </a:rPr>
              <a:t>	</a:t>
            </a:r>
            <a:r>
              <a:rPr lang="en-US" sz="2800" kern="0" dirty="0">
                <a:solidFill>
                  <a:srgbClr val="000000"/>
                </a:solidFill>
                <a:latin typeface="Wingdings 3" charset="2"/>
                <a:cs typeface="Wingdings 3" charset="2"/>
                <a:sym typeface="Symbol" pitchFamily="18" charset="2"/>
              </a:rPr>
              <a:t>g</a:t>
            </a:r>
            <a:r>
              <a:rPr lang="en-US" sz="2500" dirty="0" smtClean="0">
                <a:sym typeface="Symbol" pitchFamily="18" charset="2"/>
              </a:rPr>
              <a:t>  </a:t>
            </a:r>
            <a:r>
              <a:rPr lang="en-US" sz="2500" i="1" dirty="0" smtClean="0">
                <a:sym typeface="Symbol" pitchFamily="18" charset="2"/>
              </a:rPr>
              <a:t>LM</a:t>
            </a:r>
            <a:r>
              <a:rPr lang="en-US" sz="900" dirty="0" smtClean="0">
                <a:sym typeface="Symbol" pitchFamily="18" charset="2"/>
              </a:rPr>
              <a:t> </a:t>
            </a:r>
            <a:r>
              <a:rPr lang="en-US" sz="2500" dirty="0" smtClean="0">
                <a:sym typeface="Symbol" pitchFamily="18" charset="2"/>
              </a:rPr>
              <a:t> </a:t>
            </a:r>
            <a:r>
              <a:rPr lang="en-US" sz="2500" dirty="0">
                <a:sym typeface="Symbol" pitchFamily="18" charset="2"/>
              </a:rPr>
              <a:t>shifts left</a:t>
            </a:r>
            <a:endParaRPr lang="en-US" sz="2500" b="1" i="1" dirty="0">
              <a:sym typeface="Symbol" pitchFamily="18" charset="2"/>
            </a:endParaRPr>
          </a:p>
          <a:p>
            <a:pPr>
              <a:lnSpc>
                <a:spcPct val="110000"/>
              </a:lnSpc>
              <a:spcBef>
                <a:spcPts val="900"/>
              </a:spcBef>
              <a:buClr>
                <a:srgbClr val="008080"/>
              </a:buClr>
              <a:buSzPct val="120000"/>
              <a:tabLst>
                <a:tab pos="635000" algn="l"/>
              </a:tabLst>
            </a:pPr>
            <a:r>
              <a:rPr lang="en-US" sz="2500" dirty="0">
                <a:sym typeface="Symbol" pitchFamily="18" charset="2"/>
              </a:rPr>
              <a:t>	</a:t>
            </a:r>
            <a:r>
              <a:rPr lang="en-US" sz="2800" kern="0" dirty="0">
                <a:solidFill>
                  <a:srgbClr val="000000"/>
                </a:solidFill>
                <a:latin typeface="Wingdings 3" charset="2"/>
                <a:cs typeface="Wingdings 3" charset="2"/>
                <a:sym typeface="Symbol" pitchFamily="18" charset="2"/>
              </a:rPr>
              <a:t>g</a:t>
            </a:r>
            <a:r>
              <a:rPr lang="en-US" sz="2500" dirty="0" smtClean="0">
                <a:sym typeface="Symbol" pitchFamily="18" charset="2"/>
              </a:rPr>
              <a:t>  </a:t>
            </a:r>
            <a:r>
              <a:rPr lang="en-US" sz="2800" kern="0" dirty="0" err="1" smtClean="0">
                <a:solidFill>
                  <a:srgbClr val="000000"/>
                </a:solidFill>
                <a:latin typeface="Wingdings 3" charset="2"/>
                <a:cs typeface="Wingdings 3" charset="2"/>
                <a:sym typeface="Symbol" pitchFamily="18" charset="2"/>
              </a:rPr>
              <a:t>h</a:t>
            </a:r>
            <a:r>
              <a:rPr lang="en-US" sz="2500" b="1" i="1" dirty="0" err="1" smtClean="0">
                <a:sym typeface="Symbol" pitchFamily="18" charset="2"/>
              </a:rPr>
              <a:t>r</a:t>
            </a:r>
            <a:endParaRPr lang="en-US" sz="2500" b="1" i="1" dirty="0">
              <a:sym typeface="Symbol" pitchFamily="18" charset="2"/>
            </a:endParaRPr>
          </a:p>
          <a:p>
            <a:pPr>
              <a:lnSpc>
                <a:spcPct val="110000"/>
              </a:lnSpc>
              <a:spcBef>
                <a:spcPts val="900"/>
              </a:spcBef>
              <a:buClr>
                <a:srgbClr val="008080"/>
              </a:buClr>
              <a:buSzPct val="120000"/>
              <a:tabLst>
                <a:tab pos="635000" algn="l"/>
              </a:tabLst>
            </a:pPr>
            <a:r>
              <a:rPr lang="en-US" sz="2500" dirty="0">
                <a:sym typeface="Symbol" pitchFamily="18" charset="2"/>
              </a:rPr>
              <a:t>	</a:t>
            </a:r>
            <a:r>
              <a:rPr lang="en-US" sz="2800" kern="0" dirty="0">
                <a:solidFill>
                  <a:srgbClr val="000000"/>
                </a:solidFill>
                <a:latin typeface="Wingdings 3" charset="2"/>
                <a:cs typeface="Wingdings 3" charset="2"/>
                <a:sym typeface="Symbol" pitchFamily="18" charset="2"/>
              </a:rPr>
              <a:t>g</a:t>
            </a:r>
            <a:r>
              <a:rPr lang="en-US" sz="2500" dirty="0" smtClean="0">
                <a:sym typeface="Symbol" pitchFamily="18" charset="2"/>
              </a:rPr>
              <a:t>  </a:t>
            </a:r>
            <a:r>
              <a:rPr lang="en-US" sz="2800" kern="0" dirty="0" err="1" smtClean="0">
                <a:solidFill>
                  <a:srgbClr val="000000"/>
                </a:solidFill>
                <a:latin typeface="Wingdings 3" charset="2"/>
                <a:cs typeface="Wingdings 3" charset="2"/>
                <a:sym typeface="Symbol" pitchFamily="18" charset="2"/>
              </a:rPr>
              <a:t>i</a:t>
            </a:r>
            <a:r>
              <a:rPr lang="en-US" sz="2400" b="1" i="1" dirty="0" err="1" smtClean="0">
                <a:latin typeface="Tahoma" pitchFamily="34" charset="0"/>
                <a:sym typeface="Symbol" pitchFamily="18" charset="2"/>
              </a:rPr>
              <a:t>I</a:t>
            </a:r>
            <a:endParaRPr lang="en-US" sz="2400" b="1" i="1" dirty="0">
              <a:latin typeface="Tahoma" pitchFamily="34" charset="0"/>
              <a:sym typeface="Symbol" pitchFamily="18" charset="2"/>
            </a:endParaRPr>
          </a:p>
          <a:p>
            <a:pPr>
              <a:lnSpc>
                <a:spcPct val="110000"/>
              </a:lnSpc>
              <a:spcBef>
                <a:spcPts val="900"/>
              </a:spcBef>
              <a:buClr>
                <a:srgbClr val="008080"/>
              </a:buClr>
              <a:buSzPct val="120000"/>
              <a:tabLst>
                <a:tab pos="635000" algn="l"/>
              </a:tabLst>
            </a:pPr>
            <a:r>
              <a:rPr lang="en-US" sz="2500" dirty="0">
                <a:sym typeface="Symbol" pitchFamily="18" charset="2"/>
              </a:rPr>
              <a:t>	</a:t>
            </a:r>
            <a:r>
              <a:rPr lang="en-US" sz="2800" kern="0" dirty="0">
                <a:solidFill>
                  <a:srgbClr val="000000"/>
                </a:solidFill>
                <a:latin typeface="Wingdings 3" charset="2"/>
                <a:cs typeface="Wingdings 3" charset="2"/>
                <a:sym typeface="Symbol" pitchFamily="18" charset="2"/>
              </a:rPr>
              <a:t>g</a:t>
            </a:r>
            <a:r>
              <a:rPr lang="en-US" sz="2500" dirty="0" smtClean="0">
                <a:sym typeface="Symbol" pitchFamily="18" charset="2"/>
              </a:rPr>
              <a:t>  </a:t>
            </a:r>
            <a:r>
              <a:rPr lang="en-US" sz="2800" kern="0" dirty="0" err="1" smtClean="0">
                <a:solidFill>
                  <a:srgbClr val="000000"/>
                </a:solidFill>
                <a:latin typeface="Wingdings 3" charset="2"/>
                <a:cs typeface="Wingdings 3" charset="2"/>
                <a:sym typeface="Symbol" pitchFamily="18" charset="2"/>
              </a:rPr>
              <a:t>i</a:t>
            </a:r>
            <a:r>
              <a:rPr lang="en-US" sz="2500" b="1" i="1" dirty="0" err="1" smtClean="0">
                <a:sym typeface="Symbol" pitchFamily="18" charset="2"/>
              </a:rPr>
              <a:t>Y</a:t>
            </a:r>
            <a:r>
              <a:rPr lang="en-US" sz="2500" dirty="0" smtClean="0">
                <a:sym typeface="Symbol" pitchFamily="18" charset="2"/>
              </a:rPr>
              <a:t> </a:t>
            </a:r>
            <a:endParaRPr lang="en-US" sz="2500" dirty="0">
              <a:sym typeface="Symbol" pitchFamily="18" charset="2"/>
            </a:endParaRPr>
          </a:p>
        </p:txBody>
      </p:sp>
    </p:spTree>
    <p:extLst>
      <p:ext uri="{BB962C8B-B14F-4D97-AF65-F5344CB8AC3E}">
        <p14:creationId xmlns:p14="http://schemas.microsoft.com/office/powerpoint/2010/main" val="174663780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upRigh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right)">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6802"/>
                                        </p:tgtEl>
                                        <p:attrNameLst>
                                          <p:attrName>style.visibility</p:attrName>
                                        </p:attrNameLst>
                                      </p:cBhvr>
                                      <p:to>
                                        <p:strVal val="visible"/>
                                      </p:to>
                                    </p:set>
                                    <p:animEffect transition="in" filter="wipe(up)">
                                      <p:cBhvr>
                                        <p:cTn id="37" dur="500"/>
                                        <p:tgtEl>
                                          <p:spTgt spid="76802"/>
                                        </p:tgtEl>
                                      </p:cBhvr>
                                    </p:animEffect>
                                  </p:childTnLst>
                                </p:cTn>
                              </p:par>
                            </p:childTnLst>
                          </p:cTn>
                        </p:par>
                        <p:par>
                          <p:cTn id="38" fill="hold" nodeType="afterGroup">
                            <p:stCondLst>
                              <p:cond delay="500"/>
                            </p:stCondLst>
                            <p:childTnLst>
                              <p:par>
                                <p:cTn id="39" presetID="18" presetClass="entr" presetSubtype="12" fill="hold" grpId="0" nodeType="afterEffect">
                                  <p:stCondLst>
                                    <p:cond delay="0"/>
                                  </p:stCondLst>
                                  <p:childTnLst>
                                    <p:set>
                                      <p:cBhvr>
                                        <p:cTn id="40" dur="1" fill="hold">
                                          <p:stCondLst>
                                            <p:cond delay="0"/>
                                          </p:stCondLst>
                                        </p:cTn>
                                        <p:tgtEl>
                                          <p:spTgt spid="76804"/>
                                        </p:tgtEl>
                                        <p:attrNameLst>
                                          <p:attrName>style.visibility</p:attrName>
                                        </p:attrNameLst>
                                      </p:cBhvr>
                                      <p:to>
                                        <p:strVal val="visible"/>
                                      </p:to>
                                    </p:set>
                                    <p:animEffect transition="in" filter="strips(downLeft)">
                                      <p:cBhvr>
                                        <p:cTn id="41" dur="500"/>
                                        <p:tgtEl>
                                          <p:spTgt spid="76804"/>
                                        </p:tgtEl>
                                      </p:cBhvr>
                                    </p:animEffect>
                                  </p:childTnLst>
                                </p:cTn>
                              </p:par>
                            </p:childTnLst>
                          </p:cTn>
                        </p:par>
                        <p:par>
                          <p:cTn id="42" fill="hold" nodeType="afterGroup">
                            <p:stCondLst>
                              <p:cond delay="1000"/>
                            </p:stCondLst>
                            <p:childTnLst>
                              <p:par>
                                <p:cTn id="43" presetID="18" presetClass="entr" presetSubtype="12" fill="hold" grpId="0" nodeType="afterEffect">
                                  <p:stCondLst>
                                    <p:cond delay="0"/>
                                  </p:stCondLst>
                                  <p:childTnLst>
                                    <p:set>
                                      <p:cBhvr>
                                        <p:cTn id="44" dur="1" fill="hold">
                                          <p:stCondLst>
                                            <p:cond delay="0"/>
                                          </p:stCondLst>
                                        </p:cTn>
                                        <p:tgtEl>
                                          <p:spTgt spid="76837"/>
                                        </p:tgtEl>
                                        <p:attrNameLst>
                                          <p:attrName>style.visibility</p:attrName>
                                        </p:attrNameLst>
                                      </p:cBhvr>
                                      <p:to>
                                        <p:strVal val="visible"/>
                                      </p:to>
                                    </p:set>
                                    <p:animEffect transition="in" filter="strips(downLeft)">
                                      <p:cBhvr>
                                        <p:cTn id="45" dur="500"/>
                                        <p:tgtEl>
                                          <p:spTgt spid="76837"/>
                                        </p:tgtEl>
                                      </p:cBhvr>
                                    </p:animEffect>
                                  </p:childTnLst>
                                </p:cTn>
                              </p:par>
                            </p:childTnLst>
                          </p:cTn>
                        </p:par>
                        <p:par>
                          <p:cTn id="46" fill="hold" nodeType="afterGroup">
                            <p:stCondLst>
                              <p:cond delay="1500"/>
                            </p:stCondLst>
                            <p:childTnLst>
                              <p:par>
                                <p:cTn id="47" presetID="18" presetClass="entr" presetSubtype="12" fill="hold" grpId="0" nodeType="afterEffect">
                                  <p:stCondLst>
                                    <p:cond delay="0"/>
                                  </p:stCondLst>
                                  <p:childTnLst>
                                    <p:set>
                                      <p:cBhvr>
                                        <p:cTn id="48" dur="1" fill="hold">
                                          <p:stCondLst>
                                            <p:cond delay="0"/>
                                          </p:stCondLst>
                                        </p:cTn>
                                        <p:tgtEl>
                                          <p:spTgt spid="76844"/>
                                        </p:tgtEl>
                                        <p:attrNameLst>
                                          <p:attrName>style.visibility</p:attrName>
                                        </p:attrNameLst>
                                      </p:cBhvr>
                                      <p:to>
                                        <p:strVal val="visible"/>
                                      </p:to>
                                    </p:set>
                                    <p:animEffect transition="in" filter="strips(downLeft)">
                                      <p:cBhvr>
                                        <p:cTn id="49" dur="500"/>
                                        <p:tgtEl>
                                          <p:spTgt spid="7684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8" presetClass="entr" presetSubtype="3"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strips(upRight)">
                                      <p:cBhvr>
                                        <p:cTn id="59" dur="500"/>
                                        <p:tgtEl>
                                          <p:spTgt spid="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right)">
                                      <p:cBhvr>
                                        <p:cTn id="64" dur="500"/>
                                        <p:tgtEl>
                                          <p:spTgt spid="1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76803"/>
                                        </p:tgtEl>
                                        <p:attrNameLst>
                                          <p:attrName>style.visibility</p:attrName>
                                        </p:attrNameLst>
                                      </p:cBhvr>
                                      <p:to>
                                        <p:strVal val="visible"/>
                                      </p:to>
                                    </p:set>
                                    <p:animEffect transition="in" filter="wipe(up)">
                                      <p:cBhvr>
                                        <p:cTn id="69" dur="500"/>
                                        <p:tgtEl>
                                          <p:spTgt spid="76803"/>
                                        </p:tgtEl>
                                      </p:cBhvr>
                                    </p:animEffect>
                                  </p:childTnLst>
                                </p:cTn>
                              </p:par>
                            </p:childTnLst>
                          </p:cTn>
                        </p:par>
                        <p:par>
                          <p:cTn id="70" fill="hold" nodeType="afterGroup">
                            <p:stCondLst>
                              <p:cond delay="500"/>
                            </p:stCondLst>
                            <p:childTnLst>
                              <p:par>
                                <p:cTn id="71" presetID="18" presetClass="entr" presetSubtype="12" fill="hold" grpId="0" nodeType="afterEffect">
                                  <p:stCondLst>
                                    <p:cond delay="0"/>
                                  </p:stCondLst>
                                  <p:childTnLst>
                                    <p:set>
                                      <p:cBhvr>
                                        <p:cTn id="72" dur="1" fill="hold">
                                          <p:stCondLst>
                                            <p:cond delay="0"/>
                                          </p:stCondLst>
                                        </p:cTn>
                                        <p:tgtEl>
                                          <p:spTgt spid="76805"/>
                                        </p:tgtEl>
                                        <p:attrNameLst>
                                          <p:attrName>style.visibility</p:attrName>
                                        </p:attrNameLst>
                                      </p:cBhvr>
                                      <p:to>
                                        <p:strVal val="visible"/>
                                      </p:to>
                                    </p:set>
                                    <p:animEffect transition="in" filter="strips(downLeft)">
                                      <p:cBhvr>
                                        <p:cTn id="73" dur="500"/>
                                        <p:tgtEl>
                                          <p:spTgt spid="76805"/>
                                        </p:tgtEl>
                                      </p:cBhvr>
                                    </p:animEffect>
                                  </p:childTnLst>
                                </p:cTn>
                              </p:par>
                            </p:childTnLst>
                          </p:cTn>
                        </p:par>
                        <p:par>
                          <p:cTn id="74" fill="hold" nodeType="afterGroup">
                            <p:stCondLst>
                              <p:cond delay="1000"/>
                            </p:stCondLst>
                            <p:childTnLst>
                              <p:par>
                                <p:cTn id="75" presetID="18" presetClass="entr" presetSubtype="12" fill="hold" grpId="0" nodeType="afterEffect">
                                  <p:stCondLst>
                                    <p:cond delay="0"/>
                                  </p:stCondLst>
                                  <p:childTnLst>
                                    <p:set>
                                      <p:cBhvr>
                                        <p:cTn id="76" dur="1" fill="hold">
                                          <p:stCondLst>
                                            <p:cond delay="0"/>
                                          </p:stCondLst>
                                        </p:cTn>
                                        <p:tgtEl>
                                          <p:spTgt spid="76836"/>
                                        </p:tgtEl>
                                        <p:attrNameLst>
                                          <p:attrName>style.visibility</p:attrName>
                                        </p:attrNameLst>
                                      </p:cBhvr>
                                      <p:to>
                                        <p:strVal val="visible"/>
                                      </p:to>
                                    </p:set>
                                    <p:animEffect transition="in" filter="strips(downLeft)">
                                      <p:cBhvr>
                                        <p:cTn id="77" dur="500"/>
                                        <p:tgtEl>
                                          <p:spTgt spid="76836"/>
                                        </p:tgtEl>
                                      </p:cBhvr>
                                    </p:animEffect>
                                  </p:childTnLst>
                                </p:cTn>
                              </p:par>
                            </p:childTnLst>
                          </p:cTn>
                        </p:par>
                        <p:par>
                          <p:cTn id="78" fill="hold" nodeType="afterGroup">
                            <p:stCondLst>
                              <p:cond delay="1500"/>
                            </p:stCondLst>
                            <p:childTnLst>
                              <p:par>
                                <p:cTn id="79" presetID="18" presetClass="entr" presetSubtype="12" fill="hold" grpId="0" nodeType="afterEffect">
                                  <p:stCondLst>
                                    <p:cond delay="0"/>
                                  </p:stCondLst>
                                  <p:childTnLst>
                                    <p:set>
                                      <p:cBhvr>
                                        <p:cTn id="80" dur="1" fill="hold">
                                          <p:stCondLst>
                                            <p:cond delay="0"/>
                                          </p:stCondLst>
                                        </p:cTn>
                                        <p:tgtEl>
                                          <p:spTgt spid="76845"/>
                                        </p:tgtEl>
                                        <p:attrNameLst>
                                          <p:attrName>style.visibility</p:attrName>
                                        </p:attrNameLst>
                                      </p:cBhvr>
                                      <p:to>
                                        <p:strVal val="visible"/>
                                      </p:to>
                                    </p:set>
                                    <p:animEffect transition="in" filter="strips(downLeft)">
                                      <p:cBhvr>
                                        <p:cTn id="81" dur="500"/>
                                        <p:tgtEl>
                                          <p:spTgt spid="7684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8" presetClass="entr" presetSubtype="6" fill="hold" grpId="0" nodeType="clickEffect">
                                  <p:stCondLst>
                                    <p:cond delay="0"/>
                                  </p:stCondLst>
                                  <p:childTnLst>
                                    <p:set>
                                      <p:cBhvr>
                                        <p:cTn id="85" dur="1" fill="hold">
                                          <p:stCondLst>
                                            <p:cond delay="0"/>
                                          </p:stCondLst>
                                        </p:cTn>
                                        <p:tgtEl>
                                          <p:spTgt spid="76828"/>
                                        </p:tgtEl>
                                        <p:attrNameLst>
                                          <p:attrName>style.visibility</p:attrName>
                                        </p:attrNameLst>
                                      </p:cBhvr>
                                      <p:to>
                                        <p:strVal val="visible"/>
                                      </p:to>
                                    </p:set>
                                    <p:animEffect transition="in" filter="strips(downRight)">
                                      <p:cBhvr>
                                        <p:cTn id="86" dur="500"/>
                                        <p:tgtEl>
                                          <p:spTgt spid="76828"/>
                                        </p:tgtEl>
                                      </p:cBhvr>
                                    </p:animEffect>
                                  </p:childTnLst>
                                </p:cTn>
                              </p:par>
                            </p:childTnLst>
                          </p:cTn>
                        </p:par>
                        <p:par>
                          <p:cTn id="87" fill="hold" nodeType="afterGroup">
                            <p:stCondLst>
                              <p:cond delay="500"/>
                            </p:stCondLst>
                            <p:childTnLst>
                              <p:par>
                                <p:cTn id="88" presetID="9" presetClass="entr" presetSubtype="0" fill="hold" grpId="0" nodeType="afterEffect">
                                  <p:stCondLst>
                                    <p:cond delay="0"/>
                                  </p:stCondLst>
                                  <p:childTnLst>
                                    <p:set>
                                      <p:cBhvr>
                                        <p:cTn id="89" dur="1" fill="hold">
                                          <p:stCondLst>
                                            <p:cond delay="0"/>
                                          </p:stCondLst>
                                        </p:cTn>
                                        <p:tgtEl>
                                          <p:spTgt spid="76829"/>
                                        </p:tgtEl>
                                        <p:attrNameLst>
                                          <p:attrName>style.visibility</p:attrName>
                                        </p:attrNameLst>
                                      </p:cBhvr>
                                      <p:to>
                                        <p:strVal val="visible"/>
                                      </p:to>
                                    </p:set>
                                    <p:animEffect transition="in" filter="dissolve">
                                      <p:cBhvr>
                                        <p:cTn id="90" dur="500"/>
                                        <p:tgtEl>
                                          <p:spTgt spid="7682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76846">
                                            <p:txEl>
                                              <p:pRg st="0" end="0"/>
                                            </p:txEl>
                                          </p:spTgt>
                                        </p:tgtEl>
                                        <p:attrNameLst>
                                          <p:attrName>style.visibility</p:attrName>
                                        </p:attrNameLst>
                                      </p:cBhvr>
                                      <p:to>
                                        <p:strVal val="visible"/>
                                      </p:to>
                                    </p:set>
                                    <p:animEffect transition="in" filter="wipe(left)">
                                      <p:cBhvr>
                                        <p:cTn id="95" dur="500"/>
                                        <p:tgtEl>
                                          <p:spTgt spid="76846">
                                            <p:txEl>
                                              <p:pRg st="0" end="0"/>
                                            </p:txEl>
                                          </p:spTgt>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76846">
                                            <p:txEl>
                                              <p:pRg st="1" end="1"/>
                                            </p:txEl>
                                          </p:spTgt>
                                        </p:tgtEl>
                                        <p:attrNameLst>
                                          <p:attrName>style.visibility</p:attrName>
                                        </p:attrNameLst>
                                      </p:cBhvr>
                                      <p:to>
                                        <p:strVal val="visible"/>
                                      </p:to>
                                    </p:set>
                                    <p:animEffect transition="in" filter="wipe(left)">
                                      <p:cBhvr>
                                        <p:cTn id="100" dur="500"/>
                                        <p:tgtEl>
                                          <p:spTgt spid="76846">
                                            <p:txEl>
                                              <p:pRg st="1" end="1"/>
                                            </p:txEl>
                                          </p:spTgt>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76846">
                                            <p:txEl>
                                              <p:pRg st="2" end="2"/>
                                            </p:txEl>
                                          </p:spTgt>
                                        </p:tgtEl>
                                        <p:attrNameLst>
                                          <p:attrName>style.visibility</p:attrName>
                                        </p:attrNameLst>
                                      </p:cBhvr>
                                      <p:to>
                                        <p:strVal val="visible"/>
                                      </p:to>
                                    </p:set>
                                    <p:animEffect transition="in" filter="wipe(left)">
                                      <p:cBhvr>
                                        <p:cTn id="105" dur="500"/>
                                        <p:tgtEl>
                                          <p:spTgt spid="76846">
                                            <p:txEl>
                                              <p:pRg st="2" end="2"/>
                                            </p:txEl>
                                          </p:spTgt>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76846">
                                            <p:txEl>
                                              <p:pRg st="3" end="3"/>
                                            </p:txEl>
                                          </p:spTgt>
                                        </p:tgtEl>
                                        <p:attrNameLst>
                                          <p:attrName>style.visibility</p:attrName>
                                        </p:attrNameLst>
                                      </p:cBhvr>
                                      <p:to>
                                        <p:strVal val="visible"/>
                                      </p:to>
                                    </p:set>
                                    <p:animEffect transition="in" filter="wipe(left)">
                                      <p:cBhvr>
                                        <p:cTn id="110" dur="500"/>
                                        <p:tgtEl>
                                          <p:spTgt spid="76846">
                                            <p:txEl>
                                              <p:pRg st="3" end="3"/>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76846">
                                            <p:txEl>
                                              <p:pRg st="4" end="4"/>
                                            </p:txEl>
                                          </p:spTgt>
                                        </p:tgtEl>
                                        <p:attrNameLst>
                                          <p:attrName>style.visibility</p:attrName>
                                        </p:attrNameLst>
                                      </p:cBhvr>
                                      <p:to>
                                        <p:strVal val="visible"/>
                                      </p:to>
                                    </p:set>
                                    <p:animEffect transition="in" filter="wipe(left)">
                                      <p:cBhvr>
                                        <p:cTn id="115" dur="500"/>
                                        <p:tgtEl>
                                          <p:spTgt spid="76846">
                                            <p:txEl>
                                              <p:pRg st="4" end="4"/>
                                            </p:txEl>
                                          </p:spTgt>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76846">
                                            <p:txEl>
                                              <p:pRg st="5" end="5"/>
                                            </p:txEl>
                                          </p:spTgt>
                                        </p:tgtEl>
                                        <p:attrNameLst>
                                          <p:attrName>style.visibility</p:attrName>
                                        </p:attrNameLst>
                                      </p:cBhvr>
                                      <p:to>
                                        <p:strVal val="visible"/>
                                      </p:to>
                                    </p:set>
                                    <p:animEffect transition="in" filter="wipe(left)">
                                      <p:cBhvr>
                                        <p:cTn id="120" dur="500"/>
                                        <p:tgtEl>
                                          <p:spTgt spid="768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nimBg="1"/>
      <p:bldP spid="76803" grpId="0" animBg="1"/>
      <p:bldP spid="76804" grpId="0" animBg="1" autoUpdateAnimBg="0"/>
      <p:bldP spid="76805" grpId="0" animBg="1" autoUpdateAnimBg="0"/>
      <p:bldP spid="76828" grpId="0" animBg="1"/>
      <p:bldP spid="76829" grpId="0" autoUpdateAnimBg="0"/>
      <p:bldP spid="76836" grpId="0" autoUpdateAnimBg="0"/>
      <p:bldP spid="76837" grpId="0" autoUpdateAnimBg="0"/>
      <p:bldP spid="76844" grpId="0" animBg="1"/>
      <p:bldP spid="76845" grpId="0" animBg="1"/>
      <p:bldP spid="7684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Monetary policy and the </a:t>
            </a:r>
            <a:r>
              <a:rPr lang="en-US" i="1" smtClean="0"/>
              <a:t>AD</a:t>
            </a:r>
            <a:r>
              <a:rPr lang="en-US" sz="1100" i="1" smtClean="0"/>
              <a:t> </a:t>
            </a:r>
            <a:r>
              <a:rPr lang="en-US" smtClean="0"/>
              <a:t> curve</a:t>
            </a:r>
          </a:p>
        </p:txBody>
      </p:sp>
      <p:grpSp>
        <p:nvGrpSpPr>
          <p:cNvPr id="45059" name="Group 3"/>
          <p:cNvGrpSpPr>
            <a:grpSpLocks/>
          </p:cNvGrpSpPr>
          <p:nvPr/>
        </p:nvGrpSpPr>
        <p:grpSpPr bwMode="auto">
          <a:xfrm>
            <a:off x="4572000" y="3595688"/>
            <a:ext cx="3657600" cy="2500312"/>
            <a:chOff x="2256" y="806"/>
            <a:chExt cx="2304" cy="1575"/>
          </a:xfrm>
        </p:grpSpPr>
        <p:grpSp>
          <p:nvGrpSpPr>
            <p:cNvPr id="45101" name="Group 4"/>
            <p:cNvGrpSpPr>
              <a:grpSpLocks/>
            </p:cNvGrpSpPr>
            <p:nvPr/>
          </p:nvGrpSpPr>
          <p:grpSpPr bwMode="auto">
            <a:xfrm>
              <a:off x="2496" y="960"/>
              <a:ext cx="1824" cy="1188"/>
              <a:chOff x="2640" y="1056"/>
              <a:chExt cx="2496" cy="2112"/>
            </a:xfrm>
          </p:grpSpPr>
          <p:sp>
            <p:nvSpPr>
              <p:cNvPr id="45104" name="Line 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05" name="Line 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5102" name="Text Box 7"/>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45103" name="Text Box 8"/>
            <p:cNvSpPr txBox="1">
              <a:spLocks noChangeArrowheads="1"/>
            </p:cNvSpPr>
            <p:nvPr/>
          </p:nvSpPr>
          <p:spPr bwMode="auto">
            <a:xfrm>
              <a:off x="2256" y="80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P</a:t>
              </a:r>
              <a:endParaRPr lang="en-US" sz="2200"/>
            </a:p>
          </p:txBody>
        </p:sp>
      </p:grpSp>
      <p:grpSp>
        <p:nvGrpSpPr>
          <p:cNvPr id="45060" name="Group 9"/>
          <p:cNvGrpSpPr>
            <a:grpSpLocks/>
          </p:cNvGrpSpPr>
          <p:nvPr/>
        </p:nvGrpSpPr>
        <p:grpSpPr bwMode="auto">
          <a:xfrm>
            <a:off x="5181600" y="1600200"/>
            <a:ext cx="2590800" cy="1646238"/>
            <a:chOff x="3264" y="1008"/>
            <a:chExt cx="1632" cy="1037"/>
          </a:xfrm>
        </p:grpSpPr>
        <p:sp>
          <p:nvSpPr>
            <p:cNvPr id="45099" name="Line 10"/>
            <p:cNvSpPr>
              <a:spLocks noChangeShapeType="1"/>
            </p:cNvSpPr>
            <p:nvPr/>
          </p:nvSpPr>
          <p:spPr bwMode="auto">
            <a:xfrm>
              <a:off x="3264" y="1008"/>
              <a:ext cx="1440"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00" name="Text Box 11"/>
            <p:cNvSpPr txBox="1">
              <a:spLocks noChangeArrowheads="1"/>
            </p:cNvSpPr>
            <p:nvPr/>
          </p:nvSpPr>
          <p:spPr bwMode="auto">
            <a:xfrm>
              <a:off x="4704" y="1824"/>
              <a:ext cx="1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IS</a:t>
              </a:r>
              <a:endParaRPr lang="en-US" sz="2300" b="1"/>
            </a:p>
          </p:txBody>
        </p:sp>
      </p:grpSp>
      <p:grpSp>
        <p:nvGrpSpPr>
          <p:cNvPr id="5" name="Group 12"/>
          <p:cNvGrpSpPr>
            <a:grpSpLocks/>
          </p:cNvGrpSpPr>
          <p:nvPr/>
        </p:nvGrpSpPr>
        <p:grpSpPr bwMode="auto">
          <a:xfrm>
            <a:off x="5638800" y="1782763"/>
            <a:ext cx="3200400" cy="1493837"/>
            <a:chOff x="3552" y="1123"/>
            <a:chExt cx="2016" cy="941"/>
          </a:xfrm>
        </p:grpSpPr>
        <p:sp useBgFill="1">
          <p:nvSpPr>
            <p:cNvPr id="45097" name="Text Box 13"/>
            <p:cNvSpPr txBox="1">
              <a:spLocks noChangeArrowheads="1"/>
            </p:cNvSpPr>
            <p:nvPr/>
          </p:nvSpPr>
          <p:spPr bwMode="auto">
            <a:xfrm>
              <a:off x="4656" y="1123"/>
              <a:ext cx="912" cy="22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LM</a:t>
              </a:r>
              <a:r>
                <a:rPr lang="en-US" sz="2300" b="1"/>
                <a:t>(</a:t>
              </a:r>
              <a:r>
                <a:rPr lang="en-US" sz="2300" b="1" i="1">
                  <a:solidFill>
                    <a:srgbClr val="339933"/>
                  </a:solidFill>
                </a:rPr>
                <a:t>M</a:t>
              </a:r>
              <a:r>
                <a:rPr lang="en-US" sz="2300" b="1" baseline="-25000">
                  <a:solidFill>
                    <a:srgbClr val="339933"/>
                  </a:solidFill>
                  <a:latin typeface="Tahoma" pitchFamily="34" charset="0"/>
                </a:rPr>
                <a:t>2</a:t>
              </a:r>
              <a:r>
                <a:rPr lang="en-US" sz="2300" b="1"/>
                <a:t>/</a:t>
              </a:r>
              <a:r>
                <a:rPr lang="en-US" sz="2300" b="1" i="1"/>
                <a:t>P</a:t>
              </a:r>
              <a:r>
                <a:rPr lang="en-US" sz="2300" b="1" baseline="-25000">
                  <a:latin typeface="Tahoma" pitchFamily="34" charset="0"/>
                </a:rPr>
                <a:t>1</a:t>
              </a:r>
              <a:r>
                <a:rPr lang="en-US" sz="2300" b="1"/>
                <a:t>)</a:t>
              </a:r>
            </a:p>
          </p:txBody>
        </p:sp>
        <p:sp>
          <p:nvSpPr>
            <p:cNvPr id="45098" name="Line 14"/>
            <p:cNvSpPr>
              <a:spLocks noChangeShapeType="1"/>
            </p:cNvSpPr>
            <p:nvPr/>
          </p:nvSpPr>
          <p:spPr bwMode="auto">
            <a:xfrm flipV="1">
              <a:off x="3552" y="1318"/>
              <a:ext cx="1184" cy="746"/>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5062" name="Group 15"/>
          <p:cNvGrpSpPr>
            <a:grpSpLocks/>
          </p:cNvGrpSpPr>
          <p:nvPr/>
        </p:nvGrpSpPr>
        <p:grpSpPr bwMode="auto">
          <a:xfrm>
            <a:off x="5181600" y="1295400"/>
            <a:ext cx="2971800" cy="1371600"/>
            <a:chOff x="3264" y="816"/>
            <a:chExt cx="1872" cy="864"/>
          </a:xfrm>
        </p:grpSpPr>
        <p:sp>
          <p:nvSpPr>
            <p:cNvPr id="45095" name="Text Box 16"/>
            <p:cNvSpPr txBox="1">
              <a:spLocks noChangeArrowheads="1"/>
            </p:cNvSpPr>
            <p:nvPr/>
          </p:nvSpPr>
          <p:spPr bwMode="auto">
            <a:xfrm>
              <a:off x="4080" y="816"/>
              <a:ext cx="105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LM</a:t>
              </a:r>
              <a:r>
                <a:rPr lang="en-US" sz="2300" b="1"/>
                <a:t>(</a:t>
              </a:r>
              <a:r>
                <a:rPr lang="en-US" sz="2300" b="1" i="1"/>
                <a:t>M</a:t>
              </a:r>
              <a:r>
                <a:rPr lang="en-US" sz="2300" b="1" baseline="-25000">
                  <a:latin typeface="Tahoma" pitchFamily="34" charset="0"/>
                </a:rPr>
                <a:t>1</a:t>
              </a:r>
              <a:r>
                <a:rPr lang="en-US" sz="2300" b="1"/>
                <a:t>/</a:t>
              </a:r>
              <a:r>
                <a:rPr lang="en-US" sz="2300" b="1" i="1"/>
                <a:t>P</a:t>
              </a:r>
              <a:r>
                <a:rPr lang="en-US" sz="2300" b="1" baseline="-25000">
                  <a:latin typeface="Tahoma" pitchFamily="34" charset="0"/>
                </a:rPr>
                <a:t>1</a:t>
              </a:r>
              <a:r>
                <a:rPr lang="en-US" sz="2300" b="1"/>
                <a:t>)</a:t>
              </a:r>
            </a:p>
          </p:txBody>
        </p:sp>
        <p:sp>
          <p:nvSpPr>
            <p:cNvPr id="45096" name="Line 17"/>
            <p:cNvSpPr>
              <a:spLocks noChangeShapeType="1"/>
            </p:cNvSpPr>
            <p:nvPr/>
          </p:nvSpPr>
          <p:spPr bwMode="auto">
            <a:xfrm flipV="1">
              <a:off x="3264" y="1008"/>
              <a:ext cx="1008"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5063" name="Group 18"/>
          <p:cNvGrpSpPr>
            <a:grpSpLocks/>
          </p:cNvGrpSpPr>
          <p:nvPr/>
        </p:nvGrpSpPr>
        <p:grpSpPr bwMode="auto">
          <a:xfrm>
            <a:off x="5029200" y="3962400"/>
            <a:ext cx="2971800" cy="1814513"/>
            <a:chOff x="3168" y="2496"/>
            <a:chExt cx="1872" cy="1143"/>
          </a:xfrm>
        </p:grpSpPr>
        <p:sp>
          <p:nvSpPr>
            <p:cNvPr id="45093" name="Line 19"/>
            <p:cNvSpPr>
              <a:spLocks noChangeShapeType="1"/>
            </p:cNvSpPr>
            <p:nvPr/>
          </p:nvSpPr>
          <p:spPr bwMode="auto">
            <a:xfrm>
              <a:off x="3168" y="2496"/>
              <a:ext cx="1440" cy="96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4" name="Text Box 20"/>
            <p:cNvSpPr txBox="1">
              <a:spLocks noChangeArrowheads="1"/>
            </p:cNvSpPr>
            <p:nvPr/>
          </p:nvSpPr>
          <p:spPr bwMode="auto">
            <a:xfrm>
              <a:off x="4608" y="3360"/>
              <a:ext cx="4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AD</a:t>
              </a:r>
              <a:r>
                <a:rPr lang="en-US" sz="2300" b="1" baseline="-25000">
                  <a:latin typeface="Tahoma" pitchFamily="34" charset="0"/>
                </a:rPr>
                <a:t>1</a:t>
              </a:r>
            </a:p>
          </p:txBody>
        </p:sp>
      </p:grpSp>
      <p:grpSp>
        <p:nvGrpSpPr>
          <p:cNvPr id="45064" name="Group 21"/>
          <p:cNvGrpSpPr>
            <a:grpSpLocks/>
          </p:cNvGrpSpPr>
          <p:nvPr/>
        </p:nvGrpSpPr>
        <p:grpSpPr bwMode="auto">
          <a:xfrm>
            <a:off x="4592638" y="4416425"/>
            <a:ext cx="2947987" cy="442913"/>
            <a:chOff x="2893" y="2793"/>
            <a:chExt cx="1857" cy="279"/>
          </a:xfrm>
        </p:grpSpPr>
        <p:sp>
          <p:nvSpPr>
            <p:cNvPr id="45091" name="Line 22"/>
            <p:cNvSpPr>
              <a:spLocks noChangeShapeType="1"/>
            </p:cNvSpPr>
            <p:nvPr/>
          </p:nvSpPr>
          <p:spPr bwMode="auto">
            <a:xfrm>
              <a:off x="3118" y="2914"/>
              <a:ext cx="163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bIns="91440"/>
            <a:lstStyle/>
            <a:p>
              <a:endParaRPr lang="en-US"/>
            </a:p>
          </p:txBody>
        </p:sp>
        <p:sp>
          <p:nvSpPr>
            <p:cNvPr id="45092" name="Text Box 23"/>
            <p:cNvSpPr txBox="1">
              <a:spLocks noChangeArrowheads="1"/>
            </p:cNvSpPr>
            <p:nvPr/>
          </p:nvSpPr>
          <p:spPr bwMode="auto">
            <a:xfrm>
              <a:off x="2893" y="2793"/>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P</a:t>
              </a:r>
              <a:r>
                <a:rPr lang="en-US" sz="2300" b="1" baseline="-25000">
                  <a:latin typeface="Tahoma" pitchFamily="34" charset="0"/>
                </a:rPr>
                <a:t>1</a:t>
              </a:r>
            </a:p>
          </p:txBody>
        </p:sp>
      </p:grpSp>
      <p:grpSp>
        <p:nvGrpSpPr>
          <p:cNvPr id="45065" name="Group 24"/>
          <p:cNvGrpSpPr>
            <a:grpSpLocks/>
          </p:cNvGrpSpPr>
          <p:nvPr/>
        </p:nvGrpSpPr>
        <p:grpSpPr bwMode="auto">
          <a:xfrm>
            <a:off x="5867400" y="2124075"/>
            <a:ext cx="393700" cy="3957638"/>
            <a:chOff x="3696" y="1338"/>
            <a:chExt cx="248" cy="2493"/>
          </a:xfrm>
        </p:grpSpPr>
        <p:sp>
          <p:nvSpPr>
            <p:cNvPr id="45088" name="Line 25"/>
            <p:cNvSpPr>
              <a:spLocks noChangeShapeType="1"/>
            </p:cNvSpPr>
            <p:nvPr/>
          </p:nvSpPr>
          <p:spPr bwMode="auto">
            <a:xfrm>
              <a:off x="3780" y="1338"/>
              <a:ext cx="0" cy="226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45089" name="Text Box 26"/>
            <p:cNvSpPr txBox="1">
              <a:spLocks noChangeArrowheads="1"/>
            </p:cNvSpPr>
            <p:nvPr/>
          </p:nvSpPr>
          <p:spPr bwMode="auto">
            <a:xfrm>
              <a:off x="3704" y="2142"/>
              <a:ext cx="240" cy="2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9144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Y</a:t>
              </a:r>
              <a:r>
                <a:rPr lang="en-US" sz="2300" b="1" baseline="-25000">
                  <a:latin typeface="Tahoma" pitchFamily="34" charset="0"/>
                </a:rPr>
                <a:t>1</a:t>
              </a:r>
            </a:p>
          </p:txBody>
        </p:sp>
        <p:sp>
          <p:nvSpPr>
            <p:cNvPr id="45090" name="Text Box 27"/>
            <p:cNvSpPr txBox="1">
              <a:spLocks noChangeArrowheads="1"/>
            </p:cNvSpPr>
            <p:nvPr/>
          </p:nvSpPr>
          <p:spPr bwMode="auto">
            <a:xfrm>
              <a:off x="3696" y="3610"/>
              <a:ext cx="2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Y</a:t>
              </a:r>
              <a:r>
                <a:rPr lang="en-US" sz="2300" b="1" baseline="-25000">
                  <a:latin typeface="Tahoma" pitchFamily="34" charset="0"/>
                </a:rPr>
                <a:t>1</a:t>
              </a:r>
            </a:p>
          </p:txBody>
        </p:sp>
      </p:grpSp>
      <p:grpSp>
        <p:nvGrpSpPr>
          <p:cNvPr id="10" name="Group 28"/>
          <p:cNvGrpSpPr>
            <a:grpSpLocks/>
          </p:cNvGrpSpPr>
          <p:nvPr/>
        </p:nvGrpSpPr>
        <p:grpSpPr bwMode="auto">
          <a:xfrm>
            <a:off x="6629400" y="2584450"/>
            <a:ext cx="381000" cy="3590925"/>
            <a:chOff x="4176" y="1628"/>
            <a:chExt cx="240" cy="2262"/>
          </a:xfrm>
        </p:grpSpPr>
        <p:sp>
          <p:nvSpPr>
            <p:cNvPr id="45085" name="Line 29"/>
            <p:cNvSpPr>
              <a:spLocks noChangeShapeType="1"/>
            </p:cNvSpPr>
            <p:nvPr/>
          </p:nvSpPr>
          <p:spPr bwMode="auto">
            <a:xfrm>
              <a:off x="4240" y="1628"/>
              <a:ext cx="0" cy="1978"/>
            </a:xfrm>
            <a:prstGeom prst="line">
              <a:avLst/>
            </a:prstGeom>
            <a:noFill/>
            <a:ln w="9525">
              <a:solidFill>
                <a:srgbClr val="009900"/>
              </a:solidFill>
              <a:prstDash val="dash"/>
              <a:round/>
              <a:headEnd/>
              <a:tailEnd/>
            </a:ln>
            <a:extLst>
              <a:ext uri="{909E8E84-426E-40dd-AFC4-6F175D3DCCD1}">
                <a14:hiddenFill xmlns:a14="http://schemas.microsoft.com/office/drawing/2010/main">
                  <a:noFill/>
                </a14:hiddenFill>
              </a:ext>
            </a:extLst>
          </p:spPr>
          <p:txBody>
            <a:bodyPr bIns="91440"/>
            <a:lstStyle/>
            <a:p>
              <a:endParaRPr lang="en-US"/>
            </a:p>
          </p:txBody>
        </p:sp>
        <p:sp>
          <p:nvSpPr>
            <p:cNvPr id="45086" name="Text Box 30"/>
            <p:cNvSpPr txBox="1">
              <a:spLocks noChangeArrowheads="1"/>
            </p:cNvSpPr>
            <p:nvPr/>
          </p:nvSpPr>
          <p:spPr bwMode="auto">
            <a:xfrm>
              <a:off x="4176" y="2140"/>
              <a:ext cx="240" cy="2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339933"/>
                  </a:solidFill>
                </a:rPr>
                <a:t>Y</a:t>
              </a:r>
              <a:r>
                <a:rPr lang="en-US" sz="2300" b="1" baseline="-25000">
                  <a:solidFill>
                    <a:srgbClr val="339933"/>
                  </a:solidFill>
                  <a:latin typeface="Tahoma" pitchFamily="34" charset="0"/>
                </a:rPr>
                <a:t>2</a:t>
              </a:r>
            </a:p>
          </p:txBody>
        </p:sp>
        <p:sp>
          <p:nvSpPr>
            <p:cNvPr id="45087" name="Text Box 31"/>
            <p:cNvSpPr txBox="1">
              <a:spLocks noChangeArrowheads="1"/>
            </p:cNvSpPr>
            <p:nvPr/>
          </p:nvSpPr>
          <p:spPr bwMode="auto">
            <a:xfrm>
              <a:off x="4176" y="3611"/>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339933"/>
                  </a:solidFill>
                </a:rPr>
                <a:t>Y</a:t>
              </a:r>
              <a:r>
                <a:rPr lang="en-US" sz="2300" b="1" baseline="-25000">
                  <a:solidFill>
                    <a:srgbClr val="339933"/>
                  </a:solidFill>
                  <a:latin typeface="Tahoma" pitchFamily="34" charset="0"/>
                </a:rPr>
                <a:t>2</a:t>
              </a:r>
            </a:p>
          </p:txBody>
        </p:sp>
      </p:grpSp>
      <p:grpSp>
        <p:nvGrpSpPr>
          <p:cNvPr id="45067" name="Group 32"/>
          <p:cNvGrpSpPr>
            <a:grpSpLocks/>
          </p:cNvGrpSpPr>
          <p:nvPr/>
        </p:nvGrpSpPr>
        <p:grpSpPr bwMode="auto">
          <a:xfrm>
            <a:off x="4648200" y="1905000"/>
            <a:ext cx="1352550" cy="350838"/>
            <a:chOff x="2928" y="1200"/>
            <a:chExt cx="852" cy="221"/>
          </a:xfrm>
        </p:grpSpPr>
        <p:sp>
          <p:nvSpPr>
            <p:cNvPr id="45083" name="Line 33"/>
            <p:cNvSpPr>
              <a:spLocks noChangeShapeType="1"/>
            </p:cNvSpPr>
            <p:nvPr/>
          </p:nvSpPr>
          <p:spPr bwMode="auto">
            <a:xfrm flipH="1">
              <a:off x="3116" y="1336"/>
              <a:ext cx="66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5084" name="Text Box 34"/>
            <p:cNvSpPr txBox="1">
              <a:spLocks noChangeArrowheads="1"/>
            </p:cNvSpPr>
            <p:nvPr/>
          </p:nvSpPr>
          <p:spPr bwMode="auto">
            <a:xfrm>
              <a:off x="2928" y="1200"/>
              <a:ext cx="2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r</a:t>
              </a:r>
              <a:r>
                <a:rPr lang="en-US" sz="2100" b="1" baseline="-25000">
                  <a:latin typeface="Tahoma" pitchFamily="34" charset="0"/>
                </a:rPr>
                <a:t>1</a:t>
              </a:r>
            </a:p>
          </p:txBody>
        </p:sp>
      </p:grpSp>
      <p:grpSp>
        <p:nvGrpSpPr>
          <p:cNvPr id="12" name="Group 35"/>
          <p:cNvGrpSpPr>
            <a:grpSpLocks/>
          </p:cNvGrpSpPr>
          <p:nvPr/>
        </p:nvGrpSpPr>
        <p:grpSpPr bwMode="auto">
          <a:xfrm>
            <a:off x="4648200" y="2362200"/>
            <a:ext cx="2089150" cy="350838"/>
            <a:chOff x="2928" y="1488"/>
            <a:chExt cx="1316" cy="221"/>
          </a:xfrm>
        </p:grpSpPr>
        <p:sp>
          <p:nvSpPr>
            <p:cNvPr id="45081" name="Line 36"/>
            <p:cNvSpPr>
              <a:spLocks noChangeShapeType="1"/>
            </p:cNvSpPr>
            <p:nvPr/>
          </p:nvSpPr>
          <p:spPr bwMode="auto">
            <a:xfrm flipH="1">
              <a:off x="3116" y="1632"/>
              <a:ext cx="1128" cy="0"/>
            </a:xfrm>
            <a:prstGeom prst="line">
              <a:avLst/>
            </a:prstGeom>
            <a:noFill/>
            <a:ln w="95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5082" name="Text Box 37"/>
            <p:cNvSpPr txBox="1">
              <a:spLocks noChangeArrowheads="1"/>
            </p:cNvSpPr>
            <p:nvPr/>
          </p:nvSpPr>
          <p:spPr bwMode="auto">
            <a:xfrm>
              <a:off x="2928" y="1488"/>
              <a:ext cx="2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339933"/>
                  </a:solidFill>
                  <a:latin typeface="Tahoma" pitchFamily="34" charset="0"/>
                </a:rPr>
                <a:t>r</a:t>
              </a:r>
              <a:r>
                <a:rPr lang="en-US" sz="2100" b="1" baseline="-25000">
                  <a:solidFill>
                    <a:srgbClr val="339933"/>
                  </a:solidFill>
                  <a:latin typeface="Tahoma" pitchFamily="34" charset="0"/>
                </a:rPr>
                <a:t>2</a:t>
              </a:r>
            </a:p>
          </p:txBody>
        </p:sp>
      </p:grpSp>
      <p:sp>
        <p:nvSpPr>
          <p:cNvPr id="78886" name="Rectangle 38"/>
          <p:cNvSpPr>
            <a:spLocks noChangeArrowheads="1"/>
          </p:cNvSpPr>
          <p:nvPr/>
        </p:nvSpPr>
        <p:spPr bwMode="auto">
          <a:xfrm>
            <a:off x="609600" y="1525588"/>
            <a:ext cx="37338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buFont typeface="Wingdings" pitchFamily="2" charset="2"/>
              <a:buNone/>
              <a:tabLst>
                <a:tab pos="635000" algn="l"/>
              </a:tabLst>
            </a:pPr>
            <a:r>
              <a:rPr lang="en-US" sz="2500" dirty="0">
                <a:sym typeface="Symbol" pitchFamily="18" charset="2"/>
              </a:rPr>
              <a:t>The Fed can increase aggregate demand:</a:t>
            </a:r>
          </a:p>
          <a:p>
            <a:pPr>
              <a:lnSpc>
                <a:spcPct val="110000"/>
              </a:lnSpc>
              <a:spcBef>
                <a:spcPct val="45000"/>
              </a:spcBef>
              <a:buClr>
                <a:srgbClr val="008080"/>
              </a:buClr>
              <a:buSzPct val="120000"/>
              <a:tabLst>
                <a:tab pos="635000" algn="l"/>
              </a:tabLst>
            </a:pPr>
            <a:r>
              <a:rPr lang="en-US" sz="2800" kern="0" dirty="0" err="1">
                <a:solidFill>
                  <a:srgbClr val="000000"/>
                </a:solidFill>
                <a:latin typeface="Wingdings 3" charset="2"/>
                <a:cs typeface="Wingdings 3" charset="2"/>
                <a:sym typeface="Symbol" pitchFamily="18" charset="2"/>
              </a:rPr>
              <a:t>h</a:t>
            </a:r>
            <a:r>
              <a:rPr lang="en-US" sz="2500" b="1" i="1" dirty="0" err="1" smtClean="0">
                <a:sym typeface="Symbol" pitchFamily="18" charset="2"/>
              </a:rPr>
              <a:t>M</a:t>
            </a:r>
            <a:r>
              <a:rPr lang="en-US" sz="2500" dirty="0" smtClean="0">
                <a:sym typeface="Symbol" pitchFamily="18" charset="2"/>
              </a:rPr>
              <a:t>  </a:t>
            </a:r>
            <a:r>
              <a:rPr lang="en-US" sz="2800" kern="0" dirty="0">
                <a:solidFill>
                  <a:srgbClr val="000000"/>
                </a:solidFill>
                <a:latin typeface="Wingdings 3" charset="2"/>
                <a:cs typeface="Wingdings 3" charset="2"/>
                <a:sym typeface="Symbol" pitchFamily="18" charset="2"/>
              </a:rPr>
              <a:t>g</a:t>
            </a:r>
            <a:r>
              <a:rPr lang="en-US" sz="2500" dirty="0" smtClean="0">
                <a:sym typeface="Symbol" pitchFamily="18" charset="2"/>
              </a:rPr>
              <a:t>  </a:t>
            </a:r>
            <a:r>
              <a:rPr lang="en-US" sz="2500" i="1" dirty="0" smtClean="0">
                <a:sym typeface="Symbol" pitchFamily="18" charset="2"/>
              </a:rPr>
              <a:t>LM</a:t>
            </a:r>
            <a:r>
              <a:rPr lang="en-US" sz="900" dirty="0" smtClean="0">
                <a:sym typeface="Symbol" pitchFamily="18" charset="2"/>
              </a:rPr>
              <a:t> </a:t>
            </a:r>
            <a:r>
              <a:rPr lang="en-US" sz="2500" dirty="0" smtClean="0">
                <a:sym typeface="Symbol" pitchFamily="18" charset="2"/>
              </a:rPr>
              <a:t> </a:t>
            </a:r>
            <a:r>
              <a:rPr lang="en-US" sz="2500" dirty="0">
                <a:sym typeface="Symbol" pitchFamily="18" charset="2"/>
              </a:rPr>
              <a:t>shifts right</a:t>
            </a:r>
          </a:p>
        </p:txBody>
      </p:sp>
      <p:grpSp>
        <p:nvGrpSpPr>
          <p:cNvPr id="13" name="Group 39"/>
          <p:cNvGrpSpPr>
            <a:grpSpLocks/>
          </p:cNvGrpSpPr>
          <p:nvPr/>
        </p:nvGrpSpPr>
        <p:grpSpPr bwMode="auto">
          <a:xfrm>
            <a:off x="5410200" y="3733800"/>
            <a:ext cx="2971800" cy="1738313"/>
            <a:chOff x="3408" y="2352"/>
            <a:chExt cx="1872" cy="1095"/>
          </a:xfrm>
        </p:grpSpPr>
        <p:sp>
          <p:nvSpPr>
            <p:cNvPr id="45079" name="Line 40"/>
            <p:cNvSpPr>
              <a:spLocks noChangeShapeType="1"/>
            </p:cNvSpPr>
            <p:nvPr/>
          </p:nvSpPr>
          <p:spPr bwMode="auto">
            <a:xfrm>
              <a:off x="3408" y="2352"/>
              <a:ext cx="1440" cy="96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0" name="Text Box 41"/>
            <p:cNvSpPr txBox="1">
              <a:spLocks noChangeArrowheads="1"/>
            </p:cNvSpPr>
            <p:nvPr/>
          </p:nvSpPr>
          <p:spPr bwMode="auto">
            <a:xfrm>
              <a:off x="4848" y="3168"/>
              <a:ext cx="4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339933"/>
                  </a:solidFill>
                </a:rPr>
                <a:t>AD</a:t>
              </a:r>
              <a:r>
                <a:rPr lang="en-US" sz="2300" b="1" baseline="-25000">
                  <a:solidFill>
                    <a:srgbClr val="339933"/>
                  </a:solidFill>
                  <a:latin typeface="Tahoma" pitchFamily="34" charset="0"/>
                </a:rPr>
                <a:t>2</a:t>
              </a:r>
            </a:p>
          </p:txBody>
        </p:sp>
      </p:grpSp>
      <p:grpSp>
        <p:nvGrpSpPr>
          <p:cNvPr id="45071" name="Group 42"/>
          <p:cNvGrpSpPr>
            <a:grpSpLocks/>
          </p:cNvGrpSpPr>
          <p:nvPr/>
        </p:nvGrpSpPr>
        <p:grpSpPr bwMode="auto">
          <a:xfrm>
            <a:off x="4572000" y="1279525"/>
            <a:ext cx="3657600" cy="2500313"/>
            <a:chOff x="2256" y="806"/>
            <a:chExt cx="2304" cy="1575"/>
          </a:xfrm>
        </p:grpSpPr>
        <p:grpSp>
          <p:nvGrpSpPr>
            <p:cNvPr id="45074" name="Group 43"/>
            <p:cNvGrpSpPr>
              <a:grpSpLocks/>
            </p:cNvGrpSpPr>
            <p:nvPr/>
          </p:nvGrpSpPr>
          <p:grpSpPr bwMode="auto">
            <a:xfrm>
              <a:off x="2496" y="960"/>
              <a:ext cx="1824" cy="1188"/>
              <a:chOff x="2640" y="1056"/>
              <a:chExt cx="2496" cy="2112"/>
            </a:xfrm>
          </p:grpSpPr>
          <p:sp>
            <p:nvSpPr>
              <p:cNvPr id="45077" name="Line 44"/>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8" name="Line 45"/>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5075" name="Text Box 46"/>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45076" name="Text Box 47"/>
            <p:cNvSpPr txBox="1">
              <a:spLocks noChangeArrowheads="1"/>
            </p:cNvSpPr>
            <p:nvPr/>
          </p:nvSpPr>
          <p:spPr bwMode="auto">
            <a:xfrm>
              <a:off x="2256" y="80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r</a:t>
              </a:r>
              <a:endParaRPr lang="en-US" sz="2200"/>
            </a:p>
          </p:txBody>
        </p:sp>
      </p:grpSp>
      <p:sp>
        <p:nvSpPr>
          <p:cNvPr id="78896" name="Rectangle 48"/>
          <p:cNvSpPr>
            <a:spLocks noChangeArrowheads="1"/>
          </p:cNvSpPr>
          <p:nvPr/>
        </p:nvSpPr>
        <p:spPr bwMode="auto">
          <a:xfrm>
            <a:off x="641350" y="3116263"/>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tabLst>
                <a:tab pos="635000" algn="l"/>
              </a:tabLst>
            </a:pPr>
            <a:r>
              <a:rPr lang="en-US" sz="2500" dirty="0">
                <a:sym typeface="Symbol" pitchFamily="18" charset="2"/>
              </a:rPr>
              <a:t>	</a:t>
            </a:r>
            <a:r>
              <a:rPr lang="en-US" sz="2800" kern="0" dirty="0" smtClean="0">
                <a:solidFill>
                  <a:srgbClr val="000000"/>
                </a:solidFill>
                <a:latin typeface="Wingdings 3" charset="2"/>
                <a:cs typeface="Wingdings 3" charset="2"/>
                <a:sym typeface="Symbol" pitchFamily="18" charset="2"/>
              </a:rPr>
              <a:t>g</a:t>
            </a:r>
            <a:r>
              <a:rPr lang="en-US" sz="2500" dirty="0" smtClean="0">
                <a:sym typeface="Symbol" pitchFamily="18" charset="2"/>
              </a:rPr>
              <a:t>  </a:t>
            </a:r>
            <a:r>
              <a:rPr lang="en-US" sz="2800" kern="0" dirty="0" err="1" smtClean="0">
                <a:solidFill>
                  <a:srgbClr val="000000"/>
                </a:solidFill>
                <a:latin typeface="Wingdings 3" charset="2"/>
                <a:cs typeface="Wingdings 3" charset="2"/>
                <a:sym typeface="Symbol" pitchFamily="18" charset="2"/>
              </a:rPr>
              <a:t>i</a:t>
            </a:r>
            <a:r>
              <a:rPr lang="en-US" sz="2500" b="1" i="1" dirty="0" err="1" smtClean="0">
                <a:sym typeface="Symbol" pitchFamily="18" charset="2"/>
              </a:rPr>
              <a:t>r</a:t>
            </a:r>
            <a:endParaRPr lang="en-US" sz="2500" b="1" i="1" dirty="0">
              <a:sym typeface="Symbol" pitchFamily="18" charset="2"/>
            </a:endParaRPr>
          </a:p>
        </p:txBody>
      </p:sp>
      <p:sp>
        <p:nvSpPr>
          <p:cNvPr id="78897" name="Rectangle 49"/>
          <p:cNvSpPr>
            <a:spLocks noChangeArrowheads="1"/>
          </p:cNvSpPr>
          <p:nvPr/>
        </p:nvSpPr>
        <p:spPr bwMode="auto">
          <a:xfrm>
            <a:off x="641350" y="3714750"/>
            <a:ext cx="3733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tabLst>
                <a:tab pos="635000" algn="l"/>
              </a:tabLst>
            </a:pPr>
            <a:r>
              <a:rPr lang="en-US" sz="2500" dirty="0">
                <a:sym typeface="Symbol" pitchFamily="18" charset="2"/>
              </a:rPr>
              <a:t>	</a:t>
            </a:r>
            <a:r>
              <a:rPr lang="en-US" sz="2800" kern="0" dirty="0">
                <a:solidFill>
                  <a:srgbClr val="000000"/>
                </a:solidFill>
                <a:latin typeface="Wingdings 3" charset="2"/>
                <a:cs typeface="Wingdings 3" charset="2"/>
                <a:sym typeface="Symbol" pitchFamily="18" charset="2"/>
              </a:rPr>
              <a:t>g</a:t>
            </a:r>
            <a:r>
              <a:rPr lang="en-US" sz="2500" dirty="0" smtClean="0">
                <a:sym typeface="Symbol" pitchFamily="18" charset="2"/>
              </a:rPr>
              <a:t>  </a:t>
            </a:r>
            <a:r>
              <a:rPr lang="en-US" sz="2800" kern="0" dirty="0" err="1" smtClean="0">
                <a:solidFill>
                  <a:srgbClr val="000000"/>
                </a:solidFill>
                <a:latin typeface="Wingdings 3" charset="2"/>
                <a:cs typeface="Wingdings 3" charset="2"/>
                <a:sym typeface="Symbol" pitchFamily="18" charset="2"/>
              </a:rPr>
              <a:t>h</a:t>
            </a:r>
            <a:r>
              <a:rPr lang="en-US" sz="2400" b="1" i="1" dirty="0" err="1" smtClean="0">
                <a:latin typeface="Tahoma" pitchFamily="34" charset="0"/>
                <a:sym typeface="Symbol" pitchFamily="18" charset="2"/>
              </a:rPr>
              <a:t>I</a:t>
            </a:r>
            <a:endParaRPr lang="en-US" sz="2500" b="1" i="1" dirty="0">
              <a:sym typeface="Symbol" pitchFamily="18" charset="2"/>
            </a:endParaRPr>
          </a:p>
          <a:p>
            <a:pPr>
              <a:lnSpc>
                <a:spcPct val="110000"/>
              </a:lnSpc>
              <a:spcBef>
                <a:spcPct val="45000"/>
              </a:spcBef>
              <a:buClr>
                <a:srgbClr val="008080"/>
              </a:buClr>
              <a:buSzPct val="120000"/>
              <a:tabLst>
                <a:tab pos="635000" algn="l"/>
              </a:tabLst>
            </a:pPr>
            <a:r>
              <a:rPr lang="en-US" sz="2500" dirty="0">
                <a:sym typeface="Symbol" pitchFamily="18" charset="2"/>
              </a:rPr>
              <a:t>	</a:t>
            </a:r>
            <a:r>
              <a:rPr lang="en-US" sz="2800" kern="0" dirty="0">
                <a:solidFill>
                  <a:srgbClr val="000000"/>
                </a:solidFill>
                <a:latin typeface="Wingdings 3" charset="2"/>
                <a:cs typeface="Wingdings 3" charset="2"/>
                <a:sym typeface="Symbol" pitchFamily="18" charset="2"/>
              </a:rPr>
              <a:t>g</a:t>
            </a:r>
            <a:r>
              <a:rPr lang="en-US" sz="2500" dirty="0" smtClean="0">
                <a:sym typeface="Symbol" pitchFamily="18" charset="2"/>
              </a:rPr>
              <a:t>  </a:t>
            </a:r>
            <a:r>
              <a:rPr lang="en-US" sz="2800" kern="0" dirty="0" err="1" smtClean="0">
                <a:solidFill>
                  <a:srgbClr val="000000"/>
                </a:solidFill>
                <a:latin typeface="Wingdings 3" charset="2"/>
                <a:cs typeface="Wingdings 3" charset="2"/>
                <a:sym typeface="Symbol" pitchFamily="18" charset="2"/>
              </a:rPr>
              <a:t>h</a:t>
            </a:r>
            <a:r>
              <a:rPr lang="en-US" sz="2500" b="1" i="1" dirty="0" err="1" smtClean="0">
                <a:sym typeface="Symbol" pitchFamily="18" charset="2"/>
              </a:rPr>
              <a:t>Y</a:t>
            </a:r>
            <a:r>
              <a:rPr lang="en-US" sz="2500" dirty="0" smtClean="0">
                <a:sym typeface="Symbol" pitchFamily="18" charset="2"/>
              </a:rPr>
              <a:t>  </a:t>
            </a:r>
            <a:r>
              <a:rPr lang="en-US" sz="2500" dirty="0">
                <a:sym typeface="Symbol" pitchFamily="18" charset="2"/>
              </a:rPr>
              <a:t>at each 		        value of </a:t>
            </a:r>
            <a:r>
              <a:rPr lang="en-US" sz="2500" b="1" i="1" dirty="0">
                <a:sym typeface="Symbol" pitchFamily="18" charset="2"/>
              </a:rPr>
              <a:t>P</a:t>
            </a:r>
          </a:p>
        </p:txBody>
      </p:sp>
    </p:spTree>
    <p:extLst>
      <p:ext uri="{BB962C8B-B14F-4D97-AF65-F5344CB8AC3E}">
        <p14:creationId xmlns:p14="http://schemas.microsoft.com/office/powerpoint/2010/main" val="307435370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86">
                                            <p:txEl>
                                              <p:pRg st="0" end="0"/>
                                            </p:txEl>
                                          </p:spTgt>
                                        </p:tgtEl>
                                        <p:attrNameLst>
                                          <p:attrName>style.visibility</p:attrName>
                                        </p:attrNameLst>
                                      </p:cBhvr>
                                      <p:to>
                                        <p:strVal val="visible"/>
                                      </p:to>
                                    </p:set>
                                    <p:animEffect transition="in" filter="wipe(left)">
                                      <p:cBhvr>
                                        <p:cTn id="7" dur="500"/>
                                        <p:tgtEl>
                                          <p:spTgt spid="788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886">
                                            <p:txEl>
                                              <p:pRg st="1" end="1"/>
                                            </p:txEl>
                                          </p:spTgt>
                                        </p:tgtEl>
                                        <p:attrNameLst>
                                          <p:attrName>style.visibility</p:attrName>
                                        </p:attrNameLst>
                                      </p:cBhvr>
                                      <p:to>
                                        <p:strVal val="visible"/>
                                      </p:to>
                                    </p:set>
                                    <p:animEffect transition="in" filter="wipe(left)">
                                      <p:cBhvr>
                                        <p:cTn id="12" dur="500"/>
                                        <p:tgtEl>
                                          <p:spTgt spid="788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up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8896"/>
                                        </p:tgtEl>
                                        <p:attrNameLst>
                                          <p:attrName>style.visibility</p:attrName>
                                        </p:attrNameLst>
                                      </p:cBhvr>
                                      <p:to>
                                        <p:strVal val="visible"/>
                                      </p:to>
                                    </p:set>
                                    <p:animEffect transition="in" filter="wipe(left)">
                                      <p:cBhvr>
                                        <p:cTn id="22" dur="500"/>
                                        <p:tgtEl>
                                          <p:spTgt spid="788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8897">
                                            <p:txEl>
                                              <p:pRg st="0" end="0"/>
                                            </p:txEl>
                                          </p:spTgt>
                                        </p:tgtEl>
                                        <p:attrNameLst>
                                          <p:attrName>style.visibility</p:attrName>
                                        </p:attrNameLst>
                                      </p:cBhvr>
                                      <p:to>
                                        <p:strVal val="visible"/>
                                      </p:to>
                                    </p:set>
                                    <p:animEffect transition="in" filter="wipe(left)">
                                      <p:cBhvr>
                                        <p:cTn id="32" dur="500"/>
                                        <p:tgtEl>
                                          <p:spTgt spid="7889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8897">
                                            <p:txEl>
                                              <p:pRg st="1" end="1"/>
                                            </p:txEl>
                                          </p:spTgt>
                                        </p:tgtEl>
                                        <p:attrNameLst>
                                          <p:attrName>style.visibility</p:attrName>
                                        </p:attrNameLst>
                                      </p:cBhvr>
                                      <p:to>
                                        <p:strVal val="visible"/>
                                      </p:to>
                                    </p:set>
                                    <p:animEffect transition="in" filter="wipe(left)">
                                      <p:cBhvr>
                                        <p:cTn id="37" dur="500"/>
                                        <p:tgtEl>
                                          <p:spTgt spid="78897">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strips(downRight)">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86" grpId="0" build="p" autoUpdateAnimBg="0"/>
      <p:bldP spid="78896" grpId="0" autoUpdateAnimBg="0"/>
      <p:bldP spid="7889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48200" y="1905000"/>
            <a:ext cx="2362200" cy="4178300"/>
            <a:chOff x="2928" y="1200"/>
            <a:chExt cx="1488" cy="2632"/>
          </a:xfrm>
        </p:grpSpPr>
        <p:sp>
          <p:nvSpPr>
            <p:cNvPr id="46121" name="Line 3"/>
            <p:cNvSpPr>
              <a:spLocks noChangeShapeType="1"/>
            </p:cNvSpPr>
            <p:nvPr/>
          </p:nvSpPr>
          <p:spPr bwMode="auto">
            <a:xfrm>
              <a:off x="4240" y="1352"/>
              <a:ext cx="0" cy="2254"/>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6122" name="Text Box 4"/>
            <p:cNvSpPr txBox="1">
              <a:spLocks noChangeArrowheads="1"/>
            </p:cNvSpPr>
            <p:nvPr/>
          </p:nvSpPr>
          <p:spPr bwMode="auto">
            <a:xfrm>
              <a:off x="4176" y="2140"/>
              <a:ext cx="240" cy="2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990000"/>
                  </a:solidFill>
                </a:rPr>
                <a:t>Y</a:t>
              </a:r>
              <a:r>
                <a:rPr lang="en-US" sz="2300" b="1" baseline="-25000">
                  <a:solidFill>
                    <a:srgbClr val="990000"/>
                  </a:solidFill>
                  <a:latin typeface="Tahoma" pitchFamily="34" charset="0"/>
                </a:rPr>
                <a:t>2</a:t>
              </a:r>
            </a:p>
          </p:txBody>
        </p:sp>
        <p:sp>
          <p:nvSpPr>
            <p:cNvPr id="46123" name="Text Box 5"/>
            <p:cNvSpPr txBox="1">
              <a:spLocks noChangeArrowheads="1"/>
            </p:cNvSpPr>
            <p:nvPr/>
          </p:nvSpPr>
          <p:spPr bwMode="auto">
            <a:xfrm>
              <a:off x="4176" y="3611"/>
              <a:ext cx="2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990000"/>
                  </a:solidFill>
                </a:rPr>
                <a:t>Y</a:t>
              </a:r>
              <a:r>
                <a:rPr lang="en-US" sz="2300" b="1" baseline="-25000">
                  <a:solidFill>
                    <a:srgbClr val="990000"/>
                  </a:solidFill>
                  <a:latin typeface="Tahoma" pitchFamily="34" charset="0"/>
                </a:rPr>
                <a:t>2</a:t>
              </a:r>
            </a:p>
          </p:txBody>
        </p:sp>
        <p:sp>
          <p:nvSpPr>
            <p:cNvPr id="46124" name="Line 6"/>
            <p:cNvSpPr>
              <a:spLocks noChangeShapeType="1"/>
            </p:cNvSpPr>
            <p:nvPr/>
          </p:nvSpPr>
          <p:spPr bwMode="auto">
            <a:xfrm flipH="1" flipV="1">
              <a:off x="3119" y="1350"/>
              <a:ext cx="1125" cy="6"/>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6125" name="Text Box 7"/>
            <p:cNvSpPr txBox="1">
              <a:spLocks noChangeArrowheads="1"/>
            </p:cNvSpPr>
            <p:nvPr/>
          </p:nvSpPr>
          <p:spPr bwMode="auto">
            <a:xfrm>
              <a:off x="2928" y="1200"/>
              <a:ext cx="2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990000"/>
                  </a:solidFill>
                  <a:latin typeface="Tahoma" pitchFamily="34" charset="0"/>
                </a:rPr>
                <a:t>r</a:t>
              </a:r>
              <a:r>
                <a:rPr lang="en-US" sz="2100" b="1" baseline="-25000">
                  <a:solidFill>
                    <a:srgbClr val="990000"/>
                  </a:solidFill>
                  <a:latin typeface="Tahoma" pitchFamily="34" charset="0"/>
                </a:rPr>
                <a:t>2</a:t>
              </a:r>
            </a:p>
          </p:txBody>
        </p:sp>
      </p:grpSp>
      <p:grpSp>
        <p:nvGrpSpPr>
          <p:cNvPr id="46083" name="Group 8"/>
          <p:cNvGrpSpPr>
            <a:grpSpLocks/>
          </p:cNvGrpSpPr>
          <p:nvPr/>
        </p:nvGrpSpPr>
        <p:grpSpPr bwMode="auto">
          <a:xfrm>
            <a:off x="4648200" y="2411413"/>
            <a:ext cx="1612900" cy="3670300"/>
            <a:chOff x="2928" y="1519"/>
            <a:chExt cx="1016" cy="2312"/>
          </a:xfrm>
        </p:grpSpPr>
        <p:sp>
          <p:nvSpPr>
            <p:cNvPr id="46116" name="Line 9"/>
            <p:cNvSpPr>
              <a:spLocks noChangeShapeType="1"/>
            </p:cNvSpPr>
            <p:nvPr/>
          </p:nvSpPr>
          <p:spPr bwMode="auto">
            <a:xfrm>
              <a:off x="3780" y="1662"/>
              <a:ext cx="0" cy="19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6117" name="Text Box 10"/>
            <p:cNvSpPr txBox="1">
              <a:spLocks noChangeArrowheads="1"/>
            </p:cNvSpPr>
            <p:nvPr/>
          </p:nvSpPr>
          <p:spPr bwMode="auto">
            <a:xfrm>
              <a:off x="3704" y="2142"/>
              <a:ext cx="240" cy="2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Y</a:t>
              </a:r>
              <a:r>
                <a:rPr lang="en-US" sz="2300" b="1" baseline="-25000">
                  <a:latin typeface="Tahoma" pitchFamily="34" charset="0"/>
                </a:rPr>
                <a:t>1</a:t>
              </a:r>
            </a:p>
          </p:txBody>
        </p:sp>
        <p:sp>
          <p:nvSpPr>
            <p:cNvPr id="46118" name="Text Box 11"/>
            <p:cNvSpPr txBox="1">
              <a:spLocks noChangeArrowheads="1"/>
            </p:cNvSpPr>
            <p:nvPr/>
          </p:nvSpPr>
          <p:spPr bwMode="auto">
            <a:xfrm>
              <a:off x="3696" y="3610"/>
              <a:ext cx="2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Y</a:t>
              </a:r>
              <a:r>
                <a:rPr lang="en-US" sz="2300" b="1" baseline="-25000">
                  <a:latin typeface="Tahoma" pitchFamily="34" charset="0"/>
                </a:rPr>
                <a:t>1</a:t>
              </a:r>
            </a:p>
          </p:txBody>
        </p:sp>
        <p:sp>
          <p:nvSpPr>
            <p:cNvPr id="46119" name="Line 12"/>
            <p:cNvSpPr>
              <a:spLocks noChangeShapeType="1"/>
            </p:cNvSpPr>
            <p:nvPr/>
          </p:nvSpPr>
          <p:spPr bwMode="auto">
            <a:xfrm flipH="1">
              <a:off x="3116" y="1663"/>
              <a:ext cx="66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6120" name="Text Box 13"/>
            <p:cNvSpPr txBox="1">
              <a:spLocks noChangeArrowheads="1"/>
            </p:cNvSpPr>
            <p:nvPr/>
          </p:nvSpPr>
          <p:spPr bwMode="auto">
            <a:xfrm>
              <a:off x="2928" y="1519"/>
              <a:ext cx="2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r</a:t>
              </a:r>
              <a:r>
                <a:rPr lang="en-US" sz="2100" b="1" baseline="-25000">
                  <a:latin typeface="Tahoma" pitchFamily="34" charset="0"/>
                </a:rPr>
                <a:t>1</a:t>
              </a:r>
            </a:p>
          </p:txBody>
        </p:sp>
      </p:grpSp>
      <p:sp>
        <p:nvSpPr>
          <p:cNvPr id="46084" name="Rectangle 14"/>
          <p:cNvSpPr>
            <a:spLocks noGrp="1" noChangeArrowheads="1"/>
          </p:cNvSpPr>
          <p:nvPr>
            <p:ph type="title"/>
          </p:nvPr>
        </p:nvSpPr>
        <p:spPr/>
        <p:txBody>
          <a:bodyPr/>
          <a:lstStyle/>
          <a:p>
            <a:r>
              <a:rPr lang="en-US" smtClean="0"/>
              <a:t>Fiscal policy and the </a:t>
            </a:r>
            <a:r>
              <a:rPr lang="en-US" i="1" smtClean="0"/>
              <a:t>AD</a:t>
            </a:r>
            <a:r>
              <a:rPr lang="en-US" sz="1100" i="1" smtClean="0"/>
              <a:t> </a:t>
            </a:r>
            <a:r>
              <a:rPr lang="en-US" smtClean="0"/>
              <a:t> curve</a:t>
            </a:r>
          </a:p>
        </p:txBody>
      </p:sp>
      <p:grpSp>
        <p:nvGrpSpPr>
          <p:cNvPr id="46085" name="Group 15"/>
          <p:cNvGrpSpPr>
            <a:grpSpLocks/>
          </p:cNvGrpSpPr>
          <p:nvPr/>
        </p:nvGrpSpPr>
        <p:grpSpPr bwMode="auto">
          <a:xfrm>
            <a:off x="4572000" y="1279525"/>
            <a:ext cx="3657600" cy="2500313"/>
            <a:chOff x="2256" y="806"/>
            <a:chExt cx="2304" cy="1575"/>
          </a:xfrm>
        </p:grpSpPr>
        <p:grpSp>
          <p:nvGrpSpPr>
            <p:cNvPr id="46111" name="Group 16"/>
            <p:cNvGrpSpPr>
              <a:grpSpLocks/>
            </p:cNvGrpSpPr>
            <p:nvPr/>
          </p:nvGrpSpPr>
          <p:grpSpPr bwMode="auto">
            <a:xfrm>
              <a:off x="2496" y="960"/>
              <a:ext cx="1824" cy="1188"/>
              <a:chOff x="2640" y="1056"/>
              <a:chExt cx="2496" cy="2112"/>
            </a:xfrm>
          </p:grpSpPr>
          <p:sp>
            <p:nvSpPr>
              <p:cNvPr id="46114" name="Line 17"/>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5" name="Line 18"/>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112" name="Text Box 19"/>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46113" name="Text Box 20"/>
            <p:cNvSpPr txBox="1">
              <a:spLocks noChangeArrowheads="1"/>
            </p:cNvSpPr>
            <p:nvPr/>
          </p:nvSpPr>
          <p:spPr bwMode="auto">
            <a:xfrm>
              <a:off x="2256" y="80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r</a:t>
              </a:r>
              <a:endParaRPr lang="en-US" sz="2200"/>
            </a:p>
          </p:txBody>
        </p:sp>
      </p:grpSp>
      <p:grpSp>
        <p:nvGrpSpPr>
          <p:cNvPr id="46086" name="Group 21"/>
          <p:cNvGrpSpPr>
            <a:grpSpLocks/>
          </p:cNvGrpSpPr>
          <p:nvPr/>
        </p:nvGrpSpPr>
        <p:grpSpPr bwMode="auto">
          <a:xfrm>
            <a:off x="4572000" y="3595688"/>
            <a:ext cx="3657600" cy="2500312"/>
            <a:chOff x="2256" y="806"/>
            <a:chExt cx="2304" cy="1575"/>
          </a:xfrm>
        </p:grpSpPr>
        <p:grpSp>
          <p:nvGrpSpPr>
            <p:cNvPr id="46106" name="Group 22"/>
            <p:cNvGrpSpPr>
              <a:grpSpLocks/>
            </p:cNvGrpSpPr>
            <p:nvPr/>
          </p:nvGrpSpPr>
          <p:grpSpPr bwMode="auto">
            <a:xfrm>
              <a:off x="2496" y="960"/>
              <a:ext cx="1824" cy="1188"/>
              <a:chOff x="2640" y="1056"/>
              <a:chExt cx="2496" cy="2112"/>
            </a:xfrm>
          </p:grpSpPr>
          <p:sp>
            <p:nvSpPr>
              <p:cNvPr id="46109" name="Line 23"/>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0" name="Line 24"/>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107" name="Text Box 25"/>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46108" name="Text Box 26"/>
            <p:cNvSpPr txBox="1">
              <a:spLocks noChangeArrowheads="1"/>
            </p:cNvSpPr>
            <p:nvPr/>
          </p:nvSpPr>
          <p:spPr bwMode="auto">
            <a:xfrm>
              <a:off x="2256" y="80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P</a:t>
              </a:r>
              <a:endParaRPr lang="en-US" sz="2200"/>
            </a:p>
          </p:txBody>
        </p:sp>
      </p:grpSp>
      <p:grpSp>
        <p:nvGrpSpPr>
          <p:cNvPr id="46087" name="Group 27"/>
          <p:cNvGrpSpPr>
            <a:grpSpLocks/>
          </p:cNvGrpSpPr>
          <p:nvPr/>
        </p:nvGrpSpPr>
        <p:grpSpPr bwMode="auto">
          <a:xfrm>
            <a:off x="5076825" y="2062163"/>
            <a:ext cx="2314575" cy="1352550"/>
            <a:chOff x="3198" y="1299"/>
            <a:chExt cx="1458" cy="852"/>
          </a:xfrm>
        </p:grpSpPr>
        <p:sp>
          <p:nvSpPr>
            <p:cNvPr id="46104" name="Line 28"/>
            <p:cNvSpPr>
              <a:spLocks noChangeShapeType="1"/>
            </p:cNvSpPr>
            <p:nvPr/>
          </p:nvSpPr>
          <p:spPr bwMode="auto">
            <a:xfrm>
              <a:off x="3198" y="1299"/>
              <a:ext cx="1103" cy="69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5" name="Text Box 29"/>
            <p:cNvSpPr txBox="1">
              <a:spLocks noChangeArrowheads="1"/>
            </p:cNvSpPr>
            <p:nvPr/>
          </p:nvSpPr>
          <p:spPr bwMode="auto">
            <a:xfrm>
              <a:off x="4320" y="1872"/>
              <a:ext cx="33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IS</a:t>
              </a:r>
              <a:r>
                <a:rPr lang="en-US" sz="2300" b="1" baseline="-25000">
                  <a:latin typeface="Tahoma" pitchFamily="34" charset="0"/>
                </a:rPr>
                <a:t>1</a:t>
              </a:r>
            </a:p>
          </p:txBody>
        </p:sp>
      </p:grpSp>
      <p:grpSp>
        <p:nvGrpSpPr>
          <p:cNvPr id="46088" name="Group 30"/>
          <p:cNvGrpSpPr>
            <a:grpSpLocks/>
          </p:cNvGrpSpPr>
          <p:nvPr/>
        </p:nvGrpSpPr>
        <p:grpSpPr bwMode="auto">
          <a:xfrm>
            <a:off x="5181600" y="1414463"/>
            <a:ext cx="2652713" cy="1782762"/>
            <a:chOff x="3264" y="891"/>
            <a:chExt cx="1671" cy="1123"/>
          </a:xfrm>
        </p:grpSpPr>
        <p:sp>
          <p:nvSpPr>
            <p:cNvPr id="46102" name="Text Box 31"/>
            <p:cNvSpPr txBox="1">
              <a:spLocks noChangeArrowheads="1"/>
            </p:cNvSpPr>
            <p:nvPr/>
          </p:nvSpPr>
          <p:spPr bwMode="auto">
            <a:xfrm>
              <a:off x="4551" y="891"/>
              <a:ext cx="38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LM</a:t>
              </a:r>
              <a:endParaRPr lang="en-US" sz="2300" b="1"/>
            </a:p>
          </p:txBody>
        </p:sp>
        <p:sp>
          <p:nvSpPr>
            <p:cNvPr id="46103" name="Line 32"/>
            <p:cNvSpPr>
              <a:spLocks noChangeShapeType="1"/>
            </p:cNvSpPr>
            <p:nvPr/>
          </p:nvSpPr>
          <p:spPr bwMode="auto">
            <a:xfrm flipV="1">
              <a:off x="3264" y="1095"/>
              <a:ext cx="1351" cy="9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089" name="Group 33"/>
          <p:cNvGrpSpPr>
            <a:grpSpLocks/>
          </p:cNvGrpSpPr>
          <p:nvPr/>
        </p:nvGrpSpPr>
        <p:grpSpPr bwMode="auto">
          <a:xfrm>
            <a:off x="5029200" y="3962400"/>
            <a:ext cx="2971800" cy="1814513"/>
            <a:chOff x="3168" y="2496"/>
            <a:chExt cx="1872" cy="1143"/>
          </a:xfrm>
        </p:grpSpPr>
        <p:sp>
          <p:nvSpPr>
            <p:cNvPr id="46100" name="Line 34"/>
            <p:cNvSpPr>
              <a:spLocks noChangeShapeType="1"/>
            </p:cNvSpPr>
            <p:nvPr/>
          </p:nvSpPr>
          <p:spPr bwMode="auto">
            <a:xfrm>
              <a:off x="3168" y="2496"/>
              <a:ext cx="1440" cy="96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1" name="Text Box 35"/>
            <p:cNvSpPr txBox="1">
              <a:spLocks noChangeArrowheads="1"/>
            </p:cNvSpPr>
            <p:nvPr/>
          </p:nvSpPr>
          <p:spPr bwMode="auto">
            <a:xfrm>
              <a:off x="4608" y="3360"/>
              <a:ext cx="4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AD</a:t>
              </a:r>
              <a:r>
                <a:rPr lang="en-US" sz="2300" b="1" baseline="-25000">
                  <a:latin typeface="Tahoma" pitchFamily="34" charset="0"/>
                </a:rPr>
                <a:t>1</a:t>
              </a:r>
            </a:p>
          </p:txBody>
        </p:sp>
      </p:grpSp>
      <p:grpSp>
        <p:nvGrpSpPr>
          <p:cNvPr id="46090" name="Group 36"/>
          <p:cNvGrpSpPr>
            <a:grpSpLocks/>
          </p:cNvGrpSpPr>
          <p:nvPr/>
        </p:nvGrpSpPr>
        <p:grpSpPr bwMode="auto">
          <a:xfrm>
            <a:off x="4592638" y="4416425"/>
            <a:ext cx="2947987" cy="442913"/>
            <a:chOff x="2893" y="2793"/>
            <a:chExt cx="1857" cy="279"/>
          </a:xfrm>
        </p:grpSpPr>
        <p:sp>
          <p:nvSpPr>
            <p:cNvPr id="46098" name="Line 37"/>
            <p:cNvSpPr>
              <a:spLocks noChangeShapeType="1"/>
            </p:cNvSpPr>
            <p:nvPr/>
          </p:nvSpPr>
          <p:spPr bwMode="auto">
            <a:xfrm>
              <a:off x="3118" y="2914"/>
              <a:ext cx="163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bIns="91440"/>
            <a:lstStyle/>
            <a:p>
              <a:endParaRPr lang="en-US"/>
            </a:p>
          </p:txBody>
        </p:sp>
        <p:sp>
          <p:nvSpPr>
            <p:cNvPr id="46099" name="Text Box 38"/>
            <p:cNvSpPr txBox="1">
              <a:spLocks noChangeArrowheads="1"/>
            </p:cNvSpPr>
            <p:nvPr/>
          </p:nvSpPr>
          <p:spPr bwMode="auto">
            <a:xfrm>
              <a:off x="2893" y="2793"/>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P</a:t>
              </a:r>
              <a:r>
                <a:rPr lang="en-US" sz="2300" b="1" baseline="-25000">
                  <a:latin typeface="Tahoma" pitchFamily="34" charset="0"/>
                </a:rPr>
                <a:t>1</a:t>
              </a:r>
            </a:p>
          </p:txBody>
        </p:sp>
      </p:grpSp>
      <p:sp>
        <p:nvSpPr>
          <p:cNvPr id="80935" name="Rectangle 39"/>
          <p:cNvSpPr>
            <a:spLocks noChangeArrowheads="1"/>
          </p:cNvSpPr>
          <p:nvPr/>
        </p:nvSpPr>
        <p:spPr bwMode="auto">
          <a:xfrm>
            <a:off x="457200" y="1447800"/>
            <a:ext cx="3810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tabLst>
                <a:tab pos="635000" algn="l"/>
              </a:tabLst>
            </a:pPr>
            <a:r>
              <a:rPr lang="en-US" sz="2500" dirty="0">
                <a:sym typeface="Symbol" pitchFamily="18" charset="2"/>
              </a:rPr>
              <a:t>Expansionary fiscal policy </a:t>
            </a:r>
            <a:r>
              <a:rPr lang="en-US" sz="2500" dirty="0" smtClean="0">
                <a:sym typeface="Symbol" pitchFamily="18" charset="2"/>
              </a:rPr>
              <a:t>(</a:t>
            </a:r>
            <a:r>
              <a:rPr lang="en-US" sz="2600" kern="0" dirty="0" err="1" smtClean="0">
                <a:solidFill>
                  <a:srgbClr val="000000"/>
                </a:solidFill>
                <a:latin typeface="Wingdings 3" charset="2"/>
                <a:cs typeface="Wingdings 3" charset="2"/>
                <a:sym typeface="Symbol" pitchFamily="18" charset="2"/>
              </a:rPr>
              <a:t>h</a:t>
            </a:r>
            <a:r>
              <a:rPr lang="en-US" sz="2500" b="1" i="1" dirty="0" err="1" smtClean="0">
                <a:sym typeface="Symbol" pitchFamily="18" charset="2"/>
              </a:rPr>
              <a:t>G</a:t>
            </a:r>
            <a:r>
              <a:rPr lang="en-US" sz="2500" dirty="0" smtClean="0">
                <a:sym typeface="Symbol" pitchFamily="18" charset="2"/>
              </a:rPr>
              <a:t>  </a:t>
            </a:r>
            <a:r>
              <a:rPr lang="en-US" sz="2500" dirty="0">
                <a:sym typeface="Symbol" pitchFamily="18" charset="2"/>
              </a:rPr>
              <a:t>and/or </a:t>
            </a:r>
            <a:r>
              <a:rPr lang="en-US" sz="2600" kern="0" dirty="0" err="1" smtClean="0">
                <a:solidFill>
                  <a:srgbClr val="000000"/>
                </a:solidFill>
                <a:latin typeface="Wingdings 3" charset="2"/>
                <a:cs typeface="Wingdings 3" charset="2"/>
                <a:sym typeface="Symbol" pitchFamily="18" charset="2"/>
              </a:rPr>
              <a:t>i</a:t>
            </a:r>
            <a:r>
              <a:rPr lang="en-US" sz="2500" b="1" i="1" dirty="0" err="1" smtClean="0">
                <a:sym typeface="Symbol" pitchFamily="18" charset="2"/>
              </a:rPr>
              <a:t>T</a:t>
            </a:r>
            <a:r>
              <a:rPr lang="en-US" sz="900" b="1" i="1" dirty="0" smtClean="0">
                <a:sym typeface="Symbol" pitchFamily="18" charset="2"/>
              </a:rPr>
              <a:t> </a:t>
            </a:r>
            <a:r>
              <a:rPr lang="en-US" sz="2500" dirty="0">
                <a:sym typeface="Symbol" pitchFamily="18" charset="2"/>
              </a:rPr>
              <a:t>) increases </a:t>
            </a:r>
            <a:r>
              <a:rPr lang="en-US" sz="2500" dirty="0" err="1">
                <a:sym typeface="Symbol" pitchFamily="18" charset="2"/>
              </a:rPr>
              <a:t>agg</a:t>
            </a:r>
            <a:r>
              <a:rPr lang="en-US" sz="2500" dirty="0">
                <a:sym typeface="Symbol" pitchFamily="18" charset="2"/>
              </a:rPr>
              <a:t>. demand:</a:t>
            </a:r>
          </a:p>
          <a:p>
            <a:pPr>
              <a:lnSpc>
                <a:spcPct val="110000"/>
              </a:lnSpc>
              <a:spcBef>
                <a:spcPct val="45000"/>
              </a:spcBef>
              <a:buClr>
                <a:srgbClr val="008080"/>
              </a:buClr>
              <a:buSzPct val="120000"/>
              <a:tabLst>
                <a:tab pos="635000" algn="l"/>
              </a:tabLst>
            </a:pPr>
            <a:r>
              <a:rPr lang="en-US" sz="2600" kern="0" dirty="0" err="1" smtClean="0">
                <a:solidFill>
                  <a:srgbClr val="000000"/>
                </a:solidFill>
                <a:latin typeface="Wingdings 3" charset="2"/>
                <a:cs typeface="Wingdings 3" charset="2"/>
                <a:sym typeface="Symbol" pitchFamily="18" charset="2"/>
              </a:rPr>
              <a:t>i</a:t>
            </a:r>
            <a:r>
              <a:rPr lang="en-US" sz="2500" b="1" i="1" dirty="0" err="1" smtClean="0">
                <a:sym typeface="Symbol" pitchFamily="18" charset="2"/>
              </a:rPr>
              <a:t>T</a:t>
            </a:r>
            <a:r>
              <a:rPr lang="en-US" sz="2500" dirty="0" smtClean="0">
                <a:sym typeface="Symbol" pitchFamily="18" charset="2"/>
              </a:rPr>
              <a:t>  </a:t>
            </a:r>
            <a:r>
              <a:rPr lang="en-US" sz="2400" kern="0" dirty="0" smtClean="0">
                <a:solidFill>
                  <a:srgbClr val="000000"/>
                </a:solidFill>
                <a:latin typeface="Wingdings 3" charset="2"/>
                <a:cs typeface="Wingdings 3" charset="2"/>
                <a:sym typeface="Symbol" pitchFamily="18" charset="2"/>
              </a:rPr>
              <a:t>g</a:t>
            </a:r>
            <a:r>
              <a:rPr lang="en-US" sz="2500" dirty="0" smtClean="0">
                <a:sym typeface="Symbol" pitchFamily="18" charset="2"/>
              </a:rPr>
              <a:t>  </a:t>
            </a:r>
            <a:r>
              <a:rPr lang="en-US" sz="2600" kern="0" dirty="0" err="1" smtClean="0">
                <a:solidFill>
                  <a:srgbClr val="000000"/>
                </a:solidFill>
                <a:latin typeface="Wingdings 3" charset="2"/>
                <a:cs typeface="Wingdings 3" charset="2"/>
                <a:sym typeface="Symbol" pitchFamily="18" charset="2"/>
              </a:rPr>
              <a:t>h</a:t>
            </a:r>
            <a:r>
              <a:rPr lang="en-US" sz="2500" b="1" i="1" dirty="0" err="1" smtClean="0">
                <a:sym typeface="Symbol" pitchFamily="18" charset="2"/>
              </a:rPr>
              <a:t>C</a:t>
            </a:r>
            <a:endParaRPr lang="en-US" sz="2500" b="1" i="1" dirty="0">
              <a:sym typeface="Symbol" pitchFamily="18" charset="2"/>
            </a:endParaRPr>
          </a:p>
          <a:p>
            <a:pPr>
              <a:lnSpc>
                <a:spcPct val="110000"/>
              </a:lnSpc>
              <a:spcBef>
                <a:spcPct val="45000"/>
              </a:spcBef>
              <a:buClr>
                <a:srgbClr val="008080"/>
              </a:buClr>
              <a:buSzPct val="120000"/>
              <a:tabLst>
                <a:tab pos="635000" algn="l"/>
              </a:tabLst>
            </a:pPr>
            <a:r>
              <a:rPr lang="en-US" sz="2500" dirty="0">
                <a:sym typeface="Symbol" pitchFamily="18" charset="2"/>
              </a:rPr>
              <a:t>	</a:t>
            </a:r>
            <a:r>
              <a:rPr lang="en-US" sz="2800" kern="0" dirty="0">
                <a:solidFill>
                  <a:srgbClr val="000000"/>
                </a:solidFill>
                <a:latin typeface="Wingdings 3" charset="2"/>
                <a:cs typeface="Wingdings 3" charset="2"/>
                <a:sym typeface="Symbol" pitchFamily="18" charset="2"/>
              </a:rPr>
              <a:t>g</a:t>
            </a:r>
            <a:r>
              <a:rPr lang="en-US" sz="2500" dirty="0" smtClean="0">
                <a:sym typeface="Symbol" pitchFamily="18" charset="2"/>
              </a:rPr>
              <a:t>  </a:t>
            </a:r>
            <a:r>
              <a:rPr lang="en-US" sz="2500" i="1" dirty="0" smtClean="0">
                <a:sym typeface="Symbol" pitchFamily="18" charset="2"/>
              </a:rPr>
              <a:t>IS</a:t>
            </a:r>
            <a:r>
              <a:rPr lang="en-US" sz="900" i="1" dirty="0" smtClean="0">
                <a:sym typeface="Symbol" pitchFamily="18" charset="2"/>
              </a:rPr>
              <a:t> </a:t>
            </a:r>
            <a:r>
              <a:rPr lang="en-US" sz="2500" dirty="0" smtClean="0">
                <a:sym typeface="Symbol" pitchFamily="18" charset="2"/>
              </a:rPr>
              <a:t> </a:t>
            </a:r>
            <a:r>
              <a:rPr lang="en-US" sz="2500" dirty="0">
                <a:sym typeface="Symbol" pitchFamily="18" charset="2"/>
              </a:rPr>
              <a:t>shifts right</a:t>
            </a:r>
            <a:endParaRPr lang="en-US" sz="2500" b="1" i="1" dirty="0">
              <a:sym typeface="Symbol" pitchFamily="18" charset="2"/>
            </a:endParaRPr>
          </a:p>
          <a:p>
            <a:pPr>
              <a:lnSpc>
                <a:spcPct val="110000"/>
              </a:lnSpc>
              <a:spcBef>
                <a:spcPct val="45000"/>
              </a:spcBef>
              <a:buClr>
                <a:srgbClr val="008080"/>
              </a:buClr>
              <a:buSzPct val="120000"/>
              <a:tabLst>
                <a:tab pos="635000" algn="l"/>
              </a:tabLst>
            </a:pPr>
            <a:r>
              <a:rPr lang="en-US" sz="2500" dirty="0">
                <a:sym typeface="Symbol" pitchFamily="18" charset="2"/>
              </a:rPr>
              <a:t>	</a:t>
            </a:r>
            <a:r>
              <a:rPr lang="en-US" sz="2800" kern="0" dirty="0">
                <a:solidFill>
                  <a:srgbClr val="000000"/>
                </a:solidFill>
                <a:latin typeface="Wingdings 3" charset="2"/>
                <a:cs typeface="Wingdings 3" charset="2"/>
                <a:sym typeface="Symbol" pitchFamily="18" charset="2"/>
              </a:rPr>
              <a:t>g</a:t>
            </a:r>
            <a:r>
              <a:rPr lang="en-US" sz="2500" dirty="0" smtClean="0">
                <a:sym typeface="Symbol" pitchFamily="18" charset="2"/>
              </a:rPr>
              <a:t>  </a:t>
            </a:r>
            <a:r>
              <a:rPr lang="en-US" sz="2600" kern="0" dirty="0" err="1" smtClean="0">
                <a:solidFill>
                  <a:srgbClr val="000000"/>
                </a:solidFill>
                <a:latin typeface="Wingdings 3" charset="2"/>
                <a:cs typeface="Wingdings 3" charset="2"/>
                <a:sym typeface="Symbol" pitchFamily="18" charset="2"/>
              </a:rPr>
              <a:t>h</a:t>
            </a:r>
            <a:r>
              <a:rPr lang="en-US" sz="2500" b="1" i="1" dirty="0" err="1" smtClean="0">
                <a:sym typeface="Symbol" pitchFamily="18" charset="2"/>
              </a:rPr>
              <a:t>Y</a:t>
            </a:r>
            <a:r>
              <a:rPr lang="en-US" sz="2500" dirty="0" smtClean="0">
                <a:sym typeface="Symbol" pitchFamily="18" charset="2"/>
              </a:rPr>
              <a:t>  </a:t>
            </a:r>
            <a:r>
              <a:rPr lang="en-US" sz="2500" dirty="0">
                <a:sym typeface="Symbol" pitchFamily="18" charset="2"/>
              </a:rPr>
              <a:t>at each 			value of </a:t>
            </a:r>
            <a:r>
              <a:rPr lang="en-US" sz="2500" b="1" i="1" dirty="0">
                <a:sym typeface="Symbol" pitchFamily="18" charset="2"/>
              </a:rPr>
              <a:t>P</a:t>
            </a:r>
          </a:p>
        </p:txBody>
      </p:sp>
      <p:grpSp>
        <p:nvGrpSpPr>
          <p:cNvPr id="12" name="Group 40"/>
          <p:cNvGrpSpPr>
            <a:grpSpLocks/>
          </p:cNvGrpSpPr>
          <p:nvPr/>
        </p:nvGrpSpPr>
        <p:grpSpPr bwMode="auto">
          <a:xfrm>
            <a:off x="5410200" y="3733800"/>
            <a:ext cx="2971800" cy="1738313"/>
            <a:chOff x="3408" y="2352"/>
            <a:chExt cx="1872" cy="1095"/>
          </a:xfrm>
        </p:grpSpPr>
        <p:sp>
          <p:nvSpPr>
            <p:cNvPr id="46096" name="Line 41"/>
            <p:cNvSpPr>
              <a:spLocks noChangeShapeType="1"/>
            </p:cNvSpPr>
            <p:nvPr/>
          </p:nvSpPr>
          <p:spPr bwMode="auto">
            <a:xfrm>
              <a:off x="3408" y="2352"/>
              <a:ext cx="1440" cy="960"/>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7" name="Text Box 42"/>
            <p:cNvSpPr txBox="1">
              <a:spLocks noChangeArrowheads="1"/>
            </p:cNvSpPr>
            <p:nvPr/>
          </p:nvSpPr>
          <p:spPr bwMode="auto">
            <a:xfrm>
              <a:off x="4848" y="3168"/>
              <a:ext cx="4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990000"/>
                  </a:solidFill>
                </a:rPr>
                <a:t>AD</a:t>
              </a:r>
              <a:r>
                <a:rPr lang="en-US" sz="2300" b="1" baseline="-25000">
                  <a:solidFill>
                    <a:srgbClr val="990000"/>
                  </a:solidFill>
                  <a:latin typeface="Tahoma" pitchFamily="34" charset="0"/>
                </a:rPr>
                <a:t>2</a:t>
              </a:r>
            </a:p>
          </p:txBody>
        </p:sp>
      </p:grpSp>
      <p:grpSp>
        <p:nvGrpSpPr>
          <p:cNvPr id="13" name="Group 43"/>
          <p:cNvGrpSpPr>
            <a:grpSpLocks/>
          </p:cNvGrpSpPr>
          <p:nvPr/>
        </p:nvGrpSpPr>
        <p:grpSpPr bwMode="auto">
          <a:xfrm>
            <a:off x="5619750" y="1443038"/>
            <a:ext cx="2266950" cy="1452562"/>
            <a:chOff x="3540" y="909"/>
            <a:chExt cx="1428" cy="915"/>
          </a:xfrm>
        </p:grpSpPr>
        <p:sp>
          <p:nvSpPr>
            <p:cNvPr id="46094" name="Line 44"/>
            <p:cNvSpPr>
              <a:spLocks noChangeShapeType="1"/>
            </p:cNvSpPr>
            <p:nvPr/>
          </p:nvSpPr>
          <p:spPr bwMode="auto">
            <a:xfrm>
              <a:off x="3540" y="909"/>
              <a:ext cx="1103" cy="697"/>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5" name="Text Box 45"/>
            <p:cNvSpPr txBox="1">
              <a:spLocks noChangeArrowheads="1"/>
            </p:cNvSpPr>
            <p:nvPr/>
          </p:nvSpPr>
          <p:spPr bwMode="auto">
            <a:xfrm>
              <a:off x="4632" y="1545"/>
              <a:ext cx="33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990000"/>
                  </a:solidFill>
                </a:rPr>
                <a:t>IS</a:t>
              </a:r>
              <a:r>
                <a:rPr lang="en-US" sz="2300" b="1" baseline="-25000">
                  <a:solidFill>
                    <a:srgbClr val="990000"/>
                  </a:solidFill>
                </a:rPr>
                <a:t>2</a:t>
              </a:r>
            </a:p>
          </p:txBody>
        </p:sp>
      </p:grpSp>
    </p:spTree>
    <p:extLst>
      <p:ext uri="{BB962C8B-B14F-4D97-AF65-F5344CB8AC3E}">
        <p14:creationId xmlns:p14="http://schemas.microsoft.com/office/powerpoint/2010/main" val="300433882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0935">
                                            <p:txEl>
                                              <p:pRg st="0" end="0"/>
                                            </p:txEl>
                                          </p:spTgt>
                                        </p:tgtEl>
                                        <p:attrNameLst>
                                          <p:attrName>style.visibility</p:attrName>
                                        </p:attrNameLst>
                                      </p:cBhvr>
                                      <p:to>
                                        <p:strVal val="visible"/>
                                      </p:to>
                                    </p:set>
                                    <p:animEffect transition="in" filter="strips(downRight)">
                                      <p:cBhvr>
                                        <p:cTn id="7" dur="500"/>
                                        <p:tgtEl>
                                          <p:spTgt spid="809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0935">
                                            <p:txEl>
                                              <p:pRg st="1" end="1"/>
                                            </p:txEl>
                                          </p:spTgt>
                                        </p:tgtEl>
                                        <p:attrNameLst>
                                          <p:attrName>style.visibility</p:attrName>
                                        </p:attrNameLst>
                                      </p:cBhvr>
                                      <p:to>
                                        <p:strVal val="visible"/>
                                      </p:to>
                                    </p:set>
                                    <p:animEffect transition="in" filter="strips(downRight)">
                                      <p:cBhvr>
                                        <p:cTn id="12" dur="500"/>
                                        <p:tgtEl>
                                          <p:spTgt spid="809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0935">
                                            <p:txEl>
                                              <p:pRg st="2" end="2"/>
                                            </p:txEl>
                                          </p:spTgt>
                                        </p:tgtEl>
                                        <p:attrNameLst>
                                          <p:attrName>style.visibility</p:attrName>
                                        </p:attrNameLst>
                                      </p:cBhvr>
                                      <p:to>
                                        <p:strVal val="visible"/>
                                      </p:to>
                                    </p:set>
                                    <p:animEffect transition="in" filter="strips(downRight)">
                                      <p:cBhvr>
                                        <p:cTn id="17" dur="500"/>
                                        <p:tgtEl>
                                          <p:spTgt spid="809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0935">
                                            <p:txEl>
                                              <p:pRg st="3" end="3"/>
                                            </p:txEl>
                                          </p:spTgt>
                                        </p:tgtEl>
                                        <p:attrNameLst>
                                          <p:attrName>style.visibility</p:attrName>
                                        </p:attrNameLst>
                                      </p:cBhvr>
                                      <p:to>
                                        <p:strVal val="visible"/>
                                      </p:to>
                                    </p:set>
                                    <p:animEffect transition="in" filter="strips(downRight)">
                                      <p:cBhvr>
                                        <p:cTn id="22" dur="500"/>
                                        <p:tgtEl>
                                          <p:spTgt spid="809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trips(downRight)">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strips(downRigh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trips(downRigh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3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smtClean="0">
                <a:solidFill>
                  <a:srgbClr val="0E5229"/>
                </a:solidFill>
                <a:latin typeface="Tahoma" pitchFamily="34" charset="0"/>
                <a:ea typeface="Tahoma" pitchFamily="34" charset="0"/>
                <a:cs typeface="Tahoma" pitchFamily="34" charset="0"/>
              </a:rPr>
              <a:t>IN THIS CHAPTER, YOU WILL LEARN:</a:t>
            </a:r>
            <a:endParaRPr lang="en-US" sz="2800" spc="2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how to use the </a:t>
            </a:r>
            <a:r>
              <a:rPr lang="en-US" sz="2700" i="1" dirty="0"/>
              <a:t>IS</a:t>
            </a:r>
            <a:r>
              <a:rPr lang="en-US" sz="2700" dirty="0"/>
              <a:t>-</a:t>
            </a:r>
            <a:r>
              <a:rPr lang="en-US" sz="2700" i="1" dirty="0"/>
              <a:t>LM</a:t>
            </a:r>
            <a:r>
              <a:rPr lang="en-US" sz="2700" dirty="0"/>
              <a:t> model to analyze the effects of shocks, fiscal policy, and monetary policy</a:t>
            </a:r>
          </a:p>
          <a:p>
            <a:pPr>
              <a:buClr>
                <a:schemeClr val="tx1">
                  <a:lumMod val="50000"/>
                  <a:lumOff val="50000"/>
                </a:schemeClr>
              </a:buClr>
            </a:pPr>
            <a:r>
              <a:rPr lang="en-US" sz="2700" dirty="0"/>
              <a:t>how to derive the aggregate demand curve from the </a:t>
            </a:r>
            <a:r>
              <a:rPr lang="en-US" sz="2700" i="1" dirty="0"/>
              <a:t>IS</a:t>
            </a:r>
            <a:r>
              <a:rPr lang="en-US" sz="2700" dirty="0"/>
              <a:t>-</a:t>
            </a:r>
            <a:r>
              <a:rPr lang="en-US" sz="2700" i="1" dirty="0"/>
              <a:t>LM</a:t>
            </a:r>
            <a:r>
              <a:rPr lang="en-US" sz="2700" dirty="0"/>
              <a:t> model</a:t>
            </a:r>
          </a:p>
          <a:p>
            <a:pPr>
              <a:buClr>
                <a:schemeClr val="tx1">
                  <a:lumMod val="50000"/>
                  <a:lumOff val="50000"/>
                </a:schemeClr>
              </a:buClr>
            </a:pPr>
            <a:r>
              <a:rPr lang="en-US" sz="2700" dirty="0"/>
              <a:t>several theories about what caused the </a:t>
            </a:r>
            <a:br>
              <a:rPr lang="en-US" sz="2700" dirty="0"/>
            </a:br>
            <a:r>
              <a:rPr lang="en-US" sz="2700" dirty="0"/>
              <a:t>Great Depression</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2</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82600" y="220663"/>
            <a:ext cx="8229600" cy="1195387"/>
          </a:xfrm>
        </p:spPr>
        <p:txBody>
          <a:bodyPr/>
          <a:lstStyle/>
          <a:p>
            <a:pPr>
              <a:lnSpc>
                <a:spcPct val="100000"/>
              </a:lnSpc>
            </a:pPr>
            <a:r>
              <a:rPr lang="en-US" sz="3200" i="1" smtClean="0"/>
              <a:t>IS-LM</a:t>
            </a:r>
            <a:r>
              <a:rPr lang="en-US" sz="1100" i="1" smtClean="0"/>
              <a:t> </a:t>
            </a:r>
            <a:r>
              <a:rPr lang="en-US" sz="3200" smtClean="0"/>
              <a:t> and </a:t>
            </a:r>
            <a:r>
              <a:rPr lang="en-US" sz="3200" i="1" smtClean="0"/>
              <a:t>AD-AS </a:t>
            </a:r>
            <a:r>
              <a:rPr lang="en-US" sz="3200" smtClean="0"/>
              <a:t/>
            </a:r>
            <a:br>
              <a:rPr lang="en-US" sz="3200" smtClean="0"/>
            </a:br>
            <a:r>
              <a:rPr lang="en-US" sz="3200" smtClean="0"/>
              <a:t>in the short run &amp; long run</a:t>
            </a:r>
          </a:p>
        </p:txBody>
      </p:sp>
      <p:sp>
        <p:nvSpPr>
          <p:cNvPr id="47107" name="Rectangle 3"/>
          <p:cNvSpPr>
            <a:spLocks noGrp="1" noChangeArrowheads="1"/>
          </p:cNvSpPr>
          <p:nvPr>
            <p:ph type="body" idx="1"/>
          </p:nvPr>
        </p:nvSpPr>
        <p:spPr>
          <a:xfrm>
            <a:off x="622300" y="1489075"/>
            <a:ext cx="7543800" cy="1447800"/>
          </a:xfrm>
        </p:spPr>
        <p:txBody>
          <a:bodyPr/>
          <a:lstStyle/>
          <a:p>
            <a:pPr marL="0" indent="0">
              <a:lnSpc>
                <a:spcPct val="110000"/>
              </a:lnSpc>
              <a:spcBef>
                <a:spcPct val="30000"/>
              </a:spcBef>
              <a:buFont typeface="Wingdings" pitchFamily="2" charset="2"/>
              <a:buNone/>
            </a:pPr>
            <a:r>
              <a:rPr lang="en-US" sz="2600" i="1" u="sng" dirty="0" smtClean="0">
                <a:solidFill>
                  <a:srgbClr val="800080"/>
                </a:solidFill>
              </a:rPr>
              <a:t>Recall from Chapter 10</a:t>
            </a:r>
            <a:r>
              <a:rPr lang="en-US" sz="2600" i="1" dirty="0" smtClean="0"/>
              <a:t>:    </a:t>
            </a:r>
            <a:r>
              <a:rPr lang="en-US" sz="2600" dirty="0" smtClean="0"/>
              <a:t>The force that moves the economy from the short run to the long run </a:t>
            </a:r>
            <a:br>
              <a:rPr lang="en-US" sz="2600" dirty="0" smtClean="0"/>
            </a:br>
            <a:r>
              <a:rPr lang="en-US" sz="2600" dirty="0" smtClean="0"/>
              <a:t>is the gradual adjustment of prices.</a:t>
            </a:r>
          </a:p>
        </p:txBody>
      </p:sp>
      <p:graphicFrame>
        <p:nvGraphicFramePr>
          <p:cNvPr id="82993" name="Group 49"/>
          <p:cNvGraphicFramePr>
            <a:graphicFrameLocks noGrp="1"/>
          </p:cNvGraphicFramePr>
          <p:nvPr>
            <p:extLst>
              <p:ext uri="{D42A27DB-BD31-4B8C-83A1-F6EECF244321}">
                <p14:modId xmlns:p14="http://schemas.microsoft.com/office/powerpoint/2010/main" val="1763488446"/>
              </p:ext>
            </p:extLst>
          </p:nvPr>
        </p:nvGraphicFramePr>
        <p:xfrm>
          <a:off x="1600200" y="3140075"/>
          <a:ext cx="6400800" cy="2895601"/>
        </p:xfrm>
        <a:graphic>
          <a:graphicData uri="http://schemas.openxmlformats.org/drawingml/2006/table">
            <a:tbl>
              <a:tblPr/>
              <a:tblGrid>
                <a:gridCol w="3200400"/>
                <a:gridCol w="3200400"/>
              </a:tblGrid>
              <a:tr h="966788">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alpha val="50000"/>
                      </a:srgbClr>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alpha val="50000"/>
                      </a:srgbClr>
                    </a:solidFill>
                  </a:tcPr>
                </a:tc>
              </a:tr>
              <a:tr h="622300">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alpha val="50000"/>
                      </a:srgbClr>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alpha val="50000"/>
                      </a:srgbClr>
                    </a:solidFill>
                  </a:tcPr>
                </a:tc>
              </a:tr>
              <a:tr h="622300">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alpha val="50000"/>
                      </a:srgbClr>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alpha val="50000"/>
                      </a:srgbClr>
                    </a:solidFill>
                  </a:tcPr>
                </a:tc>
              </a:tr>
              <a:tr h="68421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alpha val="50000"/>
                      </a:srgbClr>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alpha val="50000"/>
                      </a:srgbClr>
                    </a:solidFill>
                  </a:tcPr>
                </a:tc>
              </a:tr>
            </a:tbl>
          </a:graphicData>
        </a:graphic>
      </p:graphicFrame>
      <p:graphicFrame>
        <p:nvGraphicFramePr>
          <p:cNvPr id="82965" name="Object 2"/>
          <p:cNvGraphicFramePr>
            <a:graphicFrameLocks noChangeAspect="1"/>
          </p:cNvGraphicFramePr>
          <p:nvPr/>
        </p:nvGraphicFramePr>
        <p:xfrm>
          <a:off x="2514600" y="4133850"/>
          <a:ext cx="1371600" cy="606425"/>
        </p:xfrm>
        <a:graphic>
          <a:graphicData uri="http://schemas.openxmlformats.org/presentationml/2006/ole">
            <mc:AlternateContent xmlns:mc="http://schemas.openxmlformats.org/markup-compatibility/2006">
              <mc:Choice xmlns:v="urn:schemas-microsoft-com:vml" Requires="v">
                <p:oleObj spid="_x0000_s8255" name="Equation" r:id="rId4" imgW="545863" imgH="241195" progId="Equation.DSMT4">
                  <p:embed/>
                </p:oleObj>
              </mc:Choice>
              <mc:Fallback>
                <p:oleObj name="Equation" r:id="rId4" imgW="545863" imgH="24119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133850"/>
                        <a:ext cx="13716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66" name="Object 3"/>
          <p:cNvGraphicFramePr>
            <a:graphicFrameLocks noChangeAspect="1"/>
          </p:cNvGraphicFramePr>
          <p:nvPr/>
        </p:nvGraphicFramePr>
        <p:xfrm>
          <a:off x="2514600" y="4743450"/>
          <a:ext cx="1371600" cy="606425"/>
        </p:xfrm>
        <a:graphic>
          <a:graphicData uri="http://schemas.openxmlformats.org/presentationml/2006/ole">
            <mc:AlternateContent xmlns:mc="http://schemas.openxmlformats.org/markup-compatibility/2006">
              <mc:Choice xmlns:v="urn:schemas-microsoft-com:vml" Requires="v">
                <p:oleObj spid="_x0000_s8256" name="Equation" r:id="rId6" imgW="545863" imgH="241195" progId="Equation.DSMT4">
                  <p:embed/>
                </p:oleObj>
              </mc:Choice>
              <mc:Fallback>
                <p:oleObj name="Equation" r:id="rId6" imgW="545863" imgH="24119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4743450"/>
                        <a:ext cx="13716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67" name="Object 4"/>
          <p:cNvGraphicFramePr>
            <a:graphicFrameLocks noChangeAspect="1"/>
          </p:cNvGraphicFramePr>
          <p:nvPr/>
        </p:nvGraphicFramePr>
        <p:xfrm>
          <a:off x="2514600" y="5426075"/>
          <a:ext cx="1371600" cy="606425"/>
        </p:xfrm>
        <a:graphic>
          <a:graphicData uri="http://schemas.openxmlformats.org/presentationml/2006/ole">
            <mc:AlternateContent xmlns:mc="http://schemas.openxmlformats.org/markup-compatibility/2006">
              <mc:Choice xmlns:v="urn:schemas-microsoft-com:vml" Requires="v">
                <p:oleObj spid="_x0000_s8257" name="Equation" r:id="rId8" imgW="545863" imgH="241195" progId="Equation.DSMT4">
                  <p:embed/>
                </p:oleObj>
              </mc:Choice>
              <mc:Fallback>
                <p:oleObj name="Equation" r:id="rId8" imgW="545863" imgH="24119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5426075"/>
                        <a:ext cx="13716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68" name="Text Box 24"/>
          <p:cNvSpPr txBox="1">
            <a:spLocks noChangeArrowheads="1"/>
          </p:cNvSpPr>
          <p:nvPr/>
        </p:nvSpPr>
        <p:spPr bwMode="auto">
          <a:xfrm>
            <a:off x="5791200" y="4175125"/>
            <a:ext cx="121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a:t>rise</a:t>
            </a:r>
          </a:p>
        </p:txBody>
      </p:sp>
      <p:sp>
        <p:nvSpPr>
          <p:cNvPr id="82969" name="Text Box 25"/>
          <p:cNvSpPr txBox="1">
            <a:spLocks noChangeArrowheads="1"/>
          </p:cNvSpPr>
          <p:nvPr/>
        </p:nvSpPr>
        <p:spPr bwMode="auto">
          <a:xfrm>
            <a:off x="5867400" y="4784725"/>
            <a:ext cx="121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a:t>fall</a:t>
            </a:r>
          </a:p>
        </p:txBody>
      </p:sp>
      <p:sp>
        <p:nvSpPr>
          <p:cNvPr id="82970" name="Text Box 26"/>
          <p:cNvSpPr txBox="1">
            <a:spLocks noChangeArrowheads="1"/>
          </p:cNvSpPr>
          <p:nvPr/>
        </p:nvSpPr>
        <p:spPr bwMode="auto">
          <a:xfrm>
            <a:off x="4913313" y="5470525"/>
            <a:ext cx="2971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a:t>remain constant</a:t>
            </a:r>
          </a:p>
        </p:txBody>
      </p:sp>
      <p:sp>
        <p:nvSpPr>
          <p:cNvPr id="82971" name="Text Box 27"/>
          <p:cNvSpPr txBox="1">
            <a:spLocks noChangeArrowheads="1"/>
          </p:cNvSpPr>
          <p:nvPr/>
        </p:nvSpPr>
        <p:spPr bwMode="auto">
          <a:xfrm>
            <a:off x="1752600" y="3168650"/>
            <a:ext cx="2971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a:t>In the short-run equilibrium, if</a:t>
            </a:r>
          </a:p>
        </p:txBody>
      </p:sp>
      <p:sp>
        <p:nvSpPr>
          <p:cNvPr id="82972" name="Text Box 28"/>
          <p:cNvSpPr txBox="1">
            <a:spLocks noChangeArrowheads="1"/>
          </p:cNvSpPr>
          <p:nvPr/>
        </p:nvSpPr>
        <p:spPr bwMode="auto">
          <a:xfrm>
            <a:off x="4876800" y="3168650"/>
            <a:ext cx="2971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a:t>then over time, the price level will</a:t>
            </a:r>
          </a:p>
        </p:txBody>
      </p:sp>
    </p:spTree>
    <p:extLst>
      <p:ext uri="{BB962C8B-B14F-4D97-AF65-F5344CB8AC3E}">
        <p14:creationId xmlns:p14="http://schemas.microsoft.com/office/powerpoint/2010/main" val="142113701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2971"/>
                                        </p:tgtEl>
                                        <p:attrNameLst>
                                          <p:attrName>style.visibility</p:attrName>
                                        </p:attrNameLst>
                                      </p:cBhvr>
                                      <p:to>
                                        <p:strVal val="visible"/>
                                      </p:to>
                                    </p:set>
                                    <p:animEffect transition="in" filter="strips(downLeft)">
                                      <p:cBhvr>
                                        <p:cTn id="7" dur="500"/>
                                        <p:tgtEl>
                                          <p:spTgt spid="82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82965"/>
                                        </p:tgtEl>
                                        <p:attrNameLst>
                                          <p:attrName>style.visibility</p:attrName>
                                        </p:attrNameLst>
                                      </p:cBhvr>
                                      <p:to>
                                        <p:strVal val="visible"/>
                                      </p:to>
                                    </p:set>
                                    <p:animEffect transition="in" filter="strips(downLeft)">
                                      <p:cBhvr>
                                        <p:cTn id="12" dur="500"/>
                                        <p:tgtEl>
                                          <p:spTgt spid="829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2972"/>
                                        </p:tgtEl>
                                        <p:attrNameLst>
                                          <p:attrName>style.visibility</p:attrName>
                                        </p:attrNameLst>
                                      </p:cBhvr>
                                      <p:to>
                                        <p:strVal val="visible"/>
                                      </p:to>
                                    </p:set>
                                    <p:animEffect transition="in" filter="strips(downRight)">
                                      <p:cBhvr>
                                        <p:cTn id="17" dur="500"/>
                                        <p:tgtEl>
                                          <p:spTgt spid="829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2968"/>
                                        </p:tgtEl>
                                        <p:attrNameLst>
                                          <p:attrName>style.visibility</p:attrName>
                                        </p:attrNameLst>
                                      </p:cBhvr>
                                      <p:to>
                                        <p:strVal val="visible"/>
                                      </p:to>
                                    </p:set>
                                    <p:animEffect transition="in" filter="strips(downRight)">
                                      <p:cBhvr>
                                        <p:cTn id="22" dur="500"/>
                                        <p:tgtEl>
                                          <p:spTgt spid="829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82966"/>
                                        </p:tgtEl>
                                        <p:attrNameLst>
                                          <p:attrName>style.visibility</p:attrName>
                                        </p:attrNameLst>
                                      </p:cBhvr>
                                      <p:to>
                                        <p:strVal val="visible"/>
                                      </p:to>
                                    </p:set>
                                    <p:animEffect transition="in" filter="strips(downLeft)">
                                      <p:cBhvr>
                                        <p:cTn id="27" dur="500"/>
                                        <p:tgtEl>
                                          <p:spTgt spid="829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82969"/>
                                        </p:tgtEl>
                                        <p:attrNameLst>
                                          <p:attrName>style.visibility</p:attrName>
                                        </p:attrNameLst>
                                      </p:cBhvr>
                                      <p:to>
                                        <p:strVal val="visible"/>
                                      </p:to>
                                    </p:set>
                                    <p:animEffect transition="in" filter="strips(downRight)">
                                      <p:cBhvr>
                                        <p:cTn id="32" dur="500"/>
                                        <p:tgtEl>
                                          <p:spTgt spid="829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82967"/>
                                        </p:tgtEl>
                                        <p:attrNameLst>
                                          <p:attrName>style.visibility</p:attrName>
                                        </p:attrNameLst>
                                      </p:cBhvr>
                                      <p:to>
                                        <p:strVal val="visible"/>
                                      </p:to>
                                    </p:set>
                                    <p:animEffect transition="in" filter="strips(downLeft)">
                                      <p:cBhvr>
                                        <p:cTn id="37" dur="500"/>
                                        <p:tgtEl>
                                          <p:spTgt spid="8296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82970"/>
                                        </p:tgtEl>
                                        <p:attrNameLst>
                                          <p:attrName>style.visibility</p:attrName>
                                        </p:attrNameLst>
                                      </p:cBhvr>
                                      <p:to>
                                        <p:strVal val="visible"/>
                                      </p:to>
                                    </p:set>
                                    <p:animEffect transition="in" filter="strips(downRight)">
                                      <p:cBhvr>
                                        <p:cTn id="42" dur="500"/>
                                        <p:tgtEl>
                                          <p:spTgt spid="82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8" grpId="0" autoUpdateAnimBg="0"/>
      <p:bldP spid="82969" grpId="0" autoUpdateAnimBg="0"/>
      <p:bldP spid="82970" grpId="0" autoUpdateAnimBg="0"/>
      <p:bldP spid="82971" grpId="0" autoUpdateAnimBg="0"/>
      <p:bldP spid="8297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2800" smtClean="0"/>
              <a:t>The SR and LR effects of an </a:t>
            </a:r>
            <a:r>
              <a:rPr lang="en-US" sz="2800" i="1" smtClean="0"/>
              <a:t>IS</a:t>
            </a:r>
            <a:r>
              <a:rPr lang="en-US" sz="1100" i="1" smtClean="0"/>
              <a:t> </a:t>
            </a:r>
            <a:r>
              <a:rPr lang="en-US" sz="2800" smtClean="0"/>
              <a:t> shock</a:t>
            </a:r>
          </a:p>
        </p:txBody>
      </p:sp>
      <p:sp>
        <p:nvSpPr>
          <p:cNvPr id="84995" name="Rectangle 3"/>
          <p:cNvSpPr>
            <a:spLocks noGrp="1" noChangeArrowheads="1"/>
          </p:cNvSpPr>
          <p:nvPr>
            <p:ph type="body" idx="1"/>
          </p:nvPr>
        </p:nvSpPr>
        <p:spPr>
          <a:xfrm>
            <a:off x="842963" y="1530350"/>
            <a:ext cx="3155950" cy="1335088"/>
          </a:xfrm>
          <a:solidFill>
            <a:srgbClr val="FFCCCC"/>
          </a:solidFill>
          <a:effectLst>
            <a:outerShdw blurRad="50800" dist="38100" dir="2700000" algn="tl" rotWithShape="0">
              <a:prstClr val="black">
                <a:alpha val="40000"/>
              </a:prstClr>
            </a:outerShdw>
          </a:effectLst>
        </p:spPr>
        <p:txBody>
          <a:bodyPr/>
          <a:lstStyle/>
          <a:p>
            <a:pPr marL="0" indent="0">
              <a:buFont typeface="Wingdings" pitchFamily="2" charset="2"/>
              <a:buNone/>
            </a:pPr>
            <a:r>
              <a:rPr lang="en-US" sz="2500" dirty="0" smtClean="0"/>
              <a:t>A negative </a:t>
            </a:r>
            <a:r>
              <a:rPr lang="en-US" sz="2500" i="1" dirty="0" smtClean="0"/>
              <a:t>IS</a:t>
            </a:r>
            <a:r>
              <a:rPr lang="en-US" sz="2500" dirty="0" smtClean="0"/>
              <a:t> shock shifts </a:t>
            </a:r>
            <a:r>
              <a:rPr lang="en-US" sz="2500" i="1" dirty="0" smtClean="0"/>
              <a:t>IS</a:t>
            </a:r>
            <a:r>
              <a:rPr lang="en-US" sz="2500" dirty="0" smtClean="0"/>
              <a:t> and </a:t>
            </a:r>
            <a:r>
              <a:rPr lang="en-US" sz="2500" i="1" dirty="0" smtClean="0"/>
              <a:t>AD</a:t>
            </a:r>
            <a:r>
              <a:rPr lang="en-US" sz="2500" dirty="0" smtClean="0"/>
              <a:t> left, causing </a:t>
            </a:r>
            <a:r>
              <a:rPr lang="en-US" sz="2500" b="1" i="1" dirty="0" smtClean="0"/>
              <a:t>Y</a:t>
            </a:r>
            <a:r>
              <a:rPr lang="en-US" sz="2500" dirty="0" smtClean="0"/>
              <a:t>  to fall</a:t>
            </a:r>
            <a:r>
              <a:rPr lang="en-US" sz="2500" b="1" dirty="0" smtClean="0"/>
              <a:t>.</a:t>
            </a:r>
            <a:r>
              <a:rPr lang="en-US" sz="2500" dirty="0" smtClean="0"/>
              <a:t>  </a:t>
            </a:r>
          </a:p>
        </p:txBody>
      </p:sp>
      <p:grpSp>
        <p:nvGrpSpPr>
          <p:cNvPr id="2" name="Group 4"/>
          <p:cNvGrpSpPr>
            <a:grpSpLocks/>
          </p:cNvGrpSpPr>
          <p:nvPr/>
        </p:nvGrpSpPr>
        <p:grpSpPr bwMode="auto">
          <a:xfrm>
            <a:off x="4572000" y="1143000"/>
            <a:ext cx="3657600" cy="2500313"/>
            <a:chOff x="2256" y="806"/>
            <a:chExt cx="2304" cy="1575"/>
          </a:xfrm>
        </p:grpSpPr>
        <p:grpSp>
          <p:nvGrpSpPr>
            <p:cNvPr id="48171" name="Group 5"/>
            <p:cNvGrpSpPr>
              <a:grpSpLocks/>
            </p:cNvGrpSpPr>
            <p:nvPr/>
          </p:nvGrpSpPr>
          <p:grpSpPr bwMode="auto">
            <a:xfrm>
              <a:off x="2496" y="960"/>
              <a:ext cx="1824" cy="1188"/>
              <a:chOff x="2640" y="1056"/>
              <a:chExt cx="2496" cy="2112"/>
            </a:xfrm>
          </p:grpSpPr>
          <p:sp>
            <p:nvSpPr>
              <p:cNvPr id="48174"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5"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8172" name="Text Box 8"/>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48173" name="Text Box 9"/>
            <p:cNvSpPr txBox="1">
              <a:spLocks noChangeArrowheads="1"/>
            </p:cNvSpPr>
            <p:nvPr/>
          </p:nvSpPr>
          <p:spPr bwMode="auto">
            <a:xfrm>
              <a:off x="2256" y="80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r</a:t>
              </a:r>
              <a:endParaRPr lang="en-US" sz="2200"/>
            </a:p>
          </p:txBody>
        </p:sp>
      </p:grpSp>
      <p:grpSp>
        <p:nvGrpSpPr>
          <p:cNvPr id="4" name="Group 10"/>
          <p:cNvGrpSpPr>
            <a:grpSpLocks/>
          </p:cNvGrpSpPr>
          <p:nvPr/>
        </p:nvGrpSpPr>
        <p:grpSpPr bwMode="auto">
          <a:xfrm>
            <a:off x="4572000" y="3767138"/>
            <a:ext cx="3657600" cy="2500312"/>
            <a:chOff x="2256" y="806"/>
            <a:chExt cx="2304" cy="1575"/>
          </a:xfrm>
        </p:grpSpPr>
        <p:grpSp>
          <p:nvGrpSpPr>
            <p:cNvPr id="48166" name="Group 11"/>
            <p:cNvGrpSpPr>
              <a:grpSpLocks/>
            </p:cNvGrpSpPr>
            <p:nvPr/>
          </p:nvGrpSpPr>
          <p:grpSpPr bwMode="auto">
            <a:xfrm>
              <a:off x="2496" y="960"/>
              <a:ext cx="1824" cy="1188"/>
              <a:chOff x="2640" y="1056"/>
              <a:chExt cx="2496" cy="2112"/>
            </a:xfrm>
          </p:grpSpPr>
          <p:sp>
            <p:nvSpPr>
              <p:cNvPr id="48169" name="Line 12"/>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0" name="Line 13"/>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8167" name="Text Box 14"/>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48168" name="Text Box 15"/>
            <p:cNvSpPr txBox="1">
              <a:spLocks noChangeArrowheads="1"/>
            </p:cNvSpPr>
            <p:nvPr/>
          </p:nvSpPr>
          <p:spPr bwMode="auto">
            <a:xfrm>
              <a:off x="2256" y="80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P</a:t>
              </a:r>
              <a:endParaRPr lang="en-US" sz="2200"/>
            </a:p>
          </p:txBody>
        </p:sp>
      </p:grpSp>
      <p:grpSp>
        <p:nvGrpSpPr>
          <p:cNvPr id="6" name="Group 16"/>
          <p:cNvGrpSpPr>
            <a:grpSpLocks/>
          </p:cNvGrpSpPr>
          <p:nvPr/>
        </p:nvGrpSpPr>
        <p:grpSpPr bwMode="auto">
          <a:xfrm>
            <a:off x="6400800" y="3829050"/>
            <a:ext cx="762000" cy="2495550"/>
            <a:chOff x="4032" y="2412"/>
            <a:chExt cx="480" cy="1572"/>
          </a:xfrm>
        </p:grpSpPr>
        <p:sp>
          <p:nvSpPr>
            <p:cNvPr id="48163" name="Line 17"/>
            <p:cNvSpPr>
              <a:spLocks noChangeShapeType="1"/>
            </p:cNvSpPr>
            <p:nvPr/>
          </p:nvSpPr>
          <p:spPr bwMode="auto">
            <a:xfrm>
              <a:off x="4227" y="2610"/>
              <a:ext cx="0" cy="1104"/>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4" name="Text Box 18"/>
            <p:cNvSpPr txBox="1">
              <a:spLocks noChangeArrowheads="1"/>
            </p:cNvSpPr>
            <p:nvPr/>
          </p:nvSpPr>
          <p:spPr bwMode="auto">
            <a:xfrm>
              <a:off x="4032" y="2412"/>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a:t>LRAS</a:t>
              </a:r>
            </a:p>
          </p:txBody>
        </p:sp>
        <p:graphicFrame>
          <p:nvGraphicFramePr>
            <p:cNvPr id="48165" name="Object 3"/>
            <p:cNvGraphicFramePr>
              <a:graphicFrameLocks noChangeAspect="1"/>
            </p:cNvGraphicFramePr>
            <p:nvPr/>
          </p:nvGraphicFramePr>
          <p:xfrm>
            <a:off x="4145" y="3708"/>
            <a:ext cx="211" cy="276"/>
          </p:xfrm>
          <a:graphic>
            <a:graphicData uri="http://schemas.openxmlformats.org/presentationml/2006/ole">
              <mc:AlternateContent xmlns:mc="http://schemas.openxmlformats.org/markup-compatibility/2006">
                <mc:Choice xmlns:v="urn:schemas-microsoft-com:vml" Requires="v">
                  <p:oleObj spid="_x0000_s9259" name="Equation" r:id="rId4" imgW="164885" imgH="215619" progId="Equation.DSMT4">
                    <p:embed/>
                  </p:oleObj>
                </mc:Choice>
                <mc:Fallback>
                  <p:oleObj name="Equation" r:id="rId4" imgW="164885" imgH="21561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3708"/>
                          <a:ext cx="21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 name="Group 20"/>
          <p:cNvGrpSpPr>
            <a:grpSpLocks/>
          </p:cNvGrpSpPr>
          <p:nvPr/>
        </p:nvGrpSpPr>
        <p:grpSpPr bwMode="auto">
          <a:xfrm>
            <a:off x="6400800" y="1219200"/>
            <a:ext cx="762000" cy="2495550"/>
            <a:chOff x="4032" y="768"/>
            <a:chExt cx="480" cy="1572"/>
          </a:xfrm>
        </p:grpSpPr>
        <p:sp>
          <p:nvSpPr>
            <p:cNvPr id="48160" name="Line 21"/>
            <p:cNvSpPr>
              <a:spLocks noChangeShapeType="1"/>
            </p:cNvSpPr>
            <p:nvPr/>
          </p:nvSpPr>
          <p:spPr bwMode="auto">
            <a:xfrm>
              <a:off x="4227" y="966"/>
              <a:ext cx="0" cy="1104"/>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1" name="Text Box 22"/>
            <p:cNvSpPr txBox="1">
              <a:spLocks noChangeArrowheads="1"/>
            </p:cNvSpPr>
            <p:nvPr/>
          </p:nvSpPr>
          <p:spPr bwMode="auto">
            <a:xfrm>
              <a:off x="4032" y="768"/>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a:t>LRAS</a:t>
              </a:r>
            </a:p>
          </p:txBody>
        </p:sp>
        <p:graphicFrame>
          <p:nvGraphicFramePr>
            <p:cNvPr id="48162" name="Object 2"/>
            <p:cNvGraphicFramePr>
              <a:graphicFrameLocks noChangeAspect="1"/>
            </p:cNvGraphicFramePr>
            <p:nvPr/>
          </p:nvGraphicFramePr>
          <p:xfrm>
            <a:off x="4145" y="2064"/>
            <a:ext cx="211" cy="276"/>
          </p:xfrm>
          <a:graphic>
            <a:graphicData uri="http://schemas.openxmlformats.org/presentationml/2006/ole">
              <mc:AlternateContent xmlns:mc="http://schemas.openxmlformats.org/markup-compatibility/2006">
                <mc:Choice xmlns:v="urn:schemas-microsoft-com:vml" Requires="v">
                  <p:oleObj spid="_x0000_s9260" name="Equation" r:id="rId6" imgW="164885" imgH="215619" progId="Equation.DSMT4">
                    <p:embed/>
                  </p:oleObj>
                </mc:Choice>
                <mc:Fallback>
                  <p:oleObj name="Equation" r:id="rId6" imgW="164885" imgH="21561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2064"/>
                          <a:ext cx="21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 name="Group 24"/>
          <p:cNvGrpSpPr>
            <a:grpSpLocks/>
          </p:cNvGrpSpPr>
          <p:nvPr/>
        </p:nvGrpSpPr>
        <p:grpSpPr bwMode="auto">
          <a:xfrm>
            <a:off x="5715000" y="1371600"/>
            <a:ext cx="2514600" cy="1600200"/>
            <a:chOff x="3600" y="864"/>
            <a:chExt cx="1584" cy="1008"/>
          </a:xfrm>
        </p:grpSpPr>
        <p:sp>
          <p:nvSpPr>
            <p:cNvPr id="48158" name="Line 25"/>
            <p:cNvSpPr>
              <a:spLocks noChangeShapeType="1"/>
            </p:cNvSpPr>
            <p:nvPr/>
          </p:nvSpPr>
          <p:spPr bwMode="auto">
            <a:xfrm>
              <a:off x="3600" y="864"/>
              <a:ext cx="1296" cy="816"/>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9" name="Text Box 26"/>
            <p:cNvSpPr txBox="1">
              <a:spLocks noChangeArrowheads="1"/>
            </p:cNvSpPr>
            <p:nvPr/>
          </p:nvSpPr>
          <p:spPr bwMode="auto">
            <a:xfrm>
              <a:off x="4914" y="1593"/>
              <a:ext cx="27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IS</a:t>
              </a:r>
              <a:r>
                <a:rPr lang="en-US" sz="2300" baseline="-25000">
                  <a:latin typeface="Tahoma" pitchFamily="34" charset="0"/>
                </a:rPr>
                <a:t>1</a:t>
              </a:r>
            </a:p>
          </p:txBody>
        </p:sp>
      </p:grpSp>
      <p:grpSp>
        <p:nvGrpSpPr>
          <p:cNvPr id="9" name="Group 27"/>
          <p:cNvGrpSpPr>
            <a:grpSpLocks/>
          </p:cNvGrpSpPr>
          <p:nvPr/>
        </p:nvGrpSpPr>
        <p:grpSpPr bwMode="auto">
          <a:xfrm>
            <a:off x="4572000" y="4267200"/>
            <a:ext cx="3962400" cy="533400"/>
            <a:chOff x="2880" y="2688"/>
            <a:chExt cx="2496" cy="336"/>
          </a:xfrm>
        </p:grpSpPr>
        <p:sp>
          <p:nvSpPr>
            <p:cNvPr id="48155" name="Line 28"/>
            <p:cNvSpPr>
              <a:spLocks noChangeShapeType="1"/>
            </p:cNvSpPr>
            <p:nvPr/>
          </p:nvSpPr>
          <p:spPr bwMode="auto">
            <a:xfrm>
              <a:off x="3120" y="2880"/>
              <a:ext cx="187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6" name="Text Box 29"/>
            <p:cNvSpPr txBox="1">
              <a:spLocks noChangeArrowheads="1"/>
            </p:cNvSpPr>
            <p:nvPr/>
          </p:nvSpPr>
          <p:spPr bwMode="auto">
            <a:xfrm>
              <a:off x="4800" y="268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a:t>SRAS</a:t>
              </a:r>
              <a:r>
                <a:rPr lang="en-US" sz="2300" baseline="-25000">
                  <a:latin typeface="Tahoma" pitchFamily="34" charset="0"/>
                </a:rPr>
                <a:t>1</a:t>
              </a:r>
            </a:p>
          </p:txBody>
        </p:sp>
        <p:sp>
          <p:nvSpPr>
            <p:cNvPr id="48157" name="Text Box 30"/>
            <p:cNvSpPr txBox="1">
              <a:spLocks noChangeArrowheads="1"/>
            </p:cNvSpPr>
            <p:nvPr/>
          </p:nvSpPr>
          <p:spPr bwMode="auto">
            <a:xfrm>
              <a:off x="2880" y="2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P</a:t>
              </a:r>
              <a:r>
                <a:rPr lang="en-US" sz="2200" baseline="-25000">
                  <a:latin typeface="Tahoma" pitchFamily="34" charset="0"/>
                </a:rPr>
                <a:t>1</a:t>
              </a:r>
            </a:p>
          </p:txBody>
        </p:sp>
      </p:grpSp>
      <p:grpSp>
        <p:nvGrpSpPr>
          <p:cNvPr id="10" name="Group 31"/>
          <p:cNvGrpSpPr>
            <a:grpSpLocks/>
          </p:cNvGrpSpPr>
          <p:nvPr/>
        </p:nvGrpSpPr>
        <p:grpSpPr bwMode="auto">
          <a:xfrm>
            <a:off x="5486400" y="1292225"/>
            <a:ext cx="2771775" cy="1527175"/>
            <a:chOff x="3456" y="814"/>
            <a:chExt cx="1746" cy="962"/>
          </a:xfrm>
        </p:grpSpPr>
        <p:sp>
          <p:nvSpPr>
            <p:cNvPr id="48153" name="Text Box 32"/>
            <p:cNvSpPr txBox="1">
              <a:spLocks noChangeArrowheads="1"/>
            </p:cNvSpPr>
            <p:nvPr/>
          </p:nvSpPr>
          <p:spPr bwMode="auto">
            <a:xfrm>
              <a:off x="4608" y="814"/>
              <a:ext cx="59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t>LM</a:t>
              </a:r>
              <a:r>
                <a:rPr lang="en-US" sz="2300"/>
                <a:t>(</a:t>
              </a:r>
              <a:r>
                <a:rPr lang="en-US" sz="2300" b="1" i="1"/>
                <a:t>P</a:t>
              </a:r>
              <a:r>
                <a:rPr lang="en-US" sz="2300" baseline="-25000">
                  <a:latin typeface="Tahoma" pitchFamily="34" charset="0"/>
                </a:rPr>
                <a:t>1</a:t>
              </a:r>
              <a:r>
                <a:rPr lang="en-US" sz="2300"/>
                <a:t>)</a:t>
              </a:r>
            </a:p>
          </p:txBody>
        </p:sp>
        <p:sp>
          <p:nvSpPr>
            <p:cNvPr id="48154" name="Line 33"/>
            <p:cNvSpPr>
              <a:spLocks noChangeShapeType="1"/>
            </p:cNvSpPr>
            <p:nvPr/>
          </p:nvSpPr>
          <p:spPr bwMode="auto">
            <a:xfrm flipV="1">
              <a:off x="3456" y="1008"/>
              <a:ext cx="1152" cy="76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5026" name="Line 34"/>
          <p:cNvSpPr>
            <a:spLocks noChangeShapeType="1"/>
          </p:cNvSpPr>
          <p:nvPr/>
        </p:nvSpPr>
        <p:spPr bwMode="auto">
          <a:xfrm>
            <a:off x="6124575" y="2395538"/>
            <a:ext cx="0" cy="3497262"/>
          </a:xfrm>
          <a:prstGeom prst="line">
            <a:avLst/>
          </a:prstGeom>
          <a:noFill/>
          <a:ln w="12700">
            <a:solidFill>
              <a:srgbClr val="CC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 name="Group 35"/>
          <p:cNvGrpSpPr>
            <a:grpSpLocks/>
          </p:cNvGrpSpPr>
          <p:nvPr/>
        </p:nvGrpSpPr>
        <p:grpSpPr bwMode="auto">
          <a:xfrm>
            <a:off x="5105400" y="1752600"/>
            <a:ext cx="2971800" cy="4125913"/>
            <a:chOff x="3216" y="1104"/>
            <a:chExt cx="1872" cy="2599"/>
          </a:xfrm>
        </p:grpSpPr>
        <p:grpSp>
          <p:nvGrpSpPr>
            <p:cNvPr id="48147" name="Group 36"/>
            <p:cNvGrpSpPr>
              <a:grpSpLocks/>
            </p:cNvGrpSpPr>
            <p:nvPr/>
          </p:nvGrpSpPr>
          <p:grpSpPr bwMode="auto">
            <a:xfrm>
              <a:off x="3216" y="1104"/>
              <a:ext cx="1623" cy="960"/>
              <a:chOff x="3216" y="1104"/>
              <a:chExt cx="1623" cy="960"/>
            </a:xfrm>
          </p:grpSpPr>
          <p:sp>
            <p:nvSpPr>
              <p:cNvPr id="48151" name="Line 37"/>
              <p:cNvSpPr>
                <a:spLocks noChangeShapeType="1"/>
              </p:cNvSpPr>
              <p:nvPr/>
            </p:nvSpPr>
            <p:spPr bwMode="auto">
              <a:xfrm>
                <a:off x="3216" y="1104"/>
                <a:ext cx="1296" cy="816"/>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2" name="Text Box 38"/>
              <p:cNvSpPr txBox="1">
                <a:spLocks noChangeArrowheads="1"/>
              </p:cNvSpPr>
              <p:nvPr/>
            </p:nvSpPr>
            <p:spPr bwMode="auto">
              <a:xfrm>
                <a:off x="4512" y="1785"/>
                <a:ext cx="32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IS</a:t>
                </a:r>
                <a:r>
                  <a:rPr lang="en-US" sz="2300" baseline="-25000">
                    <a:latin typeface="Tahoma" pitchFamily="34" charset="0"/>
                  </a:rPr>
                  <a:t>2</a:t>
                </a:r>
              </a:p>
            </p:txBody>
          </p:sp>
        </p:grpSp>
        <p:grpSp>
          <p:nvGrpSpPr>
            <p:cNvPr id="48148" name="Group 39"/>
            <p:cNvGrpSpPr>
              <a:grpSpLocks/>
            </p:cNvGrpSpPr>
            <p:nvPr/>
          </p:nvGrpSpPr>
          <p:grpSpPr bwMode="auto">
            <a:xfrm>
              <a:off x="3415" y="2517"/>
              <a:ext cx="1673" cy="1186"/>
              <a:chOff x="3415" y="2517"/>
              <a:chExt cx="1673" cy="1186"/>
            </a:xfrm>
          </p:grpSpPr>
          <p:sp>
            <p:nvSpPr>
              <p:cNvPr id="48149" name="Line 40"/>
              <p:cNvSpPr>
                <a:spLocks noChangeShapeType="1"/>
              </p:cNvSpPr>
              <p:nvPr/>
            </p:nvSpPr>
            <p:spPr bwMode="auto">
              <a:xfrm>
                <a:off x="3415" y="2517"/>
                <a:ext cx="1315" cy="108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0" name="Text Box 41"/>
              <p:cNvSpPr txBox="1">
                <a:spLocks noChangeArrowheads="1"/>
              </p:cNvSpPr>
              <p:nvPr/>
            </p:nvSpPr>
            <p:spPr bwMode="auto">
              <a:xfrm>
                <a:off x="4733" y="3453"/>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t>AD</a:t>
                </a:r>
                <a:r>
                  <a:rPr lang="en-US" sz="2300" baseline="-25000">
                    <a:latin typeface="Tahoma" pitchFamily="34" charset="0"/>
                  </a:rPr>
                  <a:t>2</a:t>
                </a:r>
              </a:p>
            </p:txBody>
          </p:sp>
        </p:grpSp>
      </p:grpSp>
      <p:grpSp>
        <p:nvGrpSpPr>
          <p:cNvPr id="14" name="Group 42"/>
          <p:cNvGrpSpPr>
            <a:grpSpLocks/>
          </p:cNvGrpSpPr>
          <p:nvPr/>
        </p:nvGrpSpPr>
        <p:grpSpPr bwMode="auto">
          <a:xfrm>
            <a:off x="5653088" y="3702050"/>
            <a:ext cx="2663825" cy="1912938"/>
            <a:chOff x="3561" y="2332"/>
            <a:chExt cx="1678" cy="1205"/>
          </a:xfrm>
        </p:grpSpPr>
        <p:sp>
          <p:nvSpPr>
            <p:cNvPr id="48145" name="Text Box 43"/>
            <p:cNvSpPr txBox="1">
              <a:spLocks noChangeArrowheads="1"/>
            </p:cNvSpPr>
            <p:nvPr/>
          </p:nvSpPr>
          <p:spPr bwMode="auto">
            <a:xfrm>
              <a:off x="4884" y="3287"/>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t>AD</a:t>
              </a:r>
              <a:r>
                <a:rPr lang="en-US" sz="2300" baseline="-25000">
                  <a:latin typeface="Tahoma" pitchFamily="34" charset="0"/>
                </a:rPr>
                <a:t>1</a:t>
              </a:r>
            </a:p>
          </p:txBody>
        </p:sp>
        <p:sp>
          <p:nvSpPr>
            <p:cNvPr id="48146" name="Line 44"/>
            <p:cNvSpPr>
              <a:spLocks noChangeShapeType="1"/>
            </p:cNvSpPr>
            <p:nvPr/>
          </p:nvSpPr>
          <p:spPr bwMode="auto">
            <a:xfrm>
              <a:off x="3561" y="2332"/>
              <a:ext cx="1315" cy="108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 name="Group 45"/>
          <p:cNvGrpSpPr>
            <a:grpSpLocks/>
          </p:cNvGrpSpPr>
          <p:nvPr/>
        </p:nvGrpSpPr>
        <p:grpSpPr bwMode="auto">
          <a:xfrm>
            <a:off x="6119813" y="3114675"/>
            <a:ext cx="576262" cy="2619375"/>
            <a:chOff x="3855" y="1962"/>
            <a:chExt cx="363" cy="1650"/>
          </a:xfrm>
        </p:grpSpPr>
        <p:sp>
          <p:nvSpPr>
            <p:cNvPr id="48143" name="Line 46"/>
            <p:cNvSpPr>
              <a:spLocks noChangeShapeType="1"/>
            </p:cNvSpPr>
            <p:nvPr/>
          </p:nvSpPr>
          <p:spPr bwMode="auto">
            <a:xfrm flipH="1">
              <a:off x="3855" y="1962"/>
              <a:ext cx="360" cy="0"/>
            </a:xfrm>
            <a:prstGeom prst="line">
              <a:avLst/>
            </a:prstGeom>
            <a:noFill/>
            <a:ln w="444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44" name="Line 47"/>
            <p:cNvSpPr>
              <a:spLocks noChangeShapeType="1"/>
            </p:cNvSpPr>
            <p:nvPr/>
          </p:nvSpPr>
          <p:spPr bwMode="auto">
            <a:xfrm flipH="1">
              <a:off x="3858" y="3612"/>
              <a:ext cx="360" cy="0"/>
            </a:xfrm>
            <a:prstGeom prst="line">
              <a:avLst/>
            </a:prstGeom>
            <a:noFill/>
            <a:ln w="444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17361223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trips(downRight)">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4995"/>
                                        </p:tgtEl>
                                        <p:attrNameLst>
                                          <p:attrName>style.visibility</p:attrName>
                                        </p:attrNameLst>
                                      </p:cBhvr>
                                      <p:to>
                                        <p:strVal val="visible"/>
                                      </p:to>
                                    </p:set>
                                    <p:animEffect transition="in" filter="fade">
                                      <p:cBhvr>
                                        <p:cTn id="47" dur="500"/>
                                        <p:tgtEl>
                                          <p:spTgt spid="8499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right)">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2"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ppt_x</p:attrName>
                                        </p:attrNameLst>
                                      </p:cBhvr>
                                      <p:tavLst>
                                        <p:tav tm="0">
                                          <p:val>
                                            <p:strVal val="#ppt_x+#ppt_w/2"/>
                                          </p:val>
                                        </p:tav>
                                        <p:tav tm="100000">
                                          <p:val>
                                            <p:strVal val="#ppt_x"/>
                                          </p:val>
                                        </p:tav>
                                      </p:tavLst>
                                    </p:anim>
                                    <p:anim calcmode="lin" valueType="num">
                                      <p:cBhvr>
                                        <p:cTn id="58" dur="500" fill="hold"/>
                                        <p:tgtEl>
                                          <p:spTgt spid="15"/>
                                        </p:tgtEl>
                                        <p:attrNameLst>
                                          <p:attrName>ppt_y</p:attrName>
                                        </p:attrNameLst>
                                      </p:cBhvr>
                                      <p:tavLst>
                                        <p:tav tm="0">
                                          <p:val>
                                            <p:strVal val="#ppt_y"/>
                                          </p:val>
                                        </p:tav>
                                        <p:tav tm="100000">
                                          <p:val>
                                            <p:strVal val="#ppt_y"/>
                                          </p:val>
                                        </p:tav>
                                      </p:tavLst>
                                    </p:anim>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strVal val="#ppt_h"/>
                                          </p:val>
                                        </p:tav>
                                        <p:tav tm="100000">
                                          <p:val>
                                            <p:strVal val="#ppt_h"/>
                                          </p:val>
                                        </p:tav>
                                      </p:tavLst>
                                    </p:anim>
                                  </p:childTnLst>
                                </p:cTn>
                              </p:par>
                            </p:childTnLst>
                          </p:cTn>
                        </p:par>
                        <p:par>
                          <p:cTn id="61" fill="hold" nodeType="afterGroup">
                            <p:stCondLst>
                              <p:cond delay="500"/>
                            </p:stCondLst>
                            <p:childTnLst>
                              <p:par>
                                <p:cTn id="62" presetID="18" presetClass="entr" presetSubtype="6" fill="hold" grpId="0" nodeType="afterEffect">
                                  <p:stCondLst>
                                    <p:cond delay="0"/>
                                  </p:stCondLst>
                                  <p:childTnLst>
                                    <p:set>
                                      <p:cBhvr>
                                        <p:cTn id="63" dur="1" fill="hold">
                                          <p:stCondLst>
                                            <p:cond delay="0"/>
                                          </p:stCondLst>
                                        </p:cTn>
                                        <p:tgtEl>
                                          <p:spTgt spid="85026"/>
                                        </p:tgtEl>
                                        <p:attrNameLst>
                                          <p:attrName>style.visibility</p:attrName>
                                        </p:attrNameLst>
                                      </p:cBhvr>
                                      <p:to>
                                        <p:strVal val="visible"/>
                                      </p:to>
                                    </p:set>
                                    <p:animEffect transition="in" filter="strips(downRight)">
                                      <p:cBhvr>
                                        <p:cTn id="64" dur="500"/>
                                        <p:tgtEl>
                                          <p:spTgt spid="85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nimBg="1" autoUpdateAnimBg="0"/>
      <p:bldP spid="850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2800" smtClean="0"/>
              <a:t>The SR and LR effects of an </a:t>
            </a:r>
            <a:r>
              <a:rPr lang="en-US" sz="2800" i="1" smtClean="0"/>
              <a:t>IS</a:t>
            </a:r>
            <a:r>
              <a:rPr lang="en-US" sz="1100" i="1" smtClean="0"/>
              <a:t> </a:t>
            </a:r>
            <a:r>
              <a:rPr lang="en-US" sz="2800" smtClean="0"/>
              <a:t> shock</a:t>
            </a:r>
          </a:p>
        </p:txBody>
      </p:sp>
      <p:grpSp>
        <p:nvGrpSpPr>
          <p:cNvPr id="49155" name="Group 3"/>
          <p:cNvGrpSpPr>
            <a:grpSpLocks/>
          </p:cNvGrpSpPr>
          <p:nvPr/>
        </p:nvGrpSpPr>
        <p:grpSpPr bwMode="auto">
          <a:xfrm>
            <a:off x="4572000" y="1143000"/>
            <a:ext cx="3657600" cy="2500313"/>
            <a:chOff x="2256" y="806"/>
            <a:chExt cx="2304" cy="1575"/>
          </a:xfrm>
        </p:grpSpPr>
        <p:grpSp>
          <p:nvGrpSpPr>
            <p:cNvPr id="49192" name="Group 4"/>
            <p:cNvGrpSpPr>
              <a:grpSpLocks/>
            </p:cNvGrpSpPr>
            <p:nvPr/>
          </p:nvGrpSpPr>
          <p:grpSpPr bwMode="auto">
            <a:xfrm>
              <a:off x="2496" y="960"/>
              <a:ext cx="1824" cy="1188"/>
              <a:chOff x="2640" y="1056"/>
              <a:chExt cx="2496" cy="2112"/>
            </a:xfrm>
          </p:grpSpPr>
          <p:sp>
            <p:nvSpPr>
              <p:cNvPr id="49195" name="Line 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6" name="Line 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193" name="Text Box 7"/>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49194" name="Text Box 8"/>
            <p:cNvSpPr txBox="1">
              <a:spLocks noChangeArrowheads="1"/>
            </p:cNvSpPr>
            <p:nvPr/>
          </p:nvSpPr>
          <p:spPr bwMode="auto">
            <a:xfrm>
              <a:off x="2256" y="80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r</a:t>
              </a:r>
              <a:endParaRPr lang="en-US" sz="2200"/>
            </a:p>
          </p:txBody>
        </p:sp>
      </p:grpSp>
      <p:grpSp>
        <p:nvGrpSpPr>
          <p:cNvPr id="49156" name="Group 9"/>
          <p:cNvGrpSpPr>
            <a:grpSpLocks/>
          </p:cNvGrpSpPr>
          <p:nvPr/>
        </p:nvGrpSpPr>
        <p:grpSpPr bwMode="auto">
          <a:xfrm>
            <a:off x="4572000" y="3767138"/>
            <a:ext cx="3657600" cy="2500312"/>
            <a:chOff x="2256" y="806"/>
            <a:chExt cx="2304" cy="1575"/>
          </a:xfrm>
        </p:grpSpPr>
        <p:grpSp>
          <p:nvGrpSpPr>
            <p:cNvPr id="49187" name="Group 10"/>
            <p:cNvGrpSpPr>
              <a:grpSpLocks/>
            </p:cNvGrpSpPr>
            <p:nvPr/>
          </p:nvGrpSpPr>
          <p:grpSpPr bwMode="auto">
            <a:xfrm>
              <a:off x="2496" y="960"/>
              <a:ext cx="1824" cy="1188"/>
              <a:chOff x="2640" y="1056"/>
              <a:chExt cx="2496" cy="2112"/>
            </a:xfrm>
          </p:grpSpPr>
          <p:sp>
            <p:nvSpPr>
              <p:cNvPr id="49190" name="Line 11"/>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1" name="Line 12"/>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188" name="Text Box 13"/>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49189" name="Text Box 14"/>
            <p:cNvSpPr txBox="1">
              <a:spLocks noChangeArrowheads="1"/>
            </p:cNvSpPr>
            <p:nvPr/>
          </p:nvSpPr>
          <p:spPr bwMode="auto">
            <a:xfrm>
              <a:off x="2256" y="80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P</a:t>
              </a:r>
              <a:endParaRPr lang="en-US" sz="2200"/>
            </a:p>
          </p:txBody>
        </p:sp>
      </p:grpSp>
      <p:sp>
        <p:nvSpPr>
          <p:cNvPr id="49157" name="Line 15"/>
          <p:cNvSpPr>
            <a:spLocks noChangeShapeType="1"/>
          </p:cNvSpPr>
          <p:nvPr/>
        </p:nvSpPr>
        <p:spPr bwMode="auto">
          <a:xfrm>
            <a:off x="6710363" y="4143375"/>
            <a:ext cx="0" cy="175260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58" name="Text Box 16"/>
          <p:cNvSpPr txBox="1">
            <a:spLocks noChangeArrowheads="1"/>
          </p:cNvSpPr>
          <p:nvPr/>
        </p:nvSpPr>
        <p:spPr bwMode="auto">
          <a:xfrm>
            <a:off x="6400800" y="382905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a:t>LRAS</a:t>
            </a:r>
          </a:p>
        </p:txBody>
      </p:sp>
      <p:graphicFrame>
        <p:nvGraphicFramePr>
          <p:cNvPr id="49159" name="Object 2"/>
          <p:cNvGraphicFramePr>
            <a:graphicFrameLocks noChangeAspect="1"/>
          </p:cNvGraphicFramePr>
          <p:nvPr/>
        </p:nvGraphicFramePr>
        <p:xfrm>
          <a:off x="6580188" y="5886450"/>
          <a:ext cx="334962" cy="438150"/>
        </p:xfrm>
        <a:graphic>
          <a:graphicData uri="http://schemas.openxmlformats.org/presentationml/2006/ole">
            <mc:AlternateContent xmlns:mc="http://schemas.openxmlformats.org/markup-compatibility/2006">
              <mc:Choice xmlns:v="urn:schemas-microsoft-com:vml" Requires="v">
                <p:oleObj spid="_x0000_s10303" name="Equation" r:id="rId4" imgW="164885" imgH="215619" progId="Equation.DSMT4">
                  <p:embed/>
                </p:oleObj>
              </mc:Choice>
              <mc:Fallback>
                <p:oleObj name="Equation" r:id="rId4" imgW="164885" imgH="21561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0188" y="5886450"/>
                        <a:ext cx="33496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9160" name="Group 18"/>
          <p:cNvGrpSpPr>
            <a:grpSpLocks/>
          </p:cNvGrpSpPr>
          <p:nvPr/>
        </p:nvGrpSpPr>
        <p:grpSpPr bwMode="auto">
          <a:xfrm>
            <a:off x="6400800" y="1219200"/>
            <a:ext cx="762000" cy="2495550"/>
            <a:chOff x="4032" y="768"/>
            <a:chExt cx="480" cy="1572"/>
          </a:xfrm>
        </p:grpSpPr>
        <p:sp>
          <p:nvSpPr>
            <p:cNvPr id="49184" name="Line 19"/>
            <p:cNvSpPr>
              <a:spLocks noChangeShapeType="1"/>
            </p:cNvSpPr>
            <p:nvPr/>
          </p:nvSpPr>
          <p:spPr bwMode="auto">
            <a:xfrm>
              <a:off x="4227" y="966"/>
              <a:ext cx="0" cy="1104"/>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5" name="Text Box 20"/>
            <p:cNvSpPr txBox="1">
              <a:spLocks noChangeArrowheads="1"/>
            </p:cNvSpPr>
            <p:nvPr/>
          </p:nvSpPr>
          <p:spPr bwMode="auto">
            <a:xfrm>
              <a:off x="4032" y="768"/>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a:t>LRAS</a:t>
              </a:r>
            </a:p>
          </p:txBody>
        </p:sp>
        <p:graphicFrame>
          <p:nvGraphicFramePr>
            <p:cNvPr id="49186" name="Object 4"/>
            <p:cNvGraphicFramePr>
              <a:graphicFrameLocks noChangeAspect="1"/>
            </p:cNvGraphicFramePr>
            <p:nvPr/>
          </p:nvGraphicFramePr>
          <p:xfrm>
            <a:off x="4145" y="2064"/>
            <a:ext cx="211" cy="276"/>
          </p:xfrm>
          <a:graphic>
            <a:graphicData uri="http://schemas.openxmlformats.org/presentationml/2006/ole">
              <mc:AlternateContent xmlns:mc="http://schemas.openxmlformats.org/markup-compatibility/2006">
                <mc:Choice xmlns:v="urn:schemas-microsoft-com:vml" Requires="v">
                  <p:oleObj spid="_x0000_s10304" name="Equation" r:id="rId6" imgW="164885" imgH="215619" progId="Equation.DSMT4">
                    <p:embed/>
                  </p:oleObj>
                </mc:Choice>
                <mc:Fallback>
                  <p:oleObj name="Equation" r:id="rId6" imgW="164885" imgH="21561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2064"/>
                          <a:ext cx="21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9161" name="Line 22"/>
          <p:cNvSpPr>
            <a:spLocks noChangeShapeType="1"/>
          </p:cNvSpPr>
          <p:nvPr/>
        </p:nvSpPr>
        <p:spPr bwMode="auto">
          <a:xfrm>
            <a:off x="5715000" y="1371600"/>
            <a:ext cx="2057400" cy="1295400"/>
          </a:xfrm>
          <a:prstGeom prst="line">
            <a:avLst/>
          </a:prstGeom>
          <a:noFill/>
          <a:ln w="28575">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2" name="Text Box 23"/>
          <p:cNvSpPr txBox="1">
            <a:spLocks noChangeArrowheads="1"/>
          </p:cNvSpPr>
          <p:nvPr/>
        </p:nvSpPr>
        <p:spPr bwMode="auto">
          <a:xfrm>
            <a:off x="7800975" y="2528888"/>
            <a:ext cx="4286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solidFill>
                  <a:srgbClr val="DDDDDD"/>
                </a:solidFill>
                <a:latin typeface="Tahoma" pitchFamily="34" charset="0"/>
              </a:rPr>
              <a:t>IS</a:t>
            </a:r>
            <a:r>
              <a:rPr lang="en-US" sz="2300" baseline="-25000">
                <a:solidFill>
                  <a:srgbClr val="DDDDDD"/>
                </a:solidFill>
                <a:latin typeface="Tahoma" pitchFamily="34" charset="0"/>
              </a:rPr>
              <a:t>1</a:t>
            </a:r>
          </a:p>
        </p:txBody>
      </p:sp>
      <p:grpSp>
        <p:nvGrpSpPr>
          <p:cNvPr id="49163" name="Group 24"/>
          <p:cNvGrpSpPr>
            <a:grpSpLocks/>
          </p:cNvGrpSpPr>
          <p:nvPr/>
        </p:nvGrpSpPr>
        <p:grpSpPr bwMode="auto">
          <a:xfrm>
            <a:off x="4572000" y="4267200"/>
            <a:ext cx="3962400" cy="533400"/>
            <a:chOff x="2880" y="2688"/>
            <a:chExt cx="2496" cy="336"/>
          </a:xfrm>
        </p:grpSpPr>
        <p:sp>
          <p:nvSpPr>
            <p:cNvPr id="49181" name="Line 25"/>
            <p:cNvSpPr>
              <a:spLocks noChangeShapeType="1"/>
            </p:cNvSpPr>
            <p:nvPr/>
          </p:nvSpPr>
          <p:spPr bwMode="auto">
            <a:xfrm>
              <a:off x="3120" y="2880"/>
              <a:ext cx="187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2" name="Text Box 26"/>
            <p:cNvSpPr txBox="1">
              <a:spLocks noChangeArrowheads="1"/>
            </p:cNvSpPr>
            <p:nvPr/>
          </p:nvSpPr>
          <p:spPr bwMode="auto">
            <a:xfrm>
              <a:off x="4800" y="268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a:t>SRAS</a:t>
              </a:r>
              <a:r>
                <a:rPr lang="en-US" sz="2300" baseline="-25000">
                  <a:latin typeface="Tahoma" pitchFamily="34" charset="0"/>
                </a:rPr>
                <a:t>1</a:t>
              </a:r>
            </a:p>
          </p:txBody>
        </p:sp>
        <p:sp>
          <p:nvSpPr>
            <p:cNvPr id="49183" name="Text Box 27"/>
            <p:cNvSpPr txBox="1">
              <a:spLocks noChangeArrowheads="1"/>
            </p:cNvSpPr>
            <p:nvPr/>
          </p:nvSpPr>
          <p:spPr bwMode="auto">
            <a:xfrm>
              <a:off x="2880" y="2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P</a:t>
              </a:r>
              <a:r>
                <a:rPr lang="en-US" sz="2200" baseline="-25000">
                  <a:latin typeface="Tahoma" pitchFamily="34" charset="0"/>
                </a:rPr>
                <a:t>1</a:t>
              </a:r>
            </a:p>
          </p:txBody>
        </p:sp>
      </p:grpSp>
      <p:grpSp>
        <p:nvGrpSpPr>
          <p:cNvPr id="49164" name="Group 28"/>
          <p:cNvGrpSpPr>
            <a:grpSpLocks/>
          </p:cNvGrpSpPr>
          <p:nvPr/>
        </p:nvGrpSpPr>
        <p:grpSpPr bwMode="auto">
          <a:xfrm>
            <a:off x="5486400" y="1292225"/>
            <a:ext cx="2771775" cy="1527175"/>
            <a:chOff x="3456" y="814"/>
            <a:chExt cx="1746" cy="962"/>
          </a:xfrm>
        </p:grpSpPr>
        <p:sp>
          <p:nvSpPr>
            <p:cNvPr id="49179" name="Text Box 29"/>
            <p:cNvSpPr txBox="1">
              <a:spLocks noChangeArrowheads="1"/>
            </p:cNvSpPr>
            <p:nvPr/>
          </p:nvSpPr>
          <p:spPr bwMode="auto">
            <a:xfrm>
              <a:off x="4608" y="814"/>
              <a:ext cx="59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t>LM</a:t>
              </a:r>
              <a:r>
                <a:rPr lang="en-US" sz="2300"/>
                <a:t>(</a:t>
              </a:r>
              <a:r>
                <a:rPr lang="en-US" sz="2300" b="1" i="1"/>
                <a:t>P</a:t>
              </a:r>
              <a:r>
                <a:rPr lang="en-US" sz="2300" baseline="-25000">
                  <a:latin typeface="Tahoma" pitchFamily="34" charset="0"/>
                </a:rPr>
                <a:t>1</a:t>
              </a:r>
              <a:r>
                <a:rPr lang="en-US" sz="2300"/>
                <a:t>)</a:t>
              </a:r>
            </a:p>
          </p:txBody>
        </p:sp>
        <p:sp>
          <p:nvSpPr>
            <p:cNvPr id="49180" name="Line 30"/>
            <p:cNvSpPr>
              <a:spLocks noChangeShapeType="1"/>
            </p:cNvSpPr>
            <p:nvPr/>
          </p:nvSpPr>
          <p:spPr bwMode="auto">
            <a:xfrm flipV="1">
              <a:off x="3456" y="1008"/>
              <a:ext cx="1152" cy="76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9165" name="Group 31"/>
          <p:cNvGrpSpPr>
            <a:grpSpLocks/>
          </p:cNvGrpSpPr>
          <p:nvPr/>
        </p:nvGrpSpPr>
        <p:grpSpPr bwMode="auto">
          <a:xfrm>
            <a:off x="5105400" y="1752600"/>
            <a:ext cx="2576513" cy="1524000"/>
            <a:chOff x="3216" y="1104"/>
            <a:chExt cx="1623" cy="960"/>
          </a:xfrm>
        </p:grpSpPr>
        <p:sp>
          <p:nvSpPr>
            <p:cNvPr id="49177" name="Line 32"/>
            <p:cNvSpPr>
              <a:spLocks noChangeShapeType="1"/>
            </p:cNvSpPr>
            <p:nvPr/>
          </p:nvSpPr>
          <p:spPr bwMode="auto">
            <a:xfrm>
              <a:off x="3216" y="1104"/>
              <a:ext cx="1296" cy="816"/>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8" name="Text Box 33"/>
            <p:cNvSpPr txBox="1">
              <a:spLocks noChangeArrowheads="1"/>
            </p:cNvSpPr>
            <p:nvPr/>
          </p:nvSpPr>
          <p:spPr bwMode="auto">
            <a:xfrm>
              <a:off x="4512" y="1785"/>
              <a:ext cx="32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IS</a:t>
              </a:r>
              <a:r>
                <a:rPr lang="en-US" sz="2300" baseline="-25000">
                  <a:latin typeface="Tahoma" pitchFamily="34" charset="0"/>
                </a:rPr>
                <a:t>2</a:t>
              </a:r>
            </a:p>
          </p:txBody>
        </p:sp>
      </p:grpSp>
      <p:sp>
        <p:nvSpPr>
          <p:cNvPr id="49166" name="Line 34"/>
          <p:cNvSpPr>
            <a:spLocks noChangeShapeType="1"/>
          </p:cNvSpPr>
          <p:nvPr/>
        </p:nvSpPr>
        <p:spPr bwMode="auto">
          <a:xfrm>
            <a:off x="6124575" y="2395538"/>
            <a:ext cx="0" cy="3497262"/>
          </a:xfrm>
          <a:prstGeom prst="line">
            <a:avLst/>
          </a:prstGeom>
          <a:noFill/>
          <a:ln w="12700">
            <a:solidFill>
              <a:srgbClr val="CC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9167" name="Group 35"/>
          <p:cNvGrpSpPr>
            <a:grpSpLocks/>
          </p:cNvGrpSpPr>
          <p:nvPr/>
        </p:nvGrpSpPr>
        <p:grpSpPr bwMode="auto">
          <a:xfrm>
            <a:off x="5421313" y="3995738"/>
            <a:ext cx="2655887" cy="1882775"/>
            <a:chOff x="3415" y="2517"/>
            <a:chExt cx="1673" cy="1186"/>
          </a:xfrm>
        </p:grpSpPr>
        <p:sp>
          <p:nvSpPr>
            <p:cNvPr id="49175" name="Line 36"/>
            <p:cNvSpPr>
              <a:spLocks noChangeShapeType="1"/>
            </p:cNvSpPr>
            <p:nvPr/>
          </p:nvSpPr>
          <p:spPr bwMode="auto">
            <a:xfrm>
              <a:off x="3415" y="2517"/>
              <a:ext cx="1315" cy="108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6" name="Text Box 37"/>
            <p:cNvSpPr txBox="1">
              <a:spLocks noChangeArrowheads="1"/>
            </p:cNvSpPr>
            <p:nvPr/>
          </p:nvSpPr>
          <p:spPr bwMode="auto">
            <a:xfrm>
              <a:off x="4733" y="3453"/>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t>AD</a:t>
              </a:r>
              <a:r>
                <a:rPr lang="en-US" sz="2300" baseline="-25000">
                  <a:latin typeface="Tahoma" pitchFamily="34" charset="0"/>
                </a:rPr>
                <a:t>2</a:t>
              </a:r>
            </a:p>
          </p:txBody>
        </p:sp>
      </p:grpSp>
      <p:sp>
        <p:nvSpPr>
          <p:cNvPr id="49168" name="Text Box 38"/>
          <p:cNvSpPr txBox="1">
            <a:spLocks noChangeArrowheads="1"/>
          </p:cNvSpPr>
          <p:nvPr/>
        </p:nvSpPr>
        <p:spPr bwMode="auto">
          <a:xfrm>
            <a:off x="7753350" y="5218113"/>
            <a:ext cx="563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solidFill>
                  <a:srgbClr val="DDDDDD"/>
                </a:solidFill>
              </a:rPr>
              <a:t>AD</a:t>
            </a:r>
            <a:r>
              <a:rPr lang="en-US" sz="2300" baseline="-25000">
                <a:solidFill>
                  <a:srgbClr val="DDDDDD"/>
                </a:solidFill>
                <a:latin typeface="Tahoma" pitchFamily="34" charset="0"/>
              </a:rPr>
              <a:t>1</a:t>
            </a:r>
          </a:p>
        </p:txBody>
      </p:sp>
      <p:sp>
        <p:nvSpPr>
          <p:cNvPr id="49169" name="Line 39"/>
          <p:cNvSpPr>
            <a:spLocks noChangeShapeType="1"/>
          </p:cNvSpPr>
          <p:nvPr/>
        </p:nvSpPr>
        <p:spPr bwMode="auto">
          <a:xfrm>
            <a:off x="5653088" y="3702050"/>
            <a:ext cx="2087562" cy="1717675"/>
          </a:xfrm>
          <a:prstGeom prst="line">
            <a:avLst/>
          </a:prstGeom>
          <a:noFill/>
          <a:ln w="28575">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9170" name="Group 40"/>
          <p:cNvGrpSpPr>
            <a:grpSpLocks/>
          </p:cNvGrpSpPr>
          <p:nvPr/>
        </p:nvGrpSpPr>
        <p:grpSpPr bwMode="auto">
          <a:xfrm>
            <a:off x="6119813" y="3114675"/>
            <a:ext cx="576262" cy="2619375"/>
            <a:chOff x="3855" y="1962"/>
            <a:chExt cx="363" cy="1650"/>
          </a:xfrm>
        </p:grpSpPr>
        <p:sp>
          <p:nvSpPr>
            <p:cNvPr id="49173" name="Line 41"/>
            <p:cNvSpPr>
              <a:spLocks noChangeShapeType="1"/>
            </p:cNvSpPr>
            <p:nvPr/>
          </p:nvSpPr>
          <p:spPr bwMode="auto">
            <a:xfrm flipH="1">
              <a:off x="3855" y="1962"/>
              <a:ext cx="360" cy="0"/>
            </a:xfrm>
            <a:prstGeom prst="line">
              <a:avLst/>
            </a:prstGeom>
            <a:noFill/>
            <a:ln w="44450">
              <a:solidFill>
                <a:srgbClr val="DDDDD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4" name="Line 42"/>
            <p:cNvSpPr>
              <a:spLocks noChangeShapeType="1"/>
            </p:cNvSpPr>
            <p:nvPr/>
          </p:nvSpPr>
          <p:spPr bwMode="auto">
            <a:xfrm flipH="1">
              <a:off x="3858" y="3612"/>
              <a:ext cx="360" cy="0"/>
            </a:xfrm>
            <a:prstGeom prst="line">
              <a:avLst/>
            </a:prstGeom>
            <a:noFill/>
            <a:ln w="44450">
              <a:solidFill>
                <a:srgbClr val="DDDDD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9171" name="Rectangle 45"/>
          <p:cNvSpPr>
            <a:spLocks noChangeArrowheads="1"/>
          </p:cNvSpPr>
          <p:nvPr/>
        </p:nvSpPr>
        <p:spPr bwMode="auto">
          <a:xfrm>
            <a:off x="1052513" y="1930400"/>
            <a:ext cx="3200400" cy="990600"/>
          </a:xfrm>
          <a:prstGeom prst="rect">
            <a:avLst/>
          </a:prstGeom>
          <a:solidFill>
            <a:srgbClr val="FFCC9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500" dirty="0"/>
              <a:t>In the new short-run equilibrium, </a:t>
            </a:r>
          </a:p>
        </p:txBody>
      </p:sp>
      <p:graphicFrame>
        <p:nvGraphicFramePr>
          <p:cNvPr id="49172" name="Object 3"/>
          <p:cNvGraphicFramePr>
            <a:graphicFrameLocks noChangeAspect="1"/>
          </p:cNvGraphicFramePr>
          <p:nvPr/>
        </p:nvGraphicFramePr>
        <p:xfrm>
          <a:off x="2947988" y="2301875"/>
          <a:ext cx="923925" cy="542925"/>
        </p:xfrm>
        <a:graphic>
          <a:graphicData uri="http://schemas.openxmlformats.org/presentationml/2006/ole">
            <mc:AlternateContent xmlns:mc="http://schemas.openxmlformats.org/markup-compatibility/2006">
              <mc:Choice xmlns:v="urn:schemas-microsoft-com:vml" Requires="v">
                <p:oleObj spid="_x0000_s10305" name="Equation" r:id="rId7" imgW="431613" imgH="253890" progId="Equation.DSMT4">
                  <p:embed/>
                </p:oleObj>
              </mc:Choice>
              <mc:Fallback>
                <p:oleObj name="Equation" r:id="rId7" imgW="431613" imgH="25389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7988" y="2301875"/>
                        <a:ext cx="9239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004835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2800" smtClean="0"/>
              <a:t>The SR and LR effects of an </a:t>
            </a:r>
            <a:r>
              <a:rPr lang="en-US" sz="2800" i="1" smtClean="0"/>
              <a:t>IS</a:t>
            </a:r>
            <a:r>
              <a:rPr lang="en-US" sz="1100" i="1" smtClean="0"/>
              <a:t> </a:t>
            </a:r>
            <a:r>
              <a:rPr lang="en-US" sz="2800" smtClean="0"/>
              <a:t> shock</a:t>
            </a:r>
          </a:p>
        </p:txBody>
      </p:sp>
      <p:grpSp>
        <p:nvGrpSpPr>
          <p:cNvPr id="50179" name="Group 3"/>
          <p:cNvGrpSpPr>
            <a:grpSpLocks/>
          </p:cNvGrpSpPr>
          <p:nvPr/>
        </p:nvGrpSpPr>
        <p:grpSpPr bwMode="auto">
          <a:xfrm>
            <a:off x="4572000" y="1143000"/>
            <a:ext cx="3657600" cy="2500313"/>
            <a:chOff x="2256" y="806"/>
            <a:chExt cx="2304" cy="1575"/>
          </a:xfrm>
        </p:grpSpPr>
        <p:grpSp>
          <p:nvGrpSpPr>
            <p:cNvPr id="50214" name="Group 4"/>
            <p:cNvGrpSpPr>
              <a:grpSpLocks/>
            </p:cNvGrpSpPr>
            <p:nvPr/>
          </p:nvGrpSpPr>
          <p:grpSpPr bwMode="auto">
            <a:xfrm>
              <a:off x="2496" y="960"/>
              <a:ext cx="1824" cy="1188"/>
              <a:chOff x="2640" y="1056"/>
              <a:chExt cx="2496" cy="2112"/>
            </a:xfrm>
          </p:grpSpPr>
          <p:sp>
            <p:nvSpPr>
              <p:cNvPr id="50217" name="Line 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8" name="Line 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0215" name="Text Box 7"/>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50216" name="Text Box 8"/>
            <p:cNvSpPr txBox="1">
              <a:spLocks noChangeArrowheads="1"/>
            </p:cNvSpPr>
            <p:nvPr/>
          </p:nvSpPr>
          <p:spPr bwMode="auto">
            <a:xfrm>
              <a:off x="2256" y="80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r</a:t>
              </a:r>
              <a:endParaRPr lang="en-US" sz="2200"/>
            </a:p>
          </p:txBody>
        </p:sp>
      </p:grpSp>
      <p:grpSp>
        <p:nvGrpSpPr>
          <p:cNvPr id="50180" name="Group 9"/>
          <p:cNvGrpSpPr>
            <a:grpSpLocks/>
          </p:cNvGrpSpPr>
          <p:nvPr/>
        </p:nvGrpSpPr>
        <p:grpSpPr bwMode="auto">
          <a:xfrm>
            <a:off x="4572000" y="3767138"/>
            <a:ext cx="3657600" cy="2500312"/>
            <a:chOff x="2256" y="806"/>
            <a:chExt cx="2304" cy="1575"/>
          </a:xfrm>
        </p:grpSpPr>
        <p:grpSp>
          <p:nvGrpSpPr>
            <p:cNvPr id="50209" name="Group 10"/>
            <p:cNvGrpSpPr>
              <a:grpSpLocks/>
            </p:cNvGrpSpPr>
            <p:nvPr/>
          </p:nvGrpSpPr>
          <p:grpSpPr bwMode="auto">
            <a:xfrm>
              <a:off x="2496" y="960"/>
              <a:ext cx="1824" cy="1188"/>
              <a:chOff x="2640" y="1056"/>
              <a:chExt cx="2496" cy="2112"/>
            </a:xfrm>
          </p:grpSpPr>
          <p:sp>
            <p:nvSpPr>
              <p:cNvPr id="50212" name="Line 11"/>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3" name="Line 12"/>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0210" name="Text Box 13"/>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50211" name="Text Box 14"/>
            <p:cNvSpPr txBox="1">
              <a:spLocks noChangeArrowheads="1"/>
            </p:cNvSpPr>
            <p:nvPr/>
          </p:nvSpPr>
          <p:spPr bwMode="auto">
            <a:xfrm>
              <a:off x="2256" y="80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P</a:t>
              </a:r>
              <a:endParaRPr lang="en-US" sz="2200"/>
            </a:p>
          </p:txBody>
        </p:sp>
      </p:grpSp>
      <p:sp>
        <p:nvSpPr>
          <p:cNvPr id="50181" name="Line 15"/>
          <p:cNvSpPr>
            <a:spLocks noChangeShapeType="1"/>
          </p:cNvSpPr>
          <p:nvPr/>
        </p:nvSpPr>
        <p:spPr bwMode="auto">
          <a:xfrm>
            <a:off x="6710363" y="4143375"/>
            <a:ext cx="0" cy="175260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2" name="Text Box 16"/>
          <p:cNvSpPr txBox="1">
            <a:spLocks noChangeArrowheads="1"/>
          </p:cNvSpPr>
          <p:nvPr/>
        </p:nvSpPr>
        <p:spPr bwMode="auto">
          <a:xfrm>
            <a:off x="6400800" y="382905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a:t>LRAS</a:t>
            </a:r>
          </a:p>
        </p:txBody>
      </p:sp>
      <p:graphicFrame>
        <p:nvGraphicFramePr>
          <p:cNvPr id="50183" name="Object 2"/>
          <p:cNvGraphicFramePr>
            <a:graphicFrameLocks noChangeAspect="1"/>
          </p:cNvGraphicFramePr>
          <p:nvPr/>
        </p:nvGraphicFramePr>
        <p:xfrm>
          <a:off x="6580188" y="5886450"/>
          <a:ext cx="334962" cy="438150"/>
        </p:xfrm>
        <a:graphic>
          <a:graphicData uri="http://schemas.openxmlformats.org/presentationml/2006/ole">
            <mc:AlternateContent xmlns:mc="http://schemas.openxmlformats.org/markup-compatibility/2006">
              <mc:Choice xmlns:v="urn:schemas-microsoft-com:vml" Requires="v">
                <p:oleObj spid="_x0000_s11327" name="Equation" r:id="rId4" imgW="164885" imgH="215619" progId="Equation.DSMT4">
                  <p:embed/>
                </p:oleObj>
              </mc:Choice>
              <mc:Fallback>
                <p:oleObj name="Equation" r:id="rId4" imgW="164885" imgH="21561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0188" y="5886450"/>
                        <a:ext cx="33496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0184" name="Group 18"/>
          <p:cNvGrpSpPr>
            <a:grpSpLocks/>
          </p:cNvGrpSpPr>
          <p:nvPr/>
        </p:nvGrpSpPr>
        <p:grpSpPr bwMode="auto">
          <a:xfrm>
            <a:off x="6400800" y="1219200"/>
            <a:ext cx="762000" cy="2495550"/>
            <a:chOff x="4032" y="768"/>
            <a:chExt cx="480" cy="1572"/>
          </a:xfrm>
        </p:grpSpPr>
        <p:sp>
          <p:nvSpPr>
            <p:cNvPr id="50206" name="Line 19"/>
            <p:cNvSpPr>
              <a:spLocks noChangeShapeType="1"/>
            </p:cNvSpPr>
            <p:nvPr/>
          </p:nvSpPr>
          <p:spPr bwMode="auto">
            <a:xfrm>
              <a:off x="4227" y="966"/>
              <a:ext cx="0" cy="1104"/>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7" name="Text Box 20"/>
            <p:cNvSpPr txBox="1">
              <a:spLocks noChangeArrowheads="1"/>
            </p:cNvSpPr>
            <p:nvPr/>
          </p:nvSpPr>
          <p:spPr bwMode="auto">
            <a:xfrm>
              <a:off x="4032" y="768"/>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a:t>LRAS</a:t>
              </a:r>
            </a:p>
          </p:txBody>
        </p:sp>
        <p:graphicFrame>
          <p:nvGraphicFramePr>
            <p:cNvPr id="50208" name="Object 4"/>
            <p:cNvGraphicFramePr>
              <a:graphicFrameLocks noChangeAspect="1"/>
            </p:cNvGraphicFramePr>
            <p:nvPr/>
          </p:nvGraphicFramePr>
          <p:xfrm>
            <a:off x="4145" y="2064"/>
            <a:ext cx="211" cy="276"/>
          </p:xfrm>
          <a:graphic>
            <a:graphicData uri="http://schemas.openxmlformats.org/presentationml/2006/ole">
              <mc:AlternateContent xmlns:mc="http://schemas.openxmlformats.org/markup-compatibility/2006">
                <mc:Choice xmlns:v="urn:schemas-microsoft-com:vml" Requires="v">
                  <p:oleObj spid="_x0000_s11328" name="Equation" r:id="rId6" imgW="164885" imgH="215619" progId="Equation.DSMT4">
                    <p:embed/>
                  </p:oleObj>
                </mc:Choice>
                <mc:Fallback>
                  <p:oleObj name="Equation" r:id="rId6" imgW="164885" imgH="21561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2064"/>
                          <a:ext cx="21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0185" name="Line 22"/>
          <p:cNvSpPr>
            <a:spLocks noChangeShapeType="1"/>
          </p:cNvSpPr>
          <p:nvPr/>
        </p:nvSpPr>
        <p:spPr bwMode="auto">
          <a:xfrm>
            <a:off x="5715000" y="1371600"/>
            <a:ext cx="2057400" cy="1295400"/>
          </a:xfrm>
          <a:prstGeom prst="line">
            <a:avLst/>
          </a:prstGeom>
          <a:noFill/>
          <a:ln w="28575">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6" name="Text Box 23"/>
          <p:cNvSpPr txBox="1">
            <a:spLocks noChangeArrowheads="1"/>
          </p:cNvSpPr>
          <p:nvPr/>
        </p:nvSpPr>
        <p:spPr bwMode="auto">
          <a:xfrm>
            <a:off x="7800975" y="2528888"/>
            <a:ext cx="4286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solidFill>
                  <a:srgbClr val="DDDDDD"/>
                </a:solidFill>
                <a:latin typeface="Tahoma" pitchFamily="34" charset="0"/>
              </a:rPr>
              <a:t>IS</a:t>
            </a:r>
            <a:r>
              <a:rPr lang="en-US" sz="2300" baseline="-25000">
                <a:solidFill>
                  <a:srgbClr val="DDDDDD"/>
                </a:solidFill>
                <a:latin typeface="Tahoma" pitchFamily="34" charset="0"/>
              </a:rPr>
              <a:t>1</a:t>
            </a:r>
          </a:p>
        </p:txBody>
      </p:sp>
      <p:grpSp>
        <p:nvGrpSpPr>
          <p:cNvPr id="50187" name="Group 24"/>
          <p:cNvGrpSpPr>
            <a:grpSpLocks/>
          </p:cNvGrpSpPr>
          <p:nvPr/>
        </p:nvGrpSpPr>
        <p:grpSpPr bwMode="auto">
          <a:xfrm>
            <a:off x="4572000" y="4267200"/>
            <a:ext cx="3962400" cy="533400"/>
            <a:chOff x="2880" y="2688"/>
            <a:chExt cx="2496" cy="336"/>
          </a:xfrm>
        </p:grpSpPr>
        <p:sp>
          <p:nvSpPr>
            <p:cNvPr id="50203" name="Line 25"/>
            <p:cNvSpPr>
              <a:spLocks noChangeShapeType="1"/>
            </p:cNvSpPr>
            <p:nvPr/>
          </p:nvSpPr>
          <p:spPr bwMode="auto">
            <a:xfrm>
              <a:off x="3120" y="2880"/>
              <a:ext cx="187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4" name="Text Box 26"/>
            <p:cNvSpPr txBox="1">
              <a:spLocks noChangeArrowheads="1"/>
            </p:cNvSpPr>
            <p:nvPr/>
          </p:nvSpPr>
          <p:spPr bwMode="auto">
            <a:xfrm>
              <a:off x="4800" y="268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a:t>SRAS</a:t>
              </a:r>
              <a:r>
                <a:rPr lang="en-US" sz="2300" baseline="-25000">
                  <a:latin typeface="Tahoma" pitchFamily="34" charset="0"/>
                </a:rPr>
                <a:t>1</a:t>
              </a:r>
            </a:p>
          </p:txBody>
        </p:sp>
        <p:sp>
          <p:nvSpPr>
            <p:cNvPr id="50205" name="Text Box 27"/>
            <p:cNvSpPr txBox="1">
              <a:spLocks noChangeArrowheads="1"/>
            </p:cNvSpPr>
            <p:nvPr/>
          </p:nvSpPr>
          <p:spPr bwMode="auto">
            <a:xfrm>
              <a:off x="2880" y="2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P</a:t>
              </a:r>
              <a:r>
                <a:rPr lang="en-US" sz="2200" baseline="-25000">
                  <a:latin typeface="Tahoma" pitchFamily="34" charset="0"/>
                </a:rPr>
                <a:t>1</a:t>
              </a:r>
            </a:p>
          </p:txBody>
        </p:sp>
      </p:grpSp>
      <p:grpSp>
        <p:nvGrpSpPr>
          <p:cNvPr id="50188" name="Group 28"/>
          <p:cNvGrpSpPr>
            <a:grpSpLocks/>
          </p:cNvGrpSpPr>
          <p:nvPr/>
        </p:nvGrpSpPr>
        <p:grpSpPr bwMode="auto">
          <a:xfrm>
            <a:off x="5486400" y="1292225"/>
            <a:ext cx="2771775" cy="1527175"/>
            <a:chOff x="3456" y="814"/>
            <a:chExt cx="1746" cy="962"/>
          </a:xfrm>
        </p:grpSpPr>
        <p:sp>
          <p:nvSpPr>
            <p:cNvPr id="50201" name="Text Box 29"/>
            <p:cNvSpPr txBox="1">
              <a:spLocks noChangeArrowheads="1"/>
            </p:cNvSpPr>
            <p:nvPr/>
          </p:nvSpPr>
          <p:spPr bwMode="auto">
            <a:xfrm>
              <a:off x="4608" y="814"/>
              <a:ext cx="59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t>LM</a:t>
              </a:r>
              <a:r>
                <a:rPr lang="en-US" sz="2300"/>
                <a:t>(</a:t>
              </a:r>
              <a:r>
                <a:rPr lang="en-US" sz="2300" b="1" i="1"/>
                <a:t>P</a:t>
              </a:r>
              <a:r>
                <a:rPr lang="en-US" sz="2300" baseline="-25000">
                  <a:latin typeface="Tahoma" pitchFamily="34" charset="0"/>
                </a:rPr>
                <a:t>1</a:t>
              </a:r>
              <a:r>
                <a:rPr lang="en-US" sz="2300"/>
                <a:t>)</a:t>
              </a:r>
            </a:p>
          </p:txBody>
        </p:sp>
        <p:sp>
          <p:nvSpPr>
            <p:cNvPr id="50202" name="Line 30"/>
            <p:cNvSpPr>
              <a:spLocks noChangeShapeType="1"/>
            </p:cNvSpPr>
            <p:nvPr/>
          </p:nvSpPr>
          <p:spPr bwMode="auto">
            <a:xfrm flipV="1">
              <a:off x="3456" y="1008"/>
              <a:ext cx="1152" cy="76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0189" name="Group 31"/>
          <p:cNvGrpSpPr>
            <a:grpSpLocks/>
          </p:cNvGrpSpPr>
          <p:nvPr/>
        </p:nvGrpSpPr>
        <p:grpSpPr bwMode="auto">
          <a:xfrm>
            <a:off x="5105400" y="1752600"/>
            <a:ext cx="2576513" cy="1524000"/>
            <a:chOff x="3216" y="1104"/>
            <a:chExt cx="1623" cy="960"/>
          </a:xfrm>
        </p:grpSpPr>
        <p:sp>
          <p:nvSpPr>
            <p:cNvPr id="50199" name="Line 32"/>
            <p:cNvSpPr>
              <a:spLocks noChangeShapeType="1"/>
            </p:cNvSpPr>
            <p:nvPr/>
          </p:nvSpPr>
          <p:spPr bwMode="auto">
            <a:xfrm>
              <a:off x="3216" y="1104"/>
              <a:ext cx="1296" cy="816"/>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0" name="Text Box 33"/>
            <p:cNvSpPr txBox="1">
              <a:spLocks noChangeArrowheads="1"/>
            </p:cNvSpPr>
            <p:nvPr/>
          </p:nvSpPr>
          <p:spPr bwMode="auto">
            <a:xfrm>
              <a:off x="4512" y="1785"/>
              <a:ext cx="32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IS</a:t>
              </a:r>
              <a:r>
                <a:rPr lang="en-US" sz="2300" baseline="-25000">
                  <a:latin typeface="Tahoma" pitchFamily="34" charset="0"/>
                </a:rPr>
                <a:t>2</a:t>
              </a:r>
            </a:p>
          </p:txBody>
        </p:sp>
      </p:grpSp>
      <p:sp>
        <p:nvSpPr>
          <p:cNvPr id="50190" name="Line 34"/>
          <p:cNvSpPr>
            <a:spLocks noChangeShapeType="1"/>
          </p:cNvSpPr>
          <p:nvPr/>
        </p:nvSpPr>
        <p:spPr bwMode="auto">
          <a:xfrm>
            <a:off x="6124575" y="2395538"/>
            <a:ext cx="0" cy="3497262"/>
          </a:xfrm>
          <a:prstGeom prst="line">
            <a:avLst/>
          </a:prstGeom>
          <a:noFill/>
          <a:ln w="12700">
            <a:solidFill>
              <a:srgbClr val="C0C0C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0191" name="Group 35"/>
          <p:cNvGrpSpPr>
            <a:grpSpLocks/>
          </p:cNvGrpSpPr>
          <p:nvPr/>
        </p:nvGrpSpPr>
        <p:grpSpPr bwMode="auto">
          <a:xfrm>
            <a:off x="5421313" y="3995738"/>
            <a:ext cx="2655887" cy="1882775"/>
            <a:chOff x="3415" y="2517"/>
            <a:chExt cx="1673" cy="1186"/>
          </a:xfrm>
        </p:grpSpPr>
        <p:sp>
          <p:nvSpPr>
            <p:cNvPr id="50197" name="Line 36"/>
            <p:cNvSpPr>
              <a:spLocks noChangeShapeType="1"/>
            </p:cNvSpPr>
            <p:nvPr/>
          </p:nvSpPr>
          <p:spPr bwMode="auto">
            <a:xfrm>
              <a:off x="3415" y="2517"/>
              <a:ext cx="1315" cy="108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8" name="Text Box 37"/>
            <p:cNvSpPr txBox="1">
              <a:spLocks noChangeArrowheads="1"/>
            </p:cNvSpPr>
            <p:nvPr/>
          </p:nvSpPr>
          <p:spPr bwMode="auto">
            <a:xfrm>
              <a:off x="4733" y="3453"/>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t>AD</a:t>
              </a:r>
              <a:r>
                <a:rPr lang="en-US" sz="2300" baseline="-25000">
                  <a:latin typeface="Tahoma" pitchFamily="34" charset="0"/>
                </a:rPr>
                <a:t>2</a:t>
              </a:r>
            </a:p>
          </p:txBody>
        </p:sp>
      </p:grpSp>
      <p:sp>
        <p:nvSpPr>
          <p:cNvPr id="50192" name="Text Box 38"/>
          <p:cNvSpPr txBox="1">
            <a:spLocks noChangeArrowheads="1"/>
          </p:cNvSpPr>
          <p:nvPr/>
        </p:nvSpPr>
        <p:spPr bwMode="auto">
          <a:xfrm>
            <a:off x="7753350" y="5218113"/>
            <a:ext cx="563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solidFill>
                  <a:srgbClr val="DDDDDD"/>
                </a:solidFill>
              </a:rPr>
              <a:t>AD</a:t>
            </a:r>
            <a:r>
              <a:rPr lang="en-US" sz="2300" baseline="-25000">
                <a:solidFill>
                  <a:srgbClr val="DDDDDD"/>
                </a:solidFill>
                <a:latin typeface="Tahoma" pitchFamily="34" charset="0"/>
              </a:rPr>
              <a:t>1</a:t>
            </a:r>
          </a:p>
        </p:txBody>
      </p:sp>
      <p:sp>
        <p:nvSpPr>
          <p:cNvPr id="50193" name="Line 39"/>
          <p:cNvSpPr>
            <a:spLocks noChangeShapeType="1"/>
          </p:cNvSpPr>
          <p:nvPr/>
        </p:nvSpPr>
        <p:spPr bwMode="auto">
          <a:xfrm>
            <a:off x="5653088" y="3702050"/>
            <a:ext cx="2087562" cy="1717675"/>
          </a:xfrm>
          <a:prstGeom prst="line">
            <a:avLst/>
          </a:prstGeom>
          <a:noFill/>
          <a:ln w="28575">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4" name="Rectangle 40"/>
          <p:cNvSpPr>
            <a:spLocks noChangeArrowheads="1"/>
          </p:cNvSpPr>
          <p:nvPr/>
        </p:nvSpPr>
        <p:spPr bwMode="auto">
          <a:xfrm>
            <a:off x="1052513" y="1930400"/>
            <a:ext cx="3200400" cy="990600"/>
          </a:xfrm>
          <a:prstGeom prst="rect">
            <a:avLst/>
          </a:prstGeom>
          <a:solidFill>
            <a:srgbClr val="FFCC9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500" dirty="0"/>
              <a:t>In the new short-run equilibrium, </a:t>
            </a:r>
          </a:p>
        </p:txBody>
      </p:sp>
      <p:graphicFrame>
        <p:nvGraphicFramePr>
          <p:cNvPr id="50195" name="Object 3"/>
          <p:cNvGraphicFramePr>
            <a:graphicFrameLocks noChangeAspect="1"/>
          </p:cNvGraphicFramePr>
          <p:nvPr/>
        </p:nvGraphicFramePr>
        <p:xfrm>
          <a:off x="2947988" y="2301875"/>
          <a:ext cx="923925" cy="542925"/>
        </p:xfrm>
        <a:graphic>
          <a:graphicData uri="http://schemas.openxmlformats.org/presentationml/2006/ole">
            <mc:AlternateContent xmlns:mc="http://schemas.openxmlformats.org/markup-compatibility/2006">
              <mc:Choice xmlns:v="urn:schemas-microsoft-com:vml" Requires="v">
                <p:oleObj spid="_x0000_s11329" name="Equation" r:id="rId7" imgW="431613" imgH="253890" progId="Equation.DSMT4">
                  <p:embed/>
                </p:oleObj>
              </mc:Choice>
              <mc:Fallback>
                <p:oleObj name="Equation" r:id="rId7" imgW="431613" imgH="25389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7988" y="2301875"/>
                        <a:ext cx="9239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6" name="Rectangle 42"/>
          <p:cNvSpPr>
            <a:spLocks noChangeArrowheads="1"/>
          </p:cNvSpPr>
          <p:nvPr/>
        </p:nvSpPr>
        <p:spPr bwMode="auto">
          <a:xfrm>
            <a:off x="476250" y="3378200"/>
            <a:ext cx="3697288" cy="2681288"/>
          </a:xfrm>
          <a:prstGeom prst="rect">
            <a:avLst/>
          </a:prstGeom>
          <a:solidFill>
            <a:srgbClr val="FF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500" dirty="0"/>
              <a:t>Over time, </a:t>
            </a:r>
            <a:r>
              <a:rPr lang="en-US" sz="2500" b="1" i="1" dirty="0"/>
              <a:t>P</a:t>
            </a:r>
            <a:r>
              <a:rPr lang="en-US" sz="2500" dirty="0"/>
              <a:t> gradually falls, </a:t>
            </a:r>
            <a:r>
              <a:rPr lang="en-US" sz="2500" dirty="0" smtClean="0"/>
              <a:t>causing:</a:t>
            </a:r>
            <a:endParaRPr lang="en-US" sz="2500" dirty="0"/>
          </a:p>
          <a:p>
            <a:pPr marL="346075" lvl="1" indent="-231775">
              <a:lnSpc>
                <a:spcPct val="105000"/>
              </a:lnSpc>
              <a:spcBef>
                <a:spcPct val="20000"/>
              </a:spcBef>
              <a:buClr>
                <a:schemeClr val="folHlink"/>
              </a:buClr>
              <a:buSzPct val="120000"/>
              <a:buFontTx/>
              <a:buChar char="•"/>
            </a:pPr>
            <a:r>
              <a:rPr lang="en-US" sz="2500" i="1" dirty="0"/>
              <a:t>SRAS</a:t>
            </a:r>
            <a:r>
              <a:rPr lang="en-US" sz="2500" dirty="0"/>
              <a:t>  to move down</a:t>
            </a:r>
          </a:p>
          <a:p>
            <a:pPr marL="346075" lvl="1" indent="-231775">
              <a:lnSpc>
                <a:spcPct val="105000"/>
              </a:lnSpc>
              <a:spcBef>
                <a:spcPct val="20000"/>
              </a:spcBef>
              <a:buClr>
                <a:schemeClr val="folHlink"/>
              </a:buClr>
              <a:buSzPct val="120000"/>
              <a:buFontTx/>
              <a:buChar char="•"/>
            </a:pPr>
            <a:r>
              <a:rPr lang="en-US" sz="2500" b="1" i="1" dirty="0"/>
              <a:t>M</a:t>
            </a:r>
            <a:r>
              <a:rPr lang="en-US" sz="2500" i="1" dirty="0"/>
              <a:t>/</a:t>
            </a:r>
            <a:r>
              <a:rPr lang="en-US" sz="2500" b="1" i="1" dirty="0"/>
              <a:t>P</a:t>
            </a:r>
            <a:r>
              <a:rPr lang="en-US" sz="2500" dirty="0"/>
              <a:t>  to increase, which causes </a:t>
            </a:r>
            <a:r>
              <a:rPr lang="en-US" sz="2500" i="1" dirty="0"/>
              <a:t>LM</a:t>
            </a:r>
            <a:r>
              <a:rPr lang="en-US" sz="2500" dirty="0"/>
              <a:t> </a:t>
            </a:r>
            <a:br>
              <a:rPr lang="en-US" sz="2500" dirty="0"/>
            </a:br>
            <a:r>
              <a:rPr lang="en-US" sz="2500" dirty="0"/>
              <a:t>to move down </a:t>
            </a:r>
          </a:p>
        </p:txBody>
      </p:sp>
    </p:spTree>
    <p:extLst>
      <p:ext uri="{BB962C8B-B14F-4D97-AF65-F5344CB8AC3E}">
        <p14:creationId xmlns:p14="http://schemas.microsoft.com/office/powerpoint/2010/main" val="38230953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p:cNvSpPr>
            <a:spLocks noChangeShapeType="1"/>
          </p:cNvSpPr>
          <p:nvPr/>
        </p:nvSpPr>
        <p:spPr bwMode="auto">
          <a:xfrm flipV="1">
            <a:off x="5486400" y="1600200"/>
            <a:ext cx="1828800" cy="1219200"/>
          </a:xfrm>
          <a:prstGeom prst="line">
            <a:avLst/>
          </a:prstGeom>
          <a:noFill/>
          <a:ln w="28575">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3" name="Line 3"/>
          <p:cNvSpPr>
            <a:spLocks noChangeShapeType="1"/>
          </p:cNvSpPr>
          <p:nvPr/>
        </p:nvSpPr>
        <p:spPr bwMode="auto">
          <a:xfrm>
            <a:off x="5715000" y="1371600"/>
            <a:ext cx="2057400" cy="1295400"/>
          </a:xfrm>
          <a:prstGeom prst="line">
            <a:avLst/>
          </a:prstGeom>
          <a:noFill/>
          <a:ln w="28575">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4" name="Line 4"/>
          <p:cNvSpPr>
            <a:spLocks noChangeShapeType="1"/>
          </p:cNvSpPr>
          <p:nvPr/>
        </p:nvSpPr>
        <p:spPr bwMode="auto">
          <a:xfrm>
            <a:off x="4953000" y="4572000"/>
            <a:ext cx="2971800" cy="0"/>
          </a:xfrm>
          <a:prstGeom prst="line">
            <a:avLst/>
          </a:prstGeom>
          <a:noFill/>
          <a:ln w="28575">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5" name="Line 5"/>
          <p:cNvSpPr>
            <a:spLocks noChangeShapeType="1"/>
          </p:cNvSpPr>
          <p:nvPr/>
        </p:nvSpPr>
        <p:spPr bwMode="auto">
          <a:xfrm>
            <a:off x="5653088" y="3702050"/>
            <a:ext cx="2087562" cy="1717675"/>
          </a:xfrm>
          <a:prstGeom prst="line">
            <a:avLst/>
          </a:prstGeom>
          <a:noFill/>
          <a:ln w="28575">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206" name="Group 6"/>
          <p:cNvGrpSpPr>
            <a:grpSpLocks/>
          </p:cNvGrpSpPr>
          <p:nvPr/>
        </p:nvGrpSpPr>
        <p:grpSpPr bwMode="auto">
          <a:xfrm>
            <a:off x="5421313" y="3995738"/>
            <a:ext cx="2655887" cy="1882775"/>
            <a:chOff x="3415" y="2517"/>
            <a:chExt cx="1673" cy="1186"/>
          </a:xfrm>
        </p:grpSpPr>
        <p:sp>
          <p:nvSpPr>
            <p:cNvPr id="51253" name="Line 7"/>
            <p:cNvSpPr>
              <a:spLocks noChangeShapeType="1"/>
            </p:cNvSpPr>
            <p:nvPr/>
          </p:nvSpPr>
          <p:spPr bwMode="auto">
            <a:xfrm>
              <a:off x="3415" y="2517"/>
              <a:ext cx="1315" cy="108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4" name="Text Box 8"/>
            <p:cNvSpPr txBox="1">
              <a:spLocks noChangeArrowheads="1"/>
            </p:cNvSpPr>
            <p:nvPr/>
          </p:nvSpPr>
          <p:spPr bwMode="auto">
            <a:xfrm>
              <a:off x="4733" y="3453"/>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t>AD</a:t>
              </a:r>
              <a:r>
                <a:rPr lang="en-US" sz="2300" baseline="-25000">
                  <a:latin typeface="Tahoma" pitchFamily="34" charset="0"/>
                </a:rPr>
                <a:t>2</a:t>
              </a:r>
            </a:p>
          </p:txBody>
        </p:sp>
      </p:grpSp>
      <p:grpSp>
        <p:nvGrpSpPr>
          <p:cNvPr id="3" name="Group 9"/>
          <p:cNvGrpSpPr>
            <a:grpSpLocks/>
          </p:cNvGrpSpPr>
          <p:nvPr/>
        </p:nvGrpSpPr>
        <p:grpSpPr bwMode="auto">
          <a:xfrm>
            <a:off x="4962525" y="1716088"/>
            <a:ext cx="2971800" cy="4171950"/>
            <a:chOff x="3126" y="1081"/>
            <a:chExt cx="1872" cy="2628"/>
          </a:xfrm>
        </p:grpSpPr>
        <p:sp>
          <p:nvSpPr>
            <p:cNvPr id="51250" name="Line 10"/>
            <p:cNvSpPr>
              <a:spLocks noChangeShapeType="1"/>
            </p:cNvSpPr>
            <p:nvPr/>
          </p:nvSpPr>
          <p:spPr bwMode="auto">
            <a:xfrm flipH="1">
              <a:off x="3981" y="1578"/>
              <a:ext cx="3" cy="2131"/>
            </a:xfrm>
            <a:prstGeom prst="line">
              <a:avLst/>
            </a:prstGeom>
            <a:noFill/>
            <a:ln w="12700">
              <a:solidFill>
                <a:srgbClr val="339933"/>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51251" name="Line 11"/>
            <p:cNvSpPr>
              <a:spLocks noChangeShapeType="1"/>
            </p:cNvSpPr>
            <p:nvPr/>
          </p:nvSpPr>
          <p:spPr bwMode="auto">
            <a:xfrm>
              <a:off x="3126" y="2984"/>
              <a:ext cx="1872" cy="0"/>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2" name="Line 12"/>
            <p:cNvSpPr>
              <a:spLocks noChangeShapeType="1"/>
            </p:cNvSpPr>
            <p:nvPr/>
          </p:nvSpPr>
          <p:spPr bwMode="auto">
            <a:xfrm flipV="1">
              <a:off x="3587" y="1081"/>
              <a:ext cx="1152" cy="768"/>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13"/>
          <p:cNvGrpSpPr>
            <a:grpSpLocks/>
          </p:cNvGrpSpPr>
          <p:nvPr/>
        </p:nvGrpSpPr>
        <p:grpSpPr bwMode="auto">
          <a:xfrm>
            <a:off x="4956175" y="1849438"/>
            <a:ext cx="2971800" cy="4046537"/>
            <a:chOff x="3122" y="1165"/>
            <a:chExt cx="1872" cy="2549"/>
          </a:xfrm>
        </p:grpSpPr>
        <p:sp>
          <p:nvSpPr>
            <p:cNvPr id="51247" name="Line 14"/>
            <p:cNvSpPr>
              <a:spLocks noChangeShapeType="1"/>
            </p:cNvSpPr>
            <p:nvPr/>
          </p:nvSpPr>
          <p:spPr bwMode="auto">
            <a:xfrm>
              <a:off x="3122" y="3083"/>
              <a:ext cx="1872" cy="0"/>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8" name="Line 15"/>
            <p:cNvSpPr>
              <a:spLocks noChangeShapeType="1"/>
            </p:cNvSpPr>
            <p:nvPr/>
          </p:nvSpPr>
          <p:spPr bwMode="auto">
            <a:xfrm flipV="1">
              <a:off x="3696" y="1165"/>
              <a:ext cx="1152" cy="768"/>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9" name="Line 16"/>
            <p:cNvSpPr>
              <a:spLocks noChangeShapeType="1"/>
            </p:cNvSpPr>
            <p:nvPr/>
          </p:nvSpPr>
          <p:spPr bwMode="auto">
            <a:xfrm>
              <a:off x="4106" y="1657"/>
              <a:ext cx="1" cy="2057"/>
            </a:xfrm>
            <a:prstGeom prst="line">
              <a:avLst/>
            </a:prstGeom>
            <a:noFill/>
            <a:ln w="12700">
              <a:solidFill>
                <a:srgbClr val="339933"/>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209" name="Rectangle 17"/>
          <p:cNvSpPr>
            <a:spLocks noGrp="1" noChangeArrowheads="1"/>
          </p:cNvSpPr>
          <p:nvPr>
            <p:ph type="title"/>
          </p:nvPr>
        </p:nvSpPr>
        <p:spPr/>
        <p:txBody>
          <a:bodyPr/>
          <a:lstStyle/>
          <a:p>
            <a:r>
              <a:rPr lang="en-US" sz="2800" smtClean="0"/>
              <a:t>The SR and LR effects of an </a:t>
            </a:r>
            <a:r>
              <a:rPr lang="en-US" sz="2800" i="1" smtClean="0"/>
              <a:t>IS</a:t>
            </a:r>
            <a:r>
              <a:rPr lang="en-US" sz="1100" i="1" smtClean="0"/>
              <a:t> </a:t>
            </a:r>
            <a:r>
              <a:rPr lang="en-US" sz="2800" smtClean="0"/>
              <a:t> shock</a:t>
            </a:r>
          </a:p>
        </p:txBody>
      </p:sp>
      <p:grpSp>
        <p:nvGrpSpPr>
          <p:cNvPr id="51210" name="Group 18"/>
          <p:cNvGrpSpPr>
            <a:grpSpLocks/>
          </p:cNvGrpSpPr>
          <p:nvPr/>
        </p:nvGrpSpPr>
        <p:grpSpPr bwMode="auto">
          <a:xfrm>
            <a:off x="4572000" y="1143000"/>
            <a:ext cx="3657600" cy="2500313"/>
            <a:chOff x="2256" y="806"/>
            <a:chExt cx="2304" cy="1575"/>
          </a:xfrm>
        </p:grpSpPr>
        <p:grpSp>
          <p:nvGrpSpPr>
            <p:cNvPr id="51242" name="Group 19"/>
            <p:cNvGrpSpPr>
              <a:grpSpLocks/>
            </p:cNvGrpSpPr>
            <p:nvPr/>
          </p:nvGrpSpPr>
          <p:grpSpPr bwMode="auto">
            <a:xfrm>
              <a:off x="2496" y="960"/>
              <a:ext cx="1824" cy="1188"/>
              <a:chOff x="2640" y="1056"/>
              <a:chExt cx="2496" cy="2112"/>
            </a:xfrm>
          </p:grpSpPr>
          <p:sp>
            <p:nvSpPr>
              <p:cNvPr id="51245" name="Line 20"/>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6" name="Line 21"/>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243" name="Text Box 22"/>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51244" name="Text Box 23"/>
            <p:cNvSpPr txBox="1">
              <a:spLocks noChangeArrowheads="1"/>
            </p:cNvSpPr>
            <p:nvPr/>
          </p:nvSpPr>
          <p:spPr bwMode="auto">
            <a:xfrm>
              <a:off x="2256" y="80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r</a:t>
              </a:r>
              <a:endParaRPr lang="en-US" sz="2200"/>
            </a:p>
          </p:txBody>
        </p:sp>
      </p:grpSp>
      <p:grpSp>
        <p:nvGrpSpPr>
          <p:cNvPr id="51211" name="Group 24"/>
          <p:cNvGrpSpPr>
            <a:grpSpLocks/>
          </p:cNvGrpSpPr>
          <p:nvPr/>
        </p:nvGrpSpPr>
        <p:grpSpPr bwMode="auto">
          <a:xfrm>
            <a:off x="4572000" y="3767138"/>
            <a:ext cx="3657600" cy="2500312"/>
            <a:chOff x="2256" y="806"/>
            <a:chExt cx="2304" cy="1575"/>
          </a:xfrm>
        </p:grpSpPr>
        <p:grpSp>
          <p:nvGrpSpPr>
            <p:cNvPr id="51237" name="Group 25"/>
            <p:cNvGrpSpPr>
              <a:grpSpLocks/>
            </p:cNvGrpSpPr>
            <p:nvPr/>
          </p:nvGrpSpPr>
          <p:grpSpPr bwMode="auto">
            <a:xfrm>
              <a:off x="2496" y="960"/>
              <a:ext cx="1824" cy="1188"/>
              <a:chOff x="2640" y="1056"/>
              <a:chExt cx="2496" cy="2112"/>
            </a:xfrm>
          </p:grpSpPr>
          <p:sp>
            <p:nvSpPr>
              <p:cNvPr id="51240" name="Line 2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1" name="Line 2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238" name="Text Box 28"/>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51239" name="Text Box 29"/>
            <p:cNvSpPr txBox="1">
              <a:spLocks noChangeArrowheads="1"/>
            </p:cNvSpPr>
            <p:nvPr/>
          </p:nvSpPr>
          <p:spPr bwMode="auto">
            <a:xfrm>
              <a:off x="2256" y="80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P</a:t>
              </a:r>
              <a:endParaRPr lang="en-US" sz="2200"/>
            </a:p>
          </p:txBody>
        </p:sp>
      </p:grpSp>
      <p:sp>
        <p:nvSpPr>
          <p:cNvPr id="51212" name="Line 30"/>
          <p:cNvSpPr>
            <a:spLocks noChangeShapeType="1"/>
          </p:cNvSpPr>
          <p:nvPr/>
        </p:nvSpPr>
        <p:spPr bwMode="auto">
          <a:xfrm>
            <a:off x="6710363" y="4143375"/>
            <a:ext cx="0" cy="175260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3" name="Text Box 31"/>
          <p:cNvSpPr txBox="1">
            <a:spLocks noChangeArrowheads="1"/>
          </p:cNvSpPr>
          <p:nvPr/>
        </p:nvSpPr>
        <p:spPr bwMode="auto">
          <a:xfrm>
            <a:off x="6400800" y="382905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a:t>LRAS</a:t>
            </a:r>
          </a:p>
        </p:txBody>
      </p:sp>
      <p:graphicFrame>
        <p:nvGraphicFramePr>
          <p:cNvPr id="51214" name="Object 2"/>
          <p:cNvGraphicFramePr>
            <a:graphicFrameLocks noChangeAspect="1"/>
          </p:cNvGraphicFramePr>
          <p:nvPr/>
        </p:nvGraphicFramePr>
        <p:xfrm>
          <a:off x="6580188" y="5886450"/>
          <a:ext cx="334962" cy="438150"/>
        </p:xfrm>
        <a:graphic>
          <a:graphicData uri="http://schemas.openxmlformats.org/presentationml/2006/ole">
            <mc:AlternateContent xmlns:mc="http://schemas.openxmlformats.org/markup-compatibility/2006">
              <mc:Choice xmlns:v="urn:schemas-microsoft-com:vml" Requires="v">
                <p:oleObj spid="_x0000_s12331" name="Equation" r:id="rId4" imgW="164885" imgH="215619" progId="Equation.DSMT4">
                  <p:embed/>
                </p:oleObj>
              </mc:Choice>
              <mc:Fallback>
                <p:oleObj name="Equation" r:id="rId4" imgW="164885" imgH="21561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0188" y="5886450"/>
                        <a:ext cx="33496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1215" name="Group 33"/>
          <p:cNvGrpSpPr>
            <a:grpSpLocks/>
          </p:cNvGrpSpPr>
          <p:nvPr/>
        </p:nvGrpSpPr>
        <p:grpSpPr bwMode="auto">
          <a:xfrm>
            <a:off x="6400800" y="1219200"/>
            <a:ext cx="762000" cy="2495550"/>
            <a:chOff x="4032" y="768"/>
            <a:chExt cx="480" cy="1572"/>
          </a:xfrm>
        </p:grpSpPr>
        <p:sp>
          <p:nvSpPr>
            <p:cNvPr id="51234" name="Line 34"/>
            <p:cNvSpPr>
              <a:spLocks noChangeShapeType="1"/>
            </p:cNvSpPr>
            <p:nvPr/>
          </p:nvSpPr>
          <p:spPr bwMode="auto">
            <a:xfrm>
              <a:off x="4227" y="966"/>
              <a:ext cx="0" cy="1104"/>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5" name="Text Box 35"/>
            <p:cNvSpPr txBox="1">
              <a:spLocks noChangeArrowheads="1"/>
            </p:cNvSpPr>
            <p:nvPr/>
          </p:nvSpPr>
          <p:spPr bwMode="auto">
            <a:xfrm>
              <a:off x="4032" y="768"/>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a:t>LRAS</a:t>
              </a:r>
            </a:p>
          </p:txBody>
        </p:sp>
        <p:graphicFrame>
          <p:nvGraphicFramePr>
            <p:cNvPr id="51236" name="Object 3"/>
            <p:cNvGraphicFramePr>
              <a:graphicFrameLocks noChangeAspect="1"/>
            </p:cNvGraphicFramePr>
            <p:nvPr/>
          </p:nvGraphicFramePr>
          <p:xfrm>
            <a:off x="4145" y="2064"/>
            <a:ext cx="211" cy="276"/>
          </p:xfrm>
          <a:graphic>
            <a:graphicData uri="http://schemas.openxmlformats.org/presentationml/2006/ole">
              <mc:AlternateContent xmlns:mc="http://schemas.openxmlformats.org/markup-compatibility/2006">
                <mc:Choice xmlns:v="urn:schemas-microsoft-com:vml" Requires="v">
                  <p:oleObj spid="_x0000_s12332" name="Equation" r:id="rId6" imgW="164885" imgH="215619" progId="Equation.DSMT4">
                    <p:embed/>
                  </p:oleObj>
                </mc:Choice>
                <mc:Fallback>
                  <p:oleObj name="Equation" r:id="rId6" imgW="164885" imgH="21561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2064"/>
                          <a:ext cx="21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1216" name="Text Box 37"/>
          <p:cNvSpPr txBox="1">
            <a:spLocks noChangeArrowheads="1"/>
          </p:cNvSpPr>
          <p:nvPr/>
        </p:nvSpPr>
        <p:spPr bwMode="auto">
          <a:xfrm>
            <a:off x="7800975" y="2528888"/>
            <a:ext cx="4286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solidFill>
                  <a:srgbClr val="DDDDDD"/>
                </a:solidFill>
                <a:latin typeface="Tahoma" pitchFamily="34" charset="0"/>
              </a:rPr>
              <a:t>IS</a:t>
            </a:r>
            <a:r>
              <a:rPr lang="en-US" sz="2300" baseline="-25000">
                <a:solidFill>
                  <a:srgbClr val="DDDDDD"/>
                </a:solidFill>
                <a:latin typeface="Tahoma" pitchFamily="34" charset="0"/>
              </a:rPr>
              <a:t>1</a:t>
            </a:r>
          </a:p>
        </p:txBody>
      </p:sp>
      <p:sp>
        <p:nvSpPr>
          <p:cNvPr id="51217" name="Text Box 38"/>
          <p:cNvSpPr txBox="1">
            <a:spLocks noChangeArrowheads="1"/>
          </p:cNvSpPr>
          <p:nvPr/>
        </p:nvSpPr>
        <p:spPr bwMode="auto">
          <a:xfrm>
            <a:off x="7620000" y="42672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a:solidFill>
                  <a:srgbClr val="DDDDDD"/>
                </a:solidFill>
              </a:rPr>
              <a:t>SRAS</a:t>
            </a:r>
            <a:r>
              <a:rPr lang="en-US" sz="2300" baseline="-25000">
                <a:solidFill>
                  <a:srgbClr val="DDDDDD"/>
                </a:solidFill>
                <a:latin typeface="Tahoma" pitchFamily="34" charset="0"/>
              </a:rPr>
              <a:t>1</a:t>
            </a:r>
          </a:p>
        </p:txBody>
      </p:sp>
      <p:sp>
        <p:nvSpPr>
          <p:cNvPr id="51218" name="Text Box 39"/>
          <p:cNvSpPr txBox="1">
            <a:spLocks noChangeArrowheads="1"/>
          </p:cNvSpPr>
          <p:nvPr/>
        </p:nvSpPr>
        <p:spPr bwMode="auto">
          <a:xfrm>
            <a:off x="4572000" y="4343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solidFill>
                  <a:srgbClr val="DDDDDD"/>
                </a:solidFill>
                <a:latin typeface="Tahoma" pitchFamily="34" charset="0"/>
              </a:rPr>
              <a:t>P</a:t>
            </a:r>
            <a:r>
              <a:rPr lang="en-US" sz="2200" baseline="-25000">
                <a:solidFill>
                  <a:srgbClr val="DDDDDD"/>
                </a:solidFill>
                <a:latin typeface="Tahoma" pitchFamily="34" charset="0"/>
              </a:rPr>
              <a:t>1</a:t>
            </a:r>
          </a:p>
        </p:txBody>
      </p:sp>
      <p:sp>
        <p:nvSpPr>
          <p:cNvPr id="51219" name="Text Box 40"/>
          <p:cNvSpPr txBox="1">
            <a:spLocks noChangeArrowheads="1"/>
          </p:cNvSpPr>
          <p:nvPr/>
        </p:nvSpPr>
        <p:spPr bwMode="auto">
          <a:xfrm>
            <a:off x="7315200" y="1292225"/>
            <a:ext cx="9429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solidFill>
                  <a:srgbClr val="DDDDDD"/>
                </a:solidFill>
              </a:rPr>
              <a:t>LM</a:t>
            </a:r>
            <a:r>
              <a:rPr lang="en-US" sz="2300">
                <a:solidFill>
                  <a:srgbClr val="DDDDDD"/>
                </a:solidFill>
              </a:rPr>
              <a:t>(</a:t>
            </a:r>
            <a:r>
              <a:rPr lang="en-US" sz="2300" b="1" i="1">
                <a:solidFill>
                  <a:srgbClr val="DDDDDD"/>
                </a:solidFill>
              </a:rPr>
              <a:t>P</a:t>
            </a:r>
            <a:r>
              <a:rPr lang="en-US" sz="2300" baseline="-25000">
                <a:solidFill>
                  <a:srgbClr val="DDDDDD"/>
                </a:solidFill>
                <a:latin typeface="Tahoma" pitchFamily="34" charset="0"/>
              </a:rPr>
              <a:t>1</a:t>
            </a:r>
            <a:r>
              <a:rPr lang="en-US" sz="2300">
                <a:solidFill>
                  <a:srgbClr val="DDDDDD"/>
                </a:solidFill>
              </a:rPr>
              <a:t>)</a:t>
            </a:r>
          </a:p>
        </p:txBody>
      </p:sp>
      <p:grpSp>
        <p:nvGrpSpPr>
          <p:cNvPr id="51220" name="Group 41"/>
          <p:cNvGrpSpPr>
            <a:grpSpLocks/>
          </p:cNvGrpSpPr>
          <p:nvPr/>
        </p:nvGrpSpPr>
        <p:grpSpPr bwMode="auto">
          <a:xfrm>
            <a:off x="5105400" y="1752600"/>
            <a:ext cx="2576513" cy="1524000"/>
            <a:chOff x="3216" y="1104"/>
            <a:chExt cx="1623" cy="960"/>
          </a:xfrm>
        </p:grpSpPr>
        <p:sp>
          <p:nvSpPr>
            <p:cNvPr id="51232" name="Line 42"/>
            <p:cNvSpPr>
              <a:spLocks noChangeShapeType="1"/>
            </p:cNvSpPr>
            <p:nvPr/>
          </p:nvSpPr>
          <p:spPr bwMode="auto">
            <a:xfrm>
              <a:off x="3216" y="1104"/>
              <a:ext cx="1296" cy="816"/>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3" name="Text Box 43"/>
            <p:cNvSpPr txBox="1">
              <a:spLocks noChangeArrowheads="1"/>
            </p:cNvSpPr>
            <p:nvPr/>
          </p:nvSpPr>
          <p:spPr bwMode="auto">
            <a:xfrm>
              <a:off x="4512" y="1785"/>
              <a:ext cx="32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IS</a:t>
              </a:r>
              <a:r>
                <a:rPr lang="en-US" sz="2300" baseline="-25000">
                  <a:latin typeface="Tahoma" pitchFamily="34" charset="0"/>
                </a:rPr>
                <a:t>2</a:t>
              </a:r>
            </a:p>
          </p:txBody>
        </p:sp>
      </p:grpSp>
      <p:sp>
        <p:nvSpPr>
          <p:cNvPr id="51221" name="Line 44"/>
          <p:cNvSpPr>
            <a:spLocks noChangeShapeType="1"/>
          </p:cNvSpPr>
          <p:nvPr/>
        </p:nvSpPr>
        <p:spPr bwMode="auto">
          <a:xfrm>
            <a:off x="6124575" y="2395538"/>
            <a:ext cx="0" cy="3497262"/>
          </a:xfrm>
          <a:prstGeom prst="line">
            <a:avLst/>
          </a:prstGeom>
          <a:noFill/>
          <a:ln w="12700">
            <a:solidFill>
              <a:srgbClr val="C0C0C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51222" name="Text Box 45"/>
          <p:cNvSpPr txBox="1">
            <a:spLocks noChangeArrowheads="1"/>
          </p:cNvSpPr>
          <p:nvPr/>
        </p:nvSpPr>
        <p:spPr bwMode="auto">
          <a:xfrm>
            <a:off x="7753350" y="5218113"/>
            <a:ext cx="563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solidFill>
                  <a:srgbClr val="DDDDDD"/>
                </a:solidFill>
              </a:rPr>
              <a:t>AD</a:t>
            </a:r>
            <a:r>
              <a:rPr lang="en-US" sz="2300" baseline="-25000">
                <a:solidFill>
                  <a:srgbClr val="DDDDDD"/>
                </a:solidFill>
                <a:latin typeface="Tahoma" pitchFamily="34" charset="0"/>
              </a:rPr>
              <a:t>1</a:t>
            </a:r>
          </a:p>
        </p:txBody>
      </p:sp>
      <p:grpSp>
        <p:nvGrpSpPr>
          <p:cNvPr id="11" name="Group 47"/>
          <p:cNvGrpSpPr>
            <a:grpSpLocks/>
          </p:cNvGrpSpPr>
          <p:nvPr/>
        </p:nvGrpSpPr>
        <p:grpSpPr bwMode="auto">
          <a:xfrm>
            <a:off x="4572000" y="1695450"/>
            <a:ext cx="4222750" cy="3567113"/>
            <a:chOff x="2880" y="1068"/>
            <a:chExt cx="2660" cy="2247"/>
          </a:xfrm>
        </p:grpSpPr>
        <p:grpSp>
          <p:nvGrpSpPr>
            <p:cNvPr id="51225" name="Group 48"/>
            <p:cNvGrpSpPr>
              <a:grpSpLocks/>
            </p:cNvGrpSpPr>
            <p:nvPr/>
          </p:nvGrpSpPr>
          <p:grpSpPr bwMode="auto">
            <a:xfrm>
              <a:off x="2880" y="2979"/>
              <a:ext cx="2496" cy="336"/>
              <a:chOff x="2880" y="2979"/>
              <a:chExt cx="2496" cy="336"/>
            </a:xfrm>
          </p:grpSpPr>
          <p:sp>
            <p:nvSpPr>
              <p:cNvPr id="51229" name="Line 49"/>
              <p:cNvSpPr>
                <a:spLocks noChangeShapeType="1"/>
              </p:cNvSpPr>
              <p:nvPr/>
            </p:nvSpPr>
            <p:spPr bwMode="auto">
              <a:xfrm>
                <a:off x="3120" y="3171"/>
                <a:ext cx="1872" cy="0"/>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0" name="Text Box 50"/>
              <p:cNvSpPr txBox="1">
                <a:spLocks noChangeArrowheads="1"/>
              </p:cNvSpPr>
              <p:nvPr/>
            </p:nvSpPr>
            <p:spPr bwMode="auto">
              <a:xfrm>
                <a:off x="4800" y="2979"/>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a:t>SRAS</a:t>
                </a:r>
                <a:r>
                  <a:rPr lang="en-US" sz="2300" baseline="-25000">
                    <a:latin typeface="Tahoma" pitchFamily="34" charset="0"/>
                  </a:rPr>
                  <a:t>2</a:t>
                </a:r>
              </a:p>
            </p:txBody>
          </p:sp>
          <p:sp>
            <p:nvSpPr>
              <p:cNvPr id="51231" name="Text Box 51"/>
              <p:cNvSpPr txBox="1">
                <a:spLocks noChangeArrowheads="1"/>
              </p:cNvSpPr>
              <p:nvPr/>
            </p:nvSpPr>
            <p:spPr bwMode="auto">
              <a:xfrm>
                <a:off x="2880" y="3027"/>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P</a:t>
                </a:r>
                <a:r>
                  <a:rPr lang="en-US" sz="2200" baseline="-25000">
                    <a:latin typeface="Tahoma" pitchFamily="34" charset="0"/>
                  </a:rPr>
                  <a:t>2</a:t>
                </a:r>
              </a:p>
            </p:txBody>
          </p:sp>
        </p:grpSp>
        <p:grpSp>
          <p:nvGrpSpPr>
            <p:cNvPr id="51226" name="Group 52"/>
            <p:cNvGrpSpPr>
              <a:grpSpLocks/>
            </p:cNvGrpSpPr>
            <p:nvPr/>
          </p:nvGrpSpPr>
          <p:grpSpPr bwMode="auto">
            <a:xfrm>
              <a:off x="3825" y="1068"/>
              <a:ext cx="1715" cy="945"/>
              <a:chOff x="3825" y="1068"/>
              <a:chExt cx="1715" cy="945"/>
            </a:xfrm>
          </p:grpSpPr>
          <p:sp>
            <p:nvSpPr>
              <p:cNvPr id="51227" name="Line 53"/>
              <p:cNvSpPr>
                <a:spLocks noChangeShapeType="1"/>
              </p:cNvSpPr>
              <p:nvPr/>
            </p:nvSpPr>
            <p:spPr bwMode="auto">
              <a:xfrm flipV="1">
                <a:off x="3825" y="1245"/>
                <a:ext cx="1152" cy="768"/>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8" name="Text Box 54"/>
              <p:cNvSpPr txBox="1">
                <a:spLocks noChangeArrowheads="1"/>
              </p:cNvSpPr>
              <p:nvPr/>
            </p:nvSpPr>
            <p:spPr bwMode="auto">
              <a:xfrm>
                <a:off x="4946" y="1068"/>
                <a:ext cx="59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t>LM</a:t>
                </a:r>
                <a:r>
                  <a:rPr lang="en-US" sz="2300"/>
                  <a:t>(</a:t>
                </a:r>
                <a:r>
                  <a:rPr lang="en-US" sz="2300" b="1" i="1"/>
                  <a:t>P</a:t>
                </a:r>
                <a:r>
                  <a:rPr lang="en-US" sz="2300" baseline="-25000">
                    <a:latin typeface="Tahoma" pitchFamily="34" charset="0"/>
                  </a:rPr>
                  <a:t>2</a:t>
                </a:r>
                <a:r>
                  <a:rPr lang="en-US" sz="2300"/>
                  <a:t>)</a:t>
                </a:r>
              </a:p>
            </p:txBody>
          </p:sp>
        </p:grpSp>
      </p:grpSp>
      <p:sp>
        <p:nvSpPr>
          <p:cNvPr id="51224" name="Rectangle 55"/>
          <p:cNvSpPr>
            <a:spLocks noChangeArrowheads="1"/>
          </p:cNvSpPr>
          <p:nvPr/>
        </p:nvSpPr>
        <p:spPr bwMode="auto">
          <a:xfrm>
            <a:off x="476250" y="3378200"/>
            <a:ext cx="3697288" cy="2681288"/>
          </a:xfrm>
          <a:prstGeom prst="rect">
            <a:avLst/>
          </a:prstGeom>
          <a:solidFill>
            <a:srgbClr val="FF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500" dirty="0"/>
              <a:t>Over time, </a:t>
            </a:r>
            <a:r>
              <a:rPr lang="en-US" sz="2500" b="1" i="1" dirty="0"/>
              <a:t>P</a:t>
            </a:r>
            <a:r>
              <a:rPr lang="en-US" sz="2500" dirty="0"/>
              <a:t> gradually falls, </a:t>
            </a:r>
            <a:r>
              <a:rPr lang="en-US" sz="2500" dirty="0" smtClean="0"/>
              <a:t>causing:</a:t>
            </a:r>
            <a:endParaRPr lang="en-US" sz="2500" dirty="0"/>
          </a:p>
          <a:p>
            <a:pPr marL="346075" lvl="1" indent="-231775">
              <a:lnSpc>
                <a:spcPct val="105000"/>
              </a:lnSpc>
              <a:spcBef>
                <a:spcPct val="20000"/>
              </a:spcBef>
              <a:buClr>
                <a:schemeClr val="folHlink"/>
              </a:buClr>
              <a:buSzPct val="120000"/>
              <a:buFontTx/>
              <a:buChar char="•"/>
            </a:pPr>
            <a:r>
              <a:rPr lang="en-US" sz="2500" i="1" dirty="0"/>
              <a:t>SRAS</a:t>
            </a:r>
            <a:r>
              <a:rPr lang="en-US" sz="2500" dirty="0"/>
              <a:t>  to move down</a:t>
            </a:r>
          </a:p>
          <a:p>
            <a:pPr marL="346075" lvl="1" indent="-231775">
              <a:lnSpc>
                <a:spcPct val="105000"/>
              </a:lnSpc>
              <a:spcBef>
                <a:spcPct val="20000"/>
              </a:spcBef>
              <a:buClr>
                <a:schemeClr val="folHlink"/>
              </a:buClr>
              <a:buSzPct val="120000"/>
              <a:buFontTx/>
              <a:buChar char="•"/>
            </a:pPr>
            <a:r>
              <a:rPr lang="en-US" sz="2500" b="1" i="1" dirty="0"/>
              <a:t>M</a:t>
            </a:r>
            <a:r>
              <a:rPr lang="en-US" sz="2500" i="1" dirty="0"/>
              <a:t>/</a:t>
            </a:r>
            <a:r>
              <a:rPr lang="en-US" sz="2500" b="1" i="1" dirty="0"/>
              <a:t>P</a:t>
            </a:r>
            <a:r>
              <a:rPr lang="en-US" sz="2500" dirty="0"/>
              <a:t>  to increase, which causes </a:t>
            </a:r>
            <a:r>
              <a:rPr lang="en-US" sz="2500" i="1" dirty="0"/>
              <a:t>LM</a:t>
            </a:r>
            <a:r>
              <a:rPr lang="en-US" sz="2500" dirty="0"/>
              <a:t> </a:t>
            </a:r>
            <a:br>
              <a:rPr lang="en-US" sz="2500" dirty="0"/>
            </a:br>
            <a:r>
              <a:rPr lang="en-US" sz="2500" dirty="0"/>
              <a:t>to move down </a:t>
            </a:r>
          </a:p>
        </p:txBody>
      </p:sp>
    </p:spTree>
    <p:extLst>
      <p:ext uri="{BB962C8B-B14F-4D97-AF65-F5344CB8AC3E}">
        <p14:creationId xmlns:p14="http://schemas.microsoft.com/office/powerpoint/2010/main" val="418240619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DDDDDD"/>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DDDDDD"/>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2"/>
          <p:cNvSpPr>
            <a:spLocks noChangeShapeType="1"/>
          </p:cNvSpPr>
          <p:nvPr/>
        </p:nvSpPr>
        <p:spPr bwMode="auto">
          <a:xfrm flipV="1">
            <a:off x="5486400" y="1600200"/>
            <a:ext cx="1828800" cy="1219200"/>
          </a:xfrm>
          <a:prstGeom prst="line">
            <a:avLst/>
          </a:prstGeom>
          <a:noFill/>
          <a:ln w="28575">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27" name="Line 3"/>
          <p:cNvSpPr>
            <a:spLocks noChangeShapeType="1"/>
          </p:cNvSpPr>
          <p:nvPr/>
        </p:nvSpPr>
        <p:spPr bwMode="auto">
          <a:xfrm>
            <a:off x="5715000" y="1371600"/>
            <a:ext cx="2057400" cy="1295400"/>
          </a:xfrm>
          <a:prstGeom prst="line">
            <a:avLst/>
          </a:prstGeom>
          <a:noFill/>
          <a:ln w="28575">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28" name="Line 4"/>
          <p:cNvSpPr>
            <a:spLocks noChangeShapeType="1"/>
          </p:cNvSpPr>
          <p:nvPr/>
        </p:nvSpPr>
        <p:spPr bwMode="auto">
          <a:xfrm>
            <a:off x="4953000" y="4572000"/>
            <a:ext cx="2971800" cy="0"/>
          </a:xfrm>
          <a:prstGeom prst="line">
            <a:avLst/>
          </a:prstGeom>
          <a:noFill/>
          <a:ln w="28575">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29" name="Line 5"/>
          <p:cNvSpPr>
            <a:spLocks noChangeShapeType="1"/>
          </p:cNvSpPr>
          <p:nvPr/>
        </p:nvSpPr>
        <p:spPr bwMode="auto">
          <a:xfrm>
            <a:off x="5653088" y="3702050"/>
            <a:ext cx="2087562" cy="1717675"/>
          </a:xfrm>
          <a:prstGeom prst="line">
            <a:avLst/>
          </a:prstGeom>
          <a:noFill/>
          <a:ln w="28575">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2230" name="Group 6"/>
          <p:cNvGrpSpPr>
            <a:grpSpLocks/>
          </p:cNvGrpSpPr>
          <p:nvPr/>
        </p:nvGrpSpPr>
        <p:grpSpPr bwMode="auto">
          <a:xfrm>
            <a:off x="5421313" y="3995738"/>
            <a:ext cx="2655887" cy="1882775"/>
            <a:chOff x="3415" y="2517"/>
            <a:chExt cx="1673" cy="1186"/>
          </a:xfrm>
        </p:grpSpPr>
        <p:sp>
          <p:nvSpPr>
            <p:cNvPr id="52269" name="Line 7"/>
            <p:cNvSpPr>
              <a:spLocks noChangeShapeType="1"/>
            </p:cNvSpPr>
            <p:nvPr/>
          </p:nvSpPr>
          <p:spPr bwMode="auto">
            <a:xfrm>
              <a:off x="3415" y="2517"/>
              <a:ext cx="1315" cy="108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0" name="Text Box 8"/>
            <p:cNvSpPr txBox="1">
              <a:spLocks noChangeArrowheads="1"/>
            </p:cNvSpPr>
            <p:nvPr/>
          </p:nvSpPr>
          <p:spPr bwMode="auto">
            <a:xfrm>
              <a:off x="4733" y="3453"/>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t>AD</a:t>
              </a:r>
              <a:r>
                <a:rPr lang="en-US" sz="2300" baseline="-25000">
                  <a:latin typeface="Tahoma" pitchFamily="34" charset="0"/>
                </a:rPr>
                <a:t>2</a:t>
              </a:r>
            </a:p>
          </p:txBody>
        </p:sp>
      </p:grpSp>
      <p:grpSp>
        <p:nvGrpSpPr>
          <p:cNvPr id="52231" name="Group 9"/>
          <p:cNvGrpSpPr>
            <a:grpSpLocks/>
          </p:cNvGrpSpPr>
          <p:nvPr/>
        </p:nvGrpSpPr>
        <p:grpSpPr bwMode="auto">
          <a:xfrm>
            <a:off x="4572000" y="1695450"/>
            <a:ext cx="4222750" cy="3567113"/>
            <a:chOff x="2880" y="1068"/>
            <a:chExt cx="2660" cy="2247"/>
          </a:xfrm>
        </p:grpSpPr>
        <p:grpSp>
          <p:nvGrpSpPr>
            <p:cNvPr id="52262" name="Group 10"/>
            <p:cNvGrpSpPr>
              <a:grpSpLocks/>
            </p:cNvGrpSpPr>
            <p:nvPr/>
          </p:nvGrpSpPr>
          <p:grpSpPr bwMode="auto">
            <a:xfrm>
              <a:off x="2880" y="2979"/>
              <a:ext cx="2496" cy="336"/>
              <a:chOff x="2880" y="2979"/>
              <a:chExt cx="2496" cy="336"/>
            </a:xfrm>
          </p:grpSpPr>
          <p:sp>
            <p:nvSpPr>
              <p:cNvPr id="52266" name="Line 11"/>
              <p:cNvSpPr>
                <a:spLocks noChangeShapeType="1"/>
              </p:cNvSpPr>
              <p:nvPr/>
            </p:nvSpPr>
            <p:spPr bwMode="auto">
              <a:xfrm>
                <a:off x="3120" y="3171"/>
                <a:ext cx="1872" cy="0"/>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7" name="Text Box 12"/>
              <p:cNvSpPr txBox="1">
                <a:spLocks noChangeArrowheads="1"/>
              </p:cNvSpPr>
              <p:nvPr/>
            </p:nvSpPr>
            <p:spPr bwMode="auto">
              <a:xfrm>
                <a:off x="4800" y="2979"/>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a:t>SRAS</a:t>
                </a:r>
                <a:r>
                  <a:rPr lang="en-US" sz="2300" baseline="-25000">
                    <a:latin typeface="Tahoma" pitchFamily="34" charset="0"/>
                  </a:rPr>
                  <a:t>2</a:t>
                </a:r>
              </a:p>
            </p:txBody>
          </p:sp>
          <p:sp>
            <p:nvSpPr>
              <p:cNvPr id="52268" name="Text Box 13"/>
              <p:cNvSpPr txBox="1">
                <a:spLocks noChangeArrowheads="1"/>
              </p:cNvSpPr>
              <p:nvPr/>
            </p:nvSpPr>
            <p:spPr bwMode="auto">
              <a:xfrm>
                <a:off x="2880" y="3027"/>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P</a:t>
                </a:r>
                <a:r>
                  <a:rPr lang="en-US" sz="2200" baseline="-25000">
                    <a:latin typeface="Tahoma" pitchFamily="34" charset="0"/>
                  </a:rPr>
                  <a:t>2</a:t>
                </a:r>
              </a:p>
            </p:txBody>
          </p:sp>
        </p:grpSp>
        <p:grpSp>
          <p:nvGrpSpPr>
            <p:cNvPr id="52263" name="Group 14"/>
            <p:cNvGrpSpPr>
              <a:grpSpLocks/>
            </p:cNvGrpSpPr>
            <p:nvPr/>
          </p:nvGrpSpPr>
          <p:grpSpPr bwMode="auto">
            <a:xfrm>
              <a:off x="3825" y="1068"/>
              <a:ext cx="1715" cy="945"/>
              <a:chOff x="3825" y="1068"/>
              <a:chExt cx="1715" cy="945"/>
            </a:xfrm>
          </p:grpSpPr>
          <p:sp>
            <p:nvSpPr>
              <p:cNvPr id="52264" name="Line 15"/>
              <p:cNvSpPr>
                <a:spLocks noChangeShapeType="1"/>
              </p:cNvSpPr>
              <p:nvPr/>
            </p:nvSpPr>
            <p:spPr bwMode="auto">
              <a:xfrm flipV="1">
                <a:off x="3825" y="1245"/>
                <a:ext cx="1152" cy="768"/>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5" name="Text Box 16"/>
              <p:cNvSpPr txBox="1">
                <a:spLocks noChangeArrowheads="1"/>
              </p:cNvSpPr>
              <p:nvPr/>
            </p:nvSpPr>
            <p:spPr bwMode="auto">
              <a:xfrm>
                <a:off x="4946" y="1068"/>
                <a:ext cx="59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t>LM</a:t>
                </a:r>
                <a:r>
                  <a:rPr lang="en-US" sz="2300"/>
                  <a:t>(</a:t>
                </a:r>
                <a:r>
                  <a:rPr lang="en-US" sz="2300" b="1" i="1"/>
                  <a:t>P</a:t>
                </a:r>
                <a:r>
                  <a:rPr lang="en-US" sz="2300" baseline="-25000">
                    <a:latin typeface="Tahoma" pitchFamily="34" charset="0"/>
                  </a:rPr>
                  <a:t>2</a:t>
                </a:r>
                <a:r>
                  <a:rPr lang="en-US" sz="2300"/>
                  <a:t>)</a:t>
                </a:r>
              </a:p>
            </p:txBody>
          </p:sp>
        </p:grpSp>
      </p:grpSp>
      <p:sp>
        <p:nvSpPr>
          <p:cNvPr id="52232" name="Rectangle 17"/>
          <p:cNvSpPr>
            <a:spLocks noGrp="1" noChangeArrowheads="1"/>
          </p:cNvSpPr>
          <p:nvPr>
            <p:ph type="title"/>
          </p:nvPr>
        </p:nvSpPr>
        <p:spPr/>
        <p:txBody>
          <a:bodyPr/>
          <a:lstStyle/>
          <a:p>
            <a:r>
              <a:rPr lang="en-US" sz="2800" smtClean="0"/>
              <a:t>The SR and LR effects of an </a:t>
            </a:r>
            <a:r>
              <a:rPr lang="en-US" sz="2800" i="1" smtClean="0"/>
              <a:t>IS</a:t>
            </a:r>
            <a:r>
              <a:rPr lang="en-US" sz="1100" i="1" smtClean="0"/>
              <a:t> </a:t>
            </a:r>
            <a:r>
              <a:rPr lang="en-US" sz="2800" smtClean="0"/>
              <a:t> shock</a:t>
            </a:r>
          </a:p>
        </p:txBody>
      </p:sp>
      <p:grpSp>
        <p:nvGrpSpPr>
          <p:cNvPr id="52233" name="Group 18"/>
          <p:cNvGrpSpPr>
            <a:grpSpLocks/>
          </p:cNvGrpSpPr>
          <p:nvPr/>
        </p:nvGrpSpPr>
        <p:grpSpPr bwMode="auto">
          <a:xfrm>
            <a:off x="4572000" y="1143000"/>
            <a:ext cx="3657600" cy="2500313"/>
            <a:chOff x="2256" y="806"/>
            <a:chExt cx="2304" cy="1575"/>
          </a:xfrm>
        </p:grpSpPr>
        <p:grpSp>
          <p:nvGrpSpPr>
            <p:cNvPr id="52257" name="Group 19"/>
            <p:cNvGrpSpPr>
              <a:grpSpLocks/>
            </p:cNvGrpSpPr>
            <p:nvPr/>
          </p:nvGrpSpPr>
          <p:grpSpPr bwMode="auto">
            <a:xfrm>
              <a:off x="2496" y="960"/>
              <a:ext cx="1824" cy="1188"/>
              <a:chOff x="2640" y="1056"/>
              <a:chExt cx="2496" cy="2112"/>
            </a:xfrm>
          </p:grpSpPr>
          <p:sp>
            <p:nvSpPr>
              <p:cNvPr id="52260" name="Line 20"/>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1" name="Line 21"/>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58" name="Text Box 22"/>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52259" name="Text Box 23"/>
            <p:cNvSpPr txBox="1">
              <a:spLocks noChangeArrowheads="1"/>
            </p:cNvSpPr>
            <p:nvPr/>
          </p:nvSpPr>
          <p:spPr bwMode="auto">
            <a:xfrm>
              <a:off x="2256" y="80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r</a:t>
              </a:r>
              <a:endParaRPr lang="en-US" sz="2200"/>
            </a:p>
          </p:txBody>
        </p:sp>
      </p:grpSp>
      <p:grpSp>
        <p:nvGrpSpPr>
          <p:cNvPr id="52234" name="Group 24"/>
          <p:cNvGrpSpPr>
            <a:grpSpLocks/>
          </p:cNvGrpSpPr>
          <p:nvPr/>
        </p:nvGrpSpPr>
        <p:grpSpPr bwMode="auto">
          <a:xfrm>
            <a:off x="4572000" y="3767138"/>
            <a:ext cx="3657600" cy="2500312"/>
            <a:chOff x="2256" y="806"/>
            <a:chExt cx="2304" cy="1575"/>
          </a:xfrm>
        </p:grpSpPr>
        <p:grpSp>
          <p:nvGrpSpPr>
            <p:cNvPr id="52252" name="Group 25"/>
            <p:cNvGrpSpPr>
              <a:grpSpLocks/>
            </p:cNvGrpSpPr>
            <p:nvPr/>
          </p:nvGrpSpPr>
          <p:grpSpPr bwMode="auto">
            <a:xfrm>
              <a:off x="2496" y="960"/>
              <a:ext cx="1824" cy="1188"/>
              <a:chOff x="2640" y="1056"/>
              <a:chExt cx="2496" cy="2112"/>
            </a:xfrm>
          </p:grpSpPr>
          <p:sp>
            <p:nvSpPr>
              <p:cNvPr id="52255" name="Line 2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6" name="Line 2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53" name="Text Box 28"/>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52254" name="Text Box 29"/>
            <p:cNvSpPr txBox="1">
              <a:spLocks noChangeArrowheads="1"/>
            </p:cNvSpPr>
            <p:nvPr/>
          </p:nvSpPr>
          <p:spPr bwMode="auto">
            <a:xfrm>
              <a:off x="2256" y="80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P</a:t>
              </a:r>
              <a:endParaRPr lang="en-US" sz="2200"/>
            </a:p>
          </p:txBody>
        </p:sp>
      </p:grpSp>
      <p:sp>
        <p:nvSpPr>
          <p:cNvPr id="52235" name="Line 30"/>
          <p:cNvSpPr>
            <a:spLocks noChangeShapeType="1"/>
          </p:cNvSpPr>
          <p:nvPr/>
        </p:nvSpPr>
        <p:spPr bwMode="auto">
          <a:xfrm>
            <a:off x="6710363" y="4143375"/>
            <a:ext cx="0" cy="175260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6" name="Text Box 31"/>
          <p:cNvSpPr txBox="1">
            <a:spLocks noChangeArrowheads="1"/>
          </p:cNvSpPr>
          <p:nvPr/>
        </p:nvSpPr>
        <p:spPr bwMode="auto">
          <a:xfrm>
            <a:off x="6400800" y="382905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a:t>LRAS</a:t>
            </a:r>
          </a:p>
        </p:txBody>
      </p:sp>
      <p:graphicFrame>
        <p:nvGraphicFramePr>
          <p:cNvPr id="52237" name="Object 2"/>
          <p:cNvGraphicFramePr>
            <a:graphicFrameLocks noChangeAspect="1"/>
          </p:cNvGraphicFramePr>
          <p:nvPr/>
        </p:nvGraphicFramePr>
        <p:xfrm>
          <a:off x="6580188" y="5886450"/>
          <a:ext cx="334962" cy="438150"/>
        </p:xfrm>
        <a:graphic>
          <a:graphicData uri="http://schemas.openxmlformats.org/presentationml/2006/ole">
            <mc:AlternateContent xmlns:mc="http://schemas.openxmlformats.org/markup-compatibility/2006">
              <mc:Choice xmlns:v="urn:schemas-microsoft-com:vml" Requires="v">
                <p:oleObj spid="_x0000_s13375" name="Equation" r:id="rId4" imgW="164885" imgH="215619" progId="Equation.DSMT4">
                  <p:embed/>
                </p:oleObj>
              </mc:Choice>
              <mc:Fallback>
                <p:oleObj name="Equation" r:id="rId4" imgW="164885" imgH="21561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0188" y="5886450"/>
                        <a:ext cx="33496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2238" name="Group 33"/>
          <p:cNvGrpSpPr>
            <a:grpSpLocks/>
          </p:cNvGrpSpPr>
          <p:nvPr/>
        </p:nvGrpSpPr>
        <p:grpSpPr bwMode="auto">
          <a:xfrm>
            <a:off x="6400800" y="1219200"/>
            <a:ext cx="762000" cy="2495550"/>
            <a:chOff x="4032" y="768"/>
            <a:chExt cx="480" cy="1572"/>
          </a:xfrm>
        </p:grpSpPr>
        <p:sp>
          <p:nvSpPr>
            <p:cNvPr id="52249" name="Line 34"/>
            <p:cNvSpPr>
              <a:spLocks noChangeShapeType="1"/>
            </p:cNvSpPr>
            <p:nvPr/>
          </p:nvSpPr>
          <p:spPr bwMode="auto">
            <a:xfrm>
              <a:off x="4227" y="966"/>
              <a:ext cx="0" cy="1104"/>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0" name="Text Box 35"/>
            <p:cNvSpPr txBox="1">
              <a:spLocks noChangeArrowheads="1"/>
            </p:cNvSpPr>
            <p:nvPr/>
          </p:nvSpPr>
          <p:spPr bwMode="auto">
            <a:xfrm>
              <a:off x="4032" y="768"/>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a:t>LRAS</a:t>
              </a:r>
            </a:p>
          </p:txBody>
        </p:sp>
        <p:graphicFrame>
          <p:nvGraphicFramePr>
            <p:cNvPr id="52251" name="Object 4"/>
            <p:cNvGraphicFramePr>
              <a:graphicFrameLocks noChangeAspect="1"/>
            </p:cNvGraphicFramePr>
            <p:nvPr/>
          </p:nvGraphicFramePr>
          <p:xfrm>
            <a:off x="4145" y="2064"/>
            <a:ext cx="211" cy="276"/>
          </p:xfrm>
          <a:graphic>
            <a:graphicData uri="http://schemas.openxmlformats.org/presentationml/2006/ole">
              <mc:AlternateContent xmlns:mc="http://schemas.openxmlformats.org/markup-compatibility/2006">
                <mc:Choice xmlns:v="urn:schemas-microsoft-com:vml" Requires="v">
                  <p:oleObj spid="_x0000_s13376" name="Equation" r:id="rId6" imgW="164885" imgH="215619" progId="Equation.DSMT4">
                    <p:embed/>
                  </p:oleObj>
                </mc:Choice>
                <mc:Fallback>
                  <p:oleObj name="Equation" r:id="rId6" imgW="164885" imgH="21561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2064"/>
                          <a:ext cx="21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2239" name="Text Box 37"/>
          <p:cNvSpPr txBox="1">
            <a:spLocks noChangeArrowheads="1"/>
          </p:cNvSpPr>
          <p:nvPr/>
        </p:nvSpPr>
        <p:spPr bwMode="auto">
          <a:xfrm>
            <a:off x="7800975" y="2528888"/>
            <a:ext cx="4286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solidFill>
                  <a:srgbClr val="DDDDDD"/>
                </a:solidFill>
                <a:latin typeface="Tahoma" pitchFamily="34" charset="0"/>
              </a:rPr>
              <a:t>IS</a:t>
            </a:r>
            <a:r>
              <a:rPr lang="en-US" sz="2300" baseline="-25000">
                <a:solidFill>
                  <a:srgbClr val="DDDDDD"/>
                </a:solidFill>
                <a:latin typeface="Tahoma" pitchFamily="34" charset="0"/>
              </a:rPr>
              <a:t>1</a:t>
            </a:r>
          </a:p>
        </p:txBody>
      </p:sp>
      <p:sp>
        <p:nvSpPr>
          <p:cNvPr id="52240" name="Text Box 38"/>
          <p:cNvSpPr txBox="1">
            <a:spLocks noChangeArrowheads="1"/>
          </p:cNvSpPr>
          <p:nvPr/>
        </p:nvSpPr>
        <p:spPr bwMode="auto">
          <a:xfrm>
            <a:off x="7620000" y="42672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a:solidFill>
                  <a:srgbClr val="DDDDDD"/>
                </a:solidFill>
              </a:rPr>
              <a:t>SRAS</a:t>
            </a:r>
            <a:r>
              <a:rPr lang="en-US" sz="2300" baseline="-25000">
                <a:solidFill>
                  <a:srgbClr val="DDDDDD"/>
                </a:solidFill>
                <a:latin typeface="Tahoma" pitchFamily="34" charset="0"/>
              </a:rPr>
              <a:t>1</a:t>
            </a:r>
          </a:p>
        </p:txBody>
      </p:sp>
      <p:sp>
        <p:nvSpPr>
          <p:cNvPr id="52241" name="Text Box 39"/>
          <p:cNvSpPr txBox="1">
            <a:spLocks noChangeArrowheads="1"/>
          </p:cNvSpPr>
          <p:nvPr/>
        </p:nvSpPr>
        <p:spPr bwMode="auto">
          <a:xfrm>
            <a:off x="4572000" y="4343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solidFill>
                  <a:srgbClr val="DDDDDD"/>
                </a:solidFill>
                <a:latin typeface="Tahoma" pitchFamily="34" charset="0"/>
              </a:rPr>
              <a:t>P</a:t>
            </a:r>
            <a:r>
              <a:rPr lang="en-US" sz="2200" baseline="-25000">
                <a:solidFill>
                  <a:srgbClr val="DDDDDD"/>
                </a:solidFill>
                <a:latin typeface="Tahoma" pitchFamily="34" charset="0"/>
              </a:rPr>
              <a:t>1</a:t>
            </a:r>
          </a:p>
        </p:txBody>
      </p:sp>
      <p:sp>
        <p:nvSpPr>
          <p:cNvPr id="52242" name="Text Box 40"/>
          <p:cNvSpPr txBox="1">
            <a:spLocks noChangeArrowheads="1"/>
          </p:cNvSpPr>
          <p:nvPr/>
        </p:nvSpPr>
        <p:spPr bwMode="auto">
          <a:xfrm>
            <a:off x="7315200" y="1292225"/>
            <a:ext cx="9429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solidFill>
                  <a:srgbClr val="DDDDDD"/>
                </a:solidFill>
              </a:rPr>
              <a:t>LM</a:t>
            </a:r>
            <a:r>
              <a:rPr lang="en-US" sz="2300">
                <a:solidFill>
                  <a:srgbClr val="DDDDDD"/>
                </a:solidFill>
              </a:rPr>
              <a:t>(</a:t>
            </a:r>
            <a:r>
              <a:rPr lang="en-US" sz="2300" b="1" i="1">
                <a:solidFill>
                  <a:srgbClr val="DDDDDD"/>
                </a:solidFill>
              </a:rPr>
              <a:t>P</a:t>
            </a:r>
            <a:r>
              <a:rPr lang="en-US" sz="2300" baseline="-25000">
                <a:solidFill>
                  <a:srgbClr val="DDDDDD"/>
                </a:solidFill>
                <a:latin typeface="Tahoma" pitchFamily="34" charset="0"/>
              </a:rPr>
              <a:t>1</a:t>
            </a:r>
            <a:r>
              <a:rPr lang="en-US" sz="2300">
                <a:solidFill>
                  <a:srgbClr val="DDDDDD"/>
                </a:solidFill>
              </a:rPr>
              <a:t>)</a:t>
            </a:r>
          </a:p>
        </p:txBody>
      </p:sp>
      <p:grpSp>
        <p:nvGrpSpPr>
          <p:cNvPr id="52243" name="Group 41"/>
          <p:cNvGrpSpPr>
            <a:grpSpLocks/>
          </p:cNvGrpSpPr>
          <p:nvPr/>
        </p:nvGrpSpPr>
        <p:grpSpPr bwMode="auto">
          <a:xfrm>
            <a:off x="5105400" y="1752600"/>
            <a:ext cx="2576513" cy="1524000"/>
            <a:chOff x="3216" y="1104"/>
            <a:chExt cx="1623" cy="960"/>
          </a:xfrm>
        </p:grpSpPr>
        <p:sp>
          <p:nvSpPr>
            <p:cNvPr id="52247" name="Line 42"/>
            <p:cNvSpPr>
              <a:spLocks noChangeShapeType="1"/>
            </p:cNvSpPr>
            <p:nvPr/>
          </p:nvSpPr>
          <p:spPr bwMode="auto">
            <a:xfrm>
              <a:off x="3216" y="1104"/>
              <a:ext cx="1296" cy="816"/>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8" name="Text Box 43"/>
            <p:cNvSpPr txBox="1">
              <a:spLocks noChangeArrowheads="1"/>
            </p:cNvSpPr>
            <p:nvPr/>
          </p:nvSpPr>
          <p:spPr bwMode="auto">
            <a:xfrm>
              <a:off x="4512" y="1785"/>
              <a:ext cx="32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IS</a:t>
              </a:r>
              <a:r>
                <a:rPr lang="en-US" sz="2300" baseline="-25000">
                  <a:latin typeface="Tahoma" pitchFamily="34" charset="0"/>
                </a:rPr>
                <a:t>2</a:t>
              </a:r>
            </a:p>
          </p:txBody>
        </p:sp>
      </p:grpSp>
      <p:sp>
        <p:nvSpPr>
          <p:cNvPr id="52244" name="Text Box 44"/>
          <p:cNvSpPr txBox="1">
            <a:spLocks noChangeArrowheads="1"/>
          </p:cNvSpPr>
          <p:nvPr/>
        </p:nvSpPr>
        <p:spPr bwMode="auto">
          <a:xfrm>
            <a:off x="7753350" y="5218113"/>
            <a:ext cx="563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solidFill>
                  <a:srgbClr val="DDDDDD"/>
                </a:solidFill>
              </a:rPr>
              <a:t>AD</a:t>
            </a:r>
            <a:r>
              <a:rPr lang="en-US" sz="2300" baseline="-25000">
                <a:solidFill>
                  <a:srgbClr val="DDDDDD"/>
                </a:solidFill>
                <a:latin typeface="Tahoma" pitchFamily="34" charset="0"/>
              </a:rPr>
              <a:t>1</a:t>
            </a:r>
          </a:p>
        </p:txBody>
      </p:sp>
      <p:sp>
        <p:nvSpPr>
          <p:cNvPr id="52245" name="Rectangle 45"/>
          <p:cNvSpPr>
            <a:spLocks noChangeArrowheads="1"/>
          </p:cNvSpPr>
          <p:nvPr/>
        </p:nvSpPr>
        <p:spPr bwMode="auto">
          <a:xfrm>
            <a:off x="373063" y="2336800"/>
            <a:ext cx="3787775" cy="1752600"/>
          </a:xfrm>
          <a:prstGeom prst="rect">
            <a:avLst/>
          </a:prstGeom>
          <a:solidFill>
            <a:srgbClr val="CCFFCC"/>
          </a:solidFill>
          <a:ln>
            <a:noFill/>
          </a:ln>
          <a:effectLst>
            <a:outerShdw blurRad="50800" dist="38100" dir="2700000" algn="tl" rotWithShape="0">
              <a:prstClr val="black">
                <a:alpha val="40000"/>
              </a:prstClr>
            </a:outerShdw>
          </a:effectLst>
          <a:extLst/>
        </p:spPr>
        <p:txBody>
          <a:bodyPr/>
          <a:lstStyle/>
          <a:p>
            <a:pPr>
              <a:lnSpc>
                <a:spcPct val="105000"/>
              </a:lnSpc>
              <a:spcBef>
                <a:spcPct val="45000"/>
              </a:spcBef>
              <a:buClr>
                <a:srgbClr val="008080"/>
              </a:buClr>
              <a:buSzPct val="120000"/>
              <a:buFont typeface="Wingdings" pitchFamily="2" charset="2"/>
              <a:buNone/>
            </a:pPr>
            <a:r>
              <a:rPr lang="en-US" sz="2500" dirty="0"/>
              <a:t>This process continues until economy reaches a long-run equilibrium with </a:t>
            </a:r>
          </a:p>
        </p:txBody>
      </p:sp>
      <p:graphicFrame>
        <p:nvGraphicFramePr>
          <p:cNvPr id="52246" name="Object 3"/>
          <p:cNvGraphicFramePr>
            <a:graphicFrameLocks noChangeAspect="1"/>
          </p:cNvGraphicFramePr>
          <p:nvPr/>
        </p:nvGraphicFramePr>
        <p:xfrm>
          <a:off x="1800225" y="3557588"/>
          <a:ext cx="923925" cy="542925"/>
        </p:xfrm>
        <a:graphic>
          <a:graphicData uri="http://schemas.openxmlformats.org/presentationml/2006/ole">
            <mc:AlternateContent xmlns:mc="http://schemas.openxmlformats.org/markup-compatibility/2006">
              <mc:Choice xmlns:v="urn:schemas-microsoft-com:vml" Requires="v">
                <p:oleObj spid="_x0000_s13377" name="Equation" r:id="rId7" imgW="431613" imgH="253890" progId="Equation.DSMT4">
                  <p:embed/>
                </p:oleObj>
              </mc:Choice>
              <mc:Fallback>
                <p:oleObj name="Equation" r:id="rId7" imgW="431613" imgH="25389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0225" y="3557588"/>
                        <a:ext cx="9239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691559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Analyze SR &amp; LR effects of </a:t>
            </a:r>
            <a:r>
              <a:rPr lang="en-US" sz="3500" dirty="0" smtClean="0">
                <a:solidFill>
                  <a:schemeClr val="bg1"/>
                </a:solidFill>
                <a:effectLst>
                  <a:outerShdw blurRad="38100" dist="38100" dir="2700000" algn="tl">
                    <a:srgbClr val="000000">
                      <a:alpha val="43137"/>
                    </a:srgbClr>
                  </a:outerShdw>
                </a:effectLst>
                <a:latin typeface="Times New Roman"/>
                <a:cs typeface="Times New Roman"/>
                <a:sym typeface="Symbol" pitchFamily="18" charset="2"/>
              </a:rPr>
              <a:t>Δ</a:t>
            </a:r>
            <a:r>
              <a:rPr lang="en-US" i="1" dirty="0" smtClean="0">
                <a:solidFill>
                  <a:schemeClr val="bg1"/>
                </a:solidFill>
                <a:effectLst>
                  <a:outerShdw blurRad="38100" dist="38100" dir="2700000" algn="tl">
                    <a:srgbClr val="000000">
                      <a:alpha val="43137"/>
                    </a:srgbClr>
                  </a:outerShdw>
                </a:effectLst>
                <a:sym typeface="Symbol" pitchFamily="18" charset="2"/>
              </a:rPr>
              <a:t>M</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35</a:t>
            </a:fld>
            <a:endParaRPr lang="en-US" sz="1600" dirty="0">
              <a:solidFill>
                <a:srgbClr val="006666"/>
              </a:solidFill>
              <a:cs typeface="Arial"/>
            </a:endParaRPr>
          </a:p>
        </p:txBody>
      </p:sp>
      <p:sp>
        <p:nvSpPr>
          <p:cNvPr id="6" name="Rectangle 3"/>
          <p:cNvSpPr txBox="1">
            <a:spLocks noChangeArrowheads="1"/>
          </p:cNvSpPr>
          <p:nvPr/>
        </p:nvSpPr>
        <p:spPr>
          <a:xfrm>
            <a:off x="473075" y="1447800"/>
            <a:ext cx="4114800" cy="5181600"/>
          </a:xfrm>
          <a:prstGeom prst="rect">
            <a:avLst/>
          </a:prstGeom>
          <a:noFill/>
          <a:ln/>
        </p:spPr>
        <p:txBody>
          <a:bodyPr rIns="0"/>
          <a:lstStyle/>
          <a:p>
            <a:pPr marL="288925" indent="-288925" eaLnBrk="0" hangingPunct="0">
              <a:lnSpc>
                <a:spcPct val="105000"/>
              </a:lnSpc>
              <a:spcBef>
                <a:spcPct val="25000"/>
              </a:spcBef>
              <a:buClr>
                <a:schemeClr val="accent2"/>
              </a:buClr>
              <a:buSzPct val="90000"/>
              <a:buFont typeface="Wingdings" pitchFamily="2" charset="2"/>
              <a:buAutoNum type="alphaLcPeriod"/>
              <a:defRPr/>
            </a:pPr>
            <a:r>
              <a:rPr lang="en-US" sz="2300" kern="0" dirty="0">
                <a:latin typeface="+mn-lt"/>
                <a:cs typeface="+mn-cs"/>
              </a:rPr>
              <a:t>Draw the </a:t>
            </a:r>
            <a:r>
              <a:rPr lang="en-US" sz="2300" i="1" kern="0" dirty="0">
                <a:latin typeface="+mn-lt"/>
                <a:cs typeface="+mn-cs"/>
              </a:rPr>
              <a:t>IS-LM</a:t>
            </a:r>
            <a:r>
              <a:rPr lang="en-US" sz="2300" kern="0" dirty="0">
                <a:latin typeface="+mn-lt"/>
                <a:cs typeface="+mn-cs"/>
              </a:rPr>
              <a:t> and </a:t>
            </a:r>
            <a:r>
              <a:rPr lang="en-US" sz="2300" i="1" kern="0" dirty="0">
                <a:latin typeface="+mn-lt"/>
                <a:cs typeface="+mn-cs"/>
              </a:rPr>
              <a:t>AD-AS</a:t>
            </a:r>
            <a:r>
              <a:rPr lang="en-US" sz="2300" kern="0" dirty="0">
                <a:latin typeface="+mn-lt"/>
                <a:cs typeface="+mn-cs"/>
              </a:rPr>
              <a:t> diagrams as shown here.  </a:t>
            </a:r>
          </a:p>
          <a:p>
            <a:pPr marL="288925" indent="-288925" eaLnBrk="0" hangingPunct="0">
              <a:lnSpc>
                <a:spcPct val="105000"/>
              </a:lnSpc>
              <a:spcBef>
                <a:spcPct val="25000"/>
              </a:spcBef>
              <a:buClr>
                <a:schemeClr val="accent2"/>
              </a:buClr>
              <a:buSzPct val="90000"/>
              <a:buFont typeface="Wingdings" pitchFamily="2" charset="2"/>
              <a:buAutoNum type="alphaLcPeriod"/>
              <a:defRPr/>
            </a:pPr>
            <a:r>
              <a:rPr lang="en-US" sz="2300" kern="0" dirty="0">
                <a:latin typeface="+mn-lt"/>
                <a:cs typeface="+mn-cs"/>
              </a:rPr>
              <a:t>Suppose Fed increases </a:t>
            </a:r>
            <a:r>
              <a:rPr lang="en-US" sz="2300" b="1" i="1" kern="0" dirty="0">
                <a:latin typeface="+mn-lt"/>
                <a:cs typeface="+mn-cs"/>
              </a:rPr>
              <a:t>M</a:t>
            </a:r>
            <a:r>
              <a:rPr lang="en-US" sz="2300" b="1" kern="0" dirty="0">
                <a:latin typeface="+mn-lt"/>
                <a:cs typeface="+mn-cs"/>
              </a:rPr>
              <a:t>.</a:t>
            </a:r>
            <a:r>
              <a:rPr lang="en-US" sz="2300" kern="0" dirty="0">
                <a:latin typeface="+mn-lt"/>
                <a:cs typeface="+mn-cs"/>
              </a:rPr>
              <a:t>  Show the short-run effects on your graphs.  </a:t>
            </a:r>
          </a:p>
          <a:p>
            <a:pPr marL="288925" indent="-288925" eaLnBrk="0" hangingPunct="0">
              <a:lnSpc>
                <a:spcPct val="105000"/>
              </a:lnSpc>
              <a:spcBef>
                <a:spcPct val="25000"/>
              </a:spcBef>
              <a:buClr>
                <a:schemeClr val="accent2"/>
              </a:buClr>
              <a:buSzPct val="90000"/>
              <a:buFont typeface="Wingdings" pitchFamily="2" charset="2"/>
              <a:buAutoNum type="alphaLcPeriod"/>
              <a:defRPr/>
            </a:pPr>
            <a:r>
              <a:rPr lang="en-US" sz="2300" kern="0" dirty="0">
                <a:latin typeface="+mn-lt"/>
                <a:cs typeface="+mn-cs"/>
              </a:rPr>
              <a:t>Show what happens in the transition from the short run to the long run. </a:t>
            </a:r>
          </a:p>
          <a:p>
            <a:pPr marL="288925" indent="-288925" eaLnBrk="0" hangingPunct="0">
              <a:lnSpc>
                <a:spcPct val="105000"/>
              </a:lnSpc>
              <a:spcBef>
                <a:spcPct val="25000"/>
              </a:spcBef>
              <a:buClr>
                <a:schemeClr val="accent2"/>
              </a:buClr>
              <a:buSzPct val="90000"/>
              <a:buFont typeface="Wingdings" pitchFamily="2" charset="2"/>
              <a:buAutoNum type="alphaLcPeriod"/>
              <a:defRPr/>
            </a:pPr>
            <a:r>
              <a:rPr lang="en-US" sz="2300" kern="0" dirty="0">
                <a:latin typeface="+mn-lt"/>
                <a:cs typeface="+mn-cs"/>
              </a:rPr>
              <a:t>How do the new long-run equilibrium values of the endogenous variables compare to their initial values?  </a:t>
            </a:r>
          </a:p>
        </p:txBody>
      </p:sp>
      <p:grpSp>
        <p:nvGrpSpPr>
          <p:cNvPr id="7" name="Group 4"/>
          <p:cNvGrpSpPr>
            <a:grpSpLocks/>
          </p:cNvGrpSpPr>
          <p:nvPr/>
        </p:nvGrpSpPr>
        <p:grpSpPr bwMode="auto">
          <a:xfrm>
            <a:off x="4794250" y="1346200"/>
            <a:ext cx="3657600" cy="2500313"/>
            <a:chOff x="2256" y="806"/>
            <a:chExt cx="2304" cy="1575"/>
          </a:xfrm>
        </p:grpSpPr>
        <p:grpSp>
          <p:nvGrpSpPr>
            <p:cNvPr id="8" name="Group 5"/>
            <p:cNvGrpSpPr>
              <a:grpSpLocks/>
            </p:cNvGrpSpPr>
            <p:nvPr/>
          </p:nvGrpSpPr>
          <p:grpSpPr bwMode="auto">
            <a:xfrm>
              <a:off x="2489" y="960"/>
              <a:ext cx="1912" cy="1190"/>
              <a:chOff x="1922" y="1056"/>
              <a:chExt cx="1912" cy="2116"/>
            </a:xfrm>
          </p:grpSpPr>
          <p:sp>
            <p:nvSpPr>
              <p:cNvPr id="12" name="Line 6"/>
              <p:cNvSpPr>
                <a:spLocks noChangeShapeType="1"/>
              </p:cNvSpPr>
              <p:nvPr/>
            </p:nvSpPr>
            <p:spPr bwMode="auto">
              <a:xfrm>
                <a:off x="1922" y="1056"/>
                <a:ext cx="0" cy="2112"/>
              </a:xfrm>
              <a:prstGeom prst="line">
                <a:avLst/>
              </a:prstGeom>
              <a:noFill/>
              <a:ln w="12700">
                <a:solidFill>
                  <a:srgbClr val="000000"/>
                </a:solidFill>
                <a:round/>
                <a:headEnd/>
                <a:tailEnd/>
              </a:ln>
              <a:effectLst/>
            </p:spPr>
            <p:txBody>
              <a:bodyPr/>
              <a:lstStyle/>
              <a:p>
                <a:pPr fontAlgn="auto">
                  <a:spcBef>
                    <a:spcPts val="0"/>
                  </a:spcBef>
                  <a:spcAft>
                    <a:spcPts val="0"/>
                  </a:spcAft>
                  <a:defRPr/>
                </a:pPr>
                <a:endParaRPr lang="en-US" kern="0">
                  <a:solidFill>
                    <a:sysClr val="windowText" lastClr="000000"/>
                  </a:solidFill>
                </a:endParaRPr>
              </a:p>
            </p:txBody>
          </p:sp>
          <p:sp>
            <p:nvSpPr>
              <p:cNvPr id="13" name="Line 7"/>
              <p:cNvSpPr>
                <a:spLocks noChangeShapeType="1"/>
              </p:cNvSpPr>
              <p:nvPr/>
            </p:nvSpPr>
            <p:spPr bwMode="auto">
              <a:xfrm>
                <a:off x="1922" y="3168"/>
                <a:ext cx="1912" cy="4"/>
              </a:xfrm>
              <a:prstGeom prst="line">
                <a:avLst/>
              </a:prstGeom>
              <a:noFill/>
              <a:ln w="12700">
                <a:solidFill>
                  <a:srgbClr val="000000"/>
                </a:solidFill>
                <a:round/>
                <a:headEnd/>
                <a:tailEnd/>
              </a:ln>
              <a:effectLst/>
            </p:spPr>
            <p:txBody>
              <a:bodyPr/>
              <a:lstStyle/>
              <a:p>
                <a:pPr fontAlgn="auto">
                  <a:spcBef>
                    <a:spcPts val="0"/>
                  </a:spcBef>
                  <a:spcAft>
                    <a:spcPts val="0"/>
                  </a:spcAft>
                  <a:defRPr/>
                </a:pPr>
                <a:endParaRPr lang="en-US" kern="0">
                  <a:solidFill>
                    <a:sysClr val="windowText" lastClr="000000"/>
                  </a:solidFill>
                </a:endParaRPr>
              </a:p>
            </p:txBody>
          </p:sp>
        </p:grpSp>
        <p:sp>
          <p:nvSpPr>
            <p:cNvPr id="10" name="Text Box 8"/>
            <p:cNvSpPr txBox="1">
              <a:spLocks noChangeArrowheads="1"/>
            </p:cNvSpPr>
            <p:nvPr/>
          </p:nvSpPr>
          <p:spPr bwMode="auto">
            <a:xfrm>
              <a:off x="4224" y="2112"/>
              <a:ext cx="336" cy="269"/>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2200" b="1" i="1" kern="0">
                  <a:solidFill>
                    <a:sysClr val="windowText" lastClr="000000"/>
                  </a:solidFill>
                  <a:latin typeface="Tahoma" pitchFamily="34" charset="0"/>
                </a:rPr>
                <a:t>Y</a:t>
              </a:r>
              <a:r>
                <a:rPr lang="en-US" sz="2200" kern="0">
                  <a:solidFill>
                    <a:sysClr val="windowText" lastClr="000000"/>
                  </a:solidFill>
                </a:rPr>
                <a:t> </a:t>
              </a:r>
            </a:p>
          </p:txBody>
        </p:sp>
        <p:sp>
          <p:nvSpPr>
            <p:cNvPr id="11" name="Text Box 9"/>
            <p:cNvSpPr txBox="1">
              <a:spLocks noChangeArrowheads="1"/>
            </p:cNvSpPr>
            <p:nvPr/>
          </p:nvSpPr>
          <p:spPr bwMode="auto">
            <a:xfrm>
              <a:off x="2256" y="806"/>
              <a:ext cx="240" cy="269"/>
            </a:xfrm>
            <a:prstGeom prst="rect">
              <a:avLst/>
            </a:prstGeom>
            <a:noFill/>
            <a:ln w="9525">
              <a:noFill/>
              <a:miter lim="800000"/>
              <a:headEnd/>
              <a:tailEnd/>
            </a:ln>
            <a:effectLst/>
          </p:spPr>
          <p:txBody>
            <a:bodyPr>
              <a:spAutoFit/>
            </a:bodyPr>
            <a:lstStyle/>
            <a:p>
              <a:pPr algn="ctr" fontAlgn="auto">
                <a:spcBef>
                  <a:spcPct val="5000"/>
                </a:spcBef>
                <a:spcAft>
                  <a:spcPts val="0"/>
                </a:spcAft>
                <a:tabLst>
                  <a:tab pos="1830388" algn="r"/>
                </a:tabLst>
                <a:defRPr/>
              </a:pPr>
              <a:r>
                <a:rPr lang="en-US" sz="2200" b="1" i="1" kern="0">
                  <a:solidFill>
                    <a:sysClr val="windowText" lastClr="000000"/>
                  </a:solidFill>
                  <a:latin typeface="Tahoma" pitchFamily="34" charset="0"/>
                </a:rPr>
                <a:t>r</a:t>
              </a:r>
              <a:endParaRPr lang="en-US" sz="2200" kern="0">
                <a:solidFill>
                  <a:sysClr val="windowText" lastClr="000000"/>
                </a:solidFill>
              </a:endParaRPr>
            </a:p>
          </p:txBody>
        </p:sp>
      </p:grpSp>
      <p:grpSp>
        <p:nvGrpSpPr>
          <p:cNvPr id="14" name="Group 10"/>
          <p:cNvGrpSpPr>
            <a:grpSpLocks/>
          </p:cNvGrpSpPr>
          <p:nvPr/>
        </p:nvGrpSpPr>
        <p:grpSpPr bwMode="auto">
          <a:xfrm>
            <a:off x="4794250" y="3970338"/>
            <a:ext cx="3657600" cy="2500312"/>
            <a:chOff x="2256" y="806"/>
            <a:chExt cx="2304" cy="1575"/>
          </a:xfrm>
        </p:grpSpPr>
        <p:grpSp>
          <p:nvGrpSpPr>
            <p:cNvPr id="15" name="Group 11"/>
            <p:cNvGrpSpPr>
              <a:grpSpLocks/>
            </p:cNvGrpSpPr>
            <p:nvPr/>
          </p:nvGrpSpPr>
          <p:grpSpPr bwMode="auto">
            <a:xfrm>
              <a:off x="2489" y="960"/>
              <a:ext cx="1978" cy="1190"/>
              <a:chOff x="1922" y="1056"/>
              <a:chExt cx="1978" cy="2115"/>
            </a:xfrm>
          </p:grpSpPr>
          <p:sp>
            <p:nvSpPr>
              <p:cNvPr id="18" name="Line 12"/>
              <p:cNvSpPr>
                <a:spLocks noChangeShapeType="1"/>
              </p:cNvSpPr>
              <p:nvPr/>
            </p:nvSpPr>
            <p:spPr bwMode="auto">
              <a:xfrm>
                <a:off x="1922" y="1056"/>
                <a:ext cx="0" cy="2111"/>
              </a:xfrm>
              <a:prstGeom prst="line">
                <a:avLst/>
              </a:prstGeom>
              <a:noFill/>
              <a:ln w="12700">
                <a:solidFill>
                  <a:srgbClr val="000000"/>
                </a:solidFill>
                <a:round/>
                <a:headEnd/>
                <a:tailEnd/>
              </a:ln>
              <a:effectLst/>
            </p:spPr>
            <p:txBody>
              <a:bodyPr/>
              <a:lstStyle/>
              <a:p>
                <a:pPr fontAlgn="auto">
                  <a:spcBef>
                    <a:spcPts val="0"/>
                  </a:spcBef>
                  <a:spcAft>
                    <a:spcPts val="0"/>
                  </a:spcAft>
                  <a:defRPr/>
                </a:pPr>
                <a:endParaRPr lang="en-US" kern="0">
                  <a:solidFill>
                    <a:sysClr val="windowText" lastClr="000000"/>
                  </a:solidFill>
                </a:endParaRPr>
              </a:p>
            </p:txBody>
          </p:sp>
          <p:sp>
            <p:nvSpPr>
              <p:cNvPr id="19" name="Line 13"/>
              <p:cNvSpPr>
                <a:spLocks noChangeShapeType="1"/>
              </p:cNvSpPr>
              <p:nvPr/>
            </p:nvSpPr>
            <p:spPr bwMode="auto">
              <a:xfrm>
                <a:off x="1922" y="3167"/>
                <a:ext cx="1978" cy="4"/>
              </a:xfrm>
              <a:prstGeom prst="line">
                <a:avLst/>
              </a:prstGeom>
              <a:noFill/>
              <a:ln w="12700">
                <a:solidFill>
                  <a:srgbClr val="000000"/>
                </a:solidFill>
                <a:round/>
                <a:headEnd/>
                <a:tailEnd/>
              </a:ln>
              <a:effectLst/>
            </p:spPr>
            <p:txBody>
              <a:bodyPr/>
              <a:lstStyle/>
              <a:p>
                <a:pPr fontAlgn="auto">
                  <a:spcBef>
                    <a:spcPts val="0"/>
                  </a:spcBef>
                  <a:spcAft>
                    <a:spcPts val="0"/>
                  </a:spcAft>
                  <a:defRPr/>
                </a:pPr>
                <a:endParaRPr lang="en-US" kern="0">
                  <a:solidFill>
                    <a:sysClr val="windowText" lastClr="000000"/>
                  </a:solidFill>
                </a:endParaRPr>
              </a:p>
            </p:txBody>
          </p:sp>
        </p:grpSp>
        <p:sp>
          <p:nvSpPr>
            <p:cNvPr id="16" name="Text Box 14"/>
            <p:cNvSpPr txBox="1">
              <a:spLocks noChangeArrowheads="1"/>
            </p:cNvSpPr>
            <p:nvPr/>
          </p:nvSpPr>
          <p:spPr bwMode="auto">
            <a:xfrm>
              <a:off x="4224" y="2112"/>
              <a:ext cx="336" cy="269"/>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2200" b="1" i="1" kern="0">
                  <a:solidFill>
                    <a:sysClr val="windowText" lastClr="000000"/>
                  </a:solidFill>
                  <a:latin typeface="Tahoma" pitchFamily="34" charset="0"/>
                </a:rPr>
                <a:t>Y</a:t>
              </a:r>
              <a:r>
                <a:rPr lang="en-US" sz="2200" kern="0">
                  <a:solidFill>
                    <a:sysClr val="windowText" lastClr="000000"/>
                  </a:solidFill>
                </a:rPr>
                <a:t> </a:t>
              </a:r>
            </a:p>
          </p:txBody>
        </p:sp>
        <p:sp>
          <p:nvSpPr>
            <p:cNvPr id="17" name="Text Box 15"/>
            <p:cNvSpPr txBox="1">
              <a:spLocks noChangeArrowheads="1"/>
            </p:cNvSpPr>
            <p:nvPr/>
          </p:nvSpPr>
          <p:spPr bwMode="auto">
            <a:xfrm>
              <a:off x="2256" y="806"/>
              <a:ext cx="240" cy="269"/>
            </a:xfrm>
            <a:prstGeom prst="rect">
              <a:avLst/>
            </a:prstGeom>
            <a:noFill/>
            <a:ln w="9525">
              <a:noFill/>
              <a:miter lim="800000"/>
              <a:headEnd/>
              <a:tailEnd/>
            </a:ln>
            <a:effectLst/>
          </p:spPr>
          <p:txBody>
            <a:bodyPr>
              <a:spAutoFit/>
            </a:bodyPr>
            <a:lstStyle/>
            <a:p>
              <a:pPr algn="ctr" fontAlgn="auto">
                <a:spcBef>
                  <a:spcPct val="5000"/>
                </a:spcBef>
                <a:spcAft>
                  <a:spcPts val="0"/>
                </a:spcAft>
                <a:tabLst>
                  <a:tab pos="1830388" algn="r"/>
                </a:tabLst>
                <a:defRPr/>
              </a:pPr>
              <a:r>
                <a:rPr lang="en-US" sz="2200" b="1" i="1" kern="0">
                  <a:solidFill>
                    <a:sysClr val="windowText" lastClr="000000"/>
                  </a:solidFill>
                  <a:latin typeface="Tahoma" pitchFamily="34" charset="0"/>
                </a:rPr>
                <a:t>P</a:t>
              </a:r>
              <a:endParaRPr lang="en-US" sz="2200" kern="0">
                <a:solidFill>
                  <a:sysClr val="windowText" lastClr="000000"/>
                </a:solidFill>
              </a:endParaRPr>
            </a:p>
          </p:txBody>
        </p:sp>
      </p:grpSp>
      <p:grpSp>
        <p:nvGrpSpPr>
          <p:cNvPr id="20" name="Group 16"/>
          <p:cNvGrpSpPr>
            <a:grpSpLocks/>
          </p:cNvGrpSpPr>
          <p:nvPr/>
        </p:nvGrpSpPr>
        <p:grpSpPr bwMode="auto">
          <a:xfrm>
            <a:off x="6623050" y="4032250"/>
            <a:ext cx="762000" cy="2495550"/>
            <a:chOff x="4032" y="2412"/>
            <a:chExt cx="480" cy="1572"/>
          </a:xfrm>
        </p:grpSpPr>
        <p:sp>
          <p:nvSpPr>
            <p:cNvPr id="21" name="Line 17"/>
            <p:cNvSpPr>
              <a:spLocks noChangeShapeType="1"/>
            </p:cNvSpPr>
            <p:nvPr/>
          </p:nvSpPr>
          <p:spPr bwMode="auto">
            <a:xfrm>
              <a:off x="4227" y="2610"/>
              <a:ext cx="0" cy="1104"/>
            </a:xfrm>
            <a:prstGeom prst="line">
              <a:avLst/>
            </a:prstGeom>
            <a:noFill/>
            <a:ln w="28575">
              <a:solidFill>
                <a:srgbClr val="000099"/>
              </a:solidFill>
              <a:round/>
              <a:headEnd/>
              <a:tailEnd/>
            </a:ln>
            <a:effectLst/>
          </p:spPr>
          <p:txBody>
            <a:bodyPr/>
            <a:lstStyle/>
            <a:p>
              <a:pPr fontAlgn="auto">
                <a:spcBef>
                  <a:spcPts val="0"/>
                </a:spcBef>
                <a:spcAft>
                  <a:spcPts val="0"/>
                </a:spcAft>
                <a:defRPr/>
              </a:pPr>
              <a:endParaRPr lang="en-US" kern="0">
                <a:solidFill>
                  <a:sysClr val="windowText" lastClr="000000"/>
                </a:solidFill>
              </a:endParaRPr>
            </a:p>
          </p:txBody>
        </p:sp>
        <p:sp>
          <p:nvSpPr>
            <p:cNvPr id="22" name="Text Box 18"/>
            <p:cNvSpPr txBox="1">
              <a:spLocks noChangeArrowheads="1"/>
            </p:cNvSpPr>
            <p:nvPr/>
          </p:nvSpPr>
          <p:spPr bwMode="auto">
            <a:xfrm>
              <a:off x="4032" y="2412"/>
              <a:ext cx="480" cy="192"/>
            </a:xfrm>
            <a:prstGeom prst="rect">
              <a:avLst/>
            </a:prstGeom>
            <a:noFill/>
            <a:ln w="9525">
              <a:noFill/>
              <a:miter lim="800000"/>
              <a:headEnd/>
              <a:tailEnd/>
            </a:ln>
            <a:effectLst/>
          </p:spPr>
          <p:txBody>
            <a:bodyPr lIns="0" tIns="0" rIns="0" bIns="0"/>
            <a:lstStyle/>
            <a:p>
              <a:pPr fontAlgn="auto">
                <a:spcBef>
                  <a:spcPct val="50000"/>
                </a:spcBef>
                <a:spcAft>
                  <a:spcPts val="0"/>
                </a:spcAft>
                <a:defRPr/>
              </a:pPr>
              <a:r>
                <a:rPr lang="en-US" sz="2100" i="1" kern="0">
                  <a:solidFill>
                    <a:sysClr val="windowText" lastClr="000000"/>
                  </a:solidFill>
                </a:rPr>
                <a:t>LRAS</a:t>
              </a:r>
            </a:p>
          </p:txBody>
        </p:sp>
        <p:graphicFrame>
          <p:nvGraphicFramePr>
            <p:cNvPr id="23" name="Object 14"/>
            <p:cNvGraphicFramePr>
              <a:graphicFrameLocks noChangeAspect="1"/>
            </p:cNvGraphicFramePr>
            <p:nvPr/>
          </p:nvGraphicFramePr>
          <p:xfrm>
            <a:off x="4145" y="3708"/>
            <a:ext cx="211" cy="276"/>
          </p:xfrm>
          <a:graphic>
            <a:graphicData uri="http://schemas.openxmlformats.org/presentationml/2006/ole">
              <mc:AlternateContent xmlns:mc="http://schemas.openxmlformats.org/markup-compatibility/2006">
                <mc:Choice xmlns:v="urn:schemas-microsoft-com:vml" Requires="v">
                  <p:oleObj spid="_x0000_s14379" name="Equation" r:id="rId4" imgW="164885" imgH="215619" progId="Equation.DSMT4">
                    <p:embed/>
                  </p:oleObj>
                </mc:Choice>
                <mc:Fallback>
                  <p:oleObj name="Equation" r:id="rId4" imgW="164885" imgH="21561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3708"/>
                          <a:ext cx="21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4" name="Group 20"/>
          <p:cNvGrpSpPr>
            <a:grpSpLocks/>
          </p:cNvGrpSpPr>
          <p:nvPr/>
        </p:nvGrpSpPr>
        <p:grpSpPr bwMode="auto">
          <a:xfrm>
            <a:off x="6623050" y="1422400"/>
            <a:ext cx="762000" cy="2495550"/>
            <a:chOff x="4032" y="768"/>
            <a:chExt cx="480" cy="1572"/>
          </a:xfrm>
        </p:grpSpPr>
        <p:sp>
          <p:nvSpPr>
            <p:cNvPr id="25" name="Line 21"/>
            <p:cNvSpPr>
              <a:spLocks noChangeShapeType="1"/>
            </p:cNvSpPr>
            <p:nvPr/>
          </p:nvSpPr>
          <p:spPr bwMode="auto">
            <a:xfrm>
              <a:off x="4227" y="966"/>
              <a:ext cx="0" cy="1104"/>
            </a:xfrm>
            <a:prstGeom prst="line">
              <a:avLst/>
            </a:prstGeom>
            <a:noFill/>
            <a:ln w="28575">
              <a:solidFill>
                <a:srgbClr val="000099"/>
              </a:solidFill>
              <a:round/>
              <a:headEnd/>
              <a:tailEnd/>
            </a:ln>
            <a:effectLst/>
          </p:spPr>
          <p:txBody>
            <a:bodyPr/>
            <a:lstStyle/>
            <a:p>
              <a:pPr fontAlgn="auto">
                <a:spcBef>
                  <a:spcPts val="0"/>
                </a:spcBef>
                <a:spcAft>
                  <a:spcPts val="0"/>
                </a:spcAft>
                <a:defRPr/>
              </a:pPr>
              <a:endParaRPr lang="en-US" kern="0">
                <a:solidFill>
                  <a:sysClr val="windowText" lastClr="000000"/>
                </a:solidFill>
              </a:endParaRPr>
            </a:p>
          </p:txBody>
        </p:sp>
        <p:sp>
          <p:nvSpPr>
            <p:cNvPr id="26" name="Text Box 22"/>
            <p:cNvSpPr txBox="1">
              <a:spLocks noChangeArrowheads="1"/>
            </p:cNvSpPr>
            <p:nvPr/>
          </p:nvSpPr>
          <p:spPr bwMode="auto">
            <a:xfrm>
              <a:off x="4032" y="768"/>
              <a:ext cx="480" cy="192"/>
            </a:xfrm>
            <a:prstGeom prst="rect">
              <a:avLst/>
            </a:prstGeom>
            <a:noFill/>
            <a:ln w="9525">
              <a:noFill/>
              <a:miter lim="800000"/>
              <a:headEnd/>
              <a:tailEnd/>
            </a:ln>
            <a:effectLst/>
          </p:spPr>
          <p:txBody>
            <a:bodyPr lIns="0" tIns="0" rIns="0" bIns="0"/>
            <a:lstStyle/>
            <a:p>
              <a:pPr fontAlgn="auto">
                <a:spcBef>
                  <a:spcPct val="50000"/>
                </a:spcBef>
                <a:spcAft>
                  <a:spcPts val="0"/>
                </a:spcAft>
                <a:defRPr/>
              </a:pPr>
              <a:r>
                <a:rPr lang="en-US" sz="2100" i="1" kern="0">
                  <a:solidFill>
                    <a:sysClr val="windowText" lastClr="000000"/>
                  </a:solidFill>
                </a:rPr>
                <a:t>LRAS</a:t>
              </a:r>
            </a:p>
          </p:txBody>
        </p:sp>
        <p:graphicFrame>
          <p:nvGraphicFramePr>
            <p:cNvPr id="27" name="Object 15"/>
            <p:cNvGraphicFramePr>
              <a:graphicFrameLocks noChangeAspect="1"/>
            </p:cNvGraphicFramePr>
            <p:nvPr/>
          </p:nvGraphicFramePr>
          <p:xfrm>
            <a:off x="4145" y="2064"/>
            <a:ext cx="211" cy="276"/>
          </p:xfrm>
          <a:graphic>
            <a:graphicData uri="http://schemas.openxmlformats.org/presentationml/2006/ole">
              <mc:AlternateContent xmlns:mc="http://schemas.openxmlformats.org/markup-compatibility/2006">
                <mc:Choice xmlns:v="urn:schemas-microsoft-com:vml" Requires="v">
                  <p:oleObj spid="_x0000_s14380" name="Equation" r:id="rId6" imgW="164885" imgH="215619" progId="Equation.DSMT4">
                    <p:embed/>
                  </p:oleObj>
                </mc:Choice>
                <mc:Fallback>
                  <p:oleObj name="Equation" r:id="rId6" imgW="164885" imgH="21561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2064"/>
                          <a:ext cx="21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8" name="Group 24"/>
          <p:cNvGrpSpPr>
            <a:grpSpLocks/>
          </p:cNvGrpSpPr>
          <p:nvPr/>
        </p:nvGrpSpPr>
        <p:grpSpPr bwMode="auto">
          <a:xfrm>
            <a:off x="5937250" y="1574800"/>
            <a:ext cx="2514600" cy="1600200"/>
            <a:chOff x="3600" y="864"/>
            <a:chExt cx="1584" cy="1008"/>
          </a:xfrm>
        </p:grpSpPr>
        <p:sp>
          <p:nvSpPr>
            <p:cNvPr id="29" name="Line 25"/>
            <p:cNvSpPr>
              <a:spLocks noChangeShapeType="1"/>
            </p:cNvSpPr>
            <p:nvPr/>
          </p:nvSpPr>
          <p:spPr bwMode="auto">
            <a:xfrm>
              <a:off x="3600" y="864"/>
              <a:ext cx="1296" cy="816"/>
            </a:xfrm>
            <a:prstGeom prst="line">
              <a:avLst/>
            </a:prstGeom>
            <a:noFill/>
            <a:ln w="28575">
              <a:solidFill>
                <a:srgbClr val="000099"/>
              </a:solidFill>
              <a:round/>
              <a:headEnd/>
              <a:tailEnd/>
            </a:ln>
            <a:effectLst/>
          </p:spPr>
          <p:txBody>
            <a:bodyPr/>
            <a:lstStyle/>
            <a:p>
              <a:pPr fontAlgn="auto">
                <a:spcBef>
                  <a:spcPts val="0"/>
                </a:spcBef>
                <a:spcAft>
                  <a:spcPts val="0"/>
                </a:spcAft>
                <a:defRPr/>
              </a:pPr>
              <a:endParaRPr lang="en-US" kern="0">
                <a:solidFill>
                  <a:sysClr val="windowText" lastClr="000000"/>
                </a:solidFill>
              </a:endParaRPr>
            </a:p>
          </p:txBody>
        </p:sp>
        <p:sp>
          <p:nvSpPr>
            <p:cNvPr id="30" name="Text Box 26"/>
            <p:cNvSpPr txBox="1">
              <a:spLocks noChangeArrowheads="1"/>
            </p:cNvSpPr>
            <p:nvPr/>
          </p:nvSpPr>
          <p:spPr bwMode="auto">
            <a:xfrm>
              <a:off x="4914" y="1593"/>
              <a:ext cx="270" cy="279"/>
            </a:xfrm>
            <a:prstGeom prst="rect">
              <a:avLst/>
            </a:prstGeom>
            <a:noFill/>
            <a:ln w="9525">
              <a:noFill/>
              <a:miter lim="800000"/>
              <a:headEnd/>
              <a:tailEnd/>
            </a:ln>
            <a:effectLst/>
          </p:spPr>
          <p:txBody>
            <a:bodyPr lIns="0" tIns="0" rIns="0" bIns="91440">
              <a:spAutoFit/>
            </a:bodyPr>
            <a:lstStyle/>
            <a:p>
              <a:pPr fontAlgn="auto">
                <a:spcBef>
                  <a:spcPct val="50000"/>
                </a:spcBef>
                <a:spcAft>
                  <a:spcPts val="0"/>
                </a:spcAft>
                <a:defRPr/>
              </a:pPr>
              <a:r>
                <a:rPr lang="en-US" sz="2300" i="1" kern="0">
                  <a:solidFill>
                    <a:sysClr val="windowText" lastClr="000000"/>
                  </a:solidFill>
                  <a:latin typeface="Tahoma" pitchFamily="34" charset="0"/>
                </a:rPr>
                <a:t>IS</a:t>
              </a:r>
              <a:endParaRPr lang="en-US" sz="2300" kern="0" baseline="-25000">
                <a:solidFill>
                  <a:sysClr val="windowText" lastClr="000000"/>
                </a:solidFill>
                <a:latin typeface="Tahoma" pitchFamily="34" charset="0"/>
              </a:endParaRPr>
            </a:p>
          </p:txBody>
        </p:sp>
      </p:grpSp>
      <p:grpSp>
        <p:nvGrpSpPr>
          <p:cNvPr id="31" name="Group 27"/>
          <p:cNvGrpSpPr>
            <a:grpSpLocks/>
          </p:cNvGrpSpPr>
          <p:nvPr/>
        </p:nvGrpSpPr>
        <p:grpSpPr bwMode="auto">
          <a:xfrm>
            <a:off x="4794250" y="4775200"/>
            <a:ext cx="3962400" cy="533400"/>
            <a:chOff x="2880" y="2688"/>
            <a:chExt cx="2496" cy="336"/>
          </a:xfrm>
        </p:grpSpPr>
        <p:sp>
          <p:nvSpPr>
            <p:cNvPr id="32" name="Line 28"/>
            <p:cNvSpPr>
              <a:spLocks noChangeShapeType="1"/>
            </p:cNvSpPr>
            <p:nvPr/>
          </p:nvSpPr>
          <p:spPr bwMode="auto">
            <a:xfrm>
              <a:off x="3120" y="2880"/>
              <a:ext cx="1872" cy="0"/>
            </a:xfrm>
            <a:prstGeom prst="line">
              <a:avLst/>
            </a:prstGeom>
            <a:noFill/>
            <a:ln w="28575">
              <a:solidFill>
                <a:srgbClr val="000099"/>
              </a:solidFill>
              <a:round/>
              <a:headEnd/>
              <a:tailEnd/>
            </a:ln>
            <a:effectLst/>
          </p:spPr>
          <p:txBody>
            <a:bodyPr/>
            <a:lstStyle/>
            <a:p>
              <a:pPr fontAlgn="auto">
                <a:spcBef>
                  <a:spcPts val="0"/>
                </a:spcBef>
                <a:spcAft>
                  <a:spcPts val="0"/>
                </a:spcAft>
                <a:defRPr/>
              </a:pPr>
              <a:endParaRPr lang="en-US" kern="0">
                <a:solidFill>
                  <a:sysClr val="windowText" lastClr="000000"/>
                </a:solidFill>
              </a:endParaRPr>
            </a:p>
          </p:txBody>
        </p:sp>
        <p:sp>
          <p:nvSpPr>
            <p:cNvPr id="33" name="Text Box 29"/>
            <p:cNvSpPr txBox="1">
              <a:spLocks noChangeArrowheads="1"/>
            </p:cNvSpPr>
            <p:nvPr/>
          </p:nvSpPr>
          <p:spPr bwMode="auto">
            <a:xfrm>
              <a:off x="4800" y="2688"/>
              <a:ext cx="576" cy="240"/>
            </a:xfrm>
            <a:prstGeom prst="rect">
              <a:avLst/>
            </a:prstGeom>
            <a:noFill/>
            <a:ln w="9525">
              <a:noFill/>
              <a:miter lim="800000"/>
              <a:headEnd/>
              <a:tailEnd/>
            </a:ln>
            <a:effectLst/>
          </p:spPr>
          <p:txBody>
            <a:bodyPr lIns="0" tIns="0" rIns="0" bIns="0"/>
            <a:lstStyle/>
            <a:p>
              <a:pPr fontAlgn="auto">
                <a:spcBef>
                  <a:spcPct val="50000"/>
                </a:spcBef>
                <a:spcAft>
                  <a:spcPts val="0"/>
                </a:spcAft>
                <a:defRPr/>
              </a:pPr>
              <a:r>
                <a:rPr lang="en-US" sz="2100" i="1" kern="0">
                  <a:solidFill>
                    <a:sysClr val="windowText" lastClr="000000"/>
                  </a:solidFill>
                </a:rPr>
                <a:t>SRAS</a:t>
              </a:r>
              <a:r>
                <a:rPr lang="en-US" sz="2300" kern="0" baseline="-25000">
                  <a:solidFill>
                    <a:sysClr val="windowText" lastClr="000000"/>
                  </a:solidFill>
                  <a:latin typeface="Tahoma" pitchFamily="34" charset="0"/>
                </a:rPr>
                <a:t>1</a:t>
              </a:r>
            </a:p>
          </p:txBody>
        </p:sp>
        <p:sp>
          <p:nvSpPr>
            <p:cNvPr id="34" name="Text Box 30"/>
            <p:cNvSpPr txBox="1">
              <a:spLocks noChangeArrowheads="1"/>
            </p:cNvSpPr>
            <p:nvPr/>
          </p:nvSpPr>
          <p:spPr bwMode="auto">
            <a:xfrm>
              <a:off x="2880" y="2736"/>
              <a:ext cx="240" cy="288"/>
            </a:xfrm>
            <a:prstGeom prst="rect">
              <a:avLst/>
            </a:prstGeom>
            <a:noFill/>
            <a:ln w="9525">
              <a:noFill/>
              <a:miter lim="800000"/>
              <a:headEnd/>
              <a:tailEnd/>
            </a:ln>
            <a:effectLst/>
          </p:spPr>
          <p:txBody>
            <a:bodyPr lIns="0" tIns="0" rIns="0" bIns="0"/>
            <a:lstStyle/>
            <a:p>
              <a:pPr fontAlgn="auto">
                <a:spcBef>
                  <a:spcPct val="50000"/>
                </a:spcBef>
                <a:spcAft>
                  <a:spcPts val="0"/>
                </a:spcAft>
                <a:defRPr/>
              </a:pPr>
              <a:r>
                <a:rPr lang="en-US" sz="2200" b="1" i="1" kern="0">
                  <a:solidFill>
                    <a:sysClr val="windowText" lastClr="000000"/>
                  </a:solidFill>
                  <a:latin typeface="Tahoma" pitchFamily="34" charset="0"/>
                </a:rPr>
                <a:t>P</a:t>
              </a:r>
              <a:r>
                <a:rPr lang="en-US" sz="2200" kern="0" baseline="-25000">
                  <a:solidFill>
                    <a:sysClr val="windowText" lastClr="000000"/>
                  </a:solidFill>
                  <a:latin typeface="Tahoma" pitchFamily="34" charset="0"/>
                </a:rPr>
                <a:t>1</a:t>
              </a:r>
            </a:p>
          </p:txBody>
        </p:sp>
      </p:grpSp>
      <p:sp>
        <p:nvSpPr>
          <p:cNvPr id="35" name="Text Box 31"/>
          <p:cNvSpPr txBox="1">
            <a:spLocks noChangeArrowheads="1"/>
          </p:cNvSpPr>
          <p:nvPr/>
        </p:nvSpPr>
        <p:spPr bwMode="auto">
          <a:xfrm>
            <a:off x="7542213" y="1495425"/>
            <a:ext cx="1443037" cy="350838"/>
          </a:xfrm>
          <a:prstGeom prst="rect">
            <a:avLst/>
          </a:prstGeom>
          <a:noFill/>
          <a:ln w="9525">
            <a:noFill/>
            <a:miter lim="800000"/>
            <a:headEnd/>
            <a:tailEnd/>
          </a:ln>
          <a:effectLst/>
        </p:spPr>
        <p:txBody>
          <a:bodyPr lIns="0" tIns="0" rIns="0" bIns="0">
            <a:spAutoFit/>
          </a:bodyPr>
          <a:lstStyle/>
          <a:p>
            <a:pPr fontAlgn="auto">
              <a:spcBef>
                <a:spcPct val="50000"/>
              </a:spcBef>
              <a:spcAft>
                <a:spcPts val="0"/>
              </a:spcAft>
              <a:defRPr/>
            </a:pPr>
            <a:r>
              <a:rPr lang="en-US" sz="2300" i="1" kern="0">
                <a:solidFill>
                  <a:sysClr val="windowText" lastClr="000000"/>
                </a:solidFill>
              </a:rPr>
              <a:t>LM</a:t>
            </a:r>
            <a:r>
              <a:rPr lang="en-US" sz="2300" kern="0">
                <a:solidFill>
                  <a:sysClr val="windowText" lastClr="000000"/>
                </a:solidFill>
              </a:rPr>
              <a:t>(</a:t>
            </a:r>
            <a:r>
              <a:rPr lang="en-US" sz="2300" b="1" i="1" kern="0">
                <a:solidFill>
                  <a:sysClr val="windowText" lastClr="000000"/>
                </a:solidFill>
                <a:latin typeface="Tahoma" pitchFamily="34" charset="0"/>
              </a:rPr>
              <a:t>M</a:t>
            </a:r>
            <a:r>
              <a:rPr lang="en-US" sz="2300" kern="0" baseline="-25000">
                <a:solidFill>
                  <a:sysClr val="windowText" lastClr="000000"/>
                </a:solidFill>
                <a:latin typeface="Tahoma" pitchFamily="34" charset="0"/>
              </a:rPr>
              <a:t>1</a:t>
            </a:r>
            <a:r>
              <a:rPr lang="en-US" sz="2300" kern="0">
                <a:solidFill>
                  <a:sysClr val="windowText" lastClr="000000"/>
                </a:solidFill>
                <a:latin typeface="Tahoma" pitchFamily="34" charset="0"/>
              </a:rPr>
              <a:t>/</a:t>
            </a:r>
            <a:r>
              <a:rPr lang="en-US" sz="2300" b="1" i="1" kern="0">
                <a:solidFill>
                  <a:sysClr val="windowText" lastClr="000000"/>
                </a:solidFill>
                <a:latin typeface="Tahoma" pitchFamily="34" charset="0"/>
              </a:rPr>
              <a:t>P</a:t>
            </a:r>
            <a:r>
              <a:rPr lang="en-US" sz="2300" kern="0" baseline="-25000">
                <a:solidFill>
                  <a:sysClr val="windowText" lastClr="000000"/>
                </a:solidFill>
                <a:latin typeface="Tahoma" pitchFamily="34" charset="0"/>
              </a:rPr>
              <a:t>1</a:t>
            </a:r>
            <a:r>
              <a:rPr lang="en-US" sz="2300" kern="0">
                <a:solidFill>
                  <a:sysClr val="windowText" lastClr="000000"/>
                </a:solidFill>
              </a:rPr>
              <a:t>)</a:t>
            </a:r>
          </a:p>
        </p:txBody>
      </p:sp>
      <p:sp>
        <p:nvSpPr>
          <p:cNvPr id="36" name="Line 32"/>
          <p:cNvSpPr>
            <a:spLocks noChangeShapeType="1"/>
          </p:cNvSpPr>
          <p:nvPr/>
        </p:nvSpPr>
        <p:spPr bwMode="auto">
          <a:xfrm flipV="1">
            <a:off x="5632450" y="1803400"/>
            <a:ext cx="1909763" cy="1219200"/>
          </a:xfrm>
          <a:prstGeom prst="line">
            <a:avLst/>
          </a:prstGeom>
          <a:noFill/>
          <a:ln w="28575">
            <a:solidFill>
              <a:srgbClr val="000099"/>
            </a:solidFill>
            <a:round/>
            <a:headEnd/>
            <a:tailEnd/>
          </a:ln>
          <a:effectLst/>
        </p:spPr>
        <p:txBody>
          <a:bodyPr/>
          <a:lstStyle/>
          <a:p>
            <a:pPr fontAlgn="auto">
              <a:spcBef>
                <a:spcPts val="0"/>
              </a:spcBef>
              <a:spcAft>
                <a:spcPts val="0"/>
              </a:spcAft>
              <a:defRPr/>
            </a:pPr>
            <a:endParaRPr lang="en-US" kern="0">
              <a:solidFill>
                <a:sysClr val="windowText" lastClr="000000"/>
              </a:solidFill>
            </a:endParaRPr>
          </a:p>
        </p:txBody>
      </p:sp>
      <p:grpSp>
        <p:nvGrpSpPr>
          <p:cNvPr id="37" name="Group 33"/>
          <p:cNvGrpSpPr>
            <a:grpSpLocks/>
          </p:cNvGrpSpPr>
          <p:nvPr/>
        </p:nvGrpSpPr>
        <p:grpSpPr bwMode="auto">
          <a:xfrm>
            <a:off x="5708650" y="4081463"/>
            <a:ext cx="2663825" cy="1912937"/>
            <a:chOff x="3561" y="2332"/>
            <a:chExt cx="1678" cy="1205"/>
          </a:xfrm>
        </p:grpSpPr>
        <p:sp>
          <p:nvSpPr>
            <p:cNvPr id="38" name="Text Box 34"/>
            <p:cNvSpPr txBox="1">
              <a:spLocks noChangeArrowheads="1"/>
            </p:cNvSpPr>
            <p:nvPr/>
          </p:nvSpPr>
          <p:spPr bwMode="auto">
            <a:xfrm>
              <a:off x="4884" y="3287"/>
              <a:ext cx="355" cy="250"/>
            </a:xfrm>
            <a:prstGeom prst="rect">
              <a:avLst/>
            </a:prstGeom>
            <a:noFill/>
            <a:ln w="9525">
              <a:noFill/>
              <a:miter lim="800000"/>
              <a:headEnd/>
              <a:tailEnd/>
            </a:ln>
            <a:effectLst/>
          </p:spPr>
          <p:txBody>
            <a:bodyPr lIns="0" tIns="0" rIns="0">
              <a:spAutoFit/>
            </a:bodyPr>
            <a:lstStyle/>
            <a:p>
              <a:pPr fontAlgn="auto">
                <a:spcBef>
                  <a:spcPct val="50000"/>
                </a:spcBef>
                <a:spcAft>
                  <a:spcPts val="0"/>
                </a:spcAft>
                <a:defRPr/>
              </a:pPr>
              <a:r>
                <a:rPr lang="en-US" sz="2300" i="1" kern="0">
                  <a:solidFill>
                    <a:sysClr val="windowText" lastClr="000000"/>
                  </a:solidFill>
                </a:rPr>
                <a:t>AD</a:t>
              </a:r>
              <a:r>
                <a:rPr lang="en-US" sz="2300" kern="0" baseline="-25000">
                  <a:solidFill>
                    <a:sysClr val="windowText" lastClr="000000"/>
                  </a:solidFill>
                  <a:latin typeface="Tahoma" pitchFamily="34" charset="0"/>
                </a:rPr>
                <a:t>1</a:t>
              </a:r>
            </a:p>
          </p:txBody>
        </p:sp>
        <p:sp>
          <p:nvSpPr>
            <p:cNvPr id="39" name="Line 35"/>
            <p:cNvSpPr>
              <a:spLocks noChangeShapeType="1"/>
            </p:cNvSpPr>
            <p:nvPr/>
          </p:nvSpPr>
          <p:spPr bwMode="auto">
            <a:xfrm>
              <a:off x="3561" y="2332"/>
              <a:ext cx="1315" cy="1082"/>
            </a:xfrm>
            <a:prstGeom prst="line">
              <a:avLst/>
            </a:prstGeom>
            <a:noFill/>
            <a:ln w="28575">
              <a:solidFill>
                <a:srgbClr val="333399"/>
              </a:solidFill>
              <a:round/>
              <a:headEnd/>
              <a:tailEnd/>
            </a:ln>
            <a:effectLst/>
          </p:spPr>
          <p:txBody>
            <a:bodyPr/>
            <a:lstStyle/>
            <a:p>
              <a:pPr fontAlgn="auto">
                <a:spcBef>
                  <a:spcPts val="0"/>
                </a:spcBef>
                <a:spcAft>
                  <a:spcPts val="0"/>
                </a:spcAft>
                <a:defRPr/>
              </a:pPr>
              <a:endParaRPr lang="en-US" kern="0">
                <a:solidFill>
                  <a:sysClr val="windowText" lastClr="000000"/>
                </a:solidFill>
              </a:endParaRPr>
            </a:p>
          </p:txBody>
        </p:sp>
      </p:grpSp>
    </p:spTree>
    <p:extLst>
      <p:ext uri="{BB962C8B-B14F-4D97-AF65-F5344CB8AC3E}">
        <p14:creationId xmlns:p14="http://schemas.microsoft.com/office/powerpoint/2010/main" val="251374184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ANSWERS, PART 1</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Short-run effects of </a:t>
            </a:r>
            <a:r>
              <a:rPr lang="en-US" sz="3500" dirty="0">
                <a:solidFill>
                  <a:srgbClr val="FFFFFF"/>
                </a:solidFill>
                <a:effectLst>
                  <a:outerShdw blurRad="38100" dist="38100" dir="2700000" algn="tl">
                    <a:srgbClr val="000000">
                      <a:alpha val="43137"/>
                    </a:srgbClr>
                  </a:outerShdw>
                </a:effectLst>
                <a:latin typeface="Times New Roman"/>
                <a:cs typeface="Times New Roman"/>
                <a:sym typeface="Symbol" pitchFamily="18" charset="2"/>
              </a:rPr>
              <a:t>Δ</a:t>
            </a:r>
            <a:r>
              <a:rPr lang="en-US" i="1" dirty="0" smtClean="0">
                <a:solidFill>
                  <a:schemeClr val="bg1"/>
                </a:solidFill>
                <a:effectLst>
                  <a:outerShdw blurRad="38100" dist="38100" dir="2700000" algn="tl">
                    <a:srgbClr val="000000">
                      <a:alpha val="43137"/>
                    </a:srgbClr>
                  </a:outerShdw>
                </a:effectLst>
              </a:rPr>
              <a:t>M</a:t>
            </a:r>
            <a:r>
              <a:rPr lang="en-US" dirty="0" smtClean="0">
                <a:solidFill>
                  <a:schemeClr val="bg1"/>
                </a:solidFill>
                <a:effectLst>
                  <a:outerShdw blurRad="38100" dist="38100" dir="2700000" algn="tl">
                    <a:srgbClr val="000000">
                      <a:alpha val="43137"/>
                    </a:srgbClr>
                  </a:outerShdw>
                </a:effectLst>
              </a:rPr>
              <a:t> </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36</a:t>
            </a:fld>
            <a:endParaRPr lang="en-US" sz="1600" dirty="0">
              <a:solidFill>
                <a:srgbClr val="006666"/>
              </a:solidFill>
              <a:cs typeface="Arial"/>
            </a:endParaRPr>
          </a:p>
        </p:txBody>
      </p:sp>
      <p:sp>
        <p:nvSpPr>
          <p:cNvPr id="6" name="Rectangle 3"/>
          <p:cNvSpPr txBox="1">
            <a:spLocks noChangeArrowheads="1"/>
          </p:cNvSpPr>
          <p:nvPr/>
        </p:nvSpPr>
        <p:spPr>
          <a:xfrm>
            <a:off x="473075" y="1447800"/>
            <a:ext cx="4114800" cy="5181600"/>
          </a:xfrm>
          <a:prstGeom prst="rect">
            <a:avLst/>
          </a:prstGeom>
          <a:noFill/>
          <a:ln/>
        </p:spPr>
        <p:txBody>
          <a:bodyPr rIns="0"/>
          <a:lstStyle/>
          <a:p>
            <a:pPr marL="288925" indent="-288925" eaLnBrk="0" hangingPunct="0">
              <a:lnSpc>
                <a:spcPct val="105000"/>
              </a:lnSpc>
              <a:spcBef>
                <a:spcPct val="25000"/>
              </a:spcBef>
              <a:buClr>
                <a:srgbClr val="333399"/>
              </a:buClr>
              <a:buSzPct val="90000"/>
              <a:defRPr/>
            </a:pPr>
            <a:r>
              <a:rPr lang="en-US" sz="2600" i="1" kern="0" dirty="0">
                <a:solidFill>
                  <a:srgbClr val="000000"/>
                </a:solidFill>
                <a:latin typeface="Arial"/>
                <a:cs typeface="Arial"/>
              </a:rPr>
              <a:t>LM</a:t>
            </a:r>
            <a:r>
              <a:rPr lang="en-US" sz="2600" kern="0" dirty="0">
                <a:solidFill>
                  <a:srgbClr val="000000"/>
                </a:solidFill>
                <a:latin typeface="Arial"/>
                <a:cs typeface="Arial"/>
              </a:rPr>
              <a:t> and </a:t>
            </a:r>
            <a:r>
              <a:rPr lang="en-US" sz="2600" i="1" kern="0" dirty="0">
                <a:solidFill>
                  <a:srgbClr val="000000"/>
                </a:solidFill>
                <a:latin typeface="Arial"/>
                <a:cs typeface="Arial"/>
              </a:rPr>
              <a:t>AD</a:t>
            </a:r>
            <a:r>
              <a:rPr lang="en-US" sz="2600" kern="0" dirty="0">
                <a:solidFill>
                  <a:srgbClr val="000000"/>
                </a:solidFill>
                <a:latin typeface="Arial"/>
                <a:cs typeface="Arial"/>
              </a:rPr>
              <a:t> shift right.</a:t>
            </a:r>
          </a:p>
          <a:p>
            <a:pPr marL="288925" indent="-288925" eaLnBrk="0" hangingPunct="0">
              <a:lnSpc>
                <a:spcPct val="105000"/>
              </a:lnSpc>
              <a:spcBef>
                <a:spcPct val="25000"/>
              </a:spcBef>
              <a:buClr>
                <a:srgbClr val="333399"/>
              </a:buClr>
              <a:buSzPct val="90000"/>
              <a:defRPr/>
            </a:pPr>
            <a:endParaRPr lang="en-US" sz="2600" kern="0" dirty="0">
              <a:solidFill>
                <a:srgbClr val="000000"/>
              </a:solidFill>
              <a:latin typeface="Arial"/>
              <a:cs typeface="Arial"/>
            </a:endParaRPr>
          </a:p>
          <a:p>
            <a:pPr marL="288925" indent="-288925" eaLnBrk="0" hangingPunct="0">
              <a:lnSpc>
                <a:spcPct val="105000"/>
              </a:lnSpc>
              <a:spcBef>
                <a:spcPct val="25000"/>
              </a:spcBef>
              <a:buClr>
                <a:srgbClr val="333399"/>
              </a:buClr>
              <a:buSzPct val="90000"/>
              <a:defRPr/>
            </a:pPr>
            <a:r>
              <a:rPr lang="en-US" sz="2600" b="1" i="1" kern="0" dirty="0">
                <a:solidFill>
                  <a:srgbClr val="000000"/>
                </a:solidFill>
                <a:latin typeface="Arial"/>
                <a:cs typeface="Arial"/>
              </a:rPr>
              <a:t>r</a:t>
            </a:r>
            <a:r>
              <a:rPr lang="en-US" sz="2600" kern="0" dirty="0">
                <a:solidFill>
                  <a:srgbClr val="000000"/>
                </a:solidFill>
                <a:latin typeface="Arial"/>
                <a:cs typeface="Arial"/>
              </a:rPr>
              <a:t>  falls, </a:t>
            </a:r>
            <a:r>
              <a:rPr lang="en-US" sz="2600" b="1" i="1" kern="0" dirty="0">
                <a:solidFill>
                  <a:srgbClr val="000000"/>
                </a:solidFill>
                <a:latin typeface="Arial"/>
                <a:cs typeface="Arial"/>
              </a:rPr>
              <a:t>Y</a:t>
            </a:r>
            <a:r>
              <a:rPr lang="en-US" sz="2600" kern="0" dirty="0">
                <a:solidFill>
                  <a:srgbClr val="000000"/>
                </a:solidFill>
                <a:latin typeface="Arial"/>
                <a:cs typeface="Arial"/>
              </a:rPr>
              <a:t>  rises above </a:t>
            </a:r>
          </a:p>
        </p:txBody>
      </p:sp>
      <p:grpSp>
        <p:nvGrpSpPr>
          <p:cNvPr id="7" name="Group 4"/>
          <p:cNvGrpSpPr>
            <a:grpSpLocks/>
          </p:cNvGrpSpPr>
          <p:nvPr/>
        </p:nvGrpSpPr>
        <p:grpSpPr bwMode="auto">
          <a:xfrm>
            <a:off x="4640263" y="1346200"/>
            <a:ext cx="3657600" cy="2500313"/>
            <a:chOff x="2256" y="806"/>
            <a:chExt cx="2304" cy="1575"/>
          </a:xfrm>
        </p:grpSpPr>
        <p:grpSp>
          <p:nvGrpSpPr>
            <p:cNvPr id="8" name="Group 5"/>
            <p:cNvGrpSpPr>
              <a:grpSpLocks/>
            </p:cNvGrpSpPr>
            <p:nvPr/>
          </p:nvGrpSpPr>
          <p:grpSpPr bwMode="auto">
            <a:xfrm>
              <a:off x="2489" y="960"/>
              <a:ext cx="1912" cy="1190"/>
              <a:chOff x="1922" y="1056"/>
              <a:chExt cx="1912" cy="2116"/>
            </a:xfrm>
          </p:grpSpPr>
          <p:sp>
            <p:nvSpPr>
              <p:cNvPr id="12" name="Line 6"/>
              <p:cNvSpPr>
                <a:spLocks noChangeShapeType="1"/>
              </p:cNvSpPr>
              <p:nvPr/>
            </p:nvSpPr>
            <p:spPr bwMode="auto">
              <a:xfrm>
                <a:off x="1922" y="1056"/>
                <a:ext cx="0" cy="2112"/>
              </a:xfrm>
              <a:prstGeom prst="line">
                <a:avLst/>
              </a:prstGeom>
              <a:noFill/>
              <a:ln w="12700">
                <a:solidFill>
                  <a:srgbClr val="000000"/>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sp>
            <p:nvSpPr>
              <p:cNvPr id="13" name="Line 7"/>
              <p:cNvSpPr>
                <a:spLocks noChangeShapeType="1"/>
              </p:cNvSpPr>
              <p:nvPr/>
            </p:nvSpPr>
            <p:spPr bwMode="auto">
              <a:xfrm>
                <a:off x="1922" y="3168"/>
                <a:ext cx="1912" cy="4"/>
              </a:xfrm>
              <a:prstGeom prst="line">
                <a:avLst/>
              </a:prstGeom>
              <a:noFill/>
              <a:ln w="12700">
                <a:solidFill>
                  <a:srgbClr val="000000"/>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grpSp>
        <p:sp>
          <p:nvSpPr>
            <p:cNvPr id="10" name="Text Box 8"/>
            <p:cNvSpPr txBox="1">
              <a:spLocks noChangeArrowheads="1"/>
            </p:cNvSpPr>
            <p:nvPr/>
          </p:nvSpPr>
          <p:spPr bwMode="auto">
            <a:xfrm>
              <a:off x="4224" y="2112"/>
              <a:ext cx="336" cy="269"/>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2200" b="1" i="1" kern="0">
                  <a:solidFill>
                    <a:sysClr val="windowText" lastClr="000000"/>
                  </a:solidFill>
                  <a:latin typeface="Tahoma" pitchFamily="34" charset="0"/>
                  <a:cs typeface="Arial" pitchFamily="34" charset="0"/>
                </a:rPr>
                <a:t>Y</a:t>
              </a:r>
              <a:r>
                <a:rPr lang="en-US" sz="2200" kern="0">
                  <a:solidFill>
                    <a:sysClr val="windowText" lastClr="000000"/>
                  </a:solidFill>
                  <a:latin typeface="Arial" pitchFamily="34" charset="0"/>
                  <a:cs typeface="Arial" pitchFamily="34" charset="0"/>
                </a:rPr>
                <a:t> </a:t>
              </a:r>
            </a:p>
          </p:txBody>
        </p:sp>
        <p:sp>
          <p:nvSpPr>
            <p:cNvPr id="11" name="Text Box 9"/>
            <p:cNvSpPr txBox="1">
              <a:spLocks noChangeArrowheads="1"/>
            </p:cNvSpPr>
            <p:nvPr/>
          </p:nvSpPr>
          <p:spPr bwMode="auto">
            <a:xfrm>
              <a:off x="2256" y="806"/>
              <a:ext cx="240" cy="269"/>
            </a:xfrm>
            <a:prstGeom prst="rect">
              <a:avLst/>
            </a:prstGeom>
            <a:noFill/>
            <a:ln w="9525">
              <a:noFill/>
              <a:miter lim="800000"/>
              <a:headEnd/>
              <a:tailEnd/>
            </a:ln>
            <a:effectLst/>
          </p:spPr>
          <p:txBody>
            <a:bodyPr>
              <a:spAutoFit/>
            </a:bodyPr>
            <a:lstStyle/>
            <a:p>
              <a:pPr algn="ctr" fontAlgn="auto">
                <a:spcBef>
                  <a:spcPct val="5000"/>
                </a:spcBef>
                <a:spcAft>
                  <a:spcPts val="0"/>
                </a:spcAft>
                <a:tabLst>
                  <a:tab pos="1830388" algn="r"/>
                </a:tabLst>
                <a:defRPr/>
              </a:pPr>
              <a:r>
                <a:rPr lang="en-US" sz="2200" b="1" i="1" kern="0">
                  <a:solidFill>
                    <a:sysClr val="windowText" lastClr="000000"/>
                  </a:solidFill>
                  <a:latin typeface="Tahoma" pitchFamily="34" charset="0"/>
                  <a:cs typeface="Arial" pitchFamily="34" charset="0"/>
                </a:rPr>
                <a:t>r</a:t>
              </a:r>
              <a:endParaRPr lang="en-US" sz="2200" kern="0">
                <a:solidFill>
                  <a:sysClr val="windowText" lastClr="000000"/>
                </a:solidFill>
                <a:latin typeface="Arial" pitchFamily="34" charset="0"/>
                <a:cs typeface="Arial" pitchFamily="34" charset="0"/>
              </a:endParaRPr>
            </a:p>
          </p:txBody>
        </p:sp>
      </p:grpSp>
      <p:grpSp>
        <p:nvGrpSpPr>
          <p:cNvPr id="14" name="Group 10"/>
          <p:cNvGrpSpPr>
            <a:grpSpLocks/>
          </p:cNvGrpSpPr>
          <p:nvPr/>
        </p:nvGrpSpPr>
        <p:grpSpPr bwMode="auto">
          <a:xfrm>
            <a:off x="4640263" y="3970338"/>
            <a:ext cx="3657600" cy="2500312"/>
            <a:chOff x="2256" y="806"/>
            <a:chExt cx="2304" cy="1575"/>
          </a:xfrm>
        </p:grpSpPr>
        <p:grpSp>
          <p:nvGrpSpPr>
            <p:cNvPr id="15" name="Group 11"/>
            <p:cNvGrpSpPr>
              <a:grpSpLocks/>
            </p:cNvGrpSpPr>
            <p:nvPr/>
          </p:nvGrpSpPr>
          <p:grpSpPr bwMode="auto">
            <a:xfrm>
              <a:off x="2489" y="960"/>
              <a:ext cx="1978" cy="1190"/>
              <a:chOff x="1922" y="1056"/>
              <a:chExt cx="1978" cy="2115"/>
            </a:xfrm>
          </p:grpSpPr>
          <p:sp>
            <p:nvSpPr>
              <p:cNvPr id="18" name="Line 12"/>
              <p:cNvSpPr>
                <a:spLocks noChangeShapeType="1"/>
              </p:cNvSpPr>
              <p:nvPr/>
            </p:nvSpPr>
            <p:spPr bwMode="auto">
              <a:xfrm>
                <a:off x="1922" y="1056"/>
                <a:ext cx="0" cy="2111"/>
              </a:xfrm>
              <a:prstGeom prst="line">
                <a:avLst/>
              </a:prstGeom>
              <a:noFill/>
              <a:ln w="12700">
                <a:solidFill>
                  <a:srgbClr val="000000"/>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sp>
            <p:nvSpPr>
              <p:cNvPr id="19" name="Line 13"/>
              <p:cNvSpPr>
                <a:spLocks noChangeShapeType="1"/>
              </p:cNvSpPr>
              <p:nvPr/>
            </p:nvSpPr>
            <p:spPr bwMode="auto">
              <a:xfrm>
                <a:off x="1922" y="3167"/>
                <a:ext cx="1978" cy="4"/>
              </a:xfrm>
              <a:prstGeom prst="line">
                <a:avLst/>
              </a:prstGeom>
              <a:noFill/>
              <a:ln w="12700">
                <a:solidFill>
                  <a:srgbClr val="000000"/>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grpSp>
        <p:sp>
          <p:nvSpPr>
            <p:cNvPr id="16" name="Text Box 14"/>
            <p:cNvSpPr txBox="1">
              <a:spLocks noChangeArrowheads="1"/>
            </p:cNvSpPr>
            <p:nvPr/>
          </p:nvSpPr>
          <p:spPr bwMode="auto">
            <a:xfrm>
              <a:off x="4224" y="2112"/>
              <a:ext cx="336" cy="269"/>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2200" b="1" i="1" kern="0">
                  <a:solidFill>
                    <a:sysClr val="windowText" lastClr="000000"/>
                  </a:solidFill>
                  <a:latin typeface="Tahoma" pitchFamily="34" charset="0"/>
                  <a:cs typeface="Arial" pitchFamily="34" charset="0"/>
                </a:rPr>
                <a:t>Y</a:t>
              </a:r>
              <a:r>
                <a:rPr lang="en-US" sz="2200" kern="0">
                  <a:solidFill>
                    <a:sysClr val="windowText" lastClr="000000"/>
                  </a:solidFill>
                  <a:latin typeface="Arial" pitchFamily="34" charset="0"/>
                  <a:cs typeface="Arial" pitchFamily="34" charset="0"/>
                </a:rPr>
                <a:t> </a:t>
              </a:r>
            </a:p>
          </p:txBody>
        </p:sp>
        <p:sp>
          <p:nvSpPr>
            <p:cNvPr id="17" name="Text Box 15"/>
            <p:cNvSpPr txBox="1">
              <a:spLocks noChangeArrowheads="1"/>
            </p:cNvSpPr>
            <p:nvPr/>
          </p:nvSpPr>
          <p:spPr bwMode="auto">
            <a:xfrm>
              <a:off x="2256" y="806"/>
              <a:ext cx="240" cy="269"/>
            </a:xfrm>
            <a:prstGeom prst="rect">
              <a:avLst/>
            </a:prstGeom>
            <a:noFill/>
            <a:ln w="9525">
              <a:noFill/>
              <a:miter lim="800000"/>
              <a:headEnd/>
              <a:tailEnd/>
            </a:ln>
            <a:effectLst/>
          </p:spPr>
          <p:txBody>
            <a:bodyPr>
              <a:spAutoFit/>
            </a:bodyPr>
            <a:lstStyle/>
            <a:p>
              <a:pPr algn="ctr" fontAlgn="auto">
                <a:spcBef>
                  <a:spcPct val="5000"/>
                </a:spcBef>
                <a:spcAft>
                  <a:spcPts val="0"/>
                </a:spcAft>
                <a:tabLst>
                  <a:tab pos="1830388" algn="r"/>
                </a:tabLst>
                <a:defRPr/>
              </a:pPr>
              <a:r>
                <a:rPr lang="en-US" sz="2200" b="1" i="1" kern="0">
                  <a:solidFill>
                    <a:sysClr val="windowText" lastClr="000000"/>
                  </a:solidFill>
                  <a:latin typeface="Tahoma" pitchFamily="34" charset="0"/>
                  <a:cs typeface="Arial" pitchFamily="34" charset="0"/>
                </a:rPr>
                <a:t>P</a:t>
              </a:r>
              <a:endParaRPr lang="en-US" sz="2200" kern="0">
                <a:solidFill>
                  <a:sysClr val="windowText" lastClr="000000"/>
                </a:solidFill>
                <a:latin typeface="Arial" pitchFamily="34" charset="0"/>
                <a:cs typeface="Arial" pitchFamily="34" charset="0"/>
              </a:endParaRPr>
            </a:p>
          </p:txBody>
        </p:sp>
      </p:grpSp>
      <p:grpSp>
        <p:nvGrpSpPr>
          <p:cNvPr id="20" name="Group 16"/>
          <p:cNvGrpSpPr>
            <a:grpSpLocks/>
          </p:cNvGrpSpPr>
          <p:nvPr/>
        </p:nvGrpSpPr>
        <p:grpSpPr bwMode="auto">
          <a:xfrm>
            <a:off x="6469063" y="4032250"/>
            <a:ext cx="762000" cy="2495550"/>
            <a:chOff x="4032" y="2412"/>
            <a:chExt cx="480" cy="1572"/>
          </a:xfrm>
        </p:grpSpPr>
        <p:sp>
          <p:nvSpPr>
            <p:cNvPr id="21" name="Line 17"/>
            <p:cNvSpPr>
              <a:spLocks noChangeShapeType="1"/>
            </p:cNvSpPr>
            <p:nvPr/>
          </p:nvSpPr>
          <p:spPr bwMode="auto">
            <a:xfrm>
              <a:off x="4227" y="2610"/>
              <a:ext cx="0" cy="1104"/>
            </a:xfrm>
            <a:prstGeom prst="line">
              <a:avLst/>
            </a:prstGeom>
            <a:noFill/>
            <a:ln w="28575">
              <a:solidFill>
                <a:schemeClr val="bg1">
                  <a:lumMod val="50000"/>
                </a:schemeClr>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sp>
          <p:nvSpPr>
            <p:cNvPr id="22" name="Text Box 18"/>
            <p:cNvSpPr txBox="1">
              <a:spLocks noChangeArrowheads="1"/>
            </p:cNvSpPr>
            <p:nvPr/>
          </p:nvSpPr>
          <p:spPr bwMode="auto">
            <a:xfrm>
              <a:off x="4032" y="2412"/>
              <a:ext cx="480" cy="192"/>
            </a:xfrm>
            <a:prstGeom prst="rect">
              <a:avLst/>
            </a:prstGeom>
            <a:noFill/>
            <a:ln w="9525">
              <a:noFill/>
              <a:miter lim="800000"/>
              <a:headEnd/>
              <a:tailEnd/>
            </a:ln>
            <a:effectLst/>
          </p:spPr>
          <p:txBody>
            <a:bodyPr lIns="0" tIns="0" rIns="0" bIns="0"/>
            <a:lstStyle/>
            <a:p>
              <a:pPr fontAlgn="auto">
                <a:spcBef>
                  <a:spcPct val="50000"/>
                </a:spcBef>
                <a:spcAft>
                  <a:spcPts val="0"/>
                </a:spcAft>
                <a:defRPr/>
              </a:pPr>
              <a:r>
                <a:rPr lang="en-US" sz="2100" i="1" kern="0">
                  <a:solidFill>
                    <a:sysClr val="windowText" lastClr="000000"/>
                  </a:solidFill>
                  <a:latin typeface="Arial" pitchFamily="34" charset="0"/>
                  <a:cs typeface="Arial" pitchFamily="34" charset="0"/>
                </a:rPr>
                <a:t>LRAS</a:t>
              </a:r>
            </a:p>
          </p:txBody>
        </p:sp>
        <p:graphicFrame>
          <p:nvGraphicFramePr>
            <p:cNvPr id="23" name="Object 14"/>
            <p:cNvGraphicFramePr>
              <a:graphicFrameLocks noChangeAspect="1"/>
            </p:cNvGraphicFramePr>
            <p:nvPr/>
          </p:nvGraphicFramePr>
          <p:xfrm>
            <a:off x="4145" y="3708"/>
            <a:ext cx="211" cy="276"/>
          </p:xfrm>
          <a:graphic>
            <a:graphicData uri="http://schemas.openxmlformats.org/presentationml/2006/ole">
              <mc:AlternateContent xmlns:mc="http://schemas.openxmlformats.org/markup-compatibility/2006">
                <mc:Choice xmlns:v="urn:schemas-microsoft-com:vml" Requires="v">
                  <p:oleObj spid="_x0000_s15423" name="Equation" r:id="rId4" imgW="164885" imgH="215619" progId="Equation.DSMT4">
                    <p:embed/>
                  </p:oleObj>
                </mc:Choice>
                <mc:Fallback>
                  <p:oleObj name="Equation" r:id="rId4" imgW="164885" imgH="21561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3708"/>
                          <a:ext cx="21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4" name="Group 20"/>
          <p:cNvGrpSpPr>
            <a:grpSpLocks/>
          </p:cNvGrpSpPr>
          <p:nvPr/>
        </p:nvGrpSpPr>
        <p:grpSpPr bwMode="auto">
          <a:xfrm>
            <a:off x="6469063" y="1422400"/>
            <a:ext cx="762000" cy="2495550"/>
            <a:chOff x="4032" y="768"/>
            <a:chExt cx="480" cy="1572"/>
          </a:xfrm>
        </p:grpSpPr>
        <p:sp>
          <p:nvSpPr>
            <p:cNvPr id="25" name="Line 21"/>
            <p:cNvSpPr>
              <a:spLocks noChangeShapeType="1"/>
            </p:cNvSpPr>
            <p:nvPr/>
          </p:nvSpPr>
          <p:spPr bwMode="auto">
            <a:xfrm>
              <a:off x="4227" y="966"/>
              <a:ext cx="0" cy="1104"/>
            </a:xfrm>
            <a:prstGeom prst="line">
              <a:avLst/>
            </a:prstGeom>
            <a:noFill/>
            <a:ln w="28575">
              <a:solidFill>
                <a:schemeClr val="bg1">
                  <a:lumMod val="50000"/>
                </a:schemeClr>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sp>
          <p:nvSpPr>
            <p:cNvPr id="26" name="Text Box 22"/>
            <p:cNvSpPr txBox="1">
              <a:spLocks noChangeArrowheads="1"/>
            </p:cNvSpPr>
            <p:nvPr/>
          </p:nvSpPr>
          <p:spPr bwMode="auto">
            <a:xfrm>
              <a:off x="4032" y="768"/>
              <a:ext cx="480" cy="192"/>
            </a:xfrm>
            <a:prstGeom prst="rect">
              <a:avLst/>
            </a:prstGeom>
            <a:noFill/>
            <a:ln w="9525">
              <a:noFill/>
              <a:miter lim="800000"/>
              <a:headEnd/>
              <a:tailEnd/>
            </a:ln>
            <a:effectLst/>
          </p:spPr>
          <p:txBody>
            <a:bodyPr lIns="0" tIns="0" rIns="0" bIns="0"/>
            <a:lstStyle/>
            <a:p>
              <a:pPr fontAlgn="auto">
                <a:spcBef>
                  <a:spcPct val="50000"/>
                </a:spcBef>
                <a:spcAft>
                  <a:spcPts val="0"/>
                </a:spcAft>
                <a:defRPr/>
              </a:pPr>
              <a:r>
                <a:rPr lang="en-US" sz="2100" i="1" kern="0">
                  <a:solidFill>
                    <a:sysClr val="windowText" lastClr="000000"/>
                  </a:solidFill>
                  <a:latin typeface="Arial" pitchFamily="34" charset="0"/>
                  <a:cs typeface="Arial" pitchFamily="34" charset="0"/>
                </a:rPr>
                <a:t>LRAS</a:t>
              </a:r>
            </a:p>
          </p:txBody>
        </p:sp>
        <p:graphicFrame>
          <p:nvGraphicFramePr>
            <p:cNvPr id="27" name="Object 15"/>
            <p:cNvGraphicFramePr>
              <a:graphicFrameLocks noChangeAspect="1"/>
            </p:cNvGraphicFramePr>
            <p:nvPr/>
          </p:nvGraphicFramePr>
          <p:xfrm>
            <a:off x="4145" y="2064"/>
            <a:ext cx="211" cy="276"/>
          </p:xfrm>
          <a:graphic>
            <a:graphicData uri="http://schemas.openxmlformats.org/presentationml/2006/ole">
              <mc:AlternateContent xmlns:mc="http://schemas.openxmlformats.org/markup-compatibility/2006">
                <mc:Choice xmlns:v="urn:schemas-microsoft-com:vml" Requires="v">
                  <p:oleObj spid="_x0000_s15424" name="Equation" r:id="rId6" imgW="164885" imgH="215619" progId="Equation.DSMT4">
                    <p:embed/>
                  </p:oleObj>
                </mc:Choice>
                <mc:Fallback>
                  <p:oleObj name="Equation" r:id="rId6" imgW="164885" imgH="21561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2064"/>
                          <a:ext cx="21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8" name="Group 24"/>
          <p:cNvGrpSpPr>
            <a:grpSpLocks/>
          </p:cNvGrpSpPr>
          <p:nvPr/>
        </p:nvGrpSpPr>
        <p:grpSpPr bwMode="auto">
          <a:xfrm>
            <a:off x="5783263" y="1574800"/>
            <a:ext cx="2514600" cy="1600200"/>
            <a:chOff x="3600" y="864"/>
            <a:chExt cx="1584" cy="1008"/>
          </a:xfrm>
        </p:grpSpPr>
        <p:sp>
          <p:nvSpPr>
            <p:cNvPr id="29" name="Line 25"/>
            <p:cNvSpPr>
              <a:spLocks noChangeShapeType="1"/>
            </p:cNvSpPr>
            <p:nvPr/>
          </p:nvSpPr>
          <p:spPr bwMode="auto">
            <a:xfrm>
              <a:off x="3600" y="864"/>
              <a:ext cx="1296" cy="816"/>
            </a:xfrm>
            <a:prstGeom prst="line">
              <a:avLst/>
            </a:prstGeom>
            <a:noFill/>
            <a:ln w="28575">
              <a:solidFill>
                <a:schemeClr val="tx1"/>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sp>
          <p:nvSpPr>
            <p:cNvPr id="30" name="Text Box 26"/>
            <p:cNvSpPr txBox="1">
              <a:spLocks noChangeArrowheads="1"/>
            </p:cNvSpPr>
            <p:nvPr/>
          </p:nvSpPr>
          <p:spPr bwMode="auto">
            <a:xfrm>
              <a:off x="4914" y="1593"/>
              <a:ext cx="270" cy="279"/>
            </a:xfrm>
            <a:prstGeom prst="rect">
              <a:avLst/>
            </a:prstGeom>
            <a:noFill/>
            <a:ln w="9525">
              <a:noFill/>
              <a:miter lim="800000"/>
              <a:headEnd/>
              <a:tailEnd/>
            </a:ln>
            <a:effectLst/>
          </p:spPr>
          <p:txBody>
            <a:bodyPr lIns="0" tIns="0" rIns="0" bIns="91440">
              <a:spAutoFit/>
            </a:bodyPr>
            <a:lstStyle/>
            <a:p>
              <a:pPr fontAlgn="auto">
                <a:spcBef>
                  <a:spcPct val="50000"/>
                </a:spcBef>
                <a:spcAft>
                  <a:spcPts val="0"/>
                </a:spcAft>
                <a:defRPr/>
              </a:pPr>
              <a:r>
                <a:rPr lang="en-US" sz="2300" i="1" kern="0">
                  <a:solidFill>
                    <a:sysClr val="windowText" lastClr="000000"/>
                  </a:solidFill>
                  <a:latin typeface="Tahoma" pitchFamily="34" charset="0"/>
                  <a:cs typeface="Arial" pitchFamily="34" charset="0"/>
                </a:rPr>
                <a:t>IS</a:t>
              </a:r>
              <a:endParaRPr lang="en-US" sz="2300" kern="0" baseline="-25000">
                <a:solidFill>
                  <a:sysClr val="windowText" lastClr="000000"/>
                </a:solidFill>
                <a:latin typeface="Tahoma" pitchFamily="34" charset="0"/>
                <a:cs typeface="Arial" pitchFamily="34" charset="0"/>
              </a:endParaRPr>
            </a:p>
          </p:txBody>
        </p:sp>
      </p:grpSp>
      <p:grpSp>
        <p:nvGrpSpPr>
          <p:cNvPr id="31" name="Group 27"/>
          <p:cNvGrpSpPr>
            <a:grpSpLocks/>
          </p:cNvGrpSpPr>
          <p:nvPr/>
        </p:nvGrpSpPr>
        <p:grpSpPr bwMode="auto">
          <a:xfrm>
            <a:off x="4640263" y="4851400"/>
            <a:ext cx="4305300" cy="457200"/>
            <a:chOff x="2880" y="2736"/>
            <a:chExt cx="2712" cy="288"/>
          </a:xfrm>
        </p:grpSpPr>
        <p:sp>
          <p:nvSpPr>
            <p:cNvPr id="32" name="Line 28"/>
            <p:cNvSpPr>
              <a:spLocks noChangeShapeType="1"/>
            </p:cNvSpPr>
            <p:nvPr/>
          </p:nvSpPr>
          <p:spPr bwMode="auto">
            <a:xfrm>
              <a:off x="3120" y="2880"/>
              <a:ext cx="1872" cy="0"/>
            </a:xfrm>
            <a:prstGeom prst="line">
              <a:avLst/>
            </a:prstGeom>
            <a:noFill/>
            <a:ln w="28575">
              <a:solidFill>
                <a:schemeClr val="tx1"/>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sp>
          <p:nvSpPr>
            <p:cNvPr id="33" name="Text Box 29"/>
            <p:cNvSpPr txBox="1">
              <a:spLocks noChangeArrowheads="1"/>
            </p:cNvSpPr>
            <p:nvPr/>
          </p:nvSpPr>
          <p:spPr bwMode="auto">
            <a:xfrm>
              <a:off x="5016" y="2772"/>
              <a:ext cx="576" cy="220"/>
            </a:xfrm>
            <a:prstGeom prst="rect">
              <a:avLst/>
            </a:prstGeom>
            <a:noFill/>
            <a:ln w="9525">
              <a:noFill/>
              <a:miter lim="800000"/>
              <a:headEnd/>
              <a:tailEnd/>
            </a:ln>
            <a:effectLst/>
          </p:spPr>
          <p:txBody>
            <a:bodyPr lIns="0" tIns="0" rIns="0" bIns="0"/>
            <a:lstStyle/>
            <a:p>
              <a:pPr fontAlgn="auto">
                <a:spcBef>
                  <a:spcPct val="50000"/>
                </a:spcBef>
                <a:spcAft>
                  <a:spcPts val="0"/>
                </a:spcAft>
                <a:defRPr/>
              </a:pPr>
              <a:r>
                <a:rPr lang="en-US" sz="2100" i="1" kern="0" dirty="0">
                  <a:solidFill>
                    <a:sysClr val="windowText" lastClr="000000"/>
                  </a:solidFill>
                  <a:latin typeface="Arial" pitchFamily="34" charset="0"/>
                  <a:cs typeface="Arial" pitchFamily="34" charset="0"/>
                </a:rPr>
                <a:t>SRAS</a:t>
              </a:r>
              <a:endParaRPr lang="en-US" sz="2300" kern="0" baseline="-25000" dirty="0">
                <a:solidFill>
                  <a:sysClr val="windowText" lastClr="000000"/>
                </a:solidFill>
                <a:latin typeface="Tahoma" pitchFamily="34" charset="0"/>
                <a:cs typeface="Arial" pitchFamily="34" charset="0"/>
              </a:endParaRPr>
            </a:p>
          </p:txBody>
        </p:sp>
        <p:sp>
          <p:nvSpPr>
            <p:cNvPr id="34" name="Text Box 30"/>
            <p:cNvSpPr txBox="1">
              <a:spLocks noChangeArrowheads="1"/>
            </p:cNvSpPr>
            <p:nvPr/>
          </p:nvSpPr>
          <p:spPr bwMode="auto">
            <a:xfrm>
              <a:off x="2880" y="2736"/>
              <a:ext cx="240" cy="288"/>
            </a:xfrm>
            <a:prstGeom prst="rect">
              <a:avLst/>
            </a:prstGeom>
            <a:noFill/>
            <a:ln w="9525">
              <a:noFill/>
              <a:miter lim="800000"/>
              <a:headEnd/>
              <a:tailEnd/>
            </a:ln>
            <a:effectLst/>
          </p:spPr>
          <p:txBody>
            <a:bodyPr lIns="0" tIns="0" rIns="0" bIns="0"/>
            <a:lstStyle/>
            <a:p>
              <a:pPr fontAlgn="auto">
                <a:spcBef>
                  <a:spcPct val="50000"/>
                </a:spcBef>
                <a:spcAft>
                  <a:spcPts val="0"/>
                </a:spcAft>
                <a:defRPr/>
              </a:pPr>
              <a:r>
                <a:rPr lang="en-US" sz="2200" b="1" i="1" kern="0">
                  <a:solidFill>
                    <a:sysClr val="windowText" lastClr="000000"/>
                  </a:solidFill>
                  <a:latin typeface="Tahoma" pitchFamily="34" charset="0"/>
                  <a:cs typeface="Arial" pitchFamily="34" charset="0"/>
                </a:rPr>
                <a:t>P</a:t>
              </a:r>
              <a:r>
                <a:rPr lang="en-US" sz="2200" kern="0" baseline="-25000">
                  <a:solidFill>
                    <a:sysClr val="windowText" lastClr="000000"/>
                  </a:solidFill>
                  <a:latin typeface="Tahoma" pitchFamily="34" charset="0"/>
                  <a:cs typeface="Arial" pitchFamily="34" charset="0"/>
                </a:rPr>
                <a:t>1</a:t>
              </a:r>
            </a:p>
          </p:txBody>
        </p:sp>
      </p:grpSp>
      <p:sp>
        <p:nvSpPr>
          <p:cNvPr id="35" name="Text Box 31"/>
          <p:cNvSpPr txBox="1">
            <a:spLocks noChangeArrowheads="1"/>
          </p:cNvSpPr>
          <p:nvPr/>
        </p:nvSpPr>
        <p:spPr bwMode="auto">
          <a:xfrm>
            <a:off x="7280275" y="1471613"/>
            <a:ext cx="1443038" cy="350837"/>
          </a:xfrm>
          <a:prstGeom prst="rect">
            <a:avLst/>
          </a:prstGeom>
          <a:noFill/>
          <a:ln w="9525">
            <a:noFill/>
            <a:miter lim="800000"/>
            <a:headEnd/>
            <a:tailEnd/>
          </a:ln>
          <a:effectLst/>
        </p:spPr>
        <p:txBody>
          <a:bodyPr lIns="0" tIns="0" rIns="0" bIns="0">
            <a:spAutoFit/>
          </a:bodyPr>
          <a:lstStyle/>
          <a:p>
            <a:pPr fontAlgn="auto">
              <a:spcBef>
                <a:spcPct val="50000"/>
              </a:spcBef>
              <a:spcAft>
                <a:spcPts val="0"/>
              </a:spcAft>
              <a:defRPr/>
            </a:pPr>
            <a:r>
              <a:rPr lang="en-US" sz="2300" i="1" kern="0" dirty="0">
                <a:solidFill>
                  <a:sysClr val="windowText" lastClr="000000"/>
                </a:solidFill>
                <a:latin typeface="Arial" pitchFamily="34" charset="0"/>
                <a:cs typeface="Arial" pitchFamily="34" charset="0"/>
              </a:rPr>
              <a:t>LM</a:t>
            </a:r>
            <a:r>
              <a:rPr lang="en-US" sz="2300" kern="0" dirty="0">
                <a:solidFill>
                  <a:sysClr val="windowText" lastClr="000000"/>
                </a:solidFill>
                <a:latin typeface="Arial" pitchFamily="34" charset="0"/>
                <a:cs typeface="Arial" pitchFamily="34" charset="0"/>
              </a:rPr>
              <a:t>(</a:t>
            </a:r>
            <a:r>
              <a:rPr lang="en-US" sz="2300" b="1" i="1" kern="0" dirty="0">
                <a:solidFill>
                  <a:sysClr val="windowText" lastClr="000000"/>
                </a:solidFill>
                <a:latin typeface="Tahoma" pitchFamily="34" charset="0"/>
                <a:cs typeface="Arial" pitchFamily="34" charset="0"/>
              </a:rPr>
              <a:t>M</a:t>
            </a:r>
            <a:r>
              <a:rPr lang="en-US" sz="2300" kern="0" baseline="-25000" dirty="0">
                <a:solidFill>
                  <a:sysClr val="windowText" lastClr="000000"/>
                </a:solidFill>
                <a:latin typeface="Tahoma" pitchFamily="34" charset="0"/>
                <a:cs typeface="Arial" pitchFamily="34" charset="0"/>
              </a:rPr>
              <a:t>1</a:t>
            </a:r>
            <a:r>
              <a:rPr lang="en-US" sz="2300" kern="0" dirty="0">
                <a:solidFill>
                  <a:sysClr val="windowText" lastClr="000000"/>
                </a:solidFill>
                <a:latin typeface="Tahoma" pitchFamily="34" charset="0"/>
                <a:cs typeface="Arial" pitchFamily="34" charset="0"/>
              </a:rPr>
              <a:t>/</a:t>
            </a:r>
            <a:r>
              <a:rPr lang="en-US" sz="2300" b="1" i="1" kern="0" dirty="0">
                <a:solidFill>
                  <a:sysClr val="windowText" lastClr="000000"/>
                </a:solidFill>
                <a:latin typeface="Tahoma" pitchFamily="34" charset="0"/>
                <a:cs typeface="Arial" pitchFamily="34" charset="0"/>
              </a:rPr>
              <a:t>P</a:t>
            </a:r>
            <a:r>
              <a:rPr lang="en-US" sz="2300" kern="0" baseline="-25000" dirty="0">
                <a:solidFill>
                  <a:sysClr val="windowText" lastClr="000000"/>
                </a:solidFill>
                <a:latin typeface="Tahoma" pitchFamily="34" charset="0"/>
                <a:cs typeface="Arial" pitchFamily="34" charset="0"/>
              </a:rPr>
              <a:t>1</a:t>
            </a:r>
            <a:r>
              <a:rPr lang="en-US" sz="2300" kern="0" dirty="0">
                <a:solidFill>
                  <a:sysClr val="windowText" lastClr="000000"/>
                </a:solidFill>
                <a:latin typeface="Arial" pitchFamily="34" charset="0"/>
                <a:cs typeface="Arial" pitchFamily="34" charset="0"/>
              </a:rPr>
              <a:t>)</a:t>
            </a:r>
          </a:p>
        </p:txBody>
      </p:sp>
      <p:sp>
        <p:nvSpPr>
          <p:cNvPr id="36" name="Line 32"/>
          <p:cNvSpPr>
            <a:spLocks noChangeShapeType="1"/>
          </p:cNvSpPr>
          <p:nvPr/>
        </p:nvSpPr>
        <p:spPr bwMode="auto">
          <a:xfrm flipV="1">
            <a:off x="5478463" y="1803400"/>
            <a:ext cx="1909762" cy="1219200"/>
          </a:xfrm>
          <a:prstGeom prst="line">
            <a:avLst/>
          </a:prstGeom>
          <a:noFill/>
          <a:ln w="28575">
            <a:solidFill>
              <a:schemeClr val="tx1"/>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grpSp>
        <p:nvGrpSpPr>
          <p:cNvPr id="37" name="Group 33"/>
          <p:cNvGrpSpPr>
            <a:grpSpLocks/>
          </p:cNvGrpSpPr>
          <p:nvPr/>
        </p:nvGrpSpPr>
        <p:grpSpPr bwMode="auto">
          <a:xfrm>
            <a:off x="5554663" y="4081463"/>
            <a:ext cx="2609850" cy="2008187"/>
            <a:chOff x="3561" y="2332"/>
            <a:chExt cx="1644" cy="1265"/>
          </a:xfrm>
        </p:grpSpPr>
        <p:sp>
          <p:nvSpPr>
            <p:cNvPr id="38" name="Text Box 34"/>
            <p:cNvSpPr txBox="1">
              <a:spLocks noChangeArrowheads="1"/>
            </p:cNvSpPr>
            <p:nvPr/>
          </p:nvSpPr>
          <p:spPr bwMode="auto">
            <a:xfrm>
              <a:off x="4850" y="3347"/>
              <a:ext cx="355" cy="250"/>
            </a:xfrm>
            <a:prstGeom prst="rect">
              <a:avLst/>
            </a:prstGeom>
            <a:noFill/>
            <a:ln w="9525">
              <a:noFill/>
              <a:miter lim="800000"/>
              <a:headEnd/>
              <a:tailEnd/>
            </a:ln>
            <a:effectLst/>
          </p:spPr>
          <p:txBody>
            <a:bodyPr lIns="0" tIns="0" rIns="0">
              <a:spAutoFit/>
            </a:bodyPr>
            <a:lstStyle/>
            <a:p>
              <a:pPr fontAlgn="auto">
                <a:spcBef>
                  <a:spcPct val="50000"/>
                </a:spcBef>
                <a:spcAft>
                  <a:spcPts val="0"/>
                </a:spcAft>
                <a:defRPr/>
              </a:pPr>
              <a:r>
                <a:rPr lang="en-US" sz="2300" i="1" kern="0" dirty="0">
                  <a:solidFill>
                    <a:sysClr val="windowText" lastClr="000000"/>
                  </a:solidFill>
                  <a:latin typeface="Arial" pitchFamily="34" charset="0"/>
                  <a:cs typeface="Arial" pitchFamily="34" charset="0"/>
                </a:rPr>
                <a:t>AD</a:t>
              </a:r>
              <a:r>
                <a:rPr lang="en-US" sz="2300" kern="0" baseline="-25000" dirty="0">
                  <a:solidFill>
                    <a:sysClr val="windowText" lastClr="000000"/>
                  </a:solidFill>
                  <a:latin typeface="Tahoma" pitchFamily="34" charset="0"/>
                  <a:cs typeface="Arial" pitchFamily="34" charset="0"/>
                </a:rPr>
                <a:t>1</a:t>
              </a:r>
            </a:p>
          </p:txBody>
        </p:sp>
        <p:sp>
          <p:nvSpPr>
            <p:cNvPr id="39" name="Line 35"/>
            <p:cNvSpPr>
              <a:spLocks noChangeShapeType="1"/>
            </p:cNvSpPr>
            <p:nvPr/>
          </p:nvSpPr>
          <p:spPr bwMode="auto">
            <a:xfrm>
              <a:off x="3561" y="2332"/>
              <a:ext cx="1315" cy="1082"/>
            </a:xfrm>
            <a:prstGeom prst="line">
              <a:avLst/>
            </a:prstGeom>
            <a:noFill/>
            <a:ln w="28575">
              <a:solidFill>
                <a:schemeClr val="tx1"/>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grpSp>
      <p:sp>
        <p:nvSpPr>
          <p:cNvPr id="40" name="Line 32"/>
          <p:cNvSpPr>
            <a:spLocks noChangeShapeType="1"/>
          </p:cNvSpPr>
          <p:nvPr/>
        </p:nvSpPr>
        <p:spPr bwMode="auto">
          <a:xfrm flipV="1">
            <a:off x="5962650" y="2157413"/>
            <a:ext cx="1909763" cy="1219200"/>
          </a:xfrm>
          <a:prstGeom prst="line">
            <a:avLst/>
          </a:prstGeom>
          <a:noFill/>
          <a:ln w="28575">
            <a:solidFill>
              <a:srgbClr val="FF0000"/>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sp>
        <p:nvSpPr>
          <p:cNvPr id="41" name="Text Box 31"/>
          <p:cNvSpPr txBox="1">
            <a:spLocks noChangeArrowheads="1"/>
          </p:cNvSpPr>
          <p:nvPr/>
        </p:nvSpPr>
        <p:spPr bwMode="auto">
          <a:xfrm>
            <a:off x="7588250" y="1849438"/>
            <a:ext cx="1443038" cy="350837"/>
          </a:xfrm>
          <a:prstGeom prst="rect">
            <a:avLst/>
          </a:prstGeom>
          <a:noFill/>
          <a:ln w="9525">
            <a:noFill/>
            <a:miter lim="800000"/>
            <a:headEnd/>
            <a:tailEnd/>
          </a:ln>
          <a:effectLst/>
        </p:spPr>
        <p:txBody>
          <a:bodyPr lIns="0" tIns="0" rIns="0" bIns="0">
            <a:spAutoFit/>
          </a:bodyPr>
          <a:lstStyle/>
          <a:p>
            <a:pPr fontAlgn="auto">
              <a:spcBef>
                <a:spcPct val="50000"/>
              </a:spcBef>
              <a:spcAft>
                <a:spcPts val="0"/>
              </a:spcAft>
              <a:defRPr/>
            </a:pPr>
            <a:r>
              <a:rPr lang="en-US" sz="2300" i="1" kern="0" dirty="0">
                <a:solidFill>
                  <a:sysClr val="windowText" lastClr="000000"/>
                </a:solidFill>
                <a:latin typeface="Arial" pitchFamily="34" charset="0"/>
                <a:cs typeface="Arial" pitchFamily="34" charset="0"/>
              </a:rPr>
              <a:t>LM</a:t>
            </a:r>
            <a:r>
              <a:rPr lang="en-US" sz="2300" kern="0" dirty="0">
                <a:solidFill>
                  <a:sysClr val="windowText" lastClr="000000"/>
                </a:solidFill>
                <a:latin typeface="Arial" pitchFamily="34" charset="0"/>
                <a:cs typeface="Arial" pitchFamily="34" charset="0"/>
              </a:rPr>
              <a:t>(</a:t>
            </a:r>
            <a:r>
              <a:rPr lang="en-US" sz="2300" b="1" i="1" kern="0" dirty="0">
                <a:solidFill>
                  <a:srgbClr val="C00000"/>
                </a:solidFill>
                <a:latin typeface="Tahoma" pitchFamily="34" charset="0"/>
                <a:cs typeface="Arial" pitchFamily="34" charset="0"/>
              </a:rPr>
              <a:t>M</a:t>
            </a:r>
            <a:r>
              <a:rPr lang="en-US" sz="2300" kern="0" baseline="-25000" dirty="0">
                <a:solidFill>
                  <a:srgbClr val="C00000"/>
                </a:solidFill>
                <a:latin typeface="Tahoma" pitchFamily="34" charset="0"/>
                <a:cs typeface="Arial" pitchFamily="34" charset="0"/>
              </a:rPr>
              <a:t>2</a:t>
            </a:r>
            <a:r>
              <a:rPr lang="en-US" sz="2300" kern="0" dirty="0">
                <a:solidFill>
                  <a:sysClr val="windowText" lastClr="000000"/>
                </a:solidFill>
                <a:latin typeface="Tahoma" pitchFamily="34" charset="0"/>
                <a:cs typeface="Arial" pitchFamily="34" charset="0"/>
              </a:rPr>
              <a:t>/</a:t>
            </a:r>
            <a:r>
              <a:rPr lang="en-US" sz="2300" b="1" i="1" kern="0" dirty="0">
                <a:solidFill>
                  <a:sysClr val="windowText" lastClr="000000"/>
                </a:solidFill>
                <a:latin typeface="Tahoma" pitchFamily="34" charset="0"/>
                <a:cs typeface="Arial" pitchFamily="34" charset="0"/>
              </a:rPr>
              <a:t>P</a:t>
            </a:r>
            <a:r>
              <a:rPr lang="en-US" sz="2300" kern="0" baseline="-25000" dirty="0">
                <a:solidFill>
                  <a:sysClr val="windowText" lastClr="000000"/>
                </a:solidFill>
                <a:latin typeface="Tahoma" pitchFamily="34" charset="0"/>
                <a:cs typeface="Arial" pitchFamily="34" charset="0"/>
              </a:rPr>
              <a:t>1</a:t>
            </a:r>
            <a:r>
              <a:rPr lang="en-US" sz="2300" kern="0" dirty="0">
                <a:solidFill>
                  <a:sysClr val="windowText" lastClr="000000"/>
                </a:solidFill>
                <a:latin typeface="Arial" pitchFamily="34" charset="0"/>
                <a:cs typeface="Arial" pitchFamily="34" charset="0"/>
              </a:rPr>
              <a:t>)</a:t>
            </a:r>
          </a:p>
        </p:txBody>
      </p:sp>
      <p:sp>
        <p:nvSpPr>
          <p:cNvPr id="42" name="Line 34"/>
          <p:cNvSpPr>
            <a:spLocks noChangeShapeType="1"/>
          </p:cNvSpPr>
          <p:nvPr/>
        </p:nvSpPr>
        <p:spPr bwMode="auto">
          <a:xfrm>
            <a:off x="7300913" y="2525713"/>
            <a:ext cx="0" cy="3560762"/>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3" name="Group 33"/>
          <p:cNvGrpSpPr>
            <a:grpSpLocks/>
          </p:cNvGrpSpPr>
          <p:nvPr/>
        </p:nvGrpSpPr>
        <p:grpSpPr bwMode="auto">
          <a:xfrm>
            <a:off x="5767388" y="3810000"/>
            <a:ext cx="2663825" cy="1954213"/>
            <a:chOff x="3561" y="2332"/>
            <a:chExt cx="1678" cy="1231"/>
          </a:xfrm>
        </p:grpSpPr>
        <p:sp>
          <p:nvSpPr>
            <p:cNvPr id="44" name="Text Box 34"/>
            <p:cNvSpPr txBox="1">
              <a:spLocks noChangeArrowheads="1"/>
            </p:cNvSpPr>
            <p:nvPr/>
          </p:nvSpPr>
          <p:spPr bwMode="auto">
            <a:xfrm>
              <a:off x="4884" y="3313"/>
              <a:ext cx="355" cy="250"/>
            </a:xfrm>
            <a:prstGeom prst="rect">
              <a:avLst/>
            </a:prstGeom>
            <a:noFill/>
            <a:ln w="9525">
              <a:noFill/>
              <a:miter lim="800000"/>
              <a:headEnd/>
              <a:tailEnd/>
            </a:ln>
            <a:effectLst/>
          </p:spPr>
          <p:txBody>
            <a:bodyPr lIns="0" tIns="0" rIns="0">
              <a:spAutoFit/>
            </a:bodyPr>
            <a:lstStyle/>
            <a:p>
              <a:pPr fontAlgn="auto">
                <a:spcBef>
                  <a:spcPct val="50000"/>
                </a:spcBef>
                <a:spcAft>
                  <a:spcPts val="0"/>
                </a:spcAft>
                <a:defRPr/>
              </a:pPr>
              <a:r>
                <a:rPr lang="en-US" sz="2300" i="1" kern="0" dirty="0">
                  <a:solidFill>
                    <a:sysClr val="windowText" lastClr="000000"/>
                  </a:solidFill>
                  <a:latin typeface="Arial" pitchFamily="34" charset="0"/>
                  <a:cs typeface="Arial" pitchFamily="34" charset="0"/>
                </a:rPr>
                <a:t>AD</a:t>
              </a:r>
              <a:r>
                <a:rPr lang="en-US" sz="2300" kern="0" baseline="-25000" dirty="0">
                  <a:solidFill>
                    <a:sysClr val="windowText" lastClr="000000"/>
                  </a:solidFill>
                  <a:latin typeface="Tahoma" pitchFamily="34" charset="0"/>
                  <a:cs typeface="Arial" pitchFamily="34" charset="0"/>
                </a:rPr>
                <a:t>2</a:t>
              </a:r>
            </a:p>
          </p:txBody>
        </p:sp>
        <p:sp>
          <p:nvSpPr>
            <p:cNvPr id="45" name="Line 35"/>
            <p:cNvSpPr>
              <a:spLocks noChangeShapeType="1"/>
            </p:cNvSpPr>
            <p:nvPr/>
          </p:nvSpPr>
          <p:spPr bwMode="auto">
            <a:xfrm>
              <a:off x="3561" y="2332"/>
              <a:ext cx="1315" cy="1082"/>
            </a:xfrm>
            <a:prstGeom prst="line">
              <a:avLst/>
            </a:prstGeom>
            <a:noFill/>
            <a:ln w="28575">
              <a:solidFill>
                <a:srgbClr val="FF0000"/>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grpSp>
      <p:sp>
        <p:nvSpPr>
          <p:cNvPr id="46" name="Line 46"/>
          <p:cNvSpPr>
            <a:spLocks noChangeShapeType="1"/>
          </p:cNvSpPr>
          <p:nvPr/>
        </p:nvSpPr>
        <p:spPr bwMode="auto">
          <a:xfrm>
            <a:off x="5729288" y="2951163"/>
            <a:ext cx="752475" cy="0"/>
          </a:xfrm>
          <a:prstGeom prst="line">
            <a:avLst/>
          </a:prstGeom>
          <a:noFill/>
          <a:ln w="444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 name="Line 47"/>
          <p:cNvSpPr>
            <a:spLocks noChangeShapeType="1"/>
          </p:cNvSpPr>
          <p:nvPr/>
        </p:nvSpPr>
        <p:spPr bwMode="auto">
          <a:xfrm>
            <a:off x="6815138" y="5086350"/>
            <a:ext cx="492125" cy="0"/>
          </a:xfrm>
          <a:prstGeom prst="line">
            <a:avLst/>
          </a:prstGeom>
          <a:noFill/>
          <a:ln w="444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 name="Text Box 4"/>
          <p:cNvSpPr txBox="1">
            <a:spLocks noChangeArrowheads="1"/>
          </p:cNvSpPr>
          <p:nvPr/>
        </p:nvSpPr>
        <p:spPr bwMode="auto">
          <a:xfrm>
            <a:off x="7153275" y="3492500"/>
            <a:ext cx="381000" cy="446088"/>
          </a:xfrm>
          <a:prstGeom prst="rect">
            <a:avLst/>
          </a:prstGeom>
          <a:noFill/>
          <a:ln w="9525">
            <a:noFill/>
            <a:miter lim="800000"/>
            <a:headEnd/>
            <a:tailEnd/>
          </a:ln>
        </p:spPr>
        <p:txBody>
          <a:bodyPr lIns="0" tIns="0" rIns="0" bIns="91440">
            <a:spAutoFit/>
          </a:bodyPr>
          <a:lstStyle/>
          <a:p>
            <a:pPr>
              <a:spcBef>
                <a:spcPct val="50000"/>
              </a:spcBef>
              <a:defRPr/>
            </a:pPr>
            <a:r>
              <a:rPr lang="en-US" sz="2300" b="1" i="1" dirty="0">
                <a:solidFill>
                  <a:srgbClr val="990000"/>
                </a:solidFill>
                <a:latin typeface="+mj-lt"/>
                <a:cs typeface="Arial" pitchFamily="34" charset="0"/>
              </a:rPr>
              <a:t>Y</a:t>
            </a:r>
            <a:r>
              <a:rPr lang="en-US" sz="2300" b="1" baseline="-25000" dirty="0">
                <a:solidFill>
                  <a:srgbClr val="990000"/>
                </a:solidFill>
                <a:latin typeface="+mj-lt"/>
                <a:cs typeface="Arial" pitchFamily="34" charset="0"/>
              </a:rPr>
              <a:t>2</a:t>
            </a:r>
          </a:p>
        </p:txBody>
      </p:sp>
      <p:sp>
        <p:nvSpPr>
          <p:cNvPr id="49" name="Text Box 4"/>
          <p:cNvSpPr txBox="1">
            <a:spLocks noChangeArrowheads="1"/>
          </p:cNvSpPr>
          <p:nvPr/>
        </p:nvSpPr>
        <p:spPr bwMode="auto">
          <a:xfrm>
            <a:off x="7162800" y="6111875"/>
            <a:ext cx="381000" cy="446088"/>
          </a:xfrm>
          <a:prstGeom prst="rect">
            <a:avLst/>
          </a:prstGeom>
          <a:noFill/>
          <a:ln w="9525">
            <a:noFill/>
            <a:miter lim="800000"/>
            <a:headEnd/>
            <a:tailEnd/>
          </a:ln>
        </p:spPr>
        <p:txBody>
          <a:bodyPr lIns="0" tIns="0" rIns="0" bIns="91440">
            <a:spAutoFit/>
          </a:bodyPr>
          <a:lstStyle/>
          <a:p>
            <a:pPr>
              <a:spcBef>
                <a:spcPct val="50000"/>
              </a:spcBef>
              <a:defRPr/>
            </a:pPr>
            <a:r>
              <a:rPr lang="en-US" sz="2300" b="1" i="1" dirty="0">
                <a:solidFill>
                  <a:srgbClr val="990000"/>
                </a:solidFill>
                <a:latin typeface="+mj-lt"/>
                <a:cs typeface="Arial" pitchFamily="34" charset="0"/>
              </a:rPr>
              <a:t>Y</a:t>
            </a:r>
            <a:r>
              <a:rPr lang="en-US" sz="2300" b="1" baseline="-25000" dirty="0">
                <a:solidFill>
                  <a:srgbClr val="990000"/>
                </a:solidFill>
                <a:latin typeface="+mj-lt"/>
                <a:cs typeface="Arial" pitchFamily="34" charset="0"/>
              </a:rPr>
              <a:t>2</a:t>
            </a:r>
          </a:p>
        </p:txBody>
      </p:sp>
      <p:sp>
        <p:nvSpPr>
          <p:cNvPr id="50" name="Line 6"/>
          <p:cNvSpPr>
            <a:spLocks noChangeShapeType="1"/>
          </p:cNvSpPr>
          <p:nvPr/>
        </p:nvSpPr>
        <p:spPr bwMode="auto">
          <a:xfrm flipH="1">
            <a:off x="5010150" y="2533650"/>
            <a:ext cx="2284413" cy="0"/>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Text Box 7"/>
          <p:cNvSpPr txBox="1">
            <a:spLocks noChangeArrowheads="1"/>
          </p:cNvSpPr>
          <p:nvPr/>
        </p:nvSpPr>
        <p:spPr bwMode="auto">
          <a:xfrm>
            <a:off x="4681538" y="2311400"/>
            <a:ext cx="3810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990000"/>
                </a:solidFill>
                <a:latin typeface="Tahoma" pitchFamily="34" charset="0"/>
              </a:rPr>
              <a:t>r</a:t>
            </a:r>
            <a:r>
              <a:rPr lang="en-US" sz="2100" b="1" baseline="-25000">
                <a:solidFill>
                  <a:srgbClr val="990000"/>
                </a:solidFill>
                <a:latin typeface="Tahoma" pitchFamily="34" charset="0"/>
              </a:rPr>
              <a:t>2</a:t>
            </a:r>
          </a:p>
        </p:txBody>
      </p:sp>
      <p:sp>
        <p:nvSpPr>
          <p:cNvPr id="52" name="Line 6"/>
          <p:cNvSpPr>
            <a:spLocks noChangeShapeType="1"/>
          </p:cNvSpPr>
          <p:nvPr/>
        </p:nvSpPr>
        <p:spPr bwMode="auto">
          <a:xfrm flipH="1" flipV="1">
            <a:off x="5010150" y="2203450"/>
            <a:ext cx="1752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Text Box 7"/>
          <p:cNvSpPr txBox="1">
            <a:spLocks noChangeArrowheads="1"/>
          </p:cNvSpPr>
          <p:nvPr/>
        </p:nvSpPr>
        <p:spPr bwMode="auto">
          <a:xfrm>
            <a:off x="4681538" y="1981200"/>
            <a:ext cx="3810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r</a:t>
            </a:r>
            <a:r>
              <a:rPr lang="en-US" sz="2100" b="1" baseline="-25000">
                <a:latin typeface="Tahoma" pitchFamily="34" charset="0"/>
              </a:rPr>
              <a:t>1</a:t>
            </a:r>
          </a:p>
        </p:txBody>
      </p:sp>
      <p:graphicFrame>
        <p:nvGraphicFramePr>
          <p:cNvPr id="54" name="Object 4"/>
          <p:cNvGraphicFramePr>
            <a:graphicFrameLocks noChangeAspect="1"/>
          </p:cNvGraphicFramePr>
          <p:nvPr/>
        </p:nvGraphicFramePr>
        <p:xfrm>
          <a:off x="3803650" y="2443163"/>
          <a:ext cx="344488" cy="452437"/>
        </p:xfrm>
        <a:graphic>
          <a:graphicData uri="http://schemas.openxmlformats.org/presentationml/2006/ole">
            <mc:AlternateContent xmlns:mc="http://schemas.openxmlformats.org/markup-compatibility/2006">
              <mc:Choice xmlns:v="urn:schemas-microsoft-com:vml" Requires="v">
                <p:oleObj spid="_x0000_s15425" name="Equation" r:id="rId7" imgW="164885" imgH="215619" progId="Equation.DSMT4">
                  <p:embed/>
                </p:oleObj>
              </mc:Choice>
              <mc:Fallback>
                <p:oleObj name="Equation" r:id="rId7" imgW="164885" imgH="21561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3650" y="2443163"/>
                        <a:ext cx="344488"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7622717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ANSWERS, PART </a:t>
            </a:r>
            <a:r>
              <a:rPr lang="en-US" sz="2600" dirty="0" smtClean="0">
                <a:solidFill>
                  <a:srgbClr val="203F15"/>
                </a:solidFill>
              </a:rPr>
              <a:t>2</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Transition from short run to long run</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37</a:t>
            </a:fld>
            <a:endParaRPr lang="en-US" sz="1600" dirty="0">
              <a:solidFill>
                <a:srgbClr val="006666"/>
              </a:solidFill>
              <a:cs typeface="Arial"/>
            </a:endParaRPr>
          </a:p>
        </p:txBody>
      </p:sp>
      <p:sp>
        <p:nvSpPr>
          <p:cNvPr id="6" name="Rectangle 3"/>
          <p:cNvSpPr txBox="1">
            <a:spLocks noChangeArrowheads="1"/>
          </p:cNvSpPr>
          <p:nvPr/>
        </p:nvSpPr>
        <p:spPr>
          <a:xfrm>
            <a:off x="473075" y="1447800"/>
            <a:ext cx="4918075" cy="5181600"/>
          </a:xfrm>
          <a:prstGeom prst="rect">
            <a:avLst/>
          </a:prstGeom>
          <a:noFill/>
          <a:ln/>
        </p:spPr>
        <p:txBody>
          <a:bodyPr rIns="0"/>
          <a:lstStyle/>
          <a:p>
            <a:pPr marL="288925" indent="-288925" eaLnBrk="0" hangingPunct="0">
              <a:lnSpc>
                <a:spcPct val="105000"/>
              </a:lnSpc>
              <a:spcBef>
                <a:spcPct val="25000"/>
              </a:spcBef>
              <a:buClr>
                <a:srgbClr val="333399"/>
              </a:buClr>
              <a:buSzPct val="90000"/>
              <a:defRPr/>
            </a:pPr>
            <a:r>
              <a:rPr lang="en-US" sz="2400" kern="0" dirty="0">
                <a:solidFill>
                  <a:srgbClr val="000000"/>
                </a:solidFill>
                <a:latin typeface="Arial"/>
                <a:cs typeface="Arial"/>
              </a:rPr>
              <a:t>Over time, </a:t>
            </a:r>
          </a:p>
          <a:p>
            <a:pPr marL="398463" lvl="1" indent="-288925" eaLnBrk="0" hangingPunct="0">
              <a:lnSpc>
                <a:spcPct val="105000"/>
              </a:lnSpc>
              <a:spcBef>
                <a:spcPct val="25000"/>
              </a:spcBef>
              <a:buClr>
                <a:srgbClr val="996633"/>
              </a:buClr>
              <a:buSzPct val="105000"/>
              <a:buFont typeface="Wingdings" pitchFamily="2" charset="2"/>
              <a:buChar char="§"/>
              <a:defRPr/>
            </a:pPr>
            <a:r>
              <a:rPr lang="en-US" sz="2400" b="1" i="1" kern="0" dirty="0">
                <a:solidFill>
                  <a:srgbClr val="000000"/>
                </a:solidFill>
                <a:latin typeface="Arial"/>
                <a:cs typeface="Arial"/>
              </a:rPr>
              <a:t>P</a:t>
            </a:r>
            <a:r>
              <a:rPr lang="en-US" sz="2400" kern="0" dirty="0">
                <a:solidFill>
                  <a:srgbClr val="000000"/>
                </a:solidFill>
                <a:latin typeface="Arial"/>
                <a:cs typeface="Arial"/>
              </a:rPr>
              <a:t> rises </a:t>
            </a:r>
          </a:p>
          <a:p>
            <a:pPr marL="398463" lvl="1" indent="-288925" eaLnBrk="0" hangingPunct="0">
              <a:lnSpc>
                <a:spcPct val="105000"/>
              </a:lnSpc>
              <a:spcBef>
                <a:spcPct val="25000"/>
              </a:spcBef>
              <a:buClr>
                <a:srgbClr val="996633"/>
              </a:buClr>
              <a:buSzPct val="105000"/>
              <a:buFont typeface="Wingdings" pitchFamily="2" charset="2"/>
              <a:buChar char="§"/>
              <a:defRPr/>
            </a:pPr>
            <a:r>
              <a:rPr lang="en-US" sz="2400" i="1" kern="0" dirty="0">
                <a:solidFill>
                  <a:srgbClr val="000000"/>
                </a:solidFill>
                <a:latin typeface="Arial"/>
                <a:cs typeface="Arial"/>
              </a:rPr>
              <a:t>SRAS</a:t>
            </a:r>
            <a:r>
              <a:rPr lang="en-US" sz="2400" kern="0" dirty="0">
                <a:solidFill>
                  <a:srgbClr val="000000"/>
                </a:solidFill>
                <a:latin typeface="Arial"/>
                <a:cs typeface="Arial"/>
              </a:rPr>
              <a:t> moves upward</a:t>
            </a:r>
          </a:p>
          <a:p>
            <a:pPr marL="398463" lvl="1" indent="-288925" eaLnBrk="0" hangingPunct="0">
              <a:lnSpc>
                <a:spcPct val="105000"/>
              </a:lnSpc>
              <a:spcBef>
                <a:spcPct val="25000"/>
              </a:spcBef>
              <a:buClr>
                <a:srgbClr val="996633"/>
              </a:buClr>
              <a:buSzPct val="105000"/>
              <a:buFont typeface="Wingdings" pitchFamily="2" charset="2"/>
              <a:buChar char="§"/>
              <a:defRPr/>
            </a:pPr>
            <a:r>
              <a:rPr lang="en-US" sz="2400" b="1" i="1" kern="0" dirty="0">
                <a:solidFill>
                  <a:srgbClr val="000000"/>
                </a:solidFill>
                <a:latin typeface="Arial"/>
                <a:cs typeface="Arial"/>
              </a:rPr>
              <a:t>M</a:t>
            </a:r>
            <a:r>
              <a:rPr lang="en-US" sz="2400" kern="0" dirty="0">
                <a:solidFill>
                  <a:srgbClr val="000000"/>
                </a:solidFill>
                <a:latin typeface="Arial"/>
                <a:cs typeface="Arial"/>
              </a:rPr>
              <a:t>/</a:t>
            </a:r>
            <a:r>
              <a:rPr lang="en-US" sz="2400" b="1" i="1" kern="0" dirty="0">
                <a:solidFill>
                  <a:srgbClr val="000000"/>
                </a:solidFill>
                <a:latin typeface="Arial"/>
                <a:cs typeface="Arial"/>
              </a:rPr>
              <a:t>P</a:t>
            </a:r>
            <a:r>
              <a:rPr lang="en-US" sz="2400" kern="0" dirty="0">
                <a:solidFill>
                  <a:srgbClr val="000000"/>
                </a:solidFill>
                <a:latin typeface="Arial"/>
                <a:cs typeface="Arial"/>
              </a:rPr>
              <a:t> falls</a:t>
            </a:r>
          </a:p>
          <a:p>
            <a:pPr marL="398463" lvl="1" indent="-288925" eaLnBrk="0" hangingPunct="0">
              <a:lnSpc>
                <a:spcPct val="105000"/>
              </a:lnSpc>
              <a:spcBef>
                <a:spcPct val="25000"/>
              </a:spcBef>
              <a:buClr>
                <a:srgbClr val="996633"/>
              </a:buClr>
              <a:buSzPct val="105000"/>
              <a:buFont typeface="Wingdings" pitchFamily="2" charset="2"/>
              <a:buChar char="§"/>
              <a:defRPr/>
            </a:pPr>
            <a:r>
              <a:rPr lang="en-US" sz="2400" i="1" kern="0" dirty="0">
                <a:solidFill>
                  <a:srgbClr val="000000"/>
                </a:solidFill>
                <a:latin typeface="Arial"/>
                <a:cs typeface="Arial"/>
              </a:rPr>
              <a:t>LM</a:t>
            </a:r>
            <a:r>
              <a:rPr lang="en-US" sz="2400" kern="0" dirty="0">
                <a:solidFill>
                  <a:srgbClr val="000000"/>
                </a:solidFill>
                <a:latin typeface="Arial"/>
                <a:cs typeface="Arial"/>
              </a:rPr>
              <a:t> moves leftward</a:t>
            </a:r>
          </a:p>
          <a:p>
            <a:pPr marL="288925" indent="-288925" eaLnBrk="0" hangingPunct="0">
              <a:lnSpc>
                <a:spcPct val="105000"/>
              </a:lnSpc>
              <a:spcBef>
                <a:spcPct val="25000"/>
              </a:spcBef>
              <a:buClr>
                <a:srgbClr val="333399"/>
              </a:buClr>
              <a:buSzPct val="90000"/>
              <a:defRPr/>
            </a:pPr>
            <a:endParaRPr lang="en-US" sz="2400" kern="0" dirty="0">
              <a:solidFill>
                <a:srgbClr val="000000"/>
              </a:solidFill>
              <a:latin typeface="Arial"/>
              <a:cs typeface="Arial"/>
            </a:endParaRPr>
          </a:p>
          <a:p>
            <a:pPr marL="288925" indent="-288925" eaLnBrk="0" hangingPunct="0">
              <a:lnSpc>
                <a:spcPct val="105000"/>
              </a:lnSpc>
              <a:spcBef>
                <a:spcPct val="25000"/>
              </a:spcBef>
              <a:buClr>
                <a:srgbClr val="333399"/>
              </a:buClr>
              <a:buSzPct val="90000"/>
              <a:defRPr/>
            </a:pPr>
            <a:r>
              <a:rPr lang="en-US" sz="2400" kern="0" dirty="0">
                <a:solidFill>
                  <a:srgbClr val="000000"/>
                </a:solidFill>
                <a:latin typeface="Arial"/>
                <a:cs typeface="Arial"/>
              </a:rPr>
              <a:t>New long-run </a:t>
            </a:r>
            <a:r>
              <a:rPr lang="en-US" sz="2400" kern="0" dirty="0" err="1">
                <a:solidFill>
                  <a:srgbClr val="000000"/>
                </a:solidFill>
                <a:latin typeface="Arial"/>
                <a:cs typeface="Arial"/>
              </a:rPr>
              <a:t>eq’m</a:t>
            </a:r>
            <a:endParaRPr lang="en-US" sz="2400" kern="0" dirty="0">
              <a:solidFill>
                <a:srgbClr val="000000"/>
              </a:solidFill>
              <a:latin typeface="Arial"/>
              <a:cs typeface="Arial"/>
            </a:endParaRPr>
          </a:p>
          <a:p>
            <a:pPr marL="398463" lvl="1" indent="-288925" eaLnBrk="0" hangingPunct="0">
              <a:lnSpc>
                <a:spcPct val="105000"/>
              </a:lnSpc>
              <a:spcBef>
                <a:spcPct val="25000"/>
              </a:spcBef>
              <a:buClr>
                <a:srgbClr val="996633"/>
              </a:buClr>
              <a:buSzPct val="105000"/>
              <a:buFont typeface="Wingdings" pitchFamily="2" charset="2"/>
              <a:buChar char="§"/>
              <a:defRPr/>
            </a:pPr>
            <a:r>
              <a:rPr lang="en-US" sz="2400" b="1" i="1" kern="0" dirty="0">
                <a:solidFill>
                  <a:srgbClr val="000000"/>
                </a:solidFill>
                <a:latin typeface="Arial"/>
                <a:cs typeface="Arial"/>
              </a:rPr>
              <a:t>P</a:t>
            </a:r>
            <a:r>
              <a:rPr lang="en-US" sz="2400" kern="0" dirty="0">
                <a:solidFill>
                  <a:srgbClr val="000000"/>
                </a:solidFill>
                <a:latin typeface="Arial"/>
                <a:cs typeface="Arial"/>
              </a:rPr>
              <a:t> higher</a:t>
            </a:r>
          </a:p>
          <a:p>
            <a:pPr marL="398463" lvl="1" indent="-288925" eaLnBrk="0" hangingPunct="0">
              <a:lnSpc>
                <a:spcPct val="105000"/>
              </a:lnSpc>
              <a:spcBef>
                <a:spcPct val="25000"/>
              </a:spcBef>
              <a:buClr>
                <a:srgbClr val="996633"/>
              </a:buClr>
              <a:buSzPct val="105000"/>
              <a:buFont typeface="Wingdings" pitchFamily="2" charset="2"/>
              <a:buChar char="§"/>
              <a:defRPr/>
            </a:pPr>
            <a:r>
              <a:rPr lang="en-US" sz="2400" kern="0" dirty="0">
                <a:solidFill>
                  <a:srgbClr val="000000"/>
                </a:solidFill>
                <a:latin typeface="Arial"/>
                <a:cs typeface="Arial"/>
              </a:rPr>
              <a:t>all </a:t>
            </a:r>
            <a:r>
              <a:rPr lang="en-US" sz="2400" i="1" kern="0" dirty="0">
                <a:solidFill>
                  <a:srgbClr val="000000"/>
                </a:solidFill>
                <a:latin typeface="Arial"/>
                <a:cs typeface="Arial"/>
              </a:rPr>
              <a:t>real</a:t>
            </a:r>
            <a:r>
              <a:rPr lang="en-US" sz="2400" kern="0" dirty="0">
                <a:solidFill>
                  <a:srgbClr val="000000"/>
                </a:solidFill>
                <a:latin typeface="Arial"/>
                <a:cs typeface="Arial"/>
              </a:rPr>
              <a:t> variables back at </a:t>
            </a:r>
            <a:br>
              <a:rPr lang="en-US" sz="2400" kern="0" dirty="0">
                <a:solidFill>
                  <a:srgbClr val="000000"/>
                </a:solidFill>
                <a:latin typeface="Arial"/>
                <a:cs typeface="Arial"/>
              </a:rPr>
            </a:br>
            <a:r>
              <a:rPr lang="en-US" sz="2400" kern="0" dirty="0">
                <a:solidFill>
                  <a:srgbClr val="000000"/>
                </a:solidFill>
                <a:latin typeface="Arial"/>
                <a:cs typeface="Arial"/>
              </a:rPr>
              <a:t>their initial values</a:t>
            </a:r>
          </a:p>
          <a:p>
            <a:pPr marL="288925" indent="-288925" eaLnBrk="0" hangingPunct="0">
              <a:lnSpc>
                <a:spcPct val="105000"/>
              </a:lnSpc>
              <a:spcBef>
                <a:spcPct val="25000"/>
              </a:spcBef>
              <a:buClr>
                <a:srgbClr val="333399"/>
              </a:buClr>
              <a:buSzPct val="90000"/>
              <a:defRPr/>
            </a:pPr>
            <a:r>
              <a:rPr lang="en-US" sz="2400" b="1" i="1" kern="0" dirty="0">
                <a:solidFill>
                  <a:srgbClr val="0000CC"/>
                </a:solidFill>
                <a:latin typeface="Arial"/>
                <a:cs typeface="Arial"/>
              </a:rPr>
              <a:t>Money is neutral in the long </a:t>
            </a:r>
            <a:r>
              <a:rPr lang="en-US" sz="2400" b="1" i="1" kern="0" dirty="0" smtClean="0">
                <a:solidFill>
                  <a:srgbClr val="0000CC"/>
                </a:solidFill>
                <a:latin typeface="Arial"/>
                <a:cs typeface="Arial"/>
              </a:rPr>
              <a:t>run.</a:t>
            </a:r>
            <a:endParaRPr lang="en-US" sz="2400" b="1" i="1" kern="0" dirty="0">
              <a:solidFill>
                <a:srgbClr val="0000CC"/>
              </a:solidFill>
              <a:latin typeface="Arial"/>
              <a:cs typeface="Arial"/>
            </a:endParaRPr>
          </a:p>
        </p:txBody>
      </p:sp>
      <p:grpSp>
        <p:nvGrpSpPr>
          <p:cNvPr id="7" name="Group 4"/>
          <p:cNvGrpSpPr>
            <a:grpSpLocks/>
          </p:cNvGrpSpPr>
          <p:nvPr/>
        </p:nvGrpSpPr>
        <p:grpSpPr bwMode="auto">
          <a:xfrm>
            <a:off x="4640263" y="1346200"/>
            <a:ext cx="3657600" cy="2500313"/>
            <a:chOff x="2256" y="806"/>
            <a:chExt cx="2304" cy="1575"/>
          </a:xfrm>
        </p:grpSpPr>
        <p:grpSp>
          <p:nvGrpSpPr>
            <p:cNvPr id="8" name="Group 5"/>
            <p:cNvGrpSpPr>
              <a:grpSpLocks/>
            </p:cNvGrpSpPr>
            <p:nvPr/>
          </p:nvGrpSpPr>
          <p:grpSpPr bwMode="auto">
            <a:xfrm>
              <a:off x="2489" y="960"/>
              <a:ext cx="1912" cy="1190"/>
              <a:chOff x="1922" y="1056"/>
              <a:chExt cx="1912" cy="2116"/>
            </a:xfrm>
          </p:grpSpPr>
          <p:sp>
            <p:nvSpPr>
              <p:cNvPr id="12" name="Line 6"/>
              <p:cNvSpPr>
                <a:spLocks noChangeShapeType="1"/>
              </p:cNvSpPr>
              <p:nvPr/>
            </p:nvSpPr>
            <p:spPr bwMode="auto">
              <a:xfrm>
                <a:off x="1922" y="1056"/>
                <a:ext cx="0" cy="2112"/>
              </a:xfrm>
              <a:prstGeom prst="line">
                <a:avLst/>
              </a:prstGeom>
              <a:noFill/>
              <a:ln w="12700">
                <a:solidFill>
                  <a:srgbClr val="000000"/>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sp>
            <p:nvSpPr>
              <p:cNvPr id="13" name="Line 7"/>
              <p:cNvSpPr>
                <a:spLocks noChangeShapeType="1"/>
              </p:cNvSpPr>
              <p:nvPr/>
            </p:nvSpPr>
            <p:spPr bwMode="auto">
              <a:xfrm>
                <a:off x="1922" y="3168"/>
                <a:ext cx="1912" cy="4"/>
              </a:xfrm>
              <a:prstGeom prst="line">
                <a:avLst/>
              </a:prstGeom>
              <a:noFill/>
              <a:ln w="12700">
                <a:solidFill>
                  <a:srgbClr val="000000"/>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grpSp>
        <p:sp>
          <p:nvSpPr>
            <p:cNvPr id="10" name="Text Box 8"/>
            <p:cNvSpPr txBox="1">
              <a:spLocks noChangeArrowheads="1"/>
            </p:cNvSpPr>
            <p:nvPr/>
          </p:nvSpPr>
          <p:spPr bwMode="auto">
            <a:xfrm>
              <a:off x="4224" y="2112"/>
              <a:ext cx="336" cy="269"/>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2200" b="1" i="1" kern="0">
                  <a:solidFill>
                    <a:sysClr val="windowText" lastClr="000000"/>
                  </a:solidFill>
                  <a:latin typeface="Tahoma" pitchFamily="34" charset="0"/>
                  <a:cs typeface="Arial" pitchFamily="34" charset="0"/>
                </a:rPr>
                <a:t>Y</a:t>
              </a:r>
              <a:r>
                <a:rPr lang="en-US" sz="2200" kern="0">
                  <a:solidFill>
                    <a:sysClr val="windowText" lastClr="000000"/>
                  </a:solidFill>
                  <a:latin typeface="Arial" pitchFamily="34" charset="0"/>
                  <a:cs typeface="Arial" pitchFamily="34" charset="0"/>
                </a:rPr>
                <a:t> </a:t>
              </a:r>
            </a:p>
          </p:txBody>
        </p:sp>
        <p:sp>
          <p:nvSpPr>
            <p:cNvPr id="11" name="Text Box 9"/>
            <p:cNvSpPr txBox="1">
              <a:spLocks noChangeArrowheads="1"/>
            </p:cNvSpPr>
            <p:nvPr/>
          </p:nvSpPr>
          <p:spPr bwMode="auto">
            <a:xfrm>
              <a:off x="2256" y="806"/>
              <a:ext cx="240" cy="269"/>
            </a:xfrm>
            <a:prstGeom prst="rect">
              <a:avLst/>
            </a:prstGeom>
            <a:noFill/>
            <a:ln w="9525">
              <a:noFill/>
              <a:miter lim="800000"/>
              <a:headEnd/>
              <a:tailEnd/>
            </a:ln>
            <a:effectLst/>
          </p:spPr>
          <p:txBody>
            <a:bodyPr>
              <a:spAutoFit/>
            </a:bodyPr>
            <a:lstStyle/>
            <a:p>
              <a:pPr algn="ctr" fontAlgn="auto">
                <a:spcBef>
                  <a:spcPct val="5000"/>
                </a:spcBef>
                <a:spcAft>
                  <a:spcPts val="0"/>
                </a:spcAft>
                <a:tabLst>
                  <a:tab pos="1830388" algn="r"/>
                </a:tabLst>
                <a:defRPr/>
              </a:pPr>
              <a:r>
                <a:rPr lang="en-US" sz="2200" b="1" i="1" kern="0">
                  <a:solidFill>
                    <a:sysClr val="windowText" lastClr="000000"/>
                  </a:solidFill>
                  <a:latin typeface="Tahoma" pitchFamily="34" charset="0"/>
                  <a:cs typeface="Arial" pitchFamily="34" charset="0"/>
                </a:rPr>
                <a:t>r</a:t>
              </a:r>
              <a:endParaRPr lang="en-US" sz="2200" kern="0">
                <a:solidFill>
                  <a:sysClr val="windowText" lastClr="000000"/>
                </a:solidFill>
                <a:latin typeface="Arial" pitchFamily="34" charset="0"/>
                <a:cs typeface="Arial" pitchFamily="34" charset="0"/>
              </a:endParaRPr>
            </a:p>
          </p:txBody>
        </p:sp>
      </p:grpSp>
      <p:grpSp>
        <p:nvGrpSpPr>
          <p:cNvPr id="14" name="Group 10"/>
          <p:cNvGrpSpPr>
            <a:grpSpLocks/>
          </p:cNvGrpSpPr>
          <p:nvPr/>
        </p:nvGrpSpPr>
        <p:grpSpPr bwMode="auto">
          <a:xfrm>
            <a:off x="4640263" y="3970338"/>
            <a:ext cx="3657600" cy="2500312"/>
            <a:chOff x="2256" y="806"/>
            <a:chExt cx="2304" cy="1575"/>
          </a:xfrm>
        </p:grpSpPr>
        <p:grpSp>
          <p:nvGrpSpPr>
            <p:cNvPr id="15" name="Group 11"/>
            <p:cNvGrpSpPr>
              <a:grpSpLocks/>
            </p:cNvGrpSpPr>
            <p:nvPr/>
          </p:nvGrpSpPr>
          <p:grpSpPr bwMode="auto">
            <a:xfrm>
              <a:off x="2489" y="960"/>
              <a:ext cx="1978" cy="1190"/>
              <a:chOff x="1922" y="1056"/>
              <a:chExt cx="1978" cy="2115"/>
            </a:xfrm>
          </p:grpSpPr>
          <p:sp>
            <p:nvSpPr>
              <p:cNvPr id="18" name="Line 12"/>
              <p:cNvSpPr>
                <a:spLocks noChangeShapeType="1"/>
              </p:cNvSpPr>
              <p:nvPr/>
            </p:nvSpPr>
            <p:spPr bwMode="auto">
              <a:xfrm>
                <a:off x="1922" y="1056"/>
                <a:ext cx="0" cy="2111"/>
              </a:xfrm>
              <a:prstGeom prst="line">
                <a:avLst/>
              </a:prstGeom>
              <a:noFill/>
              <a:ln w="12700">
                <a:solidFill>
                  <a:srgbClr val="000000"/>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sp>
            <p:nvSpPr>
              <p:cNvPr id="19" name="Line 13"/>
              <p:cNvSpPr>
                <a:spLocks noChangeShapeType="1"/>
              </p:cNvSpPr>
              <p:nvPr/>
            </p:nvSpPr>
            <p:spPr bwMode="auto">
              <a:xfrm>
                <a:off x="1922" y="3167"/>
                <a:ext cx="1978" cy="4"/>
              </a:xfrm>
              <a:prstGeom prst="line">
                <a:avLst/>
              </a:prstGeom>
              <a:noFill/>
              <a:ln w="12700">
                <a:solidFill>
                  <a:srgbClr val="000000"/>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grpSp>
        <p:sp>
          <p:nvSpPr>
            <p:cNvPr id="16" name="Text Box 14"/>
            <p:cNvSpPr txBox="1">
              <a:spLocks noChangeArrowheads="1"/>
            </p:cNvSpPr>
            <p:nvPr/>
          </p:nvSpPr>
          <p:spPr bwMode="auto">
            <a:xfrm>
              <a:off x="4224" y="2112"/>
              <a:ext cx="336" cy="269"/>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2200" b="1" i="1" kern="0">
                  <a:solidFill>
                    <a:sysClr val="windowText" lastClr="000000"/>
                  </a:solidFill>
                  <a:latin typeface="Tahoma" pitchFamily="34" charset="0"/>
                  <a:cs typeface="Arial" pitchFamily="34" charset="0"/>
                </a:rPr>
                <a:t>Y</a:t>
              </a:r>
              <a:r>
                <a:rPr lang="en-US" sz="2200" kern="0">
                  <a:solidFill>
                    <a:sysClr val="windowText" lastClr="000000"/>
                  </a:solidFill>
                  <a:latin typeface="Arial" pitchFamily="34" charset="0"/>
                  <a:cs typeface="Arial" pitchFamily="34" charset="0"/>
                </a:rPr>
                <a:t> </a:t>
              </a:r>
            </a:p>
          </p:txBody>
        </p:sp>
        <p:sp>
          <p:nvSpPr>
            <p:cNvPr id="17" name="Text Box 15"/>
            <p:cNvSpPr txBox="1">
              <a:spLocks noChangeArrowheads="1"/>
            </p:cNvSpPr>
            <p:nvPr/>
          </p:nvSpPr>
          <p:spPr bwMode="auto">
            <a:xfrm>
              <a:off x="2256" y="806"/>
              <a:ext cx="240" cy="269"/>
            </a:xfrm>
            <a:prstGeom prst="rect">
              <a:avLst/>
            </a:prstGeom>
            <a:noFill/>
            <a:ln w="9525">
              <a:noFill/>
              <a:miter lim="800000"/>
              <a:headEnd/>
              <a:tailEnd/>
            </a:ln>
            <a:effectLst/>
          </p:spPr>
          <p:txBody>
            <a:bodyPr>
              <a:spAutoFit/>
            </a:bodyPr>
            <a:lstStyle/>
            <a:p>
              <a:pPr algn="ctr" fontAlgn="auto">
                <a:spcBef>
                  <a:spcPct val="5000"/>
                </a:spcBef>
                <a:spcAft>
                  <a:spcPts val="0"/>
                </a:spcAft>
                <a:tabLst>
                  <a:tab pos="1830388" algn="r"/>
                </a:tabLst>
                <a:defRPr/>
              </a:pPr>
              <a:r>
                <a:rPr lang="en-US" sz="2200" b="1" i="1" kern="0">
                  <a:solidFill>
                    <a:sysClr val="windowText" lastClr="000000"/>
                  </a:solidFill>
                  <a:latin typeface="Tahoma" pitchFamily="34" charset="0"/>
                  <a:cs typeface="Arial" pitchFamily="34" charset="0"/>
                </a:rPr>
                <a:t>P</a:t>
              </a:r>
              <a:endParaRPr lang="en-US" sz="2200" kern="0">
                <a:solidFill>
                  <a:sysClr val="windowText" lastClr="000000"/>
                </a:solidFill>
                <a:latin typeface="Arial" pitchFamily="34" charset="0"/>
                <a:cs typeface="Arial" pitchFamily="34" charset="0"/>
              </a:endParaRPr>
            </a:p>
          </p:txBody>
        </p:sp>
      </p:grpSp>
      <p:grpSp>
        <p:nvGrpSpPr>
          <p:cNvPr id="20" name="Group 16"/>
          <p:cNvGrpSpPr>
            <a:grpSpLocks/>
          </p:cNvGrpSpPr>
          <p:nvPr/>
        </p:nvGrpSpPr>
        <p:grpSpPr bwMode="auto">
          <a:xfrm>
            <a:off x="6469063" y="4032250"/>
            <a:ext cx="762000" cy="2495550"/>
            <a:chOff x="4032" y="2412"/>
            <a:chExt cx="480" cy="1572"/>
          </a:xfrm>
        </p:grpSpPr>
        <p:sp>
          <p:nvSpPr>
            <p:cNvPr id="21" name="Line 17"/>
            <p:cNvSpPr>
              <a:spLocks noChangeShapeType="1"/>
            </p:cNvSpPr>
            <p:nvPr/>
          </p:nvSpPr>
          <p:spPr bwMode="auto">
            <a:xfrm>
              <a:off x="4227" y="2610"/>
              <a:ext cx="0" cy="1104"/>
            </a:xfrm>
            <a:prstGeom prst="line">
              <a:avLst/>
            </a:prstGeom>
            <a:noFill/>
            <a:ln w="28575">
              <a:solidFill>
                <a:schemeClr val="bg1">
                  <a:lumMod val="50000"/>
                </a:schemeClr>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sp>
          <p:nvSpPr>
            <p:cNvPr id="22" name="Text Box 18"/>
            <p:cNvSpPr txBox="1">
              <a:spLocks noChangeArrowheads="1"/>
            </p:cNvSpPr>
            <p:nvPr/>
          </p:nvSpPr>
          <p:spPr bwMode="auto">
            <a:xfrm>
              <a:off x="4032" y="2412"/>
              <a:ext cx="480" cy="192"/>
            </a:xfrm>
            <a:prstGeom prst="rect">
              <a:avLst/>
            </a:prstGeom>
            <a:noFill/>
            <a:ln w="9525">
              <a:noFill/>
              <a:miter lim="800000"/>
              <a:headEnd/>
              <a:tailEnd/>
            </a:ln>
            <a:effectLst/>
          </p:spPr>
          <p:txBody>
            <a:bodyPr lIns="0" tIns="0" rIns="0" bIns="0"/>
            <a:lstStyle/>
            <a:p>
              <a:pPr fontAlgn="auto">
                <a:spcBef>
                  <a:spcPct val="50000"/>
                </a:spcBef>
                <a:spcAft>
                  <a:spcPts val="0"/>
                </a:spcAft>
                <a:defRPr/>
              </a:pPr>
              <a:r>
                <a:rPr lang="en-US" sz="2100" i="1" kern="0">
                  <a:solidFill>
                    <a:sysClr val="windowText" lastClr="000000"/>
                  </a:solidFill>
                  <a:latin typeface="Arial" pitchFamily="34" charset="0"/>
                  <a:cs typeface="Arial" pitchFamily="34" charset="0"/>
                </a:rPr>
                <a:t>LRAS</a:t>
              </a:r>
            </a:p>
          </p:txBody>
        </p:sp>
        <p:graphicFrame>
          <p:nvGraphicFramePr>
            <p:cNvPr id="23" name="Object 14"/>
            <p:cNvGraphicFramePr>
              <a:graphicFrameLocks noChangeAspect="1"/>
            </p:cNvGraphicFramePr>
            <p:nvPr/>
          </p:nvGraphicFramePr>
          <p:xfrm>
            <a:off x="4145" y="3708"/>
            <a:ext cx="211" cy="276"/>
          </p:xfrm>
          <a:graphic>
            <a:graphicData uri="http://schemas.openxmlformats.org/presentationml/2006/ole">
              <mc:AlternateContent xmlns:mc="http://schemas.openxmlformats.org/markup-compatibility/2006">
                <mc:Choice xmlns:v="urn:schemas-microsoft-com:vml" Requires="v">
                  <p:oleObj spid="_x0000_s16427" name="Equation" r:id="rId4" imgW="164885" imgH="215619" progId="Equation.DSMT4">
                    <p:embed/>
                  </p:oleObj>
                </mc:Choice>
                <mc:Fallback>
                  <p:oleObj name="Equation" r:id="rId4" imgW="164885" imgH="21561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3708"/>
                          <a:ext cx="21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4" name="Group 20"/>
          <p:cNvGrpSpPr>
            <a:grpSpLocks/>
          </p:cNvGrpSpPr>
          <p:nvPr/>
        </p:nvGrpSpPr>
        <p:grpSpPr bwMode="auto">
          <a:xfrm>
            <a:off x="6469063" y="1422400"/>
            <a:ext cx="762000" cy="2495550"/>
            <a:chOff x="4032" y="768"/>
            <a:chExt cx="480" cy="1572"/>
          </a:xfrm>
        </p:grpSpPr>
        <p:sp>
          <p:nvSpPr>
            <p:cNvPr id="25" name="Line 21"/>
            <p:cNvSpPr>
              <a:spLocks noChangeShapeType="1"/>
            </p:cNvSpPr>
            <p:nvPr/>
          </p:nvSpPr>
          <p:spPr bwMode="auto">
            <a:xfrm>
              <a:off x="4227" y="966"/>
              <a:ext cx="0" cy="1104"/>
            </a:xfrm>
            <a:prstGeom prst="line">
              <a:avLst/>
            </a:prstGeom>
            <a:noFill/>
            <a:ln w="28575">
              <a:solidFill>
                <a:schemeClr val="bg1">
                  <a:lumMod val="50000"/>
                </a:schemeClr>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sp>
          <p:nvSpPr>
            <p:cNvPr id="26" name="Text Box 22"/>
            <p:cNvSpPr txBox="1">
              <a:spLocks noChangeArrowheads="1"/>
            </p:cNvSpPr>
            <p:nvPr/>
          </p:nvSpPr>
          <p:spPr bwMode="auto">
            <a:xfrm>
              <a:off x="4032" y="768"/>
              <a:ext cx="480" cy="192"/>
            </a:xfrm>
            <a:prstGeom prst="rect">
              <a:avLst/>
            </a:prstGeom>
            <a:noFill/>
            <a:ln w="9525">
              <a:noFill/>
              <a:miter lim="800000"/>
              <a:headEnd/>
              <a:tailEnd/>
            </a:ln>
            <a:effectLst/>
          </p:spPr>
          <p:txBody>
            <a:bodyPr lIns="0" tIns="0" rIns="0" bIns="0"/>
            <a:lstStyle/>
            <a:p>
              <a:pPr fontAlgn="auto">
                <a:spcBef>
                  <a:spcPct val="50000"/>
                </a:spcBef>
                <a:spcAft>
                  <a:spcPts val="0"/>
                </a:spcAft>
                <a:defRPr/>
              </a:pPr>
              <a:r>
                <a:rPr lang="en-US" sz="2100" i="1" kern="0">
                  <a:solidFill>
                    <a:sysClr val="windowText" lastClr="000000"/>
                  </a:solidFill>
                  <a:latin typeface="Arial" pitchFamily="34" charset="0"/>
                  <a:cs typeface="Arial" pitchFamily="34" charset="0"/>
                </a:rPr>
                <a:t>LRAS</a:t>
              </a:r>
            </a:p>
          </p:txBody>
        </p:sp>
        <p:graphicFrame>
          <p:nvGraphicFramePr>
            <p:cNvPr id="27" name="Object 15"/>
            <p:cNvGraphicFramePr>
              <a:graphicFrameLocks noChangeAspect="1"/>
            </p:cNvGraphicFramePr>
            <p:nvPr/>
          </p:nvGraphicFramePr>
          <p:xfrm>
            <a:off x="4145" y="2064"/>
            <a:ext cx="211" cy="276"/>
          </p:xfrm>
          <a:graphic>
            <a:graphicData uri="http://schemas.openxmlformats.org/presentationml/2006/ole">
              <mc:AlternateContent xmlns:mc="http://schemas.openxmlformats.org/markup-compatibility/2006">
                <mc:Choice xmlns:v="urn:schemas-microsoft-com:vml" Requires="v">
                  <p:oleObj spid="_x0000_s16428" name="Equation" r:id="rId6" imgW="164885" imgH="215619" progId="Equation.DSMT4">
                    <p:embed/>
                  </p:oleObj>
                </mc:Choice>
                <mc:Fallback>
                  <p:oleObj name="Equation" r:id="rId6" imgW="164885" imgH="21561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2064"/>
                          <a:ext cx="21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8" name="Group 24"/>
          <p:cNvGrpSpPr>
            <a:grpSpLocks/>
          </p:cNvGrpSpPr>
          <p:nvPr/>
        </p:nvGrpSpPr>
        <p:grpSpPr bwMode="auto">
          <a:xfrm>
            <a:off x="5783263" y="1574800"/>
            <a:ext cx="2514600" cy="1600200"/>
            <a:chOff x="3600" y="864"/>
            <a:chExt cx="1584" cy="1008"/>
          </a:xfrm>
        </p:grpSpPr>
        <p:sp>
          <p:nvSpPr>
            <p:cNvPr id="29" name="Line 25"/>
            <p:cNvSpPr>
              <a:spLocks noChangeShapeType="1"/>
            </p:cNvSpPr>
            <p:nvPr/>
          </p:nvSpPr>
          <p:spPr bwMode="auto">
            <a:xfrm>
              <a:off x="3600" y="864"/>
              <a:ext cx="1296" cy="816"/>
            </a:xfrm>
            <a:prstGeom prst="line">
              <a:avLst/>
            </a:prstGeom>
            <a:noFill/>
            <a:ln w="28575">
              <a:solidFill>
                <a:schemeClr val="tx1"/>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sp>
          <p:nvSpPr>
            <p:cNvPr id="30" name="Text Box 26"/>
            <p:cNvSpPr txBox="1">
              <a:spLocks noChangeArrowheads="1"/>
            </p:cNvSpPr>
            <p:nvPr/>
          </p:nvSpPr>
          <p:spPr bwMode="auto">
            <a:xfrm>
              <a:off x="4914" y="1593"/>
              <a:ext cx="270" cy="279"/>
            </a:xfrm>
            <a:prstGeom prst="rect">
              <a:avLst/>
            </a:prstGeom>
            <a:noFill/>
            <a:ln w="9525">
              <a:noFill/>
              <a:miter lim="800000"/>
              <a:headEnd/>
              <a:tailEnd/>
            </a:ln>
            <a:effectLst/>
          </p:spPr>
          <p:txBody>
            <a:bodyPr lIns="0" tIns="0" rIns="0" bIns="91440">
              <a:spAutoFit/>
            </a:bodyPr>
            <a:lstStyle/>
            <a:p>
              <a:pPr fontAlgn="auto">
                <a:spcBef>
                  <a:spcPct val="50000"/>
                </a:spcBef>
                <a:spcAft>
                  <a:spcPts val="0"/>
                </a:spcAft>
                <a:defRPr/>
              </a:pPr>
              <a:r>
                <a:rPr lang="en-US" sz="2300" i="1" kern="0">
                  <a:solidFill>
                    <a:sysClr val="windowText" lastClr="000000"/>
                  </a:solidFill>
                  <a:latin typeface="Tahoma" pitchFamily="34" charset="0"/>
                  <a:cs typeface="Arial" pitchFamily="34" charset="0"/>
                </a:rPr>
                <a:t>IS</a:t>
              </a:r>
              <a:endParaRPr lang="en-US" sz="2300" kern="0" baseline="-25000">
                <a:solidFill>
                  <a:sysClr val="windowText" lastClr="000000"/>
                </a:solidFill>
                <a:latin typeface="Tahoma" pitchFamily="34" charset="0"/>
                <a:cs typeface="Arial" pitchFamily="34" charset="0"/>
              </a:endParaRPr>
            </a:p>
          </p:txBody>
        </p:sp>
      </p:grpSp>
      <p:grpSp>
        <p:nvGrpSpPr>
          <p:cNvPr id="31" name="Group 27"/>
          <p:cNvGrpSpPr>
            <a:grpSpLocks/>
          </p:cNvGrpSpPr>
          <p:nvPr/>
        </p:nvGrpSpPr>
        <p:grpSpPr bwMode="auto">
          <a:xfrm>
            <a:off x="4640263" y="4851400"/>
            <a:ext cx="4305300" cy="457200"/>
            <a:chOff x="2880" y="2736"/>
            <a:chExt cx="2712" cy="288"/>
          </a:xfrm>
        </p:grpSpPr>
        <p:sp>
          <p:nvSpPr>
            <p:cNvPr id="32" name="Line 28"/>
            <p:cNvSpPr>
              <a:spLocks noChangeShapeType="1"/>
            </p:cNvSpPr>
            <p:nvPr/>
          </p:nvSpPr>
          <p:spPr bwMode="auto">
            <a:xfrm>
              <a:off x="3120" y="2880"/>
              <a:ext cx="1872" cy="0"/>
            </a:xfrm>
            <a:prstGeom prst="line">
              <a:avLst/>
            </a:prstGeom>
            <a:noFill/>
            <a:ln w="28575">
              <a:solidFill>
                <a:schemeClr val="bg1">
                  <a:lumMod val="50000"/>
                </a:schemeClr>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sp>
          <p:nvSpPr>
            <p:cNvPr id="33" name="Text Box 29"/>
            <p:cNvSpPr txBox="1">
              <a:spLocks noChangeArrowheads="1"/>
            </p:cNvSpPr>
            <p:nvPr/>
          </p:nvSpPr>
          <p:spPr bwMode="auto">
            <a:xfrm>
              <a:off x="5016" y="2772"/>
              <a:ext cx="576" cy="220"/>
            </a:xfrm>
            <a:prstGeom prst="rect">
              <a:avLst/>
            </a:prstGeom>
            <a:noFill/>
            <a:ln w="9525">
              <a:noFill/>
              <a:miter lim="800000"/>
              <a:headEnd/>
              <a:tailEnd/>
            </a:ln>
            <a:effectLst/>
          </p:spPr>
          <p:txBody>
            <a:bodyPr lIns="0" tIns="0" rIns="0" bIns="0"/>
            <a:lstStyle/>
            <a:p>
              <a:pPr fontAlgn="auto">
                <a:spcBef>
                  <a:spcPct val="50000"/>
                </a:spcBef>
                <a:spcAft>
                  <a:spcPts val="0"/>
                </a:spcAft>
                <a:defRPr/>
              </a:pPr>
              <a:r>
                <a:rPr lang="en-US" sz="2100" i="1" kern="0" dirty="0">
                  <a:solidFill>
                    <a:sysClr val="windowText" lastClr="000000"/>
                  </a:solidFill>
                  <a:latin typeface="Arial" pitchFamily="34" charset="0"/>
                  <a:cs typeface="Arial" pitchFamily="34" charset="0"/>
                </a:rPr>
                <a:t>SRAS</a:t>
              </a:r>
              <a:endParaRPr lang="en-US" sz="2300" kern="0" baseline="-25000" dirty="0">
                <a:solidFill>
                  <a:sysClr val="windowText" lastClr="000000"/>
                </a:solidFill>
                <a:latin typeface="Tahoma" pitchFamily="34" charset="0"/>
                <a:cs typeface="Arial" pitchFamily="34" charset="0"/>
              </a:endParaRPr>
            </a:p>
          </p:txBody>
        </p:sp>
        <p:sp>
          <p:nvSpPr>
            <p:cNvPr id="34" name="Text Box 30"/>
            <p:cNvSpPr txBox="1">
              <a:spLocks noChangeArrowheads="1"/>
            </p:cNvSpPr>
            <p:nvPr/>
          </p:nvSpPr>
          <p:spPr bwMode="auto">
            <a:xfrm>
              <a:off x="2880" y="2736"/>
              <a:ext cx="240" cy="288"/>
            </a:xfrm>
            <a:prstGeom prst="rect">
              <a:avLst/>
            </a:prstGeom>
            <a:noFill/>
            <a:ln w="9525">
              <a:noFill/>
              <a:miter lim="800000"/>
              <a:headEnd/>
              <a:tailEnd/>
            </a:ln>
            <a:effectLst/>
          </p:spPr>
          <p:txBody>
            <a:bodyPr lIns="0" tIns="0" rIns="0" bIns="0"/>
            <a:lstStyle/>
            <a:p>
              <a:pPr fontAlgn="auto">
                <a:spcBef>
                  <a:spcPct val="50000"/>
                </a:spcBef>
                <a:spcAft>
                  <a:spcPts val="0"/>
                </a:spcAft>
                <a:defRPr/>
              </a:pPr>
              <a:r>
                <a:rPr lang="en-US" sz="2200" b="1" i="1" kern="0" dirty="0">
                  <a:solidFill>
                    <a:sysClr val="windowText" lastClr="000000"/>
                  </a:solidFill>
                  <a:latin typeface="Tahoma" pitchFamily="34" charset="0"/>
                  <a:cs typeface="Arial" pitchFamily="34" charset="0"/>
                </a:rPr>
                <a:t>P</a:t>
              </a:r>
              <a:r>
                <a:rPr lang="en-US" sz="2200" kern="0" baseline="-25000" dirty="0">
                  <a:solidFill>
                    <a:sysClr val="windowText" lastClr="000000"/>
                  </a:solidFill>
                  <a:latin typeface="Tahoma" pitchFamily="34" charset="0"/>
                  <a:cs typeface="Arial" pitchFamily="34" charset="0"/>
                </a:rPr>
                <a:t>1</a:t>
              </a:r>
            </a:p>
          </p:txBody>
        </p:sp>
      </p:grpSp>
      <p:sp>
        <p:nvSpPr>
          <p:cNvPr id="35" name="Text Box 31"/>
          <p:cNvSpPr txBox="1">
            <a:spLocks noChangeArrowheads="1"/>
          </p:cNvSpPr>
          <p:nvPr/>
        </p:nvSpPr>
        <p:spPr bwMode="auto">
          <a:xfrm>
            <a:off x="7280275" y="1471613"/>
            <a:ext cx="1443038" cy="350837"/>
          </a:xfrm>
          <a:prstGeom prst="rect">
            <a:avLst/>
          </a:prstGeom>
          <a:noFill/>
          <a:ln w="9525">
            <a:noFill/>
            <a:miter lim="800000"/>
            <a:headEnd/>
            <a:tailEnd/>
          </a:ln>
          <a:effectLst/>
        </p:spPr>
        <p:txBody>
          <a:bodyPr lIns="0" tIns="0" rIns="0" bIns="0">
            <a:spAutoFit/>
          </a:bodyPr>
          <a:lstStyle/>
          <a:p>
            <a:pPr fontAlgn="auto">
              <a:spcBef>
                <a:spcPct val="50000"/>
              </a:spcBef>
              <a:spcAft>
                <a:spcPts val="0"/>
              </a:spcAft>
              <a:defRPr/>
            </a:pPr>
            <a:r>
              <a:rPr lang="en-US" sz="2300" i="1" kern="0" dirty="0">
                <a:solidFill>
                  <a:sysClr val="windowText" lastClr="000000"/>
                </a:solidFill>
                <a:latin typeface="Arial" pitchFamily="34" charset="0"/>
                <a:cs typeface="Arial" pitchFamily="34" charset="0"/>
              </a:rPr>
              <a:t>LM</a:t>
            </a:r>
            <a:r>
              <a:rPr lang="en-US" sz="2300" kern="0" dirty="0">
                <a:solidFill>
                  <a:sysClr val="windowText" lastClr="000000"/>
                </a:solidFill>
                <a:latin typeface="Arial" pitchFamily="34" charset="0"/>
                <a:cs typeface="Arial" pitchFamily="34" charset="0"/>
              </a:rPr>
              <a:t>(</a:t>
            </a:r>
            <a:r>
              <a:rPr lang="en-US" sz="2300" b="1" i="1" kern="0" dirty="0">
                <a:solidFill>
                  <a:sysClr val="windowText" lastClr="000000"/>
                </a:solidFill>
                <a:latin typeface="Tahoma" pitchFamily="34" charset="0"/>
                <a:cs typeface="Arial" pitchFamily="34" charset="0"/>
              </a:rPr>
              <a:t>M</a:t>
            </a:r>
            <a:r>
              <a:rPr lang="en-US" sz="2300" kern="0" baseline="-25000" dirty="0">
                <a:solidFill>
                  <a:sysClr val="windowText" lastClr="000000"/>
                </a:solidFill>
                <a:latin typeface="Tahoma" pitchFamily="34" charset="0"/>
                <a:cs typeface="Arial" pitchFamily="34" charset="0"/>
              </a:rPr>
              <a:t>1</a:t>
            </a:r>
            <a:r>
              <a:rPr lang="en-US" sz="2300" kern="0" dirty="0">
                <a:solidFill>
                  <a:sysClr val="windowText" lastClr="000000"/>
                </a:solidFill>
                <a:latin typeface="Tahoma" pitchFamily="34" charset="0"/>
                <a:cs typeface="Arial" pitchFamily="34" charset="0"/>
              </a:rPr>
              <a:t>/</a:t>
            </a:r>
            <a:r>
              <a:rPr lang="en-US" sz="2300" b="1" i="1" kern="0" dirty="0">
                <a:solidFill>
                  <a:sysClr val="windowText" lastClr="000000"/>
                </a:solidFill>
                <a:latin typeface="Tahoma" pitchFamily="34" charset="0"/>
                <a:cs typeface="Arial" pitchFamily="34" charset="0"/>
              </a:rPr>
              <a:t>P</a:t>
            </a:r>
            <a:r>
              <a:rPr lang="en-US" sz="2300" kern="0" baseline="-25000" dirty="0">
                <a:solidFill>
                  <a:sysClr val="windowText" lastClr="000000"/>
                </a:solidFill>
                <a:latin typeface="Tahoma" pitchFamily="34" charset="0"/>
                <a:cs typeface="Arial" pitchFamily="34" charset="0"/>
              </a:rPr>
              <a:t>1</a:t>
            </a:r>
            <a:r>
              <a:rPr lang="en-US" sz="2300" kern="0" dirty="0">
                <a:solidFill>
                  <a:sysClr val="windowText" lastClr="000000"/>
                </a:solidFill>
                <a:latin typeface="Arial" pitchFamily="34" charset="0"/>
                <a:cs typeface="Arial" pitchFamily="34" charset="0"/>
              </a:rPr>
              <a:t>)</a:t>
            </a:r>
          </a:p>
        </p:txBody>
      </p:sp>
      <p:sp>
        <p:nvSpPr>
          <p:cNvPr id="36" name="Line 32"/>
          <p:cNvSpPr>
            <a:spLocks noChangeShapeType="1"/>
          </p:cNvSpPr>
          <p:nvPr/>
        </p:nvSpPr>
        <p:spPr bwMode="auto">
          <a:xfrm flipV="1">
            <a:off x="5478463" y="1803400"/>
            <a:ext cx="1909762" cy="1219200"/>
          </a:xfrm>
          <a:prstGeom prst="line">
            <a:avLst/>
          </a:prstGeom>
          <a:noFill/>
          <a:ln w="28575">
            <a:solidFill>
              <a:schemeClr val="bg1">
                <a:lumMod val="50000"/>
              </a:schemeClr>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grpSp>
        <p:nvGrpSpPr>
          <p:cNvPr id="37" name="Group 33"/>
          <p:cNvGrpSpPr>
            <a:grpSpLocks/>
          </p:cNvGrpSpPr>
          <p:nvPr/>
        </p:nvGrpSpPr>
        <p:grpSpPr bwMode="auto">
          <a:xfrm>
            <a:off x="5554663" y="4081463"/>
            <a:ext cx="2609850" cy="2008187"/>
            <a:chOff x="3561" y="2332"/>
            <a:chExt cx="1644" cy="1265"/>
          </a:xfrm>
        </p:grpSpPr>
        <p:sp>
          <p:nvSpPr>
            <p:cNvPr id="38" name="Text Box 34"/>
            <p:cNvSpPr txBox="1">
              <a:spLocks noChangeArrowheads="1"/>
            </p:cNvSpPr>
            <p:nvPr/>
          </p:nvSpPr>
          <p:spPr bwMode="auto">
            <a:xfrm>
              <a:off x="4850" y="3347"/>
              <a:ext cx="355" cy="250"/>
            </a:xfrm>
            <a:prstGeom prst="rect">
              <a:avLst/>
            </a:prstGeom>
            <a:noFill/>
            <a:ln w="9525">
              <a:noFill/>
              <a:miter lim="800000"/>
              <a:headEnd/>
              <a:tailEnd/>
            </a:ln>
            <a:effectLst/>
          </p:spPr>
          <p:txBody>
            <a:bodyPr lIns="0" tIns="0" rIns="0">
              <a:spAutoFit/>
            </a:bodyPr>
            <a:lstStyle/>
            <a:p>
              <a:pPr fontAlgn="auto">
                <a:spcBef>
                  <a:spcPct val="50000"/>
                </a:spcBef>
                <a:spcAft>
                  <a:spcPts val="0"/>
                </a:spcAft>
                <a:defRPr/>
              </a:pPr>
              <a:r>
                <a:rPr lang="en-US" sz="2300" i="1" kern="0" dirty="0">
                  <a:solidFill>
                    <a:sysClr val="windowText" lastClr="000000"/>
                  </a:solidFill>
                  <a:latin typeface="Arial" pitchFamily="34" charset="0"/>
                  <a:cs typeface="Arial" pitchFamily="34" charset="0"/>
                </a:rPr>
                <a:t>AD</a:t>
              </a:r>
              <a:r>
                <a:rPr lang="en-US" sz="2300" kern="0" baseline="-25000" dirty="0">
                  <a:solidFill>
                    <a:sysClr val="windowText" lastClr="000000"/>
                  </a:solidFill>
                  <a:latin typeface="Tahoma" pitchFamily="34" charset="0"/>
                  <a:cs typeface="Arial" pitchFamily="34" charset="0"/>
                </a:rPr>
                <a:t>1</a:t>
              </a:r>
            </a:p>
          </p:txBody>
        </p:sp>
        <p:sp>
          <p:nvSpPr>
            <p:cNvPr id="39" name="Line 35"/>
            <p:cNvSpPr>
              <a:spLocks noChangeShapeType="1"/>
            </p:cNvSpPr>
            <p:nvPr/>
          </p:nvSpPr>
          <p:spPr bwMode="auto">
            <a:xfrm>
              <a:off x="3561" y="2332"/>
              <a:ext cx="1315" cy="1082"/>
            </a:xfrm>
            <a:prstGeom prst="line">
              <a:avLst/>
            </a:prstGeom>
            <a:noFill/>
            <a:ln w="28575">
              <a:solidFill>
                <a:schemeClr val="bg1">
                  <a:lumMod val="50000"/>
                </a:schemeClr>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grpSp>
      <p:sp>
        <p:nvSpPr>
          <p:cNvPr id="40" name="Line 32"/>
          <p:cNvSpPr>
            <a:spLocks noChangeShapeType="1"/>
          </p:cNvSpPr>
          <p:nvPr/>
        </p:nvSpPr>
        <p:spPr bwMode="auto">
          <a:xfrm flipV="1">
            <a:off x="5962650" y="2157413"/>
            <a:ext cx="1909763" cy="1219200"/>
          </a:xfrm>
          <a:prstGeom prst="line">
            <a:avLst/>
          </a:prstGeom>
          <a:noFill/>
          <a:ln w="28575">
            <a:solidFill>
              <a:srgbClr val="C00000"/>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sp>
        <p:nvSpPr>
          <p:cNvPr id="41" name="Text Box 31"/>
          <p:cNvSpPr txBox="1">
            <a:spLocks noChangeArrowheads="1"/>
          </p:cNvSpPr>
          <p:nvPr/>
        </p:nvSpPr>
        <p:spPr bwMode="auto">
          <a:xfrm>
            <a:off x="7588250" y="1849438"/>
            <a:ext cx="1443038" cy="350837"/>
          </a:xfrm>
          <a:prstGeom prst="rect">
            <a:avLst/>
          </a:prstGeom>
          <a:noFill/>
          <a:ln w="9525">
            <a:noFill/>
            <a:miter lim="800000"/>
            <a:headEnd/>
            <a:tailEnd/>
          </a:ln>
          <a:effectLst/>
        </p:spPr>
        <p:txBody>
          <a:bodyPr lIns="0" tIns="0" rIns="0" bIns="0">
            <a:spAutoFit/>
          </a:bodyPr>
          <a:lstStyle/>
          <a:p>
            <a:pPr fontAlgn="auto">
              <a:spcBef>
                <a:spcPct val="50000"/>
              </a:spcBef>
              <a:spcAft>
                <a:spcPts val="0"/>
              </a:spcAft>
              <a:defRPr/>
            </a:pPr>
            <a:r>
              <a:rPr lang="en-US" sz="2300" i="1" kern="0" dirty="0">
                <a:solidFill>
                  <a:sysClr val="windowText" lastClr="000000"/>
                </a:solidFill>
                <a:latin typeface="Arial" pitchFamily="34" charset="0"/>
                <a:cs typeface="Arial" pitchFamily="34" charset="0"/>
              </a:rPr>
              <a:t>LM</a:t>
            </a:r>
            <a:r>
              <a:rPr lang="en-US" sz="2300" kern="0" dirty="0">
                <a:solidFill>
                  <a:sysClr val="windowText" lastClr="000000"/>
                </a:solidFill>
                <a:latin typeface="Arial" pitchFamily="34" charset="0"/>
                <a:cs typeface="Arial" pitchFamily="34" charset="0"/>
              </a:rPr>
              <a:t>(</a:t>
            </a:r>
            <a:r>
              <a:rPr lang="en-US" sz="2300" b="1" i="1" kern="0" dirty="0">
                <a:solidFill>
                  <a:srgbClr val="C00000"/>
                </a:solidFill>
                <a:latin typeface="Tahoma" pitchFamily="34" charset="0"/>
                <a:cs typeface="Arial" pitchFamily="34" charset="0"/>
              </a:rPr>
              <a:t>M</a:t>
            </a:r>
            <a:r>
              <a:rPr lang="en-US" sz="2300" kern="0" baseline="-25000" dirty="0">
                <a:solidFill>
                  <a:srgbClr val="C00000"/>
                </a:solidFill>
                <a:latin typeface="Tahoma" pitchFamily="34" charset="0"/>
                <a:cs typeface="Arial" pitchFamily="34" charset="0"/>
              </a:rPr>
              <a:t>2</a:t>
            </a:r>
            <a:r>
              <a:rPr lang="en-US" sz="2300" kern="0" dirty="0">
                <a:solidFill>
                  <a:sysClr val="windowText" lastClr="000000"/>
                </a:solidFill>
                <a:latin typeface="Tahoma" pitchFamily="34" charset="0"/>
                <a:cs typeface="Arial" pitchFamily="34" charset="0"/>
              </a:rPr>
              <a:t>/</a:t>
            </a:r>
            <a:r>
              <a:rPr lang="en-US" sz="2300" b="1" i="1" kern="0" dirty="0">
                <a:solidFill>
                  <a:sysClr val="windowText" lastClr="000000"/>
                </a:solidFill>
                <a:latin typeface="Tahoma" pitchFamily="34" charset="0"/>
                <a:cs typeface="Arial" pitchFamily="34" charset="0"/>
              </a:rPr>
              <a:t>P</a:t>
            </a:r>
            <a:r>
              <a:rPr lang="en-US" sz="2300" kern="0" baseline="-25000" dirty="0">
                <a:solidFill>
                  <a:sysClr val="windowText" lastClr="000000"/>
                </a:solidFill>
                <a:latin typeface="Tahoma" pitchFamily="34" charset="0"/>
                <a:cs typeface="Arial" pitchFamily="34" charset="0"/>
              </a:rPr>
              <a:t>1</a:t>
            </a:r>
            <a:r>
              <a:rPr lang="en-US" sz="2300" kern="0" dirty="0">
                <a:solidFill>
                  <a:sysClr val="windowText" lastClr="000000"/>
                </a:solidFill>
                <a:latin typeface="Arial" pitchFamily="34" charset="0"/>
                <a:cs typeface="Arial" pitchFamily="34" charset="0"/>
              </a:rPr>
              <a:t>)</a:t>
            </a:r>
          </a:p>
        </p:txBody>
      </p:sp>
      <p:sp>
        <p:nvSpPr>
          <p:cNvPr id="42" name="Line 34"/>
          <p:cNvSpPr>
            <a:spLocks noChangeShapeType="1"/>
          </p:cNvSpPr>
          <p:nvPr/>
        </p:nvSpPr>
        <p:spPr bwMode="auto">
          <a:xfrm>
            <a:off x="7300913" y="2525713"/>
            <a:ext cx="0" cy="3560762"/>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3" name="Group 33"/>
          <p:cNvGrpSpPr>
            <a:grpSpLocks/>
          </p:cNvGrpSpPr>
          <p:nvPr/>
        </p:nvGrpSpPr>
        <p:grpSpPr bwMode="auto">
          <a:xfrm>
            <a:off x="5767388" y="3810000"/>
            <a:ext cx="2663825" cy="1954213"/>
            <a:chOff x="3561" y="2332"/>
            <a:chExt cx="1678" cy="1231"/>
          </a:xfrm>
        </p:grpSpPr>
        <p:sp>
          <p:nvSpPr>
            <p:cNvPr id="44" name="Text Box 34"/>
            <p:cNvSpPr txBox="1">
              <a:spLocks noChangeArrowheads="1"/>
            </p:cNvSpPr>
            <p:nvPr/>
          </p:nvSpPr>
          <p:spPr bwMode="auto">
            <a:xfrm>
              <a:off x="4884" y="3313"/>
              <a:ext cx="355" cy="250"/>
            </a:xfrm>
            <a:prstGeom prst="rect">
              <a:avLst/>
            </a:prstGeom>
            <a:noFill/>
            <a:ln w="9525">
              <a:noFill/>
              <a:miter lim="800000"/>
              <a:headEnd/>
              <a:tailEnd/>
            </a:ln>
            <a:effectLst/>
          </p:spPr>
          <p:txBody>
            <a:bodyPr lIns="0" tIns="0" rIns="0">
              <a:spAutoFit/>
            </a:bodyPr>
            <a:lstStyle/>
            <a:p>
              <a:pPr fontAlgn="auto">
                <a:spcBef>
                  <a:spcPct val="50000"/>
                </a:spcBef>
                <a:spcAft>
                  <a:spcPts val="0"/>
                </a:spcAft>
                <a:defRPr/>
              </a:pPr>
              <a:r>
                <a:rPr lang="en-US" sz="2300" i="1" kern="0" dirty="0">
                  <a:solidFill>
                    <a:sysClr val="windowText" lastClr="000000"/>
                  </a:solidFill>
                  <a:latin typeface="Arial" pitchFamily="34" charset="0"/>
                  <a:cs typeface="Arial" pitchFamily="34" charset="0"/>
                </a:rPr>
                <a:t>AD</a:t>
              </a:r>
              <a:r>
                <a:rPr lang="en-US" sz="2300" kern="0" baseline="-25000" dirty="0">
                  <a:solidFill>
                    <a:sysClr val="windowText" lastClr="000000"/>
                  </a:solidFill>
                  <a:latin typeface="Tahoma" pitchFamily="34" charset="0"/>
                  <a:cs typeface="Arial" pitchFamily="34" charset="0"/>
                </a:rPr>
                <a:t>2</a:t>
              </a:r>
            </a:p>
          </p:txBody>
        </p:sp>
        <p:sp>
          <p:nvSpPr>
            <p:cNvPr id="45" name="Line 35"/>
            <p:cNvSpPr>
              <a:spLocks noChangeShapeType="1"/>
            </p:cNvSpPr>
            <p:nvPr/>
          </p:nvSpPr>
          <p:spPr bwMode="auto">
            <a:xfrm>
              <a:off x="3561" y="2332"/>
              <a:ext cx="1315" cy="1082"/>
            </a:xfrm>
            <a:prstGeom prst="line">
              <a:avLst/>
            </a:prstGeom>
            <a:noFill/>
            <a:ln w="28575">
              <a:solidFill>
                <a:srgbClr val="C00000"/>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grpSp>
      <p:sp>
        <p:nvSpPr>
          <p:cNvPr id="46" name="Text Box 4"/>
          <p:cNvSpPr txBox="1">
            <a:spLocks noChangeArrowheads="1"/>
          </p:cNvSpPr>
          <p:nvPr/>
        </p:nvSpPr>
        <p:spPr bwMode="auto">
          <a:xfrm>
            <a:off x="7153275" y="3492500"/>
            <a:ext cx="381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990000"/>
                </a:solidFill>
                <a:latin typeface="Tahoma" pitchFamily="34" charset="0"/>
              </a:rPr>
              <a:t>Y</a:t>
            </a:r>
            <a:r>
              <a:rPr lang="en-US" sz="2300" b="1" baseline="-25000">
                <a:solidFill>
                  <a:srgbClr val="990000"/>
                </a:solidFill>
                <a:latin typeface="Tahoma" pitchFamily="34" charset="0"/>
              </a:rPr>
              <a:t>2</a:t>
            </a:r>
          </a:p>
        </p:txBody>
      </p:sp>
      <p:sp>
        <p:nvSpPr>
          <p:cNvPr id="47" name="Text Box 4"/>
          <p:cNvSpPr txBox="1">
            <a:spLocks noChangeArrowheads="1"/>
          </p:cNvSpPr>
          <p:nvPr/>
        </p:nvSpPr>
        <p:spPr bwMode="auto">
          <a:xfrm>
            <a:off x="7162800" y="6111875"/>
            <a:ext cx="381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990000"/>
                </a:solidFill>
                <a:latin typeface="Tahoma" pitchFamily="34" charset="0"/>
              </a:rPr>
              <a:t>Y</a:t>
            </a:r>
            <a:r>
              <a:rPr lang="en-US" sz="2300" b="1" baseline="-25000">
                <a:solidFill>
                  <a:srgbClr val="990000"/>
                </a:solidFill>
                <a:latin typeface="Tahoma" pitchFamily="34" charset="0"/>
              </a:rPr>
              <a:t>2</a:t>
            </a:r>
          </a:p>
        </p:txBody>
      </p:sp>
      <p:sp>
        <p:nvSpPr>
          <p:cNvPr id="48" name="Line 6"/>
          <p:cNvSpPr>
            <a:spLocks noChangeShapeType="1"/>
          </p:cNvSpPr>
          <p:nvPr/>
        </p:nvSpPr>
        <p:spPr bwMode="auto">
          <a:xfrm flipH="1">
            <a:off x="5010150" y="2533650"/>
            <a:ext cx="2284413" cy="0"/>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Text Box 7"/>
          <p:cNvSpPr txBox="1">
            <a:spLocks noChangeArrowheads="1"/>
          </p:cNvSpPr>
          <p:nvPr/>
        </p:nvSpPr>
        <p:spPr bwMode="auto">
          <a:xfrm>
            <a:off x="4681538" y="2311400"/>
            <a:ext cx="3810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990000"/>
                </a:solidFill>
                <a:latin typeface="Tahoma" pitchFamily="34" charset="0"/>
              </a:rPr>
              <a:t>r</a:t>
            </a:r>
            <a:r>
              <a:rPr lang="en-US" sz="2100" b="1" baseline="-25000">
                <a:solidFill>
                  <a:srgbClr val="990000"/>
                </a:solidFill>
                <a:latin typeface="Tahoma" pitchFamily="34" charset="0"/>
              </a:rPr>
              <a:t>2</a:t>
            </a:r>
          </a:p>
        </p:txBody>
      </p:sp>
      <p:sp>
        <p:nvSpPr>
          <p:cNvPr id="50" name="Line 6"/>
          <p:cNvSpPr>
            <a:spLocks noChangeShapeType="1"/>
          </p:cNvSpPr>
          <p:nvPr/>
        </p:nvSpPr>
        <p:spPr bwMode="auto">
          <a:xfrm flipH="1" flipV="1">
            <a:off x="5010150" y="2203450"/>
            <a:ext cx="1752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Text Box 7"/>
          <p:cNvSpPr txBox="1">
            <a:spLocks noChangeArrowheads="1"/>
          </p:cNvSpPr>
          <p:nvPr/>
        </p:nvSpPr>
        <p:spPr bwMode="auto">
          <a:xfrm>
            <a:off x="4681538" y="1981200"/>
            <a:ext cx="3810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000000"/>
                </a:solidFill>
                <a:latin typeface="Tahoma" pitchFamily="34" charset="0"/>
              </a:rPr>
              <a:t>r</a:t>
            </a:r>
            <a:r>
              <a:rPr lang="en-US" sz="2100" b="1" baseline="-25000">
                <a:solidFill>
                  <a:srgbClr val="000000"/>
                </a:solidFill>
                <a:latin typeface="Tahoma" pitchFamily="34" charset="0"/>
              </a:rPr>
              <a:t>1</a:t>
            </a:r>
          </a:p>
        </p:txBody>
      </p:sp>
      <p:sp>
        <p:nvSpPr>
          <p:cNvPr id="52" name="Text Box 31"/>
          <p:cNvSpPr txBox="1">
            <a:spLocks noChangeArrowheads="1"/>
          </p:cNvSpPr>
          <p:nvPr/>
        </p:nvSpPr>
        <p:spPr bwMode="auto">
          <a:xfrm>
            <a:off x="7283450" y="1473200"/>
            <a:ext cx="1443038" cy="350838"/>
          </a:xfrm>
          <a:prstGeom prst="rect">
            <a:avLst/>
          </a:prstGeom>
          <a:noFill/>
          <a:ln w="9525">
            <a:noFill/>
            <a:miter lim="800000"/>
            <a:headEnd/>
            <a:tailEnd/>
          </a:ln>
          <a:effectLst/>
        </p:spPr>
        <p:txBody>
          <a:bodyPr lIns="0" tIns="0" rIns="0" bIns="0">
            <a:spAutoFit/>
          </a:bodyPr>
          <a:lstStyle/>
          <a:p>
            <a:pPr fontAlgn="auto">
              <a:spcBef>
                <a:spcPct val="50000"/>
              </a:spcBef>
              <a:spcAft>
                <a:spcPts val="0"/>
              </a:spcAft>
              <a:defRPr/>
            </a:pPr>
            <a:r>
              <a:rPr lang="en-US" sz="2300" i="1" kern="0" dirty="0">
                <a:solidFill>
                  <a:sysClr val="windowText" lastClr="000000"/>
                </a:solidFill>
                <a:latin typeface="Arial" pitchFamily="34" charset="0"/>
                <a:cs typeface="Arial" pitchFamily="34" charset="0"/>
              </a:rPr>
              <a:t>LM</a:t>
            </a:r>
            <a:r>
              <a:rPr lang="en-US" sz="2300" kern="0" dirty="0">
                <a:solidFill>
                  <a:sysClr val="windowText" lastClr="000000"/>
                </a:solidFill>
                <a:latin typeface="Arial" pitchFamily="34" charset="0"/>
                <a:cs typeface="Arial" pitchFamily="34" charset="0"/>
              </a:rPr>
              <a:t>(</a:t>
            </a:r>
            <a:r>
              <a:rPr lang="en-US" sz="2300" b="1" i="1" kern="0" dirty="0">
                <a:solidFill>
                  <a:srgbClr val="C00000"/>
                </a:solidFill>
                <a:latin typeface="Tahoma" pitchFamily="34" charset="0"/>
                <a:cs typeface="Arial" pitchFamily="34" charset="0"/>
              </a:rPr>
              <a:t>M</a:t>
            </a:r>
            <a:r>
              <a:rPr lang="en-US" sz="2300" kern="0" baseline="-25000" dirty="0">
                <a:solidFill>
                  <a:srgbClr val="C00000"/>
                </a:solidFill>
                <a:latin typeface="Tahoma" pitchFamily="34" charset="0"/>
                <a:cs typeface="Arial" pitchFamily="34" charset="0"/>
              </a:rPr>
              <a:t>2</a:t>
            </a:r>
            <a:r>
              <a:rPr lang="en-US" sz="2300" kern="0" dirty="0">
                <a:solidFill>
                  <a:sysClr val="windowText" lastClr="000000"/>
                </a:solidFill>
                <a:latin typeface="Tahoma" pitchFamily="34" charset="0"/>
                <a:cs typeface="Arial" pitchFamily="34" charset="0"/>
              </a:rPr>
              <a:t>/</a:t>
            </a:r>
            <a:r>
              <a:rPr lang="en-US" sz="2300" b="1" i="1" kern="0" dirty="0">
                <a:solidFill>
                  <a:srgbClr val="008000"/>
                </a:solidFill>
                <a:latin typeface="Tahoma" pitchFamily="34" charset="0"/>
                <a:cs typeface="Arial" pitchFamily="34" charset="0"/>
              </a:rPr>
              <a:t>P</a:t>
            </a:r>
            <a:r>
              <a:rPr lang="en-US" sz="2300" kern="0" baseline="-25000" dirty="0">
                <a:solidFill>
                  <a:srgbClr val="008000"/>
                </a:solidFill>
                <a:latin typeface="Tahoma" pitchFamily="34" charset="0"/>
                <a:cs typeface="Arial" pitchFamily="34" charset="0"/>
              </a:rPr>
              <a:t>3</a:t>
            </a:r>
            <a:r>
              <a:rPr lang="en-US" sz="2300" kern="0" dirty="0">
                <a:solidFill>
                  <a:sysClr val="windowText" lastClr="000000"/>
                </a:solidFill>
                <a:latin typeface="Arial" pitchFamily="34" charset="0"/>
                <a:cs typeface="Arial" pitchFamily="34" charset="0"/>
              </a:rPr>
              <a:t>)</a:t>
            </a:r>
          </a:p>
        </p:txBody>
      </p:sp>
      <p:grpSp>
        <p:nvGrpSpPr>
          <p:cNvPr id="53" name="Group 27"/>
          <p:cNvGrpSpPr>
            <a:grpSpLocks/>
          </p:cNvGrpSpPr>
          <p:nvPr/>
        </p:nvGrpSpPr>
        <p:grpSpPr bwMode="auto">
          <a:xfrm>
            <a:off x="4641850" y="4430713"/>
            <a:ext cx="4305300" cy="457200"/>
            <a:chOff x="2880" y="2736"/>
            <a:chExt cx="2712" cy="288"/>
          </a:xfrm>
        </p:grpSpPr>
        <p:sp>
          <p:nvSpPr>
            <p:cNvPr id="54" name="Line 28"/>
            <p:cNvSpPr>
              <a:spLocks noChangeShapeType="1"/>
            </p:cNvSpPr>
            <p:nvPr/>
          </p:nvSpPr>
          <p:spPr bwMode="auto">
            <a:xfrm>
              <a:off x="3120" y="2880"/>
              <a:ext cx="1872" cy="0"/>
            </a:xfrm>
            <a:prstGeom prst="line">
              <a:avLst/>
            </a:prstGeom>
            <a:noFill/>
            <a:ln w="28575">
              <a:solidFill>
                <a:srgbClr val="33CC33"/>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sp>
          <p:nvSpPr>
            <p:cNvPr id="55" name="Text Box 29"/>
            <p:cNvSpPr txBox="1">
              <a:spLocks noChangeArrowheads="1"/>
            </p:cNvSpPr>
            <p:nvPr/>
          </p:nvSpPr>
          <p:spPr bwMode="auto">
            <a:xfrm>
              <a:off x="5016" y="2772"/>
              <a:ext cx="576" cy="220"/>
            </a:xfrm>
            <a:prstGeom prst="rect">
              <a:avLst/>
            </a:prstGeom>
            <a:noFill/>
            <a:ln w="9525">
              <a:noFill/>
              <a:miter lim="800000"/>
              <a:headEnd/>
              <a:tailEnd/>
            </a:ln>
            <a:effectLst/>
          </p:spPr>
          <p:txBody>
            <a:bodyPr lIns="0" tIns="0" rIns="0" bIns="0"/>
            <a:lstStyle/>
            <a:p>
              <a:pPr fontAlgn="auto">
                <a:spcBef>
                  <a:spcPct val="50000"/>
                </a:spcBef>
                <a:spcAft>
                  <a:spcPts val="0"/>
                </a:spcAft>
                <a:defRPr/>
              </a:pPr>
              <a:r>
                <a:rPr lang="en-US" sz="2100" i="1" kern="0" dirty="0">
                  <a:solidFill>
                    <a:sysClr val="windowText" lastClr="000000"/>
                  </a:solidFill>
                  <a:latin typeface="Arial" pitchFamily="34" charset="0"/>
                  <a:cs typeface="Arial" pitchFamily="34" charset="0"/>
                </a:rPr>
                <a:t>SRAS</a:t>
              </a:r>
              <a:endParaRPr lang="en-US" sz="2300" kern="0" baseline="-25000" dirty="0">
                <a:solidFill>
                  <a:sysClr val="windowText" lastClr="000000"/>
                </a:solidFill>
                <a:latin typeface="Tahoma" pitchFamily="34" charset="0"/>
                <a:cs typeface="Arial" pitchFamily="34" charset="0"/>
              </a:endParaRPr>
            </a:p>
          </p:txBody>
        </p:sp>
        <p:sp>
          <p:nvSpPr>
            <p:cNvPr id="56" name="Text Box 30"/>
            <p:cNvSpPr txBox="1">
              <a:spLocks noChangeArrowheads="1"/>
            </p:cNvSpPr>
            <p:nvPr/>
          </p:nvSpPr>
          <p:spPr bwMode="auto">
            <a:xfrm>
              <a:off x="2880" y="2736"/>
              <a:ext cx="240" cy="288"/>
            </a:xfrm>
            <a:prstGeom prst="rect">
              <a:avLst/>
            </a:prstGeom>
            <a:noFill/>
            <a:ln w="9525">
              <a:noFill/>
              <a:miter lim="800000"/>
              <a:headEnd/>
              <a:tailEnd/>
            </a:ln>
            <a:effectLst/>
          </p:spPr>
          <p:txBody>
            <a:bodyPr lIns="0" tIns="0" rIns="0" bIns="0"/>
            <a:lstStyle/>
            <a:p>
              <a:pPr fontAlgn="auto">
                <a:spcBef>
                  <a:spcPct val="50000"/>
                </a:spcBef>
                <a:spcAft>
                  <a:spcPts val="0"/>
                </a:spcAft>
                <a:defRPr/>
              </a:pPr>
              <a:r>
                <a:rPr lang="en-US" sz="2200" b="1" i="1" kern="0" dirty="0">
                  <a:solidFill>
                    <a:sysClr val="windowText" lastClr="000000"/>
                  </a:solidFill>
                  <a:latin typeface="Tahoma" pitchFamily="34" charset="0"/>
                  <a:cs typeface="Arial" pitchFamily="34" charset="0"/>
                </a:rPr>
                <a:t>P</a:t>
              </a:r>
              <a:r>
                <a:rPr lang="en-US" sz="2200" kern="0" baseline="-25000" dirty="0">
                  <a:solidFill>
                    <a:sysClr val="windowText" lastClr="000000"/>
                  </a:solidFill>
                  <a:latin typeface="Tahoma" pitchFamily="34" charset="0"/>
                  <a:cs typeface="Arial" pitchFamily="34" charset="0"/>
                </a:rPr>
                <a:t>3</a:t>
              </a:r>
            </a:p>
          </p:txBody>
        </p:sp>
      </p:grpSp>
      <p:sp>
        <p:nvSpPr>
          <p:cNvPr id="57" name="Line 32"/>
          <p:cNvSpPr>
            <a:spLocks noChangeShapeType="1"/>
          </p:cNvSpPr>
          <p:nvPr/>
        </p:nvSpPr>
        <p:spPr bwMode="auto">
          <a:xfrm flipV="1">
            <a:off x="5453063" y="1804988"/>
            <a:ext cx="1909762" cy="1219200"/>
          </a:xfrm>
          <a:prstGeom prst="line">
            <a:avLst/>
          </a:prstGeom>
          <a:noFill/>
          <a:ln w="34925">
            <a:solidFill>
              <a:srgbClr val="33CC33"/>
            </a:solidFill>
            <a:round/>
            <a:headEnd/>
            <a:tailEnd/>
          </a:ln>
          <a:effectLst/>
        </p:spPr>
        <p:txBody>
          <a:bodyPr/>
          <a:lstStyle/>
          <a:p>
            <a:pPr fontAlgn="auto">
              <a:spcBef>
                <a:spcPts val="0"/>
              </a:spcBef>
              <a:spcAft>
                <a:spcPts val="0"/>
              </a:spcAft>
              <a:defRPr/>
            </a:pPr>
            <a:endParaRPr lang="en-US" kern="0">
              <a:solidFill>
                <a:sysClr val="windowText" lastClr="000000"/>
              </a:solidFill>
              <a:latin typeface="Arial" pitchFamily="34" charset="0"/>
              <a:cs typeface="Arial" pitchFamily="34" charset="0"/>
            </a:endParaRPr>
          </a:p>
        </p:txBody>
      </p:sp>
      <p:sp>
        <p:nvSpPr>
          <p:cNvPr id="58" name="Text Box 7"/>
          <p:cNvSpPr txBox="1">
            <a:spLocks noChangeArrowheads="1"/>
          </p:cNvSpPr>
          <p:nvPr/>
        </p:nvSpPr>
        <p:spPr bwMode="auto">
          <a:xfrm>
            <a:off x="4151313" y="1982788"/>
            <a:ext cx="652462"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008000"/>
                </a:solidFill>
                <a:latin typeface="Tahoma" pitchFamily="34" charset="0"/>
              </a:rPr>
              <a:t>r</a:t>
            </a:r>
            <a:r>
              <a:rPr lang="en-US" sz="2100" b="1" baseline="-25000">
                <a:solidFill>
                  <a:srgbClr val="008000"/>
                </a:solidFill>
                <a:latin typeface="Tahoma" pitchFamily="34" charset="0"/>
              </a:rPr>
              <a:t>3</a:t>
            </a:r>
            <a:r>
              <a:rPr lang="en-US" sz="2100" b="1">
                <a:solidFill>
                  <a:srgbClr val="000000"/>
                </a:solidFill>
                <a:latin typeface="Tahoma" pitchFamily="34" charset="0"/>
              </a:rPr>
              <a:t> </a:t>
            </a:r>
            <a:r>
              <a:rPr lang="en-US" sz="2100">
                <a:solidFill>
                  <a:srgbClr val="000000"/>
                </a:solidFill>
                <a:latin typeface="Tahoma" pitchFamily="34" charset="0"/>
              </a:rPr>
              <a:t>=</a:t>
            </a:r>
          </a:p>
        </p:txBody>
      </p:sp>
      <p:grpSp>
        <p:nvGrpSpPr>
          <p:cNvPr id="59" name="Group 90"/>
          <p:cNvGrpSpPr>
            <a:grpSpLocks/>
          </p:cNvGrpSpPr>
          <p:nvPr/>
        </p:nvGrpSpPr>
        <p:grpSpPr bwMode="auto">
          <a:xfrm>
            <a:off x="5011738" y="2398713"/>
            <a:ext cx="2292350" cy="2679700"/>
            <a:chOff x="5012531" y="2397923"/>
            <a:chExt cx="2290769" cy="2679779"/>
          </a:xfrm>
        </p:grpSpPr>
        <p:grpSp>
          <p:nvGrpSpPr>
            <p:cNvPr id="60" name="Group 89"/>
            <p:cNvGrpSpPr>
              <a:grpSpLocks/>
            </p:cNvGrpSpPr>
            <p:nvPr/>
          </p:nvGrpSpPr>
          <p:grpSpPr bwMode="auto">
            <a:xfrm>
              <a:off x="7096124" y="2397923"/>
              <a:ext cx="207176" cy="2676521"/>
              <a:chOff x="7096124" y="2397923"/>
              <a:chExt cx="207176" cy="2676521"/>
            </a:xfrm>
          </p:grpSpPr>
          <p:cxnSp>
            <p:nvCxnSpPr>
              <p:cNvPr id="62" name="Straight Arrow Connector 61"/>
              <p:cNvCxnSpPr/>
              <p:nvPr/>
            </p:nvCxnSpPr>
            <p:spPr>
              <a:xfrm rot="10800000">
                <a:off x="7095480" y="2397923"/>
                <a:ext cx="180850" cy="115890"/>
              </a:xfrm>
              <a:prstGeom prst="straightConnector1">
                <a:avLst/>
              </a:prstGeom>
              <a:ln w="38100">
                <a:solidFill>
                  <a:srgbClr val="009900"/>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10800000">
                <a:off x="7112931" y="4914184"/>
                <a:ext cx="190369" cy="160343"/>
              </a:xfrm>
              <a:prstGeom prst="straightConnector1">
                <a:avLst/>
              </a:prstGeom>
              <a:ln w="38100">
                <a:solidFill>
                  <a:srgbClr val="009900"/>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cxnSp>
          <p:nvCxnSpPr>
            <p:cNvPr id="61" name="Straight Arrow Connector 60"/>
            <p:cNvCxnSpPr/>
            <p:nvPr/>
          </p:nvCxnSpPr>
          <p:spPr>
            <a:xfrm rot="16200000" flipV="1">
              <a:off x="4922040" y="4985625"/>
              <a:ext cx="182568" cy="1586"/>
            </a:xfrm>
            <a:prstGeom prst="straightConnector1">
              <a:avLst/>
            </a:prstGeom>
            <a:ln w="38100">
              <a:solidFill>
                <a:srgbClr val="009900"/>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64" name="Group 91"/>
          <p:cNvGrpSpPr>
            <a:grpSpLocks/>
          </p:cNvGrpSpPr>
          <p:nvPr/>
        </p:nvGrpSpPr>
        <p:grpSpPr bwMode="auto">
          <a:xfrm>
            <a:off x="5011738" y="2293938"/>
            <a:ext cx="2151062" cy="2665412"/>
            <a:chOff x="5012531" y="2293957"/>
            <a:chExt cx="2149696" cy="2664683"/>
          </a:xfrm>
        </p:grpSpPr>
        <p:grpSp>
          <p:nvGrpSpPr>
            <p:cNvPr id="65" name="Group 76"/>
            <p:cNvGrpSpPr>
              <a:grpSpLocks/>
            </p:cNvGrpSpPr>
            <p:nvPr/>
          </p:nvGrpSpPr>
          <p:grpSpPr bwMode="auto">
            <a:xfrm>
              <a:off x="6928858" y="2293957"/>
              <a:ext cx="233369" cy="2663698"/>
              <a:chOff x="6928858" y="2293957"/>
              <a:chExt cx="233369" cy="2663698"/>
            </a:xfrm>
          </p:grpSpPr>
          <p:cxnSp>
            <p:nvCxnSpPr>
              <p:cNvPr id="67" name="Straight Arrow Connector 66"/>
              <p:cNvCxnSpPr/>
              <p:nvPr/>
            </p:nvCxnSpPr>
            <p:spPr>
              <a:xfrm rot="10800000">
                <a:off x="6929013" y="2293957"/>
                <a:ext cx="215763" cy="138074"/>
              </a:xfrm>
              <a:prstGeom prst="straightConnector1">
                <a:avLst/>
              </a:prstGeom>
              <a:ln w="38100">
                <a:solidFill>
                  <a:srgbClr val="009900"/>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0800000">
                <a:off x="6971848" y="4796759"/>
                <a:ext cx="190379" cy="160294"/>
              </a:xfrm>
              <a:prstGeom prst="straightConnector1">
                <a:avLst/>
              </a:prstGeom>
              <a:ln w="38100">
                <a:solidFill>
                  <a:srgbClr val="009900"/>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cxnSp>
          <p:nvCxnSpPr>
            <p:cNvPr id="66" name="Straight Arrow Connector 65"/>
            <p:cNvCxnSpPr/>
            <p:nvPr/>
          </p:nvCxnSpPr>
          <p:spPr>
            <a:xfrm rot="16200000" flipV="1">
              <a:off x="4922068" y="4866590"/>
              <a:ext cx="182512" cy="1586"/>
            </a:xfrm>
            <a:prstGeom prst="straightConnector1">
              <a:avLst/>
            </a:prstGeom>
            <a:ln w="38100">
              <a:solidFill>
                <a:srgbClr val="009900"/>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69" name="Group 92"/>
          <p:cNvGrpSpPr>
            <a:grpSpLocks/>
          </p:cNvGrpSpPr>
          <p:nvPr/>
        </p:nvGrpSpPr>
        <p:grpSpPr bwMode="auto">
          <a:xfrm>
            <a:off x="5011738" y="2197100"/>
            <a:ext cx="2000250" cy="2643188"/>
            <a:chOff x="5012531" y="2196830"/>
            <a:chExt cx="1999948" cy="2642748"/>
          </a:xfrm>
        </p:grpSpPr>
        <p:grpSp>
          <p:nvGrpSpPr>
            <p:cNvPr id="70" name="Group 77"/>
            <p:cNvGrpSpPr>
              <a:grpSpLocks/>
            </p:cNvGrpSpPr>
            <p:nvPr/>
          </p:nvGrpSpPr>
          <p:grpSpPr bwMode="auto">
            <a:xfrm>
              <a:off x="6781568" y="2196830"/>
              <a:ext cx="230911" cy="2639118"/>
              <a:chOff x="6781568" y="2196830"/>
              <a:chExt cx="230911" cy="2639118"/>
            </a:xfrm>
          </p:grpSpPr>
          <p:cxnSp>
            <p:nvCxnSpPr>
              <p:cNvPr id="72" name="Straight Arrow Connector 71"/>
              <p:cNvCxnSpPr/>
              <p:nvPr/>
            </p:nvCxnSpPr>
            <p:spPr>
              <a:xfrm rot="10800000">
                <a:off x="6782326" y="2196830"/>
                <a:ext cx="215867" cy="138090"/>
              </a:xfrm>
              <a:prstGeom prst="straightConnector1">
                <a:avLst/>
              </a:prstGeom>
              <a:ln w="38100">
                <a:solidFill>
                  <a:srgbClr val="009900"/>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0800000">
                <a:off x="6822008" y="4676093"/>
                <a:ext cx="190471" cy="160311"/>
              </a:xfrm>
              <a:prstGeom prst="straightConnector1">
                <a:avLst/>
              </a:prstGeom>
              <a:ln w="38100">
                <a:solidFill>
                  <a:srgbClr val="009900"/>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p:cNvCxnSpPr/>
            <p:nvPr/>
          </p:nvCxnSpPr>
          <p:spPr>
            <a:xfrm rot="16200000" flipV="1">
              <a:off x="4922058" y="4747518"/>
              <a:ext cx="182533" cy="1587"/>
            </a:xfrm>
            <a:prstGeom prst="straightConnector1">
              <a:avLst/>
            </a:prstGeom>
            <a:ln w="38100">
              <a:solidFill>
                <a:srgbClr val="009900"/>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024428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subTnLst>
                                    <p:animClr clrSpc="rgb" dir="cw">
                                      <p:cBhvr override="childStyle">
                                        <p:cTn dur="1" fill="hold" display="0" masterRel="nextClick" afterEffect="1"/>
                                        <p:tgtEl>
                                          <p:spTgt spid="59"/>
                                        </p:tgtEl>
                                        <p:attrNameLst>
                                          <p:attrName>ppt_c</p:attrName>
                                        </p:attrNameLst>
                                      </p:cBhvr>
                                      <p:to>
                                        <a:srgbClr val="FF0000"/>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500"/>
                                        <p:tgtEl>
                                          <p:spTgt spid="64"/>
                                        </p:tgtEl>
                                      </p:cBhvr>
                                    </p:animEffect>
                                  </p:childTnLst>
                                  <p:subTnLst>
                                    <p:animClr clrSpc="rgb" dir="cw">
                                      <p:cBhvr override="childStyle">
                                        <p:cTn dur="1" fill="hold" display="0" masterRel="nextClick" afterEffect="1"/>
                                        <p:tgtEl>
                                          <p:spTgt spid="64"/>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subTnLst>
                                    <p:animClr clrSpc="rgb" dir="cw">
                                      <p:cBhvr override="childStyle">
                                        <p:cTn dur="1" fill="hold" display="0" masterRel="nextClick" afterEffect="1"/>
                                        <p:tgtEl>
                                          <p:spTgt spid="69"/>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left)">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strips(upRight)">
                                      <p:cBhvr>
                                        <p:cTn id="27" dur="500"/>
                                        <p:tgtEl>
                                          <p:spTgt spid="57"/>
                                        </p:tgtEl>
                                      </p:cBhvr>
                                    </p:animEffect>
                                  </p:childTnLst>
                                </p:cTn>
                              </p:par>
                            </p:childTnLst>
                          </p:cTn>
                        </p:par>
                        <p:par>
                          <p:cTn id="28" fill="hold">
                            <p:stCondLst>
                              <p:cond delay="500"/>
                            </p:stCondLst>
                            <p:childTnLst>
                              <p:par>
                                <p:cTn id="29" presetID="10" presetClass="exit" presetSubtype="0" fill="hold" grpId="0" nodeType="after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2" grpId="0"/>
      <p:bldP spid="58"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55" name="Rectangle 54"/>
          <p:cNvSpPr/>
          <p:nvPr/>
        </p:nvSpPr>
        <p:spPr>
          <a:xfrm>
            <a:off x="1582738" y="1582738"/>
            <a:ext cx="6234112" cy="3975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23" name="Rectangle 34"/>
          <p:cNvSpPr>
            <a:spLocks noChangeArrowheads="1"/>
          </p:cNvSpPr>
          <p:nvPr/>
        </p:nvSpPr>
        <p:spPr bwMode="auto">
          <a:xfrm>
            <a:off x="1584325" y="1574800"/>
            <a:ext cx="6238875" cy="3981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24" name="Rectangle 2"/>
          <p:cNvSpPr>
            <a:spLocks noGrp="1" noChangeArrowheads="1"/>
          </p:cNvSpPr>
          <p:nvPr>
            <p:ph type="title"/>
          </p:nvPr>
        </p:nvSpPr>
        <p:spPr>
          <a:xfrm>
            <a:off x="482600" y="236538"/>
            <a:ext cx="8229600" cy="1087437"/>
          </a:xfrm>
        </p:spPr>
        <p:txBody>
          <a:bodyPr/>
          <a:lstStyle/>
          <a:p>
            <a:r>
              <a:rPr lang="en-US" smtClean="0"/>
              <a:t>The Great Depression</a:t>
            </a:r>
          </a:p>
        </p:txBody>
      </p:sp>
      <p:grpSp>
        <p:nvGrpSpPr>
          <p:cNvPr id="2" name="Group 107"/>
          <p:cNvGrpSpPr>
            <a:grpSpLocks/>
          </p:cNvGrpSpPr>
          <p:nvPr/>
        </p:nvGrpSpPr>
        <p:grpSpPr bwMode="auto">
          <a:xfrm>
            <a:off x="4508500" y="1624013"/>
            <a:ext cx="2727325" cy="889000"/>
            <a:chOff x="2910" y="1079"/>
            <a:chExt cx="1718" cy="560"/>
          </a:xfrm>
        </p:grpSpPr>
        <p:sp>
          <p:nvSpPr>
            <p:cNvPr id="56373" name="Line 6"/>
            <p:cNvSpPr>
              <a:spLocks noChangeShapeType="1"/>
            </p:cNvSpPr>
            <p:nvPr/>
          </p:nvSpPr>
          <p:spPr bwMode="auto">
            <a:xfrm flipV="1">
              <a:off x="2910" y="1303"/>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74" name="Text Box 7"/>
            <p:cNvSpPr txBox="1">
              <a:spLocks noChangeArrowheads="1"/>
            </p:cNvSpPr>
            <p:nvPr/>
          </p:nvSpPr>
          <p:spPr bwMode="auto">
            <a:xfrm>
              <a:off x="3188" y="1079"/>
              <a:ext cx="1440"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i="1"/>
                <a:t>Unemployment (right scale)</a:t>
              </a:r>
            </a:p>
          </p:txBody>
        </p:sp>
      </p:grpSp>
      <p:grpSp>
        <p:nvGrpSpPr>
          <p:cNvPr id="3" name="Group 108"/>
          <p:cNvGrpSpPr>
            <a:grpSpLocks/>
          </p:cNvGrpSpPr>
          <p:nvPr/>
        </p:nvGrpSpPr>
        <p:grpSpPr bwMode="auto">
          <a:xfrm>
            <a:off x="4591050" y="4411663"/>
            <a:ext cx="1990725" cy="966787"/>
            <a:chOff x="2962" y="2835"/>
            <a:chExt cx="1254" cy="609"/>
          </a:xfrm>
        </p:grpSpPr>
        <p:sp>
          <p:nvSpPr>
            <p:cNvPr id="56371" name="Line 9"/>
            <p:cNvSpPr>
              <a:spLocks noChangeShapeType="1"/>
            </p:cNvSpPr>
            <p:nvPr/>
          </p:nvSpPr>
          <p:spPr bwMode="auto">
            <a:xfrm flipH="1" flipV="1">
              <a:off x="2962" y="2835"/>
              <a:ext cx="28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72" name="Text Box 10"/>
            <p:cNvSpPr txBox="1">
              <a:spLocks noChangeArrowheads="1"/>
            </p:cNvSpPr>
            <p:nvPr/>
          </p:nvSpPr>
          <p:spPr bwMode="auto">
            <a:xfrm>
              <a:off x="3208" y="2944"/>
              <a:ext cx="1008"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t>Real GNP</a:t>
              </a:r>
              <a:br>
                <a:rPr lang="en-US" sz="2300" i="1"/>
              </a:br>
              <a:r>
                <a:rPr lang="en-US" sz="2300" i="1"/>
                <a:t>(left scale)</a:t>
              </a:r>
            </a:p>
          </p:txBody>
        </p:sp>
      </p:grpSp>
      <p:sp>
        <p:nvSpPr>
          <p:cNvPr id="56327" name="Line 36"/>
          <p:cNvSpPr>
            <a:spLocks noChangeShapeType="1"/>
          </p:cNvSpPr>
          <p:nvPr/>
        </p:nvSpPr>
        <p:spPr bwMode="auto">
          <a:xfrm>
            <a:off x="1527175" y="5556250"/>
            <a:ext cx="571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8" name="Line 37"/>
          <p:cNvSpPr>
            <a:spLocks noChangeShapeType="1"/>
          </p:cNvSpPr>
          <p:nvPr/>
        </p:nvSpPr>
        <p:spPr bwMode="auto">
          <a:xfrm>
            <a:off x="1527175" y="4889500"/>
            <a:ext cx="571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9" name="Line 38"/>
          <p:cNvSpPr>
            <a:spLocks noChangeShapeType="1"/>
          </p:cNvSpPr>
          <p:nvPr/>
        </p:nvSpPr>
        <p:spPr bwMode="auto">
          <a:xfrm>
            <a:off x="1527175" y="4232275"/>
            <a:ext cx="571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0" name="Line 39"/>
          <p:cNvSpPr>
            <a:spLocks noChangeShapeType="1"/>
          </p:cNvSpPr>
          <p:nvPr/>
        </p:nvSpPr>
        <p:spPr bwMode="auto">
          <a:xfrm>
            <a:off x="1527175" y="3565525"/>
            <a:ext cx="571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1" name="Line 40"/>
          <p:cNvSpPr>
            <a:spLocks noChangeShapeType="1"/>
          </p:cNvSpPr>
          <p:nvPr/>
        </p:nvSpPr>
        <p:spPr bwMode="auto">
          <a:xfrm>
            <a:off x="1527175" y="2898775"/>
            <a:ext cx="571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2" name="Line 41"/>
          <p:cNvSpPr>
            <a:spLocks noChangeShapeType="1"/>
          </p:cNvSpPr>
          <p:nvPr/>
        </p:nvSpPr>
        <p:spPr bwMode="auto">
          <a:xfrm>
            <a:off x="1527175" y="2241550"/>
            <a:ext cx="571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3" name="Line 42"/>
          <p:cNvSpPr>
            <a:spLocks noChangeShapeType="1"/>
          </p:cNvSpPr>
          <p:nvPr/>
        </p:nvSpPr>
        <p:spPr bwMode="auto">
          <a:xfrm>
            <a:off x="1527175" y="1574800"/>
            <a:ext cx="571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4" name="Line 44"/>
          <p:cNvSpPr>
            <a:spLocks noChangeShapeType="1"/>
          </p:cNvSpPr>
          <p:nvPr/>
        </p:nvSpPr>
        <p:spPr bwMode="auto">
          <a:xfrm flipV="1">
            <a:off x="1584325" y="5556250"/>
            <a:ext cx="1588" cy="57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5" name="Line 45"/>
          <p:cNvSpPr>
            <a:spLocks noChangeShapeType="1"/>
          </p:cNvSpPr>
          <p:nvPr/>
        </p:nvSpPr>
        <p:spPr bwMode="auto">
          <a:xfrm flipV="1">
            <a:off x="2717800" y="5556250"/>
            <a:ext cx="1588" cy="57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6" name="Line 46"/>
          <p:cNvSpPr>
            <a:spLocks noChangeShapeType="1"/>
          </p:cNvSpPr>
          <p:nvPr/>
        </p:nvSpPr>
        <p:spPr bwMode="auto">
          <a:xfrm flipV="1">
            <a:off x="3851275" y="5556250"/>
            <a:ext cx="1588" cy="57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7" name="Line 47"/>
          <p:cNvSpPr>
            <a:spLocks noChangeShapeType="1"/>
          </p:cNvSpPr>
          <p:nvPr/>
        </p:nvSpPr>
        <p:spPr bwMode="auto">
          <a:xfrm flipV="1">
            <a:off x="4984750" y="5556250"/>
            <a:ext cx="1588" cy="57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8" name="Line 48"/>
          <p:cNvSpPr>
            <a:spLocks noChangeShapeType="1"/>
          </p:cNvSpPr>
          <p:nvPr/>
        </p:nvSpPr>
        <p:spPr bwMode="auto">
          <a:xfrm flipV="1">
            <a:off x="6118225" y="5556250"/>
            <a:ext cx="1588" cy="57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9" name="Line 49"/>
          <p:cNvSpPr>
            <a:spLocks noChangeShapeType="1"/>
          </p:cNvSpPr>
          <p:nvPr/>
        </p:nvSpPr>
        <p:spPr bwMode="auto">
          <a:xfrm flipV="1">
            <a:off x="7251700" y="5556250"/>
            <a:ext cx="1588" cy="57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30" name="Freeform 50"/>
          <p:cNvSpPr>
            <a:spLocks/>
          </p:cNvSpPr>
          <p:nvPr/>
        </p:nvSpPr>
        <p:spPr bwMode="auto">
          <a:xfrm>
            <a:off x="1584325" y="2003425"/>
            <a:ext cx="6238875" cy="2838450"/>
          </a:xfrm>
          <a:custGeom>
            <a:avLst/>
            <a:gdLst>
              <a:gd name="T0" fmla="*/ 0 w 655"/>
              <a:gd name="T1" fmla="*/ 2147483647 h 298"/>
              <a:gd name="T2" fmla="*/ 2147483647 w 655"/>
              <a:gd name="T3" fmla="*/ 2147483647 h 298"/>
              <a:gd name="T4" fmla="*/ 2147483647 w 655"/>
              <a:gd name="T5" fmla="*/ 2147483647 h 298"/>
              <a:gd name="T6" fmla="*/ 2147483647 w 655"/>
              <a:gd name="T7" fmla="*/ 2147483647 h 298"/>
              <a:gd name="T8" fmla="*/ 2147483647 w 655"/>
              <a:gd name="T9" fmla="*/ 2147483647 h 298"/>
              <a:gd name="T10" fmla="*/ 2147483647 w 655"/>
              <a:gd name="T11" fmla="*/ 2147483647 h 298"/>
              <a:gd name="T12" fmla="*/ 2147483647 w 655"/>
              <a:gd name="T13" fmla="*/ 2147483647 h 298"/>
              <a:gd name="T14" fmla="*/ 2147483647 w 655"/>
              <a:gd name="T15" fmla="*/ 2147483647 h 298"/>
              <a:gd name="T16" fmla="*/ 2147483647 w 655"/>
              <a:gd name="T17" fmla="*/ 2147483647 h 298"/>
              <a:gd name="T18" fmla="*/ 2147483647 w 655"/>
              <a:gd name="T19" fmla="*/ 2147483647 h 298"/>
              <a:gd name="T20" fmla="*/ 2147483647 w 655"/>
              <a:gd name="T21" fmla="*/ 2147483647 h 298"/>
              <a:gd name="T22" fmla="*/ 2147483647 w 655"/>
              <a:gd name="T23" fmla="*/ 0 h 29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5"/>
              <a:gd name="T37" fmla="*/ 0 h 298"/>
              <a:gd name="T38" fmla="*/ 655 w 655"/>
              <a:gd name="T39" fmla="*/ 298 h 29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5" h="298">
                <a:moveTo>
                  <a:pt x="0" y="82"/>
                </a:moveTo>
                <a:lnTo>
                  <a:pt x="60" y="152"/>
                </a:lnTo>
                <a:lnTo>
                  <a:pt x="119" y="201"/>
                </a:lnTo>
                <a:lnTo>
                  <a:pt x="179" y="289"/>
                </a:lnTo>
                <a:lnTo>
                  <a:pt x="238" y="298"/>
                </a:lnTo>
                <a:lnTo>
                  <a:pt x="298" y="254"/>
                </a:lnTo>
                <a:lnTo>
                  <a:pt x="357" y="201"/>
                </a:lnTo>
                <a:lnTo>
                  <a:pt x="417" y="118"/>
                </a:lnTo>
                <a:lnTo>
                  <a:pt x="476" y="83"/>
                </a:lnTo>
                <a:lnTo>
                  <a:pt x="536" y="119"/>
                </a:lnTo>
                <a:lnTo>
                  <a:pt x="595" y="62"/>
                </a:lnTo>
                <a:lnTo>
                  <a:pt x="655" y="0"/>
                </a:lnTo>
              </a:path>
            </a:pathLst>
          </a:custGeom>
          <a:noFill/>
          <a:ln w="38100"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41" name="Line 64"/>
          <p:cNvSpPr>
            <a:spLocks noChangeShapeType="1"/>
          </p:cNvSpPr>
          <p:nvPr/>
        </p:nvSpPr>
        <p:spPr bwMode="auto">
          <a:xfrm>
            <a:off x="7766050" y="5556250"/>
            <a:ext cx="1143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2" name="Line 65"/>
          <p:cNvSpPr>
            <a:spLocks noChangeShapeType="1"/>
          </p:cNvSpPr>
          <p:nvPr/>
        </p:nvSpPr>
        <p:spPr bwMode="auto">
          <a:xfrm>
            <a:off x="7766050" y="4889500"/>
            <a:ext cx="1143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3" name="Line 66"/>
          <p:cNvSpPr>
            <a:spLocks noChangeShapeType="1"/>
          </p:cNvSpPr>
          <p:nvPr/>
        </p:nvSpPr>
        <p:spPr bwMode="auto">
          <a:xfrm>
            <a:off x="7766050" y="4232275"/>
            <a:ext cx="1143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4" name="Line 67"/>
          <p:cNvSpPr>
            <a:spLocks noChangeShapeType="1"/>
          </p:cNvSpPr>
          <p:nvPr/>
        </p:nvSpPr>
        <p:spPr bwMode="auto">
          <a:xfrm>
            <a:off x="7766050" y="3565525"/>
            <a:ext cx="1143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5" name="Line 68"/>
          <p:cNvSpPr>
            <a:spLocks noChangeShapeType="1"/>
          </p:cNvSpPr>
          <p:nvPr/>
        </p:nvSpPr>
        <p:spPr bwMode="auto">
          <a:xfrm>
            <a:off x="7766050" y="2898775"/>
            <a:ext cx="1143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6" name="Line 69"/>
          <p:cNvSpPr>
            <a:spLocks noChangeShapeType="1"/>
          </p:cNvSpPr>
          <p:nvPr/>
        </p:nvSpPr>
        <p:spPr bwMode="auto">
          <a:xfrm>
            <a:off x="7766050" y="2241550"/>
            <a:ext cx="1143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7" name="Line 70"/>
          <p:cNvSpPr>
            <a:spLocks noChangeShapeType="1"/>
          </p:cNvSpPr>
          <p:nvPr/>
        </p:nvSpPr>
        <p:spPr bwMode="auto">
          <a:xfrm>
            <a:off x="7766050" y="1574800"/>
            <a:ext cx="1143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51" name="Freeform 71"/>
          <p:cNvSpPr>
            <a:spLocks/>
          </p:cNvSpPr>
          <p:nvPr/>
        </p:nvSpPr>
        <p:spPr bwMode="auto">
          <a:xfrm>
            <a:off x="1584325" y="2212975"/>
            <a:ext cx="6238875" cy="2914650"/>
          </a:xfrm>
          <a:custGeom>
            <a:avLst/>
            <a:gdLst>
              <a:gd name="T0" fmla="*/ 0 w 655"/>
              <a:gd name="T1" fmla="*/ 2147483647 h 306"/>
              <a:gd name="T2" fmla="*/ 2147483647 w 655"/>
              <a:gd name="T3" fmla="*/ 2147483647 h 306"/>
              <a:gd name="T4" fmla="*/ 2147483647 w 655"/>
              <a:gd name="T5" fmla="*/ 2147483647 h 306"/>
              <a:gd name="T6" fmla="*/ 2147483647 w 655"/>
              <a:gd name="T7" fmla="*/ 2147483647 h 306"/>
              <a:gd name="T8" fmla="*/ 2147483647 w 655"/>
              <a:gd name="T9" fmla="*/ 0 h 306"/>
              <a:gd name="T10" fmla="*/ 2147483647 w 655"/>
              <a:gd name="T11" fmla="*/ 2147483647 h 306"/>
              <a:gd name="T12" fmla="*/ 2147483647 w 655"/>
              <a:gd name="T13" fmla="*/ 2147483647 h 306"/>
              <a:gd name="T14" fmla="*/ 2147483647 w 655"/>
              <a:gd name="T15" fmla="*/ 2147483647 h 306"/>
              <a:gd name="T16" fmla="*/ 2147483647 w 655"/>
              <a:gd name="T17" fmla="*/ 2147483647 h 306"/>
              <a:gd name="T18" fmla="*/ 2147483647 w 655"/>
              <a:gd name="T19" fmla="*/ 2147483647 h 306"/>
              <a:gd name="T20" fmla="*/ 2147483647 w 655"/>
              <a:gd name="T21" fmla="*/ 2147483647 h 306"/>
              <a:gd name="T22" fmla="*/ 2147483647 w 655"/>
              <a:gd name="T23" fmla="*/ 2147483647 h 3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5"/>
              <a:gd name="T37" fmla="*/ 0 h 306"/>
              <a:gd name="T38" fmla="*/ 655 w 655"/>
              <a:gd name="T39" fmla="*/ 306 h 30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5" h="306">
                <a:moveTo>
                  <a:pt x="0" y="306"/>
                </a:moveTo>
                <a:lnTo>
                  <a:pt x="60" y="227"/>
                </a:lnTo>
                <a:lnTo>
                  <a:pt x="119" y="124"/>
                </a:lnTo>
                <a:lnTo>
                  <a:pt x="179" y="15"/>
                </a:lnTo>
                <a:lnTo>
                  <a:pt x="238" y="0"/>
                </a:lnTo>
                <a:lnTo>
                  <a:pt x="298" y="44"/>
                </a:lnTo>
                <a:lnTo>
                  <a:pt x="357" y="68"/>
                </a:lnTo>
                <a:lnTo>
                  <a:pt x="417" y="114"/>
                </a:lnTo>
                <a:lnTo>
                  <a:pt x="476" y="152"/>
                </a:lnTo>
                <a:lnTo>
                  <a:pt x="536" y="85"/>
                </a:lnTo>
                <a:lnTo>
                  <a:pt x="595" y="111"/>
                </a:lnTo>
                <a:lnTo>
                  <a:pt x="655" y="148"/>
                </a:lnTo>
              </a:path>
            </a:pathLst>
          </a:custGeom>
          <a:noFill/>
          <a:ln w="381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49" name="Rectangle 84"/>
          <p:cNvSpPr>
            <a:spLocks noChangeArrowheads="1"/>
          </p:cNvSpPr>
          <p:nvPr/>
        </p:nvSpPr>
        <p:spPr bwMode="auto">
          <a:xfrm>
            <a:off x="1031875" y="5386388"/>
            <a:ext cx="466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120</a:t>
            </a:r>
            <a:endParaRPr lang="en-US" sz="2200"/>
          </a:p>
        </p:txBody>
      </p:sp>
      <p:sp>
        <p:nvSpPr>
          <p:cNvPr id="56350" name="Rectangle 85"/>
          <p:cNvSpPr>
            <a:spLocks noChangeArrowheads="1"/>
          </p:cNvSpPr>
          <p:nvPr/>
        </p:nvSpPr>
        <p:spPr bwMode="auto">
          <a:xfrm>
            <a:off x="1031875" y="4719638"/>
            <a:ext cx="466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140</a:t>
            </a:r>
            <a:endParaRPr lang="en-US" sz="2200"/>
          </a:p>
        </p:txBody>
      </p:sp>
      <p:sp>
        <p:nvSpPr>
          <p:cNvPr id="56351" name="Rectangle 86"/>
          <p:cNvSpPr>
            <a:spLocks noChangeArrowheads="1"/>
          </p:cNvSpPr>
          <p:nvPr/>
        </p:nvSpPr>
        <p:spPr bwMode="auto">
          <a:xfrm>
            <a:off x="1031875" y="4062413"/>
            <a:ext cx="466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160</a:t>
            </a:r>
            <a:endParaRPr lang="en-US" sz="2200"/>
          </a:p>
        </p:txBody>
      </p:sp>
      <p:sp>
        <p:nvSpPr>
          <p:cNvPr id="56352" name="Rectangle 87"/>
          <p:cNvSpPr>
            <a:spLocks noChangeArrowheads="1"/>
          </p:cNvSpPr>
          <p:nvPr/>
        </p:nvSpPr>
        <p:spPr bwMode="auto">
          <a:xfrm>
            <a:off x="1031875" y="3395663"/>
            <a:ext cx="466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180</a:t>
            </a:r>
            <a:endParaRPr lang="en-US" sz="2200"/>
          </a:p>
        </p:txBody>
      </p:sp>
      <p:sp>
        <p:nvSpPr>
          <p:cNvPr id="56353" name="Rectangle 88"/>
          <p:cNvSpPr>
            <a:spLocks noChangeArrowheads="1"/>
          </p:cNvSpPr>
          <p:nvPr/>
        </p:nvSpPr>
        <p:spPr bwMode="auto">
          <a:xfrm>
            <a:off x="1031875" y="2728913"/>
            <a:ext cx="466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200</a:t>
            </a:r>
            <a:endParaRPr lang="en-US" sz="2200"/>
          </a:p>
        </p:txBody>
      </p:sp>
      <p:sp>
        <p:nvSpPr>
          <p:cNvPr id="56354" name="Rectangle 89"/>
          <p:cNvSpPr>
            <a:spLocks noChangeArrowheads="1"/>
          </p:cNvSpPr>
          <p:nvPr/>
        </p:nvSpPr>
        <p:spPr bwMode="auto">
          <a:xfrm>
            <a:off x="1031875" y="2071688"/>
            <a:ext cx="466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220</a:t>
            </a:r>
            <a:endParaRPr lang="en-US" sz="2200"/>
          </a:p>
        </p:txBody>
      </p:sp>
      <p:sp>
        <p:nvSpPr>
          <p:cNvPr id="56355" name="Rectangle 90"/>
          <p:cNvSpPr>
            <a:spLocks noChangeArrowheads="1"/>
          </p:cNvSpPr>
          <p:nvPr/>
        </p:nvSpPr>
        <p:spPr bwMode="auto">
          <a:xfrm>
            <a:off x="1031875" y="1404938"/>
            <a:ext cx="466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240</a:t>
            </a:r>
            <a:endParaRPr lang="en-US" sz="2200"/>
          </a:p>
        </p:txBody>
      </p:sp>
      <p:sp>
        <p:nvSpPr>
          <p:cNvPr id="56356" name="Rectangle 91"/>
          <p:cNvSpPr>
            <a:spLocks noChangeArrowheads="1"/>
          </p:cNvSpPr>
          <p:nvPr/>
        </p:nvSpPr>
        <p:spPr bwMode="auto">
          <a:xfrm>
            <a:off x="1266825" y="5727700"/>
            <a:ext cx="6223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1929</a:t>
            </a:r>
            <a:endParaRPr lang="en-US" sz="2200"/>
          </a:p>
        </p:txBody>
      </p:sp>
      <p:sp>
        <p:nvSpPr>
          <p:cNvPr id="56357" name="Rectangle 92"/>
          <p:cNvSpPr>
            <a:spLocks noChangeArrowheads="1"/>
          </p:cNvSpPr>
          <p:nvPr/>
        </p:nvSpPr>
        <p:spPr bwMode="auto">
          <a:xfrm>
            <a:off x="2400300" y="5727700"/>
            <a:ext cx="6223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1931</a:t>
            </a:r>
            <a:endParaRPr lang="en-US" sz="2200"/>
          </a:p>
        </p:txBody>
      </p:sp>
      <p:sp>
        <p:nvSpPr>
          <p:cNvPr id="56358" name="Rectangle 93"/>
          <p:cNvSpPr>
            <a:spLocks noChangeArrowheads="1"/>
          </p:cNvSpPr>
          <p:nvPr/>
        </p:nvSpPr>
        <p:spPr bwMode="auto">
          <a:xfrm>
            <a:off x="3533775" y="5727700"/>
            <a:ext cx="6223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1933</a:t>
            </a:r>
            <a:endParaRPr lang="en-US" sz="2200"/>
          </a:p>
        </p:txBody>
      </p:sp>
      <p:sp>
        <p:nvSpPr>
          <p:cNvPr id="56359" name="Rectangle 94"/>
          <p:cNvSpPr>
            <a:spLocks noChangeArrowheads="1"/>
          </p:cNvSpPr>
          <p:nvPr/>
        </p:nvSpPr>
        <p:spPr bwMode="auto">
          <a:xfrm>
            <a:off x="4667250" y="5727700"/>
            <a:ext cx="6223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1935</a:t>
            </a:r>
            <a:endParaRPr lang="en-US" sz="2200"/>
          </a:p>
        </p:txBody>
      </p:sp>
      <p:sp>
        <p:nvSpPr>
          <p:cNvPr id="56360" name="Rectangle 95"/>
          <p:cNvSpPr>
            <a:spLocks noChangeArrowheads="1"/>
          </p:cNvSpPr>
          <p:nvPr/>
        </p:nvSpPr>
        <p:spPr bwMode="auto">
          <a:xfrm>
            <a:off x="5800725" y="5727700"/>
            <a:ext cx="6223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1937</a:t>
            </a:r>
            <a:endParaRPr lang="en-US" sz="2200"/>
          </a:p>
        </p:txBody>
      </p:sp>
      <p:sp>
        <p:nvSpPr>
          <p:cNvPr id="56361" name="Rectangle 96"/>
          <p:cNvSpPr>
            <a:spLocks noChangeArrowheads="1"/>
          </p:cNvSpPr>
          <p:nvPr/>
        </p:nvSpPr>
        <p:spPr bwMode="auto">
          <a:xfrm>
            <a:off x="6934200" y="5727700"/>
            <a:ext cx="6223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1939</a:t>
            </a:r>
            <a:endParaRPr lang="en-US" sz="2200"/>
          </a:p>
        </p:txBody>
      </p:sp>
      <p:sp>
        <p:nvSpPr>
          <p:cNvPr id="56362" name="Rectangle 97"/>
          <p:cNvSpPr>
            <a:spLocks noChangeArrowheads="1"/>
          </p:cNvSpPr>
          <p:nvPr/>
        </p:nvSpPr>
        <p:spPr bwMode="auto">
          <a:xfrm rot="-5400000">
            <a:off x="-869950" y="3381375"/>
            <a:ext cx="288448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300">
                <a:solidFill>
                  <a:srgbClr val="000000"/>
                </a:solidFill>
              </a:rPr>
              <a:t>billions of 1958 dollars</a:t>
            </a:r>
            <a:endParaRPr lang="en-US" sz="2300"/>
          </a:p>
        </p:txBody>
      </p:sp>
      <p:sp>
        <p:nvSpPr>
          <p:cNvPr id="56363" name="Rectangle 98"/>
          <p:cNvSpPr>
            <a:spLocks noChangeArrowheads="1"/>
          </p:cNvSpPr>
          <p:nvPr/>
        </p:nvSpPr>
        <p:spPr bwMode="auto">
          <a:xfrm>
            <a:off x="7921625" y="5386388"/>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0</a:t>
            </a:r>
            <a:endParaRPr lang="en-US" sz="2200"/>
          </a:p>
        </p:txBody>
      </p:sp>
      <p:sp>
        <p:nvSpPr>
          <p:cNvPr id="56364" name="Rectangle 99"/>
          <p:cNvSpPr>
            <a:spLocks noChangeArrowheads="1"/>
          </p:cNvSpPr>
          <p:nvPr/>
        </p:nvSpPr>
        <p:spPr bwMode="auto">
          <a:xfrm>
            <a:off x="7921625" y="4719638"/>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5</a:t>
            </a:r>
            <a:endParaRPr lang="en-US" sz="2200"/>
          </a:p>
        </p:txBody>
      </p:sp>
      <p:sp>
        <p:nvSpPr>
          <p:cNvPr id="56365" name="Rectangle 100"/>
          <p:cNvSpPr>
            <a:spLocks noChangeArrowheads="1"/>
          </p:cNvSpPr>
          <p:nvPr/>
        </p:nvSpPr>
        <p:spPr bwMode="auto">
          <a:xfrm>
            <a:off x="7921625" y="4062413"/>
            <a:ext cx="3111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10</a:t>
            </a:r>
            <a:endParaRPr lang="en-US" sz="2200"/>
          </a:p>
        </p:txBody>
      </p:sp>
      <p:sp>
        <p:nvSpPr>
          <p:cNvPr id="56366" name="Rectangle 101"/>
          <p:cNvSpPr>
            <a:spLocks noChangeArrowheads="1"/>
          </p:cNvSpPr>
          <p:nvPr/>
        </p:nvSpPr>
        <p:spPr bwMode="auto">
          <a:xfrm>
            <a:off x="7921625" y="3395663"/>
            <a:ext cx="3111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15</a:t>
            </a:r>
            <a:endParaRPr lang="en-US" sz="2200"/>
          </a:p>
        </p:txBody>
      </p:sp>
      <p:sp>
        <p:nvSpPr>
          <p:cNvPr id="56367" name="Rectangle 102"/>
          <p:cNvSpPr>
            <a:spLocks noChangeArrowheads="1"/>
          </p:cNvSpPr>
          <p:nvPr/>
        </p:nvSpPr>
        <p:spPr bwMode="auto">
          <a:xfrm>
            <a:off x="7921625" y="2728913"/>
            <a:ext cx="3111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20</a:t>
            </a:r>
            <a:endParaRPr lang="en-US" sz="2200"/>
          </a:p>
        </p:txBody>
      </p:sp>
      <p:sp>
        <p:nvSpPr>
          <p:cNvPr id="56368" name="Rectangle 103"/>
          <p:cNvSpPr>
            <a:spLocks noChangeArrowheads="1"/>
          </p:cNvSpPr>
          <p:nvPr/>
        </p:nvSpPr>
        <p:spPr bwMode="auto">
          <a:xfrm>
            <a:off x="7921625" y="2071688"/>
            <a:ext cx="3111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25</a:t>
            </a:r>
            <a:endParaRPr lang="en-US" sz="2200"/>
          </a:p>
        </p:txBody>
      </p:sp>
      <p:sp>
        <p:nvSpPr>
          <p:cNvPr id="56369" name="Rectangle 104"/>
          <p:cNvSpPr>
            <a:spLocks noChangeArrowheads="1"/>
          </p:cNvSpPr>
          <p:nvPr/>
        </p:nvSpPr>
        <p:spPr bwMode="auto">
          <a:xfrm>
            <a:off x="7921625" y="1404938"/>
            <a:ext cx="3111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30</a:t>
            </a:r>
            <a:endParaRPr lang="en-US" sz="2200"/>
          </a:p>
        </p:txBody>
      </p:sp>
      <p:sp>
        <p:nvSpPr>
          <p:cNvPr id="56370" name="Rectangle 105"/>
          <p:cNvSpPr>
            <a:spLocks noChangeArrowheads="1"/>
          </p:cNvSpPr>
          <p:nvPr/>
        </p:nvSpPr>
        <p:spPr bwMode="auto">
          <a:xfrm rot="-5400000">
            <a:off x="7236619" y="3402807"/>
            <a:ext cx="27527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300">
                <a:solidFill>
                  <a:srgbClr val="000000"/>
                </a:solidFill>
              </a:rPr>
              <a:t>percent of labor force</a:t>
            </a:r>
            <a:endParaRPr lang="en-US" sz="2300"/>
          </a:p>
        </p:txBody>
      </p:sp>
    </p:spTree>
    <p:extLst>
      <p:ext uri="{BB962C8B-B14F-4D97-AF65-F5344CB8AC3E}">
        <p14:creationId xmlns:p14="http://schemas.microsoft.com/office/powerpoint/2010/main" val="343768648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330"/>
                                        </p:tgtEl>
                                        <p:attrNameLst>
                                          <p:attrName>style.visibility</p:attrName>
                                        </p:attrNameLst>
                                      </p:cBhvr>
                                      <p:to>
                                        <p:strVal val="visible"/>
                                      </p:to>
                                    </p:set>
                                    <p:animEffect transition="in" filter="wipe(left)">
                                      <p:cBhvr>
                                        <p:cTn id="7" dur="500"/>
                                        <p:tgtEl>
                                          <p:spTgt spid="97330"/>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trips(downRight)">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7351"/>
                                        </p:tgtEl>
                                        <p:attrNameLst>
                                          <p:attrName>style.visibility</p:attrName>
                                        </p:attrNameLst>
                                      </p:cBhvr>
                                      <p:to>
                                        <p:strVal val="visible"/>
                                      </p:to>
                                    </p:set>
                                    <p:animEffect transition="in" filter="wipe(left)">
                                      <p:cBhvr>
                                        <p:cTn id="16" dur="500"/>
                                        <p:tgtEl>
                                          <p:spTgt spid="97351"/>
                                        </p:tgtEl>
                                      </p:cBhvr>
                                    </p:animEffect>
                                  </p:childTnLst>
                                </p:cTn>
                              </p:par>
                            </p:childTnLst>
                          </p:cTn>
                        </p:par>
                        <p:par>
                          <p:cTn id="17" fill="hold" nodeType="afterGroup">
                            <p:stCondLst>
                              <p:cond delay="500"/>
                            </p:stCondLst>
                            <p:childTnLst>
                              <p:par>
                                <p:cTn id="18" presetID="18" presetClass="entr" presetSubtype="3"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strips(upRigh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30" grpId="0" animBg="1"/>
      <p:bldP spid="97351"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490538" y="4876800"/>
            <a:ext cx="6553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50000"/>
              </a:spcBef>
              <a:buClr>
                <a:srgbClr val="008080"/>
              </a:buClr>
              <a:buSzPct val="120000"/>
              <a:buFont typeface="Wingdings" pitchFamily="2" charset="2"/>
              <a:buNone/>
            </a:pPr>
            <a:r>
              <a:rPr lang="en-US" sz="2400"/>
              <a:t>The intersection determines </a:t>
            </a:r>
            <a:br>
              <a:rPr lang="en-US" sz="2400"/>
            </a:br>
            <a:r>
              <a:rPr lang="en-US" sz="2400"/>
              <a:t>the unique combination of </a:t>
            </a:r>
            <a:r>
              <a:rPr lang="en-US" sz="2400" b="1" i="1"/>
              <a:t>Y</a:t>
            </a:r>
            <a:r>
              <a:rPr lang="en-US" sz="900"/>
              <a:t> </a:t>
            </a:r>
            <a:r>
              <a:rPr lang="en-US" sz="2400"/>
              <a:t> and </a:t>
            </a:r>
            <a:r>
              <a:rPr lang="en-US" sz="2400" b="1" i="1"/>
              <a:t>r</a:t>
            </a:r>
            <a:r>
              <a:rPr lang="en-US" sz="2400"/>
              <a:t> </a:t>
            </a:r>
            <a:br>
              <a:rPr lang="en-US" sz="2400"/>
            </a:br>
            <a:r>
              <a:rPr lang="en-US" sz="2400"/>
              <a:t>that satisfies equilibrium in both markets.</a:t>
            </a:r>
          </a:p>
        </p:txBody>
      </p:sp>
      <p:sp>
        <p:nvSpPr>
          <p:cNvPr id="33795" name="Rectangle 3"/>
          <p:cNvSpPr>
            <a:spLocks noChangeArrowheads="1"/>
          </p:cNvSpPr>
          <p:nvPr/>
        </p:nvSpPr>
        <p:spPr bwMode="auto">
          <a:xfrm>
            <a:off x="479425" y="3300413"/>
            <a:ext cx="4191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50000"/>
              </a:spcBef>
              <a:buClr>
                <a:srgbClr val="008080"/>
              </a:buClr>
              <a:buSzPct val="120000"/>
              <a:buFont typeface="Wingdings" pitchFamily="2" charset="2"/>
              <a:buNone/>
            </a:pPr>
            <a:r>
              <a:rPr lang="en-US" sz="2400"/>
              <a:t>The </a:t>
            </a:r>
            <a:r>
              <a:rPr lang="en-US" sz="2400" i="1"/>
              <a:t>LM</a:t>
            </a:r>
            <a:r>
              <a:rPr lang="en-US" sz="2400"/>
              <a:t> </a:t>
            </a:r>
            <a:r>
              <a:rPr lang="en-US" sz="1100">
                <a:sym typeface="Symbol" pitchFamily="18" charset="2"/>
              </a:rPr>
              <a:t> </a:t>
            </a:r>
            <a:r>
              <a:rPr lang="en-US" sz="2400"/>
              <a:t>curve represents money market equilibrium.</a:t>
            </a:r>
          </a:p>
        </p:txBody>
      </p:sp>
      <p:sp>
        <p:nvSpPr>
          <p:cNvPr id="18436" name="Rectangle 4"/>
          <p:cNvSpPr>
            <a:spLocks noGrp="1" noChangeArrowheads="1"/>
          </p:cNvSpPr>
          <p:nvPr>
            <p:ph type="title"/>
          </p:nvPr>
        </p:nvSpPr>
        <p:spPr/>
        <p:txBody>
          <a:bodyPr/>
          <a:lstStyle/>
          <a:p>
            <a:r>
              <a:rPr lang="en-US" sz="3100" smtClean="0"/>
              <a:t>Equilibrium in the </a:t>
            </a:r>
            <a:r>
              <a:rPr lang="en-US" sz="3100" i="1" smtClean="0"/>
              <a:t>IS</a:t>
            </a:r>
            <a:r>
              <a:rPr lang="en-US" sz="1100" i="1" smtClean="0"/>
              <a:t> </a:t>
            </a:r>
            <a:r>
              <a:rPr lang="en-US" sz="3100" smtClean="0"/>
              <a:t>-</a:t>
            </a:r>
            <a:r>
              <a:rPr lang="en-US" sz="3100" i="1" smtClean="0"/>
              <a:t>LM</a:t>
            </a:r>
            <a:r>
              <a:rPr lang="en-US" sz="3100" smtClean="0"/>
              <a:t> </a:t>
            </a:r>
            <a:r>
              <a:rPr lang="en-US" sz="1200" smtClean="0"/>
              <a:t> </a:t>
            </a:r>
            <a:r>
              <a:rPr lang="en-US" sz="3100" smtClean="0"/>
              <a:t>model</a:t>
            </a:r>
          </a:p>
        </p:txBody>
      </p:sp>
      <p:sp>
        <p:nvSpPr>
          <p:cNvPr id="33797" name="Rectangle 5"/>
          <p:cNvSpPr>
            <a:spLocks noGrp="1" noChangeArrowheads="1"/>
          </p:cNvSpPr>
          <p:nvPr>
            <p:ph type="body" idx="1"/>
          </p:nvPr>
        </p:nvSpPr>
        <p:spPr>
          <a:xfrm>
            <a:off x="479425" y="1385888"/>
            <a:ext cx="3962400" cy="1295400"/>
          </a:xfrm>
        </p:spPr>
        <p:txBody>
          <a:bodyPr/>
          <a:lstStyle/>
          <a:p>
            <a:pPr marL="0" indent="0">
              <a:spcBef>
                <a:spcPct val="50000"/>
              </a:spcBef>
              <a:buFont typeface="Wingdings" pitchFamily="2" charset="2"/>
              <a:buNone/>
            </a:pPr>
            <a:r>
              <a:rPr lang="en-US" sz="2400" smtClean="0"/>
              <a:t>The </a:t>
            </a:r>
            <a:r>
              <a:rPr lang="en-US" sz="2400" i="1" smtClean="0"/>
              <a:t>IS</a:t>
            </a:r>
            <a:r>
              <a:rPr lang="en-US" sz="2400" smtClean="0"/>
              <a:t> </a:t>
            </a:r>
            <a:r>
              <a:rPr lang="en-US" sz="900" smtClean="0">
                <a:sym typeface="Symbol" pitchFamily="18" charset="2"/>
              </a:rPr>
              <a:t> </a:t>
            </a:r>
            <a:r>
              <a:rPr lang="en-US" sz="2400" smtClean="0"/>
              <a:t>curve represents equilibrium in the goods market.</a:t>
            </a:r>
          </a:p>
        </p:txBody>
      </p:sp>
      <p:graphicFrame>
        <p:nvGraphicFramePr>
          <p:cNvPr id="33798" name="Object 2"/>
          <p:cNvGraphicFramePr>
            <a:graphicFrameLocks noChangeAspect="1"/>
          </p:cNvGraphicFramePr>
          <p:nvPr>
            <p:extLst>
              <p:ext uri="{D42A27DB-BD31-4B8C-83A1-F6EECF244321}">
                <p14:modId xmlns:p14="http://schemas.microsoft.com/office/powerpoint/2010/main" val="2041427822"/>
              </p:ext>
            </p:extLst>
          </p:nvPr>
        </p:nvGraphicFramePr>
        <p:xfrm>
          <a:off x="647700" y="2681288"/>
          <a:ext cx="3581400" cy="482600"/>
        </p:xfrm>
        <a:graphic>
          <a:graphicData uri="http://schemas.openxmlformats.org/presentationml/2006/ole">
            <mc:AlternateContent xmlns:mc="http://schemas.openxmlformats.org/markup-compatibility/2006">
              <mc:Choice xmlns:v="urn:schemas-microsoft-com:vml" Requires="v">
                <p:oleObj spid="_x0000_s1067" name="Equation" r:id="rId4" imgW="1790640" imgH="241200" progId="Equation.DSMT4">
                  <p:embed/>
                </p:oleObj>
              </mc:Choice>
              <mc:Fallback>
                <p:oleObj name="Equation" r:id="rId4" imgW="1790640" imgH="241200" progId="Equation.DSMT4">
                  <p:embed/>
                  <p:pic>
                    <p:nvPicPr>
                      <p:cNvPr id="0" name=""/>
                      <p:cNvPicPr>
                        <a:picLocks noChangeAspect="1" noChangeArrowheads="1"/>
                      </p:cNvPicPr>
                      <p:nvPr/>
                    </p:nvPicPr>
                    <p:blipFill>
                      <a:blip r:embed="rId5"/>
                      <a:srcRect/>
                      <a:stretch>
                        <a:fillRect/>
                      </a:stretch>
                    </p:blipFill>
                    <p:spPr bwMode="auto">
                      <a:xfrm>
                        <a:off x="647700" y="2681288"/>
                        <a:ext cx="3581400" cy="482600"/>
                      </a:xfrm>
                      <a:prstGeom prst="rect">
                        <a:avLst/>
                      </a:prstGeom>
                      <a:noFill/>
                      <a:ln>
                        <a:noFill/>
                      </a:ln>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9" name="Object 3"/>
          <p:cNvGraphicFramePr>
            <a:graphicFrameLocks noChangeAspect="1"/>
          </p:cNvGraphicFramePr>
          <p:nvPr/>
        </p:nvGraphicFramePr>
        <p:xfrm>
          <a:off x="979488" y="4214813"/>
          <a:ext cx="2346325" cy="525462"/>
        </p:xfrm>
        <a:graphic>
          <a:graphicData uri="http://schemas.openxmlformats.org/presentationml/2006/ole">
            <mc:AlternateContent xmlns:mc="http://schemas.openxmlformats.org/markup-compatibility/2006">
              <mc:Choice xmlns:v="urn:schemas-microsoft-com:vml" Requires="v">
                <p:oleObj spid="_x0000_s1068" name="Equation" r:id="rId6" imgW="1079032" imgH="241195" progId="Equation.DSMT4">
                  <p:embed/>
                </p:oleObj>
              </mc:Choice>
              <mc:Fallback>
                <p:oleObj name="Equation" r:id="rId6" imgW="1079032" imgH="24119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9488" y="4214813"/>
                        <a:ext cx="2346325" cy="525462"/>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8"/>
          <p:cNvGrpSpPr>
            <a:grpSpLocks/>
          </p:cNvGrpSpPr>
          <p:nvPr/>
        </p:nvGrpSpPr>
        <p:grpSpPr bwMode="auto">
          <a:xfrm>
            <a:off x="5272088" y="2359025"/>
            <a:ext cx="2592387" cy="2198688"/>
            <a:chOff x="3321" y="1486"/>
            <a:chExt cx="1633" cy="1385"/>
          </a:xfrm>
        </p:grpSpPr>
        <p:sp>
          <p:nvSpPr>
            <p:cNvPr id="18454" name="Line 9"/>
            <p:cNvSpPr>
              <a:spLocks noChangeShapeType="1"/>
            </p:cNvSpPr>
            <p:nvPr/>
          </p:nvSpPr>
          <p:spPr bwMode="auto">
            <a:xfrm>
              <a:off x="3321" y="1486"/>
              <a:ext cx="1257" cy="1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5" name="Text Box 10"/>
            <p:cNvSpPr txBox="1">
              <a:spLocks noChangeArrowheads="1"/>
            </p:cNvSpPr>
            <p:nvPr/>
          </p:nvSpPr>
          <p:spPr bwMode="auto">
            <a:xfrm>
              <a:off x="4521" y="2583"/>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IS</a:t>
              </a:r>
              <a:endParaRPr lang="en-US" sz="2200" b="1" i="1" baseline="-25000">
                <a:latin typeface="Tahoma" pitchFamily="34" charset="0"/>
              </a:endParaRPr>
            </a:p>
          </p:txBody>
        </p:sp>
      </p:grpSp>
      <p:grpSp>
        <p:nvGrpSpPr>
          <p:cNvPr id="3" name="Group 11"/>
          <p:cNvGrpSpPr>
            <a:grpSpLocks/>
          </p:cNvGrpSpPr>
          <p:nvPr/>
        </p:nvGrpSpPr>
        <p:grpSpPr bwMode="auto">
          <a:xfrm>
            <a:off x="4662488" y="1357313"/>
            <a:ext cx="3962400" cy="3616325"/>
            <a:chOff x="2976" y="1296"/>
            <a:chExt cx="2304" cy="2088"/>
          </a:xfrm>
        </p:grpSpPr>
        <p:grpSp>
          <p:nvGrpSpPr>
            <p:cNvPr id="18449" name="Group 12"/>
            <p:cNvGrpSpPr>
              <a:grpSpLocks/>
            </p:cNvGrpSpPr>
            <p:nvPr/>
          </p:nvGrpSpPr>
          <p:grpSpPr bwMode="auto">
            <a:xfrm>
              <a:off x="3120" y="1536"/>
              <a:ext cx="1968" cy="1728"/>
              <a:chOff x="2640" y="1056"/>
              <a:chExt cx="2496" cy="2112"/>
            </a:xfrm>
          </p:grpSpPr>
          <p:sp>
            <p:nvSpPr>
              <p:cNvPr id="18452" name="Line 13"/>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3" name="Line 14"/>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50" name="Text Box 15"/>
            <p:cNvSpPr txBox="1">
              <a:spLocks noChangeArrowheads="1"/>
            </p:cNvSpPr>
            <p:nvPr/>
          </p:nvSpPr>
          <p:spPr bwMode="auto">
            <a:xfrm>
              <a:off x="4944" y="3120"/>
              <a:ext cx="33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18451" name="Text Box 16"/>
            <p:cNvSpPr txBox="1">
              <a:spLocks noChangeArrowheads="1"/>
            </p:cNvSpPr>
            <p:nvPr/>
          </p:nvSpPr>
          <p:spPr bwMode="auto">
            <a:xfrm>
              <a:off x="2976" y="1296"/>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r</a:t>
              </a:r>
              <a:endParaRPr lang="en-US" sz="2200"/>
            </a:p>
          </p:txBody>
        </p:sp>
      </p:grpSp>
      <p:grpSp>
        <p:nvGrpSpPr>
          <p:cNvPr id="5" name="Group 17"/>
          <p:cNvGrpSpPr>
            <a:grpSpLocks/>
          </p:cNvGrpSpPr>
          <p:nvPr/>
        </p:nvGrpSpPr>
        <p:grpSpPr bwMode="auto">
          <a:xfrm>
            <a:off x="5348288" y="1738313"/>
            <a:ext cx="2667000" cy="2590800"/>
            <a:chOff x="3504" y="1200"/>
            <a:chExt cx="1488" cy="1440"/>
          </a:xfrm>
        </p:grpSpPr>
        <p:sp>
          <p:nvSpPr>
            <p:cNvPr id="18447" name="Line 18"/>
            <p:cNvSpPr>
              <a:spLocks noChangeShapeType="1"/>
            </p:cNvSpPr>
            <p:nvPr/>
          </p:nvSpPr>
          <p:spPr bwMode="auto">
            <a:xfrm flipV="1">
              <a:off x="3504" y="1440"/>
              <a:ext cx="1200" cy="1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Text Box 19"/>
            <p:cNvSpPr txBox="1">
              <a:spLocks noChangeArrowheads="1"/>
            </p:cNvSpPr>
            <p:nvPr/>
          </p:nvSpPr>
          <p:spPr bwMode="auto">
            <a:xfrm>
              <a:off x="4560" y="1200"/>
              <a:ext cx="43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LM</a:t>
              </a:r>
            </a:p>
          </p:txBody>
        </p:sp>
      </p:grpSp>
      <p:sp>
        <p:nvSpPr>
          <p:cNvPr id="33812" name="Line 20"/>
          <p:cNvSpPr>
            <a:spLocks noChangeShapeType="1"/>
          </p:cNvSpPr>
          <p:nvPr/>
        </p:nvSpPr>
        <p:spPr bwMode="auto">
          <a:xfrm flipH="1">
            <a:off x="4908550" y="3381375"/>
            <a:ext cx="1381125"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13" name="Line 21"/>
          <p:cNvSpPr>
            <a:spLocks noChangeShapeType="1"/>
          </p:cNvSpPr>
          <p:nvPr/>
        </p:nvSpPr>
        <p:spPr bwMode="auto">
          <a:xfrm flipH="1">
            <a:off x="6296025" y="3376613"/>
            <a:ext cx="0" cy="1385887"/>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14" name="Text Box 22"/>
          <p:cNvSpPr txBox="1">
            <a:spLocks noChangeArrowheads="1"/>
          </p:cNvSpPr>
          <p:nvPr/>
        </p:nvSpPr>
        <p:spPr bwMode="auto">
          <a:xfrm>
            <a:off x="4495800" y="309562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FF0000"/>
                </a:solidFill>
                <a:latin typeface="Tahoma" pitchFamily="34" charset="0"/>
              </a:rPr>
              <a:t>r</a:t>
            </a:r>
            <a:r>
              <a:rPr lang="en-US" sz="2100" b="1" i="1" baseline="-25000">
                <a:solidFill>
                  <a:srgbClr val="FF0000"/>
                </a:solidFill>
                <a:latin typeface="Tahoma" pitchFamily="34" charset="0"/>
              </a:rPr>
              <a:t>1</a:t>
            </a:r>
            <a:endParaRPr lang="en-US" sz="2100" baseline="-25000">
              <a:solidFill>
                <a:srgbClr val="FF0000"/>
              </a:solidFill>
            </a:endParaRPr>
          </a:p>
        </p:txBody>
      </p:sp>
      <p:sp>
        <p:nvSpPr>
          <p:cNvPr id="33815" name="Text Box 23"/>
          <p:cNvSpPr txBox="1">
            <a:spLocks noChangeArrowheads="1"/>
          </p:cNvSpPr>
          <p:nvPr/>
        </p:nvSpPr>
        <p:spPr bwMode="auto">
          <a:xfrm>
            <a:off x="6029325" y="4724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FF0000"/>
                </a:solidFill>
                <a:latin typeface="Tahoma" pitchFamily="34" charset="0"/>
              </a:rPr>
              <a:t>Y</a:t>
            </a:r>
            <a:r>
              <a:rPr lang="en-US" sz="2100" b="1" i="1" baseline="-25000">
                <a:solidFill>
                  <a:srgbClr val="FF0000"/>
                </a:solidFill>
                <a:latin typeface="Tahoma" pitchFamily="34" charset="0"/>
              </a:rPr>
              <a:t>1</a:t>
            </a:r>
            <a:endParaRPr lang="en-US" sz="2100" baseline="-25000">
              <a:solidFill>
                <a:srgbClr val="FF0000"/>
              </a:solidFill>
            </a:endParaRPr>
          </a:p>
        </p:txBody>
      </p:sp>
    </p:spTree>
    <p:extLst>
      <p:ext uri="{BB962C8B-B14F-4D97-AF65-F5344CB8AC3E}">
        <p14:creationId xmlns:p14="http://schemas.microsoft.com/office/powerpoint/2010/main" val="126922829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7">
                                            <p:txEl>
                                              <p:pRg st="0" end="0"/>
                                            </p:txEl>
                                          </p:spTgt>
                                        </p:tgtEl>
                                        <p:attrNameLst>
                                          <p:attrName>style.visibility</p:attrName>
                                        </p:attrNameLst>
                                      </p:cBhvr>
                                      <p:to>
                                        <p:strVal val="visible"/>
                                      </p:to>
                                    </p:set>
                                    <p:animEffect transition="in" filter="wipe(left)">
                                      <p:cBhvr>
                                        <p:cTn id="12" dur="500"/>
                                        <p:tgtEl>
                                          <p:spTgt spid="3379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3798"/>
                                        </p:tgtEl>
                                        <p:attrNameLst>
                                          <p:attrName>style.visibility</p:attrName>
                                        </p:attrNameLst>
                                      </p:cBhvr>
                                      <p:to>
                                        <p:strVal val="visible"/>
                                      </p:to>
                                    </p:set>
                                    <p:animEffect transition="in" filter="fade">
                                      <p:cBhvr>
                                        <p:cTn id="17" dur="500"/>
                                        <p:tgtEl>
                                          <p:spTgt spid="337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Righ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795"/>
                                        </p:tgtEl>
                                        <p:attrNameLst>
                                          <p:attrName>style.visibility</p:attrName>
                                        </p:attrNameLst>
                                      </p:cBhvr>
                                      <p:to>
                                        <p:strVal val="visible"/>
                                      </p:to>
                                    </p:set>
                                    <p:animEffect transition="in" filter="wipe(left)">
                                      <p:cBhvr>
                                        <p:cTn id="27" dur="500"/>
                                        <p:tgtEl>
                                          <p:spTgt spid="337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3799"/>
                                        </p:tgtEl>
                                        <p:attrNameLst>
                                          <p:attrName>style.visibility</p:attrName>
                                        </p:attrNameLst>
                                      </p:cBhvr>
                                      <p:to>
                                        <p:strVal val="visible"/>
                                      </p:to>
                                    </p:set>
                                    <p:animEffect transition="in" filter="fade">
                                      <p:cBhvr>
                                        <p:cTn id="32" dur="500"/>
                                        <p:tgtEl>
                                          <p:spTgt spid="337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strips(upRight)">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794"/>
                                        </p:tgtEl>
                                        <p:attrNameLst>
                                          <p:attrName>style.visibility</p:attrName>
                                        </p:attrNameLst>
                                      </p:cBhvr>
                                      <p:to>
                                        <p:strVal val="visible"/>
                                      </p:to>
                                    </p:set>
                                    <p:animEffect transition="in" filter="wipe(left)">
                                      <p:cBhvr>
                                        <p:cTn id="42" dur="500"/>
                                        <p:tgtEl>
                                          <p:spTgt spid="337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33812"/>
                                        </p:tgtEl>
                                        <p:attrNameLst>
                                          <p:attrName>style.visibility</p:attrName>
                                        </p:attrNameLst>
                                      </p:cBhvr>
                                      <p:to>
                                        <p:strVal val="visible"/>
                                      </p:to>
                                    </p:set>
                                    <p:animEffect transition="in" filter="wipe(right)">
                                      <p:cBhvr>
                                        <p:cTn id="47" dur="500"/>
                                        <p:tgtEl>
                                          <p:spTgt spid="33812"/>
                                        </p:tgtEl>
                                      </p:cBhvr>
                                    </p:animEffect>
                                  </p:childTnLst>
                                </p:cTn>
                              </p:par>
                            </p:childTnLst>
                          </p:cTn>
                        </p:par>
                        <p:par>
                          <p:cTn id="48" fill="hold" nodeType="afterGroup">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33814"/>
                                        </p:tgtEl>
                                        <p:attrNameLst>
                                          <p:attrName>style.visibility</p:attrName>
                                        </p:attrNameLst>
                                      </p:cBhvr>
                                      <p:to>
                                        <p:strVal val="visible"/>
                                      </p:to>
                                    </p:set>
                                    <p:animEffect transition="in" filter="fade">
                                      <p:cBhvr>
                                        <p:cTn id="51" dur="500"/>
                                        <p:tgtEl>
                                          <p:spTgt spid="3381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33813"/>
                                        </p:tgtEl>
                                        <p:attrNameLst>
                                          <p:attrName>style.visibility</p:attrName>
                                        </p:attrNameLst>
                                      </p:cBhvr>
                                      <p:to>
                                        <p:strVal val="visible"/>
                                      </p:to>
                                    </p:set>
                                    <p:animEffect transition="in" filter="wipe(up)">
                                      <p:cBhvr>
                                        <p:cTn id="56" dur="500"/>
                                        <p:tgtEl>
                                          <p:spTgt spid="33813"/>
                                        </p:tgtEl>
                                      </p:cBhvr>
                                    </p:animEffect>
                                  </p:childTnLst>
                                </p:cTn>
                              </p:par>
                            </p:childTnLst>
                          </p:cTn>
                        </p:par>
                        <p:par>
                          <p:cTn id="57" fill="hold" nodeType="afterGroup">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33815"/>
                                        </p:tgtEl>
                                        <p:attrNameLst>
                                          <p:attrName>style.visibility</p:attrName>
                                        </p:attrNameLst>
                                      </p:cBhvr>
                                      <p:to>
                                        <p:strVal val="visible"/>
                                      </p:to>
                                    </p:set>
                                    <p:animEffect transition="in" filter="fade">
                                      <p:cBhvr>
                                        <p:cTn id="60" dur="500"/>
                                        <p:tgtEl>
                                          <p:spTgt spid="33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p:bldP spid="33797" grpId="0" build="p" autoUpdateAnimBg="0"/>
      <p:bldP spid="33812" grpId="0" animBg="1"/>
      <p:bldP spid="33813" grpId="0" animBg="1"/>
      <p:bldP spid="33814" grpId="0" autoUpdateAnimBg="0"/>
      <p:bldP spid="3381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r>
              <a:rPr lang="en-US" sz="2700" smtClean="0"/>
              <a:t>THE SPENDING HYPOTHESIS: </a:t>
            </a:r>
            <a:br>
              <a:rPr lang="en-US" sz="2700" smtClean="0"/>
            </a:br>
            <a:r>
              <a:rPr lang="en-US" smtClean="0"/>
              <a:t>Shocks to the </a:t>
            </a:r>
            <a:r>
              <a:rPr lang="en-US" i="1" smtClean="0"/>
              <a:t>IS</a:t>
            </a:r>
            <a:r>
              <a:rPr lang="en-US" sz="1400" smtClean="0"/>
              <a:t> </a:t>
            </a:r>
            <a:r>
              <a:rPr lang="en-US" smtClean="0"/>
              <a:t> curve</a:t>
            </a:r>
          </a:p>
        </p:txBody>
      </p:sp>
      <p:sp>
        <p:nvSpPr>
          <p:cNvPr id="57347" name="Rectangle 5"/>
          <p:cNvSpPr>
            <a:spLocks noGrp="1" noChangeArrowheads="1"/>
          </p:cNvSpPr>
          <p:nvPr>
            <p:ph type="body" idx="1"/>
          </p:nvPr>
        </p:nvSpPr>
        <p:spPr>
          <a:xfrm>
            <a:off x="476250" y="1336675"/>
            <a:ext cx="8210550" cy="4884738"/>
          </a:xfrm>
        </p:spPr>
        <p:txBody>
          <a:bodyPr/>
          <a:lstStyle/>
          <a:p>
            <a:r>
              <a:rPr lang="en-US" dirty="0" smtClean="0"/>
              <a:t>Asserts the Depression was largely due to </a:t>
            </a:r>
            <a:br>
              <a:rPr lang="en-US" dirty="0" smtClean="0"/>
            </a:br>
            <a:r>
              <a:rPr lang="en-US" dirty="0" smtClean="0"/>
              <a:t>an exogenous fall in the demand for goods &amp; services</a:t>
            </a:r>
            <a:r>
              <a:rPr lang="en-US" dirty="0" smtClean="0">
                <a:latin typeface="Arial"/>
                <a:cs typeface="Arial"/>
              </a:rPr>
              <a:t>—</a:t>
            </a:r>
            <a:r>
              <a:rPr lang="en-US" dirty="0" smtClean="0"/>
              <a:t>a leftward shift of the </a:t>
            </a:r>
            <a:r>
              <a:rPr lang="en-US" i="1" dirty="0" smtClean="0"/>
              <a:t>IS</a:t>
            </a:r>
            <a:r>
              <a:rPr lang="en-US" sz="1100" dirty="0" smtClean="0"/>
              <a:t> </a:t>
            </a:r>
            <a:r>
              <a:rPr lang="en-US" dirty="0" smtClean="0">
                <a:sym typeface="Symbol" pitchFamily="18" charset="2"/>
              </a:rPr>
              <a:t> </a:t>
            </a:r>
            <a:r>
              <a:rPr lang="en-US" dirty="0" smtClean="0"/>
              <a:t>curve.</a:t>
            </a:r>
          </a:p>
          <a:p>
            <a:r>
              <a:rPr lang="en-US" dirty="0" smtClean="0"/>
              <a:t>Evidence:  </a:t>
            </a:r>
            <a:br>
              <a:rPr lang="en-US" dirty="0" smtClean="0"/>
            </a:br>
            <a:r>
              <a:rPr lang="en-US" dirty="0" smtClean="0"/>
              <a:t>output and interest rates both fell, which is what a leftward </a:t>
            </a:r>
            <a:r>
              <a:rPr lang="en-US" i="1" dirty="0" smtClean="0"/>
              <a:t>IS</a:t>
            </a:r>
            <a:r>
              <a:rPr lang="en-US" sz="1100" dirty="0" smtClean="0"/>
              <a:t> </a:t>
            </a:r>
            <a:r>
              <a:rPr lang="en-US" dirty="0" smtClean="0"/>
              <a:t> shift would cause.</a:t>
            </a:r>
          </a:p>
        </p:txBody>
      </p:sp>
    </p:spTree>
    <p:extLst>
      <p:ext uri="{BB962C8B-B14F-4D97-AF65-F5344CB8AC3E}">
        <p14:creationId xmlns:p14="http://schemas.microsoft.com/office/powerpoint/2010/main" val="218173329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p:txBody>
          <a:bodyPr/>
          <a:lstStyle/>
          <a:p>
            <a:r>
              <a:rPr lang="en-US" sz="2700" smtClean="0"/>
              <a:t>THE SPENDING HYPOTHESIS: </a:t>
            </a:r>
            <a:br>
              <a:rPr lang="en-US" sz="2700" smtClean="0"/>
            </a:br>
            <a:r>
              <a:rPr lang="en-US" smtClean="0"/>
              <a:t>Reasons for the </a:t>
            </a:r>
            <a:r>
              <a:rPr lang="en-US" i="1" smtClean="0"/>
              <a:t>IS</a:t>
            </a:r>
            <a:r>
              <a:rPr lang="en-US" sz="1400" smtClean="0"/>
              <a:t> </a:t>
            </a:r>
            <a:r>
              <a:rPr lang="en-US" smtClean="0"/>
              <a:t> shift</a:t>
            </a:r>
          </a:p>
        </p:txBody>
      </p:sp>
      <p:sp>
        <p:nvSpPr>
          <p:cNvPr id="58371" name="Rectangle 5"/>
          <p:cNvSpPr>
            <a:spLocks noGrp="1" noChangeArrowheads="1"/>
          </p:cNvSpPr>
          <p:nvPr>
            <p:ph type="body" idx="1"/>
          </p:nvPr>
        </p:nvSpPr>
        <p:spPr>
          <a:xfrm>
            <a:off x="468313" y="1341438"/>
            <a:ext cx="8229600" cy="4762500"/>
          </a:xfrm>
        </p:spPr>
        <p:txBody>
          <a:bodyPr/>
          <a:lstStyle/>
          <a:p>
            <a:r>
              <a:rPr lang="en-US" sz="2700" dirty="0" smtClean="0"/>
              <a:t>Stock market crash reduced consumption</a:t>
            </a:r>
          </a:p>
          <a:p>
            <a:pPr lvl="1"/>
            <a:r>
              <a:rPr lang="en-US" sz="2500" dirty="0"/>
              <a:t>Oct 1929–Dec </a:t>
            </a:r>
            <a:r>
              <a:rPr lang="en-US" sz="2500" dirty="0" smtClean="0"/>
              <a:t>1929:  S&amp;P 500 fell 17%</a:t>
            </a:r>
          </a:p>
          <a:p>
            <a:pPr lvl="1"/>
            <a:r>
              <a:rPr lang="en-US" sz="2500" dirty="0" smtClean="0"/>
              <a:t>Oct </a:t>
            </a:r>
            <a:r>
              <a:rPr lang="en-US" sz="2500" dirty="0"/>
              <a:t>1929–Dec </a:t>
            </a:r>
            <a:r>
              <a:rPr lang="en-US" sz="2500" dirty="0" smtClean="0"/>
              <a:t>1933:  S&amp;P 500 fell 71%</a:t>
            </a:r>
          </a:p>
          <a:p>
            <a:r>
              <a:rPr lang="en-US" sz="2700" dirty="0" smtClean="0">
                <a:sym typeface="Symbol" pitchFamily="18" charset="2"/>
              </a:rPr>
              <a:t>Drop in investment</a:t>
            </a:r>
          </a:p>
          <a:p>
            <a:pPr lvl="1"/>
            <a:r>
              <a:rPr lang="en-US" sz="2500" dirty="0" smtClean="0">
                <a:sym typeface="Symbol" pitchFamily="18" charset="2"/>
              </a:rPr>
              <a:t>Correction after overbuilding in the 1920s.</a:t>
            </a:r>
          </a:p>
          <a:p>
            <a:pPr lvl="1"/>
            <a:r>
              <a:rPr lang="en-US" sz="2500" dirty="0" smtClean="0">
                <a:sym typeface="Symbol" pitchFamily="18" charset="2"/>
              </a:rPr>
              <a:t>Widespread bank failures made it harder to obtain financing for investment.</a:t>
            </a:r>
          </a:p>
          <a:p>
            <a:r>
              <a:rPr lang="en-US" sz="2700" dirty="0" err="1" smtClean="0">
                <a:sym typeface="Symbol" pitchFamily="18" charset="2"/>
              </a:rPr>
              <a:t>Contractionary</a:t>
            </a:r>
            <a:r>
              <a:rPr lang="en-US" sz="2700" dirty="0" smtClean="0">
                <a:sym typeface="Symbol" pitchFamily="18" charset="2"/>
              </a:rPr>
              <a:t> fiscal policy</a:t>
            </a:r>
          </a:p>
          <a:p>
            <a:pPr lvl="1"/>
            <a:r>
              <a:rPr lang="en-US" sz="2500" dirty="0" smtClean="0">
                <a:sym typeface="Symbol" pitchFamily="18" charset="2"/>
              </a:rPr>
              <a:t>Politicians raised tax rates and cut spending to combat increasing deficits.</a:t>
            </a:r>
          </a:p>
        </p:txBody>
      </p:sp>
    </p:spTree>
    <p:extLst>
      <p:ext uri="{BB962C8B-B14F-4D97-AF65-F5344CB8AC3E}">
        <p14:creationId xmlns:p14="http://schemas.microsoft.com/office/powerpoint/2010/main" val="358671031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r>
              <a:rPr lang="en-US" sz="2700" smtClean="0"/>
              <a:t>THE MONEY HYPOTHESIS: </a:t>
            </a:r>
            <a:br>
              <a:rPr lang="en-US" sz="2700" smtClean="0"/>
            </a:br>
            <a:r>
              <a:rPr lang="en-US" smtClean="0"/>
              <a:t>A shock to the </a:t>
            </a:r>
            <a:r>
              <a:rPr lang="en-US" i="1" smtClean="0"/>
              <a:t>LM</a:t>
            </a:r>
            <a:r>
              <a:rPr lang="en-US" sz="1400" smtClean="0"/>
              <a:t> </a:t>
            </a:r>
            <a:r>
              <a:rPr lang="en-US" smtClean="0"/>
              <a:t> curve</a:t>
            </a:r>
          </a:p>
        </p:txBody>
      </p:sp>
      <p:sp>
        <p:nvSpPr>
          <p:cNvPr id="59395" name="Rectangle 5"/>
          <p:cNvSpPr>
            <a:spLocks noGrp="1" noChangeArrowheads="1"/>
          </p:cNvSpPr>
          <p:nvPr>
            <p:ph type="body" idx="1"/>
          </p:nvPr>
        </p:nvSpPr>
        <p:spPr>
          <a:xfrm>
            <a:off x="476250" y="1350963"/>
            <a:ext cx="8210550" cy="4884737"/>
          </a:xfrm>
        </p:spPr>
        <p:txBody>
          <a:bodyPr/>
          <a:lstStyle/>
          <a:p>
            <a:r>
              <a:rPr lang="en-US" dirty="0" smtClean="0"/>
              <a:t>Asserts that the Depression was largely due to huge fall in the money supply.</a:t>
            </a:r>
          </a:p>
          <a:p>
            <a:r>
              <a:rPr lang="en-US" dirty="0" smtClean="0"/>
              <a:t>Evidence:  </a:t>
            </a:r>
            <a:br>
              <a:rPr lang="en-US" dirty="0" smtClean="0"/>
            </a:br>
            <a:r>
              <a:rPr lang="en-US" i="1" dirty="0" smtClean="0"/>
              <a:t>M</a:t>
            </a:r>
            <a:r>
              <a:rPr lang="en-US" dirty="0" smtClean="0"/>
              <a:t>1 fell 25% during 1929–33. </a:t>
            </a:r>
          </a:p>
          <a:p>
            <a:r>
              <a:rPr lang="en-US" dirty="0" smtClean="0"/>
              <a:t>But, two problems with this hypothesis:</a:t>
            </a:r>
          </a:p>
          <a:p>
            <a:pPr lvl="1">
              <a:lnSpc>
                <a:spcPct val="105000"/>
              </a:lnSpc>
            </a:pPr>
            <a:r>
              <a:rPr lang="en-US" b="1" i="1" dirty="0" smtClean="0"/>
              <a:t>P</a:t>
            </a:r>
            <a:r>
              <a:rPr lang="en-US" sz="1100" dirty="0" smtClean="0"/>
              <a:t> </a:t>
            </a:r>
            <a:r>
              <a:rPr lang="en-US" dirty="0" smtClean="0"/>
              <a:t> fell even more, so </a:t>
            </a:r>
            <a:r>
              <a:rPr lang="en-US" b="1" i="1" dirty="0" smtClean="0"/>
              <a:t>M</a:t>
            </a:r>
            <a:r>
              <a:rPr lang="en-US" dirty="0" smtClean="0"/>
              <a:t>/</a:t>
            </a:r>
            <a:r>
              <a:rPr lang="en-US" b="1" i="1" dirty="0" smtClean="0"/>
              <a:t>P</a:t>
            </a:r>
            <a:r>
              <a:rPr lang="en-US" sz="1100" dirty="0" smtClean="0"/>
              <a:t> </a:t>
            </a:r>
            <a:r>
              <a:rPr lang="en-US" dirty="0" smtClean="0">
                <a:sym typeface="Symbol" pitchFamily="18" charset="2"/>
              </a:rPr>
              <a:t> </a:t>
            </a:r>
            <a:r>
              <a:rPr lang="en-US" dirty="0" smtClean="0"/>
              <a:t>actually rose slightly during </a:t>
            </a:r>
            <a:r>
              <a:rPr lang="en-US" dirty="0"/>
              <a:t>1929–31</a:t>
            </a:r>
            <a:r>
              <a:rPr lang="en-US" dirty="0" smtClean="0"/>
              <a:t>. </a:t>
            </a:r>
          </a:p>
          <a:p>
            <a:pPr lvl="1">
              <a:lnSpc>
                <a:spcPct val="105000"/>
              </a:lnSpc>
            </a:pPr>
            <a:r>
              <a:rPr lang="en-US" dirty="0" smtClean="0"/>
              <a:t>nominal interest rates fell, which is the opposite of what a leftward </a:t>
            </a:r>
            <a:r>
              <a:rPr lang="en-US" i="1" dirty="0" smtClean="0"/>
              <a:t>LM</a:t>
            </a:r>
            <a:r>
              <a:rPr lang="en-US" sz="1000" dirty="0" smtClean="0"/>
              <a:t> </a:t>
            </a:r>
            <a:r>
              <a:rPr lang="en-US" dirty="0" smtClean="0">
                <a:sym typeface="Symbol" pitchFamily="18" charset="2"/>
              </a:rPr>
              <a:t> </a:t>
            </a:r>
            <a:r>
              <a:rPr lang="en-US" dirty="0" smtClean="0"/>
              <a:t>shift would cause. </a:t>
            </a:r>
          </a:p>
        </p:txBody>
      </p:sp>
    </p:spTree>
    <p:extLst>
      <p:ext uri="{BB962C8B-B14F-4D97-AF65-F5344CB8AC3E}">
        <p14:creationId xmlns:p14="http://schemas.microsoft.com/office/powerpoint/2010/main" val="10837819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p:txBody>
          <a:bodyPr/>
          <a:lstStyle/>
          <a:p>
            <a:r>
              <a:rPr lang="en-US" sz="2700" smtClean="0"/>
              <a:t>THE MONEY HYPOTHESIS AGAIN: </a:t>
            </a:r>
            <a:br>
              <a:rPr lang="en-US" sz="2700" smtClean="0"/>
            </a:br>
            <a:r>
              <a:rPr lang="en-US" smtClean="0"/>
              <a:t>The effects of falling prices</a:t>
            </a:r>
          </a:p>
        </p:txBody>
      </p:sp>
      <p:sp>
        <p:nvSpPr>
          <p:cNvPr id="60419" name="Rectangle 5"/>
          <p:cNvSpPr>
            <a:spLocks noGrp="1" noChangeArrowheads="1"/>
          </p:cNvSpPr>
          <p:nvPr>
            <p:ph type="body" idx="1"/>
          </p:nvPr>
        </p:nvSpPr>
        <p:spPr>
          <a:xfrm>
            <a:off x="476250" y="1363663"/>
            <a:ext cx="8210550" cy="4884737"/>
          </a:xfrm>
        </p:spPr>
        <p:txBody>
          <a:bodyPr/>
          <a:lstStyle/>
          <a:p>
            <a:r>
              <a:rPr lang="en-US" dirty="0" smtClean="0"/>
              <a:t>Asserts that the severity of the Depression was due to a huge deflation:</a:t>
            </a:r>
            <a:br>
              <a:rPr lang="en-US" dirty="0" smtClean="0"/>
            </a:br>
            <a:r>
              <a:rPr lang="en-US" dirty="0" smtClean="0"/>
              <a:t>	</a:t>
            </a:r>
            <a:r>
              <a:rPr lang="en-US" b="1" i="1" dirty="0" smtClean="0"/>
              <a:t>P</a:t>
            </a:r>
            <a:r>
              <a:rPr lang="en-US" sz="1100" dirty="0" smtClean="0"/>
              <a:t> </a:t>
            </a:r>
            <a:r>
              <a:rPr lang="en-US" dirty="0" smtClean="0"/>
              <a:t> fell 25% during </a:t>
            </a:r>
            <a:r>
              <a:rPr lang="en-US" dirty="0"/>
              <a:t>1929–33</a:t>
            </a:r>
            <a:r>
              <a:rPr lang="en-US" dirty="0" smtClean="0"/>
              <a:t>. </a:t>
            </a:r>
          </a:p>
          <a:p>
            <a:r>
              <a:rPr lang="en-US" dirty="0" smtClean="0"/>
              <a:t>This deflation was probably caused by the fall in </a:t>
            </a:r>
            <a:r>
              <a:rPr lang="en-US" b="1" i="1" dirty="0" smtClean="0"/>
              <a:t>M</a:t>
            </a:r>
            <a:r>
              <a:rPr lang="en-US" dirty="0" smtClean="0"/>
              <a:t>, so perhaps money played an important role after all.</a:t>
            </a:r>
          </a:p>
          <a:p>
            <a:r>
              <a:rPr lang="en-US" dirty="0" smtClean="0"/>
              <a:t>In what ways does a deflation affect the economy?</a:t>
            </a:r>
          </a:p>
        </p:txBody>
      </p:sp>
    </p:spTree>
    <p:extLst>
      <p:ext uri="{BB962C8B-B14F-4D97-AF65-F5344CB8AC3E}">
        <p14:creationId xmlns:p14="http://schemas.microsoft.com/office/powerpoint/2010/main" val="306981244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p>
            <a:r>
              <a:rPr lang="en-US" sz="2700" smtClean="0"/>
              <a:t>THE MONEY HYPOTHESIS AGAIN: </a:t>
            </a:r>
            <a:br>
              <a:rPr lang="en-US" sz="2700" smtClean="0"/>
            </a:br>
            <a:r>
              <a:rPr lang="en-US" smtClean="0"/>
              <a:t>The effects of falling prices</a:t>
            </a:r>
          </a:p>
        </p:txBody>
      </p:sp>
      <p:sp>
        <p:nvSpPr>
          <p:cNvPr id="61443" name="Rectangle 5"/>
          <p:cNvSpPr>
            <a:spLocks noGrp="1" noChangeArrowheads="1"/>
          </p:cNvSpPr>
          <p:nvPr>
            <p:ph type="body" idx="1"/>
          </p:nvPr>
        </p:nvSpPr>
        <p:spPr>
          <a:xfrm>
            <a:off x="457200" y="1449388"/>
            <a:ext cx="8229600" cy="4718050"/>
          </a:xfrm>
        </p:spPr>
        <p:txBody>
          <a:bodyPr/>
          <a:lstStyle/>
          <a:p>
            <a:r>
              <a:rPr lang="en-US" dirty="0" smtClean="0"/>
              <a:t>The stabilizing effects of deflation:</a:t>
            </a:r>
          </a:p>
          <a:p>
            <a:r>
              <a:rPr lang="en-US" sz="3000" dirty="0" err="1" smtClean="0">
                <a:solidFill>
                  <a:srgbClr val="000000"/>
                </a:solidFill>
                <a:latin typeface="Wingdings 3" charset="2"/>
                <a:cs typeface="Wingdings 3" charset="2"/>
                <a:sym typeface="Symbol" pitchFamily="18" charset="2"/>
              </a:rPr>
              <a:t>i</a:t>
            </a:r>
            <a:r>
              <a:rPr lang="en-US" sz="3000" b="1" i="1" dirty="0" err="1" smtClean="0">
                <a:sym typeface="Symbol" pitchFamily="18" charset="2"/>
              </a:rPr>
              <a:t>P</a:t>
            </a:r>
            <a:r>
              <a:rPr lang="en-US" sz="3000" dirty="0" smtClean="0">
                <a:sym typeface="Symbol" pitchFamily="18" charset="2"/>
              </a:rPr>
              <a:t>  </a:t>
            </a:r>
            <a:r>
              <a:rPr lang="en-US" sz="3000" dirty="0" smtClean="0">
                <a:solidFill>
                  <a:srgbClr val="000000"/>
                </a:solidFill>
                <a:latin typeface="Wingdings 3" charset="2"/>
                <a:cs typeface="Wingdings 3" charset="2"/>
                <a:sym typeface="Symbol" pitchFamily="18" charset="2"/>
              </a:rPr>
              <a:t>g</a:t>
            </a:r>
            <a:r>
              <a:rPr lang="en-US" sz="3000" dirty="0" smtClean="0">
                <a:sym typeface="Symbol" pitchFamily="18" charset="2"/>
              </a:rPr>
              <a:t> </a:t>
            </a:r>
            <a:r>
              <a:rPr lang="en-US" sz="3000" dirty="0" smtClean="0">
                <a:solidFill>
                  <a:srgbClr val="000000"/>
                </a:solidFill>
                <a:latin typeface="Wingdings 3" charset="2"/>
                <a:cs typeface="Wingdings 3" charset="2"/>
                <a:sym typeface="Symbol" pitchFamily="18" charset="2"/>
              </a:rPr>
              <a:t>h</a:t>
            </a:r>
            <a:r>
              <a:rPr lang="en-US" sz="3000" dirty="0" smtClean="0">
                <a:sym typeface="Symbol" pitchFamily="18" charset="2"/>
              </a:rPr>
              <a:t>(</a:t>
            </a:r>
            <a:r>
              <a:rPr lang="en-US" sz="3000" b="1" i="1" dirty="0" smtClean="0">
                <a:sym typeface="Symbol" pitchFamily="18" charset="2"/>
              </a:rPr>
              <a:t>M</a:t>
            </a:r>
            <a:r>
              <a:rPr lang="en-US" sz="3000" i="1" dirty="0" smtClean="0">
                <a:sym typeface="Symbol" pitchFamily="18" charset="2"/>
              </a:rPr>
              <a:t>/</a:t>
            </a:r>
            <a:r>
              <a:rPr lang="en-US" sz="3000" b="1" i="1" dirty="0" smtClean="0">
                <a:sym typeface="Symbol" pitchFamily="18" charset="2"/>
              </a:rPr>
              <a:t>P</a:t>
            </a:r>
            <a:r>
              <a:rPr lang="en-US" sz="3000" dirty="0" smtClean="0">
                <a:sym typeface="Symbol" pitchFamily="18" charset="2"/>
              </a:rPr>
              <a:t>)  </a:t>
            </a:r>
            <a:r>
              <a:rPr lang="en-US" sz="3000" dirty="0" smtClean="0">
                <a:solidFill>
                  <a:srgbClr val="000000"/>
                </a:solidFill>
                <a:latin typeface="Wingdings 3" charset="2"/>
                <a:cs typeface="Wingdings 3" charset="2"/>
                <a:sym typeface="Symbol" pitchFamily="18" charset="2"/>
              </a:rPr>
              <a:t>g</a:t>
            </a:r>
            <a:r>
              <a:rPr lang="en-US" sz="3000" dirty="0" smtClean="0">
                <a:sym typeface="Symbol" pitchFamily="18" charset="2"/>
              </a:rPr>
              <a:t>  </a:t>
            </a:r>
            <a:r>
              <a:rPr lang="en-US" sz="3000" i="1" dirty="0" smtClean="0">
                <a:sym typeface="Symbol" pitchFamily="18" charset="2"/>
              </a:rPr>
              <a:t>LM</a:t>
            </a:r>
            <a:r>
              <a:rPr lang="en-US" sz="3000" dirty="0" smtClean="0">
                <a:sym typeface="Symbol" pitchFamily="18" charset="2"/>
              </a:rPr>
              <a:t> shifts right  </a:t>
            </a:r>
            <a:r>
              <a:rPr lang="en-US" sz="3000" dirty="0" smtClean="0">
                <a:solidFill>
                  <a:srgbClr val="000000"/>
                </a:solidFill>
                <a:latin typeface="Wingdings 3" charset="2"/>
                <a:cs typeface="Wingdings 3" charset="2"/>
                <a:sym typeface="Symbol" pitchFamily="18" charset="2"/>
              </a:rPr>
              <a:t>g</a:t>
            </a:r>
            <a:r>
              <a:rPr lang="en-US" sz="3000" dirty="0" smtClean="0">
                <a:sym typeface="Symbol" pitchFamily="18" charset="2"/>
              </a:rPr>
              <a:t>  </a:t>
            </a:r>
            <a:r>
              <a:rPr lang="en-US" sz="3000" dirty="0" err="1" smtClean="0">
                <a:solidFill>
                  <a:srgbClr val="000000"/>
                </a:solidFill>
                <a:latin typeface="Wingdings 3" charset="2"/>
                <a:cs typeface="Wingdings 3" charset="2"/>
                <a:sym typeface="Symbol" pitchFamily="18" charset="2"/>
              </a:rPr>
              <a:t>h</a:t>
            </a:r>
            <a:r>
              <a:rPr lang="en-US" sz="3000" b="1" i="1" dirty="0" err="1" smtClean="0">
                <a:sym typeface="Symbol" pitchFamily="18" charset="2"/>
              </a:rPr>
              <a:t>Y</a:t>
            </a:r>
            <a:endParaRPr lang="en-US" sz="3000" dirty="0" smtClean="0">
              <a:sym typeface="Symbol" pitchFamily="18" charset="2"/>
            </a:endParaRPr>
          </a:p>
          <a:p>
            <a:r>
              <a:rPr lang="en-US" b="1" dirty="0" err="1" smtClean="0">
                <a:solidFill>
                  <a:srgbClr val="CC0000"/>
                </a:solidFill>
                <a:sym typeface="Symbol" pitchFamily="18" charset="2"/>
              </a:rPr>
              <a:t>Pigou</a:t>
            </a:r>
            <a:r>
              <a:rPr lang="en-US" b="1" dirty="0" smtClean="0">
                <a:solidFill>
                  <a:srgbClr val="CC0000"/>
                </a:solidFill>
                <a:sym typeface="Symbol" pitchFamily="18" charset="2"/>
              </a:rPr>
              <a:t> effect</a:t>
            </a:r>
            <a:r>
              <a:rPr lang="en-US" dirty="0" smtClean="0">
                <a:sym typeface="Symbol" pitchFamily="18" charset="2"/>
              </a:rPr>
              <a:t>:  </a:t>
            </a:r>
          </a:p>
          <a:p>
            <a:pPr lvl="1">
              <a:buNone/>
            </a:pPr>
            <a:r>
              <a:rPr lang="en-US" sz="2900" dirty="0" smtClean="0">
                <a:sym typeface="Symbol" pitchFamily="18" charset="2"/>
              </a:rPr>
              <a:t>	</a:t>
            </a:r>
            <a:r>
              <a:rPr lang="en-US" sz="2900" dirty="0" err="1">
                <a:solidFill>
                  <a:srgbClr val="000000"/>
                </a:solidFill>
                <a:latin typeface="Wingdings 3" charset="2"/>
                <a:ea typeface="+mn-ea"/>
                <a:cs typeface="Wingdings 3" charset="2"/>
                <a:sym typeface="Symbol" pitchFamily="18" charset="2"/>
              </a:rPr>
              <a:t>i</a:t>
            </a:r>
            <a:r>
              <a:rPr lang="en-US" sz="2900" b="1" i="1" dirty="0" err="1" smtClean="0">
                <a:sym typeface="Symbol" pitchFamily="18" charset="2"/>
              </a:rPr>
              <a:t>P</a:t>
            </a:r>
            <a:r>
              <a:rPr lang="en-US" sz="2900" dirty="0" smtClean="0">
                <a:sym typeface="Symbol" pitchFamily="18" charset="2"/>
              </a:rPr>
              <a:t> 	</a:t>
            </a:r>
            <a:r>
              <a:rPr lang="en-US" sz="2900" dirty="0">
                <a:solidFill>
                  <a:srgbClr val="000000"/>
                </a:solidFill>
                <a:latin typeface="Wingdings 3" charset="2"/>
                <a:ea typeface="+mn-ea"/>
                <a:cs typeface="Wingdings 3" charset="2"/>
                <a:sym typeface="Symbol" pitchFamily="18" charset="2"/>
              </a:rPr>
              <a:t>g</a:t>
            </a:r>
            <a:r>
              <a:rPr lang="en-US" sz="2900" dirty="0" smtClean="0">
                <a:sym typeface="Symbol" pitchFamily="18" charset="2"/>
              </a:rPr>
              <a:t>  </a:t>
            </a:r>
            <a:r>
              <a:rPr lang="en-US" sz="2900" dirty="0" smtClean="0">
                <a:solidFill>
                  <a:srgbClr val="000000"/>
                </a:solidFill>
                <a:latin typeface="Wingdings 3" charset="2"/>
                <a:cs typeface="Wingdings 3" charset="2"/>
                <a:sym typeface="Symbol" pitchFamily="18" charset="2"/>
              </a:rPr>
              <a:t>h</a:t>
            </a:r>
            <a:r>
              <a:rPr lang="en-US" sz="2900" dirty="0" smtClean="0">
                <a:sym typeface="Symbol" pitchFamily="18" charset="2"/>
              </a:rPr>
              <a:t>(</a:t>
            </a:r>
            <a:r>
              <a:rPr lang="en-US" sz="2900" b="1" i="1" dirty="0" smtClean="0">
                <a:sym typeface="Symbol" pitchFamily="18" charset="2"/>
              </a:rPr>
              <a:t>M</a:t>
            </a:r>
            <a:r>
              <a:rPr lang="en-US" sz="2900" i="1" dirty="0" smtClean="0">
                <a:sym typeface="Symbol" pitchFamily="18" charset="2"/>
              </a:rPr>
              <a:t>/</a:t>
            </a:r>
            <a:r>
              <a:rPr lang="en-US" sz="2900" b="1" i="1" dirty="0" smtClean="0">
                <a:sym typeface="Symbol" pitchFamily="18" charset="2"/>
              </a:rPr>
              <a:t>P </a:t>
            </a:r>
            <a:r>
              <a:rPr lang="en-US" sz="2900" dirty="0" smtClean="0">
                <a:sym typeface="Symbol" pitchFamily="18" charset="2"/>
              </a:rPr>
              <a:t>) </a:t>
            </a:r>
          </a:p>
          <a:p>
            <a:pPr lvl="1">
              <a:lnSpc>
                <a:spcPct val="110000"/>
              </a:lnSpc>
              <a:buClr>
                <a:schemeClr val="accent2"/>
              </a:buClr>
              <a:buNone/>
            </a:pPr>
            <a:r>
              <a:rPr lang="en-US" sz="2900" dirty="0" smtClean="0">
                <a:sym typeface="Symbol" pitchFamily="18" charset="2"/>
              </a:rPr>
              <a:t>			</a:t>
            </a:r>
            <a:r>
              <a:rPr lang="en-US" sz="2900" dirty="0">
                <a:solidFill>
                  <a:srgbClr val="000000"/>
                </a:solidFill>
                <a:latin typeface="Wingdings 3" charset="2"/>
                <a:cs typeface="Wingdings 3" charset="2"/>
                <a:sym typeface="Symbol" pitchFamily="18" charset="2"/>
              </a:rPr>
              <a:t>g</a:t>
            </a:r>
            <a:r>
              <a:rPr lang="en-US" sz="2900" dirty="0" smtClean="0">
                <a:sym typeface="Symbol" pitchFamily="18" charset="2"/>
              </a:rPr>
              <a:t>  consumers’ wealth </a:t>
            </a:r>
            <a:r>
              <a:rPr lang="en-US" sz="2900" dirty="0" smtClean="0">
                <a:solidFill>
                  <a:srgbClr val="000000"/>
                </a:solidFill>
                <a:latin typeface="Wingdings 3" charset="2"/>
                <a:cs typeface="Wingdings 3" charset="2"/>
                <a:sym typeface="Symbol" pitchFamily="18" charset="2"/>
              </a:rPr>
              <a:t>h</a:t>
            </a:r>
            <a:endParaRPr lang="en-US" sz="2900" dirty="0" smtClean="0">
              <a:sym typeface="Symbol" pitchFamily="18" charset="2"/>
            </a:endParaRPr>
          </a:p>
          <a:p>
            <a:pPr lvl="1">
              <a:lnSpc>
                <a:spcPct val="110000"/>
              </a:lnSpc>
              <a:buClr>
                <a:schemeClr val="accent2"/>
              </a:buClr>
              <a:buNone/>
            </a:pPr>
            <a:r>
              <a:rPr lang="en-US" sz="2900" dirty="0" smtClean="0">
                <a:sym typeface="Symbol" pitchFamily="18" charset="2"/>
              </a:rPr>
              <a:t>			</a:t>
            </a:r>
            <a:r>
              <a:rPr lang="en-US" sz="2900" dirty="0">
                <a:solidFill>
                  <a:srgbClr val="000000"/>
                </a:solidFill>
                <a:latin typeface="Wingdings 3" charset="2"/>
                <a:cs typeface="Wingdings 3" charset="2"/>
                <a:sym typeface="Symbol" pitchFamily="18" charset="2"/>
              </a:rPr>
              <a:t>g</a:t>
            </a:r>
            <a:r>
              <a:rPr lang="en-US" sz="2900" dirty="0" smtClean="0">
                <a:sym typeface="Symbol" pitchFamily="18" charset="2"/>
              </a:rPr>
              <a:t>  </a:t>
            </a:r>
            <a:r>
              <a:rPr lang="en-US" sz="2900" dirty="0" err="1" smtClean="0">
                <a:solidFill>
                  <a:srgbClr val="000000"/>
                </a:solidFill>
                <a:latin typeface="Wingdings 3" charset="2"/>
                <a:cs typeface="Wingdings 3" charset="2"/>
                <a:sym typeface="Symbol" pitchFamily="18" charset="2"/>
              </a:rPr>
              <a:t>h</a:t>
            </a:r>
            <a:r>
              <a:rPr lang="en-US" sz="2900" b="1" i="1" dirty="0" err="1" smtClean="0">
                <a:sym typeface="Symbol" pitchFamily="18" charset="2"/>
              </a:rPr>
              <a:t>C</a:t>
            </a:r>
            <a:r>
              <a:rPr lang="en-US" sz="2900" b="1" i="1" dirty="0" smtClean="0">
                <a:sym typeface="Symbol" pitchFamily="18" charset="2"/>
              </a:rPr>
              <a:t>  </a:t>
            </a:r>
          </a:p>
          <a:p>
            <a:pPr lvl="1">
              <a:lnSpc>
                <a:spcPct val="110000"/>
              </a:lnSpc>
              <a:buClr>
                <a:schemeClr val="accent2"/>
              </a:buClr>
              <a:buNone/>
            </a:pPr>
            <a:r>
              <a:rPr lang="en-US" sz="2900" dirty="0" smtClean="0">
                <a:sym typeface="Symbol" pitchFamily="18" charset="2"/>
              </a:rPr>
              <a:t>			</a:t>
            </a:r>
            <a:r>
              <a:rPr lang="en-US" sz="2900" dirty="0">
                <a:solidFill>
                  <a:srgbClr val="000000"/>
                </a:solidFill>
                <a:latin typeface="Wingdings 3" charset="2"/>
                <a:cs typeface="Wingdings 3" charset="2"/>
                <a:sym typeface="Symbol" pitchFamily="18" charset="2"/>
              </a:rPr>
              <a:t>g</a:t>
            </a:r>
            <a:r>
              <a:rPr lang="en-US" sz="2900" dirty="0" smtClean="0">
                <a:sym typeface="Symbol" pitchFamily="18" charset="2"/>
              </a:rPr>
              <a:t>  </a:t>
            </a:r>
            <a:r>
              <a:rPr lang="en-US" sz="2900" i="1" dirty="0" smtClean="0">
                <a:sym typeface="Symbol" pitchFamily="18" charset="2"/>
              </a:rPr>
              <a:t>IS</a:t>
            </a:r>
            <a:r>
              <a:rPr lang="en-US" sz="2900" dirty="0" smtClean="0">
                <a:sym typeface="Symbol" pitchFamily="18" charset="2"/>
              </a:rPr>
              <a:t> shifts right </a:t>
            </a:r>
          </a:p>
          <a:p>
            <a:pPr lvl="1">
              <a:lnSpc>
                <a:spcPct val="110000"/>
              </a:lnSpc>
              <a:buClr>
                <a:schemeClr val="accent2"/>
              </a:buClr>
              <a:buNone/>
            </a:pPr>
            <a:r>
              <a:rPr lang="en-US" sz="2900" dirty="0" smtClean="0">
                <a:sym typeface="Symbol" pitchFamily="18" charset="2"/>
              </a:rPr>
              <a:t>			</a:t>
            </a:r>
            <a:r>
              <a:rPr lang="en-US" sz="2900" dirty="0">
                <a:solidFill>
                  <a:srgbClr val="000000"/>
                </a:solidFill>
                <a:latin typeface="Wingdings 3" charset="2"/>
                <a:cs typeface="Wingdings 3" charset="2"/>
                <a:sym typeface="Symbol" pitchFamily="18" charset="2"/>
              </a:rPr>
              <a:t>g</a:t>
            </a:r>
            <a:r>
              <a:rPr lang="en-US" sz="2900" dirty="0" smtClean="0">
                <a:sym typeface="Symbol" pitchFamily="18" charset="2"/>
              </a:rPr>
              <a:t>  </a:t>
            </a:r>
            <a:r>
              <a:rPr lang="en-US" sz="2900" dirty="0" err="1" smtClean="0">
                <a:solidFill>
                  <a:srgbClr val="000000"/>
                </a:solidFill>
                <a:latin typeface="Wingdings 3" charset="2"/>
                <a:cs typeface="Wingdings 3" charset="2"/>
                <a:sym typeface="Symbol" pitchFamily="18" charset="2"/>
              </a:rPr>
              <a:t>h</a:t>
            </a:r>
            <a:r>
              <a:rPr lang="en-US" sz="2900" b="1" i="1" dirty="0" err="1" smtClean="0">
                <a:sym typeface="Symbol" pitchFamily="18" charset="2"/>
              </a:rPr>
              <a:t>Y</a:t>
            </a:r>
            <a:endParaRPr lang="en-US" sz="2900" b="1" i="1" dirty="0" smtClean="0">
              <a:sym typeface="Symbol" pitchFamily="18" charset="2"/>
            </a:endParaRPr>
          </a:p>
        </p:txBody>
      </p:sp>
    </p:spTree>
    <p:extLst>
      <p:ext uri="{BB962C8B-B14F-4D97-AF65-F5344CB8AC3E}">
        <p14:creationId xmlns:p14="http://schemas.microsoft.com/office/powerpoint/2010/main" val="79215671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r>
              <a:rPr lang="en-US" sz="2700" smtClean="0"/>
              <a:t>THE MONEY HYPOTHESIS AGAIN: </a:t>
            </a:r>
            <a:br>
              <a:rPr lang="en-US" sz="2700" smtClean="0"/>
            </a:br>
            <a:r>
              <a:rPr lang="en-US" smtClean="0"/>
              <a:t>The effects of falling prices</a:t>
            </a:r>
          </a:p>
        </p:txBody>
      </p:sp>
      <p:sp>
        <p:nvSpPr>
          <p:cNvPr id="62467" name="Rectangle 5"/>
          <p:cNvSpPr>
            <a:spLocks noGrp="1" noChangeArrowheads="1"/>
          </p:cNvSpPr>
          <p:nvPr>
            <p:ph type="body" idx="1"/>
          </p:nvPr>
        </p:nvSpPr>
        <p:spPr>
          <a:xfrm>
            <a:off x="476250" y="1392238"/>
            <a:ext cx="8210550" cy="4884737"/>
          </a:xfrm>
        </p:spPr>
        <p:txBody>
          <a:bodyPr/>
          <a:lstStyle/>
          <a:p>
            <a:r>
              <a:rPr lang="en-US" dirty="0" smtClean="0"/>
              <a:t>The destabilizing effects of </a:t>
            </a:r>
            <a:r>
              <a:rPr lang="en-US" u="sng" dirty="0" smtClean="0"/>
              <a:t>expected</a:t>
            </a:r>
            <a:r>
              <a:rPr lang="en-US" dirty="0" smtClean="0"/>
              <a:t> deflation:</a:t>
            </a:r>
          </a:p>
          <a:p>
            <a:pPr>
              <a:lnSpc>
                <a:spcPct val="110000"/>
              </a:lnSpc>
              <a:buClr>
                <a:schemeClr val="accent2"/>
              </a:buClr>
              <a:buNone/>
            </a:pPr>
            <a:r>
              <a:rPr lang="en-US" sz="2600" dirty="0" smtClean="0">
                <a:sym typeface="Symbol" pitchFamily="18" charset="2"/>
              </a:rPr>
              <a:t>     </a:t>
            </a:r>
            <a:r>
              <a:rPr lang="en-US" sz="2900" dirty="0" err="1" smtClean="0">
                <a:solidFill>
                  <a:srgbClr val="000000"/>
                </a:solidFill>
                <a:latin typeface="Wingdings 3" charset="2"/>
                <a:cs typeface="Wingdings 3" charset="2"/>
                <a:sym typeface="Symbol" pitchFamily="18" charset="2"/>
              </a:rPr>
              <a:t>i</a:t>
            </a:r>
            <a:r>
              <a:rPr lang="en-US" sz="2900" i="1" dirty="0" err="1" smtClean="0">
                <a:sym typeface="Symbol" pitchFamily="18" charset="2"/>
              </a:rPr>
              <a:t>E</a:t>
            </a:r>
            <a:r>
              <a:rPr lang="en-US" sz="900" i="1" dirty="0" smtClean="0">
                <a:sym typeface="Symbol" pitchFamily="18" charset="2"/>
              </a:rPr>
              <a:t> </a:t>
            </a:r>
            <a:r>
              <a:rPr lang="en-US" sz="3100" i="1" dirty="0" smtClean="0">
                <a:latin typeface="Times New Roman"/>
                <a:cs typeface="Times New Roman"/>
                <a:sym typeface="Symbol" pitchFamily="18" charset="2"/>
              </a:rPr>
              <a:t>π</a:t>
            </a:r>
            <a:endParaRPr lang="en-US" sz="3100" baseline="30000" dirty="0" smtClean="0">
              <a:latin typeface="Times New Roman"/>
              <a:cs typeface="Times New Roman"/>
              <a:sym typeface="Symbol" pitchFamily="18" charset="2"/>
            </a:endParaRPr>
          </a:p>
          <a:p>
            <a:pPr lvl="1">
              <a:lnSpc>
                <a:spcPct val="110000"/>
              </a:lnSpc>
              <a:spcBef>
                <a:spcPct val="10000"/>
              </a:spcBef>
              <a:buClr>
                <a:schemeClr val="accent2"/>
              </a:buClr>
              <a:buNone/>
            </a:pPr>
            <a:r>
              <a:rPr lang="en-US" sz="2900" dirty="0">
                <a:solidFill>
                  <a:srgbClr val="000000"/>
                </a:solidFill>
                <a:latin typeface="Wingdings 3" charset="2"/>
                <a:cs typeface="Wingdings 3" charset="2"/>
                <a:sym typeface="Symbol" pitchFamily="18" charset="2"/>
              </a:rPr>
              <a:t>g</a:t>
            </a:r>
            <a:r>
              <a:rPr lang="en-US" sz="2900" dirty="0" smtClean="0">
                <a:sym typeface="Symbol" pitchFamily="18" charset="2"/>
              </a:rPr>
              <a:t> 	 </a:t>
            </a:r>
            <a:r>
              <a:rPr lang="en-US" sz="2900" b="1" i="1" dirty="0" smtClean="0">
                <a:sym typeface="Symbol" pitchFamily="18" charset="2"/>
              </a:rPr>
              <a:t>r</a:t>
            </a:r>
            <a:r>
              <a:rPr lang="en-US" sz="2900" dirty="0" smtClean="0">
                <a:sym typeface="Symbol" pitchFamily="18" charset="2"/>
              </a:rPr>
              <a:t> </a:t>
            </a:r>
            <a:r>
              <a:rPr lang="en-US" sz="2900" dirty="0" smtClean="0">
                <a:solidFill>
                  <a:srgbClr val="000000"/>
                </a:solidFill>
                <a:latin typeface="Wingdings 3" charset="2"/>
                <a:cs typeface="Wingdings 3" charset="2"/>
                <a:sym typeface="Symbol" pitchFamily="18" charset="2"/>
              </a:rPr>
              <a:t>h</a:t>
            </a:r>
            <a:r>
              <a:rPr lang="en-US" sz="2900" dirty="0" smtClean="0">
                <a:sym typeface="Symbol" pitchFamily="18" charset="2"/>
              </a:rPr>
              <a:t>   for each value of </a:t>
            </a:r>
            <a:r>
              <a:rPr lang="en-US" sz="2900" b="1" i="1" dirty="0" err="1" smtClean="0">
                <a:sym typeface="Symbol" pitchFamily="18" charset="2"/>
              </a:rPr>
              <a:t>i</a:t>
            </a:r>
            <a:endParaRPr lang="en-US" sz="2900" dirty="0" smtClean="0">
              <a:sym typeface="Symbol" pitchFamily="18" charset="2"/>
            </a:endParaRPr>
          </a:p>
          <a:p>
            <a:pPr lvl="1">
              <a:lnSpc>
                <a:spcPct val="110000"/>
              </a:lnSpc>
              <a:spcBef>
                <a:spcPct val="10000"/>
              </a:spcBef>
              <a:buClr>
                <a:schemeClr val="accent2"/>
              </a:buClr>
              <a:buNone/>
            </a:pPr>
            <a:r>
              <a:rPr lang="en-US" sz="2900" dirty="0">
                <a:solidFill>
                  <a:srgbClr val="000000"/>
                </a:solidFill>
                <a:latin typeface="Wingdings 3" charset="2"/>
                <a:cs typeface="Wingdings 3" charset="2"/>
                <a:sym typeface="Symbol" pitchFamily="18" charset="2"/>
              </a:rPr>
              <a:t>g</a:t>
            </a:r>
            <a:r>
              <a:rPr lang="en-US" sz="2900" dirty="0" smtClean="0">
                <a:sym typeface="Symbol" pitchFamily="18" charset="2"/>
              </a:rPr>
              <a:t>	 </a:t>
            </a:r>
            <a:r>
              <a:rPr lang="en-US" sz="2900" b="1" i="1" dirty="0" smtClean="0">
                <a:latin typeface="Tahoma" pitchFamily="34" charset="0"/>
                <a:sym typeface="Symbol" pitchFamily="18" charset="2"/>
              </a:rPr>
              <a:t>I</a:t>
            </a:r>
            <a:r>
              <a:rPr lang="en-US" sz="2900" dirty="0" smtClean="0">
                <a:sym typeface="Symbol" pitchFamily="18" charset="2"/>
              </a:rPr>
              <a:t> </a:t>
            </a:r>
            <a:r>
              <a:rPr lang="en-US" sz="2900" dirty="0" err="1" smtClean="0">
                <a:solidFill>
                  <a:srgbClr val="000000"/>
                </a:solidFill>
                <a:latin typeface="Wingdings 3" charset="2"/>
                <a:cs typeface="Wingdings 3" charset="2"/>
                <a:sym typeface="Symbol" pitchFamily="18" charset="2"/>
              </a:rPr>
              <a:t>i</a:t>
            </a:r>
            <a:r>
              <a:rPr lang="en-US" sz="2900" dirty="0" smtClean="0">
                <a:sym typeface="Symbol" pitchFamily="18" charset="2"/>
              </a:rPr>
              <a:t>   because </a:t>
            </a:r>
            <a:r>
              <a:rPr lang="en-US" sz="2900" b="1" i="1" dirty="0" smtClean="0">
                <a:latin typeface="Tahoma" pitchFamily="34" charset="0"/>
                <a:sym typeface="Symbol" pitchFamily="18" charset="2"/>
              </a:rPr>
              <a:t>I</a:t>
            </a:r>
            <a:r>
              <a:rPr lang="en-US" sz="2900" dirty="0" smtClean="0">
                <a:sym typeface="Symbol" pitchFamily="18" charset="2"/>
              </a:rPr>
              <a:t> </a:t>
            </a:r>
            <a:r>
              <a:rPr lang="en-US" sz="2900" b="1" i="1" dirty="0" smtClean="0">
                <a:sym typeface="Symbol" pitchFamily="18" charset="2"/>
              </a:rPr>
              <a:t> </a:t>
            </a:r>
            <a:r>
              <a:rPr lang="en-US" sz="2900" dirty="0" smtClean="0">
                <a:sym typeface="Symbol" pitchFamily="18" charset="2"/>
              </a:rPr>
              <a:t>= </a:t>
            </a:r>
            <a:r>
              <a:rPr lang="en-US" sz="2900" b="1" i="1" dirty="0" smtClean="0">
                <a:latin typeface="Tahoma" pitchFamily="34" charset="0"/>
                <a:sym typeface="Symbol" pitchFamily="18" charset="2"/>
              </a:rPr>
              <a:t>I</a:t>
            </a:r>
            <a:r>
              <a:rPr lang="en-US" sz="2900" b="1" i="1" dirty="0" smtClean="0">
                <a:sym typeface="Symbol" pitchFamily="18" charset="2"/>
              </a:rPr>
              <a:t> </a:t>
            </a:r>
            <a:r>
              <a:rPr lang="en-US" sz="2900" dirty="0" smtClean="0">
                <a:sym typeface="Symbol" pitchFamily="18" charset="2"/>
              </a:rPr>
              <a:t>(</a:t>
            </a:r>
            <a:r>
              <a:rPr lang="en-US" sz="2900" b="1" i="1" dirty="0" smtClean="0">
                <a:sym typeface="Symbol" pitchFamily="18" charset="2"/>
              </a:rPr>
              <a:t>r</a:t>
            </a:r>
            <a:r>
              <a:rPr lang="en-US" sz="900" b="1" i="1" dirty="0" smtClean="0">
                <a:sym typeface="Symbol" pitchFamily="18" charset="2"/>
              </a:rPr>
              <a:t> </a:t>
            </a:r>
            <a:r>
              <a:rPr lang="en-US" sz="2900" dirty="0" smtClean="0">
                <a:sym typeface="Symbol" pitchFamily="18" charset="2"/>
              </a:rPr>
              <a:t>)</a:t>
            </a:r>
          </a:p>
          <a:p>
            <a:pPr lvl="1">
              <a:lnSpc>
                <a:spcPct val="110000"/>
              </a:lnSpc>
              <a:spcBef>
                <a:spcPct val="10000"/>
              </a:spcBef>
              <a:buClr>
                <a:schemeClr val="accent2"/>
              </a:buClr>
              <a:buNone/>
            </a:pPr>
            <a:r>
              <a:rPr lang="en-US" sz="2900" dirty="0">
                <a:solidFill>
                  <a:srgbClr val="000000"/>
                </a:solidFill>
                <a:latin typeface="Wingdings 3" charset="2"/>
                <a:cs typeface="Wingdings 3" charset="2"/>
                <a:sym typeface="Symbol" pitchFamily="18" charset="2"/>
              </a:rPr>
              <a:t>g</a:t>
            </a:r>
            <a:r>
              <a:rPr lang="en-US" sz="2900" dirty="0" smtClean="0">
                <a:sym typeface="Symbol" pitchFamily="18" charset="2"/>
              </a:rPr>
              <a:t>	 planned expenditure &amp; </a:t>
            </a:r>
            <a:r>
              <a:rPr lang="en-US" sz="2900" dirty="0" err="1" smtClean="0">
                <a:sym typeface="Symbol" pitchFamily="18" charset="2"/>
              </a:rPr>
              <a:t>agg</a:t>
            </a:r>
            <a:r>
              <a:rPr lang="en-US" sz="2900" dirty="0" smtClean="0">
                <a:sym typeface="Symbol" pitchFamily="18" charset="2"/>
              </a:rPr>
              <a:t>. demand </a:t>
            </a:r>
            <a:r>
              <a:rPr lang="en-US" sz="2900" dirty="0" err="1" smtClean="0">
                <a:solidFill>
                  <a:srgbClr val="000000"/>
                </a:solidFill>
                <a:latin typeface="Wingdings 3" charset="2"/>
                <a:cs typeface="Wingdings 3" charset="2"/>
                <a:sym typeface="Symbol" pitchFamily="18" charset="2"/>
              </a:rPr>
              <a:t>i</a:t>
            </a:r>
            <a:endParaRPr lang="en-US" sz="2900" b="1" dirty="0" smtClean="0">
              <a:sym typeface="Symbol" pitchFamily="18" charset="2"/>
            </a:endParaRPr>
          </a:p>
          <a:p>
            <a:pPr lvl="1">
              <a:lnSpc>
                <a:spcPct val="110000"/>
              </a:lnSpc>
              <a:spcBef>
                <a:spcPct val="10000"/>
              </a:spcBef>
              <a:buClr>
                <a:schemeClr val="accent2"/>
              </a:buClr>
              <a:buNone/>
            </a:pPr>
            <a:r>
              <a:rPr lang="en-US" sz="2900" dirty="0">
                <a:solidFill>
                  <a:srgbClr val="000000"/>
                </a:solidFill>
                <a:latin typeface="Wingdings 3" charset="2"/>
                <a:cs typeface="Wingdings 3" charset="2"/>
                <a:sym typeface="Symbol" pitchFamily="18" charset="2"/>
              </a:rPr>
              <a:t>g</a:t>
            </a:r>
            <a:r>
              <a:rPr lang="en-US" sz="2900" dirty="0" smtClean="0">
                <a:sym typeface="Symbol" pitchFamily="18" charset="2"/>
              </a:rPr>
              <a:t>	 income &amp; output </a:t>
            </a:r>
            <a:r>
              <a:rPr lang="en-US" sz="2900" dirty="0" err="1" smtClean="0">
                <a:solidFill>
                  <a:srgbClr val="000000"/>
                </a:solidFill>
                <a:latin typeface="Wingdings 3" charset="2"/>
                <a:cs typeface="Wingdings 3" charset="2"/>
                <a:sym typeface="Symbol" pitchFamily="18" charset="2"/>
              </a:rPr>
              <a:t>i</a:t>
            </a:r>
            <a:endParaRPr lang="en-US" sz="2900" b="1" dirty="0" smtClean="0">
              <a:sym typeface="Symbol" pitchFamily="18" charset="2"/>
            </a:endParaRPr>
          </a:p>
          <a:p>
            <a:pPr>
              <a:buFont typeface="Wingdings" pitchFamily="2" charset="2"/>
              <a:buNone/>
            </a:pPr>
            <a:endParaRPr lang="en-US" dirty="0" smtClean="0">
              <a:sym typeface="Symbol" pitchFamily="18" charset="2"/>
            </a:endParaRPr>
          </a:p>
        </p:txBody>
      </p:sp>
    </p:spTree>
    <p:extLst>
      <p:ext uri="{BB962C8B-B14F-4D97-AF65-F5344CB8AC3E}">
        <p14:creationId xmlns:p14="http://schemas.microsoft.com/office/powerpoint/2010/main" val="111337420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r>
              <a:rPr lang="en-US" sz="2700" smtClean="0"/>
              <a:t>THE MONEY HYPOTHESIS AGAIN: </a:t>
            </a:r>
            <a:br>
              <a:rPr lang="en-US" sz="2700" smtClean="0"/>
            </a:br>
            <a:r>
              <a:rPr lang="en-US" smtClean="0"/>
              <a:t>The effects of falling prices</a:t>
            </a:r>
          </a:p>
        </p:txBody>
      </p:sp>
      <p:sp>
        <p:nvSpPr>
          <p:cNvPr id="63491" name="Rectangle 5"/>
          <p:cNvSpPr>
            <a:spLocks noGrp="1" noChangeArrowheads="1"/>
          </p:cNvSpPr>
          <p:nvPr>
            <p:ph type="body" idx="1"/>
          </p:nvPr>
        </p:nvSpPr>
        <p:spPr>
          <a:xfrm>
            <a:off x="457200" y="1416050"/>
            <a:ext cx="8229600" cy="4830763"/>
          </a:xfrm>
        </p:spPr>
        <p:txBody>
          <a:bodyPr/>
          <a:lstStyle/>
          <a:p>
            <a:r>
              <a:rPr lang="en-US" sz="2700" dirty="0" smtClean="0"/>
              <a:t>The destabilizing effects of </a:t>
            </a:r>
            <a:r>
              <a:rPr lang="en-US" sz="2700" u="sng" dirty="0" smtClean="0"/>
              <a:t>unexpected</a:t>
            </a:r>
            <a:r>
              <a:rPr lang="en-US" sz="2700" dirty="0" smtClean="0"/>
              <a:t> deflation:</a:t>
            </a:r>
            <a:br>
              <a:rPr lang="en-US" sz="2700" dirty="0" smtClean="0"/>
            </a:br>
            <a:r>
              <a:rPr lang="en-US" sz="2700" b="1" dirty="0" smtClean="0">
                <a:solidFill>
                  <a:srgbClr val="CC0000"/>
                </a:solidFill>
              </a:rPr>
              <a:t>debt-deflation theory</a:t>
            </a:r>
          </a:p>
          <a:p>
            <a:pPr>
              <a:lnSpc>
                <a:spcPct val="110000"/>
              </a:lnSpc>
              <a:spcBef>
                <a:spcPct val="10000"/>
              </a:spcBef>
              <a:buClr>
                <a:schemeClr val="accent2"/>
              </a:buClr>
              <a:buNone/>
            </a:pPr>
            <a:r>
              <a:rPr lang="en-US" sz="2700" dirty="0" err="1" smtClean="0">
                <a:solidFill>
                  <a:srgbClr val="000000"/>
                </a:solidFill>
                <a:latin typeface="Wingdings 3" charset="2"/>
                <a:cs typeface="Wingdings 3" charset="2"/>
                <a:sym typeface="Symbol" pitchFamily="18" charset="2"/>
              </a:rPr>
              <a:t>i</a:t>
            </a:r>
            <a:r>
              <a:rPr lang="en-US" sz="2700" b="1" i="1" dirty="0" err="1" smtClean="0">
                <a:sym typeface="Symbol" pitchFamily="18" charset="2"/>
              </a:rPr>
              <a:t>P</a:t>
            </a:r>
            <a:r>
              <a:rPr lang="en-US" sz="2700" dirty="0" smtClean="0">
                <a:sym typeface="Symbol" pitchFamily="18" charset="2"/>
              </a:rPr>
              <a:t> (if unexpected) </a:t>
            </a:r>
          </a:p>
          <a:p>
            <a:pPr marL="971550" lvl="1" indent="-457200">
              <a:lnSpc>
                <a:spcPct val="110000"/>
              </a:lnSpc>
              <a:spcBef>
                <a:spcPct val="10000"/>
              </a:spcBef>
              <a:buClr>
                <a:schemeClr val="accent2"/>
              </a:buClr>
              <a:buNone/>
            </a:pPr>
            <a:r>
              <a:rPr lang="en-US" dirty="0">
                <a:solidFill>
                  <a:srgbClr val="000000"/>
                </a:solidFill>
                <a:latin typeface="Wingdings 3" charset="2"/>
                <a:cs typeface="Wingdings 3" charset="2"/>
                <a:sym typeface="Symbol" pitchFamily="18" charset="2"/>
              </a:rPr>
              <a:t>g</a:t>
            </a:r>
            <a:r>
              <a:rPr lang="en-US" dirty="0" smtClean="0">
                <a:sym typeface="Symbol" pitchFamily="18" charset="2"/>
              </a:rPr>
              <a:t> transfers purchasing power from borrowers to lenders</a:t>
            </a:r>
          </a:p>
          <a:p>
            <a:pPr marL="971550" lvl="1" indent="-457200">
              <a:lnSpc>
                <a:spcPct val="110000"/>
              </a:lnSpc>
              <a:spcBef>
                <a:spcPct val="10000"/>
              </a:spcBef>
              <a:buClr>
                <a:schemeClr val="accent2"/>
              </a:buClr>
              <a:buNone/>
            </a:pPr>
            <a:r>
              <a:rPr lang="en-US" dirty="0">
                <a:solidFill>
                  <a:srgbClr val="000000"/>
                </a:solidFill>
                <a:latin typeface="Wingdings 3" charset="2"/>
                <a:cs typeface="Wingdings 3" charset="2"/>
                <a:sym typeface="Symbol" pitchFamily="18" charset="2"/>
              </a:rPr>
              <a:t>g</a:t>
            </a:r>
            <a:r>
              <a:rPr lang="en-US" dirty="0" smtClean="0">
                <a:sym typeface="Symbol" pitchFamily="18" charset="2"/>
              </a:rPr>
              <a:t>	borrowers spend less, </a:t>
            </a:r>
            <a:br>
              <a:rPr lang="en-US" dirty="0" smtClean="0">
                <a:sym typeface="Symbol" pitchFamily="18" charset="2"/>
              </a:rPr>
            </a:br>
            <a:r>
              <a:rPr lang="en-US" dirty="0" smtClean="0">
                <a:sym typeface="Symbol" pitchFamily="18" charset="2"/>
              </a:rPr>
              <a:t>lenders spend more</a:t>
            </a:r>
          </a:p>
          <a:p>
            <a:pPr marL="971550" lvl="1" indent="-457200">
              <a:lnSpc>
                <a:spcPct val="110000"/>
              </a:lnSpc>
              <a:spcBef>
                <a:spcPct val="10000"/>
              </a:spcBef>
              <a:buClr>
                <a:schemeClr val="accent2"/>
              </a:buClr>
              <a:buNone/>
            </a:pPr>
            <a:r>
              <a:rPr lang="en-US" dirty="0">
                <a:solidFill>
                  <a:srgbClr val="000000"/>
                </a:solidFill>
                <a:latin typeface="Wingdings 3" charset="2"/>
                <a:cs typeface="Wingdings 3" charset="2"/>
                <a:sym typeface="Symbol" pitchFamily="18" charset="2"/>
              </a:rPr>
              <a:t>g</a:t>
            </a:r>
            <a:r>
              <a:rPr lang="en-US" dirty="0" smtClean="0">
                <a:sym typeface="Symbol" pitchFamily="18" charset="2"/>
              </a:rPr>
              <a:t>	if borrowers’ propensity to spend is larger than lenders’, then aggregate spending falls, </a:t>
            </a:r>
            <a:br>
              <a:rPr lang="en-US" dirty="0" smtClean="0">
                <a:sym typeface="Symbol" pitchFamily="18" charset="2"/>
              </a:rPr>
            </a:br>
            <a:r>
              <a:rPr lang="en-US" dirty="0" smtClean="0">
                <a:sym typeface="Symbol" pitchFamily="18" charset="2"/>
              </a:rPr>
              <a:t>the </a:t>
            </a:r>
            <a:r>
              <a:rPr lang="en-US" i="1" dirty="0" smtClean="0">
                <a:sym typeface="Symbol" pitchFamily="18" charset="2"/>
              </a:rPr>
              <a:t>IS</a:t>
            </a:r>
            <a:r>
              <a:rPr lang="en-US" dirty="0" smtClean="0">
                <a:sym typeface="Symbol" pitchFamily="18" charset="2"/>
              </a:rPr>
              <a:t>  curve shifts left, and </a:t>
            </a:r>
            <a:r>
              <a:rPr lang="en-US" b="1" i="1" dirty="0" smtClean="0">
                <a:sym typeface="Symbol" pitchFamily="18" charset="2"/>
              </a:rPr>
              <a:t>Y</a:t>
            </a:r>
            <a:r>
              <a:rPr lang="en-US" dirty="0" smtClean="0">
                <a:sym typeface="Symbol" pitchFamily="18" charset="2"/>
              </a:rPr>
              <a:t>  falls</a:t>
            </a:r>
          </a:p>
        </p:txBody>
      </p:sp>
    </p:spTree>
    <p:extLst>
      <p:ext uri="{BB962C8B-B14F-4D97-AF65-F5344CB8AC3E}">
        <p14:creationId xmlns:p14="http://schemas.microsoft.com/office/powerpoint/2010/main" val="247099250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p:txBody>
          <a:bodyPr/>
          <a:lstStyle/>
          <a:p>
            <a:r>
              <a:rPr lang="en-US" smtClean="0"/>
              <a:t>Why another Depression is unlikely</a:t>
            </a:r>
          </a:p>
        </p:txBody>
      </p:sp>
      <p:sp>
        <p:nvSpPr>
          <p:cNvPr id="64515" name="Rectangle 5"/>
          <p:cNvSpPr>
            <a:spLocks noGrp="1" noChangeArrowheads="1"/>
          </p:cNvSpPr>
          <p:nvPr>
            <p:ph type="body" idx="1"/>
          </p:nvPr>
        </p:nvSpPr>
        <p:spPr>
          <a:xfrm>
            <a:off x="457200" y="1322388"/>
            <a:ext cx="8229600" cy="4525962"/>
          </a:xfrm>
        </p:spPr>
        <p:txBody>
          <a:bodyPr/>
          <a:lstStyle/>
          <a:p>
            <a:r>
              <a:rPr lang="en-US" sz="2700" dirty="0" smtClean="0"/>
              <a:t>Policymakers (or their advisers) now know </a:t>
            </a:r>
            <a:br>
              <a:rPr lang="en-US" sz="2700" dirty="0" smtClean="0"/>
            </a:br>
            <a:r>
              <a:rPr lang="en-US" sz="2700" dirty="0" smtClean="0"/>
              <a:t>much more about macroeconomics:</a:t>
            </a:r>
          </a:p>
          <a:p>
            <a:pPr lvl="1"/>
            <a:r>
              <a:rPr lang="en-US" dirty="0" smtClean="0"/>
              <a:t>The Fed knows better than to let </a:t>
            </a:r>
            <a:r>
              <a:rPr lang="en-US" b="1" i="1" dirty="0" smtClean="0"/>
              <a:t>M</a:t>
            </a:r>
            <a:r>
              <a:rPr lang="en-US" sz="1100" dirty="0" smtClean="0"/>
              <a:t> </a:t>
            </a:r>
            <a:r>
              <a:rPr lang="en-US" dirty="0" smtClean="0"/>
              <a:t> fall </a:t>
            </a:r>
            <a:br>
              <a:rPr lang="en-US" dirty="0" smtClean="0"/>
            </a:br>
            <a:r>
              <a:rPr lang="en-US" dirty="0" smtClean="0"/>
              <a:t>so much, especially during a contraction.</a:t>
            </a:r>
          </a:p>
          <a:p>
            <a:pPr lvl="1"/>
            <a:r>
              <a:rPr lang="en-US" dirty="0" smtClean="0"/>
              <a:t>Fiscal policymakers know better than to raise taxes or cut spending during a contraction.</a:t>
            </a:r>
          </a:p>
          <a:p>
            <a:pPr>
              <a:spcBef>
                <a:spcPct val="40000"/>
              </a:spcBef>
            </a:pPr>
            <a:r>
              <a:rPr lang="en-US" sz="2700" dirty="0" smtClean="0"/>
              <a:t>Federal deposit insurance makes widespread bank failures very unlikely.</a:t>
            </a:r>
          </a:p>
          <a:p>
            <a:pPr>
              <a:spcBef>
                <a:spcPct val="40000"/>
              </a:spcBef>
            </a:pPr>
            <a:r>
              <a:rPr lang="en-US" sz="2700" dirty="0" smtClean="0"/>
              <a:t>Automatic stabilizers make fiscal policy expansionary during an economic downturn.</a:t>
            </a:r>
          </a:p>
        </p:txBody>
      </p:sp>
    </p:spTree>
    <p:extLst>
      <p:ext uri="{BB962C8B-B14F-4D97-AF65-F5344CB8AC3E}">
        <p14:creationId xmlns:p14="http://schemas.microsoft.com/office/powerpoint/2010/main" val="61531913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66725" y="288925"/>
            <a:ext cx="8392267" cy="939800"/>
          </a:xfrm>
        </p:spPr>
        <p:txBody>
          <a:bodyPr/>
          <a:lstStyle/>
          <a:p>
            <a:r>
              <a:rPr lang="en-US" sz="2800" dirty="0" smtClean="0"/>
              <a:t>CASE STUDY</a:t>
            </a:r>
            <a:br>
              <a:rPr lang="en-US" sz="2800" dirty="0" smtClean="0"/>
            </a:br>
            <a:r>
              <a:rPr lang="en-US" sz="3200" dirty="0" smtClean="0"/>
              <a:t>The 2008–09 financial crisis &amp; recession</a:t>
            </a:r>
          </a:p>
        </p:txBody>
      </p:sp>
      <p:sp>
        <p:nvSpPr>
          <p:cNvPr id="65539" name="Content Placeholder 2"/>
          <p:cNvSpPr>
            <a:spLocks noGrp="1"/>
          </p:cNvSpPr>
          <p:nvPr>
            <p:ph idx="1"/>
          </p:nvPr>
        </p:nvSpPr>
        <p:spPr>
          <a:xfrm>
            <a:off x="476250" y="1350963"/>
            <a:ext cx="8210550" cy="4945062"/>
          </a:xfrm>
        </p:spPr>
        <p:txBody>
          <a:bodyPr/>
          <a:lstStyle/>
          <a:p>
            <a:r>
              <a:rPr lang="en-US" sz="2700" dirty="0" smtClean="0"/>
              <a:t>2009:  Real GDP fell, u-rate approached 10%</a:t>
            </a:r>
          </a:p>
          <a:p>
            <a:r>
              <a:rPr lang="en-US" sz="2700" dirty="0" smtClean="0"/>
              <a:t>Important factors in the crisis:</a:t>
            </a:r>
          </a:p>
          <a:p>
            <a:pPr lvl="1"/>
            <a:r>
              <a:rPr lang="en-US" sz="2600" dirty="0" smtClean="0"/>
              <a:t>early 2000s Federal Reserve interest rate policy </a:t>
            </a:r>
          </a:p>
          <a:p>
            <a:pPr lvl="1"/>
            <a:r>
              <a:rPr lang="en-US" sz="2600" dirty="0" smtClean="0"/>
              <a:t>subprime mortgage crisis</a:t>
            </a:r>
          </a:p>
          <a:p>
            <a:pPr lvl="1"/>
            <a:r>
              <a:rPr lang="en-US" sz="2600" dirty="0" smtClean="0"/>
              <a:t>bursting of house price bubble, </a:t>
            </a:r>
            <a:br>
              <a:rPr lang="en-US" sz="2600" dirty="0" smtClean="0"/>
            </a:br>
            <a:r>
              <a:rPr lang="en-US" sz="2600" dirty="0" smtClean="0"/>
              <a:t>rising foreclosure rates</a:t>
            </a:r>
          </a:p>
          <a:p>
            <a:pPr lvl="1"/>
            <a:r>
              <a:rPr lang="en-US" sz="2600" dirty="0" smtClean="0"/>
              <a:t>falling stock prices</a:t>
            </a:r>
          </a:p>
          <a:p>
            <a:pPr lvl="1"/>
            <a:r>
              <a:rPr lang="en-US" sz="2600" dirty="0" smtClean="0"/>
              <a:t>failing financial institutions</a:t>
            </a:r>
          </a:p>
          <a:p>
            <a:pPr lvl="1"/>
            <a:r>
              <a:rPr lang="en-US" sz="2600" dirty="0" smtClean="0"/>
              <a:t>declining consumer confidence, drop in spending on consumer durables and investment goods</a:t>
            </a:r>
          </a:p>
        </p:txBody>
      </p:sp>
    </p:spTree>
    <p:extLst>
      <p:ext uri="{BB962C8B-B14F-4D97-AF65-F5344CB8AC3E}">
        <p14:creationId xmlns:p14="http://schemas.microsoft.com/office/powerpoint/2010/main" val="396945185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66562" name="Title 1"/>
          <p:cNvSpPr>
            <a:spLocks noGrp="1"/>
          </p:cNvSpPr>
          <p:nvPr>
            <p:ph type="title"/>
          </p:nvPr>
        </p:nvSpPr>
        <p:spPr>
          <a:xfrm>
            <a:off x="466725" y="225425"/>
            <a:ext cx="8245475" cy="561975"/>
          </a:xfrm>
        </p:spPr>
        <p:txBody>
          <a:bodyPr/>
          <a:lstStyle/>
          <a:p>
            <a:r>
              <a:rPr lang="en-US" sz="2800" dirty="0" smtClean="0">
                <a:solidFill>
                  <a:srgbClr val="336699"/>
                </a:solidFill>
              </a:rPr>
              <a:t>Interest rates and house prices</a:t>
            </a:r>
          </a:p>
        </p:txBody>
      </p:sp>
      <p:graphicFrame>
        <p:nvGraphicFramePr>
          <p:cNvPr id="3" name="Chart 2"/>
          <p:cNvGraphicFramePr>
            <a:graphicFrameLocks noGrp="1"/>
          </p:cNvGraphicFramePr>
          <p:nvPr>
            <p:extLst>
              <p:ext uri="{D42A27DB-BD31-4B8C-83A1-F6EECF244321}">
                <p14:modId xmlns:p14="http://schemas.microsoft.com/office/powerpoint/2010/main" val="562783506"/>
              </p:ext>
            </p:extLst>
          </p:nvPr>
        </p:nvGraphicFramePr>
        <p:xfrm>
          <a:off x="0" y="659218"/>
          <a:ext cx="9144000" cy="61987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569615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chart seriesIdx="0" categoryIdx="-4" bldStep="series"/>
                                            </p:graphicEl>
                                          </p:spTgt>
                                        </p:tgtEl>
                                        <p:attrNameLst>
                                          <p:attrName>style.visibility</p:attrName>
                                        </p:attrNameLst>
                                      </p:cBhvr>
                                      <p:to>
                                        <p:strVal val="visible"/>
                                      </p:to>
                                    </p:set>
                                    <p:animEffect transition="in" filter="wipe(left)">
                                      <p:cBhvr>
                                        <p:cTn id="7" dur="500"/>
                                        <p:tgtEl>
                                          <p:spTgt spid="3">
                                            <p:graphicEl>
                                              <a:chart seriesIdx="0"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chart seriesIdx="1" categoryIdx="-4" bldStep="series"/>
                                            </p:graphicEl>
                                          </p:spTgt>
                                        </p:tgtEl>
                                        <p:attrNameLst>
                                          <p:attrName>style.visibility</p:attrName>
                                        </p:attrNameLst>
                                      </p:cBhvr>
                                      <p:to>
                                        <p:strVal val="visible"/>
                                      </p:to>
                                    </p:set>
                                    <p:animEffect transition="in" filter="wipe(left)">
                                      <p:cBhvr>
                                        <p:cTn id="12" dur="500"/>
                                        <p:tgtEl>
                                          <p:spTgt spid="3">
                                            <p:graphicEl>
                                              <a:chart seriesIdx="1"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graphicEl>
                                              <a:chart seriesIdx="2" categoryIdx="-4" bldStep="series"/>
                                            </p:graphicEl>
                                          </p:spTgt>
                                        </p:tgtEl>
                                        <p:attrNameLst>
                                          <p:attrName>style.visibility</p:attrName>
                                        </p:attrNameLst>
                                      </p:cBhvr>
                                      <p:to>
                                        <p:strVal val="visible"/>
                                      </p:to>
                                    </p:set>
                                    <p:animEffect transition="in" filter="wipe(left)">
                                      <p:cBhvr>
                                        <p:cTn id="17" dur="500"/>
                                        <p:tgtEl>
                                          <p:spTgt spid="3">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series" animBg="0"/>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3000" smtClean="0"/>
              <a:t>Policy analysis with the </a:t>
            </a:r>
            <a:r>
              <a:rPr lang="en-US" sz="3000" i="1" smtClean="0"/>
              <a:t>IS</a:t>
            </a:r>
            <a:r>
              <a:rPr lang="en-US" sz="1100" i="1" smtClean="0"/>
              <a:t> </a:t>
            </a:r>
            <a:r>
              <a:rPr lang="en-US" sz="3000" smtClean="0"/>
              <a:t>-</a:t>
            </a:r>
            <a:r>
              <a:rPr lang="en-US" sz="3000" i="1" smtClean="0"/>
              <a:t>LM</a:t>
            </a:r>
            <a:r>
              <a:rPr lang="en-US" sz="1100" i="1" smtClean="0"/>
              <a:t> </a:t>
            </a:r>
            <a:r>
              <a:rPr lang="en-US" sz="3000" smtClean="0"/>
              <a:t> model</a:t>
            </a:r>
          </a:p>
        </p:txBody>
      </p:sp>
      <p:sp>
        <p:nvSpPr>
          <p:cNvPr id="35843" name="Rectangle 3"/>
          <p:cNvSpPr>
            <a:spLocks noGrp="1" noChangeArrowheads="1"/>
          </p:cNvSpPr>
          <p:nvPr>
            <p:ph type="body" idx="1"/>
          </p:nvPr>
        </p:nvSpPr>
        <p:spPr>
          <a:xfrm>
            <a:off x="479425" y="2692400"/>
            <a:ext cx="4114800" cy="2963863"/>
          </a:xfrm>
        </p:spPr>
        <p:txBody>
          <a:bodyPr/>
          <a:lstStyle/>
          <a:p>
            <a:pPr marL="0" indent="0">
              <a:spcBef>
                <a:spcPct val="30000"/>
              </a:spcBef>
              <a:buFont typeface="Wingdings" pitchFamily="2" charset="2"/>
              <a:buNone/>
            </a:pPr>
            <a:r>
              <a:rPr lang="en-US" sz="2500" smtClean="0"/>
              <a:t>We can use the </a:t>
            </a:r>
            <a:r>
              <a:rPr lang="en-US" sz="2500" i="1" smtClean="0"/>
              <a:t>IS-LM</a:t>
            </a:r>
            <a:r>
              <a:rPr lang="en-US" sz="2500" smtClean="0"/>
              <a:t> model to analyze the effects of</a:t>
            </a:r>
          </a:p>
          <a:p>
            <a:pPr marL="336550" lvl="1" indent="-222250">
              <a:spcBef>
                <a:spcPct val="30000"/>
              </a:spcBef>
              <a:buClr>
                <a:schemeClr val="accent2"/>
              </a:buClr>
              <a:buSzTx/>
              <a:buFontTx/>
              <a:buChar char="•"/>
            </a:pPr>
            <a:r>
              <a:rPr lang="en-US" sz="2500" smtClean="0"/>
              <a:t>fiscal policy: </a:t>
            </a:r>
            <a:r>
              <a:rPr lang="en-US" sz="2500" b="1" i="1" smtClean="0"/>
              <a:t>G</a:t>
            </a:r>
            <a:r>
              <a:rPr lang="en-US" sz="1000" smtClean="0"/>
              <a:t> </a:t>
            </a:r>
            <a:r>
              <a:rPr lang="en-US" sz="2500" smtClean="0"/>
              <a:t> and/or </a:t>
            </a:r>
            <a:r>
              <a:rPr lang="en-US" sz="2500" b="1" i="1" smtClean="0"/>
              <a:t>T</a:t>
            </a:r>
          </a:p>
          <a:p>
            <a:pPr marL="336550" lvl="1" indent="-222250">
              <a:spcBef>
                <a:spcPct val="30000"/>
              </a:spcBef>
              <a:buClr>
                <a:schemeClr val="accent2"/>
              </a:buClr>
              <a:buSzTx/>
              <a:buFontTx/>
              <a:buChar char="•"/>
            </a:pPr>
            <a:r>
              <a:rPr lang="en-US" sz="2500" smtClean="0"/>
              <a:t>monetary policy: </a:t>
            </a:r>
            <a:r>
              <a:rPr lang="en-US" sz="1000" smtClean="0"/>
              <a:t> </a:t>
            </a:r>
            <a:r>
              <a:rPr lang="en-US" sz="2500" b="1" i="1" smtClean="0"/>
              <a:t>M</a:t>
            </a:r>
            <a:endParaRPr lang="en-US" sz="2500" smtClean="0"/>
          </a:p>
        </p:txBody>
      </p:sp>
      <p:graphicFrame>
        <p:nvGraphicFramePr>
          <p:cNvPr id="19460" name="Object 2"/>
          <p:cNvGraphicFramePr>
            <a:graphicFrameLocks noChangeAspect="1"/>
          </p:cNvGraphicFramePr>
          <p:nvPr>
            <p:extLst>
              <p:ext uri="{D42A27DB-BD31-4B8C-83A1-F6EECF244321}">
                <p14:modId xmlns:p14="http://schemas.microsoft.com/office/powerpoint/2010/main" val="1459580441"/>
              </p:ext>
            </p:extLst>
          </p:nvPr>
        </p:nvGraphicFramePr>
        <p:xfrm>
          <a:off x="638175" y="1395413"/>
          <a:ext cx="3360738" cy="454025"/>
        </p:xfrm>
        <a:graphic>
          <a:graphicData uri="http://schemas.openxmlformats.org/presentationml/2006/ole">
            <mc:AlternateContent xmlns:mc="http://schemas.openxmlformats.org/markup-compatibility/2006">
              <mc:Choice xmlns:v="urn:schemas-microsoft-com:vml" Requires="v">
                <p:oleObj spid="_x0000_s2091" name="Equation" r:id="rId4" imgW="1790640" imgH="241200" progId="Equation.DSMT4">
                  <p:embed/>
                </p:oleObj>
              </mc:Choice>
              <mc:Fallback>
                <p:oleObj name="Equation" r:id="rId4" imgW="1790640" imgH="241200" progId="Equation.DSMT4">
                  <p:embed/>
                  <p:pic>
                    <p:nvPicPr>
                      <p:cNvPr id="0" name=""/>
                      <p:cNvPicPr>
                        <a:picLocks noChangeAspect="1" noChangeArrowheads="1"/>
                      </p:cNvPicPr>
                      <p:nvPr/>
                    </p:nvPicPr>
                    <p:blipFill>
                      <a:blip r:embed="rId5"/>
                      <a:srcRect/>
                      <a:stretch>
                        <a:fillRect/>
                      </a:stretch>
                    </p:blipFill>
                    <p:spPr bwMode="auto">
                      <a:xfrm>
                        <a:off x="638175" y="1395413"/>
                        <a:ext cx="3360738" cy="454025"/>
                      </a:xfrm>
                      <a:prstGeom prst="rect">
                        <a:avLst/>
                      </a:prstGeom>
                      <a:noFill/>
                      <a:ln>
                        <a:noFill/>
                      </a:ln>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1" name="Object 3"/>
          <p:cNvGraphicFramePr>
            <a:graphicFrameLocks noChangeAspect="1"/>
          </p:cNvGraphicFramePr>
          <p:nvPr/>
        </p:nvGraphicFramePr>
        <p:xfrm>
          <a:off x="1131888" y="1928813"/>
          <a:ext cx="2220912" cy="496887"/>
        </p:xfrm>
        <a:graphic>
          <a:graphicData uri="http://schemas.openxmlformats.org/presentationml/2006/ole">
            <mc:AlternateContent xmlns:mc="http://schemas.openxmlformats.org/markup-compatibility/2006">
              <mc:Choice xmlns:v="urn:schemas-microsoft-com:vml" Requires="v">
                <p:oleObj spid="_x0000_s2092" name="Equation" r:id="rId6" imgW="1079032" imgH="241195" progId="Equation.DSMT4">
                  <p:embed/>
                </p:oleObj>
              </mc:Choice>
              <mc:Fallback>
                <p:oleObj name="Equation" r:id="rId6" imgW="1079032" imgH="24119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1888" y="1928813"/>
                        <a:ext cx="2220912" cy="496887"/>
                      </a:xfrm>
                      <a:prstGeom prst="rect">
                        <a:avLst/>
                      </a:prstGeom>
                      <a:noFill/>
                      <a:ln>
                        <a:noFill/>
                      </a:ln>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462" name="Group 6"/>
          <p:cNvGrpSpPr>
            <a:grpSpLocks/>
          </p:cNvGrpSpPr>
          <p:nvPr/>
        </p:nvGrpSpPr>
        <p:grpSpPr bwMode="auto">
          <a:xfrm>
            <a:off x="5272088" y="2359025"/>
            <a:ext cx="2592387" cy="2198688"/>
            <a:chOff x="3321" y="1486"/>
            <a:chExt cx="1633" cy="1385"/>
          </a:xfrm>
        </p:grpSpPr>
        <p:sp>
          <p:nvSpPr>
            <p:cNvPr id="19477" name="Line 7"/>
            <p:cNvSpPr>
              <a:spLocks noChangeShapeType="1"/>
            </p:cNvSpPr>
            <p:nvPr/>
          </p:nvSpPr>
          <p:spPr bwMode="auto">
            <a:xfrm>
              <a:off x="3321" y="1486"/>
              <a:ext cx="1257" cy="1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8" name="Text Box 8"/>
            <p:cNvSpPr txBox="1">
              <a:spLocks noChangeArrowheads="1"/>
            </p:cNvSpPr>
            <p:nvPr/>
          </p:nvSpPr>
          <p:spPr bwMode="auto">
            <a:xfrm>
              <a:off x="4521" y="2583"/>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IS</a:t>
              </a:r>
              <a:endParaRPr lang="en-US" sz="2200" b="1" i="1" baseline="-25000">
                <a:latin typeface="Tahoma" pitchFamily="34" charset="0"/>
              </a:endParaRPr>
            </a:p>
          </p:txBody>
        </p:sp>
      </p:grpSp>
      <p:grpSp>
        <p:nvGrpSpPr>
          <p:cNvPr id="19463" name="Group 9"/>
          <p:cNvGrpSpPr>
            <a:grpSpLocks/>
          </p:cNvGrpSpPr>
          <p:nvPr/>
        </p:nvGrpSpPr>
        <p:grpSpPr bwMode="auto">
          <a:xfrm>
            <a:off x="4662488" y="1357313"/>
            <a:ext cx="3962400" cy="3616325"/>
            <a:chOff x="2976" y="1296"/>
            <a:chExt cx="2304" cy="2088"/>
          </a:xfrm>
        </p:grpSpPr>
        <p:grpSp>
          <p:nvGrpSpPr>
            <p:cNvPr id="19472" name="Group 10"/>
            <p:cNvGrpSpPr>
              <a:grpSpLocks/>
            </p:cNvGrpSpPr>
            <p:nvPr/>
          </p:nvGrpSpPr>
          <p:grpSpPr bwMode="auto">
            <a:xfrm>
              <a:off x="3120" y="1536"/>
              <a:ext cx="1968" cy="1728"/>
              <a:chOff x="2640" y="1056"/>
              <a:chExt cx="2496" cy="2112"/>
            </a:xfrm>
          </p:grpSpPr>
          <p:sp>
            <p:nvSpPr>
              <p:cNvPr id="19475" name="Line 11"/>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6" name="Line 12"/>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73" name="Text Box 13"/>
            <p:cNvSpPr txBox="1">
              <a:spLocks noChangeArrowheads="1"/>
            </p:cNvSpPr>
            <p:nvPr/>
          </p:nvSpPr>
          <p:spPr bwMode="auto">
            <a:xfrm>
              <a:off x="4944" y="3120"/>
              <a:ext cx="33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19474" name="Text Box 14"/>
            <p:cNvSpPr txBox="1">
              <a:spLocks noChangeArrowheads="1"/>
            </p:cNvSpPr>
            <p:nvPr/>
          </p:nvSpPr>
          <p:spPr bwMode="auto">
            <a:xfrm>
              <a:off x="2976" y="1296"/>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r</a:t>
              </a:r>
              <a:endParaRPr lang="en-US" sz="2200"/>
            </a:p>
          </p:txBody>
        </p:sp>
      </p:grpSp>
      <p:grpSp>
        <p:nvGrpSpPr>
          <p:cNvPr id="19464" name="Group 15"/>
          <p:cNvGrpSpPr>
            <a:grpSpLocks/>
          </p:cNvGrpSpPr>
          <p:nvPr/>
        </p:nvGrpSpPr>
        <p:grpSpPr bwMode="auto">
          <a:xfrm>
            <a:off x="5348288" y="1738313"/>
            <a:ext cx="2667000" cy="2590800"/>
            <a:chOff x="3504" y="1200"/>
            <a:chExt cx="1488" cy="1440"/>
          </a:xfrm>
        </p:grpSpPr>
        <p:sp>
          <p:nvSpPr>
            <p:cNvPr id="19470" name="Line 16"/>
            <p:cNvSpPr>
              <a:spLocks noChangeShapeType="1"/>
            </p:cNvSpPr>
            <p:nvPr/>
          </p:nvSpPr>
          <p:spPr bwMode="auto">
            <a:xfrm flipV="1">
              <a:off x="3504" y="1440"/>
              <a:ext cx="1200" cy="1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1" name="Text Box 17"/>
            <p:cNvSpPr txBox="1">
              <a:spLocks noChangeArrowheads="1"/>
            </p:cNvSpPr>
            <p:nvPr/>
          </p:nvSpPr>
          <p:spPr bwMode="auto">
            <a:xfrm>
              <a:off x="4560" y="1200"/>
              <a:ext cx="43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LM</a:t>
              </a:r>
            </a:p>
          </p:txBody>
        </p:sp>
      </p:grpSp>
      <p:grpSp>
        <p:nvGrpSpPr>
          <p:cNvPr id="19465" name="Group 18"/>
          <p:cNvGrpSpPr>
            <a:grpSpLocks/>
          </p:cNvGrpSpPr>
          <p:nvPr/>
        </p:nvGrpSpPr>
        <p:grpSpPr bwMode="auto">
          <a:xfrm>
            <a:off x="4495800" y="3095625"/>
            <a:ext cx="2066925" cy="2085975"/>
            <a:chOff x="2832" y="1950"/>
            <a:chExt cx="1302" cy="1314"/>
          </a:xfrm>
        </p:grpSpPr>
        <p:sp>
          <p:nvSpPr>
            <p:cNvPr id="19466" name="Line 19"/>
            <p:cNvSpPr>
              <a:spLocks noChangeShapeType="1"/>
            </p:cNvSpPr>
            <p:nvPr/>
          </p:nvSpPr>
          <p:spPr bwMode="auto">
            <a:xfrm flipH="1">
              <a:off x="3092" y="2130"/>
              <a:ext cx="87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Line 20"/>
            <p:cNvSpPr>
              <a:spLocks noChangeShapeType="1"/>
            </p:cNvSpPr>
            <p:nvPr/>
          </p:nvSpPr>
          <p:spPr bwMode="auto">
            <a:xfrm flipH="1">
              <a:off x="3966" y="2127"/>
              <a:ext cx="0" cy="87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68" name="Text Box 21"/>
            <p:cNvSpPr txBox="1">
              <a:spLocks noChangeArrowheads="1"/>
            </p:cNvSpPr>
            <p:nvPr/>
          </p:nvSpPr>
          <p:spPr bwMode="auto">
            <a:xfrm>
              <a:off x="2832" y="195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latin typeface="Tahoma" pitchFamily="34" charset="0"/>
                </a:rPr>
                <a:t>r</a:t>
              </a:r>
              <a:r>
                <a:rPr lang="en-US" sz="2100" b="1" i="1" baseline="-25000">
                  <a:latin typeface="Tahoma" pitchFamily="34" charset="0"/>
                </a:rPr>
                <a:t>1</a:t>
              </a:r>
              <a:endParaRPr lang="en-US" sz="2100" baseline="-25000"/>
            </a:p>
          </p:txBody>
        </p:sp>
        <p:sp>
          <p:nvSpPr>
            <p:cNvPr id="19469" name="Text Box 22"/>
            <p:cNvSpPr txBox="1">
              <a:spLocks noChangeArrowheads="1"/>
            </p:cNvSpPr>
            <p:nvPr/>
          </p:nvSpPr>
          <p:spPr bwMode="auto">
            <a:xfrm>
              <a:off x="3798" y="2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latin typeface="Tahoma" pitchFamily="34" charset="0"/>
                </a:rPr>
                <a:t>Y</a:t>
              </a:r>
              <a:r>
                <a:rPr lang="en-US" sz="2100" b="1" i="1" baseline="-25000">
                  <a:latin typeface="Tahoma" pitchFamily="34" charset="0"/>
                </a:rPr>
                <a:t>1</a:t>
              </a:r>
              <a:endParaRPr lang="en-US" sz="2100" baseline="-25000"/>
            </a:p>
          </p:txBody>
        </p:sp>
      </p:grpSp>
    </p:spTree>
    <p:extLst>
      <p:ext uri="{BB962C8B-B14F-4D97-AF65-F5344CB8AC3E}">
        <p14:creationId xmlns:p14="http://schemas.microsoft.com/office/powerpoint/2010/main" val="189424434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left)">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wipe(left)">
                                      <p:cBhvr>
                                        <p:cTn id="12" dur="500"/>
                                        <p:tgtEl>
                                          <p:spTgt spid="35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wipe(left)">
                                      <p:cBhvr>
                                        <p:cTn id="17" dur="500"/>
                                        <p:tgtEl>
                                          <p:spTgt spid="35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3"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67586" name="Title 1"/>
          <p:cNvSpPr>
            <a:spLocks noGrp="1"/>
          </p:cNvSpPr>
          <p:nvPr>
            <p:ph type="title"/>
          </p:nvPr>
        </p:nvSpPr>
        <p:spPr>
          <a:xfrm>
            <a:off x="466725" y="201613"/>
            <a:ext cx="8245475" cy="882650"/>
          </a:xfrm>
        </p:spPr>
        <p:txBody>
          <a:bodyPr/>
          <a:lstStyle/>
          <a:p>
            <a:r>
              <a:rPr lang="en-US" sz="2800" dirty="0" smtClean="0">
                <a:solidFill>
                  <a:srgbClr val="336699"/>
                </a:solidFill>
              </a:rPr>
              <a:t>Change in U.S. house price index </a:t>
            </a:r>
            <a:br>
              <a:rPr lang="en-US" sz="2800" dirty="0" smtClean="0">
                <a:solidFill>
                  <a:srgbClr val="336699"/>
                </a:solidFill>
              </a:rPr>
            </a:br>
            <a:r>
              <a:rPr lang="en-US" sz="2800" dirty="0" smtClean="0">
                <a:solidFill>
                  <a:srgbClr val="336699"/>
                </a:solidFill>
              </a:rPr>
              <a:t>and rate of new foreclosures, </a:t>
            </a:r>
            <a:r>
              <a:rPr lang="en-US" sz="2500" dirty="0" smtClean="0">
                <a:solidFill>
                  <a:srgbClr val="336699"/>
                </a:solidFill>
              </a:rPr>
              <a:t>1999–2009</a:t>
            </a:r>
          </a:p>
        </p:txBody>
      </p:sp>
      <p:graphicFrame>
        <p:nvGraphicFramePr>
          <p:cNvPr id="4" name="Chart 3"/>
          <p:cNvGraphicFramePr>
            <a:graphicFrameLocks noGrp="1"/>
          </p:cNvGraphicFramePr>
          <p:nvPr/>
        </p:nvGraphicFramePr>
        <p:xfrm>
          <a:off x="0" y="1212112"/>
          <a:ext cx="9144000" cy="56458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5754368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left)">
                                      <p:cBhvr>
                                        <p:cTn id="7" dur="500"/>
                                        <p:tgtEl>
                                          <p:spTgt spid="4">
                                            <p:graphicEl>
                                              <a:chart seriesIdx="0"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left)">
                                      <p:cBhvr>
                                        <p:cTn id="12" dur="500"/>
                                        <p:tgtEl>
                                          <p:spTgt spid="4">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series" animBg="0"/>
        </p:bldSub>
      </p:bldGraphic>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68610" name="Title 1"/>
          <p:cNvSpPr>
            <a:spLocks noGrp="1"/>
          </p:cNvSpPr>
          <p:nvPr>
            <p:ph type="title"/>
          </p:nvPr>
        </p:nvSpPr>
        <p:spPr>
          <a:xfrm>
            <a:off x="466725" y="236538"/>
            <a:ext cx="8245475" cy="887412"/>
          </a:xfrm>
        </p:spPr>
        <p:txBody>
          <a:bodyPr/>
          <a:lstStyle/>
          <a:p>
            <a:r>
              <a:rPr lang="en-US" sz="2800" dirty="0" smtClean="0">
                <a:solidFill>
                  <a:srgbClr val="336699"/>
                </a:solidFill>
              </a:rPr>
              <a:t>House price change and new foreclosures, </a:t>
            </a:r>
            <a:r>
              <a:rPr lang="en-US" sz="2500" dirty="0" smtClean="0">
                <a:solidFill>
                  <a:srgbClr val="336699"/>
                </a:solidFill>
              </a:rPr>
              <a:t>2006:Q3–2009:Q1</a:t>
            </a:r>
          </a:p>
        </p:txBody>
      </p:sp>
      <p:graphicFrame>
        <p:nvGraphicFramePr>
          <p:cNvPr id="3" name="Chart 2"/>
          <p:cNvGraphicFramePr>
            <a:graphicFrameLocks noGrp="1"/>
          </p:cNvGraphicFramePr>
          <p:nvPr>
            <p:extLst>
              <p:ext uri="{D42A27DB-BD31-4B8C-83A1-F6EECF244321}">
                <p14:modId xmlns:p14="http://schemas.microsoft.com/office/powerpoint/2010/main" val="2226218105"/>
              </p:ext>
            </p:extLst>
          </p:nvPr>
        </p:nvGraphicFramePr>
        <p:xfrm>
          <a:off x="961901" y="1286539"/>
          <a:ext cx="7756798" cy="5114261"/>
        </p:xfrm>
        <a:graphic>
          <a:graphicData uri="http://schemas.openxmlformats.org/drawingml/2006/chart">
            <c:chart xmlns:c="http://schemas.openxmlformats.org/drawingml/2006/chart" xmlns:r="http://schemas.openxmlformats.org/officeDocument/2006/relationships" r:id="rId3"/>
          </a:graphicData>
        </a:graphic>
      </p:graphicFrame>
      <p:sp>
        <p:nvSpPr>
          <p:cNvPr id="68612" name="TextBox 3"/>
          <p:cNvSpPr txBox="1">
            <a:spLocks noChangeArrowheads="1"/>
          </p:cNvSpPr>
          <p:nvPr/>
        </p:nvSpPr>
        <p:spPr bwMode="auto">
          <a:xfrm rot="-5400000">
            <a:off x="-609260" y="3096232"/>
            <a:ext cx="2254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dirty="0"/>
              <a:t>New foreclosures, </a:t>
            </a:r>
            <a:br>
              <a:rPr lang="en-US" b="1" dirty="0"/>
            </a:br>
            <a:r>
              <a:rPr lang="en-US" b="1" dirty="0"/>
              <a:t>% of all mortgages</a:t>
            </a:r>
          </a:p>
        </p:txBody>
      </p:sp>
      <p:sp>
        <p:nvSpPr>
          <p:cNvPr id="68613" name="TextBox 4"/>
          <p:cNvSpPr txBox="1">
            <a:spLocks noChangeArrowheads="1"/>
          </p:cNvSpPr>
          <p:nvPr/>
        </p:nvSpPr>
        <p:spPr bwMode="auto">
          <a:xfrm>
            <a:off x="2754313" y="6351588"/>
            <a:ext cx="47736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a:t>Cumulative change in house price index</a:t>
            </a:r>
          </a:p>
        </p:txBody>
      </p:sp>
      <p:sp>
        <p:nvSpPr>
          <p:cNvPr id="68614" name="TextBox 11"/>
          <p:cNvSpPr txBox="1">
            <a:spLocks noChangeArrowheads="1"/>
          </p:cNvSpPr>
          <p:nvPr/>
        </p:nvSpPr>
        <p:spPr bwMode="auto">
          <a:xfrm>
            <a:off x="1806825" y="1593579"/>
            <a:ext cx="1000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t>Nevada</a:t>
            </a:r>
          </a:p>
        </p:txBody>
      </p:sp>
      <p:cxnSp>
        <p:nvCxnSpPr>
          <p:cNvPr id="14" name="Straight Connector 13"/>
          <p:cNvCxnSpPr/>
          <p:nvPr/>
        </p:nvCxnSpPr>
        <p:spPr>
          <a:xfrm flipV="1">
            <a:off x="3779520" y="3204275"/>
            <a:ext cx="127123" cy="1688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990080" y="3870960"/>
            <a:ext cx="375920" cy="1625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8631" idx="2"/>
          </p:cNvCxnSpPr>
          <p:nvPr/>
        </p:nvCxnSpPr>
        <p:spPr>
          <a:xfrm>
            <a:off x="5654707" y="2304049"/>
            <a:ext cx="573373" cy="13840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469700" y="4220913"/>
            <a:ext cx="1000125" cy="138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846250" y="4257040"/>
            <a:ext cx="302070" cy="144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49440" y="5232400"/>
            <a:ext cx="142240" cy="264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621" name="TextBox 19"/>
          <p:cNvSpPr txBox="1">
            <a:spLocks noChangeArrowheads="1"/>
          </p:cNvSpPr>
          <p:nvPr/>
        </p:nvSpPr>
        <p:spPr bwMode="auto">
          <a:xfrm>
            <a:off x="7215125" y="2909000"/>
            <a:ext cx="1158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t>Georgia</a:t>
            </a:r>
          </a:p>
        </p:txBody>
      </p:sp>
      <p:sp>
        <p:nvSpPr>
          <p:cNvPr id="68622" name="TextBox 20"/>
          <p:cNvSpPr txBox="1">
            <a:spLocks noChangeArrowheads="1"/>
          </p:cNvSpPr>
          <p:nvPr/>
        </p:nvSpPr>
        <p:spPr bwMode="auto">
          <a:xfrm>
            <a:off x="7394955" y="3671573"/>
            <a:ext cx="1158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t>Colorado</a:t>
            </a:r>
          </a:p>
        </p:txBody>
      </p:sp>
      <p:sp>
        <p:nvSpPr>
          <p:cNvPr id="68623" name="TextBox 21"/>
          <p:cNvSpPr txBox="1">
            <a:spLocks noChangeArrowheads="1"/>
          </p:cNvSpPr>
          <p:nvPr/>
        </p:nvSpPr>
        <p:spPr bwMode="auto">
          <a:xfrm>
            <a:off x="7984363" y="3970595"/>
            <a:ext cx="7430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t>Texas</a:t>
            </a:r>
          </a:p>
        </p:txBody>
      </p:sp>
      <p:sp>
        <p:nvSpPr>
          <p:cNvPr id="68624" name="TextBox 22"/>
          <p:cNvSpPr txBox="1">
            <a:spLocks noChangeArrowheads="1"/>
          </p:cNvSpPr>
          <p:nvPr/>
        </p:nvSpPr>
        <p:spPr bwMode="auto">
          <a:xfrm>
            <a:off x="6757225" y="5474465"/>
            <a:ext cx="7985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t>Alaska</a:t>
            </a:r>
          </a:p>
        </p:txBody>
      </p:sp>
      <p:sp>
        <p:nvSpPr>
          <p:cNvPr id="68625" name="TextBox 23"/>
          <p:cNvSpPr txBox="1">
            <a:spLocks noChangeArrowheads="1"/>
          </p:cNvSpPr>
          <p:nvPr/>
        </p:nvSpPr>
        <p:spPr bwMode="auto">
          <a:xfrm>
            <a:off x="7665910" y="5469068"/>
            <a:ext cx="1158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t>Wyoming</a:t>
            </a:r>
          </a:p>
        </p:txBody>
      </p:sp>
      <p:sp>
        <p:nvSpPr>
          <p:cNvPr id="68626" name="TextBox 24"/>
          <p:cNvSpPr txBox="1">
            <a:spLocks noChangeArrowheads="1"/>
          </p:cNvSpPr>
          <p:nvPr/>
        </p:nvSpPr>
        <p:spPr bwMode="auto">
          <a:xfrm>
            <a:off x="3289233" y="3296538"/>
            <a:ext cx="904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t>Arizona</a:t>
            </a:r>
          </a:p>
        </p:txBody>
      </p:sp>
      <p:sp>
        <p:nvSpPr>
          <p:cNvPr id="68627" name="TextBox 25"/>
          <p:cNvSpPr txBox="1">
            <a:spLocks noChangeArrowheads="1"/>
          </p:cNvSpPr>
          <p:nvPr/>
        </p:nvSpPr>
        <p:spPr bwMode="auto">
          <a:xfrm>
            <a:off x="1856293" y="2831465"/>
            <a:ext cx="1158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t>California</a:t>
            </a:r>
          </a:p>
        </p:txBody>
      </p:sp>
      <p:sp>
        <p:nvSpPr>
          <p:cNvPr id="68628" name="TextBox 26"/>
          <p:cNvSpPr txBox="1">
            <a:spLocks noChangeArrowheads="1"/>
          </p:cNvSpPr>
          <p:nvPr/>
        </p:nvSpPr>
        <p:spPr bwMode="auto">
          <a:xfrm>
            <a:off x="3209669" y="2008760"/>
            <a:ext cx="87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t>Florida</a:t>
            </a:r>
          </a:p>
        </p:txBody>
      </p:sp>
      <p:cxnSp>
        <p:nvCxnSpPr>
          <p:cNvPr id="29" name="Straight Connector 28"/>
          <p:cNvCxnSpPr/>
          <p:nvPr/>
        </p:nvCxnSpPr>
        <p:spPr>
          <a:xfrm>
            <a:off x="8078660" y="5333495"/>
            <a:ext cx="59500" cy="2138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630" name="TextBox 36"/>
          <p:cNvSpPr txBox="1">
            <a:spLocks noChangeArrowheads="1"/>
          </p:cNvSpPr>
          <p:nvPr/>
        </p:nvSpPr>
        <p:spPr bwMode="auto">
          <a:xfrm>
            <a:off x="7745920" y="4611183"/>
            <a:ext cx="1158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t>S. Dakota</a:t>
            </a:r>
          </a:p>
        </p:txBody>
      </p:sp>
      <p:sp>
        <p:nvSpPr>
          <p:cNvPr id="68631" name="TextBox 37"/>
          <p:cNvSpPr txBox="1">
            <a:spLocks noChangeArrowheads="1"/>
          </p:cNvSpPr>
          <p:nvPr/>
        </p:nvSpPr>
        <p:spPr bwMode="auto">
          <a:xfrm>
            <a:off x="5282438" y="2027050"/>
            <a:ext cx="744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a:t>Illinois</a:t>
            </a:r>
          </a:p>
        </p:txBody>
      </p:sp>
      <p:sp>
        <p:nvSpPr>
          <p:cNvPr id="68632" name="TextBox 38"/>
          <p:cNvSpPr txBox="1">
            <a:spLocks noChangeArrowheads="1"/>
          </p:cNvSpPr>
          <p:nvPr/>
        </p:nvSpPr>
        <p:spPr bwMode="auto">
          <a:xfrm>
            <a:off x="4508563" y="2509650"/>
            <a:ext cx="10715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t>Michigan</a:t>
            </a:r>
          </a:p>
        </p:txBody>
      </p:sp>
      <p:sp>
        <p:nvSpPr>
          <p:cNvPr id="68633" name="TextBox 39"/>
          <p:cNvSpPr txBox="1">
            <a:spLocks noChangeArrowheads="1"/>
          </p:cNvSpPr>
          <p:nvPr/>
        </p:nvSpPr>
        <p:spPr bwMode="auto">
          <a:xfrm>
            <a:off x="3508119" y="3769553"/>
            <a:ext cx="14702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t>Rhode Island</a:t>
            </a:r>
          </a:p>
        </p:txBody>
      </p:sp>
      <p:cxnSp>
        <p:nvCxnSpPr>
          <p:cNvPr id="26" name="Straight Connector 25"/>
          <p:cNvCxnSpPr/>
          <p:nvPr/>
        </p:nvCxnSpPr>
        <p:spPr>
          <a:xfrm flipV="1">
            <a:off x="4521200" y="3560638"/>
            <a:ext cx="385188" cy="259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5316600" y="2817625"/>
            <a:ext cx="47880" cy="1490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637018" y="4886960"/>
            <a:ext cx="155702" cy="956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637" name="TextBox 36"/>
          <p:cNvSpPr txBox="1">
            <a:spLocks noChangeArrowheads="1"/>
          </p:cNvSpPr>
          <p:nvPr/>
        </p:nvSpPr>
        <p:spPr bwMode="auto">
          <a:xfrm>
            <a:off x="4358513" y="5150615"/>
            <a:ext cx="1158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smtClean="0"/>
              <a:t>Wisconsin</a:t>
            </a:r>
            <a:endParaRPr lang="en-US" i="1" dirty="0"/>
          </a:p>
        </p:txBody>
      </p:sp>
      <p:cxnSp>
        <p:nvCxnSpPr>
          <p:cNvPr id="40" name="Straight Connector 39"/>
          <p:cNvCxnSpPr/>
          <p:nvPr/>
        </p:nvCxnSpPr>
        <p:spPr>
          <a:xfrm flipH="1">
            <a:off x="5344160" y="4212849"/>
            <a:ext cx="1291273" cy="10297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116320" y="4967673"/>
            <a:ext cx="175830" cy="4069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640" name="TextBox 22"/>
          <p:cNvSpPr txBox="1">
            <a:spLocks noChangeArrowheads="1"/>
          </p:cNvSpPr>
          <p:nvPr/>
        </p:nvSpPr>
        <p:spPr bwMode="auto">
          <a:xfrm>
            <a:off x="5506720" y="5291840"/>
            <a:ext cx="7752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t>Oregon</a:t>
            </a:r>
          </a:p>
        </p:txBody>
      </p:sp>
      <p:sp>
        <p:nvSpPr>
          <p:cNvPr id="68641" name="TextBox 37"/>
          <p:cNvSpPr txBox="1">
            <a:spLocks noChangeArrowheads="1"/>
          </p:cNvSpPr>
          <p:nvPr/>
        </p:nvSpPr>
        <p:spPr bwMode="auto">
          <a:xfrm>
            <a:off x="6103238" y="2391413"/>
            <a:ext cx="6016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a:t>Ohio</a:t>
            </a:r>
          </a:p>
        </p:txBody>
      </p:sp>
      <p:cxnSp>
        <p:nvCxnSpPr>
          <p:cNvPr id="46" name="Straight Connector 45"/>
          <p:cNvCxnSpPr/>
          <p:nvPr/>
        </p:nvCxnSpPr>
        <p:spPr>
          <a:xfrm flipH="1" flipV="1">
            <a:off x="6333426" y="2696214"/>
            <a:ext cx="108014" cy="433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643" name="TextBox 39"/>
          <p:cNvSpPr txBox="1">
            <a:spLocks noChangeArrowheads="1"/>
          </p:cNvSpPr>
          <p:nvPr/>
        </p:nvSpPr>
        <p:spPr bwMode="auto">
          <a:xfrm>
            <a:off x="3230881" y="4252028"/>
            <a:ext cx="12105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t>New Jersey</a:t>
            </a:r>
          </a:p>
        </p:txBody>
      </p:sp>
      <p:sp>
        <p:nvSpPr>
          <p:cNvPr id="68644" name="TextBox 26"/>
          <p:cNvSpPr txBox="1">
            <a:spLocks noChangeArrowheads="1"/>
          </p:cNvSpPr>
          <p:nvPr/>
        </p:nvSpPr>
        <p:spPr bwMode="auto">
          <a:xfrm>
            <a:off x="4174933" y="4702878"/>
            <a:ext cx="8096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t>Hawaii</a:t>
            </a:r>
          </a:p>
        </p:txBody>
      </p:sp>
      <p:cxnSp>
        <p:nvCxnSpPr>
          <p:cNvPr id="54" name="Straight Connector 53"/>
          <p:cNvCxnSpPr/>
          <p:nvPr/>
        </p:nvCxnSpPr>
        <p:spPr>
          <a:xfrm flipV="1">
            <a:off x="4901373" y="4779395"/>
            <a:ext cx="717550" cy="904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6969760" y="3185164"/>
            <a:ext cx="356553" cy="4521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75079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64514" name="Title 1"/>
          <p:cNvSpPr>
            <a:spLocks noGrp="1"/>
          </p:cNvSpPr>
          <p:nvPr>
            <p:ph type="title"/>
          </p:nvPr>
        </p:nvSpPr>
        <p:spPr>
          <a:xfrm>
            <a:off x="466725" y="236538"/>
            <a:ext cx="8245475" cy="677862"/>
          </a:xfrm>
        </p:spPr>
        <p:txBody>
          <a:bodyPr/>
          <a:lstStyle/>
          <a:p>
            <a:pPr>
              <a:defRPr/>
            </a:pPr>
            <a:r>
              <a:rPr lang="en-US" sz="2800" dirty="0" smtClean="0">
                <a:solidFill>
                  <a:srgbClr val="336699"/>
                </a:solidFill>
                <a:latin typeface="Tahoma"/>
              </a:rPr>
              <a:t>U.S. bank failures by year, </a:t>
            </a:r>
            <a:r>
              <a:rPr lang="en-US" sz="2500" dirty="0" smtClean="0">
                <a:solidFill>
                  <a:srgbClr val="336699"/>
                </a:solidFill>
                <a:latin typeface="Tahoma"/>
              </a:rPr>
              <a:t>2000–2011</a:t>
            </a:r>
            <a:endParaRPr lang="en-US" sz="2500" dirty="0" smtClean="0">
              <a:solidFill>
                <a:srgbClr val="336699"/>
              </a:solidFill>
            </a:endParaRPr>
          </a:p>
        </p:txBody>
      </p:sp>
      <p:graphicFrame>
        <p:nvGraphicFramePr>
          <p:cNvPr id="3" name="Chart 2"/>
          <p:cNvGraphicFramePr>
            <a:graphicFrameLocks/>
          </p:cNvGraphicFramePr>
          <p:nvPr>
            <p:extLst>
              <p:ext uri="{D42A27DB-BD31-4B8C-83A1-F6EECF244321}">
                <p14:modId xmlns:p14="http://schemas.microsoft.com/office/powerpoint/2010/main" val="4227312940"/>
              </p:ext>
            </p:extLst>
          </p:nvPr>
        </p:nvGraphicFramePr>
        <p:xfrm>
          <a:off x="-50800" y="1056905"/>
          <a:ext cx="9194800" cy="58010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061366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graphicEl>
                                              <a:chart seriesIdx="-4" categoryIdx="0" bldStep="category"/>
                                            </p:graphicEl>
                                          </p:spTgt>
                                        </p:tgtEl>
                                        <p:attrNameLst>
                                          <p:attrName>style.visibility</p:attrName>
                                        </p:attrNameLst>
                                      </p:cBhvr>
                                      <p:to>
                                        <p:strVal val="visible"/>
                                      </p:to>
                                    </p:set>
                                    <p:animEffect transition="in" filter="wipe(down)">
                                      <p:cBhvr>
                                        <p:cTn id="7" dur="500"/>
                                        <p:tgtEl>
                                          <p:spTgt spid="3">
                                            <p:graphicEl>
                                              <a:chart seriesIdx="-4" categoryIdx="0" bldStep="category"/>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graphicEl>
                                              <a:chart seriesIdx="-4" categoryIdx="1" bldStep="category"/>
                                            </p:graphicEl>
                                          </p:spTgt>
                                        </p:tgtEl>
                                        <p:attrNameLst>
                                          <p:attrName>style.visibility</p:attrName>
                                        </p:attrNameLst>
                                      </p:cBhvr>
                                      <p:to>
                                        <p:strVal val="visible"/>
                                      </p:to>
                                    </p:set>
                                    <p:animEffect transition="in" filter="wipe(down)">
                                      <p:cBhvr>
                                        <p:cTn id="11" dur="250"/>
                                        <p:tgtEl>
                                          <p:spTgt spid="3">
                                            <p:graphicEl>
                                              <a:chart seriesIdx="-4" categoryIdx="1" bldStep="category"/>
                                            </p:graphicEl>
                                          </p:spTgt>
                                        </p:tgtEl>
                                      </p:cBhvr>
                                    </p:animEffect>
                                  </p:childTnLst>
                                </p:cTn>
                              </p:par>
                            </p:childTnLst>
                          </p:cTn>
                        </p:par>
                        <p:par>
                          <p:cTn id="12" fill="hold">
                            <p:stCondLst>
                              <p:cond delay="750"/>
                            </p:stCondLst>
                            <p:childTnLst>
                              <p:par>
                                <p:cTn id="13" presetID="22" presetClass="entr" presetSubtype="4" fill="hold" grpId="0" nodeType="afterEffect">
                                  <p:stCondLst>
                                    <p:cond delay="0"/>
                                  </p:stCondLst>
                                  <p:childTnLst>
                                    <p:set>
                                      <p:cBhvr>
                                        <p:cTn id="14" dur="1" fill="hold">
                                          <p:stCondLst>
                                            <p:cond delay="0"/>
                                          </p:stCondLst>
                                        </p:cTn>
                                        <p:tgtEl>
                                          <p:spTgt spid="3">
                                            <p:graphicEl>
                                              <a:chart seriesIdx="-4" categoryIdx="2" bldStep="category"/>
                                            </p:graphicEl>
                                          </p:spTgt>
                                        </p:tgtEl>
                                        <p:attrNameLst>
                                          <p:attrName>style.visibility</p:attrName>
                                        </p:attrNameLst>
                                      </p:cBhvr>
                                      <p:to>
                                        <p:strVal val="visible"/>
                                      </p:to>
                                    </p:set>
                                    <p:animEffect transition="in" filter="wipe(down)">
                                      <p:cBhvr>
                                        <p:cTn id="15" dur="250"/>
                                        <p:tgtEl>
                                          <p:spTgt spid="3">
                                            <p:graphicEl>
                                              <a:chart seriesIdx="-4" categoryIdx="2" bldStep="category"/>
                                            </p:graphicEl>
                                          </p:spTgt>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
                                            <p:graphicEl>
                                              <a:chart seriesIdx="-4" categoryIdx="3" bldStep="category"/>
                                            </p:graphicEl>
                                          </p:spTgt>
                                        </p:tgtEl>
                                        <p:attrNameLst>
                                          <p:attrName>style.visibility</p:attrName>
                                        </p:attrNameLst>
                                      </p:cBhvr>
                                      <p:to>
                                        <p:strVal val="visible"/>
                                      </p:to>
                                    </p:set>
                                    <p:animEffect transition="in" filter="wipe(down)">
                                      <p:cBhvr>
                                        <p:cTn id="19" dur="250"/>
                                        <p:tgtEl>
                                          <p:spTgt spid="3">
                                            <p:graphicEl>
                                              <a:chart seriesIdx="-4" categoryIdx="3" bldStep="category"/>
                                            </p:graphicEl>
                                          </p:spTgt>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3">
                                            <p:graphicEl>
                                              <a:chart seriesIdx="-4" categoryIdx="4" bldStep="category"/>
                                            </p:graphicEl>
                                          </p:spTgt>
                                        </p:tgtEl>
                                        <p:attrNameLst>
                                          <p:attrName>style.visibility</p:attrName>
                                        </p:attrNameLst>
                                      </p:cBhvr>
                                      <p:to>
                                        <p:strVal val="visible"/>
                                      </p:to>
                                    </p:set>
                                    <p:animEffect transition="in" filter="wipe(down)">
                                      <p:cBhvr>
                                        <p:cTn id="23" dur="250"/>
                                        <p:tgtEl>
                                          <p:spTgt spid="3">
                                            <p:graphicEl>
                                              <a:chart seriesIdx="-4" categoryIdx="4" bldStep="category"/>
                                            </p:graphic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graphicEl>
                                              <a:chart seriesIdx="-4" categoryIdx="5" bldStep="category"/>
                                            </p:graphicEl>
                                          </p:spTgt>
                                        </p:tgtEl>
                                        <p:attrNameLst>
                                          <p:attrName>style.visibility</p:attrName>
                                        </p:attrNameLst>
                                      </p:cBhvr>
                                      <p:to>
                                        <p:strVal val="visible"/>
                                      </p:to>
                                    </p:set>
                                    <p:animEffect transition="in" filter="wipe(down)">
                                      <p:cBhvr>
                                        <p:cTn id="26" dur="250"/>
                                        <p:tgtEl>
                                          <p:spTgt spid="3">
                                            <p:graphicEl>
                                              <a:chart seriesIdx="-4" categoryIdx="5" bldStep="category"/>
                                            </p:graphic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graphicEl>
                                              <a:chart seriesIdx="-4" categoryIdx="6" bldStep="category"/>
                                            </p:graphicEl>
                                          </p:spTgt>
                                        </p:tgtEl>
                                        <p:attrNameLst>
                                          <p:attrName>style.visibility</p:attrName>
                                        </p:attrNameLst>
                                      </p:cBhvr>
                                      <p:to>
                                        <p:strVal val="visible"/>
                                      </p:to>
                                    </p:set>
                                    <p:animEffect transition="in" filter="wipe(down)">
                                      <p:cBhvr>
                                        <p:cTn id="29" dur="250"/>
                                        <p:tgtEl>
                                          <p:spTgt spid="3">
                                            <p:graphicEl>
                                              <a:chart seriesIdx="-4" categoryIdx="6" bldStep="category"/>
                                            </p:graphicEl>
                                          </p:spTgt>
                                        </p:tgtEl>
                                      </p:cBhvr>
                                    </p:animEffect>
                                  </p:childTnLst>
                                </p:cTn>
                              </p:par>
                            </p:childTnLst>
                          </p:cTn>
                        </p:par>
                        <p:par>
                          <p:cTn id="30" fill="hold">
                            <p:stCondLst>
                              <p:cond delay="1500"/>
                            </p:stCondLst>
                            <p:childTnLst>
                              <p:par>
                                <p:cTn id="31" presetID="22" presetClass="entr" presetSubtype="4" fill="hold" grpId="0" nodeType="afterEffect">
                                  <p:stCondLst>
                                    <p:cond delay="0"/>
                                  </p:stCondLst>
                                  <p:childTnLst>
                                    <p:set>
                                      <p:cBhvr>
                                        <p:cTn id="32" dur="1" fill="hold">
                                          <p:stCondLst>
                                            <p:cond delay="0"/>
                                          </p:stCondLst>
                                        </p:cTn>
                                        <p:tgtEl>
                                          <p:spTgt spid="3">
                                            <p:graphicEl>
                                              <a:chart seriesIdx="-4" categoryIdx="7" bldStep="category"/>
                                            </p:graphicEl>
                                          </p:spTgt>
                                        </p:tgtEl>
                                        <p:attrNameLst>
                                          <p:attrName>style.visibility</p:attrName>
                                        </p:attrNameLst>
                                      </p:cBhvr>
                                      <p:to>
                                        <p:strVal val="visible"/>
                                      </p:to>
                                    </p:set>
                                    <p:animEffect transition="in" filter="wipe(down)">
                                      <p:cBhvr>
                                        <p:cTn id="33" dur="250"/>
                                        <p:tgtEl>
                                          <p:spTgt spid="3">
                                            <p:graphicEl>
                                              <a:chart seriesIdx="-4" categoryIdx="7" bldStep="category"/>
                                            </p:graphicEl>
                                          </p:spTgt>
                                        </p:tgtEl>
                                      </p:cBhvr>
                                    </p:animEffect>
                                  </p:childTnLst>
                                </p:cTn>
                              </p:par>
                            </p:childTnLst>
                          </p:cTn>
                        </p:par>
                        <p:par>
                          <p:cTn id="34" fill="hold">
                            <p:stCondLst>
                              <p:cond delay="1750"/>
                            </p:stCondLst>
                            <p:childTnLst>
                              <p:par>
                                <p:cTn id="35" presetID="22" presetClass="entr" presetSubtype="4" fill="hold" grpId="0" nodeType="afterEffect">
                                  <p:stCondLst>
                                    <p:cond delay="0"/>
                                  </p:stCondLst>
                                  <p:childTnLst>
                                    <p:set>
                                      <p:cBhvr>
                                        <p:cTn id="36" dur="1" fill="hold">
                                          <p:stCondLst>
                                            <p:cond delay="0"/>
                                          </p:stCondLst>
                                        </p:cTn>
                                        <p:tgtEl>
                                          <p:spTgt spid="3">
                                            <p:graphicEl>
                                              <a:chart seriesIdx="-4" categoryIdx="8" bldStep="category"/>
                                            </p:graphicEl>
                                          </p:spTgt>
                                        </p:tgtEl>
                                        <p:attrNameLst>
                                          <p:attrName>style.visibility</p:attrName>
                                        </p:attrNameLst>
                                      </p:cBhvr>
                                      <p:to>
                                        <p:strVal val="visible"/>
                                      </p:to>
                                    </p:set>
                                    <p:animEffect transition="in" filter="wipe(down)">
                                      <p:cBhvr>
                                        <p:cTn id="37" dur="250"/>
                                        <p:tgtEl>
                                          <p:spTgt spid="3">
                                            <p:graphicEl>
                                              <a:chart seriesIdx="-4" categoryIdx="8" bldStep="category"/>
                                            </p:graphicEl>
                                          </p:spTgt>
                                        </p:tgtEl>
                                      </p:cBhvr>
                                    </p:animEffect>
                                  </p:childTnLst>
                                </p:cTn>
                              </p:par>
                            </p:childTnLst>
                          </p:cTn>
                        </p:par>
                        <p:par>
                          <p:cTn id="38" fill="hold">
                            <p:stCondLst>
                              <p:cond delay="2000"/>
                            </p:stCondLst>
                            <p:childTnLst>
                              <p:par>
                                <p:cTn id="39" presetID="22" presetClass="entr" presetSubtype="4" fill="hold" grpId="0" nodeType="afterEffect">
                                  <p:stCondLst>
                                    <p:cond delay="0"/>
                                  </p:stCondLst>
                                  <p:childTnLst>
                                    <p:set>
                                      <p:cBhvr>
                                        <p:cTn id="40" dur="1" fill="hold">
                                          <p:stCondLst>
                                            <p:cond delay="0"/>
                                          </p:stCondLst>
                                        </p:cTn>
                                        <p:tgtEl>
                                          <p:spTgt spid="3">
                                            <p:graphicEl>
                                              <a:chart seriesIdx="-4" categoryIdx="9" bldStep="category"/>
                                            </p:graphicEl>
                                          </p:spTgt>
                                        </p:tgtEl>
                                        <p:attrNameLst>
                                          <p:attrName>style.visibility</p:attrName>
                                        </p:attrNameLst>
                                      </p:cBhvr>
                                      <p:to>
                                        <p:strVal val="visible"/>
                                      </p:to>
                                    </p:set>
                                    <p:animEffect transition="in" filter="wipe(down)">
                                      <p:cBhvr>
                                        <p:cTn id="41" dur="250"/>
                                        <p:tgtEl>
                                          <p:spTgt spid="3">
                                            <p:graphicEl>
                                              <a:chart seriesIdx="-4" categoryIdx="9" bldStep="category"/>
                                            </p:graphicEl>
                                          </p:spTgt>
                                        </p:tgtEl>
                                      </p:cBhvr>
                                    </p:animEffect>
                                  </p:childTnLst>
                                </p:cTn>
                              </p:par>
                            </p:childTnLst>
                          </p:cTn>
                        </p:par>
                        <p:par>
                          <p:cTn id="42" fill="hold">
                            <p:stCondLst>
                              <p:cond delay="2250"/>
                            </p:stCondLst>
                            <p:childTnLst>
                              <p:par>
                                <p:cTn id="43" presetID="22" presetClass="entr" presetSubtype="4" fill="hold" grpId="0" nodeType="afterEffect">
                                  <p:stCondLst>
                                    <p:cond delay="0"/>
                                  </p:stCondLst>
                                  <p:childTnLst>
                                    <p:set>
                                      <p:cBhvr>
                                        <p:cTn id="44" dur="1" fill="hold">
                                          <p:stCondLst>
                                            <p:cond delay="0"/>
                                          </p:stCondLst>
                                        </p:cTn>
                                        <p:tgtEl>
                                          <p:spTgt spid="3">
                                            <p:graphicEl>
                                              <a:chart seriesIdx="-4" categoryIdx="10" bldStep="category"/>
                                            </p:graphicEl>
                                          </p:spTgt>
                                        </p:tgtEl>
                                        <p:attrNameLst>
                                          <p:attrName>style.visibility</p:attrName>
                                        </p:attrNameLst>
                                      </p:cBhvr>
                                      <p:to>
                                        <p:strVal val="visible"/>
                                      </p:to>
                                    </p:set>
                                    <p:animEffect transition="in" filter="wipe(down)">
                                      <p:cBhvr>
                                        <p:cTn id="45" dur="250"/>
                                        <p:tgtEl>
                                          <p:spTgt spid="3">
                                            <p:graphicEl>
                                              <a:chart seriesIdx="-4" categoryIdx="10" bldStep="category"/>
                                            </p:graphicEl>
                                          </p:spTgt>
                                        </p:tgtEl>
                                      </p:cBhvr>
                                    </p:animEffect>
                                  </p:childTnLst>
                                </p:cTn>
                              </p:par>
                            </p:childTnLst>
                          </p:cTn>
                        </p:par>
                        <p:par>
                          <p:cTn id="46" fill="hold">
                            <p:stCondLst>
                              <p:cond delay="2500"/>
                            </p:stCondLst>
                            <p:childTnLst>
                              <p:par>
                                <p:cTn id="47" presetID="22" presetClass="entr" presetSubtype="4" fill="hold" grpId="0" nodeType="afterEffect">
                                  <p:stCondLst>
                                    <p:cond delay="0"/>
                                  </p:stCondLst>
                                  <p:childTnLst>
                                    <p:set>
                                      <p:cBhvr>
                                        <p:cTn id="48" dur="1" fill="hold">
                                          <p:stCondLst>
                                            <p:cond delay="0"/>
                                          </p:stCondLst>
                                        </p:cTn>
                                        <p:tgtEl>
                                          <p:spTgt spid="3">
                                            <p:graphicEl>
                                              <a:chart seriesIdx="-4" categoryIdx="11" bldStep="category"/>
                                            </p:graphicEl>
                                          </p:spTgt>
                                        </p:tgtEl>
                                        <p:attrNameLst>
                                          <p:attrName>style.visibility</p:attrName>
                                        </p:attrNameLst>
                                      </p:cBhvr>
                                      <p:to>
                                        <p:strVal val="visible"/>
                                      </p:to>
                                    </p:set>
                                    <p:animEffect transition="in" filter="wipe(down)">
                                      <p:cBhvr>
                                        <p:cTn id="49" dur="250"/>
                                        <p:tgtEl>
                                          <p:spTgt spid="3">
                                            <p:graphicEl>
                                              <a:chart seriesIdx="-4" categoryIdx="11"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category" animBg="0"/>
        </p:bldSub>
      </p:bldGraphic>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70658" name="Title 1"/>
          <p:cNvSpPr>
            <a:spLocks noGrp="1"/>
          </p:cNvSpPr>
          <p:nvPr>
            <p:ph type="title"/>
          </p:nvPr>
        </p:nvSpPr>
        <p:spPr>
          <a:xfrm>
            <a:off x="466725" y="225425"/>
            <a:ext cx="8245475" cy="887413"/>
          </a:xfrm>
        </p:spPr>
        <p:txBody>
          <a:bodyPr/>
          <a:lstStyle/>
          <a:p>
            <a:r>
              <a:rPr lang="en-US" sz="2800" smtClean="0">
                <a:solidFill>
                  <a:srgbClr val="336699"/>
                </a:solidFill>
              </a:rPr>
              <a:t>Major U.S. stock indexes </a:t>
            </a:r>
            <a:br>
              <a:rPr lang="en-US" sz="2800" smtClean="0">
                <a:solidFill>
                  <a:srgbClr val="336699"/>
                </a:solidFill>
              </a:rPr>
            </a:br>
            <a:r>
              <a:rPr lang="en-US" sz="2400" smtClean="0">
                <a:solidFill>
                  <a:srgbClr val="336699"/>
                </a:solidFill>
              </a:rPr>
              <a:t>(% change from 52 weeks earlier)</a:t>
            </a:r>
          </a:p>
        </p:txBody>
      </p:sp>
      <p:graphicFrame>
        <p:nvGraphicFramePr>
          <p:cNvPr id="3" name="Chart 2"/>
          <p:cNvGraphicFramePr>
            <a:graphicFrameLocks noGrp="1"/>
          </p:cNvGraphicFramePr>
          <p:nvPr>
            <p:extLst>
              <p:ext uri="{D42A27DB-BD31-4B8C-83A1-F6EECF244321}">
                <p14:modId xmlns:p14="http://schemas.microsoft.com/office/powerpoint/2010/main" val="3208097424"/>
              </p:ext>
            </p:extLst>
          </p:nvPr>
        </p:nvGraphicFramePr>
        <p:xfrm>
          <a:off x="159489" y="159488"/>
          <a:ext cx="8793126" cy="65390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8396544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chart seriesIdx="0" categoryIdx="-4" bldStep="series"/>
                                            </p:graphicEl>
                                          </p:spTgt>
                                        </p:tgtEl>
                                        <p:attrNameLst>
                                          <p:attrName>style.visibility</p:attrName>
                                        </p:attrNameLst>
                                      </p:cBhvr>
                                      <p:to>
                                        <p:strVal val="visible"/>
                                      </p:to>
                                    </p:set>
                                    <p:animEffect transition="in" filter="wipe(left)">
                                      <p:cBhvr>
                                        <p:cTn id="7" dur="500"/>
                                        <p:tgtEl>
                                          <p:spTgt spid="3">
                                            <p:graphicEl>
                                              <a:chart seriesIdx="0"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chart seriesIdx="1" categoryIdx="-4" bldStep="series"/>
                                            </p:graphicEl>
                                          </p:spTgt>
                                        </p:tgtEl>
                                        <p:attrNameLst>
                                          <p:attrName>style.visibility</p:attrName>
                                        </p:attrNameLst>
                                      </p:cBhvr>
                                      <p:to>
                                        <p:strVal val="visible"/>
                                      </p:to>
                                    </p:set>
                                    <p:animEffect transition="in" filter="wipe(left)">
                                      <p:cBhvr>
                                        <p:cTn id="12" dur="500"/>
                                        <p:tgtEl>
                                          <p:spTgt spid="3">
                                            <p:graphicEl>
                                              <a:chart seriesIdx="1"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graphicEl>
                                              <a:chart seriesIdx="2" categoryIdx="-4" bldStep="series"/>
                                            </p:graphicEl>
                                          </p:spTgt>
                                        </p:tgtEl>
                                        <p:attrNameLst>
                                          <p:attrName>style.visibility</p:attrName>
                                        </p:attrNameLst>
                                      </p:cBhvr>
                                      <p:to>
                                        <p:strVal val="visible"/>
                                      </p:to>
                                    </p:set>
                                    <p:animEffect transition="in" filter="wipe(left)">
                                      <p:cBhvr>
                                        <p:cTn id="17" dur="500"/>
                                        <p:tgtEl>
                                          <p:spTgt spid="3">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series" animBg="0"/>
        </p:bldSub>
      </p:bldGraphic>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71682" name="Title 1"/>
          <p:cNvSpPr>
            <a:spLocks noGrp="1"/>
          </p:cNvSpPr>
          <p:nvPr>
            <p:ph type="title"/>
          </p:nvPr>
        </p:nvSpPr>
        <p:spPr>
          <a:xfrm>
            <a:off x="466725" y="236538"/>
            <a:ext cx="8245475" cy="887412"/>
          </a:xfrm>
        </p:spPr>
        <p:txBody>
          <a:bodyPr/>
          <a:lstStyle/>
          <a:p>
            <a:r>
              <a:rPr lang="en-US" sz="2800" dirty="0" smtClean="0">
                <a:solidFill>
                  <a:srgbClr val="336699"/>
                </a:solidFill>
              </a:rPr>
              <a:t>Consumer sentiment and growth in consumer durables and investment spending</a:t>
            </a:r>
          </a:p>
        </p:txBody>
      </p:sp>
      <p:graphicFrame>
        <p:nvGraphicFramePr>
          <p:cNvPr id="3" name="Chart 2"/>
          <p:cNvGraphicFramePr>
            <a:graphicFrameLocks noGrp="1"/>
          </p:cNvGraphicFramePr>
          <p:nvPr>
            <p:extLst>
              <p:ext uri="{D42A27DB-BD31-4B8C-83A1-F6EECF244321}">
                <p14:modId xmlns:p14="http://schemas.microsoft.com/office/powerpoint/2010/main" val="3059931892"/>
              </p:ext>
            </p:extLst>
          </p:nvPr>
        </p:nvGraphicFramePr>
        <p:xfrm>
          <a:off x="0" y="1275906"/>
          <a:ext cx="9143999" cy="558209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25401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chart seriesIdx="0" categoryIdx="-4" bldStep="series"/>
                                            </p:graphicEl>
                                          </p:spTgt>
                                        </p:tgtEl>
                                        <p:attrNameLst>
                                          <p:attrName>style.visibility</p:attrName>
                                        </p:attrNameLst>
                                      </p:cBhvr>
                                      <p:to>
                                        <p:strVal val="visible"/>
                                      </p:to>
                                    </p:set>
                                    <p:animEffect transition="in" filter="wipe(left)">
                                      <p:cBhvr>
                                        <p:cTn id="7" dur="500"/>
                                        <p:tgtEl>
                                          <p:spTgt spid="3">
                                            <p:graphicEl>
                                              <a:chart seriesIdx="0"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chart seriesIdx="1" categoryIdx="-4" bldStep="series"/>
                                            </p:graphicEl>
                                          </p:spTgt>
                                        </p:tgtEl>
                                        <p:attrNameLst>
                                          <p:attrName>style.visibility</p:attrName>
                                        </p:attrNameLst>
                                      </p:cBhvr>
                                      <p:to>
                                        <p:strVal val="visible"/>
                                      </p:to>
                                    </p:set>
                                    <p:animEffect transition="in" filter="wipe(left)">
                                      <p:cBhvr>
                                        <p:cTn id="12" dur="500"/>
                                        <p:tgtEl>
                                          <p:spTgt spid="3">
                                            <p:graphicEl>
                                              <a:chart seriesIdx="1"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graphicEl>
                                              <a:chart seriesIdx="2" categoryIdx="-4" bldStep="series"/>
                                            </p:graphicEl>
                                          </p:spTgt>
                                        </p:tgtEl>
                                        <p:attrNameLst>
                                          <p:attrName>style.visibility</p:attrName>
                                        </p:attrNameLst>
                                      </p:cBhvr>
                                      <p:to>
                                        <p:strVal val="visible"/>
                                      </p:to>
                                    </p:set>
                                    <p:animEffect transition="in" filter="wipe(left)">
                                      <p:cBhvr>
                                        <p:cTn id="17" dur="500"/>
                                        <p:tgtEl>
                                          <p:spTgt spid="3">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series" animBg="0"/>
        </p:bldSub>
      </p:bldGraphic>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72706" name="Title 1"/>
          <p:cNvSpPr>
            <a:spLocks noGrp="1"/>
          </p:cNvSpPr>
          <p:nvPr>
            <p:ph type="title"/>
          </p:nvPr>
        </p:nvSpPr>
        <p:spPr>
          <a:xfrm>
            <a:off x="382588" y="236538"/>
            <a:ext cx="8329612" cy="666750"/>
          </a:xfrm>
        </p:spPr>
        <p:txBody>
          <a:bodyPr/>
          <a:lstStyle/>
          <a:p>
            <a:r>
              <a:rPr lang="en-US" sz="3000" dirty="0" smtClean="0">
                <a:solidFill>
                  <a:srgbClr val="336699"/>
                </a:solidFill>
              </a:rPr>
              <a:t>Real GDP growth and unemployment</a:t>
            </a:r>
          </a:p>
        </p:txBody>
      </p:sp>
      <p:graphicFrame>
        <p:nvGraphicFramePr>
          <p:cNvPr id="5" name="Chart 4"/>
          <p:cNvGraphicFramePr>
            <a:graphicFrameLocks noGrp="1"/>
          </p:cNvGraphicFramePr>
          <p:nvPr>
            <p:extLst>
              <p:ext uri="{D42A27DB-BD31-4B8C-83A1-F6EECF244321}">
                <p14:modId xmlns:p14="http://schemas.microsoft.com/office/powerpoint/2010/main" val="1431236204"/>
              </p:ext>
            </p:extLst>
          </p:nvPr>
        </p:nvGraphicFramePr>
        <p:xfrm>
          <a:off x="0" y="866899"/>
          <a:ext cx="9144000" cy="58307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69968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lnSpc>
                <a:spcPct val="110000"/>
              </a:lnSpc>
              <a:spcBef>
                <a:spcPct val="30000"/>
              </a:spcBef>
              <a:buClr>
                <a:schemeClr val="accent2"/>
              </a:buClr>
              <a:buSzPct val="95000"/>
              <a:buNone/>
            </a:pPr>
            <a:r>
              <a:rPr lang="en-US" sz="2600" dirty="0">
                <a:solidFill>
                  <a:schemeClr val="accent2"/>
                </a:solidFill>
              </a:rPr>
              <a:t> </a:t>
            </a:r>
            <a:r>
              <a:rPr lang="en-US" sz="2200" dirty="0">
                <a:solidFill>
                  <a:schemeClr val="accent2"/>
                </a:solidFill>
              </a:rPr>
              <a:t>1.  </a:t>
            </a:r>
            <a:r>
              <a:rPr lang="en-US" sz="2400" i="1" dirty="0"/>
              <a:t>IS-LM</a:t>
            </a:r>
            <a:r>
              <a:rPr lang="en-US" sz="2400" dirty="0"/>
              <a:t> </a:t>
            </a:r>
            <a:r>
              <a:rPr lang="en-US" sz="900" dirty="0">
                <a:sym typeface="Symbol" pitchFamily="18" charset="2"/>
              </a:rPr>
              <a:t> </a:t>
            </a:r>
            <a:r>
              <a:rPr lang="en-US" sz="2400" dirty="0"/>
              <a:t>model</a:t>
            </a:r>
            <a:endParaRPr lang="en-US" sz="2600" dirty="0"/>
          </a:p>
          <a:p>
            <a:pPr lvl="1">
              <a:lnSpc>
                <a:spcPct val="110000"/>
              </a:lnSpc>
              <a:spcBef>
                <a:spcPct val="25000"/>
              </a:spcBef>
              <a:buClr>
                <a:srgbClr val="5F5F5F"/>
              </a:buClr>
              <a:buSzPct val="105000"/>
            </a:pPr>
            <a:r>
              <a:rPr lang="en-US" sz="2500" dirty="0"/>
              <a:t>a theory of aggregate demand</a:t>
            </a:r>
          </a:p>
          <a:p>
            <a:pPr lvl="1">
              <a:lnSpc>
                <a:spcPct val="110000"/>
              </a:lnSpc>
              <a:spcBef>
                <a:spcPct val="25000"/>
              </a:spcBef>
              <a:buClr>
                <a:srgbClr val="5F5F5F"/>
              </a:buClr>
              <a:buSzPct val="105000"/>
            </a:pPr>
            <a:r>
              <a:rPr lang="en-US" sz="2500" dirty="0"/>
              <a:t>exogenous:  </a:t>
            </a:r>
            <a:r>
              <a:rPr lang="en-US" sz="2500" b="1" i="1" dirty="0"/>
              <a:t>M</a:t>
            </a:r>
            <a:r>
              <a:rPr lang="en-US" sz="2500" dirty="0"/>
              <a:t>, </a:t>
            </a:r>
            <a:r>
              <a:rPr lang="en-US" sz="2500" b="1" i="1" dirty="0"/>
              <a:t>G</a:t>
            </a:r>
            <a:r>
              <a:rPr lang="en-US" sz="2500" dirty="0"/>
              <a:t>, </a:t>
            </a:r>
            <a:r>
              <a:rPr lang="en-US" sz="2500" b="1" i="1" dirty="0"/>
              <a:t>T</a:t>
            </a:r>
            <a:r>
              <a:rPr lang="en-US" sz="2500" b="1" dirty="0"/>
              <a:t>,</a:t>
            </a:r>
            <a:br>
              <a:rPr lang="en-US" sz="2500" b="1" dirty="0"/>
            </a:br>
            <a:r>
              <a:rPr lang="en-US" sz="2500" dirty="0"/>
              <a:t>  </a:t>
            </a:r>
            <a:r>
              <a:rPr lang="en-US" sz="2500" b="1" i="1" dirty="0"/>
              <a:t>P</a:t>
            </a:r>
            <a:r>
              <a:rPr lang="en-US" sz="2500" dirty="0"/>
              <a:t>  exogenous in short run, </a:t>
            </a:r>
            <a:r>
              <a:rPr lang="en-US" sz="2500" b="1" i="1" dirty="0"/>
              <a:t>Y</a:t>
            </a:r>
            <a:r>
              <a:rPr lang="en-US" sz="2500" dirty="0"/>
              <a:t>  in long run </a:t>
            </a:r>
          </a:p>
          <a:p>
            <a:pPr lvl="1">
              <a:lnSpc>
                <a:spcPct val="110000"/>
              </a:lnSpc>
              <a:spcBef>
                <a:spcPct val="25000"/>
              </a:spcBef>
              <a:buClr>
                <a:srgbClr val="5F5F5F"/>
              </a:buClr>
              <a:buSzPct val="105000"/>
            </a:pPr>
            <a:r>
              <a:rPr lang="en-US" sz="2500" dirty="0"/>
              <a:t>endogenous:  </a:t>
            </a:r>
            <a:r>
              <a:rPr lang="en-US" sz="2500" b="1" i="1" dirty="0"/>
              <a:t>r,</a:t>
            </a:r>
            <a:r>
              <a:rPr lang="en-US" sz="2500" dirty="0"/>
              <a:t/>
            </a:r>
            <a:br>
              <a:rPr lang="en-US" sz="2500" dirty="0"/>
            </a:br>
            <a:r>
              <a:rPr lang="en-US" sz="2500" dirty="0"/>
              <a:t> </a:t>
            </a:r>
            <a:r>
              <a:rPr lang="en-US" sz="2500" b="1" i="1" dirty="0"/>
              <a:t>Y</a:t>
            </a:r>
            <a:r>
              <a:rPr lang="en-US" sz="2500" dirty="0"/>
              <a:t>  endogenous in short run, </a:t>
            </a:r>
            <a:r>
              <a:rPr lang="en-US" sz="2500" b="1" i="1" dirty="0"/>
              <a:t>P</a:t>
            </a:r>
            <a:r>
              <a:rPr lang="en-US" sz="2500" dirty="0"/>
              <a:t>  in long run </a:t>
            </a:r>
          </a:p>
          <a:p>
            <a:pPr lvl="1">
              <a:lnSpc>
                <a:spcPct val="110000"/>
              </a:lnSpc>
              <a:spcBef>
                <a:spcPct val="25000"/>
              </a:spcBef>
              <a:buClr>
                <a:srgbClr val="5F5F5F"/>
              </a:buClr>
              <a:buSzPct val="105000"/>
            </a:pPr>
            <a:r>
              <a:rPr lang="en-US" sz="2500" i="1" dirty="0"/>
              <a:t>IS</a:t>
            </a:r>
            <a:r>
              <a:rPr lang="en-US" sz="2500" dirty="0"/>
              <a:t> </a:t>
            </a:r>
            <a:r>
              <a:rPr lang="en-US" sz="900" dirty="0">
                <a:sym typeface="Symbol" pitchFamily="18" charset="2"/>
              </a:rPr>
              <a:t> </a:t>
            </a:r>
            <a:r>
              <a:rPr lang="en-US" sz="2500" dirty="0"/>
              <a:t>curve:  goods market equilibrium</a:t>
            </a:r>
          </a:p>
          <a:p>
            <a:pPr lvl="1">
              <a:lnSpc>
                <a:spcPct val="110000"/>
              </a:lnSpc>
              <a:spcBef>
                <a:spcPct val="25000"/>
              </a:spcBef>
              <a:buClr>
                <a:srgbClr val="5F5F5F"/>
              </a:buClr>
              <a:buSzPct val="105000"/>
            </a:pPr>
            <a:r>
              <a:rPr lang="en-US" sz="2500" i="1" dirty="0"/>
              <a:t>LM</a:t>
            </a:r>
            <a:r>
              <a:rPr lang="en-US" sz="900" dirty="0">
                <a:sym typeface="Symbol" pitchFamily="18" charset="2"/>
              </a:rPr>
              <a:t> </a:t>
            </a:r>
            <a:r>
              <a:rPr lang="en-US" sz="2500" dirty="0"/>
              <a:t> curve:  money market equilibrium</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55</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accent2"/>
              </a:buClr>
              <a:buSzPct val="95000"/>
              <a:buNone/>
            </a:pPr>
            <a:r>
              <a:rPr lang="en-US" sz="2600" dirty="0">
                <a:solidFill>
                  <a:schemeClr val="accent2"/>
                </a:solidFill>
              </a:rPr>
              <a:t> </a:t>
            </a:r>
            <a:r>
              <a:rPr lang="en-US" sz="2200" dirty="0">
                <a:solidFill>
                  <a:schemeClr val="accent2"/>
                </a:solidFill>
              </a:rPr>
              <a:t>2. </a:t>
            </a:r>
            <a:r>
              <a:rPr lang="en-US" sz="2400" i="1" dirty="0"/>
              <a:t>AD</a:t>
            </a:r>
            <a:r>
              <a:rPr lang="en-US" sz="2400" dirty="0"/>
              <a:t> curve</a:t>
            </a:r>
          </a:p>
          <a:p>
            <a:pPr lvl="1">
              <a:lnSpc>
                <a:spcPct val="110000"/>
              </a:lnSpc>
              <a:spcBef>
                <a:spcPct val="30000"/>
              </a:spcBef>
              <a:buClr>
                <a:srgbClr val="5F5F5F"/>
              </a:buClr>
              <a:buSzPct val="105000"/>
            </a:pPr>
            <a:r>
              <a:rPr lang="en-US" sz="2500" dirty="0"/>
              <a:t>shows relation between </a:t>
            </a:r>
            <a:r>
              <a:rPr lang="en-US" sz="2500" b="1" i="1" dirty="0"/>
              <a:t>P</a:t>
            </a:r>
            <a:r>
              <a:rPr lang="en-US" sz="2500" dirty="0"/>
              <a:t> </a:t>
            </a:r>
            <a:r>
              <a:rPr lang="en-US" sz="900" dirty="0">
                <a:sym typeface="Symbol" pitchFamily="18" charset="2"/>
              </a:rPr>
              <a:t> </a:t>
            </a:r>
            <a:r>
              <a:rPr lang="en-US" sz="2500" dirty="0"/>
              <a:t>and the </a:t>
            </a:r>
            <a:r>
              <a:rPr lang="en-US" sz="2500" i="1" dirty="0"/>
              <a:t>IS-LM</a:t>
            </a:r>
            <a:r>
              <a:rPr lang="en-US" sz="2500" dirty="0"/>
              <a:t> </a:t>
            </a:r>
            <a:r>
              <a:rPr lang="en-US" sz="900" dirty="0">
                <a:sym typeface="Symbol" pitchFamily="18" charset="2"/>
              </a:rPr>
              <a:t> </a:t>
            </a:r>
            <a:r>
              <a:rPr lang="en-US" sz="2500" dirty="0"/>
              <a:t>model’s equilibrium </a:t>
            </a:r>
            <a:r>
              <a:rPr lang="en-US" sz="2500" b="1" i="1" dirty="0"/>
              <a:t>Y</a:t>
            </a:r>
            <a:r>
              <a:rPr lang="en-US" sz="2500" dirty="0"/>
              <a:t>.  </a:t>
            </a:r>
          </a:p>
          <a:p>
            <a:pPr lvl="1">
              <a:lnSpc>
                <a:spcPct val="110000"/>
              </a:lnSpc>
              <a:spcBef>
                <a:spcPct val="30000"/>
              </a:spcBef>
              <a:buClr>
                <a:srgbClr val="5F5F5F"/>
              </a:buClr>
              <a:buSzPct val="105000"/>
            </a:pPr>
            <a:r>
              <a:rPr lang="en-US" sz="2500" dirty="0"/>
              <a:t>negative slope because </a:t>
            </a:r>
            <a:br>
              <a:rPr lang="en-US" sz="2500" dirty="0"/>
            </a:br>
            <a:r>
              <a:rPr lang="en-US" sz="2500" dirty="0" err="1">
                <a:solidFill>
                  <a:srgbClr val="000000"/>
                </a:solidFill>
                <a:latin typeface="Wingdings 3" charset="2"/>
                <a:cs typeface="Wingdings 3" charset="2"/>
                <a:sym typeface="Symbol" pitchFamily="18" charset="2"/>
              </a:rPr>
              <a:t>h</a:t>
            </a:r>
            <a:r>
              <a:rPr lang="en-US" sz="2500" b="1" i="1" dirty="0" err="1">
                <a:sym typeface="Symbol" pitchFamily="18" charset="2"/>
              </a:rPr>
              <a:t>P</a:t>
            </a:r>
            <a:r>
              <a:rPr lang="en-US" sz="2500" dirty="0">
                <a:sym typeface="Symbol" pitchFamily="18" charset="2"/>
              </a:rPr>
              <a:t>  </a:t>
            </a:r>
            <a:r>
              <a:rPr lang="en-US" sz="2500" dirty="0">
                <a:solidFill>
                  <a:srgbClr val="000000"/>
                </a:solidFill>
                <a:latin typeface="Wingdings 3" charset="2"/>
                <a:cs typeface="Wingdings 3" charset="2"/>
                <a:sym typeface="Symbol" pitchFamily="18" charset="2"/>
              </a:rPr>
              <a:t>g</a:t>
            </a:r>
            <a:r>
              <a:rPr lang="en-US" sz="2500" dirty="0">
                <a:sym typeface="Symbol" pitchFamily="18" charset="2"/>
              </a:rPr>
              <a:t>  </a:t>
            </a:r>
            <a:r>
              <a:rPr lang="en-US" sz="2500" dirty="0" err="1">
                <a:solidFill>
                  <a:srgbClr val="000000"/>
                </a:solidFill>
                <a:latin typeface="Wingdings 3" charset="2"/>
                <a:cs typeface="Wingdings 3" charset="2"/>
                <a:sym typeface="Symbol" pitchFamily="18" charset="2"/>
              </a:rPr>
              <a:t>i</a:t>
            </a:r>
            <a:r>
              <a:rPr lang="en-US" sz="2500" dirty="0">
                <a:sym typeface="Symbol" pitchFamily="18" charset="2"/>
              </a:rPr>
              <a:t>(</a:t>
            </a:r>
            <a:r>
              <a:rPr lang="en-US" sz="2500" b="1" i="1" dirty="0">
                <a:sym typeface="Symbol" pitchFamily="18" charset="2"/>
              </a:rPr>
              <a:t>M</a:t>
            </a:r>
            <a:r>
              <a:rPr lang="en-US" sz="2500" i="1" dirty="0">
                <a:sym typeface="Symbol" pitchFamily="18" charset="2"/>
              </a:rPr>
              <a:t>/</a:t>
            </a:r>
            <a:r>
              <a:rPr lang="en-US" sz="2500" b="1" i="1" dirty="0">
                <a:sym typeface="Symbol" pitchFamily="18" charset="2"/>
              </a:rPr>
              <a:t>P</a:t>
            </a:r>
            <a:r>
              <a:rPr lang="en-US" sz="2500" dirty="0">
                <a:sym typeface="Symbol" pitchFamily="18" charset="2"/>
              </a:rPr>
              <a:t>)  </a:t>
            </a:r>
            <a:r>
              <a:rPr lang="en-US" sz="2500" dirty="0">
                <a:solidFill>
                  <a:srgbClr val="000000"/>
                </a:solidFill>
                <a:latin typeface="Wingdings 3" charset="2"/>
                <a:cs typeface="Wingdings 3" charset="2"/>
                <a:sym typeface="Symbol" pitchFamily="18" charset="2"/>
              </a:rPr>
              <a:t>g</a:t>
            </a:r>
            <a:r>
              <a:rPr lang="en-US" sz="2500" dirty="0">
                <a:sym typeface="Symbol" pitchFamily="18" charset="2"/>
              </a:rPr>
              <a:t>  </a:t>
            </a:r>
            <a:r>
              <a:rPr lang="en-US" sz="2500" dirty="0" err="1">
                <a:solidFill>
                  <a:srgbClr val="000000"/>
                </a:solidFill>
                <a:latin typeface="Wingdings 3" charset="2"/>
                <a:cs typeface="Wingdings 3" charset="2"/>
                <a:sym typeface="Symbol" pitchFamily="18" charset="2"/>
              </a:rPr>
              <a:t>h</a:t>
            </a:r>
            <a:r>
              <a:rPr lang="en-US" sz="2500" b="1" i="1" dirty="0" err="1">
                <a:sym typeface="Symbol" pitchFamily="18" charset="2"/>
              </a:rPr>
              <a:t>r</a:t>
            </a:r>
            <a:r>
              <a:rPr lang="en-US" sz="2500" b="1" i="1" dirty="0">
                <a:sym typeface="Symbol" pitchFamily="18" charset="2"/>
              </a:rPr>
              <a:t>   </a:t>
            </a:r>
            <a:r>
              <a:rPr lang="en-US" sz="2500" dirty="0">
                <a:solidFill>
                  <a:srgbClr val="000000"/>
                </a:solidFill>
                <a:latin typeface="Wingdings 3" charset="2"/>
                <a:cs typeface="Wingdings 3" charset="2"/>
                <a:sym typeface="Symbol" pitchFamily="18" charset="2"/>
              </a:rPr>
              <a:t>g</a:t>
            </a:r>
            <a:r>
              <a:rPr lang="en-US" sz="2500" dirty="0">
                <a:sym typeface="Symbol" pitchFamily="18" charset="2"/>
              </a:rPr>
              <a:t>  </a:t>
            </a:r>
            <a:r>
              <a:rPr lang="en-US" sz="2500" dirty="0" err="1">
                <a:solidFill>
                  <a:srgbClr val="000000"/>
                </a:solidFill>
                <a:latin typeface="Wingdings 3" charset="2"/>
                <a:cs typeface="Wingdings 3" charset="2"/>
                <a:sym typeface="Symbol" pitchFamily="18" charset="2"/>
              </a:rPr>
              <a:t>i</a:t>
            </a:r>
            <a:r>
              <a:rPr lang="en-US" sz="2500" b="1" i="1" dirty="0" err="1">
                <a:sym typeface="Symbol" pitchFamily="18" charset="2"/>
              </a:rPr>
              <a:t>I</a:t>
            </a:r>
            <a:r>
              <a:rPr lang="en-US" sz="2500" b="1" i="1" dirty="0">
                <a:sym typeface="Symbol" pitchFamily="18" charset="2"/>
              </a:rPr>
              <a:t>   </a:t>
            </a:r>
            <a:r>
              <a:rPr lang="en-US" sz="2500" dirty="0">
                <a:solidFill>
                  <a:srgbClr val="000000"/>
                </a:solidFill>
                <a:latin typeface="Wingdings 3" charset="2"/>
                <a:cs typeface="Wingdings 3" charset="2"/>
                <a:sym typeface="Symbol" pitchFamily="18" charset="2"/>
              </a:rPr>
              <a:t>g</a:t>
            </a:r>
            <a:r>
              <a:rPr lang="en-US" sz="2500" dirty="0">
                <a:sym typeface="Symbol" pitchFamily="18" charset="2"/>
              </a:rPr>
              <a:t>  </a:t>
            </a:r>
            <a:r>
              <a:rPr lang="en-US" sz="2500" dirty="0" err="1">
                <a:solidFill>
                  <a:srgbClr val="000000"/>
                </a:solidFill>
                <a:latin typeface="Wingdings 3" charset="2"/>
                <a:cs typeface="Wingdings 3" charset="2"/>
                <a:sym typeface="Symbol" pitchFamily="18" charset="2"/>
              </a:rPr>
              <a:t>i</a:t>
            </a:r>
            <a:r>
              <a:rPr lang="en-US" sz="2500" b="1" i="1" dirty="0" err="1">
                <a:sym typeface="Symbol" pitchFamily="18" charset="2"/>
              </a:rPr>
              <a:t>Y</a:t>
            </a:r>
            <a:r>
              <a:rPr lang="en-US" sz="2500" dirty="0">
                <a:sym typeface="Symbol" pitchFamily="18" charset="2"/>
              </a:rPr>
              <a:t> </a:t>
            </a:r>
          </a:p>
          <a:p>
            <a:pPr lvl="1">
              <a:spcBef>
                <a:spcPct val="15000"/>
              </a:spcBef>
              <a:buClr>
                <a:srgbClr val="5F5F5F"/>
              </a:buClr>
              <a:buSzPct val="105000"/>
            </a:pPr>
            <a:r>
              <a:rPr lang="en-US" sz="2500" dirty="0">
                <a:sym typeface="Symbol" pitchFamily="18" charset="2"/>
              </a:rPr>
              <a:t>expansionary fiscal policy shifts </a:t>
            </a:r>
            <a:r>
              <a:rPr lang="en-US" sz="2500" i="1" dirty="0">
                <a:sym typeface="Symbol" pitchFamily="18" charset="2"/>
              </a:rPr>
              <a:t>IS</a:t>
            </a:r>
            <a:r>
              <a:rPr lang="en-US" sz="2500" dirty="0">
                <a:sym typeface="Symbol" pitchFamily="18" charset="2"/>
              </a:rPr>
              <a:t> </a:t>
            </a:r>
            <a:r>
              <a:rPr lang="en-US" sz="900" dirty="0">
                <a:sym typeface="Symbol" pitchFamily="18" charset="2"/>
              </a:rPr>
              <a:t> </a:t>
            </a:r>
            <a:r>
              <a:rPr lang="en-US" sz="2500" dirty="0">
                <a:sym typeface="Symbol" pitchFamily="18" charset="2"/>
              </a:rPr>
              <a:t>curve right, raises income, and shifts </a:t>
            </a:r>
            <a:r>
              <a:rPr lang="en-US" sz="2500" i="1" dirty="0">
                <a:sym typeface="Symbol" pitchFamily="18" charset="2"/>
              </a:rPr>
              <a:t>AD</a:t>
            </a:r>
            <a:r>
              <a:rPr lang="en-US" sz="2500" dirty="0">
                <a:sym typeface="Symbol" pitchFamily="18" charset="2"/>
              </a:rPr>
              <a:t> </a:t>
            </a:r>
            <a:r>
              <a:rPr lang="en-US" sz="900" dirty="0">
                <a:sym typeface="Symbol" pitchFamily="18" charset="2"/>
              </a:rPr>
              <a:t> </a:t>
            </a:r>
            <a:r>
              <a:rPr lang="en-US" sz="2500" dirty="0">
                <a:sym typeface="Symbol" pitchFamily="18" charset="2"/>
              </a:rPr>
              <a:t>curve right.</a:t>
            </a:r>
          </a:p>
          <a:p>
            <a:pPr lvl="1">
              <a:spcBef>
                <a:spcPct val="15000"/>
              </a:spcBef>
              <a:buClr>
                <a:srgbClr val="5F5F5F"/>
              </a:buClr>
              <a:buSzPct val="105000"/>
            </a:pPr>
            <a:r>
              <a:rPr lang="en-US" sz="2500" dirty="0">
                <a:sym typeface="Symbol" pitchFamily="18" charset="2"/>
              </a:rPr>
              <a:t>expansionary monetary policy shifts </a:t>
            </a:r>
            <a:r>
              <a:rPr lang="en-US" sz="2500" i="1" dirty="0">
                <a:sym typeface="Symbol" pitchFamily="18" charset="2"/>
              </a:rPr>
              <a:t>LM</a:t>
            </a:r>
            <a:r>
              <a:rPr lang="en-US" sz="2500" dirty="0">
                <a:sym typeface="Symbol" pitchFamily="18" charset="2"/>
              </a:rPr>
              <a:t> </a:t>
            </a:r>
            <a:r>
              <a:rPr lang="en-US" sz="900" dirty="0">
                <a:sym typeface="Symbol" pitchFamily="18" charset="2"/>
              </a:rPr>
              <a:t> </a:t>
            </a:r>
            <a:r>
              <a:rPr lang="en-US" sz="2500" dirty="0">
                <a:sym typeface="Symbol" pitchFamily="18" charset="2"/>
              </a:rPr>
              <a:t>curve right, raises income, and shifts </a:t>
            </a:r>
            <a:r>
              <a:rPr lang="en-US" sz="2500" i="1" dirty="0">
                <a:sym typeface="Symbol" pitchFamily="18" charset="2"/>
              </a:rPr>
              <a:t>AD</a:t>
            </a:r>
            <a:r>
              <a:rPr lang="en-US" sz="2500" dirty="0">
                <a:sym typeface="Symbol" pitchFamily="18" charset="2"/>
              </a:rPr>
              <a:t> </a:t>
            </a:r>
            <a:r>
              <a:rPr lang="en-US" sz="900" dirty="0">
                <a:sym typeface="Symbol" pitchFamily="18" charset="2"/>
              </a:rPr>
              <a:t> </a:t>
            </a:r>
            <a:r>
              <a:rPr lang="en-US" sz="2500" dirty="0">
                <a:sym typeface="Symbol" pitchFamily="18" charset="2"/>
              </a:rPr>
              <a:t>curve right.</a:t>
            </a:r>
          </a:p>
          <a:p>
            <a:pPr lvl="1">
              <a:spcBef>
                <a:spcPct val="15000"/>
              </a:spcBef>
              <a:buClr>
                <a:srgbClr val="5F5F5F"/>
              </a:buClr>
              <a:buSzPct val="105000"/>
            </a:pPr>
            <a:r>
              <a:rPr lang="en-US" sz="2500" i="1" dirty="0">
                <a:sym typeface="Symbol" pitchFamily="18" charset="2"/>
              </a:rPr>
              <a:t>IS</a:t>
            </a:r>
            <a:r>
              <a:rPr lang="en-US" sz="2500" dirty="0">
                <a:sym typeface="Symbol" pitchFamily="18" charset="2"/>
              </a:rPr>
              <a:t> </a:t>
            </a:r>
            <a:r>
              <a:rPr lang="en-US" sz="900" dirty="0">
                <a:sym typeface="Symbol" pitchFamily="18" charset="2"/>
              </a:rPr>
              <a:t> </a:t>
            </a:r>
            <a:r>
              <a:rPr lang="en-US" sz="2500" dirty="0">
                <a:sym typeface="Symbol" pitchFamily="18" charset="2"/>
              </a:rPr>
              <a:t>or </a:t>
            </a:r>
            <a:r>
              <a:rPr lang="en-US" sz="2500" i="1" dirty="0">
                <a:sym typeface="Symbol" pitchFamily="18" charset="2"/>
              </a:rPr>
              <a:t>LM</a:t>
            </a:r>
            <a:r>
              <a:rPr lang="en-US" sz="2500" dirty="0">
                <a:sym typeface="Symbol" pitchFamily="18" charset="2"/>
              </a:rPr>
              <a:t> </a:t>
            </a:r>
            <a:r>
              <a:rPr lang="en-US" sz="900" dirty="0">
                <a:sym typeface="Symbol" pitchFamily="18" charset="2"/>
              </a:rPr>
              <a:t> </a:t>
            </a:r>
            <a:r>
              <a:rPr lang="en-US" sz="2500" dirty="0">
                <a:sym typeface="Symbol" pitchFamily="18" charset="2"/>
              </a:rPr>
              <a:t>shocks shift the </a:t>
            </a:r>
            <a:r>
              <a:rPr lang="en-US" sz="2500" i="1" dirty="0">
                <a:sym typeface="Symbol" pitchFamily="18" charset="2"/>
              </a:rPr>
              <a:t>AD</a:t>
            </a:r>
            <a:r>
              <a:rPr lang="en-US" sz="2500" dirty="0">
                <a:sym typeface="Symbol" pitchFamily="18" charset="2"/>
              </a:rPr>
              <a:t> </a:t>
            </a:r>
            <a:r>
              <a:rPr lang="en-US" sz="900" dirty="0">
                <a:sym typeface="Symbol" pitchFamily="18" charset="2"/>
              </a:rPr>
              <a:t> </a:t>
            </a:r>
            <a:r>
              <a:rPr lang="en-US" sz="2500" dirty="0">
                <a:sym typeface="Symbol" pitchFamily="18" charset="2"/>
              </a:rPr>
              <a:t>curve.</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56</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524948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41300" y="1703388"/>
            <a:ext cx="3352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1963" indent="-461963">
              <a:lnSpc>
                <a:spcPct val="105000"/>
              </a:lnSpc>
              <a:spcBef>
                <a:spcPct val="50000"/>
              </a:spcBef>
              <a:buClr>
                <a:srgbClr val="008080"/>
              </a:buClr>
              <a:buSzPct val="120000"/>
              <a:buFont typeface="Wingdings" pitchFamily="2" charset="2"/>
              <a:buNone/>
              <a:tabLst>
                <a:tab pos="1371600" algn="l"/>
              </a:tabLst>
            </a:pPr>
            <a:endParaRPr lang="en-US" sz="2400">
              <a:sym typeface="Symbol" pitchFamily="18" charset="2"/>
            </a:endParaRPr>
          </a:p>
          <a:p>
            <a:pPr marL="461963" indent="-461963">
              <a:lnSpc>
                <a:spcPct val="105000"/>
              </a:lnSpc>
              <a:buClr>
                <a:srgbClr val="008080"/>
              </a:buClr>
              <a:buSzPct val="120000"/>
              <a:buFont typeface="Wingdings" pitchFamily="2" charset="2"/>
              <a:buNone/>
              <a:tabLst>
                <a:tab pos="1371600" algn="l"/>
              </a:tabLst>
            </a:pPr>
            <a:endParaRPr lang="en-US" sz="2400">
              <a:sym typeface="Symbol" pitchFamily="18" charset="2"/>
            </a:endParaRPr>
          </a:p>
          <a:p>
            <a:pPr marL="461963" indent="-461963">
              <a:lnSpc>
                <a:spcPct val="105000"/>
              </a:lnSpc>
              <a:buClr>
                <a:srgbClr val="008080"/>
              </a:buClr>
              <a:buSzPct val="120000"/>
              <a:buFont typeface="Wingdings" pitchFamily="2" charset="2"/>
              <a:buNone/>
              <a:tabLst>
                <a:tab pos="1371600" algn="l"/>
              </a:tabLst>
            </a:pPr>
            <a:r>
              <a:rPr lang="en-US" sz="2400">
                <a:sym typeface="Symbol" pitchFamily="18" charset="2"/>
              </a:rPr>
              <a:t>	causing output &amp; income to rise.  </a:t>
            </a:r>
            <a:endParaRPr lang="en-US" sz="2400"/>
          </a:p>
        </p:txBody>
      </p:sp>
      <p:grpSp>
        <p:nvGrpSpPr>
          <p:cNvPr id="20483" name="Group 3"/>
          <p:cNvGrpSpPr>
            <a:grpSpLocks/>
          </p:cNvGrpSpPr>
          <p:nvPr/>
        </p:nvGrpSpPr>
        <p:grpSpPr bwMode="auto">
          <a:xfrm>
            <a:off x="5272088" y="2359025"/>
            <a:ext cx="2592387" cy="2198688"/>
            <a:chOff x="3321" y="1486"/>
            <a:chExt cx="1633" cy="1385"/>
          </a:xfrm>
        </p:grpSpPr>
        <p:sp>
          <p:nvSpPr>
            <p:cNvPr id="20527" name="Line 4"/>
            <p:cNvSpPr>
              <a:spLocks noChangeShapeType="1"/>
            </p:cNvSpPr>
            <p:nvPr/>
          </p:nvSpPr>
          <p:spPr bwMode="auto">
            <a:xfrm>
              <a:off x="3321" y="1486"/>
              <a:ext cx="1257" cy="1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8" name="Text Box 5"/>
            <p:cNvSpPr txBox="1">
              <a:spLocks noChangeArrowheads="1"/>
            </p:cNvSpPr>
            <p:nvPr/>
          </p:nvSpPr>
          <p:spPr bwMode="auto">
            <a:xfrm>
              <a:off x="4521" y="2583"/>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IS</a:t>
              </a:r>
              <a:r>
                <a:rPr lang="en-US" sz="2200" b="1" i="1" baseline="-25000">
                  <a:latin typeface="Tahoma" pitchFamily="34" charset="0"/>
                </a:rPr>
                <a:t>1</a:t>
              </a:r>
            </a:p>
          </p:txBody>
        </p:sp>
      </p:grpSp>
      <p:sp>
        <p:nvSpPr>
          <p:cNvPr id="20484" name="Rectangle 6"/>
          <p:cNvSpPr>
            <a:spLocks noGrp="1" noChangeArrowheads="1"/>
          </p:cNvSpPr>
          <p:nvPr>
            <p:ph type="title"/>
          </p:nvPr>
        </p:nvSpPr>
        <p:spPr>
          <a:xfrm>
            <a:off x="495300" y="273050"/>
            <a:ext cx="7597775" cy="838200"/>
          </a:xfrm>
        </p:spPr>
        <p:txBody>
          <a:bodyPr/>
          <a:lstStyle/>
          <a:p>
            <a:r>
              <a:rPr lang="en-US" sz="3100" smtClean="0"/>
              <a:t>An increase in government purchases</a:t>
            </a:r>
          </a:p>
        </p:txBody>
      </p:sp>
      <p:sp>
        <p:nvSpPr>
          <p:cNvPr id="37895" name="Rectangle 7"/>
          <p:cNvSpPr>
            <a:spLocks noGrp="1" noChangeArrowheads="1"/>
          </p:cNvSpPr>
          <p:nvPr>
            <p:ph type="body" idx="1"/>
          </p:nvPr>
        </p:nvSpPr>
        <p:spPr>
          <a:xfrm>
            <a:off x="241300" y="1246188"/>
            <a:ext cx="3505200" cy="533400"/>
          </a:xfrm>
        </p:spPr>
        <p:txBody>
          <a:bodyPr/>
          <a:lstStyle/>
          <a:p>
            <a:pPr marL="0" indent="0">
              <a:spcBef>
                <a:spcPct val="50000"/>
              </a:spcBef>
              <a:buFont typeface="Wingdings" pitchFamily="2" charset="2"/>
              <a:buNone/>
              <a:tabLst>
                <a:tab pos="1371600" algn="l"/>
              </a:tabLst>
            </a:pPr>
            <a:r>
              <a:rPr lang="en-US" sz="2400" smtClean="0">
                <a:sym typeface="Symbol" pitchFamily="18" charset="2"/>
              </a:rPr>
              <a:t>1.  </a:t>
            </a:r>
            <a:r>
              <a:rPr lang="en-US" sz="2400" i="1" smtClean="0">
                <a:sym typeface="Symbol" pitchFamily="18" charset="2"/>
              </a:rPr>
              <a:t>IS</a:t>
            </a:r>
            <a:r>
              <a:rPr lang="en-US" sz="2400" smtClean="0">
                <a:sym typeface="Symbol" pitchFamily="18" charset="2"/>
              </a:rPr>
              <a:t>  curve shifts right </a:t>
            </a:r>
          </a:p>
        </p:txBody>
      </p:sp>
      <p:grpSp>
        <p:nvGrpSpPr>
          <p:cNvPr id="20486" name="Group 8"/>
          <p:cNvGrpSpPr>
            <a:grpSpLocks/>
          </p:cNvGrpSpPr>
          <p:nvPr/>
        </p:nvGrpSpPr>
        <p:grpSpPr bwMode="auto">
          <a:xfrm>
            <a:off x="4662488" y="1357313"/>
            <a:ext cx="3962400" cy="3616325"/>
            <a:chOff x="2976" y="1296"/>
            <a:chExt cx="2304" cy="2088"/>
          </a:xfrm>
        </p:grpSpPr>
        <p:grpSp>
          <p:nvGrpSpPr>
            <p:cNvPr id="20522" name="Group 9"/>
            <p:cNvGrpSpPr>
              <a:grpSpLocks/>
            </p:cNvGrpSpPr>
            <p:nvPr/>
          </p:nvGrpSpPr>
          <p:grpSpPr bwMode="auto">
            <a:xfrm>
              <a:off x="3120" y="1536"/>
              <a:ext cx="1968" cy="1728"/>
              <a:chOff x="2640" y="1056"/>
              <a:chExt cx="2496" cy="2112"/>
            </a:xfrm>
          </p:grpSpPr>
          <p:sp>
            <p:nvSpPr>
              <p:cNvPr id="20525" name="Line 10"/>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6" name="Line 11"/>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523" name="Text Box 12"/>
            <p:cNvSpPr txBox="1">
              <a:spLocks noChangeArrowheads="1"/>
            </p:cNvSpPr>
            <p:nvPr/>
          </p:nvSpPr>
          <p:spPr bwMode="auto">
            <a:xfrm>
              <a:off x="4944" y="3120"/>
              <a:ext cx="33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20524" name="Text Box 13"/>
            <p:cNvSpPr txBox="1">
              <a:spLocks noChangeArrowheads="1"/>
            </p:cNvSpPr>
            <p:nvPr/>
          </p:nvSpPr>
          <p:spPr bwMode="auto">
            <a:xfrm>
              <a:off x="2976" y="1296"/>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r</a:t>
              </a:r>
              <a:endParaRPr lang="en-US" sz="2200"/>
            </a:p>
          </p:txBody>
        </p:sp>
      </p:grpSp>
      <p:grpSp>
        <p:nvGrpSpPr>
          <p:cNvPr id="20487" name="Group 14"/>
          <p:cNvGrpSpPr>
            <a:grpSpLocks/>
          </p:cNvGrpSpPr>
          <p:nvPr/>
        </p:nvGrpSpPr>
        <p:grpSpPr bwMode="auto">
          <a:xfrm>
            <a:off x="5348288" y="1738313"/>
            <a:ext cx="2667000" cy="2590800"/>
            <a:chOff x="3504" y="1200"/>
            <a:chExt cx="1488" cy="1440"/>
          </a:xfrm>
        </p:grpSpPr>
        <p:sp>
          <p:nvSpPr>
            <p:cNvPr id="20520" name="Line 15"/>
            <p:cNvSpPr>
              <a:spLocks noChangeShapeType="1"/>
            </p:cNvSpPr>
            <p:nvPr/>
          </p:nvSpPr>
          <p:spPr bwMode="auto">
            <a:xfrm flipV="1">
              <a:off x="3504" y="1440"/>
              <a:ext cx="1200" cy="1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1" name="Text Box 16"/>
            <p:cNvSpPr txBox="1">
              <a:spLocks noChangeArrowheads="1"/>
            </p:cNvSpPr>
            <p:nvPr/>
          </p:nvSpPr>
          <p:spPr bwMode="auto">
            <a:xfrm>
              <a:off x="4560" y="1200"/>
              <a:ext cx="43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LM</a:t>
              </a:r>
            </a:p>
          </p:txBody>
        </p:sp>
      </p:grpSp>
      <p:grpSp>
        <p:nvGrpSpPr>
          <p:cNvPr id="20488" name="Group 17"/>
          <p:cNvGrpSpPr>
            <a:grpSpLocks/>
          </p:cNvGrpSpPr>
          <p:nvPr/>
        </p:nvGrpSpPr>
        <p:grpSpPr bwMode="auto">
          <a:xfrm>
            <a:off x="4495800" y="3095625"/>
            <a:ext cx="2066925" cy="2085975"/>
            <a:chOff x="2832" y="1950"/>
            <a:chExt cx="1302" cy="1314"/>
          </a:xfrm>
        </p:grpSpPr>
        <p:sp>
          <p:nvSpPr>
            <p:cNvPr id="20516" name="Line 18"/>
            <p:cNvSpPr>
              <a:spLocks noChangeShapeType="1"/>
            </p:cNvSpPr>
            <p:nvPr/>
          </p:nvSpPr>
          <p:spPr bwMode="auto">
            <a:xfrm flipH="1">
              <a:off x="3092" y="2130"/>
              <a:ext cx="87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17" name="Line 19"/>
            <p:cNvSpPr>
              <a:spLocks noChangeShapeType="1"/>
            </p:cNvSpPr>
            <p:nvPr/>
          </p:nvSpPr>
          <p:spPr bwMode="auto">
            <a:xfrm flipH="1">
              <a:off x="3966" y="2127"/>
              <a:ext cx="0" cy="87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18" name="Text Box 20"/>
            <p:cNvSpPr txBox="1">
              <a:spLocks noChangeArrowheads="1"/>
            </p:cNvSpPr>
            <p:nvPr/>
          </p:nvSpPr>
          <p:spPr bwMode="auto">
            <a:xfrm>
              <a:off x="2832" y="195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latin typeface="Tahoma" pitchFamily="34" charset="0"/>
                </a:rPr>
                <a:t>r</a:t>
              </a:r>
              <a:r>
                <a:rPr lang="en-US" sz="2100" b="1" i="1" baseline="-25000">
                  <a:latin typeface="Tahoma" pitchFamily="34" charset="0"/>
                </a:rPr>
                <a:t>1</a:t>
              </a:r>
              <a:endParaRPr lang="en-US" sz="2100" baseline="-25000"/>
            </a:p>
          </p:txBody>
        </p:sp>
        <p:sp>
          <p:nvSpPr>
            <p:cNvPr id="20519" name="Text Box 21"/>
            <p:cNvSpPr txBox="1">
              <a:spLocks noChangeArrowheads="1"/>
            </p:cNvSpPr>
            <p:nvPr/>
          </p:nvSpPr>
          <p:spPr bwMode="auto">
            <a:xfrm>
              <a:off x="3798" y="2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latin typeface="Tahoma" pitchFamily="34" charset="0"/>
                </a:rPr>
                <a:t>Y</a:t>
              </a:r>
              <a:r>
                <a:rPr lang="en-US" sz="2100" b="1" i="1" baseline="-25000">
                  <a:latin typeface="Tahoma" pitchFamily="34" charset="0"/>
                </a:rPr>
                <a:t>1</a:t>
              </a:r>
              <a:endParaRPr lang="en-US" sz="2100" baseline="-25000"/>
            </a:p>
          </p:txBody>
        </p:sp>
      </p:grpSp>
      <p:graphicFrame>
        <p:nvGraphicFramePr>
          <p:cNvPr id="37910" name="Object 2"/>
          <p:cNvGraphicFramePr>
            <a:graphicFrameLocks noChangeAspect="1"/>
          </p:cNvGraphicFramePr>
          <p:nvPr>
            <p:extLst>
              <p:ext uri="{D42A27DB-BD31-4B8C-83A1-F6EECF244321}">
                <p14:modId xmlns:p14="http://schemas.microsoft.com/office/powerpoint/2010/main" val="3250897038"/>
              </p:ext>
            </p:extLst>
          </p:nvPr>
        </p:nvGraphicFramePr>
        <p:xfrm>
          <a:off x="652463" y="1649413"/>
          <a:ext cx="2355850" cy="827087"/>
        </p:xfrm>
        <a:graphic>
          <a:graphicData uri="http://schemas.openxmlformats.org/presentationml/2006/ole">
            <mc:AlternateContent xmlns:mc="http://schemas.openxmlformats.org/markup-compatibility/2006">
              <mc:Choice xmlns:v="urn:schemas-microsoft-com:vml" Requires="v">
                <p:oleObj spid="_x0000_s3115" name="Equation" r:id="rId4" imgW="1231560" imgH="431640" progId="Equation.DSMT4">
                  <p:embed/>
                </p:oleObj>
              </mc:Choice>
              <mc:Fallback>
                <p:oleObj name="Equation" r:id="rId4" imgW="1231560" imgH="431640" progId="Equation.DSMT4">
                  <p:embed/>
                  <p:pic>
                    <p:nvPicPr>
                      <p:cNvPr id="0" name=""/>
                      <p:cNvPicPr>
                        <a:picLocks noChangeAspect="1" noChangeArrowheads="1"/>
                      </p:cNvPicPr>
                      <p:nvPr/>
                    </p:nvPicPr>
                    <p:blipFill>
                      <a:blip r:embed="rId5"/>
                      <a:srcRect/>
                      <a:stretch>
                        <a:fillRect/>
                      </a:stretch>
                    </p:blipFill>
                    <p:spPr bwMode="auto">
                      <a:xfrm>
                        <a:off x="652463" y="1649413"/>
                        <a:ext cx="235585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23"/>
          <p:cNvGrpSpPr>
            <a:grpSpLocks/>
          </p:cNvGrpSpPr>
          <p:nvPr/>
        </p:nvGrpSpPr>
        <p:grpSpPr bwMode="auto">
          <a:xfrm>
            <a:off x="5880100" y="1814513"/>
            <a:ext cx="2579688" cy="2300287"/>
            <a:chOff x="3704" y="1143"/>
            <a:chExt cx="1625" cy="1449"/>
          </a:xfrm>
        </p:grpSpPr>
        <p:sp>
          <p:nvSpPr>
            <p:cNvPr id="20514" name="Line 24"/>
            <p:cNvSpPr>
              <a:spLocks noChangeShapeType="1"/>
            </p:cNvSpPr>
            <p:nvPr/>
          </p:nvSpPr>
          <p:spPr bwMode="auto">
            <a:xfrm>
              <a:off x="3704" y="1143"/>
              <a:ext cx="1257" cy="125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5" name="Text Box 25"/>
            <p:cNvSpPr txBox="1">
              <a:spLocks noChangeArrowheads="1"/>
            </p:cNvSpPr>
            <p:nvPr/>
          </p:nvSpPr>
          <p:spPr bwMode="auto">
            <a:xfrm>
              <a:off x="4896" y="2304"/>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solidFill>
                    <a:srgbClr val="FF0000"/>
                  </a:solidFill>
                  <a:latin typeface="Tahoma" pitchFamily="34" charset="0"/>
                </a:rPr>
                <a:t>IS</a:t>
              </a:r>
              <a:r>
                <a:rPr lang="en-US" sz="2200" b="1" i="1" baseline="-25000">
                  <a:solidFill>
                    <a:srgbClr val="FF0000"/>
                  </a:solidFill>
                  <a:latin typeface="Tahoma" pitchFamily="34" charset="0"/>
                </a:rPr>
                <a:t>2</a:t>
              </a:r>
            </a:p>
          </p:txBody>
        </p:sp>
      </p:grpSp>
      <p:sp>
        <p:nvSpPr>
          <p:cNvPr id="37914" name="Line 26"/>
          <p:cNvSpPr>
            <a:spLocks noChangeShapeType="1"/>
          </p:cNvSpPr>
          <p:nvPr/>
        </p:nvSpPr>
        <p:spPr bwMode="auto">
          <a:xfrm>
            <a:off x="6300788" y="3381375"/>
            <a:ext cx="11382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 name="Group 27"/>
          <p:cNvGrpSpPr>
            <a:grpSpLocks/>
          </p:cNvGrpSpPr>
          <p:nvPr/>
        </p:nvGrpSpPr>
        <p:grpSpPr bwMode="auto">
          <a:xfrm>
            <a:off x="6602413" y="2820988"/>
            <a:ext cx="533400" cy="2360612"/>
            <a:chOff x="4159" y="1777"/>
            <a:chExt cx="336" cy="1487"/>
          </a:xfrm>
        </p:grpSpPr>
        <p:sp>
          <p:nvSpPr>
            <p:cNvPr id="20512" name="Line 28"/>
            <p:cNvSpPr>
              <a:spLocks noChangeShapeType="1"/>
            </p:cNvSpPr>
            <p:nvPr/>
          </p:nvSpPr>
          <p:spPr bwMode="auto">
            <a:xfrm flipH="1">
              <a:off x="4327" y="1777"/>
              <a:ext cx="0" cy="122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13" name="Text Box 29"/>
            <p:cNvSpPr txBox="1">
              <a:spLocks noChangeArrowheads="1"/>
            </p:cNvSpPr>
            <p:nvPr/>
          </p:nvSpPr>
          <p:spPr bwMode="auto">
            <a:xfrm>
              <a:off x="4159" y="2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FF0000"/>
                  </a:solidFill>
                  <a:latin typeface="Tahoma" pitchFamily="34" charset="0"/>
                </a:rPr>
                <a:t>Y</a:t>
              </a:r>
              <a:r>
                <a:rPr lang="en-US" sz="2100" b="1" i="1" baseline="-25000">
                  <a:solidFill>
                    <a:srgbClr val="FF0000"/>
                  </a:solidFill>
                  <a:latin typeface="Tahoma" pitchFamily="34" charset="0"/>
                </a:rPr>
                <a:t>2</a:t>
              </a:r>
              <a:endParaRPr lang="en-US" sz="2100" baseline="-25000">
                <a:solidFill>
                  <a:srgbClr val="FF0000"/>
                </a:solidFill>
              </a:endParaRPr>
            </a:p>
          </p:txBody>
        </p:sp>
      </p:grpSp>
      <p:grpSp>
        <p:nvGrpSpPr>
          <p:cNvPr id="9" name="Group 30"/>
          <p:cNvGrpSpPr>
            <a:grpSpLocks/>
          </p:cNvGrpSpPr>
          <p:nvPr/>
        </p:nvGrpSpPr>
        <p:grpSpPr bwMode="auto">
          <a:xfrm>
            <a:off x="4495800" y="2514600"/>
            <a:ext cx="2376488" cy="457200"/>
            <a:chOff x="2832" y="1584"/>
            <a:chExt cx="1497" cy="288"/>
          </a:xfrm>
        </p:grpSpPr>
        <p:sp>
          <p:nvSpPr>
            <p:cNvPr id="20510" name="Line 31"/>
            <p:cNvSpPr>
              <a:spLocks noChangeShapeType="1"/>
            </p:cNvSpPr>
            <p:nvPr/>
          </p:nvSpPr>
          <p:spPr bwMode="auto">
            <a:xfrm flipH="1" flipV="1">
              <a:off x="3094" y="1760"/>
              <a:ext cx="1235" cy="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11" name="Text Box 32"/>
            <p:cNvSpPr txBox="1">
              <a:spLocks noChangeArrowheads="1"/>
            </p:cNvSpPr>
            <p:nvPr/>
          </p:nvSpPr>
          <p:spPr bwMode="auto">
            <a:xfrm>
              <a:off x="2832" y="158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FF0000"/>
                  </a:solidFill>
                  <a:latin typeface="Tahoma" pitchFamily="34" charset="0"/>
                </a:rPr>
                <a:t>r</a:t>
              </a:r>
              <a:r>
                <a:rPr lang="en-US" sz="2100" b="1" i="1" baseline="-25000">
                  <a:solidFill>
                    <a:srgbClr val="FF0000"/>
                  </a:solidFill>
                  <a:latin typeface="Tahoma" pitchFamily="34" charset="0"/>
                </a:rPr>
                <a:t>2</a:t>
              </a:r>
              <a:endParaRPr lang="en-US" sz="2100" baseline="-25000">
                <a:solidFill>
                  <a:srgbClr val="FF0000"/>
                </a:solidFill>
              </a:endParaRPr>
            </a:p>
          </p:txBody>
        </p:sp>
      </p:grpSp>
      <p:grpSp>
        <p:nvGrpSpPr>
          <p:cNvPr id="10" name="Group 33"/>
          <p:cNvGrpSpPr>
            <a:grpSpLocks/>
          </p:cNvGrpSpPr>
          <p:nvPr/>
        </p:nvGrpSpPr>
        <p:grpSpPr bwMode="auto">
          <a:xfrm>
            <a:off x="6308725" y="3462338"/>
            <a:ext cx="1106488" cy="652462"/>
            <a:chOff x="3974" y="2181"/>
            <a:chExt cx="697" cy="411"/>
          </a:xfrm>
        </p:grpSpPr>
        <p:grpSp>
          <p:nvGrpSpPr>
            <p:cNvPr id="20506" name="Group 34"/>
            <p:cNvGrpSpPr>
              <a:grpSpLocks/>
            </p:cNvGrpSpPr>
            <p:nvPr/>
          </p:nvGrpSpPr>
          <p:grpSpPr bwMode="auto">
            <a:xfrm>
              <a:off x="4272" y="2304"/>
              <a:ext cx="288" cy="288"/>
              <a:chOff x="1008" y="3264"/>
              <a:chExt cx="288" cy="288"/>
            </a:xfrm>
          </p:grpSpPr>
          <p:sp>
            <p:nvSpPr>
              <p:cNvPr id="20508" name="AutoShape 35"/>
              <p:cNvSpPr>
                <a:spLocks noChangeArrowheads="1"/>
              </p:cNvSpPr>
              <p:nvPr/>
            </p:nvSpPr>
            <p:spPr bwMode="auto">
              <a:xfrm>
                <a:off x="1008" y="3264"/>
                <a:ext cx="288" cy="288"/>
              </a:xfrm>
              <a:prstGeom prst="roundRect">
                <a:avLst>
                  <a:gd name="adj" fmla="val 50000"/>
                </a:avLst>
              </a:prstGeom>
              <a:solidFill>
                <a:srgbClr val="66CCFF"/>
              </a:solidFill>
              <a:ln w="9525">
                <a:solidFill>
                  <a:schemeClr val="tx1"/>
                </a:solidFill>
                <a:round/>
                <a:headEnd/>
                <a:tailEnd/>
              </a:ln>
            </p:spPr>
            <p:txBody>
              <a:bodyPr wrap="none" anchor="ctr"/>
              <a:lstStyle/>
              <a:p>
                <a:endParaRPr lang="en-US"/>
              </a:p>
            </p:txBody>
          </p:sp>
          <p:sp>
            <p:nvSpPr>
              <p:cNvPr id="20509" name="Text Box 36"/>
              <p:cNvSpPr txBox="1">
                <a:spLocks noChangeArrowheads="1"/>
              </p:cNvSpPr>
              <p:nvPr/>
            </p:nvSpPr>
            <p:spPr bwMode="auto">
              <a:xfrm>
                <a:off x="1008" y="3264"/>
                <a:ext cx="28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100">
                    <a:latin typeface="Tahoma" pitchFamily="34" charset="0"/>
                  </a:rPr>
                  <a:t>1.</a:t>
                </a:r>
              </a:p>
            </p:txBody>
          </p:sp>
        </p:grpSp>
        <p:sp>
          <p:nvSpPr>
            <p:cNvPr id="20507" name="AutoShape 37"/>
            <p:cNvSpPr>
              <a:spLocks/>
            </p:cNvSpPr>
            <p:nvPr/>
          </p:nvSpPr>
          <p:spPr bwMode="auto">
            <a:xfrm rot="-5377495">
              <a:off x="4275" y="1880"/>
              <a:ext cx="96" cy="697"/>
            </a:xfrm>
            <a:prstGeom prst="leftBrace">
              <a:avLst>
                <a:gd name="adj1" fmla="val 60503"/>
                <a:gd name="adj2" fmla="val 60875"/>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7926" name="Rectangle 38"/>
          <p:cNvSpPr>
            <a:spLocks noChangeArrowheads="1"/>
          </p:cNvSpPr>
          <p:nvPr/>
        </p:nvSpPr>
        <p:spPr bwMode="auto">
          <a:xfrm>
            <a:off x="241300" y="3303588"/>
            <a:ext cx="3581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1963" indent="-461963">
              <a:lnSpc>
                <a:spcPct val="105000"/>
              </a:lnSpc>
              <a:spcBef>
                <a:spcPct val="50000"/>
              </a:spcBef>
              <a:buClr>
                <a:srgbClr val="008080"/>
              </a:buClr>
              <a:buSzPct val="120000"/>
              <a:buFont typeface="Wingdings" pitchFamily="2" charset="2"/>
              <a:buNone/>
              <a:tabLst>
                <a:tab pos="1371600" algn="l"/>
              </a:tabLst>
            </a:pPr>
            <a:r>
              <a:rPr lang="en-US" sz="2400">
                <a:sym typeface="Symbol" pitchFamily="18" charset="2"/>
              </a:rPr>
              <a:t>2.  This raises money demand, causing the interest rate to rise…</a:t>
            </a:r>
            <a:endParaRPr lang="en-US" sz="2400"/>
          </a:p>
        </p:txBody>
      </p:sp>
      <p:grpSp>
        <p:nvGrpSpPr>
          <p:cNvPr id="12" name="Group 39"/>
          <p:cNvGrpSpPr>
            <a:grpSpLocks/>
          </p:cNvGrpSpPr>
          <p:nvPr/>
        </p:nvGrpSpPr>
        <p:grpSpPr bwMode="auto">
          <a:xfrm>
            <a:off x="4114800" y="2895600"/>
            <a:ext cx="457200" cy="457200"/>
            <a:chOff x="1008" y="3264"/>
            <a:chExt cx="288" cy="288"/>
          </a:xfrm>
        </p:grpSpPr>
        <p:sp>
          <p:nvSpPr>
            <p:cNvPr id="20504" name="AutoShape 40"/>
            <p:cNvSpPr>
              <a:spLocks noChangeArrowheads="1"/>
            </p:cNvSpPr>
            <p:nvPr/>
          </p:nvSpPr>
          <p:spPr bwMode="auto">
            <a:xfrm>
              <a:off x="1008" y="3264"/>
              <a:ext cx="288" cy="288"/>
            </a:xfrm>
            <a:prstGeom prst="roundRect">
              <a:avLst>
                <a:gd name="adj" fmla="val 50000"/>
              </a:avLst>
            </a:prstGeom>
            <a:solidFill>
              <a:srgbClr val="66CCFF"/>
            </a:solidFill>
            <a:ln w="9525">
              <a:solidFill>
                <a:schemeClr val="tx1"/>
              </a:solidFill>
              <a:round/>
              <a:headEnd/>
              <a:tailEnd/>
            </a:ln>
          </p:spPr>
          <p:txBody>
            <a:bodyPr wrap="none" anchor="ctr"/>
            <a:lstStyle/>
            <a:p>
              <a:endParaRPr lang="en-US"/>
            </a:p>
          </p:txBody>
        </p:sp>
        <p:sp>
          <p:nvSpPr>
            <p:cNvPr id="20505" name="Text Box 41"/>
            <p:cNvSpPr txBox="1">
              <a:spLocks noChangeArrowheads="1"/>
            </p:cNvSpPr>
            <p:nvPr/>
          </p:nvSpPr>
          <p:spPr bwMode="auto">
            <a:xfrm>
              <a:off x="1008" y="3264"/>
              <a:ext cx="28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100">
                  <a:latin typeface="Tahoma" pitchFamily="34" charset="0"/>
                </a:rPr>
                <a:t>2.</a:t>
              </a:r>
            </a:p>
          </p:txBody>
        </p:sp>
      </p:grpSp>
      <p:sp>
        <p:nvSpPr>
          <p:cNvPr id="37930" name="Rectangle 42"/>
          <p:cNvSpPr>
            <a:spLocks noChangeArrowheads="1"/>
          </p:cNvSpPr>
          <p:nvPr/>
        </p:nvSpPr>
        <p:spPr bwMode="auto">
          <a:xfrm>
            <a:off x="241300" y="4598988"/>
            <a:ext cx="4572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1963" indent="-461963">
              <a:lnSpc>
                <a:spcPct val="105000"/>
              </a:lnSpc>
              <a:spcBef>
                <a:spcPct val="50000"/>
              </a:spcBef>
              <a:buClr>
                <a:srgbClr val="008080"/>
              </a:buClr>
              <a:buSzPct val="120000"/>
              <a:buFont typeface="Wingdings" pitchFamily="2" charset="2"/>
              <a:buNone/>
              <a:tabLst>
                <a:tab pos="1371600" algn="l"/>
              </a:tabLst>
            </a:pPr>
            <a:r>
              <a:rPr lang="en-US" sz="2400">
                <a:sym typeface="Symbol" pitchFamily="18" charset="2"/>
              </a:rPr>
              <a:t>3.  …which reduces investment, so the final increase in </a:t>
            </a:r>
            <a:r>
              <a:rPr lang="en-US" sz="2400" b="1" i="1">
                <a:sym typeface="Symbol" pitchFamily="18" charset="2"/>
              </a:rPr>
              <a:t>Y</a:t>
            </a:r>
            <a:endParaRPr lang="en-US" sz="2400">
              <a:sym typeface="Symbol" pitchFamily="18" charset="2"/>
            </a:endParaRPr>
          </a:p>
        </p:txBody>
      </p:sp>
      <p:graphicFrame>
        <p:nvGraphicFramePr>
          <p:cNvPr id="37931" name="Object 3"/>
          <p:cNvGraphicFramePr>
            <a:graphicFrameLocks noChangeAspect="1"/>
          </p:cNvGraphicFramePr>
          <p:nvPr>
            <p:extLst>
              <p:ext uri="{D42A27DB-BD31-4B8C-83A1-F6EECF244321}">
                <p14:modId xmlns:p14="http://schemas.microsoft.com/office/powerpoint/2010/main" val="2943603268"/>
              </p:ext>
            </p:extLst>
          </p:nvPr>
        </p:nvGraphicFramePr>
        <p:xfrm>
          <a:off x="696913" y="5326063"/>
          <a:ext cx="4052887" cy="868362"/>
        </p:xfrm>
        <a:graphic>
          <a:graphicData uri="http://schemas.openxmlformats.org/presentationml/2006/ole">
            <mc:AlternateContent xmlns:mc="http://schemas.openxmlformats.org/markup-compatibility/2006">
              <mc:Choice xmlns:v="urn:schemas-microsoft-com:vml" Requires="v">
                <p:oleObj spid="_x0000_s3116" name="Equation" r:id="rId6" imgW="2019240" imgH="431640" progId="Equation.DSMT4">
                  <p:embed/>
                </p:oleObj>
              </mc:Choice>
              <mc:Fallback>
                <p:oleObj name="Equation" r:id="rId6" imgW="2019240" imgH="431640" progId="Equation.DSMT4">
                  <p:embed/>
                  <p:pic>
                    <p:nvPicPr>
                      <p:cNvPr id="0" name=""/>
                      <p:cNvPicPr>
                        <a:picLocks noChangeAspect="1" noChangeArrowheads="1"/>
                      </p:cNvPicPr>
                      <p:nvPr/>
                    </p:nvPicPr>
                    <p:blipFill>
                      <a:blip r:embed="rId7"/>
                      <a:srcRect/>
                      <a:stretch>
                        <a:fillRect/>
                      </a:stretch>
                    </p:blipFill>
                    <p:spPr bwMode="auto">
                      <a:xfrm>
                        <a:off x="696913" y="5326063"/>
                        <a:ext cx="405288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 name="Group 44"/>
          <p:cNvGrpSpPr>
            <a:grpSpLocks/>
          </p:cNvGrpSpPr>
          <p:nvPr/>
        </p:nvGrpSpPr>
        <p:grpSpPr bwMode="auto">
          <a:xfrm>
            <a:off x="6324600" y="5181600"/>
            <a:ext cx="457200" cy="457200"/>
            <a:chOff x="1008" y="3264"/>
            <a:chExt cx="288" cy="288"/>
          </a:xfrm>
        </p:grpSpPr>
        <p:sp>
          <p:nvSpPr>
            <p:cNvPr id="20502" name="AutoShape 45"/>
            <p:cNvSpPr>
              <a:spLocks noChangeArrowheads="1"/>
            </p:cNvSpPr>
            <p:nvPr/>
          </p:nvSpPr>
          <p:spPr bwMode="auto">
            <a:xfrm>
              <a:off x="1008" y="3264"/>
              <a:ext cx="288" cy="288"/>
            </a:xfrm>
            <a:prstGeom prst="roundRect">
              <a:avLst>
                <a:gd name="adj" fmla="val 50000"/>
              </a:avLst>
            </a:prstGeom>
            <a:solidFill>
              <a:srgbClr val="66CCFF"/>
            </a:solidFill>
            <a:ln w="9525">
              <a:solidFill>
                <a:schemeClr val="tx1"/>
              </a:solidFill>
              <a:round/>
              <a:headEnd/>
              <a:tailEnd/>
            </a:ln>
          </p:spPr>
          <p:txBody>
            <a:bodyPr wrap="none" anchor="ctr"/>
            <a:lstStyle/>
            <a:p>
              <a:endParaRPr lang="en-US"/>
            </a:p>
          </p:txBody>
        </p:sp>
        <p:sp>
          <p:nvSpPr>
            <p:cNvPr id="20503" name="Text Box 46"/>
            <p:cNvSpPr txBox="1">
              <a:spLocks noChangeArrowheads="1"/>
            </p:cNvSpPr>
            <p:nvPr/>
          </p:nvSpPr>
          <p:spPr bwMode="auto">
            <a:xfrm>
              <a:off x="1008" y="3264"/>
              <a:ext cx="28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100">
                  <a:latin typeface="Tahoma" pitchFamily="34" charset="0"/>
                </a:rPr>
                <a:t>3.</a:t>
              </a:r>
            </a:p>
          </p:txBody>
        </p:sp>
      </p:grpSp>
      <p:sp>
        <p:nvSpPr>
          <p:cNvPr id="37935" name="Line 47"/>
          <p:cNvSpPr>
            <a:spLocks noChangeShapeType="1"/>
          </p:cNvSpPr>
          <p:nvPr/>
        </p:nvSpPr>
        <p:spPr bwMode="auto">
          <a:xfrm>
            <a:off x="6300788" y="4648200"/>
            <a:ext cx="56197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6" name="Line 48"/>
          <p:cNvSpPr>
            <a:spLocks noChangeShapeType="1"/>
          </p:cNvSpPr>
          <p:nvPr/>
        </p:nvSpPr>
        <p:spPr bwMode="auto">
          <a:xfrm flipH="1" flipV="1">
            <a:off x="5026025" y="2794000"/>
            <a:ext cx="3175" cy="58261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8770091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895">
                                            <p:txEl>
                                              <p:pRg st="0" end="0"/>
                                            </p:txEl>
                                          </p:spTgt>
                                        </p:tgtEl>
                                        <p:attrNameLst>
                                          <p:attrName>style.visibility</p:attrName>
                                        </p:attrNameLst>
                                      </p:cBhvr>
                                      <p:to>
                                        <p:strVal val="visible"/>
                                      </p:to>
                                    </p:set>
                                    <p:animEffect transition="in" filter="strips(downRight)">
                                      <p:cBhvr>
                                        <p:cTn id="7" dur="500"/>
                                        <p:tgtEl>
                                          <p:spTgt spid="378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37914"/>
                                        </p:tgtEl>
                                        <p:attrNameLst>
                                          <p:attrName>style.visibility</p:attrName>
                                        </p:attrNameLst>
                                      </p:cBhvr>
                                      <p:to>
                                        <p:strVal val="visible"/>
                                      </p:to>
                                    </p:set>
                                    <p:anim calcmode="lin" valueType="num">
                                      <p:cBhvr>
                                        <p:cTn id="12" dur="500" fill="hold"/>
                                        <p:tgtEl>
                                          <p:spTgt spid="37914"/>
                                        </p:tgtEl>
                                        <p:attrNameLst>
                                          <p:attrName>ppt_x</p:attrName>
                                        </p:attrNameLst>
                                      </p:cBhvr>
                                      <p:tavLst>
                                        <p:tav tm="0">
                                          <p:val>
                                            <p:strVal val="#ppt_x-#ppt_w/2"/>
                                          </p:val>
                                        </p:tav>
                                        <p:tav tm="100000">
                                          <p:val>
                                            <p:strVal val="#ppt_x"/>
                                          </p:val>
                                        </p:tav>
                                      </p:tavLst>
                                    </p:anim>
                                    <p:anim calcmode="lin" valueType="num">
                                      <p:cBhvr>
                                        <p:cTn id="13" dur="500" fill="hold"/>
                                        <p:tgtEl>
                                          <p:spTgt spid="37914"/>
                                        </p:tgtEl>
                                        <p:attrNameLst>
                                          <p:attrName>ppt_y</p:attrName>
                                        </p:attrNameLst>
                                      </p:cBhvr>
                                      <p:tavLst>
                                        <p:tav tm="0">
                                          <p:val>
                                            <p:strVal val="#ppt_y"/>
                                          </p:val>
                                        </p:tav>
                                        <p:tav tm="100000">
                                          <p:val>
                                            <p:strVal val="#ppt_y"/>
                                          </p:val>
                                        </p:tav>
                                      </p:tavLst>
                                    </p:anim>
                                    <p:anim calcmode="lin" valueType="num">
                                      <p:cBhvr>
                                        <p:cTn id="14" dur="500" fill="hold"/>
                                        <p:tgtEl>
                                          <p:spTgt spid="37914"/>
                                        </p:tgtEl>
                                        <p:attrNameLst>
                                          <p:attrName>ppt_w</p:attrName>
                                        </p:attrNameLst>
                                      </p:cBhvr>
                                      <p:tavLst>
                                        <p:tav tm="0">
                                          <p:val>
                                            <p:fltVal val="0"/>
                                          </p:val>
                                        </p:tav>
                                        <p:tav tm="100000">
                                          <p:val>
                                            <p:strVal val="#ppt_w"/>
                                          </p:val>
                                        </p:tav>
                                      </p:tavLst>
                                    </p:anim>
                                    <p:anim calcmode="lin" valueType="num">
                                      <p:cBhvr>
                                        <p:cTn id="15" dur="500" fill="hold"/>
                                        <p:tgtEl>
                                          <p:spTgt spid="37914"/>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18" presetClass="entr" presetSubtype="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trips(downRight)">
                                      <p:cBhvr>
                                        <p:cTn id="19" dur="500"/>
                                        <p:tgtEl>
                                          <p:spTgt spid="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nodeType="clickEffect">
                                  <p:stCondLst>
                                    <p:cond delay="0"/>
                                  </p:stCondLst>
                                  <p:childTnLst>
                                    <p:set>
                                      <p:cBhvr>
                                        <p:cTn id="28" dur="1" fill="hold">
                                          <p:stCondLst>
                                            <p:cond delay="0"/>
                                          </p:stCondLst>
                                        </p:cTn>
                                        <p:tgtEl>
                                          <p:spTgt spid="37910"/>
                                        </p:tgtEl>
                                        <p:attrNameLst>
                                          <p:attrName>style.visibility</p:attrName>
                                        </p:attrNameLst>
                                      </p:cBhvr>
                                      <p:to>
                                        <p:strVal val="visible"/>
                                      </p:to>
                                    </p:set>
                                    <p:animEffect transition="in" filter="strips(downRight)">
                                      <p:cBhvr>
                                        <p:cTn id="29" dur="500"/>
                                        <p:tgtEl>
                                          <p:spTgt spid="3791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37890">
                                            <p:txEl>
                                              <p:charRg st="4294967295" end="4294967295"/>
                                            </p:txEl>
                                          </p:spTgt>
                                        </p:tgtEl>
                                        <p:attrNameLst>
                                          <p:attrName>style.visibility</p:attrName>
                                        </p:attrNameLst>
                                      </p:cBhvr>
                                      <p:to>
                                        <p:strVal val="visible"/>
                                      </p:to>
                                    </p:set>
                                    <p:animEffect transition="in" filter="strips(downRight)">
                                      <p:cBhvr>
                                        <p:cTn id="34" dur="500"/>
                                        <p:tgtEl>
                                          <p:spTgt spid="37890">
                                            <p:txEl>
                                              <p:charRg st="4294967295" end="429496729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37926">
                                            <p:txEl>
                                              <p:charRg st="4294967295" end="4294967295"/>
                                            </p:txEl>
                                          </p:spTgt>
                                        </p:tgtEl>
                                        <p:attrNameLst>
                                          <p:attrName>style.visibility</p:attrName>
                                        </p:attrNameLst>
                                      </p:cBhvr>
                                      <p:to>
                                        <p:strVal val="visible"/>
                                      </p:to>
                                    </p:set>
                                    <p:animEffect transition="in" filter="strips(downRight)">
                                      <p:cBhvr>
                                        <p:cTn id="39" dur="500"/>
                                        <p:tgtEl>
                                          <p:spTgt spid="37926">
                                            <p:txEl>
                                              <p:charRg st="4294967295" end="4294967295"/>
                                            </p:txEl>
                                          </p:spTgt>
                                        </p:tgtEl>
                                      </p:cBhvr>
                                    </p:animEffect>
                                  </p:childTnLst>
                                </p:cTn>
                              </p:par>
                            </p:childTnLst>
                          </p:cTn>
                        </p:par>
                        <p:par>
                          <p:cTn id="40" fill="hold" nodeType="afterGroup">
                            <p:stCondLst>
                              <p:cond delay="500"/>
                            </p:stCondLst>
                            <p:childTnLst>
                              <p:par>
                                <p:cTn id="41" presetID="10" presetClass="entr" presetSubtype="0"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nodeType="afterGroup">
                            <p:stCondLst>
                              <p:cond delay="1000"/>
                            </p:stCondLst>
                            <p:childTnLst>
                              <p:par>
                                <p:cTn id="45" presetID="17" presetClass="entr" presetSubtype="4" fill="hold" grpId="0" nodeType="afterEffect">
                                  <p:stCondLst>
                                    <p:cond delay="0"/>
                                  </p:stCondLst>
                                  <p:childTnLst>
                                    <p:set>
                                      <p:cBhvr>
                                        <p:cTn id="46" dur="1" fill="hold">
                                          <p:stCondLst>
                                            <p:cond delay="0"/>
                                          </p:stCondLst>
                                        </p:cTn>
                                        <p:tgtEl>
                                          <p:spTgt spid="37936"/>
                                        </p:tgtEl>
                                        <p:attrNameLst>
                                          <p:attrName>style.visibility</p:attrName>
                                        </p:attrNameLst>
                                      </p:cBhvr>
                                      <p:to>
                                        <p:strVal val="visible"/>
                                      </p:to>
                                    </p:set>
                                    <p:anim calcmode="lin" valueType="num">
                                      <p:cBhvr>
                                        <p:cTn id="47" dur="500" fill="hold"/>
                                        <p:tgtEl>
                                          <p:spTgt spid="37936"/>
                                        </p:tgtEl>
                                        <p:attrNameLst>
                                          <p:attrName>ppt_x</p:attrName>
                                        </p:attrNameLst>
                                      </p:cBhvr>
                                      <p:tavLst>
                                        <p:tav tm="0">
                                          <p:val>
                                            <p:strVal val="#ppt_x"/>
                                          </p:val>
                                        </p:tav>
                                        <p:tav tm="100000">
                                          <p:val>
                                            <p:strVal val="#ppt_x"/>
                                          </p:val>
                                        </p:tav>
                                      </p:tavLst>
                                    </p:anim>
                                    <p:anim calcmode="lin" valueType="num">
                                      <p:cBhvr>
                                        <p:cTn id="48" dur="500" fill="hold"/>
                                        <p:tgtEl>
                                          <p:spTgt spid="37936"/>
                                        </p:tgtEl>
                                        <p:attrNameLst>
                                          <p:attrName>ppt_y</p:attrName>
                                        </p:attrNameLst>
                                      </p:cBhvr>
                                      <p:tavLst>
                                        <p:tav tm="0">
                                          <p:val>
                                            <p:strVal val="#ppt_y+#ppt_h/2"/>
                                          </p:val>
                                        </p:tav>
                                        <p:tav tm="100000">
                                          <p:val>
                                            <p:strVal val="#ppt_y"/>
                                          </p:val>
                                        </p:tav>
                                      </p:tavLst>
                                    </p:anim>
                                    <p:anim calcmode="lin" valueType="num">
                                      <p:cBhvr>
                                        <p:cTn id="49" dur="500" fill="hold"/>
                                        <p:tgtEl>
                                          <p:spTgt spid="37936"/>
                                        </p:tgtEl>
                                        <p:attrNameLst>
                                          <p:attrName>ppt_w</p:attrName>
                                        </p:attrNameLst>
                                      </p:cBhvr>
                                      <p:tavLst>
                                        <p:tav tm="0">
                                          <p:val>
                                            <p:strVal val="#ppt_w"/>
                                          </p:val>
                                        </p:tav>
                                        <p:tav tm="100000">
                                          <p:val>
                                            <p:strVal val="#ppt_w"/>
                                          </p:val>
                                        </p:tav>
                                      </p:tavLst>
                                    </p:anim>
                                    <p:anim calcmode="lin" valueType="num">
                                      <p:cBhvr>
                                        <p:cTn id="50" dur="500" fill="hold"/>
                                        <p:tgtEl>
                                          <p:spTgt spid="37936"/>
                                        </p:tgtEl>
                                        <p:attrNameLst>
                                          <p:attrName>ppt_h</p:attrName>
                                        </p:attrNameLst>
                                      </p:cBhvr>
                                      <p:tavLst>
                                        <p:tav tm="0">
                                          <p:val>
                                            <p:fltVal val="0"/>
                                          </p:val>
                                        </p:tav>
                                        <p:tav tm="100000">
                                          <p:val>
                                            <p:strVal val="#ppt_h"/>
                                          </p:val>
                                        </p:tav>
                                      </p:tavLst>
                                    </p:anim>
                                  </p:childTnLst>
                                </p:cTn>
                              </p:par>
                            </p:childTnLst>
                          </p:cTn>
                        </p:par>
                        <p:par>
                          <p:cTn id="51" fill="hold" nodeType="afterGroup">
                            <p:stCondLst>
                              <p:cond delay="1500"/>
                            </p:stCondLst>
                            <p:childTnLst>
                              <p:par>
                                <p:cTn id="52" presetID="22" presetClass="entr" presetSubtype="2"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right)">
                                      <p:cBhvr>
                                        <p:cTn id="54" dur="500"/>
                                        <p:tgtEl>
                                          <p:spTgt spid="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8" presetClass="entr" presetSubtype="6" fill="hold" grpId="0" nodeType="clickEffect">
                                  <p:stCondLst>
                                    <p:cond delay="0"/>
                                  </p:stCondLst>
                                  <p:childTnLst>
                                    <p:set>
                                      <p:cBhvr>
                                        <p:cTn id="58" dur="1" fill="hold">
                                          <p:stCondLst>
                                            <p:cond delay="0"/>
                                          </p:stCondLst>
                                        </p:cTn>
                                        <p:tgtEl>
                                          <p:spTgt spid="37930">
                                            <p:txEl>
                                              <p:charRg st="4294967295" end="4294967295"/>
                                            </p:txEl>
                                          </p:spTgt>
                                        </p:tgtEl>
                                        <p:attrNameLst>
                                          <p:attrName>style.visibility</p:attrName>
                                        </p:attrNameLst>
                                      </p:cBhvr>
                                      <p:to>
                                        <p:strVal val="visible"/>
                                      </p:to>
                                    </p:set>
                                    <p:animEffect transition="in" filter="strips(downRight)">
                                      <p:cBhvr>
                                        <p:cTn id="59" dur="500"/>
                                        <p:tgtEl>
                                          <p:spTgt spid="37930">
                                            <p:txEl>
                                              <p:charRg st="4294967295" end="4294967295"/>
                                            </p:txEl>
                                          </p:spTgt>
                                        </p:tgtEl>
                                      </p:cBhvr>
                                    </p:animEffect>
                                  </p:childTnLst>
                                </p:cTn>
                              </p:par>
                            </p:childTnLst>
                          </p:cTn>
                        </p:par>
                        <p:par>
                          <p:cTn id="60" fill="hold" nodeType="afterGroup">
                            <p:stCondLst>
                              <p:cond delay="500"/>
                            </p:stCondLst>
                            <p:childTnLst>
                              <p:par>
                                <p:cTn id="61" presetID="17" presetClass="entr" presetSubtype="8" fill="hold" grpId="0" nodeType="afterEffect">
                                  <p:stCondLst>
                                    <p:cond delay="0"/>
                                  </p:stCondLst>
                                  <p:childTnLst>
                                    <p:set>
                                      <p:cBhvr>
                                        <p:cTn id="62" dur="1" fill="hold">
                                          <p:stCondLst>
                                            <p:cond delay="0"/>
                                          </p:stCondLst>
                                        </p:cTn>
                                        <p:tgtEl>
                                          <p:spTgt spid="37935"/>
                                        </p:tgtEl>
                                        <p:attrNameLst>
                                          <p:attrName>style.visibility</p:attrName>
                                        </p:attrNameLst>
                                      </p:cBhvr>
                                      <p:to>
                                        <p:strVal val="visible"/>
                                      </p:to>
                                    </p:set>
                                    <p:anim calcmode="lin" valueType="num">
                                      <p:cBhvr>
                                        <p:cTn id="63" dur="500" fill="hold"/>
                                        <p:tgtEl>
                                          <p:spTgt spid="37935"/>
                                        </p:tgtEl>
                                        <p:attrNameLst>
                                          <p:attrName>ppt_x</p:attrName>
                                        </p:attrNameLst>
                                      </p:cBhvr>
                                      <p:tavLst>
                                        <p:tav tm="0">
                                          <p:val>
                                            <p:strVal val="#ppt_x-#ppt_w/2"/>
                                          </p:val>
                                        </p:tav>
                                        <p:tav tm="100000">
                                          <p:val>
                                            <p:strVal val="#ppt_x"/>
                                          </p:val>
                                        </p:tav>
                                      </p:tavLst>
                                    </p:anim>
                                    <p:anim calcmode="lin" valueType="num">
                                      <p:cBhvr>
                                        <p:cTn id="64" dur="500" fill="hold"/>
                                        <p:tgtEl>
                                          <p:spTgt spid="37935"/>
                                        </p:tgtEl>
                                        <p:attrNameLst>
                                          <p:attrName>ppt_y</p:attrName>
                                        </p:attrNameLst>
                                      </p:cBhvr>
                                      <p:tavLst>
                                        <p:tav tm="0">
                                          <p:val>
                                            <p:strVal val="#ppt_y"/>
                                          </p:val>
                                        </p:tav>
                                        <p:tav tm="100000">
                                          <p:val>
                                            <p:strVal val="#ppt_y"/>
                                          </p:val>
                                        </p:tav>
                                      </p:tavLst>
                                    </p:anim>
                                    <p:anim calcmode="lin" valueType="num">
                                      <p:cBhvr>
                                        <p:cTn id="65" dur="500" fill="hold"/>
                                        <p:tgtEl>
                                          <p:spTgt spid="37935"/>
                                        </p:tgtEl>
                                        <p:attrNameLst>
                                          <p:attrName>ppt_w</p:attrName>
                                        </p:attrNameLst>
                                      </p:cBhvr>
                                      <p:tavLst>
                                        <p:tav tm="0">
                                          <p:val>
                                            <p:fltVal val="0"/>
                                          </p:val>
                                        </p:tav>
                                        <p:tav tm="100000">
                                          <p:val>
                                            <p:strVal val="#ppt_w"/>
                                          </p:val>
                                        </p:tav>
                                      </p:tavLst>
                                    </p:anim>
                                    <p:anim calcmode="lin" valueType="num">
                                      <p:cBhvr>
                                        <p:cTn id="66" dur="500" fill="hold"/>
                                        <p:tgtEl>
                                          <p:spTgt spid="37935"/>
                                        </p:tgtEl>
                                        <p:attrNameLst>
                                          <p:attrName>ppt_h</p:attrName>
                                        </p:attrNameLst>
                                      </p:cBhvr>
                                      <p:tavLst>
                                        <p:tav tm="0">
                                          <p:val>
                                            <p:strVal val="#ppt_h"/>
                                          </p:val>
                                        </p:tav>
                                        <p:tav tm="100000">
                                          <p:val>
                                            <p:strVal val="#ppt_h"/>
                                          </p:val>
                                        </p:tav>
                                      </p:tavLst>
                                    </p:anim>
                                  </p:childTnLst>
                                </p:cTn>
                              </p:par>
                            </p:childTnLst>
                          </p:cTn>
                        </p:par>
                        <p:par>
                          <p:cTn id="67" fill="hold" nodeType="afterGroup">
                            <p:stCondLst>
                              <p:cond delay="1000"/>
                            </p:stCondLst>
                            <p:childTnLst>
                              <p:par>
                                <p:cTn id="68" presetID="22" presetClass="entr" presetSubtype="1" fill="hold" nodeType="after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up)">
                                      <p:cBhvr>
                                        <p:cTn id="70" dur="500"/>
                                        <p:tgtEl>
                                          <p:spTgt spid="8"/>
                                        </p:tgtEl>
                                      </p:cBhvr>
                                    </p:animEffect>
                                  </p:childTnLst>
                                </p:cTn>
                              </p:par>
                            </p:childTnLst>
                          </p:cTn>
                        </p:par>
                        <p:par>
                          <p:cTn id="71" fill="hold" nodeType="afterGroup">
                            <p:stCondLst>
                              <p:cond delay="1500"/>
                            </p:stCondLst>
                            <p:childTnLst>
                              <p:par>
                                <p:cTn id="72" presetID="10" presetClass="entr" presetSubtype="0" fill="hold" nodeType="after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8" presetClass="entr" presetSubtype="6" fill="hold" nodeType="clickEffect">
                                  <p:stCondLst>
                                    <p:cond delay="0"/>
                                  </p:stCondLst>
                                  <p:childTnLst>
                                    <p:set>
                                      <p:cBhvr>
                                        <p:cTn id="78" dur="1" fill="hold">
                                          <p:stCondLst>
                                            <p:cond delay="0"/>
                                          </p:stCondLst>
                                        </p:cTn>
                                        <p:tgtEl>
                                          <p:spTgt spid="37931"/>
                                        </p:tgtEl>
                                        <p:attrNameLst>
                                          <p:attrName>style.visibility</p:attrName>
                                        </p:attrNameLst>
                                      </p:cBhvr>
                                      <p:to>
                                        <p:strVal val="visible"/>
                                      </p:to>
                                    </p:set>
                                    <p:animEffect transition="in" filter="strips(downRight)">
                                      <p:cBhvr>
                                        <p:cTn id="79" dur="500"/>
                                        <p:tgtEl>
                                          <p:spTgt spid="37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5" grpId="0" build="p" autoUpdateAnimBg="0"/>
      <p:bldP spid="37914" grpId="0" animBg="1"/>
      <p:bldP spid="37926" grpId="0" autoUpdateAnimBg="0"/>
      <p:bldP spid="37930" grpId="0" autoUpdateAnimBg="0"/>
      <p:bldP spid="37935" grpId="0" animBg="1"/>
      <p:bldP spid="379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5272088" y="2359025"/>
            <a:ext cx="2592387" cy="2198688"/>
            <a:chOff x="3321" y="1486"/>
            <a:chExt cx="1633" cy="1385"/>
          </a:xfrm>
        </p:grpSpPr>
        <p:sp>
          <p:nvSpPr>
            <p:cNvPr id="21554" name="Line 3"/>
            <p:cNvSpPr>
              <a:spLocks noChangeShapeType="1"/>
            </p:cNvSpPr>
            <p:nvPr/>
          </p:nvSpPr>
          <p:spPr bwMode="auto">
            <a:xfrm>
              <a:off x="3321" y="1486"/>
              <a:ext cx="1257" cy="1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5" name="Text Box 4"/>
            <p:cNvSpPr txBox="1">
              <a:spLocks noChangeArrowheads="1"/>
            </p:cNvSpPr>
            <p:nvPr/>
          </p:nvSpPr>
          <p:spPr bwMode="auto">
            <a:xfrm>
              <a:off x="4521" y="2583"/>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IS</a:t>
              </a:r>
              <a:r>
                <a:rPr lang="en-US" sz="2200" b="1" i="1" baseline="-25000">
                  <a:latin typeface="Tahoma" pitchFamily="34" charset="0"/>
                </a:rPr>
                <a:t>1</a:t>
              </a:r>
            </a:p>
          </p:txBody>
        </p:sp>
      </p:grpSp>
      <p:grpSp>
        <p:nvGrpSpPr>
          <p:cNvPr id="3" name="Group 5"/>
          <p:cNvGrpSpPr>
            <a:grpSpLocks/>
          </p:cNvGrpSpPr>
          <p:nvPr/>
        </p:nvGrpSpPr>
        <p:grpSpPr bwMode="auto">
          <a:xfrm>
            <a:off x="6615113" y="3671888"/>
            <a:ext cx="514350" cy="457200"/>
            <a:chOff x="4140" y="2313"/>
            <a:chExt cx="324" cy="288"/>
          </a:xfrm>
        </p:grpSpPr>
        <p:sp>
          <p:nvSpPr>
            <p:cNvPr id="21552" name="AutoShape 6"/>
            <p:cNvSpPr>
              <a:spLocks noChangeArrowheads="1"/>
            </p:cNvSpPr>
            <p:nvPr/>
          </p:nvSpPr>
          <p:spPr bwMode="auto">
            <a:xfrm>
              <a:off x="4140" y="2313"/>
              <a:ext cx="288" cy="288"/>
            </a:xfrm>
            <a:prstGeom prst="roundRect">
              <a:avLst>
                <a:gd name="adj" fmla="val 50000"/>
              </a:avLst>
            </a:prstGeom>
            <a:solidFill>
              <a:schemeClr val="accent1"/>
            </a:solidFill>
            <a:ln w="9525">
              <a:solidFill>
                <a:schemeClr val="tx1"/>
              </a:solidFill>
              <a:round/>
              <a:headEnd/>
              <a:tailEnd/>
            </a:ln>
          </p:spPr>
          <p:txBody>
            <a:bodyPr wrap="none" anchor="ctr"/>
            <a:lstStyle/>
            <a:p>
              <a:endParaRPr lang="en-US"/>
            </a:p>
          </p:txBody>
        </p:sp>
        <p:sp>
          <p:nvSpPr>
            <p:cNvPr id="21553" name="Text Box 7"/>
            <p:cNvSpPr txBox="1">
              <a:spLocks noChangeArrowheads="1"/>
            </p:cNvSpPr>
            <p:nvPr/>
          </p:nvSpPr>
          <p:spPr bwMode="auto">
            <a:xfrm>
              <a:off x="4176" y="2322"/>
              <a:ext cx="28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100">
                  <a:latin typeface="Tahoma" pitchFamily="34" charset="0"/>
                </a:rPr>
                <a:t>1.</a:t>
              </a:r>
            </a:p>
          </p:txBody>
        </p:sp>
      </p:grpSp>
      <p:sp>
        <p:nvSpPr>
          <p:cNvPr id="21508" name="Rectangle 8"/>
          <p:cNvSpPr>
            <a:spLocks noGrp="1" noChangeArrowheads="1"/>
          </p:cNvSpPr>
          <p:nvPr>
            <p:ph type="title"/>
          </p:nvPr>
        </p:nvSpPr>
        <p:spPr>
          <a:xfrm>
            <a:off x="509588" y="284163"/>
            <a:ext cx="6884987" cy="838200"/>
          </a:xfrm>
        </p:spPr>
        <p:txBody>
          <a:bodyPr/>
          <a:lstStyle/>
          <a:p>
            <a:r>
              <a:rPr lang="en-US" sz="3100" smtClean="0"/>
              <a:t>A tax cut</a:t>
            </a:r>
          </a:p>
        </p:txBody>
      </p:sp>
      <p:grpSp>
        <p:nvGrpSpPr>
          <p:cNvPr id="21509" name="Group 9"/>
          <p:cNvGrpSpPr>
            <a:grpSpLocks/>
          </p:cNvGrpSpPr>
          <p:nvPr/>
        </p:nvGrpSpPr>
        <p:grpSpPr bwMode="auto">
          <a:xfrm>
            <a:off x="4662488" y="1357313"/>
            <a:ext cx="3962400" cy="3616325"/>
            <a:chOff x="2976" y="1296"/>
            <a:chExt cx="2304" cy="2088"/>
          </a:xfrm>
        </p:grpSpPr>
        <p:grpSp>
          <p:nvGrpSpPr>
            <p:cNvPr id="21547" name="Group 10"/>
            <p:cNvGrpSpPr>
              <a:grpSpLocks/>
            </p:cNvGrpSpPr>
            <p:nvPr/>
          </p:nvGrpSpPr>
          <p:grpSpPr bwMode="auto">
            <a:xfrm>
              <a:off x="3120" y="1536"/>
              <a:ext cx="1968" cy="1728"/>
              <a:chOff x="2640" y="1056"/>
              <a:chExt cx="2496" cy="2112"/>
            </a:xfrm>
          </p:grpSpPr>
          <p:sp>
            <p:nvSpPr>
              <p:cNvPr id="21550" name="Line 11"/>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1" name="Line 12"/>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48" name="Text Box 13"/>
            <p:cNvSpPr txBox="1">
              <a:spLocks noChangeArrowheads="1"/>
            </p:cNvSpPr>
            <p:nvPr/>
          </p:nvSpPr>
          <p:spPr bwMode="auto">
            <a:xfrm>
              <a:off x="4944" y="3120"/>
              <a:ext cx="33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21549" name="Text Box 14"/>
            <p:cNvSpPr txBox="1">
              <a:spLocks noChangeArrowheads="1"/>
            </p:cNvSpPr>
            <p:nvPr/>
          </p:nvSpPr>
          <p:spPr bwMode="auto">
            <a:xfrm>
              <a:off x="2976" y="1296"/>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r</a:t>
              </a:r>
              <a:endParaRPr lang="en-US" sz="2200"/>
            </a:p>
          </p:txBody>
        </p:sp>
      </p:grpSp>
      <p:grpSp>
        <p:nvGrpSpPr>
          <p:cNvPr id="21510" name="Group 15"/>
          <p:cNvGrpSpPr>
            <a:grpSpLocks/>
          </p:cNvGrpSpPr>
          <p:nvPr/>
        </p:nvGrpSpPr>
        <p:grpSpPr bwMode="auto">
          <a:xfrm>
            <a:off x="5348288" y="1738313"/>
            <a:ext cx="2667000" cy="2590800"/>
            <a:chOff x="3504" y="1200"/>
            <a:chExt cx="1488" cy="1440"/>
          </a:xfrm>
        </p:grpSpPr>
        <p:sp>
          <p:nvSpPr>
            <p:cNvPr id="21545" name="Line 16"/>
            <p:cNvSpPr>
              <a:spLocks noChangeShapeType="1"/>
            </p:cNvSpPr>
            <p:nvPr/>
          </p:nvSpPr>
          <p:spPr bwMode="auto">
            <a:xfrm flipV="1">
              <a:off x="3504" y="1440"/>
              <a:ext cx="1200" cy="1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6" name="Text Box 17"/>
            <p:cNvSpPr txBox="1">
              <a:spLocks noChangeArrowheads="1"/>
            </p:cNvSpPr>
            <p:nvPr/>
          </p:nvSpPr>
          <p:spPr bwMode="auto">
            <a:xfrm>
              <a:off x="4560" y="1200"/>
              <a:ext cx="43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LM</a:t>
              </a:r>
            </a:p>
          </p:txBody>
        </p:sp>
      </p:grpSp>
      <p:grpSp>
        <p:nvGrpSpPr>
          <p:cNvPr id="21511" name="Group 18"/>
          <p:cNvGrpSpPr>
            <a:grpSpLocks/>
          </p:cNvGrpSpPr>
          <p:nvPr/>
        </p:nvGrpSpPr>
        <p:grpSpPr bwMode="auto">
          <a:xfrm>
            <a:off x="4495800" y="3095625"/>
            <a:ext cx="2066925" cy="2085975"/>
            <a:chOff x="2832" y="1950"/>
            <a:chExt cx="1302" cy="1314"/>
          </a:xfrm>
        </p:grpSpPr>
        <p:sp>
          <p:nvSpPr>
            <p:cNvPr id="21541" name="Line 19"/>
            <p:cNvSpPr>
              <a:spLocks noChangeShapeType="1"/>
            </p:cNvSpPr>
            <p:nvPr/>
          </p:nvSpPr>
          <p:spPr bwMode="auto">
            <a:xfrm flipH="1">
              <a:off x="3092" y="2130"/>
              <a:ext cx="87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42" name="Line 20"/>
            <p:cNvSpPr>
              <a:spLocks noChangeShapeType="1"/>
            </p:cNvSpPr>
            <p:nvPr/>
          </p:nvSpPr>
          <p:spPr bwMode="auto">
            <a:xfrm flipH="1">
              <a:off x="3966" y="2127"/>
              <a:ext cx="0" cy="87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43" name="Text Box 21"/>
            <p:cNvSpPr txBox="1">
              <a:spLocks noChangeArrowheads="1"/>
            </p:cNvSpPr>
            <p:nvPr/>
          </p:nvSpPr>
          <p:spPr bwMode="auto">
            <a:xfrm>
              <a:off x="2832" y="195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latin typeface="Tahoma" pitchFamily="34" charset="0"/>
                </a:rPr>
                <a:t>r</a:t>
              </a:r>
              <a:r>
                <a:rPr lang="en-US" sz="2100" b="1" i="1" baseline="-25000">
                  <a:latin typeface="Tahoma" pitchFamily="34" charset="0"/>
                </a:rPr>
                <a:t>1</a:t>
              </a:r>
              <a:endParaRPr lang="en-US" sz="2100" baseline="-25000"/>
            </a:p>
          </p:txBody>
        </p:sp>
        <p:sp>
          <p:nvSpPr>
            <p:cNvPr id="21544" name="Text Box 22"/>
            <p:cNvSpPr txBox="1">
              <a:spLocks noChangeArrowheads="1"/>
            </p:cNvSpPr>
            <p:nvPr/>
          </p:nvSpPr>
          <p:spPr bwMode="auto">
            <a:xfrm>
              <a:off x="3798" y="2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latin typeface="Tahoma" pitchFamily="34" charset="0"/>
                </a:rPr>
                <a:t>Y</a:t>
              </a:r>
              <a:r>
                <a:rPr lang="en-US" sz="2100" b="1" i="1" baseline="-25000">
                  <a:latin typeface="Tahoma" pitchFamily="34" charset="0"/>
                </a:rPr>
                <a:t>1</a:t>
              </a:r>
              <a:endParaRPr lang="en-US" sz="2100" baseline="-25000"/>
            </a:p>
          </p:txBody>
        </p:sp>
      </p:grpSp>
      <p:grpSp>
        <p:nvGrpSpPr>
          <p:cNvPr id="8" name="Group 23"/>
          <p:cNvGrpSpPr>
            <a:grpSpLocks/>
          </p:cNvGrpSpPr>
          <p:nvPr/>
        </p:nvGrpSpPr>
        <p:grpSpPr bwMode="auto">
          <a:xfrm>
            <a:off x="5715000" y="1905000"/>
            <a:ext cx="2579688" cy="2300288"/>
            <a:chOff x="3600" y="1200"/>
            <a:chExt cx="1625" cy="1449"/>
          </a:xfrm>
        </p:grpSpPr>
        <p:sp>
          <p:nvSpPr>
            <p:cNvPr id="21539" name="Line 24"/>
            <p:cNvSpPr>
              <a:spLocks noChangeShapeType="1"/>
            </p:cNvSpPr>
            <p:nvPr/>
          </p:nvSpPr>
          <p:spPr bwMode="auto">
            <a:xfrm>
              <a:off x="3600" y="1200"/>
              <a:ext cx="1257" cy="125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0" name="Text Box 25"/>
            <p:cNvSpPr txBox="1">
              <a:spLocks noChangeArrowheads="1"/>
            </p:cNvSpPr>
            <p:nvPr/>
          </p:nvSpPr>
          <p:spPr bwMode="auto">
            <a:xfrm>
              <a:off x="4792" y="2361"/>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solidFill>
                    <a:srgbClr val="0000FF"/>
                  </a:solidFill>
                  <a:latin typeface="Tahoma" pitchFamily="34" charset="0"/>
                </a:rPr>
                <a:t>IS</a:t>
              </a:r>
              <a:r>
                <a:rPr lang="en-US" sz="2200" b="1" i="1" baseline="-25000">
                  <a:solidFill>
                    <a:srgbClr val="0000FF"/>
                  </a:solidFill>
                  <a:latin typeface="Tahoma" pitchFamily="34" charset="0"/>
                </a:rPr>
                <a:t>2</a:t>
              </a:r>
            </a:p>
          </p:txBody>
        </p:sp>
      </p:grpSp>
      <p:sp>
        <p:nvSpPr>
          <p:cNvPr id="39962" name="Line 26"/>
          <p:cNvSpPr>
            <a:spLocks noChangeShapeType="1"/>
          </p:cNvSpPr>
          <p:nvPr/>
        </p:nvSpPr>
        <p:spPr bwMode="auto">
          <a:xfrm>
            <a:off x="6300788" y="3381375"/>
            <a:ext cx="8715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 name="Group 27"/>
          <p:cNvGrpSpPr>
            <a:grpSpLocks/>
          </p:cNvGrpSpPr>
          <p:nvPr/>
        </p:nvGrpSpPr>
        <p:grpSpPr bwMode="auto">
          <a:xfrm>
            <a:off x="6480175" y="2925763"/>
            <a:ext cx="533400" cy="2255837"/>
            <a:chOff x="4159" y="1777"/>
            <a:chExt cx="336" cy="1502"/>
          </a:xfrm>
        </p:grpSpPr>
        <p:sp>
          <p:nvSpPr>
            <p:cNvPr id="21537" name="Line 28"/>
            <p:cNvSpPr>
              <a:spLocks noChangeShapeType="1"/>
            </p:cNvSpPr>
            <p:nvPr/>
          </p:nvSpPr>
          <p:spPr bwMode="auto">
            <a:xfrm flipH="1">
              <a:off x="4327" y="1777"/>
              <a:ext cx="0" cy="122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38" name="Text Box 29"/>
            <p:cNvSpPr txBox="1">
              <a:spLocks noChangeArrowheads="1"/>
            </p:cNvSpPr>
            <p:nvPr/>
          </p:nvSpPr>
          <p:spPr bwMode="auto">
            <a:xfrm>
              <a:off x="4159" y="2976"/>
              <a:ext cx="33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0000FF"/>
                  </a:solidFill>
                  <a:latin typeface="Tahoma" pitchFamily="34" charset="0"/>
                </a:rPr>
                <a:t>Y</a:t>
              </a:r>
              <a:r>
                <a:rPr lang="en-US" sz="2100" b="1" i="1" baseline="-25000">
                  <a:solidFill>
                    <a:srgbClr val="0000FF"/>
                  </a:solidFill>
                  <a:latin typeface="Tahoma" pitchFamily="34" charset="0"/>
                </a:rPr>
                <a:t>2</a:t>
              </a:r>
              <a:endParaRPr lang="en-US" sz="2100" baseline="-25000">
                <a:solidFill>
                  <a:srgbClr val="0000FF"/>
                </a:solidFill>
              </a:endParaRPr>
            </a:p>
          </p:txBody>
        </p:sp>
      </p:grpSp>
      <p:grpSp>
        <p:nvGrpSpPr>
          <p:cNvPr id="10" name="Group 30"/>
          <p:cNvGrpSpPr>
            <a:grpSpLocks/>
          </p:cNvGrpSpPr>
          <p:nvPr/>
        </p:nvGrpSpPr>
        <p:grpSpPr bwMode="auto">
          <a:xfrm>
            <a:off x="4494213" y="2644775"/>
            <a:ext cx="2251075" cy="457200"/>
            <a:chOff x="2832" y="1584"/>
            <a:chExt cx="1497" cy="288"/>
          </a:xfrm>
        </p:grpSpPr>
        <p:sp>
          <p:nvSpPr>
            <p:cNvPr id="21535" name="Line 31"/>
            <p:cNvSpPr>
              <a:spLocks noChangeShapeType="1"/>
            </p:cNvSpPr>
            <p:nvPr/>
          </p:nvSpPr>
          <p:spPr bwMode="auto">
            <a:xfrm flipH="1" flipV="1">
              <a:off x="3094" y="1760"/>
              <a:ext cx="1235" cy="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36" name="Text Box 32"/>
            <p:cNvSpPr txBox="1">
              <a:spLocks noChangeArrowheads="1"/>
            </p:cNvSpPr>
            <p:nvPr/>
          </p:nvSpPr>
          <p:spPr bwMode="auto">
            <a:xfrm>
              <a:off x="2832" y="158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0000FF"/>
                  </a:solidFill>
                  <a:latin typeface="Tahoma" pitchFamily="34" charset="0"/>
                </a:rPr>
                <a:t>r</a:t>
              </a:r>
              <a:r>
                <a:rPr lang="en-US" sz="2100" b="1" i="1" baseline="-25000">
                  <a:solidFill>
                    <a:srgbClr val="0000FF"/>
                  </a:solidFill>
                  <a:latin typeface="Tahoma" pitchFamily="34" charset="0"/>
                </a:rPr>
                <a:t>2</a:t>
              </a:r>
              <a:endParaRPr lang="en-US" sz="2100" baseline="-25000">
                <a:solidFill>
                  <a:srgbClr val="0000FF"/>
                </a:solidFill>
              </a:endParaRPr>
            </a:p>
          </p:txBody>
        </p:sp>
      </p:grpSp>
      <p:sp>
        <p:nvSpPr>
          <p:cNvPr id="39969" name="AutoShape 33"/>
          <p:cNvSpPr>
            <a:spLocks/>
          </p:cNvSpPr>
          <p:nvPr/>
        </p:nvSpPr>
        <p:spPr bwMode="auto">
          <a:xfrm rot="-5377495">
            <a:off x="6662738" y="3106738"/>
            <a:ext cx="150812" cy="862012"/>
          </a:xfrm>
          <a:prstGeom prst="leftBrace">
            <a:avLst>
              <a:gd name="adj1" fmla="val 47632"/>
              <a:gd name="adj2" fmla="val 60875"/>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70" name="Rectangle 34"/>
          <p:cNvSpPr>
            <a:spLocks noChangeArrowheads="1"/>
          </p:cNvSpPr>
          <p:nvPr/>
        </p:nvSpPr>
        <p:spPr bwMode="auto">
          <a:xfrm>
            <a:off x="444500" y="1247775"/>
            <a:ext cx="371633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30000"/>
              </a:spcBef>
              <a:buClr>
                <a:srgbClr val="008080"/>
              </a:buClr>
              <a:buSzPct val="120000"/>
              <a:buFont typeface="Wingdings" pitchFamily="2" charset="2"/>
              <a:buNone/>
              <a:tabLst>
                <a:tab pos="1371600" algn="l"/>
              </a:tabLst>
            </a:pPr>
            <a:r>
              <a:rPr lang="en-US" sz="2400" dirty="0">
                <a:sym typeface="Symbol" pitchFamily="18" charset="2"/>
              </a:rPr>
              <a:t>Consumers save (</a:t>
            </a:r>
            <a:r>
              <a:rPr lang="en-US" sz="2400" dirty="0" smtClean="0">
                <a:sym typeface="Symbol" pitchFamily="18" charset="2"/>
              </a:rPr>
              <a:t>1−</a:t>
            </a:r>
            <a:r>
              <a:rPr lang="en-US" sz="2400" i="1" dirty="0" smtClean="0">
                <a:sym typeface="Symbol" pitchFamily="18" charset="2"/>
              </a:rPr>
              <a:t>MPC</a:t>
            </a:r>
            <a:r>
              <a:rPr lang="en-US" sz="2400" dirty="0">
                <a:sym typeface="Symbol" pitchFamily="18" charset="2"/>
              </a:rPr>
              <a:t>) of the tax cut, so the initial boost in spending is smaller for </a:t>
            </a:r>
            <a:r>
              <a:rPr lang="en-US" sz="2400" dirty="0" smtClean="0">
                <a:latin typeface="Times New Roman"/>
                <a:cs typeface="Times New Roman"/>
                <a:sym typeface="Symbol" pitchFamily="18" charset="2"/>
              </a:rPr>
              <a:t>Δ</a:t>
            </a:r>
            <a:r>
              <a:rPr lang="en-US" sz="2400" b="1" i="1" dirty="0" smtClean="0">
                <a:sym typeface="Symbol" pitchFamily="18" charset="2"/>
              </a:rPr>
              <a:t>T</a:t>
            </a:r>
            <a:r>
              <a:rPr lang="en-US" sz="2400" dirty="0" smtClean="0">
                <a:sym typeface="Symbol" pitchFamily="18" charset="2"/>
              </a:rPr>
              <a:t>  </a:t>
            </a:r>
            <a:r>
              <a:rPr lang="en-US" sz="2400" dirty="0">
                <a:sym typeface="Symbol" pitchFamily="18" charset="2"/>
              </a:rPr>
              <a:t>than for an equal </a:t>
            </a:r>
            <a:r>
              <a:rPr lang="en-US" sz="2400" dirty="0">
                <a:latin typeface="Times New Roman"/>
                <a:cs typeface="Times New Roman"/>
                <a:sym typeface="Symbol" pitchFamily="18" charset="2"/>
              </a:rPr>
              <a:t>Δ</a:t>
            </a:r>
            <a:r>
              <a:rPr lang="en-US" sz="2400" b="1" i="1" dirty="0" smtClean="0">
                <a:sym typeface="Symbol" pitchFamily="18" charset="2"/>
              </a:rPr>
              <a:t>G</a:t>
            </a:r>
            <a:r>
              <a:rPr lang="en-US" sz="2400" dirty="0">
                <a:sym typeface="Symbol" pitchFamily="18" charset="2"/>
              </a:rPr>
              <a:t>… </a:t>
            </a:r>
          </a:p>
          <a:p>
            <a:pPr>
              <a:lnSpc>
                <a:spcPct val="105000"/>
              </a:lnSpc>
              <a:spcBef>
                <a:spcPct val="30000"/>
              </a:spcBef>
              <a:buClr>
                <a:srgbClr val="008080"/>
              </a:buClr>
              <a:buSzPct val="120000"/>
              <a:buFont typeface="Wingdings" pitchFamily="2" charset="2"/>
              <a:buNone/>
              <a:tabLst>
                <a:tab pos="1371600" algn="l"/>
              </a:tabLst>
            </a:pPr>
            <a:r>
              <a:rPr lang="en-US" sz="2400" dirty="0">
                <a:sym typeface="Symbol" pitchFamily="18" charset="2"/>
              </a:rPr>
              <a:t>and the </a:t>
            </a:r>
            <a:r>
              <a:rPr lang="en-US" sz="2400" i="1" dirty="0">
                <a:sym typeface="Symbol" pitchFamily="18" charset="2"/>
              </a:rPr>
              <a:t>IS</a:t>
            </a:r>
            <a:r>
              <a:rPr lang="en-US" sz="2400" dirty="0">
                <a:sym typeface="Symbol" pitchFamily="18" charset="2"/>
              </a:rPr>
              <a:t> curve shifts by</a:t>
            </a:r>
          </a:p>
        </p:txBody>
      </p:sp>
      <p:sp>
        <p:nvSpPr>
          <p:cNvPr id="39971" name="Line 35"/>
          <p:cNvSpPr>
            <a:spLocks noChangeShapeType="1"/>
          </p:cNvSpPr>
          <p:nvPr/>
        </p:nvSpPr>
        <p:spPr bwMode="auto">
          <a:xfrm>
            <a:off x="6300788" y="4648200"/>
            <a:ext cx="4445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72" name="Line 36"/>
          <p:cNvSpPr>
            <a:spLocks noChangeShapeType="1"/>
          </p:cNvSpPr>
          <p:nvPr/>
        </p:nvSpPr>
        <p:spPr bwMode="auto">
          <a:xfrm flipH="1" flipV="1">
            <a:off x="5026025" y="2932113"/>
            <a:ext cx="3175" cy="4445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1" name="Group 37"/>
          <p:cNvGrpSpPr>
            <a:grpSpLocks/>
          </p:cNvGrpSpPr>
          <p:nvPr/>
        </p:nvGrpSpPr>
        <p:grpSpPr bwMode="auto">
          <a:xfrm>
            <a:off x="765175" y="3817938"/>
            <a:ext cx="2556241" cy="838200"/>
            <a:chOff x="240" y="1392"/>
            <a:chExt cx="1570" cy="542"/>
          </a:xfrm>
        </p:grpSpPr>
        <p:graphicFrame>
          <p:nvGraphicFramePr>
            <p:cNvPr id="21531" name="Object 2"/>
            <p:cNvGraphicFramePr>
              <a:graphicFrameLocks noChangeAspect="1"/>
            </p:cNvGraphicFramePr>
            <p:nvPr>
              <p:extLst>
                <p:ext uri="{D42A27DB-BD31-4B8C-83A1-F6EECF244321}">
                  <p14:modId xmlns:p14="http://schemas.microsoft.com/office/powerpoint/2010/main" val="2325918226"/>
                </p:ext>
              </p:extLst>
            </p:nvPr>
          </p:nvGraphicFramePr>
          <p:xfrm>
            <a:off x="649" y="1392"/>
            <a:ext cx="1161" cy="542"/>
          </p:xfrm>
          <a:graphic>
            <a:graphicData uri="http://schemas.openxmlformats.org/presentationml/2006/ole">
              <mc:AlternateContent xmlns:mc="http://schemas.openxmlformats.org/markup-compatibility/2006">
                <mc:Choice xmlns:v="urn:schemas-microsoft-com:vml" Requires="v">
                  <p:oleObj spid="_x0000_s4119" name="Equation" r:id="rId4" imgW="927000" imgH="431640" progId="Equation.DSMT4">
                    <p:embed/>
                  </p:oleObj>
                </mc:Choice>
                <mc:Fallback>
                  <p:oleObj name="Equation" r:id="rId4" imgW="927000" imgH="431640" progId="Equation.DSMT4">
                    <p:embed/>
                    <p:pic>
                      <p:nvPicPr>
                        <p:cNvPr id="0" name=""/>
                        <p:cNvPicPr>
                          <a:picLocks noChangeAspect="1" noChangeArrowheads="1"/>
                        </p:cNvPicPr>
                        <p:nvPr/>
                      </p:nvPicPr>
                      <p:blipFill>
                        <a:blip r:embed="rId5"/>
                        <a:srcRect/>
                        <a:stretch>
                          <a:fillRect/>
                        </a:stretch>
                      </p:blipFill>
                      <p:spPr bwMode="auto">
                        <a:xfrm>
                          <a:off x="649" y="1392"/>
                          <a:ext cx="1161"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1532" name="Group 39"/>
            <p:cNvGrpSpPr>
              <a:grpSpLocks/>
            </p:cNvGrpSpPr>
            <p:nvPr/>
          </p:nvGrpSpPr>
          <p:grpSpPr bwMode="auto">
            <a:xfrm>
              <a:off x="240" y="1488"/>
              <a:ext cx="315" cy="288"/>
              <a:chOff x="2592" y="1824"/>
              <a:chExt cx="315" cy="288"/>
            </a:xfrm>
          </p:grpSpPr>
          <p:sp>
            <p:nvSpPr>
              <p:cNvPr id="21533" name="AutoShape 40"/>
              <p:cNvSpPr>
                <a:spLocks noChangeArrowheads="1"/>
              </p:cNvSpPr>
              <p:nvPr/>
            </p:nvSpPr>
            <p:spPr bwMode="auto">
              <a:xfrm>
                <a:off x="2592" y="1824"/>
                <a:ext cx="288" cy="288"/>
              </a:xfrm>
              <a:prstGeom prst="roundRect">
                <a:avLst>
                  <a:gd name="adj" fmla="val 50000"/>
                </a:avLst>
              </a:prstGeom>
              <a:solidFill>
                <a:schemeClr val="accent1"/>
              </a:solidFill>
              <a:ln w="9525">
                <a:solidFill>
                  <a:schemeClr val="tx1"/>
                </a:solidFill>
                <a:round/>
                <a:headEnd/>
                <a:tailEnd/>
              </a:ln>
            </p:spPr>
            <p:txBody>
              <a:bodyPr wrap="none" anchor="ctr"/>
              <a:lstStyle/>
              <a:p>
                <a:endParaRPr lang="en-US"/>
              </a:p>
            </p:txBody>
          </p:sp>
          <p:sp>
            <p:nvSpPr>
              <p:cNvPr id="21534" name="Text Box 41"/>
              <p:cNvSpPr txBox="1">
                <a:spLocks noChangeArrowheads="1"/>
              </p:cNvSpPr>
              <p:nvPr/>
            </p:nvSpPr>
            <p:spPr bwMode="auto">
              <a:xfrm>
                <a:off x="2619" y="1842"/>
                <a:ext cx="28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100">
                    <a:latin typeface="Tahoma" pitchFamily="34" charset="0"/>
                  </a:rPr>
                  <a:t>1.</a:t>
                </a:r>
              </a:p>
            </p:txBody>
          </p:sp>
        </p:grpSp>
      </p:grpSp>
      <p:grpSp>
        <p:nvGrpSpPr>
          <p:cNvPr id="13" name="Group 42"/>
          <p:cNvGrpSpPr>
            <a:grpSpLocks/>
          </p:cNvGrpSpPr>
          <p:nvPr/>
        </p:nvGrpSpPr>
        <p:grpSpPr bwMode="auto">
          <a:xfrm>
            <a:off x="4114800" y="2924175"/>
            <a:ext cx="500063" cy="457200"/>
            <a:chOff x="3230" y="1842"/>
            <a:chExt cx="315" cy="288"/>
          </a:xfrm>
        </p:grpSpPr>
        <p:sp>
          <p:nvSpPr>
            <p:cNvPr id="21529" name="AutoShape 43"/>
            <p:cNvSpPr>
              <a:spLocks noChangeArrowheads="1"/>
            </p:cNvSpPr>
            <p:nvPr/>
          </p:nvSpPr>
          <p:spPr bwMode="auto">
            <a:xfrm>
              <a:off x="3230" y="1842"/>
              <a:ext cx="288" cy="288"/>
            </a:xfrm>
            <a:prstGeom prst="roundRect">
              <a:avLst>
                <a:gd name="adj" fmla="val 50000"/>
              </a:avLst>
            </a:prstGeom>
            <a:solidFill>
              <a:srgbClr val="FFCC66"/>
            </a:solidFill>
            <a:ln w="9525">
              <a:solidFill>
                <a:schemeClr val="tx1"/>
              </a:solidFill>
              <a:round/>
              <a:headEnd/>
              <a:tailEnd/>
            </a:ln>
          </p:spPr>
          <p:txBody>
            <a:bodyPr wrap="none" anchor="ctr"/>
            <a:lstStyle/>
            <a:p>
              <a:endParaRPr lang="en-US"/>
            </a:p>
          </p:txBody>
        </p:sp>
        <p:sp>
          <p:nvSpPr>
            <p:cNvPr id="21530" name="Text Box 44"/>
            <p:cNvSpPr txBox="1">
              <a:spLocks noChangeArrowheads="1"/>
            </p:cNvSpPr>
            <p:nvPr/>
          </p:nvSpPr>
          <p:spPr bwMode="auto">
            <a:xfrm>
              <a:off x="3257" y="1851"/>
              <a:ext cx="28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100">
                  <a:latin typeface="Tahoma" pitchFamily="34" charset="0"/>
                </a:rPr>
                <a:t>2.</a:t>
              </a:r>
            </a:p>
          </p:txBody>
        </p:sp>
      </p:grpSp>
      <p:grpSp>
        <p:nvGrpSpPr>
          <p:cNvPr id="14" name="Group 45"/>
          <p:cNvGrpSpPr>
            <a:grpSpLocks/>
          </p:cNvGrpSpPr>
          <p:nvPr/>
        </p:nvGrpSpPr>
        <p:grpSpPr bwMode="auto">
          <a:xfrm>
            <a:off x="6310313" y="5141913"/>
            <a:ext cx="514350" cy="457200"/>
            <a:chOff x="3975" y="3239"/>
            <a:chExt cx="324" cy="288"/>
          </a:xfrm>
        </p:grpSpPr>
        <p:sp>
          <p:nvSpPr>
            <p:cNvPr id="21527" name="AutoShape 46"/>
            <p:cNvSpPr>
              <a:spLocks noChangeArrowheads="1"/>
            </p:cNvSpPr>
            <p:nvPr/>
          </p:nvSpPr>
          <p:spPr bwMode="auto">
            <a:xfrm>
              <a:off x="3975" y="3239"/>
              <a:ext cx="288" cy="288"/>
            </a:xfrm>
            <a:prstGeom prst="roundRect">
              <a:avLst>
                <a:gd name="adj" fmla="val 50000"/>
              </a:avLst>
            </a:prstGeom>
            <a:solidFill>
              <a:srgbClr val="FFCC66"/>
            </a:solidFill>
            <a:ln w="9525">
              <a:solidFill>
                <a:schemeClr val="tx1"/>
              </a:solidFill>
              <a:round/>
              <a:headEnd/>
              <a:tailEnd/>
            </a:ln>
          </p:spPr>
          <p:txBody>
            <a:bodyPr wrap="none" anchor="ctr"/>
            <a:lstStyle/>
            <a:p>
              <a:endParaRPr lang="en-US"/>
            </a:p>
          </p:txBody>
        </p:sp>
        <p:sp>
          <p:nvSpPr>
            <p:cNvPr id="21528" name="Text Box 47"/>
            <p:cNvSpPr txBox="1">
              <a:spLocks noChangeArrowheads="1"/>
            </p:cNvSpPr>
            <p:nvPr/>
          </p:nvSpPr>
          <p:spPr bwMode="auto">
            <a:xfrm>
              <a:off x="4011" y="3248"/>
              <a:ext cx="28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100">
                  <a:latin typeface="Tahoma" pitchFamily="34" charset="0"/>
                </a:rPr>
                <a:t>2.</a:t>
              </a:r>
            </a:p>
          </p:txBody>
        </p:sp>
      </p:grpSp>
      <p:sp>
        <p:nvSpPr>
          <p:cNvPr id="39984" name="Rectangle 48"/>
          <p:cNvSpPr>
            <a:spLocks noChangeArrowheads="1"/>
          </p:cNvSpPr>
          <p:nvPr/>
        </p:nvSpPr>
        <p:spPr bwMode="auto">
          <a:xfrm>
            <a:off x="990600" y="4902200"/>
            <a:ext cx="3810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tabLst>
                <a:tab pos="1371600" algn="l"/>
              </a:tabLst>
            </a:pPr>
            <a:r>
              <a:rPr lang="en-US" sz="2400" dirty="0">
                <a:sym typeface="Symbol" pitchFamily="18" charset="2"/>
              </a:rPr>
              <a:t>…so the effects on </a:t>
            </a:r>
            <a:r>
              <a:rPr lang="en-US" sz="2400" b="1" i="1" dirty="0">
                <a:sym typeface="Symbol" pitchFamily="18" charset="2"/>
              </a:rPr>
              <a:t>r</a:t>
            </a:r>
            <a:r>
              <a:rPr lang="en-US" sz="2400" dirty="0">
                <a:sym typeface="Symbol" pitchFamily="18" charset="2"/>
              </a:rPr>
              <a:t>  </a:t>
            </a:r>
            <a:br>
              <a:rPr lang="en-US" sz="2400" dirty="0">
                <a:sym typeface="Symbol" pitchFamily="18" charset="2"/>
              </a:rPr>
            </a:br>
            <a:r>
              <a:rPr lang="en-US" sz="2400" dirty="0">
                <a:sym typeface="Symbol" pitchFamily="18" charset="2"/>
              </a:rPr>
              <a:t>and </a:t>
            </a:r>
            <a:r>
              <a:rPr lang="en-US" sz="2400" b="1" i="1" dirty="0">
                <a:sym typeface="Symbol" pitchFamily="18" charset="2"/>
              </a:rPr>
              <a:t>Y</a:t>
            </a:r>
            <a:r>
              <a:rPr lang="en-US" sz="1200" dirty="0">
                <a:sym typeface="Symbol" pitchFamily="18" charset="2"/>
              </a:rPr>
              <a:t> </a:t>
            </a:r>
            <a:r>
              <a:rPr lang="en-US" sz="2400" dirty="0">
                <a:sym typeface="Symbol" pitchFamily="18" charset="2"/>
              </a:rPr>
              <a:t> are smaller for </a:t>
            </a:r>
            <a:r>
              <a:rPr lang="en-US" sz="2400" dirty="0">
                <a:latin typeface="Times New Roman"/>
                <a:cs typeface="Times New Roman"/>
                <a:sym typeface="Symbol" pitchFamily="18" charset="2"/>
              </a:rPr>
              <a:t>Δ</a:t>
            </a:r>
            <a:r>
              <a:rPr lang="en-US" sz="2400" b="1" i="1" dirty="0" smtClean="0">
                <a:sym typeface="Symbol" pitchFamily="18" charset="2"/>
              </a:rPr>
              <a:t>T</a:t>
            </a:r>
            <a:r>
              <a:rPr lang="en-US" sz="2400" dirty="0" smtClean="0">
                <a:sym typeface="Symbol" pitchFamily="18" charset="2"/>
              </a:rPr>
              <a:t>  </a:t>
            </a:r>
            <a:r>
              <a:rPr lang="en-US" sz="2400" dirty="0">
                <a:sym typeface="Symbol" pitchFamily="18" charset="2"/>
              </a:rPr>
              <a:t>than for an equal  </a:t>
            </a:r>
            <a:r>
              <a:rPr lang="en-US" sz="2400" dirty="0">
                <a:latin typeface="Times New Roman"/>
                <a:cs typeface="Times New Roman"/>
                <a:sym typeface="Symbol" pitchFamily="18" charset="2"/>
              </a:rPr>
              <a:t>Δ</a:t>
            </a:r>
            <a:r>
              <a:rPr lang="en-US" sz="2400" b="1" i="1" dirty="0" smtClean="0">
                <a:sym typeface="Symbol" pitchFamily="18" charset="2"/>
              </a:rPr>
              <a:t>G</a:t>
            </a:r>
            <a:r>
              <a:rPr lang="en-US" sz="2400" dirty="0">
                <a:sym typeface="Symbol" pitchFamily="18" charset="2"/>
              </a:rPr>
              <a:t>.  </a:t>
            </a:r>
          </a:p>
        </p:txBody>
      </p:sp>
      <p:grpSp>
        <p:nvGrpSpPr>
          <p:cNvPr id="15" name="Group 49"/>
          <p:cNvGrpSpPr>
            <a:grpSpLocks/>
          </p:cNvGrpSpPr>
          <p:nvPr/>
        </p:nvGrpSpPr>
        <p:grpSpPr bwMode="auto">
          <a:xfrm>
            <a:off x="476250" y="4978400"/>
            <a:ext cx="514350" cy="457200"/>
            <a:chOff x="252" y="3216"/>
            <a:chExt cx="324" cy="288"/>
          </a:xfrm>
        </p:grpSpPr>
        <p:sp>
          <p:nvSpPr>
            <p:cNvPr id="21525" name="AutoShape 50"/>
            <p:cNvSpPr>
              <a:spLocks noChangeArrowheads="1"/>
            </p:cNvSpPr>
            <p:nvPr/>
          </p:nvSpPr>
          <p:spPr bwMode="auto">
            <a:xfrm>
              <a:off x="252" y="3216"/>
              <a:ext cx="288" cy="288"/>
            </a:xfrm>
            <a:prstGeom prst="roundRect">
              <a:avLst>
                <a:gd name="adj" fmla="val 50000"/>
              </a:avLst>
            </a:prstGeom>
            <a:solidFill>
              <a:srgbClr val="FFCC66"/>
            </a:solidFill>
            <a:ln w="9525">
              <a:solidFill>
                <a:schemeClr val="tx1"/>
              </a:solidFill>
              <a:round/>
              <a:headEnd/>
              <a:tailEnd/>
            </a:ln>
          </p:spPr>
          <p:txBody>
            <a:bodyPr wrap="none" anchor="ctr"/>
            <a:lstStyle/>
            <a:p>
              <a:endParaRPr lang="en-US"/>
            </a:p>
          </p:txBody>
        </p:sp>
        <p:sp>
          <p:nvSpPr>
            <p:cNvPr id="21526" name="Text Box 51"/>
            <p:cNvSpPr txBox="1">
              <a:spLocks noChangeArrowheads="1"/>
            </p:cNvSpPr>
            <p:nvPr/>
          </p:nvSpPr>
          <p:spPr bwMode="auto">
            <a:xfrm>
              <a:off x="288" y="3225"/>
              <a:ext cx="28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100">
                  <a:latin typeface="Tahoma" pitchFamily="34" charset="0"/>
                </a:rPr>
                <a:t>2.</a:t>
              </a:r>
            </a:p>
          </p:txBody>
        </p:sp>
      </p:grpSp>
    </p:spTree>
    <p:extLst>
      <p:ext uri="{BB962C8B-B14F-4D97-AF65-F5344CB8AC3E}">
        <p14:creationId xmlns:p14="http://schemas.microsoft.com/office/powerpoint/2010/main" val="109580806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970">
                                            <p:txEl>
                                              <p:pRg st="0" end="0"/>
                                            </p:txEl>
                                          </p:spTgt>
                                        </p:tgtEl>
                                        <p:attrNameLst>
                                          <p:attrName>style.visibility</p:attrName>
                                        </p:attrNameLst>
                                      </p:cBhvr>
                                      <p:to>
                                        <p:strVal val="visible"/>
                                      </p:to>
                                    </p:set>
                                    <p:animEffect transition="in" filter="strips(downRight)">
                                      <p:cBhvr>
                                        <p:cTn id="7" dur="500"/>
                                        <p:tgtEl>
                                          <p:spTgt spid="399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970">
                                            <p:txEl>
                                              <p:pRg st="1" end="1"/>
                                            </p:txEl>
                                          </p:spTgt>
                                        </p:tgtEl>
                                        <p:attrNameLst>
                                          <p:attrName>style.visibility</p:attrName>
                                        </p:attrNameLst>
                                      </p:cBhvr>
                                      <p:to>
                                        <p:strVal val="visible"/>
                                      </p:to>
                                    </p:set>
                                    <p:animEffect transition="in" filter="strips(downRight)">
                                      <p:cBhvr>
                                        <p:cTn id="12" dur="500"/>
                                        <p:tgtEl>
                                          <p:spTgt spid="399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39962"/>
                                        </p:tgtEl>
                                        <p:attrNameLst>
                                          <p:attrName>style.visibility</p:attrName>
                                        </p:attrNameLst>
                                      </p:cBhvr>
                                      <p:to>
                                        <p:strVal val="visible"/>
                                      </p:to>
                                    </p:set>
                                    <p:anim calcmode="lin" valueType="num">
                                      <p:cBhvr>
                                        <p:cTn id="17" dur="500" fill="hold"/>
                                        <p:tgtEl>
                                          <p:spTgt spid="39962"/>
                                        </p:tgtEl>
                                        <p:attrNameLst>
                                          <p:attrName>ppt_x</p:attrName>
                                        </p:attrNameLst>
                                      </p:cBhvr>
                                      <p:tavLst>
                                        <p:tav tm="0">
                                          <p:val>
                                            <p:strVal val="#ppt_x-#ppt_w/2"/>
                                          </p:val>
                                        </p:tav>
                                        <p:tav tm="100000">
                                          <p:val>
                                            <p:strVal val="#ppt_x"/>
                                          </p:val>
                                        </p:tav>
                                      </p:tavLst>
                                    </p:anim>
                                    <p:anim calcmode="lin" valueType="num">
                                      <p:cBhvr>
                                        <p:cTn id="18" dur="500" fill="hold"/>
                                        <p:tgtEl>
                                          <p:spTgt spid="39962"/>
                                        </p:tgtEl>
                                        <p:attrNameLst>
                                          <p:attrName>ppt_y</p:attrName>
                                        </p:attrNameLst>
                                      </p:cBhvr>
                                      <p:tavLst>
                                        <p:tav tm="0">
                                          <p:val>
                                            <p:strVal val="#ppt_y"/>
                                          </p:val>
                                        </p:tav>
                                        <p:tav tm="100000">
                                          <p:val>
                                            <p:strVal val="#ppt_y"/>
                                          </p:val>
                                        </p:tav>
                                      </p:tavLst>
                                    </p:anim>
                                    <p:anim calcmode="lin" valueType="num">
                                      <p:cBhvr>
                                        <p:cTn id="19" dur="500" fill="hold"/>
                                        <p:tgtEl>
                                          <p:spTgt spid="39962"/>
                                        </p:tgtEl>
                                        <p:attrNameLst>
                                          <p:attrName>ppt_w</p:attrName>
                                        </p:attrNameLst>
                                      </p:cBhvr>
                                      <p:tavLst>
                                        <p:tav tm="0">
                                          <p:val>
                                            <p:fltVal val="0"/>
                                          </p:val>
                                        </p:tav>
                                        <p:tav tm="100000">
                                          <p:val>
                                            <p:strVal val="#ppt_w"/>
                                          </p:val>
                                        </p:tav>
                                      </p:tavLst>
                                    </p:anim>
                                    <p:anim calcmode="lin" valueType="num">
                                      <p:cBhvr>
                                        <p:cTn id="20" dur="500" fill="hold"/>
                                        <p:tgtEl>
                                          <p:spTgt spid="39962"/>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500"/>
                            </p:stCondLst>
                            <p:childTnLst>
                              <p:par>
                                <p:cTn id="22" presetID="18" presetClass="entr" presetSubtype="6"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strips(downRight)">
                                      <p:cBhvr>
                                        <p:cTn id="24" dur="500"/>
                                        <p:tgtEl>
                                          <p:spTgt spid="8"/>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39969"/>
                                        </p:tgtEl>
                                        <p:attrNameLst>
                                          <p:attrName>style.visibility</p:attrName>
                                        </p:attrNameLst>
                                      </p:cBhvr>
                                      <p:to>
                                        <p:strVal val="visible"/>
                                      </p:to>
                                    </p:set>
                                    <p:animEffect transition="in" filter="wipe(left)">
                                      <p:cBhvr>
                                        <p:cTn id="28" dur="500"/>
                                        <p:tgtEl>
                                          <p:spTgt spid="39969"/>
                                        </p:tgtEl>
                                      </p:cBhvr>
                                    </p:animEffect>
                                  </p:childTnLst>
                                </p:cTn>
                              </p:par>
                            </p:childTnLst>
                          </p:cTn>
                        </p:par>
                        <p:par>
                          <p:cTn id="29" fill="hold" nodeType="afterGroup">
                            <p:stCondLst>
                              <p:cond delay="1500"/>
                            </p:stCondLst>
                            <p:childTnLst>
                              <p:par>
                                <p:cTn id="30" presetID="18" presetClass="entr" presetSubtype="12"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strips(downLef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nodeType="afterGroup">
                            <p:stCondLst>
                              <p:cond delay="500"/>
                            </p:stCondLst>
                            <p:childTnLst>
                              <p:par>
                                <p:cTn id="44" presetID="18" presetClass="entr" presetSubtype="6" fill="hold" grpId="0" nodeType="afterEffect">
                                  <p:stCondLst>
                                    <p:cond delay="0"/>
                                  </p:stCondLst>
                                  <p:childTnLst>
                                    <p:set>
                                      <p:cBhvr>
                                        <p:cTn id="45" dur="1" fill="hold">
                                          <p:stCondLst>
                                            <p:cond delay="0"/>
                                          </p:stCondLst>
                                        </p:cTn>
                                        <p:tgtEl>
                                          <p:spTgt spid="39984">
                                            <p:txEl>
                                              <p:charRg st="4294967295" end="4294967295"/>
                                            </p:txEl>
                                          </p:spTgt>
                                        </p:tgtEl>
                                        <p:attrNameLst>
                                          <p:attrName>style.visibility</p:attrName>
                                        </p:attrNameLst>
                                      </p:cBhvr>
                                      <p:to>
                                        <p:strVal val="visible"/>
                                      </p:to>
                                    </p:set>
                                    <p:animEffect transition="in" filter="strips(downRight)">
                                      <p:cBhvr>
                                        <p:cTn id="46" dur="500"/>
                                        <p:tgtEl>
                                          <p:spTgt spid="39984">
                                            <p:txEl>
                                              <p:charRg st="4294967295" end="4294967295"/>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nodeType="afterGroup">
                            <p:stCondLst>
                              <p:cond delay="500"/>
                            </p:stCondLst>
                            <p:childTnLst>
                              <p:par>
                                <p:cTn id="53" presetID="17" presetClass="entr" presetSubtype="4" fill="hold" grpId="0" nodeType="afterEffect">
                                  <p:stCondLst>
                                    <p:cond delay="0"/>
                                  </p:stCondLst>
                                  <p:childTnLst>
                                    <p:set>
                                      <p:cBhvr>
                                        <p:cTn id="54" dur="1" fill="hold">
                                          <p:stCondLst>
                                            <p:cond delay="0"/>
                                          </p:stCondLst>
                                        </p:cTn>
                                        <p:tgtEl>
                                          <p:spTgt spid="39972"/>
                                        </p:tgtEl>
                                        <p:attrNameLst>
                                          <p:attrName>style.visibility</p:attrName>
                                        </p:attrNameLst>
                                      </p:cBhvr>
                                      <p:to>
                                        <p:strVal val="visible"/>
                                      </p:to>
                                    </p:set>
                                    <p:anim calcmode="lin" valueType="num">
                                      <p:cBhvr>
                                        <p:cTn id="55" dur="500" fill="hold"/>
                                        <p:tgtEl>
                                          <p:spTgt spid="39972"/>
                                        </p:tgtEl>
                                        <p:attrNameLst>
                                          <p:attrName>ppt_x</p:attrName>
                                        </p:attrNameLst>
                                      </p:cBhvr>
                                      <p:tavLst>
                                        <p:tav tm="0">
                                          <p:val>
                                            <p:strVal val="#ppt_x"/>
                                          </p:val>
                                        </p:tav>
                                        <p:tav tm="100000">
                                          <p:val>
                                            <p:strVal val="#ppt_x"/>
                                          </p:val>
                                        </p:tav>
                                      </p:tavLst>
                                    </p:anim>
                                    <p:anim calcmode="lin" valueType="num">
                                      <p:cBhvr>
                                        <p:cTn id="56" dur="500" fill="hold"/>
                                        <p:tgtEl>
                                          <p:spTgt spid="39972"/>
                                        </p:tgtEl>
                                        <p:attrNameLst>
                                          <p:attrName>ppt_y</p:attrName>
                                        </p:attrNameLst>
                                      </p:cBhvr>
                                      <p:tavLst>
                                        <p:tav tm="0">
                                          <p:val>
                                            <p:strVal val="#ppt_y+#ppt_h/2"/>
                                          </p:val>
                                        </p:tav>
                                        <p:tav tm="100000">
                                          <p:val>
                                            <p:strVal val="#ppt_y"/>
                                          </p:val>
                                        </p:tav>
                                      </p:tavLst>
                                    </p:anim>
                                    <p:anim calcmode="lin" valueType="num">
                                      <p:cBhvr>
                                        <p:cTn id="57" dur="500" fill="hold"/>
                                        <p:tgtEl>
                                          <p:spTgt spid="39972"/>
                                        </p:tgtEl>
                                        <p:attrNameLst>
                                          <p:attrName>ppt_w</p:attrName>
                                        </p:attrNameLst>
                                      </p:cBhvr>
                                      <p:tavLst>
                                        <p:tav tm="0">
                                          <p:val>
                                            <p:strVal val="#ppt_w"/>
                                          </p:val>
                                        </p:tav>
                                        <p:tav tm="100000">
                                          <p:val>
                                            <p:strVal val="#ppt_w"/>
                                          </p:val>
                                        </p:tav>
                                      </p:tavLst>
                                    </p:anim>
                                    <p:anim calcmode="lin" valueType="num">
                                      <p:cBhvr>
                                        <p:cTn id="58" dur="500" fill="hold"/>
                                        <p:tgtEl>
                                          <p:spTgt spid="39972"/>
                                        </p:tgtEl>
                                        <p:attrNameLst>
                                          <p:attrName>ppt_h</p:attrName>
                                        </p:attrNameLst>
                                      </p:cBhvr>
                                      <p:tavLst>
                                        <p:tav tm="0">
                                          <p:val>
                                            <p:fltVal val="0"/>
                                          </p:val>
                                        </p:tav>
                                        <p:tav tm="100000">
                                          <p:val>
                                            <p:strVal val="#ppt_h"/>
                                          </p:val>
                                        </p:tav>
                                      </p:tavLst>
                                    </p:anim>
                                  </p:childTnLst>
                                </p:cTn>
                              </p:par>
                            </p:childTnLst>
                          </p:cTn>
                        </p:par>
                        <p:par>
                          <p:cTn id="59" fill="hold" nodeType="afterGroup">
                            <p:stCondLst>
                              <p:cond delay="1000"/>
                            </p:stCondLst>
                            <p:childTnLst>
                              <p:par>
                                <p:cTn id="60" presetID="22" presetClass="entr" presetSubtype="2" fill="hold"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right)">
                                      <p:cBhvr>
                                        <p:cTn id="62" dur="500"/>
                                        <p:tgtEl>
                                          <p:spTgt spid="1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par>
                          <p:cTn id="68" fill="hold" nodeType="afterGroup">
                            <p:stCondLst>
                              <p:cond delay="500"/>
                            </p:stCondLst>
                            <p:childTnLst>
                              <p:par>
                                <p:cTn id="69" presetID="17" presetClass="entr" presetSubtype="8" fill="hold" grpId="0" nodeType="afterEffect">
                                  <p:stCondLst>
                                    <p:cond delay="0"/>
                                  </p:stCondLst>
                                  <p:childTnLst>
                                    <p:set>
                                      <p:cBhvr>
                                        <p:cTn id="70" dur="1" fill="hold">
                                          <p:stCondLst>
                                            <p:cond delay="0"/>
                                          </p:stCondLst>
                                        </p:cTn>
                                        <p:tgtEl>
                                          <p:spTgt spid="39971"/>
                                        </p:tgtEl>
                                        <p:attrNameLst>
                                          <p:attrName>style.visibility</p:attrName>
                                        </p:attrNameLst>
                                      </p:cBhvr>
                                      <p:to>
                                        <p:strVal val="visible"/>
                                      </p:to>
                                    </p:set>
                                    <p:anim calcmode="lin" valueType="num">
                                      <p:cBhvr>
                                        <p:cTn id="71" dur="500" fill="hold"/>
                                        <p:tgtEl>
                                          <p:spTgt spid="39971"/>
                                        </p:tgtEl>
                                        <p:attrNameLst>
                                          <p:attrName>ppt_x</p:attrName>
                                        </p:attrNameLst>
                                      </p:cBhvr>
                                      <p:tavLst>
                                        <p:tav tm="0">
                                          <p:val>
                                            <p:strVal val="#ppt_x-#ppt_w/2"/>
                                          </p:val>
                                        </p:tav>
                                        <p:tav tm="100000">
                                          <p:val>
                                            <p:strVal val="#ppt_x"/>
                                          </p:val>
                                        </p:tav>
                                      </p:tavLst>
                                    </p:anim>
                                    <p:anim calcmode="lin" valueType="num">
                                      <p:cBhvr>
                                        <p:cTn id="72" dur="500" fill="hold"/>
                                        <p:tgtEl>
                                          <p:spTgt spid="39971"/>
                                        </p:tgtEl>
                                        <p:attrNameLst>
                                          <p:attrName>ppt_y</p:attrName>
                                        </p:attrNameLst>
                                      </p:cBhvr>
                                      <p:tavLst>
                                        <p:tav tm="0">
                                          <p:val>
                                            <p:strVal val="#ppt_y"/>
                                          </p:val>
                                        </p:tav>
                                        <p:tav tm="100000">
                                          <p:val>
                                            <p:strVal val="#ppt_y"/>
                                          </p:val>
                                        </p:tav>
                                      </p:tavLst>
                                    </p:anim>
                                    <p:anim calcmode="lin" valueType="num">
                                      <p:cBhvr>
                                        <p:cTn id="73" dur="500" fill="hold"/>
                                        <p:tgtEl>
                                          <p:spTgt spid="39971"/>
                                        </p:tgtEl>
                                        <p:attrNameLst>
                                          <p:attrName>ppt_w</p:attrName>
                                        </p:attrNameLst>
                                      </p:cBhvr>
                                      <p:tavLst>
                                        <p:tav tm="0">
                                          <p:val>
                                            <p:fltVal val="0"/>
                                          </p:val>
                                        </p:tav>
                                        <p:tav tm="100000">
                                          <p:val>
                                            <p:strVal val="#ppt_w"/>
                                          </p:val>
                                        </p:tav>
                                      </p:tavLst>
                                    </p:anim>
                                    <p:anim calcmode="lin" valueType="num">
                                      <p:cBhvr>
                                        <p:cTn id="74" dur="500" fill="hold"/>
                                        <p:tgtEl>
                                          <p:spTgt spid="39971"/>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1000"/>
                            </p:stCondLst>
                            <p:childTnLst>
                              <p:par>
                                <p:cTn id="76" presetID="22" presetClass="entr" presetSubtype="1" fill="hold" nodeType="after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wipe(up)">
                                      <p:cBhvr>
                                        <p:cTn id="7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2" grpId="0" animBg="1"/>
      <p:bldP spid="39969" grpId="0" animBg="1"/>
      <p:bldP spid="39970" grpId="0" build="p" autoUpdateAnimBg="0"/>
      <p:bldP spid="39971" grpId="0" animBg="1"/>
      <p:bldP spid="39972" grpId="0" animBg="1"/>
      <p:bldP spid="3998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587375" y="2971800"/>
            <a:ext cx="34750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1963" indent="-461963">
              <a:lnSpc>
                <a:spcPct val="105000"/>
              </a:lnSpc>
              <a:spcBef>
                <a:spcPct val="50000"/>
              </a:spcBef>
              <a:buClr>
                <a:srgbClr val="008080"/>
              </a:buClr>
              <a:buSzPct val="120000"/>
              <a:buFont typeface="Wingdings" pitchFamily="2" charset="2"/>
              <a:buNone/>
              <a:tabLst>
                <a:tab pos="1371600" algn="l"/>
              </a:tabLst>
            </a:pPr>
            <a:r>
              <a:rPr lang="en-US" sz="2500">
                <a:sym typeface="Symbol" pitchFamily="18" charset="2"/>
              </a:rPr>
              <a:t>2.	…causing the interest rate to fall </a:t>
            </a:r>
          </a:p>
        </p:txBody>
      </p:sp>
      <p:grpSp>
        <p:nvGrpSpPr>
          <p:cNvPr id="2" name="Group 3"/>
          <p:cNvGrpSpPr>
            <a:grpSpLocks/>
          </p:cNvGrpSpPr>
          <p:nvPr/>
        </p:nvGrpSpPr>
        <p:grpSpPr bwMode="auto">
          <a:xfrm>
            <a:off x="5272088" y="2359025"/>
            <a:ext cx="2592387" cy="2198688"/>
            <a:chOff x="3321" y="1486"/>
            <a:chExt cx="1633" cy="1385"/>
          </a:xfrm>
        </p:grpSpPr>
        <p:sp>
          <p:nvSpPr>
            <p:cNvPr id="22561" name="Line 4"/>
            <p:cNvSpPr>
              <a:spLocks noChangeShapeType="1"/>
            </p:cNvSpPr>
            <p:nvPr/>
          </p:nvSpPr>
          <p:spPr bwMode="auto">
            <a:xfrm>
              <a:off x="3321" y="1486"/>
              <a:ext cx="1257" cy="1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2" name="Text Box 5"/>
            <p:cNvSpPr txBox="1">
              <a:spLocks noChangeArrowheads="1"/>
            </p:cNvSpPr>
            <p:nvPr/>
          </p:nvSpPr>
          <p:spPr bwMode="auto">
            <a:xfrm>
              <a:off x="4521" y="2583"/>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IS</a:t>
              </a:r>
              <a:endParaRPr lang="en-US" sz="2200" b="1" i="1" baseline="-25000">
                <a:latin typeface="Tahoma" pitchFamily="34" charset="0"/>
              </a:endParaRPr>
            </a:p>
          </p:txBody>
        </p:sp>
      </p:grpSp>
      <p:sp>
        <p:nvSpPr>
          <p:cNvPr id="22532" name="Rectangle 6"/>
          <p:cNvSpPr>
            <a:spLocks noGrp="1" noChangeArrowheads="1"/>
          </p:cNvSpPr>
          <p:nvPr>
            <p:ph type="title"/>
          </p:nvPr>
        </p:nvSpPr>
        <p:spPr>
          <a:xfrm>
            <a:off x="509588" y="287338"/>
            <a:ext cx="6815137" cy="838200"/>
          </a:xfrm>
        </p:spPr>
        <p:txBody>
          <a:bodyPr/>
          <a:lstStyle/>
          <a:p>
            <a:r>
              <a:rPr lang="en-US" sz="3000" smtClean="0"/>
              <a:t>Monetary policy:  An increase in </a:t>
            </a:r>
            <a:r>
              <a:rPr lang="en-US" sz="3000" i="1" smtClean="0"/>
              <a:t>M</a:t>
            </a:r>
            <a:endParaRPr lang="en-US" sz="3000" i="1" smtClean="0">
              <a:sym typeface="Symbol" pitchFamily="18" charset="2"/>
            </a:endParaRPr>
          </a:p>
        </p:txBody>
      </p:sp>
      <p:sp>
        <p:nvSpPr>
          <p:cNvPr id="41991" name="Rectangle 7"/>
          <p:cNvSpPr>
            <a:spLocks noGrp="1" noChangeArrowheads="1"/>
          </p:cNvSpPr>
          <p:nvPr>
            <p:ph type="body" idx="1"/>
          </p:nvPr>
        </p:nvSpPr>
        <p:spPr>
          <a:xfrm>
            <a:off x="587375" y="1524000"/>
            <a:ext cx="3556000" cy="1219200"/>
          </a:xfrm>
        </p:spPr>
        <p:txBody>
          <a:bodyPr/>
          <a:lstStyle/>
          <a:p>
            <a:pPr marL="461963" indent="-461963">
              <a:spcBef>
                <a:spcPct val="50000"/>
              </a:spcBef>
              <a:buNone/>
              <a:tabLst>
                <a:tab pos="1371600" algn="l"/>
              </a:tabLst>
            </a:pPr>
            <a:r>
              <a:rPr lang="en-US" sz="2500" dirty="0" smtClean="0">
                <a:sym typeface="Symbol" pitchFamily="18" charset="2"/>
              </a:rPr>
              <a:t>1. </a:t>
            </a:r>
            <a:r>
              <a:rPr lang="en-US" sz="2400" dirty="0">
                <a:latin typeface="Times New Roman"/>
                <a:cs typeface="Times New Roman"/>
                <a:sym typeface="Symbol" pitchFamily="18" charset="2"/>
              </a:rPr>
              <a:t>Δ</a:t>
            </a:r>
            <a:r>
              <a:rPr lang="en-US" sz="2500" b="1" i="1" dirty="0" smtClean="0">
                <a:sym typeface="Symbol" pitchFamily="18" charset="2"/>
              </a:rPr>
              <a:t>M</a:t>
            </a:r>
            <a:r>
              <a:rPr lang="en-US" sz="2500" dirty="0" smtClean="0">
                <a:sym typeface="Symbol" pitchFamily="18" charset="2"/>
              </a:rPr>
              <a:t> &gt; 0 shifts </a:t>
            </a:r>
            <a:br>
              <a:rPr lang="en-US" sz="2500" dirty="0" smtClean="0">
                <a:sym typeface="Symbol" pitchFamily="18" charset="2"/>
              </a:rPr>
            </a:br>
            <a:r>
              <a:rPr lang="en-US" sz="2500" dirty="0" smtClean="0">
                <a:sym typeface="Symbol" pitchFamily="18" charset="2"/>
              </a:rPr>
              <a:t>the </a:t>
            </a:r>
            <a:r>
              <a:rPr lang="en-US" sz="2500" i="1" dirty="0" smtClean="0">
                <a:sym typeface="Symbol" pitchFamily="18" charset="2"/>
              </a:rPr>
              <a:t>LM</a:t>
            </a:r>
            <a:r>
              <a:rPr lang="en-US" sz="1100" dirty="0" smtClean="0">
                <a:sym typeface="Symbol" pitchFamily="18" charset="2"/>
              </a:rPr>
              <a:t> </a:t>
            </a:r>
            <a:r>
              <a:rPr lang="en-US" sz="2500" dirty="0" smtClean="0">
                <a:sym typeface="Symbol" pitchFamily="18" charset="2"/>
              </a:rPr>
              <a:t> curve down</a:t>
            </a:r>
            <a:br>
              <a:rPr lang="en-US" sz="2500" dirty="0" smtClean="0">
                <a:sym typeface="Symbol" pitchFamily="18" charset="2"/>
              </a:rPr>
            </a:br>
            <a:r>
              <a:rPr lang="en-US" sz="2500" dirty="0" smtClean="0">
                <a:sym typeface="Symbol" pitchFamily="18" charset="2"/>
              </a:rPr>
              <a:t>(or to the right)</a:t>
            </a:r>
          </a:p>
        </p:txBody>
      </p:sp>
      <p:grpSp>
        <p:nvGrpSpPr>
          <p:cNvPr id="3" name="Group 8"/>
          <p:cNvGrpSpPr>
            <a:grpSpLocks/>
          </p:cNvGrpSpPr>
          <p:nvPr/>
        </p:nvGrpSpPr>
        <p:grpSpPr bwMode="auto">
          <a:xfrm>
            <a:off x="4662488" y="1357313"/>
            <a:ext cx="3962400" cy="3616325"/>
            <a:chOff x="2976" y="1296"/>
            <a:chExt cx="2304" cy="2088"/>
          </a:xfrm>
        </p:grpSpPr>
        <p:grpSp>
          <p:nvGrpSpPr>
            <p:cNvPr id="22556" name="Group 9"/>
            <p:cNvGrpSpPr>
              <a:grpSpLocks/>
            </p:cNvGrpSpPr>
            <p:nvPr/>
          </p:nvGrpSpPr>
          <p:grpSpPr bwMode="auto">
            <a:xfrm>
              <a:off x="3120" y="1536"/>
              <a:ext cx="1968" cy="1728"/>
              <a:chOff x="2640" y="1056"/>
              <a:chExt cx="2496" cy="2112"/>
            </a:xfrm>
          </p:grpSpPr>
          <p:sp>
            <p:nvSpPr>
              <p:cNvPr id="22559" name="Line 10"/>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0" name="Line 11"/>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557" name="Text Box 12"/>
            <p:cNvSpPr txBox="1">
              <a:spLocks noChangeArrowheads="1"/>
            </p:cNvSpPr>
            <p:nvPr/>
          </p:nvSpPr>
          <p:spPr bwMode="auto">
            <a:xfrm>
              <a:off x="4944" y="3120"/>
              <a:ext cx="33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22558" name="Text Box 13"/>
            <p:cNvSpPr txBox="1">
              <a:spLocks noChangeArrowheads="1"/>
            </p:cNvSpPr>
            <p:nvPr/>
          </p:nvSpPr>
          <p:spPr bwMode="auto">
            <a:xfrm>
              <a:off x="2976" y="1296"/>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r</a:t>
              </a:r>
              <a:endParaRPr lang="en-US" sz="2200"/>
            </a:p>
          </p:txBody>
        </p:sp>
      </p:grpSp>
      <p:grpSp>
        <p:nvGrpSpPr>
          <p:cNvPr id="5" name="Group 14"/>
          <p:cNvGrpSpPr>
            <a:grpSpLocks/>
          </p:cNvGrpSpPr>
          <p:nvPr/>
        </p:nvGrpSpPr>
        <p:grpSpPr bwMode="auto">
          <a:xfrm>
            <a:off x="5195888" y="1524000"/>
            <a:ext cx="2576512" cy="2405063"/>
            <a:chOff x="3273" y="960"/>
            <a:chExt cx="1623" cy="1515"/>
          </a:xfrm>
        </p:grpSpPr>
        <p:sp>
          <p:nvSpPr>
            <p:cNvPr id="22554" name="Line 15"/>
            <p:cNvSpPr>
              <a:spLocks noChangeShapeType="1"/>
            </p:cNvSpPr>
            <p:nvPr/>
          </p:nvSpPr>
          <p:spPr bwMode="auto">
            <a:xfrm flipV="1">
              <a:off x="3273" y="1204"/>
              <a:ext cx="1270" cy="12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5" name="Text Box 16"/>
            <p:cNvSpPr txBox="1">
              <a:spLocks noChangeArrowheads="1"/>
            </p:cNvSpPr>
            <p:nvPr/>
          </p:nvSpPr>
          <p:spPr bwMode="auto">
            <a:xfrm>
              <a:off x="4391" y="960"/>
              <a:ext cx="5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LM</a:t>
              </a:r>
              <a:r>
                <a:rPr lang="en-US" sz="2100" b="1" i="1" baseline="-25000">
                  <a:latin typeface="Tahoma" pitchFamily="34" charset="0"/>
                </a:rPr>
                <a:t>1</a:t>
              </a:r>
            </a:p>
          </p:txBody>
        </p:sp>
      </p:grpSp>
      <p:grpSp>
        <p:nvGrpSpPr>
          <p:cNvPr id="6" name="Group 17"/>
          <p:cNvGrpSpPr>
            <a:grpSpLocks/>
          </p:cNvGrpSpPr>
          <p:nvPr/>
        </p:nvGrpSpPr>
        <p:grpSpPr bwMode="auto">
          <a:xfrm>
            <a:off x="4495800" y="2819400"/>
            <a:ext cx="1809750" cy="2395538"/>
            <a:chOff x="2832" y="1776"/>
            <a:chExt cx="1140" cy="1509"/>
          </a:xfrm>
        </p:grpSpPr>
        <p:sp>
          <p:nvSpPr>
            <p:cNvPr id="22550" name="Line 18"/>
            <p:cNvSpPr>
              <a:spLocks noChangeShapeType="1"/>
            </p:cNvSpPr>
            <p:nvPr/>
          </p:nvSpPr>
          <p:spPr bwMode="auto">
            <a:xfrm flipH="1" flipV="1">
              <a:off x="3092" y="1956"/>
              <a:ext cx="69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551" name="Line 19"/>
            <p:cNvSpPr>
              <a:spLocks noChangeShapeType="1"/>
            </p:cNvSpPr>
            <p:nvPr/>
          </p:nvSpPr>
          <p:spPr bwMode="auto">
            <a:xfrm flipH="1">
              <a:off x="3789" y="1959"/>
              <a:ext cx="0" cy="104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552" name="Text Box 20"/>
            <p:cNvSpPr txBox="1">
              <a:spLocks noChangeArrowheads="1"/>
            </p:cNvSpPr>
            <p:nvPr/>
          </p:nvSpPr>
          <p:spPr bwMode="auto">
            <a:xfrm>
              <a:off x="2832" y="17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latin typeface="Tahoma" pitchFamily="34" charset="0"/>
                </a:rPr>
                <a:t>r</a:t>
              </a:r>
              <a:r>
                <a:rPr lang="en-US" sz="2100" b="1" i="1" baseline="-25000">
                  <a:latin typeface="Tahoma" pitchFamily="34" charset="0"/>
                </a:rPr>
                <a:t>1</a:t>
              </a:r>
              <a:endParaRPr lang="en-US" sz="2100" baseline="-25000"/>
            </a:p>
          </p:txBody>
        </p:sp>
        <p:sp>
          <p:nvSpPr>
            <p:cNvPr id="22553" name="Text Box 21"/>
            <p:cNvSpPr txBox="1">
              <a:spLocks noChangeArrowheads="1"/>
            </p:cNvSpPr>
            <p:nvPr/>
          </p:nvSpPr>
          <p:spPr bwMode="auto">
            <a:xfrm>
              <a:off x="3636" y="2997"/>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latin typeface="Tahoma" pitchFamily="34" charset="0"/>
                </a:rPr>
                <a:t>Y</a:t>
              </a:r>
              <a:r>
                <a:rPr lang="en-US" sz="2100" b="1" i="1" baseline="-25000">
                  <a:latin typeface="Tahoma" pitchFamily="34" charset="0"/>
                </a:rPr>
                <a:t>1</a:t>
              </a:r>
              <a:endParaRPr lang="en-US" sz="2100" baseline="-25000"/>
            </a:p>
          </p:txBody>
        </p:sp>
      </p:grpSp>
      <p:grpSp>
        <p:nvGrpSpPr>
          <p:cNvPr id="7" name="Group 22"/>
          <p:cNvGrpSpPr>
            <a:grpSpLocks/>
          </p:cNvGrpSpPr>
          <p:nvPr/>
        </p:nvGrpSpPr>
        <p:grpSpPr bwMode="auto">
          <a:xfrm>
            <a:off x="6324600" y="3652838"/>
            <a:ext cx="533400" cy="1544637"/>
            <a:chOff x="4159" y="1777"/>
            <a:chExt cx="336" cy="1702"/>
          </a:xfrm>
        </p:grpSpPr>
        <p:sp>
          <p:nvSpPr>
            <p:cNvPr id="22548" name="Line 23"/>
            <p:cNvSpPr>
              <a:spLocks noChangeShapeType="1"/>
            </p:cNvSpPr>
            <p:nvPr/>
          </p:nvSpPr>
          <p:spPr bwMode="auto">
            <a:xfrm flipH="1">
              <a:off x="4327" y="1777"/>
              <a:ext cx="0" cy="122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549" name="Text Box 24"/>
            <p:cNvSpPr txBox="1">
              <a:spLocks noChangeArrowheads="1"/>
            </p:cNvSpPr>
            <p:nvPr/>
          </p:nvSpPr>
          <p:spPr bwMode="auto">
            <a:xfrm>
              <a:off x="4159" y="2976"/>
              <a:ext cx="33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FF0000"/>
                  </a:solidFill>
                  <a:latin typeface="Tahoma" pitchFamily="34" charset="0"/>
                </a:rPr>
                <a:t>Y</a:t>
              </a:r>
              <a:r>
                <a:rPr lang="en-US" sz="2100" b="1" i="1" baseline="-25000">
                  <a:solidFill>
                    <a:srgbClr val="FF0000"/>
                  </a:solidFill>
                  <a:latin typeface="Tahoma" pitchFamily="34" charset="0"/>
                </a:rPr>
                <a:t>2</a:t>
              </a:r>
              <a:endParaRPr lang="en-US" sz="2100" baseline="-25000">
                <a:solidFill>
                  <a:srgbClr val="FF0000"/>
                </a:solidFill>
              </a:endParaRPr>
            </a:p>
          </p:txBody>
        </p:sp>
      </p:grpSp>
      <p:grpSp>
        <p:nvGrpSpPr>
          <p:cNvPr id="8" name="Group 25"/>
          <p:cNvGrpSpPr>
            <a:grpSpLocks/>
          </p:cNvGrpSpPr>
          <p:nvPr/>
        </p:nvGrpSpPr>
        <p:grpSpPr bwMode="auto">
          <a:xfrm>
            <a:off x="4462463" y="3386138"/>
            <a:ext cx="2105025" cy="457200"/>
            <a:chOff x="2811" y="2133"/>
            <a:chExt cx="1326" cy="288"/>
          </a:xfrm>
        </p:grpSpPr>
        <p:sp>
          <p:nvSpPr>
            <p:cNvPr id="22546" name="Line 26"/>
            <p:cNvSpPr>
              <a:spLocks noChangeShapeType="1"/>
            </p:cNvSpPr>
            <p:nvPr/>
          </p:nvSpPr>
          <p:spPr bwMode="auto">
            <a:xfrm flipH="1" flipV="1">
              <a:off x="3092" y="2300"/>
              <a:ext cx="1045" cy="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547" name="Text Box 27"/>
            <p:cNvSpPr txBox="1">
              <a:spLocks noChangeArrowheads="1"/>
            </p:cNvSpPr>
            <p:nvPr/>
          </p:nvSpPr>
          <p:spPr bwMode="auto">
            <a:xfrm>
              <a:off x="2811" y="2133"/>
              <a:ext cx="3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solidFill>
                    <a:srgbClr val="FF0000"/>
                  </a:solidFill>
                  <a:latin typeface="Tahoma" pitchFamily="34" charset="0"/>
                </a:rPr>
                <a:t>r</a:t>
              </a:r>
              <a:r>
                <a:rPr lang="en-US" sz="2100" b="1" i="1" baseline="-25000">
                  <a:solidFill>
                    <a:srgbClr val="FF0000"/>
                  </a:solidFill>
                  <a:latin typeface="Tahoma" pitchFamily="34" charset="0"/>
                </a:rPr>
                <a:t>2</a:t>
              </a:r>
              <a:endParaRPr lang="en-US" sz="2100" baseline="-25000">
                <a:solidFill>
                  <a:srgbClr val="FF0000"/>
                </a:solidFill>
              </a:endParaRPr>
            </a:p>
          </p:txBody>
        </p:sp>
      </p:grpSp>
      <p:sp>
        <p:nvSpPr>
          <p:cNvPr id="42012" name="Line 28"/>
          <p:cNvSpPr>
            <a:spLocks noChangeShapeType="1"/>
          </p:cNvSpPr>
          <p:nvPr/>
        </p:nvSpPr>
        <p:spPr bwMode="auto">
          <a:xfrm>
            <a:off x="6027738" y="4676775"/>
            <a:ext cx="56197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13" name="Line 29"/>
          <p:cNvSpPr>
            <a:spLocks noChangeShapeType="1"/>
          </p:cNvSpPr>
          <p:nvPr/>
        </p:nvSpPr>
        <p:spPr bwMode="auto">
          <a:xfrm flipH="1" flipV="1">
            <a:off x="5037138" y="3106738"/>
            <a:ext cx="3175" cy="5588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nvGrpSpPr>
          <p:cNvPr id="9" name="Group 30"/>
          <p:cNvGrpSpPr>
            <a:grpSpLocks/>
          </p:cNvGrpSpPr>
          <p:nvPr/>
        </p:nvGrpSpPr>
        <p:grpSpPr bwMode="auto">
          <a:xfrm>
            <a:off x="5653088" y="2166938"/>
            <a:ext cx="2576512" cy="2405062"/>
            <a:chOff x="3561" y="1365"/>
            <a:chExt cx="1623" cy="1515"/>
          </a:xfrm>
        </p:grpSpPr>
        <p:sp>
          <p:nvSpPr>
            <p:cNvPr id="22544" name="Line 31"/>
            <p:cNvSpPr>
              <a:spLocks noChangeShapeType="1"/>
            </p:cNvSpPr>
            <p:nvPr/>
          </p:nvSpPr>
          <p:spPr bwMode="auto">
            <a:xfrm flipV="1">
              <a:off x="3561" y="1609"/>
              <a:ext cx="1270" cy="127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5" name="Text Box 32"/>
            <p:cNvSpPr txBox="1">
              <a:spLocks noChangeArrowheads="1"/>
            </p:cNvSpPr>
            <p:nvPr/>
          </p:nvSpPr>
          <p:spPr bwMode="auto">
            <a:xfrm>
              <a:off x="4679" y="1365"/>
              <a:ext cx="5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solidFill>
                    <a:srgbClr val="FF0000"/>
                  </a:solidFill>
                  <a:latin typeface="Tahoma" pitchFamily="34" charset="0"/>
                </a:rPr>
                <a:t>LM</a:t>
              </a:r>
              <a:r>
                <a:rPr lang="en-US" sz="2100" b="1" i="1" baseline="-25000">
                  <a:solidFill>
                    <a:srgbClr val="FF0000"/>
                  </a:solidFill>
                  <a:latin typeface="Tahoma" pitchFamily="34" charset="0"/>
                </a:rPr>
                <a:t>2</a:t>
              </a:r>
            </a:p>
          </p:txBody>
        </p:sp>
      </p:grpSp>
      <p:sp>
        <p:nvSpPr>
          <p:cNvPr id="42017" name="Rectangle 33"/>
          <p:cNvSpPr>
            <a:spLocks noChangeArrowheads="1"/>
          </p:cNvSpPr>
          <p:nvPr/>
        </p:nvSpPr>
        <p:spPr bwMode="auto">
          <a:xfrm>
            <a:off x="511175" y="4191000"/>
            <a:ext cx="3556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1963" indent="-461963">
              <a:lnSpc>
                <a:spcPct val="105000"/>
              </a:lnSpc>
              <a:spcBef>
                <a:spcPct val="50000"/>
              </a:spcBef>
              <a:buClr>
                <a:srgbClr val="008080"/>
              </a:buClr>
              <a:buSzPct val="120000"/>
              <a:buFont typeface="Wingdings" pitchFamily="2" charset="2"/>
              <a:buNone/>
              <a:tabLst>
                <a:tab pos="1371600" algn="l"/>
              </a:tabLst>
            </a:pPr>
            <a:r>
              <a:rPr lang="en-US" sz="2500">
                <a:sym typeface="Symbol" pitchFamily="18" charset="2"/>
              </a:rPr>
              <a:t>3.	…which increases investment, causing output &amp; income to rise.  </a:t>
            </a:r>
            <a:endParaRPr lang="en-US" sz="2500"/>
          </a:p>
        </p:txBody>
      </p:sp>
      <p:sp>
        <p:nvSpPr>
          <p:cNvPr id="42018" name="Line 34"/>
          <p:cNvSpPr>
            <a:spLocks noChangeShapeType="1"/>
          </p:cNvSpPr>
          <p:nvPr/>
        </p:nvSpPr>
        <p:spPr bwMode="auto">
          <a:xfrm flipH="1">
            <a:off x="6015038" y="3109913"/>
            <a:ext cx="1587" cy="10636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9332583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up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Righ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1991">
                                            <p:txEl>
                                              <p:pRg st="0" end="0"/>
                                            </p:txEl>
                                          </p:spTgt>
                                        </p:tgtEl>
                                        <p:attrNameLst>
                                          <p:attrName>style.visibility</p:attrName>
                                        </p:attrNameLst>
                                      </p:cBhvr>
                                      <p:to>
                                        <p:strVal val="visible"/>
                                      </p:to>
                                    </p:set>
                                    <p:animEffect transition="in" filter="strips(downRight)">
                                      <p:cBhvr>
                                        <p:cTn id="27" dur="500"/>
                                        <p:tgtEl>
                                          <p:spTgt spid="4199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 fill="hold" grpId="0" nodeType="clickEffect">
                                  <p:stCondLst>
                                    <p:cond delay="0"/>
                                  </p:stCondLst>
                                  <p:childTnLst>
                                    <p:set>
                                      <p:cBhvr>
                                        <p:cTn id="31" dur="1" fill="hold">
                                          <p:stCondLst>
                                            <p:cond delay="0"/>
                                          </p:stCondLst>
                                        </p:cTn>
                                        <p:tgtEl>
                                          <p:spTgt spid="42018"/>
                                        </p:tgtEl>
                                        <p:attrNameLst>
                                          <p:attrName>style.visibility</p:attrName>
                                        </p:attrNameLst>
                                      </p:cBhvr>
                                      <p:to>
                                        <p:strVal val="visible"/>
                                      </p:to>
                                    </p:set>
                                    <p:anim calcmode="lin" valueType="num">
                                      <p:cBhvr>
                                        <p:cTn id="32" dur="500" fill="hold"/>
                                        <p:tgtEl>
                                          <p:spTgt spid="42018"/>
                                        </p:tgtEl>
                                        <p:attrNameLst>
                                          <p:attrName>ppt_x</p:attrName>
                                        </p:attrNameLst>
                                      </p:cBhvr>
                                      <p:tavLst>
                                        <p:tav tm="0">
                                          <p:val>
                                            <p:strVal val="#ppt_x"/>
                                          </p:val>
                                        </p:tav>
                                        <p:tav tm="100000">
                                          <p:val>
                                            <p:strVal val="#ppt_x"/>
                                          </p:val>
                                        </p:tav>
                                      </p:tavLst>
                                    </p:anim>
                                    <p:anim calcmode="lin" valueType="num">
                                      <p:cBhvr>
                                        <p:cTn id="33" dur="500" fill="hold"/>
                                        <p:tgtEl>
                                          <p:spTgt spid="42018"/>
                                        </p:tgtEl>
                                        <p:attrNameLst>
                                          <p:attrName>ppt_y</p:attrName>
                                        </p:attrNameLst>
                                      </p:cBhvr>
                                      <p:tavLst>
                                        <p:tav tm="0">
                                          <p:val>
                                            <p:strVal val="#ppt_y-#ppt_h/2"/>
                                          </p:val>
                                        </p:tav>
                                        <p:tav tm="100000">
                                          <p:val>
                                            <p:strVal val="#ppt_y"/>
                                          </p:val>
                                        </p:tav>
                                      </p:tavLst>
                                    </p:anim>
                                    <p:anim calcmode="lin" valueType="num">
                                      <p:cBhvr>
                                        <p:cTn id="34" dur="500" fill="hold"/>
                                        <p:tgtEl>
                                          <p:spTgt spid="42018"/>
                                        </p:tgtEl>
                                        <p:attrNameLst>
                                          <p:attrName>ppt_w</p:attrName>
                                        </p:attrNameLst>
                                      </p:cBhvr>
                                      <p:tavLst>
                                        <p:tav tm="0">
                                          <p:val>
                                            <p:strVal val="#ppt_w"/>
                                          </p:val>
                                        </p:tav>
                                        <p:tav tm="100000">
                                          <p:val>
                                            <p:strVal val="#ppt_w"/>
                                          </p:val>
                                        </p:tav>
                                      </p:tavLst>
                                    </p:anim>
                                    <p:anim calcmode="lin" valueType="num">
                                      <p:cBhvr>
                                        <p:cTn id="35" dur="500" fill="hold"/>
                                        <p:tgtEl>
                                          <p:spTgt spid="42018"/>
                                        </p:tgtEl>
                                        <p:attrNameLst>
                                          <p:attrName>ppt_h</p:attrName>
                                        </p:attrNameLst>
                                      </p:cBhvr>
                                      <p:tavLst>
                                        <p:tav tm="0">
                                          <p:val>
                                            <p:fltVal val="0"/>
                                          </p:val>
                                        </p:tav>
                                        <p:tav tm="100000">
                                          <p:val>
                                            <p:strVal val="#ppt_h"/>
                                          </p:val>
                                        </p:tav>
                                      </p:tavLst>
                                    </p:anim>
                                  </p:childTnLst>
                                </p:cTn>
                              </p:par>
                            </p:childTnLst>
                          </p:cTn>
                        </p:par>
                        <p:par>
                          <p:cTn id="36" fill="hold" nodeType="afterGroup">
                            <p:stCondLst>
                              <p:cond delay="500"/>
                            </p:stCondLst>
                            <p:childTnLst>
                              <p:par>
                                <p:cTn id="37" presetID="18" presetClass="entr" presetSubtype="3"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strips(upRight)">
                                      <p:cBhvr>
                                        <p:cTn id="39" dur="500"/>
                                        <p:tgtEl>
                                          <p:spTgt spid="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41986"/>
                                        </p:tgtEl>
                                        <p:attrNameLst>
                                          <p:attrName>style.visibility</p:attrName>
                                        </p:attrNameLst>
                                      </p:cBhvr>
                                      <p:to>
                                        <p:strVal val="visible"/>
                                      </p:to>
                                    </p:set>
                                    <p:animEffect transition="in" filter="strips(downRight)">
                                      <p:cBhvr>
                                        <p:cTn id="44" dur="500"/>
                                        <p:tgtEl>
                                          <p:spTgt spid="41986"/>
                                        </p:tgtEl>
                                      </p:cBhvr>
                                    </p:animEffect>
                                  </p:childTnLst>
                                </p:cTn>
                              </p:par>
                            </p:childTnLst>
                          </p:cTn>
                        </p:par>
                        <p:par>
                          <p:cTn id="45" fill="hold" nodeType="afterGroup">
                            <p:stCondLst>
                              <p:cond delay="500"/>
                            </p:stCondLst>
                            <p:childTnLst>
                              <p:par>
                                <p:cTn id="46" presetID="17" presetClass="entr" presetSubtype="1" fill="hold" grpId="0" nodeType="afterEffect">
                                  <p:stCondLst>
                                    <p:cond delay="0"/>
                                  </p:stCondLst>
                                  <p:childTnLst>
                                    <p:set>
                                      <p:cBhvr>
                                        <p:cTn id="47" dur="1" fill="hold">
                                          <p:stCondLst>
                                            <p:cond delay="0"/>
                                          </p:stCondLst>
                                        </p:cTn>
                                        <p:tgtEl>
                                          <p:spTgt spid="42013"/>
                                        </p:tgtEl>
                                        <p:attrNameLst>
                                          <p:attrName>style.visibility</p:attrName>
                                        </p:attrNameLst>
                                      </p:cBhvr>
                                      <p:to>
                                        <p:strVal val="visible"/>
                                      </p:to>
                                    </p:set>
                                    <p:anim calcmode="lin" valueType="num">
                                      <p:cBhvr>
                                        <p:cTn id="48" dur="500" fill="hold"/>
                                        <p:tgtEl>
                                          <p:spTgt spid="42013"/>
                                        </p:tgtEl>
                                        <p:attrNameLst>
                                          <p:attrName>ppt_x</p:attrName>
                                        </p:attrNameLst>
                                      </p:cBhvr>
                                      <p:tavLst>
                                        <p:tav tm="0">
                                          <p:val>
                                            <p:strVal val="#ppt_x"/>
                                          </p:val>
                                        </p:tav>
                                        <p:tav tm="100000">
                                          <p:val>
                                            <p:strVal val="#ppt_x"/>
                                          </p:val>
                                        </p:tav>
                                      </p:tavLst>
                                    </p:anim>
                                    <p:anim calcmode="lin" valueType="num">
                                      <p:cBhvr>
                                        <p:cTn id="49" dur="500" fill="hold"/>
                                        <p:tgtEl>
                                          <p:spTgt spid="42013"/>
                                        </p:tgtEl>
                                        <p:attrNameLst>
                                          <p:attrName>ppt_y</p:attrName>
                                        </p:attrNameLst>
                                      </p:cBhvr>
                                      <p:tavLst>
                                        <p:tav tm="0">
                                          <p:val>
                                            <p:strVal val="#ppt_y-#ppt_h/2"/>
                                          </p:val>
                                        </p:tav>
                                        <p:tav tm="100000">
                                          <p:val>
                                            <p:strVal val="#ppt_y"/>
                                          </p:val>
                                        </p:tav>
                                      </p:tavLst>
                                    </p:anim>
                                    <p:anim calcmode="lin" valueType="num">
                                      <p:cBhvr>
                                        <p:cTn id="50" dur="500" fill="hold"/>
                                        <p:tgtEl>
                                          <p:spTgt spid="42013"/>
                                        </p:tgtEl>
                                        <p:attrNameLst>
                                          <p:attrName>ppt_w</p:attrName>
                                        </p:attrNameLst>
                                      </p:cBhvr>
                                      <p:tavLst>
                                        <p:tav tm="0">
                                          <p:val>
                                            <p:strVal val="#ppt_w"/>
                                          </p:val>
                                        </p:tav>
                                        <p:tav tm="100000">
                                          <p:val>
                                            <p:strVal val="#ppt_w"/>
                                          </p:val>
                                        </p:tav>
                                      </p:tavLst>
                                    </p:anim>
                                    <p:anim calcmode="lin" valueType="num">
                                      <p:cBhvr>
                                        <p:cTn id="51" dur="500" fill="hold"/>
                                        <p:tgtEl>
                                          <p:spTgt spid="42013"/>
                                        </p:tgtEl>
                                        <p:attrNameLst>
                                          <p:attrName>ppt_h</p:attrName>
                                        </p:attrNameLst>
                                      </p:cBhvr>
                                      <p:tavLst>
                                        <p:tav tm="0">
                                          <p:val>
                                            <p:fltVal val="0"/>
                                          </p:val>
                                        </p:tav>
                                        <p:tav tm="100000">
                                          <p:val>
                                            <p:strVal val="#ppt_h"/>
                                          </p:val>
                                        </p:tav>
                                      </p:tavLst>
                                    </p:anim>
                                  </p:childTnLst>
                                </p:cTn>
                              </p:par>
                            </p:childTnLst>
                          </p:cTn>
                        </p:par>
                        <p:par>
                          <p:cTn id="52" fill="hold" nodeType="afterGroup">
                            <p:stCondLst>
                              <p:cond delay="1000"/>
                            </p:stCondLst>
                            <p:childTnLst>
                              <p:par>
                                <p:cTn id="53" presetID="22" presetClass="entr" presetSubtype="2"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right)">
                                      <p:cBhvr>
                                        <p:cTn id="55" dur="500"/>
                                        <p:tgtEl>
                                          <p:spTgt spid="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8" presetClass="entr" presetSubtype="6" fill="hold" grpId="0" nodeType="clickEffect">
                                  <p:stCondLst>
                                    <p:cond delay="0"/>
                                  </p:stCondLst>
                                  <p:childTnLst>
                                    <p:set>
                                      <p:cBhvr>
                                        <p:cTn id="59" dur="1" fill="hold">
                                          <p:stCondLst>
                                            <p:cond delay="0"/>
                                          </p:stCondLst>
                                        </p:cTn>
                                        <p:tgtEl>
                                          <p:spTgt spid="42017"/>
                                        </p:tgtEl>
                                        <p:attrNameLst>
                                          <p:attrName>style.visibility</p:attrName>
                                        </p:attrNameLst>
                                      </p:cBhvr>
                                      <p:to>
                                        <p:strVal val="visible"/>
                                      </p:to>
                                    </p:set>
                                    <p:animEffect transition="in" filter="strips(downRight)">
                                      <p:cBhvr>
                                        <p:cTn id="60" dur="500"/>
                                        <p:tgtEl>
                                          <p:spTgt spid="42017"/>
                                        </p:tgtEl>
                                      </p:cBhvr>
                                    </p:animEffect>
                                  </p:childTnLst>
                                </p:cTn>
                              </p:par>
                            </p:childTnLst>
                          </p:cTn>
                        </p:par>
                        <p:par>
                          <p:cTn id="61" fill="hold" nodeType="afterGroup">
                            <p:stCondLst>
                              <p:cond delay="500"/>
                            </p:stCondLst>
                            <p:childTnLst>
                              <p:par>
                                <p:cTn id="62" presetID="17" presetClass="entr" presetSubtype="8" fill="hold" grpId="0" nodeType="afterEffect">
                                  <p:stCondLst>
                                    <p:cond delay="0"/>
                                  </p:stCondLst>
                                  <p:childTnLst>
                                    <p:set>
                                      <p:cBhvr>
                                        <p:cTn id="63" dur="1" fill="hold">
                                          <p:stCondLst>
                                            <p:cond delay="0"/>
                                          </p:stCondLst>
                                        </p:cTn>
                                        <p:tgtEl>
                                          <p:spTgt spid="42012"/>
                                        </p:tgtEl>
                                        <p:attrNameLst>
                                          <p:attrName>style.visibility</p:attrName>
                                        </p:attrNameLst>
                                      </p:cBhvr>
                                      <p:to>
                                        <p:strVal val="visible"/>
                                      </p:to>
                                    </p:set>
                                    <p:anim calcmode="lin" valueType="num">
                                      <p:cBhvr>
                                        <p:cTn id="64" dur="500" fill="hold"/>
                                        <p:tgtEl>
                                          <p:spTgt spid="42012"/>
                                        </p:tgtEl>
                                        <p:attrNameLst>
                                          <p:attrName>ppt_x</p:attrName>
                                        </p:attrNameLst>
                                      </p:cBhvr>
                                      <p:tavLst>
                                        <p:tav tm="0">
                                          <p:val>
                                            <p:strVal val="#ppt_x-#ppt_w/2"/>
                                          </p:val>
                                        </p:tav>
                                        <p:tav tm="100000">
                                          <p:val>
                                            <p:strVal val="#ppt_x"/>
                                          </p:val>
                                        </p:tav>
                                      </p:tavLst>
                                    </p:anim>
                                    <p:anim calcmode="lin" valueType="num">
                                      <p:cBhvr>
                                        <p:cTn id="65" dur="500" fill="hold"/>
                                        <p:tgtEl>
                                          <p:spTgt spid="42012"/>
                                        </p:tgtEl>
                                        <p:attrNameLst>
                                          <p:attrName>ppt_y</p:attrName>
                                        </p:attrNameLst>
                                      </p:cBhvr>
                                      <p:tavLst>
                                        <p:tav tm="0">
                                          <p:val>
                                            <p:strVal val="#ppt_y"/>
                                          </p:val>
                                        </p:tav>
                                        <p:tav tm="100000">
                                          <p:val>
                                            <p:strVal val="#ppt_y"/>
                                          </p:val>
                                        </p:tav>
                                      </p:tavLst>
                                    </p:anim>
                                    <p:anim calcmode="lin" valueType="num">
                                      <p:cBhvr>
                                        <p:cTn id="66" dur="500" fill="hold"/>
                                        <p:tgtEl>
                                          <p:spTgt spid="42012"/>
                                        </p:tgtEl>
                                        <p:attrNameLst>
                                          <p:attrName>ppt_w</p:attrName>
                                        </p:attrNameLst>
                                      </p:cBhvr>
                                      <p:tavLst>
                                        <p:tav tm="0">
                                          <p:val>
                                            <p:fltVal val="0"/>
                                          </p:val>
                                        </p:tav>
                                        <p:tav tm="100000">
                                          <p:val>
                                            <p:strVal val="#ppt_w"/>
                                          </p:val>
                                        </p:tav>
                                      </p:tavLst>
                                    </p:anim>
                                    <p:anim calcmode="lin" valueType="num">
                                      <p:cBhvr>
                                        <p:cTn id="67" dur="500" fill="hold"/>
                                        <p:tgtEl>
                                          <p:spTgt spid="42012"/>
                                        </p:tgtEl>
                                        <p:attrNameLst>
                                          <p:attrName>ppt_h</p:attrName>
                                        </p:attrNameLst>
                                      </p:cBhvr>
                                      <p:tavLst>
                                        <p:tav tm="0">
                                          <p:val>
                                            <p:strVal val="#ppt_h"/>
                                          </p:val>
                                        </p:tav>
                                        <p:tav tm="100000">
                                          <p:val>
                                            <p:strVal val="#ppt_h"/>
                                          </p:val>
                                        </p:tav>
                                      </p:tavLst>
                                    </p:anim>
                                  </p:childTnLst>
                                </p:cTn>
                              </p:par>
                            </p:childTnLst>
                          </p:cTn>
                        </p:par>
                        <p:par>
                          <p:cTn id="68" fill="hold" nodeType="afterGroup">
                            <p:stCondLst>
                              <p:cond delay="1000"/>
                            </p:stCondLst>
                            <p:childTnLst>
                              <p:par>
                                <p:cTn id="69" presetID="22" presetClass="entr" presetSubtype="1" fill="hold"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up)">
                                      <p:cBhvr>
                                        <p:cTn id="7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91" grpId="0" build="p" autoUpdateAnimBg="0"/>
      <p:bldP spid="42012" grpId="0" animBg="1"/>
      <p:bldP spid="42013" grpId="0" animBg="1"/>
      <p:bldP spid="42017" grpId="0" autoUpdateAnimBg="0"/>
      <p:bldP spid="4201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466725" y="358775"/>
            <a:ext cx="8245475" cy="939800"/>
          </a:xfrm>
        </p:spPr>
        <p:txBody>
          <a:bodyPr/>
          <a:lstStyle/>
          <a:p>
            <a:r>
              <a:rPr lang="en-US" smtClean="0"/>
              <a:t>Interaction between </a:t>
            </a:r>
            <a:br>
              <a:rPr lang="en-US" smtClean="0"/>
            </a:br>
            <a:r>
              <a:rPr lang="en-US" smtClean="0"/>
              <a:t>monetary &amp; fiscal policy</a:t>
            </a:r>
          </a:p>
        </p:txBody>
      </p:sp>
      <p:sp>
        <p:nvSpPr>
          <p:cNvPr id="23555" name="Rectangle 5"/>
          <p:cNvSpPr>
            <a:spLocks noGrp="1" noChangeArrowheads="1"/>
          </p:cNvSpPr>
          <p:nvPr>
            <p:ph type="body" idx="1"/>
          </p:nvPr>
        </p:nvSpPr>
        <p:spPr>
          <a:xfrm>
            <a:off x="476250" y="1500188"/>
            <a:ext cx="8210550" cy="4884737"/>
          </a:xfrm>
        </p:spPr>
        <p:txBody>
          <a:bodyPr/>
          <a:lstStyle/>
          <a:p>
            <a:r>
              <a:rPr lang="en-US" dirty="0" smtClean="0"/>
              <a:t>Model:  </a:t>
            </a:r>
          </a:p>
          <a:p>
            <a:pPr lvl="1">
              <a:lnSpc>
                <a:spcPct val="105000"/>
              </a:lnSpc>
            </a:pPr>
            <a:r>
              <a:rPr lang="en-US" dirty="0" smtClean="0"/>
              <a:t>Monetary &amp; fiscal policy variables </a:t>
            </a:r>
            <a:br>
              <a:rPr lang="en-US" dirty="0" smtClean="0"/>
            </a:br>
            <a:r>
              <a:rPr lang="en-US" dirty="0" smtClean="0"/>
              <a:t>(</a:t>
            </a:r>
            <a:r>
              <a:rPr lang="en-US" b="1" i="1" dirty="0" smtClean="0"/>
              <a:t>M</a:t>
            </a:r>
            <a:r>
              <a:rPr lang="en-US" dirty="0" smtClean="0"/>
              <a:t>, </a:t>
            </a:r>
            <a:r>
              <a:rPr lang="en-US" b="1" i="1" dirty="0" smtClean="0"/>
              <a:t>G,</a:t>
            </a:r>
            <a:r>
              <a:rPr lang="en-US" sz="1000" dirty="0" smtClean="0"/>
              <a:t> </a:t>
            </a:r>
            <a:r>
              <a:rPr lang="en-US" dirty="0" smtClean="0"/>
              <a:t> and </a:t>
            </a:r>
            <a:r>
              <a:rPr lang="en-US" b="1" i="1" dirty="0" smtClean="0"/>
              <a:t>T</a:t>
            </a:r>
            <a:r>
              <a:rPr lang="en-US" sz="1000" dirty="0" smtClean="0"/>
              <a:t> </a:t>
            </a:r>
            <a:r>
              <a:rPr lang="en-US" dirty="0" smtClean="0"/>
              <a:t>) are exogenous.</a:t>
            </a:r>
          </a:p>
          <a:p>
            <a:r>
              <a:rPr lang="en-US" dirty="0" smtClean="0"/>
              <a:t>Real world:  </a:t>
            </a:r>
          </a:p>
          <a:p>
            <a:pPr lvl="1">
              <a:lnSpc>
                <a:spcPct val="105000"/>
              </a:lnSpc>
            </a:pPr>
            <a:r>
              <a:rPr lang="en-US" dirty="0" smtClean="0"/>
              <a:t>Monetary policymakers may adjust </a:t>
            </a:r>
            <a:r>
              <a:rPr lang="en-US" b="1" i="1" dirty="0" smtClean="0"/>
              <a:t>M</a:t>
            </a:r>
            <a:r>
              <a:rPr lang="en-US" sz="1000" dirty="0" smtClean="0"/>
              <a:t> </a:t>
            </a:r>
            <a:r>
              <a:rPr lang="en-US" dirty="0" smtClean="0"/>
              <a:t> </a:t>
            </a:r>
            <a:br>
              <a:rPr lang="en-US" dirty="0" smtClean="0"/>
            </a:br>
            <a:r>
              <a:rPr lang="en-US" dirty="0" smtClean="0"/>
              <a:t>in response to changes in fiscal policy, </a:t>
            </a:r>
            <a:br>
              <a:rPr lang="en-US" dirty="0" smtClean="0"/>
            </a:br>
            <a:r>
              <a:rPr lang="en-US" dirty="0" smtClean="0"/>
              <a:t>or vice versa.</a:t>
            </a:r>
          </a:p>
          <a:p>
            <a:pPr lvl="1">
              <a:lnSpc>
                <a:spcPct val="105000"/>
              </a:lnSpc>
            </a:pPr>
            <a:r>
              <a:rPr lang="en-US" dirty="0" smtClean="0"/>
              <a:t>Such interactions may alter the impact of the original policy change.  </a:t>
            </a:r>
          </a:p>
        </p:txBody>
      </p:sp>
    </p:spTree>
    <p:extLst>
      <p:ext uri="{BB962C8B-B14F-4D97-AF65-F5344CB8AC3E}">
        <p14:creationId xmlns:p14="http://schemas.microsoft.com/office/powerpoint/2010/main" val="1847179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555">
                                            <p:txEl>
                                              <p:pRg st="1" end="1"/>
                                            </p:txEl>
                                          </p:spTgt>
                                        </p:tgtEl>
                                        <p:attrNameLst>
                                          <p:attrName>style.visibility</p:attrName>
                                        </p:attrNameLst>
                                      </p:cBhvr>
                                      <p:to>
                                        <p:strVal val="visible"/>
                                      </p:to>
                                    </p:set>
                                    <p:animEffect transition="in" filter="wipe(left)">
                                      <p:cBhvr>
                                        <p:cTn id="10" dur="500"/>
                                        <p:tgtEl>
                                          <p:spTgt spid="235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Effect transition="in" filter="wipe(left)">
                                      <p:cBhvr>
                                        <p:cTn id="15" dur="500"/>
                                        <p:tgtEl>
                                          <p:spTgt spid="2355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555">
                                            <p:txEl>
                                              <p:pRg st="3" end="3"/>
                                            </p:txEl>
                                          </p:spTgt>
                                        </p:tgtEl>
                                        <p:attrNameLst>
                                          <p:attrName>style.visibility</p:attrName>
                                        </p:attrNameLst>
                                      </p:cBhvr>
                                      <p:to>
                                        <p:strVal val="visible"/>
                                      </p:to>
                                    </p:set>
                                    <p:animEffect transition="in" filter="wipe(left)">
                                      <p:cBhvr>
                                        <p:cTn id="18" dur="500"/>
                                        <p:tgtEl>
                                          <p:spTgt spid="235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animEffect transition="in" filter="wipe(left)">
                                      <p:cBhvr>
                                        <p:cTn id="23" dur="500"/>
                                        <p:tgtEl>
                                          <p:spTgt spid="23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bldLvl="5"/>
    </p:bld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15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5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15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5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15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5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15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5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15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5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2432</TotalTime>
  <Words>5078</Words>
  <Application>Microsoft Macintosh PowerPoint</Application>
  <PresentationFormat>On-screen Show (4:3)</PresentationFormat>
  <Paragraphs>831</Paragraphs>
  <Slides>57</Slides>
  <Notes>57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14_Default Design</vt:lpstr>
      <vt:lpstr>Equation</vt:lpstr>
      <vt:lpstr>PowerPoint Presentation</vt:lpstr>
      <vt:lpstr>Context</vt:lpstr>
      <vt:lpstr>IN THIS CHAPTER, YOU WILL LEARN:</vt:lpstr>
      <vt:lpstr>Equilibrium in the IS -LM  model</vt:lpstr>
      <vt:lpstr>Policy analysis with the IS -LM  model</vt:lpstr>
      <vt:lpstr>An increase in government purchases</vt:lpstr>
      <vt:lpstr>A tax cut</vt:lpstr>
      <vt:lpstr>Monetary policy:  An increase in M</vt:lpstr>
      <vt:lpstr>Interaction between  monetary &amp; fiscal policy</vt:lpstr>
      <vt:lpstr>The Fed’s response to  ΔG  &gt; 0</vt:lpstr>
      <vt:lpstr>Response 1:   Hold M  constant</vt:lpstr>
      <vt:lpstr>Response 2:   Hold r  constant</vt:lpstr>
      <vt:lpstr>Response 3:   Hold Y  constant</vt:lpstr>
      <vt:lpstr>Shocks in the IS -LM  model</vt:lpstr>
      <vt:lpstr>Shocks in the IS -LM  model</vt:lpstr>
      <vt:lpstr>NOW YOU TRY Analyze shocks with the IS-LM  model</vt:lpstr>
      <vt:lpstr>ANSWERS, PART 1 Housing market crash</vt:lpstr>
      <vt:lpstr>ANSWERS, PART 2 Increase in money demand</vt:lpstr>
      <vt:lpstr>CASE STUDY:   The U.S. recession of 2001</vt:lpstr>
      <vt:lpstr>CASE STUDY:   The U.S. recession of 2001</vt:lpstr>
      <vt:lpstr>CASE STUDY:   The U.S. recession of 2001</vt:lpstr>
      <vt:lpstr>CASE STUDY:   The U.S. recession of 2001</vt:lpstr>
      <vt:lpstr>CASE STUDY:   The U.S. recession of 2001</vt:lpstr>
      <vt:lpstr>What is the Fed’s policy instrument?</vt:lpstr>
      <vt:lpstr>What is the Fed’s policy instrument?</vt:lpstr>
      <vt:lpstr>IS-LM  and aggregate demand</vt:lpstr>
      <vt:lpstr>Deriving the AD  curve</vt:lpstr>
      <vt:lpstr>Monetary policy and the AD  curve</vt:lpstr>
      <vt:lpstr>Fiscal policy and the AD  curve</vt:lpstr>
      <vt:lpstr>IS-LM  and AD-AS  in the short run &amp; long run</vt:lpstr>
      <vt:lpstr>The SR and LR effects of an IS  shock</vt:lpstr>
      <vt:lpstr>The SR and LR effects of an IS  shock</vt:lpstr>
      <vt:lpstr>The SR and LR effects of an IS  shock</vt:lpstr>
      <vt:lpstr>The SR and LR effects of an IS  shock</vt:lpstr>
      <vt:lpstr>The SR and LR effects of an IS  shock</vt:lpstr>
      <vt:lpstr>NOW YOU TRY Analyze SR &amp; LR effects of ΔM</vt:lpstr>
      <vt:lpstr>ANSWERS, PART 1 Short-run effects of ΔM </vt:lpstr>
      <vt:lpstr>ANSWERS, PART 2 Transition from short run to long run</vt:lpstr>
      <vt:lpstr>The Great Depression</vt:lpstr>
      <vt:lpstr>THE SPENDING HYPOTHESIS:  Shocks to the IS  curve</vt:lpstr>
      <vt:lpstr>THE SPENDING HYPOTHESIS:  Reasons for the IS  shift</vt:lpstr>
      <vt:lpstr>THE MONEY HYPOTHESIS:  A shock to the LM  curve</vt:lpstr>
      <vt:lpstr>THE MONEY HYPOTHESIS AGAIN:  The effects of falling prices</vt:lpstr>
      <vt:lpstr>THE MONEY HYPOTHESIS AGAIN:  The effects of falling prices</vt:lpstr>
      <vt:lpstr>THE MONEY HYPOTHESIS AGAIN:  The effects of falling prices</vt:lpstr>
      <vt:lpstr>THE MONEY HYPOTHESIS AGAIN:  The effects of falling prices</vt:lpstr>
      <vt:lpstr>Why another Depression is unlikely</vt:lpstr>
      <vt:lpstr>CASE STUDY The 2008–09 financial crisis &amp; recession</vt:lpstr>
      <vt:lpstr>Interest rates and house prices</vt:lpstr>
      <vt:lpstr>Change in U.S. house price index  and rate of new foreclosures, 1999–2009</vt:lpstr>
      <vt:lpstr>House price change and new foreclosures, 2006:Q3–2009:Q1</vt:lpstr>
      <vt:lpstr>U.S. bank failures by year, 2000–2011</vt:lpstr>
      <vt:lpstr>Major U.S. stock indexes  (% change from 52 weeks earlier)</vt:lpstr>
      <vt:lpstr>Consumer sentiment and growth in consumer durables and investment spending</vt:lpstr>
      <vt:lpstr>Real GDP growth and unemployment</vt:lpstr>
      <vt:lpstr>CHAPTER SUMMARY</vt:lpstr>
      <vt:lpstr>CHAPTER SUMMARY</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Ron Cronovich</cp:lastModifiedBy>
  <cp:revision>231</cp:revision>
  <cp:lastPrinted>2015-05-02T20:21:15Z</cp:lastPrinted>
  <dcterms:created xsi:type="dcterms:W3CDTF">2006-04-29T00:50:43Z</dcterms:created>
  <dcterms:modified xsi:type="dcterms:W3CDTF">2015-05-27T20:28:07Z</dcterms:modified>
</cp:coreProperties>
</file>