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5.xml" ContentType="application/vnd.openxmlformats-officedocument.presentationml.notesSlide+xml"/>
  <Override PartName="/ppt/embeddings/oleObject4.bin" ContentType="application/vnd.openxmlformats-officedocument.oleObject"/>
  <Override PartName="/ppt/notesSlides/notesSlide6.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notesSlides/notesSlide17.xml" ContentType="application/vnd.openxmlformats-officedocument.presentationml.notesSlide+xml"/>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notesSlides/notesSlide18.xml" ContentType="application/vnd.openxmlformats-officedocument.presentationml.notesSlide+xml"/>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notesSlides/notesSlide22.xml" ContentType="application/vnd.openxmlformats-officedocument.presentationml.notesSlide+xml"/>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embeddings/oleObject41.bin" ContentType="application/vnd.openxmlformats-officedocument.oleObject"/>
  <Override PartName="/ppt/embeddings/oleObject42.bin" ContentType="application/vnd.openxmlformats-officedocument.oleObject"/>
  <Override PartName="/ppt/notesSlides/notesSlide39.xml" ContentType="application/vnd.openxmlformats-officedocument.presentationml.notesSlide+xml"/>
  <Override PartName="/ppt/notesSlides/notesSlide40.xml" ContentType="application/vnd.openxmlformats-officedocument.presentationml.notesSlide+xml"/>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46"/>
  </p:notesMasterIdLst>
  <p:sldIdLst>
    <p:sldId id="374" r:id="rId2"/>
    <p:sldId id="377"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5" r:id="rId41"/>
    <p:sldId id="446" r:id="rId42"/>
    <p:sldId id="378" r:id="rId43"/>
    <p:sldId id="406" r:id="rId44"/>
    <p:sldId id="407"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3172">
          <p15:clr>
            <a:srgbClr val="A4A3A4"/>
          </p15:clr>
        </p15:guide>
        <p15:guide id="2" pos="49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5229"/>
    <a:srgbClr val="043333"/>
    <a:srgbClr val="198A46"/>
    <a:srgbClr val="22B35B"/>
    <a:srgbClr val="00006E"/>
    <a:srgbClr val="FFEAD5"/>
    <a:srgbClr val="E41F07"/>
    <a:srgbClr val="CCCCCC"/>
    <a:srgbClr val="13545B"/>
    <a:srgbClr val="239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0" autoAdjust="0"/>
    <p:restoredTop sz="76842" autoAdjust="0"/>
  </p:normalViewPr>
  <p:slideViewPr>
    <p:cSldViewPr snapToGrid="0">
      <p:cViewPr>
        <p:scale>
          <a:sx n="90" d="100"/>
          <a:sy n="90" d="100"/>
        </p:scale>
        <p:origin x="-912" y="-584"/>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22" d="100"/>
          <a:sy n="122" d="100"/>
        </p:scale>
        <p:origin x="-80" y="240"/>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10.wmf"/><Relationship Id="rId1" Type="http://schemas.openxmlformats.org/officeDocument/2006/relationships/image" Target="../media/image6.wmf"/><Relationship Id="rId2" Type="http://schemas.openxmlformats.org/officeDocument/2006/relationships/image" Target="../media/image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 Id="rId3"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14.wmf"/><Relationship Id="rId1" Type="http://schemas.openxmlformats.org/officeDocument/2006/relationships/image" Target="../media/image9.wmf"/><Relationship Id="rId2" Type="http://schemas.openxmlformats.org/officeDocument/2006/relationships/image" Target="../media/image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 Id="rId3"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7.wmf"/><Relationship Id="rId5" Type="http://schemas.openxmlformats.org/officeDocument/2006/relationships/image" Target="../media/image8.wmf"/><Relationship Id="rId1" Type="http://schemas.openxmlformats.org/officeDocument/2006/relationships/image" Target="../media/image5.wmf"/><Relationship Id="rId2"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image" Target="../media/image5.wmf"/><Relationship Id="rId5" Type="http://schemas.openxmlformats.org/officeDocument/2006/relationships/image" Target="../media/image3.wmf"/><Relationship Id="rId1" Type="http://schemas.openxmlformats.org/officeDocument/2006/relationships/image" Target="../media/image6.wmf"/><Relationship Id="rId2"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5.wmf"/><Relationship Id="rId5" Type="http://schemas.openxmlformats.org/officeDocument/2006/relationships/image" Target="../media/image3.wmf"/><Relationship Id="rId1" Type="http://schemas.openxmlformats.org/officeDocument/2006/relationships/image" Target="../media/image6.wmf"/><Relationship Id="rId2"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10.wmf"/><Relationship Id="rId1" Type="http://schemas.openxmlformats.org/officeDocument/2006/relationships/image" Target="../media/image6.wmf"/><Relationship Id="rId2"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6.wmf"/><Relationship Id="rId3"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Chapter 13 covers a lot of material.  </a:t>
            </a:r>
          </a:p>
          <a:p>
            <a:r>
              <a:rPr lang="en-US" sz="1200" dirty="0" smtClean="0"/>
              <a:t>First, it develops the </a:t>
            </a:r>
            <a:r>
              <a:rPr lang="en-US" sz="1200" dirty="0" err="1" smtClean="0"/>
              <a:t>Mundell</a:t>
            </a:r>
            <a:r>
              <a:rPr lang="en-US" sz="1200" dirty="0" smtClean="0"/>
              <a:t>-Fleming open-economy IS-LM model for a small open economy with perfect capital mobility.  The model is used to analyze the effects of fiscal, monetary, and trade policy under floating and flexible exchange rates.   </a:t>
            </a:r>
          </a:p>
          <a:p>
            <a:endParaRPr lang="en-US" sz="1200" dirty="0" smtClean="0"/>
          </a:p>
          <a:p>
            <a:r>
              <a:rPr lang="en-US" sz="1200" dirty="0" smtClean="0"/>
              <a:t>Then, the chapter explores interest rate differentials, or risk </a:t>
            </a:r>
            <a:r>
              <a:rPr lang="en-US" sz="1200" dirty="0" smtClean="0"/>
              <a:t>premiums </a:t>
            </a:r>
            <a:r>
              <a:rPr lang="en-US" sz="1200" dirty="0" smtClean="0"/>
              <a:t>that arise due to country risk or expected changes in exchange rates. The </a:t>
            </a:r>
            <a:r>
              <a:rPr lang="en-US" sz="1200" dirty="0" err="1" smtClean="0"/>
              <a:t>Mundell</a:t>
            </a:r>
            <a:r>
              <a:rPr lang="en-US" sz="1200" dirty="0" smtClean="0"/>
              <a:t>-Fleming model is used to analyze the effects of a change in the risk premium. The 1994-95 Mexican Peso Crisis is an important real-world example of this. </a:t>
            </a:r>
          </a:p>
          <a:p>
            <a:r>
              <a:rPr lang="en-US" sz="1200" dirty="0" smtClean="0"/>
              <a:t>The chapter summarizes the debate over fixed vs. floating exchange rates.  </a:t>
            </a:r>
          </a:p>
          <a:p>
            <a:r>
              <a:rPr lang="en-US" sz="1200" dirty="0" smtClean="0"/>
              <a:t>Following that discussion, the </a:t>
            </a:r>
            <a:r>
              <a:rPr lang="en-US" sz="1200" dirty="0" err="1" smtClean="0"/>
              <a:t>Mundell</a:t>
            </a:r>
            <a:r>
              <a:rPr lang="en-US" sz="1200" dirty="0" smtClean="0"/>
              <a:t>-Fleming model is used to derive the aggregate demand curve for a small open economy.  </a:t>
            </a:r>
          </a:p>
          <a:p>
            <a:endParaRPr lang="en-US" sz="1200" dirty="0" smtClean="0"/>
          </a:p>
          <a:p>
            <a:r>
              <a:rPr lang="en-US" sz="1200" dirty="0" smtClean="0"/>
              <a:t>And finally, the chapter discusses how the results it derives would be different in a large open economy. </a:t>
            </a:r>
          </a:p>
          <a:p>
            <a:endParaRPr lang="en-US" sz="1200" dirty="0" smtClean="0"/>
          </a:p>
          <a:p>
            <a:r>
              <a:rPr lang="en-US" sz="1200" dirty="0" smtClean="0"/>
              <a:t>To reinforce this material, I strongly recommend you to allow a bit of class time for a few in-class exercises (I’ve suggested several in the lecture notes accompanying some of the slides in this presentation), and that you assign a homework consisting of several of the end-of-chapter “Questions for Review” and “Problems and Applications” in the textbook.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2AD6420-2A9C-4555-830F-A67ECA7B76DB}" type="slidenum">
              <a:rPr lang="en-US" smtClean="0"/>
              <a:pPr/>
              <a:t>9</a:t>
            </a:fld>
            <a:endParaRPr lang="en-US"/>
          </a:p>
        </p:txBody>
      </p:sp>
      <p:sp>
        <p:nvSpPr>
          <p:cNvPr id="66564" name="Rectangle 3"/>
          <p:cNvSpPr>
            <a:spLocks noGrp="1" noChangeArrowheads="1"/>
          </p:cNvSpPr>
          <p:nvPr>
            <p:ph type="body" idx="1"/>
          </p:nvPr>
        </p:nvSpPr>
        <p:spPr>
          <a:xfrm>
            <a:off x="685799" y="3811979"/>
            <a:ext cx="5533845" cy="4702629"/>
          </a:xfrm>
        </p:spPr>
        <p:txBody>
          <a:bodyPr/>
          <a:lstStyle/>
          <a:p>
            <a:r>
              <a:rPr lang="en-US" dirty="0" smtClean="0"/>
              <a:t>Suggestion:  Treat this experiment as an in-class exercise.  Display the graph with the initial equilibrium.  Then give students 2-3 minutes to use the model to determine the effects of an increase in M on e and Y. </a:t>
            </a:r>
          </a:p>
          <a:p>
            <a:endParaRPr lang="en-US" dirty="0" smtClean="0"/>
          </a:p>
          <a:p>
            <a:r>
              <a:rPr lang="en-US" dirty="0" smtClean="0"/>
              <a:t>Intuition for the rightward LM* shift:  </a:t>
            </a:r>
          </a:p>
          <a:p>
            <a:r>
              <a:rPr lang="en-US" dirty="0" smtClean="0"/>
              <a:t>At the initial (r*,Y), an increase in M throws the money market out of equilibrium.  To restore equilibrium, either Y must rise or the interest rate must fall, or some combination of the two.  In a small open economy, though, the interest rate cannot fall.  So Y must rise to restore equilibrium in the money market.  </a:t>
            </a:r>
          </a:p>
          <a:p>
            <a:endParaRPr lang="en-US" dirty="0" smtClean="0"/>
          </a:p>
          <a:p>
            <a:r>
              <a:rPr lang="en-US" dirty="0" smtClean="0"/>
              <a:t>Intuition for the results:</a:t>
            </a:r>
          </a:p>
          <a:p>
            <a:r>
              <a:rPr lang="en-US" dirty="0" smtClean="0"/>
              <a:t>Initially, the increase in the money supply puts downward pressure on the interest rate.  (In a closed economy, the interest rate would fall.)  Because the economy is small and open, when the interest rate tries to fall below r*, savers send their loanable funds to the world financial market.  This capital outflow causes the exchange rate to fall, which </a:t>
            </a:r>
            <a:r>
              <a:rPr lang="en-US" dirty="0"/>
              <a:t>causes </a:t>
            </a:r>
            <a:r>
              <a:rPr lang="en-US" dirty="0" smtClean="0"/>
              <a:t>NX</a:t>
            </a:r>
            <a:r>
              <a:rPr lang="en-US" dirty="0" smtClean="0">
                <a:latin typeface="Arial"/>
                <a:cs typeface="Arial"/>
              </a:rPr>
              <a:t>—</a:t>
            </a:r>
            <a:r>
              <a:rPr lang="en-US" dirty="0" smtClean="0"/>
              <a:t>and hence Y</a:t>
            </a:r>
            <a:r>
              <a:rPr lang="en-US" dirty="0" smtClean="0">
                <a:latin typeface="Arial"/>
                <a:cs typeface="Arial"/>
              </a:rPr>
              <a:t>—</a:t>
            </a:r>
            <a:r>
              <a:rPr lang="en-US" dirty="0" smtClean="0"/>
              <a:t>to increase.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1DAB25-5580-4632-865D-5683AD784370}" type="slidenum">
              <a:rPr lang="en-US" smtClean="0"/>
              <a:pPr/>
              <a:t>10</a:t>
            </a:fld>
            <a:endParaRPr lang="en-US"/>
          </a:p>
        </p:txBody>
      </p:sp>
      <p:sp>
        <p:nvSpPr>
          <p:cNvPr id="67588" name="Rectangle 3"/>
          <p:cNvSpPr>
            <a:spLocks noGrp="1" noChangeArrowheads="1"/>
          </p:cNvSpPr>
          <p:nvPr>
            <p:ph type="body" idx="1"/>
          </p:nvPr>
        </p:nvSpPr>
        <p:spPr/>
        <p:txBody>
          <a:bodyPr/>
          <a:lstStyle/>
          <a:p>
            <a:r>
              <a:rPr lang="en-US" dirty="0" smtClean="0"/>
              <a:t>Suggestion:</a:t>
            </a:r>
          </a:p>
          <a:p>
            <a:r>
              <a:rPr lang="en-US" dirty="0" smtClean="0"/>
              <a:t>Before revealing the text on this slide, ask students to take out a piece of paper and answer this question:</a:t>
            </a:r>
          </a:p>
          <a:p>
            <a:endParaRPr lang="en-US" dirty="0" smtClean="0"/>
          </a:p>
          <a:p>
            <a:r>
              <a:rPr lang="en-US" dirty="0" smtClean="0"/>
              <a:t>“Contrast the way in which monetary policy affects output in the closed economy with the small open economy.”</a:t>
            </a:r>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3C6C9F-79E3-4275-83A7-C9F9DE2D2F0C}" type="slidenum">
              <a:rPr lang="en-US" smtClean="0"/>
              <a:pPr/>
              <a:t>11</a:t>
            </a:fld>
            <a:endParaRPr lang="en-US"/>
          </a:p>
        </p:txBody>
      </p:sp>
      <p:sp>
        <p:nvSpPr>
          <p:cNvPr id="68612" name="Rectangle 3"/>
          <p:cNvSpPr>
            <a:spLocks noGrp="1" noChangeArrowheads="1"/>
          </p:cNvSpPr>
          <p:nvPr>
            <p:ph type="body" idx="1"/>
          </p:nvPr>
        </p:nvSpPr>
        <p:spPr/>
        <p:txBody>
          <a:bodyPr/>
          <a:lstStyle/>
          <a:p>
            <a:r>
              <a:rPr lang="en-US" dirty="0" smtClean="0">
                <a:sym typeface="Symbol" pitchFamily="18" charset="2"/>
              </a:rPr>
              <a:t>Intuition for results:</a:t>
            </a:r>
          </a:p>
          <a:p>
            <a:r>
              <a:rPr lang="en-US" dirty="0" smtClean="0">
                <a:sym typeface="Symbol" pitchFamily="18" charset="2"/>
              </a:rPr>
              <a:t>At the initial exchange rate, the tariff or quota shifts domestic residents’ demand from foreign to domestic goods.  The reduction in their demand for foreign goods causes a corresponding reduction in the supply of the country’s currency in the foreign exchange market.  This causes the exchange rate to rise. The appreciation reduces NX, offsetting the import restriction’s initial expansion of NX.  </a:t>
            </a:r>
          </a:p>
          <a:p>
            <a:endParaRPr lang="en-US" dirty="0" smtClean="0">
              <a:sym typeface="Symbol" pitchFamily="18" charset="2"/>
            </a:endParaRPr>
          </a:p>
          <a:p>
            <a:r>
              <a:rPr lang="en-US" dirty="0" smtClean="0">
                <a:sym typeface="Symbol" pitchFamily="18" charset="2"/>
              </a:rPr>
              <a:t>How do we know that the effect of the appreciation on NX </a:t>
            </a:r>
            <a:r>
              <a:rPr lang="en-US" u="sng" dirty="0" smtClean="0">
                <a:sym typeface="Symbol" pitchFamily="18" charset="2"/>
              </a:rPr>
              <a:t>exactly</a:t>
            </a:r>
            <a:r>
              <a:rPr lang="en-US" dirty="0" smtClean="0">
                <a:sym typeface="Symbol" pitchFamily="18" charset="2"/>
              </a:rPr>
              <a:t> cancels out the effect of the import restriction on NX?  There is only one value of Y that allows the money market to clear; since Y, C, I, and G are all unchanged, NX = Y-(C+I+G) must also be unchanged.  </a:t>
            </a:r>
          </a:p>
          <a:p>
            <a:endParaRPr lang="en-US" dirty="0" smtClean="0">
              <a:sym typeface="Symbol" pitchFamily="18" charset="2"/>
            </a:endParaRPr>
          </a:p>
          <a:p>
            <a:r>
              <a:rPr lang="en-US" dirty="0" smtClean="0">
                <a:sym typeface="Symbol" pitchFamily="18" charset="2"/>
              </a:rPr>
              <a:t>Or looking at it differently:   As we learned in Chapter 6, the accounting identities say that NX = S − I.  The import restriction does not affect S or I, so it cannot affect the equilibrium value of NX. </a:t>
            </a:r>
          </a:p>
          <a:p>
            <a:endParaRPr lang="en-US" dirty="0" smtClean="0">
              <a:sym typeface="Symbol" pitchFamily="18" charset="2"/>
            </a:endParaRPr>
          </a:p>
          <a:p>
            <a:endParaRPr lang="en-US" dirty="0" smtClean="0">
              <a:sym typeface="Symbol" pitchFamily="18" charset="2"/>
            </a:endParaRPr>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9988AF7-1849-420B-BEBF-1C654A4C8811}" type="slidenum">
              <a:rPr lang="en-US"/>
              <a:pPr>
                <a:defRPr/>
              </a:pPr>
              <a:t>12</a:t>
            </a:fld>
            <a:endParaRPr lang="en-US"/>
          </a:p>
        </p:txBody>
      </p:sp>
      <p:sp>
        <p:nvSpPr>
          <p:cNvPr id="69635" name="Rectangle 2"/>
          <p:cNvSpPr>
            <a:spLocks noGrp="1" noRot="1" noChangeAspect="1" noChangeArrowheads="1" noTextEdit="1"/>
          </p:cNvSpPr>
          <p:nvPr>
            <p:ph type="sldImg"/>
          </p:nvPr>
        </p:nvSpPr>
        <p:spPr>
          <a:xfrm>
            <a:off x="1558925" y="650875"/>
            <a:ext cx="3748088" cy="2811463"/>
          </a:xfrm>
          <a:ln/>
        </p:spPr>
      </p:sp>
      <p:sp>
        <p:nvSpPr>
          <p:cNvPr id="696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AF0093C-68EE-43CA-A5F3-CA9F2FFFBB18}" type="slidenum">
              <a:rPr lang="en-US" smtClean="0"/>
              <a:pPr/>
              <a:t>13</a:t>
            </a:fld>
            <a:endParaRPr lang="en-US"/>
          </a:p>
        </p:txBody>
      </p:sp>
      <p:sp>
        <p:nvSpPr>
          <p:cNvPr id="70660" name="Rectangle 3"/>
          <p:cNvSpPr>
            <a:spLocks noGrp="1" noChangeArrowheads="1"/>
          </p:cNvSpPr>
          <p:nvPr>
            <p:ph type="body" idx="1"/>
          </p:nvPr>
        </p:nvSpPr>
        <p:spPr/>
        <p:txBody>
          <a:bodyPr/>
          <a:lstStyle/>
          <a:p>
            <a:r>
              <a:rPr lang="en-US" smtClean="0"/>
              <a:t>Import restrictions cause a sectoral shift, a shift in demand from export-producing sectors to import-competing sectors.  As we learned in Chapter 7, sectoral shifts contribute to the natural rate of unemployment, because displaced workers in declining sectors take time to be matched with appropriate jobs in other sectors.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0DACA3B-3AF8-467D-B780-F6DD770FDBC1}" type="slidenum">
              <a:rPr lang="en-US"/>
              <a:pPr>
                <a:defRPr/>
              </a:pPr>
              <a:t>14</a:t>
            </a:fld>
            <a:endParaRPr lang="en-US"/>
          </a:p>
        </p:txBody>
      </p:sp>
      <p:sp>
        <p:nvSpPr>
          <p:cNvPr id="71683" name="Rectangle 2"/>
          <p:cNvSpPr>
            <a:spLocks noGrp="1" noRot="1" noChangeAspect="1" noChangeArrowheads="1" noTextEdit="1"/>
          </p:cNvSpPr>
          <p:nvPr>
            <p:ph type="sldImg"/>
          </p:nvPr>
        </p:nvSpPr>
        <p:spPr>
          <a:xfrm>
            <a:off x="1558925" y="650875"/>
            <a:ext cx="3748088" cy="2811463"/>
          </a:xfrm>
          <a:ln/>
        </p:spPr>
      </p:sp>
      <p:sp>
        <p:nvSpPr>
          <p:cNvPr id="716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3761469-39CC-4CD1-801F-462CD0C8A64F}" type="slidenum">
              <a:rPr lang="en-US"/>
              <a:pPr>
                <a:defRPr/>
              </a:pPr>
              <a:t>15</a:t>
            </a:fld>
            <a:endParaRPr lang="en-US"/>
          </a:p>
        </p:txBody>
      </p:sp>
      <p:sp>
        <p:nvSpPr>
          <p:cNvPr id="72707" name="Rectangle 2"/>
          <p:cNvSpPr>
            <a:spLocks noGrp="1" noRot="1" noChangeAspect="1" noChangeArrowheads="1" noTextEdit="1"/>
          </p:cNvSpPr>
          <p:nvPr>
            <p:ph type="sldImg"/>
          </p:nvPr>
        </p:nvSpPr>
        <p:spPr>
          <a:xfrm>
            <a:off x="1558925" y="650875"/>
            <a:ext cx="3748088" cy="2811463"/>
          </a:xfrm>
          <a:ln/>
        </p:spPr>
      </p:sp>
      <p:sp>
        <p:nvSpPr>
          <p:cNvPr id="727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000" smtClean="0">
              <a:sym typeface="Symbol" pitchFamily="18" charset="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C54D5DC-44BB-4CCA-8C85-D9464EB804D2}" type="slidenum">
              <a:rPr lang="en-US" smtClean="0"/>
              <a:pPr/>
              <a:t>16</a:t>
            </a:fld>
            <a:endParaRPr lang="en-US"/>
          </a:p>
        </p:txBody>
      </p:sp>
      <p:sp>
        <p:nvSpPr>
          <p:cNvPr id="73732" name="Rectangle 3"/>
          <p:cNvSpPr>
            <a:spLocks noGrp="1" noChangeArrowheads="1"/>
          </p:cNvSpPr>
          <p:nvPr>
            <p:ph type="body" idx="1"/>
          </p:nvPr>
        </p:nvSpPr>
        <p:spPr/>
        <p:txBody>
          <a:bodyPr/>
          <a:lstStyle/>
          <a:p>
            <a:r>
              <a:rPr lang="en-US" dirty="0" smtClean="0"/>
              <a:t>The monetary expansion puts downward pressure on the exchange rate.  To prevent it from falling, the central bank starts buying domestic currency in greater quantities to “prop up” the value of the currency in foreign exchange markets.  This buying removes domestic currency from circulation, causing the money supply to fall, which shifts the LM* curve back.  </a:t>
            </a:r>
          </a:p>
          <a:p>
            <a:endParaRPr lang="en-US" dirty="0" smtClean="0"/>
          </a:p>
          <a:p>
            <a:r>
              <a:rPr lang="en-US" dirty="0" smtClean="0"/>
              <a:t>Another way of looking at it:  To keep the exchange rate fixed, the central bank must use monetary policy to shift LM* as required so that the intersection of LM* and IS* always occurs at the desired exchange rate.  Unless the IS* curve shifts right (an experiment we are not considering now), the central bank simply cannot increase the money supply.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910CBD-6052-414A-B7C7-C5EEB3212476}" type="slidenum">
              <a:rPr lang="en-US" smtClean="0"/>
              <a:pPr/>
              <a:t>17</a:t>
            </a:fld>
            <a:endParaRPr lang="en-US"/>
          </a:p>
        </p:txBody>
      </p:sp>
      <p:sp>
        <p:nvSpPr>
          <p:cNvPr id="74756" name="Rectangle 3"/>
          <p:cNvSpPr>
            <a:spLocks noGrp="1" noChangeArrowheads="1"/>
          </p:cNvSpPr>
          <p:nvPr>
            <p:ph type="body" idx="1"/>
          </p:nvPr>
        </p:nvSpPr>
        <p:spPr/>
        <p:txBody>
          <a:bodyPr/>
          <a:lstStyle/>
          <a:p>
            <a:r>
              <a:rPr lang="en-US" dirty="0" smtClean="0">
                <a:sym typeface="Symbol" pitchFamily="18" charset="2"/>
              </a:rPr>
              <a:t>Suggestion:  Assign this experiment as an in-class exercise.  Give students three minutes to work on it before displaying the answer on the screen.</a:t>
            </a:r>
          </a:p>
          <a:p>
            <a:endParaRPr lang="en-US" dirty="0" smtClean="0">
              <a:sym typeface="Symbol" pitchFamily="18" charset="2"/>
            </a:endParaRPr>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B30B93C-CE2E-4D89-8453-32540D761C5C}" type="slidenum">
              <a:rPr lang="en-US" smtClean="0"/>
              <a:pPr/>
              <a:t>18</a:t>
            </a:fld>
            <a:endParaRPr lang="en-US"/>
          </a:p>
        </p:txBody>
      </p:sp>
      <p:sp>
        <p:nvSpPr>
          <p:cNvPr id="75780" name="Rectangle 3"/>
          <p:cNvSpPr>
            <a:spLocks noGrp="1" noChangeArrowheads="1"/>
          </p:cNvSpPr>
          <p:nvPr>
            <p:ph type="body" idx="1"/>
          </p:nvPr>
        </p:nvSpPr>
        <p:spPr/>
        <p:txBody>
          <a:bodyPr/>
          <a:lstStyle/>
          <a:p>
            <a:r>
              <a:rPr lang="en-US" dirty="0" smtClean="0"/>
              <a:t>Table 13-1 on p.384.  </a:t>
            </a:r>
          </a:p>
          <a:p>
            <a:r>
              <a:rPr lang="en-US" dirty="0" smtClean="0"/>
              <a:t>This table makes it easy to see that the effects of policies depend very much on whether exchange rates are fixed or flexible.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704DEE5-726E-408E-8B54-BF5FB5831981}" type="slidenum">
              <a:rPr lang="en-US"/>
              <a:pPr>
                <a:defRPr/>
              </a:pPr>
              <a:t>19</a:t>
            </a:fld>
            <a:endParaRPr lang="en-US"/>
          </a:p>
        </p:txBody>
      </p:sp>
      <p:sp>
        <p:nvSpPr>
          <p:cNvPr id="76803" name="Rectangle 2"/>
          <p:cNvSpPr>
            <a:spLocks noGrp="1" noRot="1" noChangeAspect="1" noChangeArrowheads="1" noTextEdit="1"/>
          </p:cNvSpPr>
          <p:nvPr>
            <p:ph type="sldImg"/>
          </p:nvPr>
        </p:nvSpPr>
        <p:spPr>
          <a:xfrm>
            <a:off x="1558925" y="650875"/>
            <a:ext cx="3748088" cy="2811463"/>
          </a:xfrm>
          <a:ln/>
        </p:spPr>
      </p:sp>
      <p:sp>
        <p:nvSpPr>
          <p:cNvPr id="768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914DE9B-513E-4425-AB15-FA4AC614A061}" type="slidenum">
              <a:rPr lang="en-US"/>
              <a:pPr>
                <a:defRPr/>
              </a:pPr>
              <a:t>20</a:t>
            </a:fld>
            <a:endParaRPr lang="en-US"/>
          </a:p>
        </p:txBody>
      </p:sp>
      <p:sp>
        <p:nvSpPr>
          <p:cNvPr id="77827" name="Rectangle 2"/>
          <p:cNvSpPr>
            <a:spLocks noGrp="1" noRot="1" noChangeAspect="1" noChangeArrowheads="1" noTextEdit="1"/>
          </p:cNvSpPr>
          <p:nvPr>
            <p:ph type="sldImg"/>
          </p:nvPr>
        </p:nvSpPr>
        <p:spPr>
          <a:xfrm>
            <a:off x="1558925" y="650875"/>
            <a:ext cx="3748088" cy="2811463"/>
          </a:xfrm>
          <a:ln/>
        </p:spPr>
      </p:sp>
      <p:sp>
        <p:nvSpPr>
          <p:cNvPr id="778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first equation says that a country’s interest rate equals the world interest rate plus an exogenous risk premium.  </a:t>
            </a:r>
          </a:p>
          <a:p>
            <a:endParaRPr lang="en-US" smtClean="0"/>
          </a:p>
          <a:p>
            <a:r>
              <a:rPr lang="en-US" smtClean="0"/>
              <a:t>In the real world, the size of the risk premium depends on investors’ perceptions of the political &amp; economic risk of holding that country’s assets and on the expected rate of depreciation or appreciation of the country’s currency.  </a:t>
            </a:r>
          </a:p>
          <a:p>
            <a:endParaRPr lang="en-US" smtClean="0"/>
          </a:p>
          <a:p>
            <a:r>
              <a:rPr lang="en-US" smtClean="0"/>
              <a:t>We can now use the M-F model to analyze the effects of a change in the risk premium.  The next few slides present this analysis, then discuss an important real-world example (the Mexican peso crisis).  </a:t>
            </a:r>
          </a:p>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260B3-38FC-4DC3-9333-126D1327E33A}" type="slidenum">
              <a:rPr lang="en-US" smtClean="0"/>
              <a:pPr/>
              <a:t>21</a:t>
            </a:fld>
            <a:endParaRPr lang="en-US"/>
          </a:p>
        </p:txBody>
      </p:sp>
      <p:sp>
        <p:nvSpPr>
          <p:cNvPr id="78852" name="Rectangle 3"/>
          <p:cNvSpPr>
            <a:spLocks noGrp="1" noChangeArrowheads="1"/>
          </p:cNvSpPr>
          <p:nvPr>
            <p:ph type="body" idx="1"/>
          </p:nvPr>
        </p:nvSpPr>
        <p:spPr/>
        <p:txBody>
          <a:bodyPr/>
          <a:lstStyle/>
          <a:p>
            <a:r>
              <a:rPr lang="en-US" dirty="0" smtClean="0"/>
              <a:t>Intuition:  </a:t>
            </a:r>
          </a:p>
          <a:p>
            <a:endParaRPr lang="en-US" dirty="0" smtClean="0"/>
          </a:p>
          <a:p>
            <a:r>
              <a:rPr lang="en-US" dirty="0" smtClean="0"/>
              <a:t>If prospective lenders expect the country’s currency to </a:t>
            </a:r>
            <a:r>
              <a:rPr lang="en-US" dirty="0" smtClean="0"/>
              <a:t>depreciate, </a:t>
            </a:r>
            <a:r>
              <a:rPr lang="en-US" dirty="0" smtClean="0"/>
              <a:t>or if they perceive that the country’s assets are especially risky, then they will demand that borrowers in that country pay them a higher interest rate (over and above r*).  </a:t>
            </a:r>
          </a:p>
          <a:p>
            <a:endParaRPr lang="en-US" dirty="0" smtClean="0"/>
          </a:p>
          <a:p>
            <a:r>
              <a:rPr lang="en-US" dirty="0" smtClean="0"/>
              <a:t>The higher interest rate reduces investment and shifts the IS* curve to the left.  </a:t>
            </a:r>
          </a:p>
          <a:p>
            <a:r>
              <a:rPr lang="en-US" dirty="0" smtClean="0"/>
              <a:t>But it also lowers money demand, so income must rise to restore money market equilibrium. </a:t>
            </a:r>
          </a:p>
          <a:p>
            <a:endParaRPr lang="en-US" dirty="0" smtClean="0"/>
          </a:p>
          <a:p>
            <a:r>
              <a:rPr lang="en-US" dirty="0" smtClean="0"/>
              <a:t>Why does the exchange rate fall?  The increase in the risk premium causes foreign investors to sell some of their holdings of domestic assets and pull their ‘loanable funds’ out of the country.  The capital outflow causes an increase in the supply of domestic currency in the foreign exchange market, which causes the fall in the exchange rate.  Or, in simpler terms, an increase in country risk or an expected depreciation makes holding the country’s currency less desirable.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1B0626A-C6B9-4327-BB64-7529183255C5}" type="slidenum">
              <a:rPr lang="en-US"/>
              <a:pPr>
                <a:defRPr/>
              </a:pPr>
              <a:t>22</a:t>
            </a:fld>
            <a:endParaRPr lang="en-US"/>
          </a:p>
        </p:txBody>
      </p:sp>
      <p:sp>
        <p:nvSpPr>
          <p:cNvPr id="79875" name="Rectangle 2"/>
          <p:cNvSpPr>
            <a:spLocks noGrp="1" noRot="1" noChangeAspect="1" noChangeArrowheads="1" noTextEdit="1"/>
          </p:cNvSpPr>
          <p:nvPr>
            <p:ph type="sldImg"/>
          </p:nvPr>
        </p:nvSpPr>
        <p:spPr>
          <a:xfrm>
            <a:off x="1558925" y="650875"/>
            <a:ext cx="3748088" cy="2811463"/>
          </a:xfrm>
          <a:ln/>
        </p:spPr>
      </p:sp>
      <p:sp>
        <p:nvSpPr>
          <p:cNvPr id="798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6B46345-A904-41C1-AB24-9534F3900953}" type="slidenum">
              <a:rPr lang="en-US" smtClean="0"/>
              <a:pPr/>
              <a:t>23</a:t>
            </a:fld>
            <a:endParaRPr lang="en-US"/>
          </a:p>
        </p:txBody>
      </p:sp>
      <p:sp>
        <p:nvSpPr>
          <p:cNvPr id="80900" name="Rectangle 3"/>
          <p:cNvSpPr>
            <a:spLocks noGrp="1" noChangeArrowheads="1"/>
          </p:cNvSpPr>
          <p:nvPr>
            <p:ph type="body" idx="1"/>
          </p:nvPr>
        </p:nvSpPr>
        <p:spPr/>
        <p:txBody>
          <a:bodyPr/>
          <a:lstStyle/>
          <a:p>
            <a:r>
              <a:rPr lang="en-US" dirty="0" smtClean="0"/>
              <a:t>The result that income rises when the risk premium rises seems counterintuitive and inaccurate.  This slide explains why the increase in the risk premium may cause other things to occur that prevent income from rising, and may even cause income to fall.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7D659EF-E47C-4399-AD1D-14BD13AE4EBB}" type="slidenum">
              <a:rPr lang="en-US"/>
              <a:pPr>
                <a:defRPr/>
              </a:pPr>
              <a:t>24</a:t>
            </a:fld>
            <a:endParaRPr lang="en-US"/>
          </a:p>
        </p:txBody>
      </p:sp>
      <p:sp>
        <p:nvSpPr>
          <p:cNvPr id="81923" name="Rectangle 2"/>
          <p:cNvSpPr>
            <a:spLocks noGrp="1" noRot="1" noChangeAspect="1" noChangeArrowheads="1" noTextEdit="1"/>
          </p:cNvSpPr>
          <p:nvPr>
            <p:ph type="sldImg"/>
          </p:nvPr>
        </p:nvSpPr>
        <p:spPr>
          <a:xfrm>
            <a:off x="1558925" y="650875"/>
            <a:ext cx="3748088" cy="2811463"/>
          </a:xfrm>
          <a:ln/>
        </p:spPr>
      </p:sp>
      <p:sp>
        <p:nvSpPr>
          <p:cNvPr id="819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Mexico’s central bank had maintained a fixed exchange rate with the U.S. dollar at about 29 cents per peso.  </a:t>
            </a:r>
          </a:p>
          <a:p>
            <a:r>
              <a:rPr lang="en-US" smtClean="0"/>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6C29F37-0B94-4EFD-B4BC-95B5987C12D1}" type="slidenum">
              <a:rPr lang="en-US"/>
              <a:pPr>
                <a:defRPr/>
              </a:pPr>
              <a:t>25</a:t>
            </a:fld>
            <a:endParaRPr lang="en-US"/>
          </a:p>
        </p:txBody>
      </p:sp>
      <p:sp>
        <p:nvSpPr>
          <p:cNvPr id="82947" name="Rectangle 2"/>
          <p:cNvSpPr>
            <a:spLocks noGrp="1" noRot="1" noChangeAspect="1" noChangeArrowheads="1" noTextEdit="1"/>
          </p:cNvSpPr>
          <p:nvPr>
            <p:ph type="sldImg"/>
          </p:nvPr>
        </p:nvSpPr>
        <p:spPr>
          <a:xfrm>
            <a:off x="1558925" y="650875"/>
            <a:ext cx="3748088" cy="2811463"/>
          </a:xfrm>
          <a:ln/>
        </p:spPr>
      </p:sp>
      <p:sp>
        <p:nvSpPr>
          <p:cNvPr id="829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week before Christmas 1994, the central bank abandoned the fixed exchange rate, allowing the peso’s value to float.  In just one week, the peso lost nearly 40% of its value, and fell further during the following months.  </a:t>
            </a:r>
          </a:p>
          <a:p>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4EEF179-56BE-4BE3-BF60-3A5C94FE174B}" type="slidenum">
              <a:rPr lang="en-US"/>
              <a:pPr>
                <a:defRPr/>
              </a:pPr>
              <a:t>26</a:t>
            </a:fld>
            <a:endParaRPr lang="en-US"/>
          </a:p>
        </p:txBody>
      </p:sp>
      <p:sp>
        <p:nvSpPr>
          <p:cNvPr id="83971" name="Rectangle 2"/>
          <p:cNvSpPr>
            <a:spLocks noGrp="1" noRot="1" noChangeAspect="1" noChangeArrowheads="1" noTextEdit="1"/>
          </p:cNvSpPr>
          <p:nvPr>
            <p:ph type="sldImg"/>
          </p:nvPr>
        </p:nvSpPr>
        <p:spPr>
          <a:xfrm>
            <a:off x="1558925" y="650875"/>
            <a:ext cx="3748088" cy="2811463"/>
          </a:xfrm>
          <a:ln/>
        </p:spPr>
      </p:sp>
      <p:sp>
        <p:nvSpPr>
          <p:cNvPr id="839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sym typeface="Symbol" pitchFamily="18" charset="2"/>
              </a:rPr>
              <a:t>The purpose of this slide is to motivate the topic.  Even though this occurred in another country some years ago, it was very important for the U.S.   The parents of many of your students probably held Mexican assets (indirectly through mutual funds in their 401k accounts and pension funds, which viewed Mexico very favorably prior to the crisis) and took losses when the crisis occurred.   </a:t>
            </a:r>
          </a:p>
          <a:p>
            <a:endParaRPr lang="en-US" dirty="0" smtClean="0">
              <a:sym typeface="Symbol" pitchFamily="18" charset="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795FCD6-0FD1-480C-8AC0-423BC9AF9B4F}" type="slidenum">
              <a:rPr lang="en-US"/>
              <a:pPr>
                <a:defRPr/>
              </a:pPr>
              <a:t>27</a:t>
            </a:fld>
            <a:endParaRPr lang="en-US"/>
          </a:p>
        </p:txBody>
      </p:sp>
      <p:sp>
        <p:nvSpPr>
          <p:cNvPr id="84995" name="Rectangle 2"/>
          <p:cNvSpPr>
            <a:spLocks noGrp="1" noRot="1" noChangeAspect="1" noChangeArrowheads="1" noTextEdit="1"/>
          </p:cNvSpPr>
          <p:nvPr>
            <p:ph type="sldImg"/>
          </p:nvPr>
        </p:nvSpPr>
        <p:spPr>
          <a:xfrm>
            <a:off x="1558925" y="650875"/>
            <a:ext cx="3748088" cy="2811463"/>
          </a:xfrm>
          <a:ln/>
        </p:spPr>
      </p:sp>
      <p:sp>
        <p:nvSpPr>
          <p:cNvPr id="849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When the last line displays, it might be helpful to note that, from Mexico’s viewpoint, the U.S. interest rate is r*.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739D86E-F33B-4557-962E-62CFB4410514}" type="slidenum">
              <a:rPr lang="en-US"/>
              <a:pPr>
                <a:defRPr/>
              </a:pPr>
              <a:t>28</a:t>
            </a:fld>
            <a:endParaRPr lang="en-US"/>
          </a:p>
        </p:txBody>
      </p:sp>
      <p:sp>
        <p:nvSpPr>
          <p:cNvPr id="86019" name="Rectangle 2"/>
          <p:cNvSpPr>
            <a:spLocks noGrp="1" noRot="1" noChangeAspect="1" noChangeArrowheads="1" noTextEdit="1"/>
          </p:cNvSpPr>
          <p:nvPr>
            <p:ph type="sldImg"/>
          </p:nvPr>
        </p:nvSpPr>
        <p:spPr>
          <a:xfrm>
            <a:off x="1558925" y="650875"/>
            <a:ext cx="3748088" cy="2811463"/>
          </a:xfrm>
          <a:ln/>
        </p:spPr>
      </p:sp>
      <p:sp>
        <p:nvSpPr>
          <p:cNvPr id="860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 have already seen why an increase in a country’s risk premium causes its exchange rate to fall.  One could also use the M-F model to show that an increase in r* also causes the exchange rate to fall.  The intuition is as follows:  An increase in foreign interest rates causes capital outflows:  investors shift some of their funds out of the country to take advantage of higher returns abroad.  This capital outflow causes the exchange rate to fall as it implies an increase in the supply of the country’s currency in the foreign exchange market.  </a:t>
            </a:r>
          </a:p>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02DD442-1BF2-45C0-85B8-023C1C8F8D1C}" type="slidenum">
              <a:rPr lang="en-US" smtClean="0"/>
              <a:pPr/>
              <a:t>2</a:t>
            </a:fld>
            <a:endParaRPr lang="en-US"/>
          </a:p>
        </p:txBody>
      </p:sp>
      <p:sp>
        <p:nvSpPr>
          <p:cNvPr id="59396" name="Rectangle 3"/>
          <p:cNvSpPr>
            <a:spLocks noGrp="1" noChangeArrowheads="1"/>
          </p:cNvSpPr>
          <p:nvPr>
            <p:ph type="body" idx="1"/>
          </p:nvPr>
        </p:nvSpPr>
        <p:spPr/>
        <p:txBody>
          <a:bodyPr/>
          <a:lstStyle/>
          <a:p>
            <a:r>
              <a:rPr lang="en-US" dirty="0" smtClean="0"/>
              <a:t>In this and the following sections (in which we analyze policies with the M-F model), we assume the price level is fixed</a:t>
            </a:r>
            <a:r>
              <a:rPr lang="en-US" dirty="0" smtClean="0">
                <a:latin typeface="Arial"/>
                <a:cs typeface="Arial"/>
              </a:rPr>
              <a:t>—</a:t>
            </a:r>
            <a:r>
              <a:rPr lang="en-US" dirty="0" smtClean="0"/>
              <a:t>just as we did when we first used the closed economy IS-LM model to do policy analysis in Chapter 12.  </a:t>
            </a:r>
          </a:p>
          <a:p>
            <a:endParaRPr lang="en-US" dirty="0" smtClean="0"/>
          </a:p>
          <a:p>
            <a:r>
              <a:rPr lang="en-US" dirty="0" smtClean="0"/>
              <a:t>As we learned in Chapter 6, NX depends on the real exchange rate.  However, with price levels fixed, the real &amp; nominal exchange rates move together. </a:t>
            </a:r>
            <a:br>
              <a:rPr lang="en-US" dirty="0" smtClean="0"/>
            </a:br>
            <a:r>
              <a:rPr lang="en-US" dirty="0" smtClean="0"/>
              <a:t>So, for simplicity, we write NX as a function of the nominal exchange rate here.  </a:t>
            </a:r>
          </a:p>
          <a:p>
            <a:r>
              <a:rPr lang="en-US" dirty="0" smtClean="0"/>
              <a:t>(At the end of this chapter, when we use M-F to derive the aggregate demand curve, we go back to writing NX as a function of the real exchange rate, because the nominal &amp; real exchange rates may behave differently when the price level is changing.)</a:t>
            </a:r>
          </a:p>
          <a:p>
            <a:endParaRPr lang="en-US" dirty="0" smtClean="0"/>
          </a:p>
          <a:p>
            <a:r>
              <a:rPr lang="en-US" dirty="0" smtClean="0"/>
              <a:t>Chapter 6 introduced the notation r* for the world interest rate, and explained why r = r* in a small open economy with perfect capital mobility.  Perfect capital mobility means there are no restrictions on the international flow of financial capital:  the country’s residents can borrow or lend as much as they wish in the world financial markets; and because the country is small, the amount its residents borrow or lend in the world financial market has no impact on the world interest rate. </a:t>
            </a:r>
          </a:p>
          <a:p>
            <a:endParaRPr lang="en-US" dirty="0" smtClean="0"/>
          </a:p>
          <a:p>
            <a:r>
              <a:rPr lang="en-US" dirty="0" smtClean="0"/>
              <a:t>Chapter 6 also explained why net exports depend negatively on the exchange rate.  </a:t>
            </a:r>
          </a:p>
        </p:txBody>
      </p:sp>
      <p:sp>
        <p:nvSpPr>
          <p:cNvPr id="4" name="Slide Image Placeholder 3"/>
          <p:cNvSpPr>
            <a:spLocks noGrp="1" noRot="1" noChangeAspect="1"/>
          </p:cNvSpPr>
          <p:nvPr>
            <p:ph type="sldImg"/>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9B6D2A8-DF28-439D-8165-84E3DED49C69}" type="slidenum">
              <a:rPr lang="en-US" smtClean="0"/>
              <a:pPr/>
              <a:t>29</a:t>
            </a:fld>
            <a:endParaRPr lang="en-US"/>
          </a:p>
        </p:txBody>
      </p:sp>
      <p:sp>
        <p:nvSpPr>
          <p:cNvPr id="87044" name="Rectangle 3"/>
          <p:cNvSpPr>
            <a:spLocks noGrp="1" noChangeArrowheads="1"/>
          </p:cNvSpPr>
          <p:nvPr>
            <p:ph type="body" idx="1"/>
          </p:nvPr>
        </p:nvSpPr>
        <p:spPr/>
        <p:txBody>
          <a:bodyPr/>
          <a:lstStyle/>
          <a:p>
            <a:r>
              <a:rPr lang="en-US" dirty="0" smtClean="0"/>
              <a:t>Defending the peso in the face of large capital outflows was draining the reserves of Mexico’s central bank.  </a:t>
            </a:r>
          </a:p>
          <a:p>
            <a:r>
              <a:rPr lang="en-US" dirty="0" smtClean="0"/>
              <a:t>(August 17, 1994 was the date of the presidential election.)  </a:t>
            </a:r>
          </a:p>
          <a:p>
            <a:endParaRPr lang="en-US" dirty="0" smtClean="0"/>
          </a:p>
          <a:p>
            <a:r>
              <a:rPr lang="en-US" dirty="0" smtClean="0"/>
              <a:t>Ask your students if they can figure out why Mexico’s central bank didn’t tell anybody it was running out of reserves.  </a:t>
            </a:r>
          </a:p>
          <a:p>
            <a:endParaRPr lang="en-US" dirty="0" smtClean="0"/>
          </a:p>
          <a:p>
            <a:r>
              <a:rPr lang="en-US" dirty="0" smtClean="0"/>
              <a:t>The answer:  </a:t>
            </a:r>
            <a:br>
              <a:rPr lang="en-US" dirty="0" smtClean="0"/>
            </a:br>
            <a:r>
              <a:rPr lang="en-US" dirty="0" smtClean="0"/>
              <a:t>If people had known that the reserves were dwindling, then they would also have known that the central bank would soon have to devalue or abandon the fixed exchange rate altogether.  They would have expected the peso to fall, which would have caused a further increase in Mexico’s risk premium, which would have put even more downward pressure on Mexico’s exchange rate and made it even harder for the central bank to defend the peso. </a:t>
            </a:r>
          </a:p>
          <a:p>
            <a:endParaRPr lang="en-US" dirty="0" smtClean="0"/>
          </a:p>
          <a:p>
            <a:r>
              <a:rPr lang="en-US" dirty="0" smtClean="0"/>
              <a:t>Source (not only for the data on this slide, but some of the other information in this case study):  </a:t>
            </a:r>
            <a:r>
              <a:rPr lang="en-US" i="1" dirty="0" smtClean="0"/>
              <a:t>Washington Post National Weekly Edition</a:t>
            </a:r>
            <a:r>
              <a:rPr lang="en-US" dirty="0" smtClean="0"/>
              <a:t>, pp8‑9, February 20‑26 1995,  and various issues of </a:t>
            </a:r>
            <a:r>
              <a:rPr lang="en-US" i="1" dirty="0" smtClean="0"/>
              <a:t>The Economist</a:t>
            </a:r>
            <a:r>
              <a:rPr lang="en-US" dirty="0" smtClean="0"/>
              <a:t>  in January and February 1995.  </a:t>
            </a:r>
          </a:p>
          <a:p>
            <a:endParaRPr lang="en-US" dirty="0"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E1ADBF7-5A4A-4183-8524-7CB837B491FF}" type="slidenum">
              <a:rPr lang="en-US"/>
              <a:pPr>
                <a:defRPr/>
              </a:pPr>
              <a:t>30</a:t>
            </a:fld>
            <a:endParaRPr lang="en-US"/>
          </a:p>
        </p:txBody>
      </p:sp>
      <p:sp>
        <p:nvSpPr>
          <p:cNvPr id="88067" name="Rectangle 2"/>
          <p:cNvSpPr>
            <a:spLocks noGrp="1" noRot="1" noChangeAspect="1" noChangeArrowheads="1" noTextEdit="1"/>
          </p:cNvSpPr>
          <p:nvPr>
            <p:ph type="sldImg"/>
          </p:nvPr>
        </p:nvSpPr>
        <p:spPr>
          <a:xfrm>
            <a:off x="1558925" y="650875"/>
            <a:ext cx="3748088" cy="2811463"/>
          </a:xfrm>
          <a:ln/>
        </p:spPr>
      </p:sp>
      <p:sp>
        <p:nvSpPr>
          <p:cNvPr id="880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11A40F3-7CEF-41D6-A6DA-5F21453B5B5C}" type="slidenum">
              <a:rPr lang="en-US"/>
              <a:pPr>
                <a:defRPr/>
              </a:pPr>
              <a:t>31</a:t>
            </a:fld>
            <a:endParaRPr lang="en-US"/>
          </a:p>
        </p:txBody>
      </p:sp>
      <p:sp>
        <p:nvSpPr>
          <p:cNvPr id="89091" name="Rectangle 2"/>
          <p:cNvSpPr>
            <a:spLocks noGrp="1" noRot="1" noChangeAspect="1" noChangeArrowheads="1" noTextEdit="1"/>
          </p:cNvSpPr>
          <p:nvPr>
            <p:ph type="sldImg"/>
          </p:nvPr>
        </p:nvSpPr>
        <p:spPr>
          <a:xfrm>
            <a:off x="1558925" y="650875"/>
            <a:ext cx="3748088" cy="2811463"/>
          </a:xfrm>
          <a:ln/>
        </p:spPr>
      </p:sp>
      <p:sp>
        <p:nvSpPr>
          <p:cNvPr id="890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case study on pp.387-388  gives more detail on the peso crisis.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B033ADB-FA70-4D3B-9D7D-060EFEEE34DB}" type="slidenum">
              <a:rPr lang="en-US"/>
              <a:pPr>
                <a:defRPr/>
              </a:pPr>
              <a:t>32</a:t>
            </a:fld>
            <a:endParaRPr lang="en-US"/>
          </a:p>
        </p:txBody>
      </p:sp>
      <p:sp>
        <p:nvSpPr>
          <p:cNvPr id="90115" name="Rectangle 2"/>
          <p:cNvSpPr>
            <a:spLocks noGrp="1" noRot="1" noChangeAspect="1" noChangeArrowheads="1" noTextEdit="1"/>
          </p:cNvSpPr>
          <p:nvPr>
            <p:ph type="sldImg"/>
          </p:nvPr>
        </p:nvSpPr>
        <p:spPr>
          <a:xfrm>
            <a:off x="1558925" y="650875"/>
            <a:ext cx="3748088" cy="2811463"/>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and the following slide correspond to the case study on pp.388-389.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463F785-7BF8-4070-BC11-373ABB0793C1}" type="slidenum">
              <a:rPr lang="en-US"/>
              <a:pPr>
                <a:defRPr/>
              </a:pPr>
              <a:t>33</a:t>
            </a:fld>
            <a:endParaRPr lang="en-US"/>
          </a:p>
        </p:txBody>
      </p:sp>
      <p:sp>
        <p:nvSpPr>
          <p:cNvPr id="91139" name="Rectangle 2"/>
          <p:cNvSpPr>
            <a:spLocks noGrp="1" noRot="1" noChangeAspect="1" noChangeArrowheads="1" noTextEdit="1"/>
          </p:cNvSpPr>
          <p:nvPr>
            <p:ph type="sldImg"/>
          </p:nvPr>
        </p:nvSpPr>
        <p:spPr>
          <a:xfrm>
            <a:off x="1558925" y="650875"/>
            <a:ext cx="3748088" cy="2811463"/>
          </a:xfrm>
          <a:ln/>
        </p:spPr>
      </p:sp>
      <p:sp>
        <p:nvSpPr>
          <p:cNvPr id="911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A96E4B-C553-4C56-9340-CE4E8041865F}" type="slidenum">
              <a:rPr lang="en-US"/>
              <a:pPr>
                <a:defRPr/>
              </a:pPr>
              <a:t>34</a:t>
            </a:fld>
            <a:endParaRPr lang="en-US"/>
          </a:p>
        </p:txBody>
      </p:sp>
      <p:sp>
        <p:nvSpPr>
          <p:cNvPr id="92163" name="Rectangle 2"/>
          <p:cNvSpPr>
            <a:spLocks noGrp="1" noRot="1" noChangeAspect="1" noChangeArrowheads="1" noTextEdit="1"/>
          </p:cNvSpPr>
          <p:nvPr>
            <p:ph type="sldImg"/>
          </p:nvPr>
        </p:nvSpPr>
        <p:spPr>
          <a:xfrm>
            <a:off x="1558925" y="650875"/>
            <a:ext cx="3748088" cy="2811463"/>
          </a:xfrm>
          <a:ln/>
        </p:spPr>
      </p:sp>
      <p:sp>
        <p:nvSpPr>
          <p:cNvPr id="921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Please refer your students to the excellent case study entitled</a:t>
            </a:r>
            <a:r>
              <a:rPr lang="en-US" baseline="0" dirty="0" smtClean="0"/>
              <a:t> “The Debate Over the Euro” on pp.390–392.  </a:t>
            </a: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206A5D1-DBC4-4A9C-8661-DCC86CA5A3FA}" type="slidenum">
              <a:rPr lang="en-US"/>
              <a:pPr>
                <a:defRPr/>
              </a:pPr>
              <a:t>35</a:t>
            </a:fld>
            <a:endParaRPr lang="en-US"/>
          </a:p>
        </p:txBody>
      </p:sp>
      <p:sp>
        <p:nvSpPr>
          <p:cNvPr id="93187" name="Rectangle 2"/>
          <p:cNvSpPr>
            <a:spLocks noGrp="1" noRot="1" noChangeAspect="1" noChangeArrowheads="1" noTextEdit="1"/>
          </p:cNvSpPr>
          <p:nvPr>
            <p:ph type="sldImg"/>
          </p:nvPr>
        </p:nvSpPr>
        <p:spPr>
          <a:xfrm>
            <a:off x="1558925" y="650875"/>
            <a:ext cx="3748088" cy="2811463"/>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See pp.393-394.</a:t>
            </a:r>
          </a:p>
          <a:p>
            <a:endParaRPr lang="en-US" dirty="0"/>
          </a:p>
          <a:p>
            <a:r>
              <a:rPr lang="en-US" dirty="0" smtClean="0"/>
              <a:t>The impossible </a:t>
            </a:r>
            <a:r>
              <a:rPr lang="en-US" dirty="0"/>
              <a:t>t</a:t>
            </a:r>
            <a:r>
              <a:rPr lang="en-US" dirty="0" smtClean="0"/>
              <a:t>rinity is also known as the </a:t>
            </a:r>
            <a:r>
              <a:rPr lang="en-US" b="1" i="1" dirty="0" err="1" smtClean="0"/>
              <a:t>trilemma</a:t>
            </a:r>
            <a:r>
              <a:rPr lang="en-US" dirty="0" smtClean="0"/>
              <a:t>.  </a:t>
            </a:r>
          </a:p>
          <a:p>
            <a:endParaRPr lang="en-US" dirty="0" smtClean="0"/>
          </a:p>
          <a:p>
            <a:r>
              <a:rPr lang="en-US" dirty="0" smtClean="0"/>
              <a:t>Option 1 involves allowing free capital flows and maintaining independent monetary policy, but giving up a fixed exchange rate.  An example of a country that chooses this option is the United States.  </a:t>
            </a:r>
          </a:p>
          <a:p>
            <a:endParaRPr lang="en-US" dirty="0" smtClean="0"/>
          </a:p>
          <a:p>
            <a:r>
              <a:rPr lang="en-US" dirty="0" smtClean="0"/>
              <a:t>Option 2 entails allowing free capital flows keeping a fixed exchange rate, but giving up independent monetary policy.  A country that chooses this option is Hong Kong.  </a:t>
            </a:r>
          </a:p>
          <a:p>
            <a:endParaRPr lang="en-US" dirty="0" smtClean="0"/>
          </a:p>
          <a:p>
            <a:r>
              <a:rPr lang="en-US" dirty="0" smtClean="0"/>
              <a:t>Option 3 is keeping monetary policy independent, yet fixing the exchange rate.  Doing this requires limiting capital flows.  An example of a country that practices this option is China.  </a:t>
            </a:r>
          </a:p>
          <a:p>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88F334E-FCB3-430B-8F42-404A4C57F7F0}" type="slidenum">
              <a:rPr lang="en-US"/>
              <a:pPr>
                <a:defRPr/>
              </a:pPr>
              <a:t>36</a:t>
            </a:fld>
            <a:endParaRPr lang="en-US"/>
          </a:p>
        </p:txBody>
      </p:sp>
      <p:sp>
        <p:nvSpPr>
          <p:cNvPr id="94211" name="Rectangle 2"/>
          <p:cNvSpPr>
            <a:spLocks noGrp="1" noRot="1" noChangeAspect="1" noChangeArrowheads="1" noTextEdit="1"/>
          </p:cNvSpPr>
          <p:nvPr>
            <p:ph type="sldImg"/>
          </p:nvPr>
        </p:nvSpPr>
        <p:spPr>
          <a:xfrm>
            <a:off x="1558925" y="650875"/>
            <a:ext cx="3748088" cy="2811463"/>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From pp.394-395. </a:t>
            </a:r>
          </a:p>
          <a:p>
            <a:endParaRPr lang="en-US" dirty="0" smtClean="0"/>
          </a:p>
          <a:p>
            <a:r>
              <a:rPr lang="en-US" dirty="0" smtClean="0"/>
              <a:t>For</a:t>
            </a:r>
            <a:r>
              <a:rPr lang="en-US" baseline="0" dirty="0" smtClean="0"/>
              <a:t> updated data on the </a:t>
            </a:r>
            <a:r>
              <a:rPr lang="en-US" baseline="0" dirty="0" err="1" smtClean="0"/>
              <a:t>yuan</a:t>
            </a:r>
            <a:r>
              <a:rPr lang="en-US" baseline="0" dirty="0" smtClean="0"/>
              <a:t>/$ exchange rate, see FRED:</a:t>
            </a:r>
          </a:p>
          <a:p>
            <a:r>
              <a:rPr lang="en-US" dirty="0" smtClean="0"/>
              <a:t>http://research.stlouisfed.org/fred2/series/EXCHUS</a:t>
            </a:r>
          </a:p>
          <a:p>
            <a:endParaRPr lang="en-US" dirty="0" smtClean="0"/>
          </a:p>
          <a:p>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4E2BDD9-7A35-4A5E-B04D-0841A1BBCE3E}" type="slidenum">
              <a:rPr lang="en-US"/>
              <a:pPr>
                <a:defRPr/>
              </a:pPr>
              <a:t>37</a:t>
            </a:fld>
            <a:endParaRPr lang="en-US"/>
          </a:p>
        </p:txBody>
      </p:sp>
      <p:sp>
        <p:nvSpPr>
          <p:cNvPr id="96259" name="Rectangle 2"/>
          <p:cNvSpPr>
            <a:spLocks noGrp="1" noRot="1" noChangeAspect="1" noChangeArrowheads="1" noTextEdit="1"/>
          </p:cNvSpPr>
          <p:nvPr>
            <p:ph type="sldImg"/>
          </p:nvPr>
        </p:nvSpPr>
        <p:spPr>
          <a:xfrm>
            <a:off x="1558925" y="650875"/>
            <a:ext cx="3748088" cy="2811463"/>
          </a:xfrm>
          <a:ln/>
        </p:spPr>
      </p:sp>
      <p:sp>
        <p:nvSpPr>
          <p:cNvPr id="962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Net exports really depend on the real exchange rate, not the nominal exchange rate.  Earlier in the chapter, we wrote NX as a function of the nominal rate, because the price level was assumed fixed, so the nominal &amp; real rates always moved together.  But now, with the price level changing also, we need to write NX as a function of the real exchange rate. </a:t>
            </a:r>
          </a:p>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0641757-28CB-48A5-9EC9-A434E4DE2B91}" type="slidenum">
              <a:rPr lang="en-US"/>
              <a:pPr>
                <a:defRPr/>
              </a:pPr>
              <a:t>38</a:t>
            </a:fld>
            <a:endParaRPr lang="en-US"/>
          </a:p>
        </p:txBody>
      </p:sp>
      <p:sp>
        <p:nvSpPr>
          <p:cNvPr id="97283" name="Rectangle 2"/>
          <p:cNvSpPr>
            <a:spLocks noGrp="1" noRot="1" noChangeAspect="1" noChangeArrowheads="1" noTextEdit="1"/>
          </p:cNvSpPr>
          <p:nvPr>
            <p:ph type="sldImg"/>
          </p:nvPr>
        </p:nvSpPr>
        <p:spPr>
          <a:xfrm>
            <a:off x="1558925" y="650875"/>
            <a:ext cx="3748088" cy="2811463"/>
          </a:xfrm>
          <a:ln/>
        </p:spPr>
      </p:sp>
      <p:sp>
        <p:nvSpPr>
          <p:cNvPr id="972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Like Figure 13-13 on p.396, except here we are showing what happens to Y when P increases (not falls).  </a:t>
            </a:r>
          </a:p>
          <a:p>
            <a:endParaRPr lang="en-US" dirty="0" smtClean="0"/>
          </a:p>
          <a:p>
            <a:r>
              <a:rPr lang="en-US" dirty="0" smtClean="0"/>
              <a:t>The derivation of the open economy AD curve is very similar to that of the closed economy AD curve (covered in Chapter 12).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516B526-358C-4BF5-9ECC-D1F90C233A95}" type="slidenum">
              <a:rPr lang="en-US" smtClean="0"/>
              <a:pPr/>
              <a:t>3</a:t>
            </a:fld>
            <a:endParaRPr lang="en-US"/>
          </a:p>
        </p:txBody>
      </p:sp>
      <p:sp>
        <p:nvSpPr>
          <p:cNvPr id="60420" name="Rectangle 3"/>
          <p:cNvSpPr>
            <a:spLocks noGrp="1" noChangeArrowheads="1"/>
          </p:cNvSpPr>
          <p:nvPr>
            <p:ph type="body" idx="1"/>
          </p:nvPr>
        </p:nvSpPr>
        <p:spPr/>
        <p:txBody>
          <a:bodyPr/>
          <a:lstStyle/>
          <a:p>
            <a:r>
              <a:rPr lang="en-US" dirty="0" smtClean="0"/>
              <a:t>The text (pp.370-371) shows how the Keynesian Cross can be used to derive the IS* curve.  </a:t>
            </a:r>
          </a:p>
          <a:p>
            <a:endParaRPr lang="en-US" dirty="0" smtClean="0"/>
          </a:p>
          <a:p>
            <a:r>
              <a:rPr lang="en-US" dirty="0" smtClean="0"/>
              <a:t>Suggestion:   Before continuing, ask your students to figure out what happens to this IS* curve if taxes are reduced.  </a:t>
            </a:r>
          </a:p>
          <a:p>
            <a:endParaRPr lang="en-US" dirty="0" smtClean="0"/>
          </a:p>
          <a:p>
            <a:r>
              <a:rPr lang="en-US" dirty="0" smtClean="0"/>
              <a:t>Answer:  The IS* curve shifts rightward (i.e., upward).  </a:t>
            </a:r>
          </a:p>
          <a:p>
            <a:endParaRPr lang="en-US" dirty="0" smtClean="0"/>
          </a:p>
          <a:p>
            <a:r>
              <a:rPr lang="en-US" dirty="0" smtClean="0"/>
              <a:t>Explanation:   </a:t>
            </a:r>
          </a:p>
          <a:p>
            <a:r>
              <a:rPr lang="en-US" dirty="0" smtClean="0"/>
              <a:t>Start at any point on the initial IS* curve.  At this point, initially, Y = C + I + G + NX.  Now cut taxes.  At the initial value of Y, disposable income is higher, causing consumption to be higher.  Other things equal, the goods market is out of equilibrium:  C + I + G + NX &gt; Y.  An increase in Y (of just the right amount) would restore equilibrium.  Hence, each value of e is associated with a larger value of Y.  OR, a decrease in NX of just the right amount would restore equilibrium at the initial value of Y.  But the decrease in NX requires an increase in e.  Hence, each value of Y is associated with a higher value of e. </a:t>
            </a:r>
          </a:p>
          <a:p>
            <a:endParaRPr lang="en-US" dirty="0" smtClean="0"/>
          </a:p>
          <a:p>
            <a:r>
              <a:rPr lang="en-US" dirty="0" smtClean="0"/>
              <a:t>Rationale:  Doing this exercise now will break up your lecture, and will prepare students for the fiscal policy experiment that is coming up in just a few slides.  </a:t>
            </a:r>
          </a:p>
        </p:txBody>
      </p:sp>
      <p:sp>
        <p:nvSpPr>
          <p:cNvPr id="4" name="Slide Image Placeholder 3"/>
          <p:cNvSpPr>
            <a:spLocks noGrp="1" noRot="1" noChangeAspect="1"/>
          </p:cNvSpPr>
          <p:nvPr>
            <p:ph type="sldImg"/>
          </p:nvPr>
        </p:nvSpPr>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9C0DBAB-F736-43CA-95EC-A557A61F8993}" type="slidenum">
              <a:rPr lang="en-US" smtClean="0"/>
              <a:pPr/>
              <a:t>39</a:t>
            </a:fld>
            <a:endParaRPr lang="en-US"/>
          </a:p>
        </p:txBody>
      </p:sp>
      <p:sp>
        <p:nvSpPr>
          <p:cNvPr id="98308" name="Rectangle 3"/>
          <p:cNvSpPr>
            <a:spLocks noGrp="1" noChangeArrowheads="1"/>
          </p:cNvSpPr>
          <p:nvPr>
            <p:ph type="body" idx="1"/>
          </p:nvPr>
        </p:nvSpPr>
        <p:spPr/>
        <p:txBody>
          <a:bodyPr/>
          <a:lstStyle/>
          <a:p>
            <a:r>
              <a:rPr lang="en-US" dirty="0" smtClean="0"/>
              <a:t>Figure 13-14 on p.397.  </a:t>
            </a:r>
          </a:p>
          <a:p>
            <a:endParaRPr lang="en-US" dirty="0" smtClean="0"/>
          </a:p>
          <a:p>
            <a:r>
              <a:rPr lang="en-US" dirty="0" smtClean="0"/>
              <a:t>Suggestion: </a:t>
            </a:r>
          </a:p>
          <a:p>
            <a:r>
              <a:rPr lang="en-US" dirty="0" smtClean="0"/>
              <a:t>Have your students draw the two panels of the diagram on this screen, with the economy in an initial equilibrium with output equal to its natural rate.  Then, have them use their diagrams to analyze the short-run and long-run effects of a negative IS* shock.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2EF578C-FFF3-4208-A4EA-20F074564741}" type="slidenum">
              <a:rPr lang="en-US" smtClean="0"/>
              <a:pPr/>
              <a:t>40</a:t>
            </a:fld>
            <a:endParaRPr lang="en-US"/>
          </a:p>
        </p:txBody>
      </p:sp>
      <p:sp>
        <p:nvSpPr>
          <p:cNvPr id="99332" name="Rectangle 3"/>
          <p:cNvSpPr>
            <a:spLocks noGrp="1" noChangeArrowheads="1"/>
          </p:cNvSpPr>
          <p:nvPr>
            <p:ph type="body" idx="1"/>
          </p:nvPr>
        </p:nvSpPr>
        <p:spPr/>
        <p:txBody>
          <a:bodyPr/>
          <a:lstStyle/>
          <a:p>
            <a:r>
              <a:rPr lang="en-US" dirty="0" smtClean="0"/>
              <a:t>For more details, see the Appendix to Chapter 13 (not included in this PowerPoint presentation).</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41</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42</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43</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03FA9F7-BCFC-4019-94F9-EBD552E38450}" type="slidenum">
              <a:rPr lang="en-US" smtClean="0"/>
              <a:pPr/>
              <a:t>4</a:t>
            </a:fld>
            <a:endParaRPr lang="en-US"/>
          </a:p>
        </p:txBody>
      </p:sp>
      <p:sp>
        <p:nvSpPr>
          <p:cNvPr id="61444" name="Rectangle 3"/>
          <p:cNvSpPr>
            <a:spLocks noGrp="1" noChangeArrowheads="1"/>
          </p:cNvSpPr>
          <p:nvPr>
            <p:ph type="body" idx="1"/>
          </p:nvPr>
        </p:nvSpPr>
        <p:spPr/>
        <p:txBody>
          <a:bodyPr/>
          <a:lstStyle/>
          <a:p>
            <a:r>
              <a:rPr lang="en-US" dirty="0" smtClean="0"/>
              <a:t>The text (Figure 13-2 on p.372) shows how the LM curve in (</a:t>
            </a:r>
            <a:r>
              <a:rPr lang="en-US" dirty="0" err="1" smtClean="0"/>
              <a:t>Y,r</a:t>
            </a:r>
            <a:r>
              <a:rPr lang="en-US" dirty="0" smtClean="0"/>
              <a:t>) space, together with the fixed r*, determines the value of Y at which the LM* curve here is vertical.  </a:t>
            </a:r>
          </a:p>
          <a:p>
            <a:endParaRPr lang="en-US" dirty="0" smtClean="0"/>
          </a:p>
          <a:p>
            <a:r>
              <a:rPr lang="en-US" dirty="0" smtClean="0"/>
              <a:t>Suggestion:   Before continuing, ask your students to figure out what happens to this LM* curve if the money supply is increased.  </a:t>
            </a:r>
          </a:p>
          <a:p>
            <a:endParaRPr lang="en-US" dirty="0" smtClean="0"/>
          </a:p>
          <a:p>
            <a:r>
              <a:rPr lang="en-US" dirty="0" smtClean="0"/>
              <a:t>Answer:  LM* shifts to the right.  </a:t>
            </a:r>
          </a:p>
          <a:p>
            <a:endParaRPr lang="en-US" dirty="0" smtClean="0"/>
          </a:p>
          <a:p>
            <a:r>
              <a:rPr lang="en-US" dirty="0" smtClean="0"/>
              <a:t>Explanation:   The equation for the LM* curve is:</a:t>
            </a:r>
          </a:p>
          <a:p>
            <a:r>
              <a:rPr lang="en-US" dirty="0" smtClean="0"/>
              <a:t>    M/P = L(r*, Y)</a:t>
            </a:r>
          </a:p>
          <a:p>
            <a:r>
              <a:rPr lang="en-US" dirty="0" smtClean="0"/>
              <a:t>P is fixed, r* is exogenous, the central bank sets M, then Y must adjust to equate money demand (L) with money supply (M/P).  </a:t>
            </a:r>
            <a:br>
              <a:rPr lang="en-US" dirty="0" smtClean="0"/>
            </a:br>
            <a:r>
              <a:rPr lang="en-US" dirty="0" smtClean="0"/>
              <a:t>Now, if M is raised, then money demand must rise to restore equilibrium (remember:  P is fixed).  A fall in r would cause money demand to rise, but in a small open economy, r = r* is exogenous.  Hence, the only way to restore equilibrium is for Y to rise.  </a:t>
            </a:r>
          </a:p>
          <a:p>
            <a:endParaRPr lang="en-US" dirty="0" smtClean="0"/>
          </a:p>
          <a:p>
            <a:r>
              <a:rPr lang="en-US" dirty="0" smtClean="0"/>
              <a:t>Rationale:  Doing this exercise now will break up your lecture, and will prepare students for the monetary policy experiment that is coming up in just a few slides.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4354331-CF66-47CD-8B3E-F3E1CE49C678}" type="slidenum">
              <a:rPr lang="en-US"/>
              <a:pPr>
                <a:defRPr/>
              </a:pPr>
              <a:t>5</a:t>
            </a:fld>
            <a:endParaRPr lang="en-US"/>
          </a:p>
        </p:txBody>
      </p:sp>
      <p:sp>
        <p:nvSpPr>
          <p:cNvPr id="62467" name="Rectangle 2"/>
          <p:cNvSpPr>
            <a:spLocks noGrp="1" noRot="1" noChangeAspect="1" noChangeArrowheads="1" noTextEdit="1"/>
          </p:cNvSpPr>
          <p:nvPr>
            <p:ph type="sldImg"/>
          </p:nvPr>
        </p:nvSpPr>
        <p:spPr>
          <a:xfrm>
            <a:off x="1558925" y="650875"/>
            <a:ext cx="3748088" cy="2811463"/>
          </a:xfrm>
          <a:ln/>
        </p:spPr>
      </p:sp>
      <p:sp>
        <p:nvSpPr>
          <p:cNvPr id="624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  </a:t>
            </a:r>
          </a:p>
          <a:p>
            <a:endParaRPr lang="en-US" smtClean="0"/>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67939E-FB56-4A05-9767-4CFE1DE0ACEA}" type="slidenum">
              <a:rPr lang="en-US"/>
              <a:pPr>
                <a:defRPr/>
              </a:pPr>
              <a:t>6</a:t>
            </a:fld>
            <a:endParaRPr lang="en-US"/>
          </a:p>
        </p:txBody>
      </p:sp>
      <p:sp>
        <p:nvSpPr>
          <p:cNvPr id="63491" name="Rectangle 2"/>
          <p:cNvSpPr>
            <a:spLocks noGrp="1" noRot="1" noChangeAspect="1" noChangeArrowheads="1" noTextEdit="1"/>
          </p:cNvSpPr>
          <p:nvPr>
            <p:ph type="sldImg"/>
          </p:nvPr>
        </p:nvSpPr>
        <p:spPr>
          <a:xfrm>
            <a:off x="1558925" y="650875"/>
            <a:ext cx="3748088" cy="2811463"/>
          </a:xfrm>
          <a:ln/>
        </p:spPr>
      </p:sp>
      <p:sp>
        <p:nvSpPr>
          <p:cNvPr id="634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2FF5A20-6377-49B5-A929-9DA9266951D5}" type="slidenum">
              <a:rPr lang="en-US" smtClean="0"/>
              <a:pPr/>
              <a:t>7</a:t>
            </a:fld>
            <a:endParaRPr lang="en-US"/>
          </a:p>
        </p:txBody>
      </p:sp>
      <p:sp>
        <p:nvSpPr>
          <p:cNvPr id="64516" name="Rectangle 3"/>
          <p:cNvSpPr>
            <a:spLocks noGrp="1" noChangeArrowheads="1"/>
          </p:cNvSpPr>
          <p:nvPr>
            <p:ph type="body" idx="1"/>
          </p:nvPr>
        </p:nvSpPr>
        <p:spPr/>
        <p:txBody>
          <a:bodyPr/>
          <a:lstStyle/>
          <a:p>
            <a:r>
              <a:rPr lang="en-US" dirty="0" smtClean="0"/>
              <a:t>Intuition for the shift in IS*:</a:t>
            </a:r>
          </a:p>
          <a:p>
            <a:r>
              <a:rPr lang="en-US" dirty="0" smtClean="0"/>
              <a:t>At a given value of e (and hence NX), an increase in G causes an increase in the value of Y that equates planned expenditure with actual expenditure.  </a:t>
            </a:r>
          </a:p>
          <a:p>
            <a:endParaRPr lang="en-US" dirty="0" smtClean="0"/>
          </a:p>
          <a:p>
            <a:r>
              <a:rPr lang="en-US" dirty="0" smtClean="0"/>
              <a:t>Intuition for the results:</a:t>
            </a:r>
          </a:p>
          <a:p>
            <a:r>
              <a:rPr lang="en-US" dirty="0" smtClean="0"/>
              <a:t>As we learned in earlier chapters, a fiscal expansion puts upward pressure on the country’s interest rate.  In a small open economy with perfect capital mobility, as soon as the domestic interest rate rises even the tiniest bit about the world rate, tons of foreign (financial) capital will flow in to take advantage of the rate difference.  But in order for foreigners to buy these U.S. bonds, they must first acquire U.S. dollars.  Hence, the capital inflows cause an increase in foreign demand for dollars in the foreign exchange market, causing the dollar to appreciate.  This appreciation makes exports more expensive to foreigners, and imports cheaper to people at home, and thus causes NX to fall.  The fall in NX offsets the effect of the fiscal expansion.</a:t>
            </a:r>
          </a:p>
          <a:p>
            <a:endParaRPr lang="en-US" dirty="0" smtClean="0"/>
          </a:p>
          <a:p>
            <a:r>
              <a:rPr lang="en-US" dirty="0" smtClean="0"/>
              <a:t>How do we know that </a:t>
            </a:r>
            <a:r>
              <a:rPr lang="en-US" dirty="0" smtClean="0">
                <a:sym typeface="Symbol" pitchFamily="18" charset="2"/>
              </a:rPr>
              <a:t>ΔY = 0?  Because maintaining equilibrium in the money market requires that Y be unchanged:  the fiscal expansion does not affect either the real money supply (M/P) or the world interest rate (because this economy is “small”).  Hence, any change in income would throw the money market out of whack.  So, the exchange rate has to rise until NX has fallen enough to perfectly offset the expansionary impact of the fiscal policy on output.  </a:t>
            </a:r>
          </a:p>
          <a:p>
            <a:endParaRPr lang="en-US" dirty="0" smtClean="0">
              <a:sym typeface="Symbol" pitchFamily="18" charset="2"/>
            </a:endParaRPr>
          </a:p>
        </p:txBody>
      </p:sp>
      <p:sp>
        <p:nvSpPr>
          <p:cNvPr id="4" name="Slide Image Placeholder 3"/>
          <p:cNvSpPr>
            <a:spLocks noGrp="1" noRot="1" noChangeAspect="1"/>
          </p:cNvSpPr>
          <p:nvPr>
            <p:ph type="sldImg"/>
          </p:nvPr>
        </p:nvSpPr>
        <p:spPr>
          <a:xfrm>
            <a:off x="1558925" y="650875"/>
            <a:ext cx="3748088" cy="2811463"/>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FB38D10-D5F0-4966-A275-11B29EFC2C82}" type="slidenum">
              <a:rPr lang="en-US"/>
              <a:pPr>
                <a:defRPr/>
              </a:pPr>
              <a:t>8</a:t>
            </a:fld>
            <a:endParaRPr lang="en-US"/>
          </a:p>
        </p:txBody>
      </p:sp>
      <p:sp>
        <p:nvSpPr>
          <p:cNvPr id="65539" name="Rectangle 2"/>
          <p:cNvSpPr>
            <a:spLocks noGrp="1" noRot="1" noChangeAspect="1" noChangeArrowheads="1" noTextEdit="1"/>
          </p:cNvSpPr>
          <p:nvPr>
            <p:ph type="sldImg"/>
          </p:nvPr>
        </p:nvSpPr>
        <p:spPr>
          <a:xfrm>
            <a:off x="1558925" y="650875"/>
            <a:ext cx="3748088" cy="2811463"/>
          </a:xfrm>
          <a:ln/>
        </p:spPr>
      </p:sp>
      <p:sp>
        <p:nvSpPr>
          <p:cNvPr id="655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2068259"/>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The </a:t>
            </a:r>
            <a:r>
              <a:rPr lang="en-US" sz="3600" b="1" dirty="0" smtClean="0">
                <a:solidFill>
                  <a:srgbClr val="FFEAD5"/>
                </a:solidFill>
                <a:effectLst>
                  <a:outerShdw blurRad="12700" dist="38100" dir="2700000" algn="tl" rotWithShape="0">
                    <a:schemeClr val="tx1">
                      <a:alpha val="67000"/>
                    </a:schemeClr>
                  </a:outerShdw>
                </a:effectLst>
                <a:latin typeface="+mj-lt"/>
              </a:rPr>
              <a:t>Open</a:t>
            </a:r>
            <a:r>
              <a:rPr lang="en-US" sz="3600" b="1" baseline="0" dirty="0" smtClean="0">
                <a:solidFill>
                  <a:srgbClr val="FFEAD5"/>
                </a:solidFill>
                <a:effectLst>
                  <a:outerShdw blurRad="12700" dist="38100" dir="2700000" algn="tl" rotWithShape="0">
                    <a:schemeClr val="tx1">
                      <a:alpha val="67000"/>
                    </a:schemeClr>
                  </a:outerShdw>
                </a:effectLst>
                <a:latin typeface="+mj-lt"/>
              </a:rPr>
              <a:t> </a:t>
            </a:r>
            <a:r>
              <a:rPr lang="en-US" sz="3600" b="1" dirty="0" smtClean="0">
                <a:solidFill>
                  <a:srgbClr val="FFEAD5"/>
                </a:solidFill>
                <a:effectLst>
                  <a:outerShdw blurRad="12700" dist="38100" dir="2700000" algn="tl" rotWithShape="0">
                    <a:schemeClr val="tx1">
                      <a:alpha val="67000"/>
                    </a:schemeClr>
                  </a:outerShdw>
                </a:effectLst>
                <a:latin typeface="+mj-lt"/>
              </a:rPr>
              <a:t>Economy </a:t>
            </a:r>
            <a:r>
              <a:rPr lang="en-US" sz="3600" b="1" dirty="0" smtClean="0">
                <a:solidFill>
                  <a:srgbClr val="FFEAD5"/>
                </a:solidFill>
                <a:effectLst>
                  <a:outerShdw blurRad="12700" dist="38100" dir="2700000" algn="tl" rotWithShape="0">
                    <a:schemeClr val="tx1">
                      <a:alpha val="67000"/>
                    </a:schemeClr>
                  </a:outerShdw>
                </a:effectLst>
                <a:latin typeface="+mj-lt"/>
              </a:rPr>
              <a:t>Revisited:</a:t>
            </a:r>
            <a:r>
              <a:rPr lang="en-US" sz="3600" b="1" baseline="0" dirty="0" smtClean="0">
                <a:solidFill>
                  <a:srgbClr val="FFEAD5"/>
                </a:solidFill>
                <a:effectLst>
                  <a:outerShdw blurRad="12700" dist="38100" dir="2700000" algn="tl" rotWithShape="0">
                    <a:schemeClr val="tx1">
                      <a:alpha val="67000"/>
                    </a:schemeClr>
                  </a:outerShdw>
                </a:effectLst>
                <a:latin typeface="+mj-lt"/>
              </a:rPr>
              <a:t>  </a:t>
            </a:r>
            <a:br>
              <a:rPr lang="en-US" sz="3600" b="1" baseline="0" dirty="0" smtClean="0">
                <a:solidFill>
                  <a:srgbClr val="FFEAD5"/>
                </a:solidFill>
                <a:effectLst>
                  <a:outerShdw blurRad="12700" dist="38100" dir="2700000" algn="tl" rotWithShape="0">
                    <a:schemeClr val="tx1">
                      <a:alpha val="67000"/>
                    </a:schemeClr>
                  </a:outerShdw>
                </a:effectLst>
                <a:latin typeface="+mj-lt"/>
              </a:rPr>
            </a:br>
            <a:r>
              <a:rPr lang="en-US" sz="3600" b="1" baseline="0" dirty="0" smtClean="0">
                <a:solidFill>
                  <a:srgbClr val="FFEAD5"/>
                </a:solidFill>
                <a:effectLst>
                  <a:outerShdw blurRad="12700" dist="38100" dir="2700000" algn="tl" rotWithShape="0">
                    <a:schemeClr val="tx1">
                      <a:alpha val="67000"/>
                    </a:schemeClr>
                  </a:outerShdw>
                </a:effectLst>
                <a:latin typeface="+mj-lt"/>
              </a:rPr>
              <a:t>The </a:t>
            </a:r>
            <a:r>
              <a:rPr lang="en-US" sz="3600" b="1" baseline="0" dirty="0" err="1" smtClean="0">
                <a:solidFill>
                  <a:srgbClr val="FFEAD5"/>
                </a:solidFill>
                <a:effectLst>
                  <a:outerShdw blurRad="12700" dist="38100" dir="2700000" algn="tl" rotWithShape="0">
                    <a:schemeClr val="tx1">
                      <a:alpha val="67000"/>
                    </a:schemeClr>
                  </a:outerShdw>
                </a:effectLst>
                <a:latin typeface="+mj-lt"/>
              </a:rPr>
              <a:t>Mundell</a:t>
            </a:r>
            <a:r>
              <a:rPr lang="en-US" sz="3600" b="1" baseline="0" dirty="0" smtClean="0">
                <a:solidFill>
                  <a:srgbClr val="FFEAD5"/>
                </a:solidFill>
                <a:effectLst>
                  <a:outerShdw blurRad="12700" dist="38100" dir="2700000" algn="tl" rotWithShape="0">
                    <a:schemeClr val="tx1">
                      <a:alpha val="67000"/>
                    </a:schemeClr>
                  </a:outerShdw>
                </a:effectLst>
                <a:latin typeface="+mj-lt"/>
              </a:rPr>
              <a:t>-Fleming Model and the Exchange-Rate Regime</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ctr"/>
            <a:r>
              <a:rPr lang="en-US" sz="8400" b="1" dirty="0" smtClean="0">
                <a:solidFill>
                  <a:schemeClr val="bg1"/>
                </a:solidFill>
                <a:effectLst>
                  <a:outerShdw blurRad="38100" dist="38100" dir="2700000" algn="tl">
                    <a:srgbClr val="000000">
                      <a:alpha val="43137"/>
                    </a:srgbClr>
                  </a:outerShdw>
                </a:effectLst>
                <a:latin typeface="Arial Narrow" pitchFamily="34" charset="0"/>
              </a:rPr>
              <a:t>13</a:t>
            </a:r>
            <a:endParaRPr lang="en-US" sz="8400" b="1" dirty="0">
              <a:solidFill>
                <a:schemeClr val="bg1"/>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chemeClr val="bg1"/>
                </a:solidFill>
                <a:effectLst>
                  <a:outerShdw blurRad="38100" dist="38100" dir="2700000" algn="tl">
                    <a:srgbClr val="000000">
                      <a:alpha val="43137"/>
                    </a:srgbClr>
                  </a:outerShdw>
                </a:effectLst>
                <a:latin typeface="Arial Narrow" pitchFamily="34" charset="0"/>
              </a:rPr>
              <a:t>CHAPTER</a:t>
            </a:r>
            <a:endParaRPr lang="en-US" sz="3200" b="1" dirty="0">
              <a:solidFill>
                <a:schemeClr val="bg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094363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474600"/>
      </p:ext>
    </p:extLst>
  </p:cSld>
  <p:clrMapOvr>
    <a:masterClrMapping/>
  </p:clrMapOvr>
  <p:transition xmlns:p14="http://schemas.microsoft.com/office/powerpoint/2010/mai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14475" y="236538"/>
            <a:ext cx="7197725" cy="11953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Footer Placeholder 3"/>
          <p:cNvSpPr>
            <a:spLocks noGrp="1"/>
          </p:cNvSpPr>
          <p:nvPr>
            <p:ph type="ftr" sz="quarter" idx="10"/>
          </p:nvPr>
        </p:nvSpPr>
        <p:spPr>
          <a:xfrm>
            <a:off x="515938" y="6289675"/>
            <a:ext cx="7488237" cy="476250"/>
          </a:xfrm>
          <a:prstGeom prst="rect">
            <a:avLst/>
          </a:prstGeom>
        </p:spPr>
        <p:txBody>
          <a:bodyPr/>
          <a:lstStyle>
            <a:lvl1pPr>
              <a:defRPr>
                <a:latin typeface="Arial" charset="0"/>
                <a:cs typeface="Arial" charset="0"/>
              </a:defRPr>
            </a:lvl1pPr>
          </a:lstStyle>
          <a:p>
            <a:pPr>
              <a:defRPr/>
            </a:pPr>
            <a:r>
              <a:rPr lang="en-US"/>
              <a:t>CHAPTER 12</a:t>
            </a:r>
            <a:r>
              <a:rPr lang="en-US" sz="2200"/>
              <a:t>   The Open Economy Revisited</a:t>
            </a:r>
          </a:p>
        </p:txBody>
      </p:sp>
    </p:spTree>
    <p:extLst>
      <p:ext uri="{BB962C8B-B14F-4D97-AF65-F5344CB8AC3E}">
        <p14:creationId xmlns:p14="http://schemas.microsoft.com/office/powerpoint/2010/main" val="2178777954"/>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60987"/>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391982"/>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507646"/>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3570663"/>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890610"/>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862596"/>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743919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a:t>
            </a:r>
            <a:r>
              <a:rPr lang="en-US" sz="1700" b="1" dirty="0" smtClean="0">
                <a:solidFill>
                  <a:srgbClr val="198A46"/>
                </a:solidFill>
                <a:cs typeface="+mn-cs"/>
              </a:rPr>
              <a:t>13</a:t>
            </a:r>
            <a:r>
              <a:rPr lang="en-US" sz="1700" dirty="0" smtClean="0">
                <a:solidFill>
                  <a:srgbClr val="198A46"/>
                </a:solidFill>
                <a:cs typeface="+mn-cs"/>
              </a:rPr>
              <a:t>    </a:t>
            </a:r>
            <a:r>
              <a:rPr lang="en-US" sz="2100" dirty="0">
                <a:solidFill>
                  <a:srgbClr val="198A46"/>
                </a:solidFill>
                <a:cs typeface="+mn-cs"/>
              </a:rPr>
              <a:t>The </a:t>
            </a:r>
            <a:r>
              <a:rPr lang="en-US" sz="2100" dirty="0" smtClean="0">
                <a:solidFill>
                  <a:srgbClr val="198A46"/>
                </a:solidFill>
                <a:cs typeface="+mn-cs"/>
              </a:rPr>
              <a:t>Open Economy Revisited</a:t>
            </a:r>
            <a:endParaRPr lang="en-US" sz="2100" dirty="0">
              <a:solidFill>
                <a:srgbClr val="198A46"/>
              </a:solidFill>
              <a:cs typeface="+mn-cs"/>
            </a:endParaRP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11" r:id="rId11"/>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5.wmf"/><Relationship Id="rId12" Type="http://schemas.openxmlformats.org/officeDocument/2006/relationships/oleObject" Target="../embeddings/oleObject16.bin"/><Relationship Id="rId13" Type="http://schemas.openxmlformats.org/officeDocument/2006/relationships/image" Target="../media/image3.wmf"/><Relationship Id="rId1" Type="http://schemas.openxmlformats.org/officeDocument/2006/relationships/vmlDrawing" Target="../drawings/vmlDrawing6.vml"/><Relationship Id="rId2" Type="http://schemas.openxmlformats.org/officeDocument/2006/relationships/slideLayout" Target="../slideLayouts/slideLayout5.xml"/><Relationship Id="rId3" Type="http://schemas.openxmlformats.org/officeDocument/2006/relationships/notesSlide" Target="../notesSlides/notesSlide10.xml"/><Relationship Id="rId4" Type="http://schemas.openxmlformats.org/officeDocument/2006/relationships/oleObject" Target="../embeddings/oleObject12.bin"/><Relationship Id="rId5" Type="http://schemas.openxmlformats.org/officeDocument/2006/relationships/image" Target="../media/image6.wmf"/><Relationship Id="rId6" Type="http://schemas.openxmlformats.org/officeDocument/2006/relationships/oleObject" Target="../embeddings/oleObject13.bin"/><Relationship Id="rId7" Type="http://schemas.openxmlformats.org/officeDocument/2006/relationships/image" Target="../media/image7.wmf"/><Relationship Id="rId8" Type="http://schemas.openxmlformats.org/officeDocument/2006/relationships/oleObject" Target="../embeddings/oleObject14.bin"/><Relationship Id="rId9" Type="http://schemas.openxmlformats.org/officeDocument/2006/relationships/image" Target="../media/image9.wmf"/><Relationship Id="rId10"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image" Target="../media/image5.wmf"/><Relationship Id="rId12" Type="http://schemas.openxmlformats.org/officeDocument/2006/relationships/oleObject" Target="../embeddings/oleObject21.bin"/><Relationship Id="rId13" Type="http://schemas.openxmlformats.org/officeDocument/2006/relationships/image" Target="../media/image3.wmf"/><Relationship Id="rId1" Type="http://schemas.openxmlformats.org/officeDocument/2006/relationships/vmlDrawing" Target="../drawings/vmlDrawing7.vml"/><Relationship Id="rId2" Type="http://schemas.openxmlformats.org/officeDocument/2006/relationships/slideLayout" Target="../slideLayouts/slideLayout5.xml"/><Relationship Id="rId3" Type="http://schemas.openxmlformats.org/officeDocument/2006/relationships/notesSlide" Target="../notesSlides/notesSlide12.xml"/><Relationship Id="rId4" Type="http://schemas.openxmlformats.org/officeDocument/2006/relationships/oleObject" Target="../embeddings/oleObject17.bin"/><Relationship Id="rId5" Type="http://schemas.openxmlformats.org/officeDocument/2006/relationships/image" Target="../media/image6.wmf"/><Relationship Id="rId6" Type="http://schemas.openxmlformats.org/officeDocument/2006/relationships/oleObject" Target="../embeddings/oleObject18.bin"/><Relationship Id="rId7" Type="http://schemas.openxmlformats.org/officeDocument/2006/relationships/image" Target="../media/image7.wmf"/><Relationship Id="rId8" Type="http://schemas.openxmlformats.org/officeDocument/2006/relationships/oleObject" Target="../embeddings/oleObject19.bin"/><Relationship Id="rId9" Type="http://schemas.openxmlformats.org/officeDocument/2006/relationships/image" Target="../media/image8.wmf"/><Relationship Id="rId10"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22.bin"/><Relationship Id="rId5" Type="http://schemas.openxmlformats.org/officeDocument/2006/relationships/image" Target="../media/image6.wmf"/><Relationship Id="rId6" Type="http://schemas.openxmlformats.org/officeDocument/2006/relationships/oleObject" Target="../embeddings/oleObject23.bin"/><Relationship Id="rId7" Type="http://schemas.openxmlformats.org/officeDocument/2006/relationships/image" Target="../media/image7.wmf"/><Relationship Id="rId8" Type="http://schemas.openxmlformats.org/officeDocument/2006/relationships/oleObject" Target="../embeddings/oleObject24.bin"/><Relationship Id="rId9" Type="http://schemas.openxmlformats.org/officeDocument/2006/relationships/image" Target="../media/image8.wmf"/><Relationship Id="rId10" Type="http://schemas.openxmlformats.org/officeDocument/2006/relationships/oleObject" Target="../embeddings/oleObject25.bin"/><Relationship Id="rId11" Type="http://schemas.openxmlformats.org/officeDocument/2006/relationships/image" Target="../media/image10.wmf"/><Relationship Id="rId1" Type="http://schemas.openxmlformats.org/officeDocument/2006/relationships/vmlDrawing" Target="../drawings/vmlDrawing8.vml"/><Relationship Id="rId2"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26.bin"/><Relationship Id="rId5" Type="http://schemas.openxmlformats.org/officeDocument/2006/relationships/image" Target="../media/image9.wmf"/><Relationship Id="rId6" Type="http://schemas.openxmlformats.org/officeDocument/2006/relationships/oleObject" Target="../embeddings/oleObject27.bin"/><Relationship Id="rId7" Type="http://schemas.openxmlformats.org/officeDocument/2006/relationships/image" Target="../media/image6.wmf"/><Relationship Id="rId8" Type="http://schemas.openxmlformats.org/officeDocument/2006/relationships/oleObject" Target="../embeddings/oleObject28.bin"/><Relationship Id="rId9" Type="http://schemas.openxmlformats.org/officeDocument/2006/relationships/image" Target="../media/image7.wmf"/><Relationship Id="rId10" Type="http://schemas.openxmlformats.org/officeDocument/2006/relationships/oleObject" Target="../embeddings/oleObject29.bin"/><Relationship Id="rId1" Type="http://schemas.openxmlformats.org/officeDocument/2006/relationships/vmlDrawing" Target="../drawings/vmlDrawing9.vml"/><Relationship Id="rId2"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30.bin"/><Relationship Id="rId5" Type="http://schemas.openxmlformats.org/officeDocument/2006/relationships/image" Target="../media/image6.wmf"/><Relationship Id="rId6" Type="http://schemas.openxmlformats.org/officeDocument/2006/relationships/oleObject" Target="../embeddings/oleObject31.bin"/><Relationship Id="rId7" Type="http://schemas.openxmlformats.org/officeDocument/2006/relationships/image" Target="../media/image7.wmf"/><Relationship Id="rId8" Type="http://schemas.openxmlformats.org/officeDocument/2006/relationships/oleObject" Target="../embeddings/oleObject32.bin"/><Relationship Id="rId9" Type="http://schemas.openxmlformats.org/officeDocument/2006/relationships/image" Target="../media/image8.wmf"/><Relationship Id="rId10" Type="http://schemas.openxmlformats.org/officeDocument/2006/relationships/oleObject" Target="../embeddings/oleObject33.bin"/><Relationship Id="rId11" Type="http://schemas.openxmlformats.org/officeDocument/2006/relationships/image" Target="../media/image10.wmf"/><Relationship Id="rId1" Type="http://schemas.openxmlformats.org/officeDocument/2006/relationships/vmlDrawing" Target="../drawings/vmlDrawing10.vml"/><Relationship Id="rId2"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34.bin"/><Relationship Id="rId5" Type="http://schemas.openxmlformats.org/officeDocument/2006/relationships/image" Target="../media/image11.wmf"/><Relationship Id="rId6" Type="http://schemas.openxmlformats.org/officeDocument/2006/relationships/oleObject" Target="../embeddings/oleObject35.bin"/><Relationship Id="rId7" Type="http://schemas.openxmlformats.org/officeDocument/2006/relationships/image" Target="../media/image12.wmf"/><Relationship Id="rId8" Type="http://schemas.openxmlformats.org/officeDocument/2006/relationships/oleObject" Target="../embeddings/oleObject36.bin"/><Relationship Id="rId9" Type="http://schemas.openxmlformats.org/officeDocument/2006/relationships/image" Target="../media/image13.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37.bin"/><Relationship Id="rId5" Type="http://schemas.openxmlformats.org/officeDocument/2006/relationships/image" Target="../media/image9.wmf"/><Relationship Id="rId6" Type="http://schemas.openxmlformats.org/officeDocument/2006/relationships/oleObject" Target="../embeddings/oleObject38.bin"/><Relationship Id="rId7" Type="http://schemas.openxmlformats.org/officeDocument/2006/relationships/image" Target="../media/image6.wmf"/><Relationship Id="rId8" Type="http://schemas.openxmlformats.org/officeDocument/2006/relationships/oleObject" Target="../embeddings/oleObject39.bin"/><Relationship Id="rId9" Type="http://schemas.openxmlformats.org/officeDocument/2006/relationships/image" Target="../media/image7.wmf"/><Relationship Id="rId10" Type="http://schemas.openxmlformats.org/officeDocument/2006/relationships/oleObject" Target="../embeddings/oleObject40.bin"/><Relationship Id="rId11" Type="http://schemas.openxmlformats.org/officeDocument/2006/relationships/image" Target="../media/image14.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6.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41.bin"/><Relationship Id="rId5" Type="http://schemas.openxmlformats.org/officeDocument/2006/relationships/image" Target="../media/image17.wmf"/><Relationship Id="rId6" Type="http://schemas.openxmlformats.org/officeDocument/2006/relationships/oleObject" Target="../embeddings/oleObject42.bin"/><Relationship Id="rId7" Type="http://schemas.openxmlformats.org/officeDocument/2006/relationships/image" Target="../media/image18.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2.bin"/><Relationship Id="rId5" Type="http://schemas.openxmlformats.org/officeDocument/2006/relationships/image" Target="../media/image3.wmf"/><Relationship Id="rId6" Type="http://schemas.openxmlformats.org/officeDocument/2006/relationships/oleObject" Target="../embeddings/oleObject3.bin"/><Relationship Id="rId7"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43.bin"/><Relationship Id="rId5" Type="http://schemas.openxmlformats.org/officeDocument/2006/relationships/image" Target="../media/image19.wmf"/><Relationship Id="rId6" Type="http://schemas.openxmlformats.org/officeDocument/2006/relationships/oleObject" Target="../embeddings/oleObject44.bin"/><Relationship Id="rId7" Type="http://schemas.openxmlformats.org/officeDocument/2006/relationships/oleObject" Target="../embeddings/oleObject45.bin"/><Relationship Id="rId8" Type="http://schemas.openxmlformats.org/officeDocument/2006/relationships/image" Target="../media/image20.wmf"/><Relationship Id="rId9" Type="http://schemas.openxmlformats.org/officeDocument/2006/relationships/oleObject" Target="../embeddings/oleObject46.bin"/><Relationship Id="rId10" Type="http://schemas.openxmlformats.org/officeDocument/2006/relationships/oleObject" Target="../embeddings/oleObject47.bin"/><Relationship Id="rId11" Type="http://schemas.openxmlformats.org/officeDocument/2006/relationships/image" Target="../media/image21.wmf"/><Relationship Id="rId1" Type="http://schemas.openxmlformats.org/officeDocument/2006/relationships/vmlDrawing" Target="../drawings/vmlDrawing14.vml"/><Relationship Id="rId2"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4.bin"/><Relationship Id="rId5" Type="http://schemas.openxmlformats.org/officeDocument/2006/relationships/image" Target="../media/image5.wmf"/><Relationship Id="rId1" Type="http://schemas.openxmlformats.org/officeDocument/2006/relationships/vmlDrawing" Target="../drawings/vmlDrawing3.vml"/><Relationship Id="rId2"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5.bin"/><Relationship Id="rId5" Type="http://schemas.openxmlformats.org/officeDocument/2006/relationships/image" Target="../media/image5.wmf"/><Relationship Id="rId6" Type="http://schemas.openxmlformats.org/officeDocument/2006/relationships/oleObject" Target="../embeddings/oleObject6.bin"/><Relationship Id="rId7" Type="http://schemas.openxmlformats.org/officeDocument/2006/relationships/image" Target="../media/image3.wmf"/><Relationship Id="rId1" Type="http://schemas.openxmlformats.org/officeDocument/2006/relationships/vmlDrawing" Target="../drawings/vmlDrawing4.vml"/><Relationship Id="rId2"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image" Target="../media/image7.wmf"/><Relationship Id="rId12" Type="http://schemas.openxmlformats.org/officeDocument/2006/relationships/oleObject" Target="../embeddings/oleObject11.bin"/><Relationship Id="rId13" Type="http://schemas.openxmlformats.org/officeDocument/2006/relationships/image" Target="../media/image8.wmf"/><Relationship Id="rId1" Type="http://schemas.openxmlformats.org/officeDocument/2006/relationships/vmlDrawing" Target="../drawings/vmlDrawing5.vml"/><Relationship Id="rId2" Type="http://schemas.openxmlformats.org/officeDocument/2006/relationships/slideLayout" Target="../slideLayouts/slideLayout5.xml"/><Relationship Id="rId3" Type="http://schemas.openxmlformats.org/officeDocument/2006/relationships/notesSlide" Target="../notesSlides/notesSlide8.xml"/><Relationship Id="rId4" Type="http://schemas.openxmlformats.org/officeDocument/2006/relationships/oleObject" Target="../embeddings/oleObject7.bin"/><Relationship Id="rId5" Type="http://schemas.openxmlformats.org/officeDocument/2006/relationships/image" Target="../media/image5.wmf"/><Relationship Id="rId6" Type="http://schemas.openxmlformats.org/officeDocument/2006/relationships/oleObject" Target="../embeddings/oleObject8.bin"/><Relationship Id="rId7" Type="http://schemas.openxmlformats.org/officeDocument/2006/relationships/image" Target="../media/image3.wmf"/><Relationship Id="rId8" Type="http://schemas.openxmlformats.org/officeDocument/2006/relationships/oleObject" Target="../embeddings/oleObject9.bin"/><Relationship Id="rId9" Type="http://schemas.openxmlformats.org/officeDocument/2006/relationships/image" Target="../media/image6.wmf"/><Relationship Id="rId10"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1" name="Rectangle 2"/>
          <p:cNvSpPr>
            <a:spLocks noGrp="1" noChangeArrowheads="1"/>
          </p:cNvSpPr>
          <p:nvPr>
            <p:ph type="title"/>
          </p:nvPr>
        </p:nvSpPr>
        <p:spPr/>
        <p:txBody>
          <a:bodyPr/>
          <a:lstStyle/>
          <a:p>
            <a:r>
              <a:rPr lang="en-US" sz="3000" smtClean="0"/>
              <a:t>Monetary policy under floating exchange rates</a:t>
            </a:r>
          </a:p>
        </p:txBody>
      </p:sp>
      <p:grpSp>
        <p:nvGrpSpPr>
          <p:cNvPr id="6152" name="Group 3"/>
          <p:cNvGrpSpPr>
            <a:grpSpLocks/>
          </p:cNvGrpSpPr>
          <p:nvPr/>
        </p:nvGrpSpPr>
        <p:grpSpPr bwMode="auto">
          <a:xfrm>
            <a:off x="5029200" y="2286000"/>
            <a:ext cx="3657600" cy="3352800"/>
            <a:chOff x="3168" y="1440"/>
            <a:chExt cx="2304" cy="2112"/>
          </a:xfrm>
        </p:grpSpPr>
        <p:grpSp>
          <p:nvGrpSpPr>
            <p:cNvPr id="6170" name="Group 4"/>
            <p:cNvGrpSpPr>
              <a:grpSpLocks/>
            </p:cNvGrpSpPr>
            <p:nvPr/>
          </p:nvGrpSpPr>
          <p:grpSpPr bwMode="auto">
            <a:xfrm>
              <a:off x="3312" y="1680"/>
              <a:ext cx="1968" cy="1728"/>
              <a:chOff x="2640" y="1056"/>
              <a:chExt cx="2496" cy="2112"/>
            </a:xfrm>
          </p:grpSpPr>
          <p:sp>
            <p:nvSpPr>
              <p:cNvPr id="6173" name="Line 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4" name="Line 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171" name="Text Box 7"/>
            <p:cNvSpPr txBox="1">
              <a:spLocks noChangeArrowheads="1"/>
            </p:cNvSpPr>
            <p:nvPr/>
          </p:nvSpPr>
          <p:spPr bwMode="auto">
            <a:xfrm>
              <a:off x="5136" y="326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6172" name="Text Box 8"/>
            <p:cNvSpPr txBox="1">
              <a:spLocks noChangeArrowheads="1"/>
            </p:cNvSpPr>
            <p:nvPr/>
          </p:nvSpPr>
          <p:spPr bwMode="auto">
            <a:xfrm>
              <a:off x="3168" y="144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e</a:t>
              </a:r>
              <a:endParaRPr lang="en-US" sz="2200"/>
            </a:p>
          </p:txBody>
        </p:sp>
      </p:grpSp>
      <p:grpSp>
        <p:nvGrpSpPr>
          <p:cNvPr id="6153" name="Group 11"/>
          <p:cNvGrpSpPr>
            <a:grpSpLocks/>
          </p:cNvGrpSpPr>
          <p:nvPr/>
        </p:nvGrpSpPr>
        <p:grpSpPr bwMode="auto">
          <a:xfrm>
            <a:off x="4724400" y="3810000"/>
            <a:ext cx="1938338" cy="457200"/>
            <a:chOff x="2976" y="2400"/>
            <a:chExt cx="1221" cy="288"/>
          </a:xfrm>
        </p:grpSpPr>
        <p:sp>
          <p:nvSpPr>
            <p:cNvPr id="6168" name="Line 12"/>
            <p:cNvSpPr>
              <a:spLocks noChangeShapeType="1"/>
            </p:cNvSpPr>
            <p:nvPr/>
          </p:nvSpPr>
          <p:spPr bwMode="auto">
            <a:xfrm flipH="1">
              <a:off x="3312" y="2574"/>
              <a:ext cx="88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169" name="Text Box 13"/>
            <p:cNvSpPr txBox="1">
              <a:spLocks noChangeArrowheads="1"/>
            </p:cNvSpPr>
            <p:nvPr/>
          </p:nvSpPr>
          <p:spPr bwMode="auto">
            <a:xfrm>
              <a:off x="2976" y="240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e</a:t>
              </a:r>
              <a:r>
                <a:rPr lang="en-US" sz="2400" baseline="-25000">
                  <a:latin typeface="Tahoma" pitchFamily="34" charset="0"/>
                </a:rPr>
                <a:t>1</a:t>
              </a:r>
              <a:r>
                <a:rPr lang="en-US" sz="2400"/>
                <a:t> </a:t>
              </a:r>
              <a:endParaRPr lang="en-US" sz="2200"/>
            </a:p>
          </p:txBody>
        </p:sp>
      </p:grpSp>
      <p:grpSp>
        <p:nvGrpSpPr>
          <p:cNvPr id="6154" name="Group 14"/>
          <p:cNvGrpSpPr>
            <a:grpSpLocks/>
          </p:cNvGrpSpPr>
          <p:nvPr/>
        </p:nvGrpSpPr>
        <p:grpSpPr bwMode="auto">
          <a:xfrm>
            <a:off x="6375400" y="2438400"/>
            <a:ext cx="673100" cy="3429000"/>
            <a:chOff x="4016" y="1536"/>
            <a:chExt cx="424" cy="2160"/>
          </a:xfrm>
        </p:grpSpPr>
        <p:sp>
          <p:nvSpPr>
            <p:cNvPr id="6166" name="Line 15"/>
            <p:cNvSpPr>
              <a:spLocks noChangeShapeType="1"/>
            </p:cNvSpPr>
            <p:nvPr/>
          </p:nvSpPr>
          <p:spPr bwMode="auto">
            <a:xfrm>
              <a:off x="4204" y="1765"/>
              <a:ext cx="0" cy="164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7" name="Text Box 16"/>
            <p:cNvSpPr txBox="1">
              <a:spLocks noChangeArrowheads="1"/>
            </p:cNvSpPr>
            <p:nvPr/>
          </p:nvSpPr>
          <p:spPr bwMode="auto">
            <a:xfrm>
              <a:off x="4032" y="34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baseline="-25000">
                  <a:latin typeface="Tahoma" pitchFamily="34" charset="0"/>
                </a:rPr>
                <a:t>1</a:t>
              </a:r>
              <a:r>
                <a:rPr lang="en-US" sz="2400"/>
                <a:t> </a:t>
              </a:r>
              <a:endParaRPr lang="en-US" sz="2200"/>
            </a:p>
          </p:txBody>
        </p:sp>
        <p:graphicFrame>
          <p:nvGraphicFramePr>
            <p:cNvPr id="6150" name="Object 6"/>
            <p:cNvGraphicFramePr>
              <a:graphicFrameLocks noChangeAspect="1"/>
            </p:cNvGraphicFramePr>
            <p:nvPr/>
          </p:nvGraphicFramePr>
          <p:xfrm>
            <a:off x="4016" y="1536"/>
            <a:ext cx="424" cy="288"/>
          </p:xfrm>
          <a:graphic>
            <a:graphicData uri="http://schemas.openxmlformats.org/presentationml/2006/ole">
              <mc:AlternateContent xmlns:mc="http://schemas.openxmlformats.org/markup-compatibility/2006">
                <mc:Choice xmlns:v="urn:schemas-microsoft-com:vml" Requires="v">
                  <p:oleObj spid="_x0000_s6201" name="Equation" r:id="rId4" imgW="355320" imgH="241200" progId="Equation.DSMT4">
                    <p:embed/>
                  </p:oleObj>
                </mc:Choice>
                <mc:Fallback>
                  <p:oleObj name="Equation" r:id="rId4" imgW="35532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6" y="1536"/>
                          <a:ext cx="4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55" name="Group 18"/>
          <p:cNvGrpSpPr>
            <a:grpSpLocks/>
          </p:cNvGrpSpPr>
          <p:nvPr/>
        </p:nvGrpSpPr>
        <p:grpSpPr bwMode="auto">
          <a:xfrm>
            <a:off x="5638800" y="3048000"/>
            <a:ext cx="2590800" cy="2311400"/>
            <a:chOff x="3552" y="1920"/>
            <a:chExt cx="1632" cy="1456"/>
          </a:xfrm>
        </p:grpSpPr>
        <p:sp>
          <p:nvSpPr>
            <p:cNvPr id="6165" name="Line 19"/>
            <p:cNvSpPr>
              <a:spLocks noChangeShapeType="1"/>
            </p:cNvSpPr>
            <p:nvPr/>
          </p:nvSpPr>
          <p:spPr bwMode="auto">
            <a:xfrm>
              <a:off x="3552" y="1920"/>
              <a:ext cx="1255" cy="1253"/>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6149" name="Object 5"/>
            <p:cNvGraphicFramePr>
              <a:graphicFrameLocks noChangeAspect="1"/>
            </p:cNvGraphicFramePr>
            <p:nvPr/>
          </p:nvGraphicFramePr>
          <p:xfrm>
            <a:off x="4800" y="3072"/>
            <a:ext cx="384" cy="304"/>
          </p:xfrm>
          <a:graphic>
            <a:graphicData uri="http://schemas.openxmlformats.org/presentationml/2006/ole">
              <mc:AlternateContent xmlns:mc="http://schemas.openxmlformats.org/markup-compatibility/2006">
                <mc:Choice xmlns:v="urn:schemas-microsoft-com:vml" Requires="v">
                  <p:oleObj spid="_x0000_s6202" name="Equation" r:id="rId6" imgW="304560" imgH="241200" progId="Equation.DSMT4">
                    <p:embed/>
                  </p:oleObj>
                </mc:Choice>
                <mc:Fallback>
                  <p:oleObj name="Equation" r:id="rId6" imgW="30456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 y="3072"/>
                          <a:ext cx="38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173" name="Text Box 21"/>
          <p:cNvSpPr txBox="1">
            <a:spLocks noChangeArrowheads="1"/>
          </p:cNvSpPr>
          <p:nvPr/>
        </p:nvSpPr>
        <p:spPr bwMode="auto">
          <a:xfrm>
            <a:off x="6972300" y="5410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baseline="-25000">
                <a:latin typeface="Tahoma" pitchFamily="34" charset="0"/>
              </a:rPr>
              <a:t>2</a:t>
            </a:r>
            <a:r>
              <a:rPr lang="en-US" sz="2400"/>
              <a:t> </a:t>
            </a:r>
            <a:endParaRPr lang="en-US" sz="2200"/>
          </a:p>
        </p:txBody>
      </p:sp>
      <p:grpSp>
        <p:nvGrpSpPr>
          <p:cNvPr id="7" name="Group 22"/>
          <p:cNvGrpSpPr>
            <a:grpSpLocks/>
          </p:cNvGrpSpPr>
          <p:nvPr/>
        </p:nvGrpSpPr>
        <p:grpSpPr bwMode="auto">
          <a:xfrm>
            <a:off x="6946900" y="2450275"/>
            <a:ext cx="673100" cy="2970213"/>
            <a:chOff x="4376" y="1536"/>
            <a:chExt cx="424" cy="1871"/>
          </a:xfrm>
        </p:grpSpPr>
        <p:sp>
          <p:nvSpPr>
            <p:cNvPr id="6164" name="Line 23"/>
            <p:cNvSpPr>
              <a:spLocks noChangeShapeType="1"/>
            </p:cNvSpPr>
            <p:nvPr/>
          </p:nvSpPr>
          <p:spPr bwMode="auto">
            <a:xfrm>
              <a:off x="4564" y="1765"/>
              <a:ext cx="0" cy="164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6148" name="Object 4"/>
            <p:cNvGraphicFramePr>
              <a:graphicFrameLocks noChangeAspect="1"/>
            </p:cNvGraphicFramePr>
            <p:nvPr/>
          </p:nvGraphicFramePr>
          <p:xfrm>
            <a:off x="4376" y="1536"/>
            <a:ext cx="424" cy="288"/>
          </p:xfrm>
          <a:graphic>
            <a:graphicData uri="http://schemas.openxmlformats.org/presentationml/2006/ole">
              <mc:AlternateContent xmlns:mc="http://schemas.openxmlformats.org/markup-compatibility/2006">
                <mc:Choice xmlns:v="urn:schemas-microsoft-com:vml" Requires="v">
                  <p:oleObj spid="_x0000_s6203" name="Equation" r:id="rId8" imgW="355320" imgH="241200" progId="Equation.DSMT4">
                    <p:embed/>
                  </p:oleObj>
                </mc:Choice>
                <mc:Fallback>
                  <p:oleObj name="Equation" r:id="rId8" imgW="35532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6" y="1536"/>
                          <a:ext cx="4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25"/>
          <p:cNvGrpSpPr>
            <a:grpSpLocks/>
          </p:cNvGrpSpPr>
          <p:nvPr/>
        </p:nvGrpSpPr>
        <p:grpSpPr bwMode="auto">
          <a:xfrm>
            <a:off x="4724400" y="4343400"/>
            <a:ext cx="2520950" cy="457200"/>
            <a:chOff x="2976" y="2736"/>
            <a:chExt cx="1588" cy="288"/>
          </a:xfrm>
        </p:grpSpPr>
        <p:sp>
          <p:nvSpPr>
            <p:cNvPr id="6162" name="Line 26"/>
            <p:cNvSpPr>
              <a:spLocks noChangeShapeType="1"/>
            </p:cNvSpPr>
            <p:nvPr/>
          </p:nvSpPr>
          <p:spPr bwMode="auto">
            <a:xfrm flipH="1">
              <a:off x="3311" y="2937"/>
              <a:ext cx="125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163" name="Text Box 27"/>
            <p:cNvSpPr txBox="1">
              <a:spLocks noChangeArrowheads="1"/>
            </p:cNvSpPr>
            <p:nvPr/>
          </p:nvSpPr>
          <p:spPr bwMode="auto">
            <a:xfrm>
              <a:off x="2976" y="273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e</a:t>
              </a:r>
              <a:r>
                <a:rPr lang="en-US" sz="2400" baseline="-25000">
                  <a:latin typeface="Tahoma" pitchFamily="34" charset="0"/>
                </a:rPr>
                <a:t>2</a:t>
              </a:r>
              <a:r>
                <a:rPr lang="en-US" sz="2400"/>
                <a:t> </a:t>
              </a:r>
              <a:endParaRPr lang="en-US" sz="2200"/>
            </a:p>
          </p:txBody>
        </p:sp>
      </p:grpSp>
      <p:sp>
        <p:nvSpPr>
          <p:cNvPr id="49180" name="Line 28"/>
          <p:cNvSpPr>
            <a:spLocks noChangeShapeType="1"/>
          </p:cNvSpPr>
          <p:nvPr/>
        </p:nvSpPr>
        <p:spPr bwMode="auto">
          <a:xfrm>
            <a:off x="6705600" y="32766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81" name="Rectangle 29"/>
          <p:cNvSpPr>
            <a:spLocks noGrp="1" noChangeArrowheads="1"/>
          </p:cNvSpPr>
          <p:nvPr>
            <p:ph type="body" idx="4294967295"/>
          </p:nvPr>
        </p:nvSpPr>
        <p:spPr>
          <a:xfrm>
            <a:off x="611188" y="2622550"/>
            <a:ext cx="3733800" cy="2390775"/>
          </a:xfrm>
          <a:noFill/>
        </p:spPr>
        <p:txBody>
          <a:bodyPr/>
          <a:lstStyle/>
          <a:p>
            <a:pPr marL="0" indent="0">
              <a:lnSpc>
                <a:spcPct val="115000"/>
              </a:lnSpc>
              <a:spcBef>
                <a:spcPct val="15000"/>
              </a:spcBef>
              <a:buFont typeface="Wingdings" pitchFamily="2" charset="2"/>
              <a:buNone/>
              <a:tabLst>
                <a:tab pos="461963" algn="l"/>
              </a:tabLst>
            </a:pPr>
            <a:r>
              <a:rPr lang="en-US" sz="2500" smtClean="0"/>
              <a:t>An increase in </a:t>
            </a:r>
            <a:r>
              <a:rPr lang="en-US" sz="2500" b="1" i="1" smtClean="0"/>
              <a:t>M</a:t>
            </a:r>
            <a:r>
              <a:rPr lang="en-US" sz="1000" smtClean="0"/>
              <a:t> </a:t>
            </a:r>
            <a:r>
              <a:rPr lang="en-US" sz="2500" smtClean="0"/>
              <a:t> </a:t>
            </a:r>
            <a:br>
              <a:rPr lang="en-US" sz="2500" smtClean="0"/>
            </a:br>
            <a:r>
              <a:rPr lang="en-US" sz="2500" smtClean="0"/>
              <a:t>shifts </a:t>
            </a:r>
            <a:r>
              <a:rPr lang="en-US" sz="2500" i="1" smtClean="0"/>
              <a:t>LM*</a:t>
            </a:r>
            <a:r>
              <a:rPr lang="en-US" sz="1100" smtClean="0"/>
              <a:t> </a:t>
            </a:r>
            <a:r>
              <a:rPr lang="en-US" sz="2500" smtClean="0"/>
              <a:t> right </a:t>
            </a:r>
            <a:br>
              <a:rPr lang="en-US" sz="2500" smtClean="0"/>
            </a:br>
            <a:r>
              <a:rPr lang="en-US" sz="2500" smtClean="0"/>
              <a:t>because </a:t>
            </a:r>
            <a:r>
              <a:rPr lang="en-US" sz="2500" b="1" i="1" smtClean="0"/>
              <a:t>Y</a:t>
            </a:r>
            <a:r>
              <a:rPr lang="en-US" sz="2500" smtClean="0"/>
              <a:t>  must rise </a:t>
            </a:r>
            <a:br>
              <a:rPr lang="en-US" sz="2500" smtClean="0"/>
            </a:br>
            <a:r>
              <a:rPr lang="en-US" sz="2500" smtClean="0"/>
              <a:t>to restore eq’m in </a:t>
            </a:r>
            <a:br>
              <a:rPr lang="en-US" sz="2500" smtClean="0"/>
            </a:br>
            <a:r>
              <a:rPr lang="en-US" sz="2500" smtClean="0"/>
              <a:t>the money market.</a:t>
            </a:r>
          </a:p>
        </p:txBody>
      </p:sp>
      <p:sp>
        <p:nvSpPr>
          <p:cNvPr id="49182" name="Rectangle 30"/>
          <p:cNvSpPr>
            <a:spLocks noChangeArrowheads="1"/>
          </p:cNvSpPr>
          <p:nvPr/>
        </p:nvSpPr>
        <p:spPr bwMode="auto">
          <a:xfrm>
            <a:off x="611188" y="4837113"/>
            <a:ext cx="335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Bef>
                <a:spcPct val="15000"/>
              </a:spcBef>
              <a:buClr>
                <a:srgbClr val="008080"/>
              </a:buClr>
              <a:buSzPct val="120000"/>
              <a:buFont typeface="Wingdings" pitchFamily="2" charset="2"/>
              <a:buNone/>
              <a:tabLst>
                <a:tab pos="461963" algn="l"/>
              </a:tabLst>
            </a:pPr>
            <a:r>
              <a:rPr lang="en-US" sz="2500" dirty="0"/>
              <a:t>Results:  </a:t>
            </a:r>
          </a:p>
          <a:p>
            <a:pPr>
              <a:lnSpc>
                <a:spcPct val="115000"/>
              </a:lnSpc>
              <a:spcBef>
                <a:spcPct val="15000"/>
              </a:spcBef>
              <a:buClr>
                <a:srgbClr val="008080"/>
              </a:buClr>
              <a:buSzPct val="120000"/>
              <a:buFont typeface="Wingdings" pitchFamily="2" charset="2"/>
              <a:buNone/>
              <a:tabLst>
                <a:tab pos="461963" algn="l"/>
              </a:tabLst>
            </a:pPr>
            <a:r>
              <a:rPr lang="en-US" sz="2600" dirty="0"/>
              <a:t>	</a:t>
            </a:r>
            <a:r>
              <a:rPr lang="en-US" sz="2600" dirty="0" err="1">
                <a:latin typeface="Times New Roman"/>
                <a:cs typeface="Times New Roman"/>
                <a:sym typeface="Symbol" pitchFamily="18" charset="2"/>
              </a:rPr>
              <a:t>Δ</a:t>
            </a:r>
            <a:r>
              <a:rPr lang="en-US" sz="2600" b="1" i="1" dirty="0" err="1" smtClean="0">
                <a:sym typeface="Symbol" pitchFamily="18" charset="2"/>
              </a:rPr>
              <a:t>e</a:t>
            </a:r>
            <a:r>
              <a:rPr lang="en-US" sz="2600" dirty="0" smtClean="0">
                <a:sym typeface="Symbol" pitchFamily="18" charset="2"/>
              </a:rPr>
              <a:t> </a:t>
            </a:r>
            <a:r>
              <a:rPr lang="en-US" sz="2600" dirty="0">
                <a:sym typeface="Symbol" pitchFamily="18" charset="2"/>
              </a:rPr>
              <a:t>&lt; 0, </a:t>
            </a:r>
            <a:r>
              <a:rPr lang="en-US" sz="2600" dirty="0">
                <a:latin typeface="Times New Roman"/>
                <a:cs typeface="Times New Roman"/>
                <a:sym typeface="Symbol" pitchFamily="18" charset="2"/>
              </a:rPr>
              <a:t>Δ</a:t>
            </a:r>
            <a:r>
              <a:rPr lang="en-US" sz="2600" b="1" i="1" dirty="0" smtClean="0">
                <a:sym typeface="Symbol" pitchFamily="18" charset="2"/>
              </a:rPr>
              <a:t>Y</a:t>
            </a:r>
            <a:r>
              <a:rPr lang="en-US" sz="2600" dirty="0" smtClean="0">
                <a:sym typeface="Symbol" pitchFamily="18" charset="2"/>
              </a:rPr>
              <a:t>  </a:t>
            </a:r>
            <a:r>
              <a:rPr lang="en-US" sz="2600" dirty="0">
                <a:sym typeface="Symbol" pitchFamily="18" charset="2"/>
              </a:rPr>
              <a:t>&gt; 0</a:t>
            </a:r>
          </a:p>
        </p:txBody>
      </p:sp>
      <p:graphicFrame>
        <p:nvGraphicFramePr>
          <p:cNvPr id="6146" name="Object 2"/>
          <p:cNvGraphicFramePr>
            <a:graphicFrameLocks noChangeAspect="1"/>
          </p:cNvGraphicFramePr>
          <p:nvPr/>
        </p:nvGraphicFramePr>
        <p:xfrm>
          <a:off x="944563" y="2001838"/>
          <a:ext cx="2565400" cy="442912"/>
        </p:xfrm>
        <a:graphic>
          <a:graphicData uri="http://schemas.openxmlformats.org/presentationml/2006/ole">
            <mc:AlternateContent xmlns:mc="http://schemas.openxmlformats.org/markup-compatibility/2006">
              <mc:Choice xmlns:v="urn:schemas-microsoft-com:vml" Requires="v">
                <p:oleObj spid="_x0000_s6204" name="Equation" r:id="rId10" imgW="1257120" imgH="215640" progId="Equation.DSMT4">
                  <p:embed/>
                </p:oleObj>
              </mc:Choice>
              <mc:Fallback>
                <p:oleObj name="Equation" r:id="rId10" imgW="1257120" imgH="2156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4563" y="2001838"/>
                        <a:ext cx="2565400" cy="442912"/>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3"/>
          <p:cNvGraphicFramePr>
            <a:graphicFrameLocks noChangeAspect="1"/>
          </p:cNvGraphicFramePr>
          <p:nvPr/>
        </p:nvGraphicFramePr>
        <p:xfrm>
          <a:off x="1020763" y="1460500"/>
          <a:ext cx="5210175" cy="425450"/>
        </p:xfrm>
        <a:graphic>
          <a:graphicData uri="http://schemas.openxmlformats.org/presentationml/2006/ole">
            <mc:AlternateContent xmlns:mc="http://schemas.openxmlformats.org/markup-compatibility/2006">
              <mc:Choice xmlns:v="urn:schemas-microsoft-com:vml" Requires="v">
                <p:oleObj spid="_x0000_s6205" name="Equation" r:id="rId12" imgW="2628720" imgH="215640" progId="Equation.DSMT4">
                  <p:embed/>
                </p:oleObj>
              </mc:Choice>
              <mc:Fallback>
                <p:oleObj name="Equation" r:id="rId12" imgW="2628720" imgH="2156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20763" y="1460500"/>
                        <a:ext cx="5210175" cy="42545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458154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81">
                                            <p:txEl>
                                              <p:pRg st="0" end="0"/>
                                            </p:txEl>
                                          </p:spTgt>
                                        </p:tgtEl>
                                        <p:attrNameLst>
                                          <p:attrName>style.visibility</p:attrName>
                                        </p:attrNameLst>
                                      </p:cBhvr>
                                      <p:to>
                                        <p:strVal val="visible"/>
                                      </p:to>
                                    </p:set>
                                    <p:animEffect transition="in" filter="wipe(left)">
                                      <p:cBhvr>
                                        <p:cTn id="7" dur="500"/>
                                        <p:tgtEl>
                                          <p:spTgt spid="491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49180"/>
                                        </p:tgtEl>
                                        <p:attrNameLst>
                                          <p:attrName>style.visibility</p:attrName>
                                        </p:attrNameLst>
                                      </p:cBhvr>
                                      <p:to>
                                        <p:strVal val="visible"/>
                                      </p:to>
                                    </p:set>
                                    <p:anim calcmode="lin" valueType="num">
                                      <p:cBhvr>
                                        <p:cTn id="12" dur="500" fill="hold"/>
                                        <p:tgtEl>
                                          <p:spTgt spid="49180"/>
                                        </p:tgtEl>
                                        <p:attrNameLst>
                                          <p:attrName>ppt_x</p:attrName>
                                        </p:attrNameLst>
                                      </p:cBhvr>
                                      <p:tavLst>
                                        <p:tav tm="0">
                                          <p:val>
                                            <p:strVal val="#ppt_x-#ppt_w/2"/>
                                          </p:val>
                                        </p:tav>
                                        <p:tav tm="100000">
                                          <p:val>
                                            <p:strVal val="#ppt_x"/>
                                          </p:val>
                                        </p:tav>
                                      </p:tavLst>
                                    </p:anim>
                                    <p:anim calcmode="lin" valueType="num">
                                      <p:cBhvr>
                                        <p:cTn id="13" dur="500" fill="hold"/>
                                        <p:tgtEl>
                                          <p:spTgt spid="49180"/>
                                        </p:tgtEl>
                                        <p:attrNameLst>
                                          <p:attrName>ppt_y</p:attrName>
                                        </p:attrNameLst>
                                      </p:cBhvr>
                                      <p:tavLst>
                                        <p:tav tm="0">
                                          <p:val>
                                            <p:strVal val="#ppt_y"/>
                                          </p:val>
                                        </p:tav>
                                        <p:tav tm="100000">
                                          <p:val>
                                            <p:strVal val="#ppt_y"/>
                                          </p:val>
                                        </p:tav>
                                      </p:tavLst>
                                    </p:anim>
                                    <p:anim calcmode="lin" valueType="num">
                                      <p:cBhvr>
                                        <p:cTn id="14" dur="500" fill="hold"/>
                                        <p:tgtEl>
                                          <p:spTgt spid="49180"/>
                                        </p:tgtEl>
                                        <p:attrNameLst>
                                          <p:attrName>ppt_w</p:attrName>
                                        </p:attrNameLst>
                                      </p:cBhvr>
                                      <p:tavLst>
                                        <p:tav tm="0">
                                          <p:val>
                                            <p:fltVal val="0"/>
                                          </p:val>
                                        </p:tav>
                                        <p:tav tm="100000">
                                          <p:val>
                                            <p:strVal val="#ppt_w"/>
                                          </p:val>
                                        </p:tav>
                                      </p:tavLst>
                                    </p:anim>
                                    <p:anim calcmode="lin" valueType="num">
                                      <p:cBhvr>
                                        <p:cTn id="15" dur="500" fill="hold"/>
                                        <p:tgtEl>
                                          <p:spTgt spid="49180"/>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22" presetClass="entr" presetSubtype="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2"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right)">
                                      <p:cBhvr>
                                        <p:cTn id="24" dur="500"/>
                                        <p:tgtEl>
                                          <p:spTgt spid="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49173"/>
                                        </p:tgtEl>
                                        <p:attrNameLst>
                                          <p:attrName>style.visibility</p:attrName>
                                        </p:attrNameLst>
                                      </p:cBhvr>
                                      <p:to>
                                        <p:strVal val="visible"/>
                                      </p:to>
                                    </p:set>
                                    <p:animEffect transition="in" filter="strips(downLeft)">
                                      <p:cBhvr>
                                        <p:cTn id="29" dur="500"/>
                                        <p:tgtEl>
                                          <p:spTgt spid="4917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9182"/>
                                        </p:tgtEl>
                                        <p:attrNameLst>
                                          <p:attrName>style.visibility</p:attrName>
                                        </p:attrNameLst>
                                      </p:cBhvr>
                                      <p:to>
                                        <p:strVal val="visible"/>
                                      </p:to>
                                    </p:set>
                                    <p:animEffect transition="in" filter="wipe(left)">
                                      <p:cBhvr>
                                        <p:cTn id="34" dur="500"/>
                                        <p:tgtEl>
                                          <p:spTgt spid="49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73" grpId="0" autoUpdateAnimBg="0"/>
      <p:bldP spid="49180" grpId="0" animBg="1"/>
      <p:bldP spid="49181" grpId="0" build="p" autoUpdateAnimBg="0"/>
      <p:bldP spid="491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Lessons about monetary policy</a:t>
            </a:r>
          </a:p>
        </p:txBody>
      </p:sp>
      <p:sp>
        <p:nvSpPr>
          <p:cNvPr id="28675" name="Rectangle 3"/>
          <p:cNvSpPr>
            <a:spLocks noGrp="1" noChangeArrowheads="1"/>
          </p:cNvSpPr>
          <p:nvPr>
            <p:ph type="body" idx="1"/>
          </p:nvPr>
        </p:nvSpPr>
        <p:spPr>
          <a:xfrm>
            <a:off x="488950" y="1423988"/>
            <a:ext cx="8273382" cy="5133975"/>
          </a:xfrm>
        </p:spPr>
        <p:txBody>
          <a:bodyPr/>
          <a:lstStyle/>
          <a:p>
            <a:pPr marL="287338" indent="-287338">
              <a:tabLst>
                <a:tab pos="635000" algn="l"/>
              </a:tabLst>
            </a:pPr>
            <a:r>
              <a:rPr lang="en-US" sz="2700" dirty="0" smtClean="0"/>
              <a:t>Monetary policy affects output by affecting </a:t>
            </a:r>
            <a:br>
              <a:rPr lang="en-US" sz="2700" dirty="0" smtClean="0"/>
            </a:br>
            <a:r>
              <a:rPr lang="en-US" sz="2700" dirty="0" smtClean="0"/>
              <a:t>the components of aggregate demand:</a:t>
            </a:r>
          </a:p>
          <a:p>
            <a:pPr marL="692150" lvl="1" indent="-290513">
              <a:buNone/>
              <a:tabLst>
                <a:tab pos="635000" algn="l"/>
              </a:tabLst>
            </a:pPr>
            <a:r>
              <a:rPr lang="en-US" dirty="0" smtClean="0"/>
              <a:t>      closed economy:   </a:t>
            </a:r>
            <a:r>
              <a:rPr lang="en-US" dirty="0" err="1" smtClean="0">
                <a:latin typeface="Wingdings 3" charset="2"/>
                <a:cs typeface="Wingdings 3" charset="2"/>
              </a:rPr>
              <a:t>h</a:t>
            </a:r>
            <a:r>
              <a:rPr lang="en-US" b="1" i="1" dirty="0" err="1" smtClean="0"/>
              <a:t>M</a:t>
            </a:r>
            <a:r>
              <a:rPr lang="en-US" dirty="0" smtClean="0"/>
              <a:t>  </a:t>
            </a:r>
            <a:r>
              <a:rPr lang="en-US" b="1" dirty="0" smtClean="0">
                <a:latin typeface="Wingdings 3" charset="2"/>
                <a:ea typeface="Wingdings"/>
                <a:cs typeface="Wingdings 3" charset="2"/>
                <a:sym typeface="Wingdings"/>
              </a:rPr>
              <a:t>g</a:t>
            </a:r>
            <a:r>
              <a:rPr lang="en-US" dirty="0" smtClean="0">
                <a:latin typeface="Symbol" pitchFamily="18" charset="2"/>
              </a:rPr>
              <a:t>  </a:t>
            </a:r>
            <a:r>
              <a:rPr lang="en-US" dirty="0" err="1" smtClean="0">
                <a:latin typeface="Wingdings 3" charset="2"/>
                <a:cs typeface="Wingdings 3" charset="2"/>
              </a:rPr>
              <a:t>i</a:t>
            </a:r>
            <a:r>
              <a:rPr lang="en-US" b="1" i="1" dirty="0" err="1" smtClean="0"/>
              <a:t>r</a:t>
            </a:r>
            <a:r>
              <a:rPr lang="en-US" b="1" dirty="0" smtClean="0"/>
              <a:t>   </a:t>
            </a:r>
            <a:r>
              <a:rPr lang="en-US" b="1" dirty="0" smtClean="0">
                <a:latin typeface="Wingdings 3" charset="2"/>
                <a:ea typeface="Wingdings"/>
                <a:cs typeface="Wingdings 3" charset="2"/>
                <a:sym typeface="Wingdings"/>
              </a:rPr>
              <a:t>g</a:t>
            </a:r>
            <a:r>
              <a:rPr lang="en-US" dirty="0" smtClean="0"/>
              <a:t>  </a:t>
            </a:r>
            <a:r>
              <a:rPr lang="en-US" dirty="0" err="1" smtClean="0">
                <a:latin typeface="Wingdings 3" charset="2"/>
                <a:cs typeface="Wingdings 3" charset="2"/>
              </a:rPr>
              <a:t>h</a:t>
            </a:r>
            <a:r>
              <a:rPr lang="en-US" b="1" i="1" dirty="0" err="1" smtClean="0">
                <a:latin typeface="Tahoma" pitchFamily="34" charset="0"/>
              </a:rPr>
              <a:t>I</a:t>
            </a:r>
            <a:r>
              <a:rPr lang="en-US" b="1" i="1" dirty="0" smtClean="0"/>
              <a:t> </a:t>
            </a:r>
            <a:r>
              <a:rPr lang="en-US" b="1" dirty="0" smtClean="0"/>
              <a:t>   </a:t>
            </a:r>
            <a:r>
              <a:rPr lang="en-US" b="1" dirty="0" smtClean="0">
                <a:latin typeface="Wingdings 3" charset="2"/>
                <a:ea typeface="Wingdings"/>
                <a:cs typeface="Wingdings 3" charset="2"/>
                <a:sym typeface="Wingdings"/>
              </a:rPr>
              <a:t>g</a:t>
            </a:r>
            <a:r>
              <a:rPr lang="en-US" dirty="0" smtClean="0"/>
              <a:t>  </a:t>
            </a:r>
            <a:r>
              <a:rPr lang="en-US" dirty="0" err="1" smtClean="0">
                <a:latin typeface="Wingdings 3" charset="2"/>
                <a:cs typeface="Wingdings 3" charset="2"/>
              </a:rPr>
              <a:t>h</a:t>
            </a:r>
            <a:r>
              <a:rPr lang="en-US" b="1" i="1" dirty="0" err="1" smtClean="0"/>
              <a:t>Y</a:t>
            </a:r>
            <a:endParaRPr lang="en-US" b="1" i="1" dirty="0" smtClean="0"/>
          </a:p>
          <a:p>
            <a:pPr marL="692150" lvl="1" indent="-290513">
              <a:buNone/>
              <a:tabLst>
                <a:tab pos="635000" algn="l"/>
              </a:tabLst>
            </a:pPr>
            <a:r>
              <a:rPr lang="en-US" dirty="0" smtClean="0"/>
              <a:t>small open economy:  </a:t>
            </a:r>
            <a:r>
              <a:rPr lang="en-US" dirty="0" err="1" smtClean="0">
                <a:latin typeface="Wingdings 3" charset="2"/>
                <a:cs typeface="Wingdings 3" charset="2"/>
              </a:rPr>
              <a:t>h</a:t>
            </a:r>
            <a:r>
              <a:rPr lang="en-US" b="1" i="1" dirty="0" err="1" smtClean="0"/>
              <a:t>M</a:t>
            </a:r>
            <a:r>
              <a:rPr lang="en-US" dirty="0" smtClean="0"/>
              <a:t>  </a:t>
            </a:r>
            <a:r>
              <a:rPr lang="en-US" b="1" dirty="0" smtClean="0">
                <a:latin typeface="Wingdings 3" charset="2"/>
                <a:ea typeface="Wingdings"/>
                <a:cs typeface="Wingdings 3" charset="2"/>
                <a:sym typeface="Wingdings"/>
              </a:rPr>
              <a:t>g</a:t>
            </a:r>
            <a:r>
              <a:rPr lang="en-US" dirty="0" smtClean="0">
                <a:latin typeface="Symbol" pitchFamily="18" charset="2"/>
              </a:rPr>
              <a:t>  </a:t>
            </a:r>
            <a:r>
              <a:rPr lang="en-US" dirty="0" err="1" smtClean="0">
                <a:latin typeface="Wingdings 3" charset="2"/>
                <a:cs typeface="Wingdings 3" charset="2"/>
              </a:rPr>
              <a:t>i</a:t>
            </a:r>
            <a:r>
              <a:rPr lang="en-US" b="1" i="1" dirty="0" err="1" smtClean="0"/>
              <a:t>e</a:t>
            </a:r>
            <a:r>
              <a:rPr lang="en-US" b="1" dirty="0" smtClean="0"/>
              <a:t>  </a:t>
            </a:r>
            <a:r>
              <a:rPr lang="en-US" b="1" dirty="0" smtClean="0">
                <a:latin typeface="Wingdings 3" charset="2"/>
                <a:ea typeface="Wingdings"/>
                <a:cs typeface="Wingdings 3" charset="2"/>
                <a:sym typeface="Wingdings"/>
              </a:rPr>
              <a:t>g</a:t>
            </a:r>
            <a:r>
              <a:rPr lang="en-US" dirty="0" smtClean="0"/>
              <a:t> </a:t>
            </a:r>
            <a:r>
              <a:rPr lang="en-US" dirty="0" err="1" smtClean="0">
                <a:latin typeface="Wingdings 3" charset="2"/>
                <a:cs typeface="Wingdings 3" charset="2"/>
              </a:rPr>
              <a:t>h</a:t>
            </a:r>
            <a:r>
              <a:rPr lang="en-US" b="1" i="1" dirty="0" err="1" smtClean="0"/>
              <a:t>NX</a:t>
            </a:r>
            <a:r>
              <a:rPr lang="en-US" b="1" dirty="0" smtClean="0"/>
              <a:t>  </a:t>
            </a:r>
            <a:r>
              <a:rPr lang="en-US" b="1" dirty="0" smtClean="0">
                <a:latin typeface="Wingdings 3" charset="2"/>
                <a:ea typeface="Wingdings"/>
                <a:cs typeface="Wingdings 3" charset="2"/>
                <a:sym typeface="Wingdings"/>
              </a:rPr>
              <a:t>g</a:t>
            </a:r>
            <a:r>
              <a:rPr lang="en-US" dirty="0" smtClean="0"/>
              <a:t>  </a:t>
            </a:r>
            <a:r>
              <a:rPr lang="en-US" dirty="0" err="1" smtClean="0">
                <a:latin typeface="Wingdings 3" charset="2"/>
                <a:cs typeface="Wingdings 3" charset="2"/>
              </a:rPr>
              <a:t>h</a:t>
            </a:r>
            <a:r>
              <a:rPr lang="en-US" b="1" i="1" dirty="0" err="1" smtClean="0"/>
              <a:t>Y</a:t>
            </a:r>
            <a:endParaRPr lang="en-US" dirty="0" smtClean="0"/>
          </a:p>
          <a:p>
            <a:pPr marL="287338" indent="-287338">
              <a:spcBef>
                <a:spcPct val="80000"/>
              </a:spcBef>
              <a:tabLst>
                <a:tab pos="635000" algn="l"/>
              </a:tabLst>
            </a:pPr>
            <a:r>
              <a:rPr lang="en-US" sz="2700" dirty="0" smtClean="0"/>
              <a:t>Expansionary </a:t>
            </a:r>
            <a:r>
              <a:rPr lang="en-US" sz="2700" dirty="0" err="1" smtClean="0"/>
              <a:t>mon.</a:t>
            </a:r>
            <a:r>
              <a:rPr lang="en-US" sz="2700" dirty="0" smtClean="0"/>
              <a:t> policy does not raise world </a:t>
            </a:r>
            <a:r>
              <a:rPr lang="en-US" sz="2700" dirty="0" err="1" smtClean="0"/>
              <a:t>agg</a:t>
            </a:r>
            <a:r>
              <a:rPr lang="en-US" sz="2700" dirty="0" smtClean="0"/>
              <a:t>. demand, it merely shifts demand from foreign to domestic products. </a:t>
            </a:r>
          </a:p>
          <a:p>
            <a:pPr marL="287338" indent="-287338">
              <a:spcBef>
                <a:spcPct val="10000"/>
              </a:spcBef>
              <a:buFont typeface="Wingdings" pitchFamily="2" charset="2"/>
              <a:buNone/>
              <a:tabLst>
                <a:tab pos="635000" algn="l"/>
              </a:tabLst>
            </a:pPr>
            <a:r>
              <a:rPr lang="en-US" sz="2700" dirty="0" smtClean="0"/>
              <a:t>	So, the increases in domestic income and employment are at the expense of losses abroad.  </a:t>
            </a:r>
          </a:p>
        </p:txBody>
      </p:sp>
    </p:spTree>
    <p:extLst>
      <p:ext uri="{BB962C8B-B14F-4D97-AF65-F5344CB8AC3E}">
        <p14:creationId xmlns:p14="http://schemas.microsoft.com/office/powerpoint/2010/main" val="63780075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5" name="Rectangle 2"/>
          <p:cNvSpPr>
            <a:spLocks noGrp="1" noChangeArrowheads="1"/>
          </p:cNvSpPr>
          <p:nvPr>
            <p:ph type="title"/>
          </p:nvPr>
        </p:nvSpPr>
        <p:spPr/>
        <p:txBody>
          <a:bodyPr/>
          <a:lstStyle/>
          <a:p>
            <a:r>
              <a:rPr lang="en-US" sz="3000" smtClean="0"/>
              <a:t>Trade policy under floating exchange rates</a:t>
            </a:r>
          </a:p>
        </p:txBody>
      </p:sp>
      <p:grpSp>
        <p:nvGrpSpPr>
          <p:cNvPr id="7176" name="Group 5"/>
          <p:cNvGrpSpPr>
            <a:grpSpLocks/>
          </p:cNvGrpSpPr>
          <p:nvPr/>
        </p:nvGrpSpPr>
        <p:grpSpPr bwMode="auto">
          <a:xfrm>
            <a:off x="4724400" y="2286000"/>
            <a:ext cx="3962400" cy="3581400"/>
            <a:chOff x="2976" y="1440"/>
            <a:chExt cx="2496" cy="2256"/>
          </a:xfrm>
        </p:grpSpPr>
        <p:grpSp>
          <p:nvGrpSpPr>
            <p:cNvPr id="7185" name="Group 6"/>
            <p:cNvGrpSpPr>
              <a:grpSpLocks/>
            </p:cNvGrpSpPr>
            <p:nvPr/>
          </p:nvGrpSpPr>
          <p:grpSpPr bwMode="auto">
            <a:xfrm>
              <a:off x="3168" y="1440"/>
              <a:ext cx="2304" cy="2112"/>
              <a:chOff x="3168" y="1440"/>
              <a:chExt cx="2304" cy="2112"/>
            </a:xfrm>
          </p:grpSpPr>
          <p:grpSp>
            <p:nvGrpSpPr>
              <p:cNvPr id="7194" name="Group 7"/>
              <p:cNvGrpSpPr>
                <a:grpSpLocks/>
              </p:cNvGrpSpPr>
              <p:nvPr/>
            </p:nvGrpSpPr>
            <p:grpSpPr bwMode="auto">
              <a:xfrm>
                <a:off x="3312" y="1680"/>
                <a:ext cx="1968" cy="1728"/>
                <a:chOff x="2640" y="1056"/>
                <a:chExt cx="2496" cy="2112"/>
              </a:xfrm>
            </p:grpSpPr>
            <p:sp>
              <p:nvSpPr>
                <p:cNvPr id="7197" name="Line 8"/>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8" name="Line 9"/>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95" name="Text Box 10"/>
              <p:cNvSpPr txBox="1">
                <a:spLocks noChangeArrowheads="1"/>
              </p:cNvSpPr>
              <p:nvPr/>
            </p:nvSpPr>
            <p:spPr bwMode="auto">
              <a:xfrm>
                <a:off x="5136" y="326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7196" name="Text Box 11"/>
              <p:cNvSpPr txBox="1">
                <a:spLocks noChangeArrowheads="1"/>
              </p:cNvSpPr>
              <p:nvPr/>
            </p:nvSpPr>
            <p:spPr bwMode="auto">
              <a:xfrm>
                <a:off x="3168" y="144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e</a:t>
                </a:r>
                <a:endParaRPr lang="en-US" sz="2200"/>
              </a:p>
            </p:txBody>
          </p:sp>
        </p:grpSp>
        <p:grpSp>
          <p:nvGrpSpPr>
            <p:cNvPr id="7186" name="Group 12"/>
            <p:cNvGrpSpPr>
              <a:grpSpLocks/>
            </p:cNvGrpSpPr>
            <p:nvPr/>
          </p:nvGrpSpPr>
          <p:grpSpPr bwMode="auto">
            <a:xfrm>
              <a:off x="2976" y="2400"/>
              <a:ext cx="1221" cy="288"/>
              <a:chOff x="2976" y="2400"/>
              <a:chExt cx="1221" cy="288"/>
            </a:xfrm>
          </p:grpSpPr>
          <p:sp>
            <p:nvSpPr>
              <p:cNvPr id="7192" name="Line 13"/>
              <p:cNvSpPr>
                <a:spLocks noChangeShapeType="1"/>
              </p:cNvSpPr>
              <p:nvPr/>
            </p:nvSpPr>
            <p:spPr bwMode="auto">
              <a:xfrm flipH="1">
                <a:off x="3312" y="2574"/>
                <a:ext cx="88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193" name="Text Box 14"/>
              <p:cNvSpPr txBox="1">
                <a:spLocks noChangeArrowheads="1"/>
              </p:cNvSpPr>
              <p:nvPr/>
            </p:nvSpPr>
            <p:spPr bwMode="auto">
              <a:xfrm>
                <a:off x="2976" y="240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e</a:t>
                </a:r>
                <a:r>
                  <a:rPr lang="en-US" sz="2400" baseline="-25000">
                    <a:latin typeface="Tahoma" pitchFamily="34" charset="0"/>
                  </a:rPr>
                  <a:t>1</a:t>
                </a:r>
                <a:r>
                  <a:rPr lang="en-US" sz="2400"/>
                  <a:t> </a:t>
                </a:r>
                <a:endParaRPr lang="en-US" sz="2200"/>
              </a:p>
            </p:txBody>
          </p:sp>
        </p:grpSp>
        <p:grpSp>
          <p:nvGrpSpPr>
            <p:cNvPr id="7187" name="Group 15"/>
            <p:cNvGrpSpPr>
              <a:grpSpLocks/>
            </p:cNvGrpSpPr>
            <p:nvPr/>
          </p:nvGrpSpPr>
          <p:grpSpPr bwMode="auto">
            <a:xfrm>
              <a:off x="4016" y="1536"/>
              <a:ext cx="424" cy="2160"/>
              <a:chOff x="4016" y="1536"/>
              <a:chExt cx="424" cy="2160"/>
            </a:xfrm>
          </p:grpSpPr>
          <p:sp>
            <p:nvSpPr>
              <p:cNvPr id="7190" name="Line 16"/>
              <p:cNvSpPr>
                <a:spLocks noChangeShapeType="1"/>
              </p:cNvSpPr>
              <p:nvPr/>
            </p:nvSpPr>
            <p:spPr bwMode="auto">
              <a:xfrm>
                <a:off x="4204" y="1765"/>
                <a:ext cx="0" cy="164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1" name="Text Box 17"/>
              <p:cNvSpPr txBox="1">
                <a:spLocks noChangeArrowheads="1"/>
              </p:cNvSpPr>
              <p:nvPr/>
            </p:nvSpPr>
            <p:spPr bwMode="auto">
              <a:xfrm>
                <a:off x="4032" y="34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baseline="-25000">
                    <a:latin typeface="Tahoma" pitchFamily="34" charset="0"/>
                  </a:rPr>
                  <a:t>1</a:t>
                </a:r>
                <a:r>
                  <a:rPr lang="en-US" sz="2400"/>
                  <a:t> </a:t>
                </a:r>
                <a:endParaRPr lang="en-US" sz="2200"/>
              </a:p>
            </p:txBody>
          </p:sp>
          <p:graphicFrame>
            <p:nvGraphicFramePr>
              <p:cNvPr id="7174" name="Object 6"/>
              <p:cNvGraphicFramePr>
                <a:graphicFrameLocks noChangeAspect="1"/>
              </p:cNvGraphicFramePr>
              <p:nvPr/>
            </p:nvGraphicFramePr>
            <p:xfrm>
              <a:off x="4016" y="1536"/>
              <a:ext cx="424" cy="288"/>
            </p:xfrm>
            <a:graphic>
              <a:graphicData uri="http://schemas.openxmlformats.org/presentationml/2006/ole">
                <mc:AlternateContent xmlns:mc="http://schemas.openxmlformats.org/markup-compatibility/2006">
                  <mc:Choice xmlns:v="urn:schemas-microsoft-com:vml" Requires="v">
                    <p:oleObj spid="_x0000_s7225" name="Equation" r:id="rId4" imgW="355320" imgH="241200" progId="Equation.DSMT4">
                      <p:embed/>
                    </p:oleObj>
                  </mc:Choice>
                  <mc:Fallback>
                    <p:oleObj name="Equation" r:id="rId4" imgW="35532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6" y="1536"/>
                            <a:ext cx="4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188" name="Group 19"/>
            <p:cNvGrpSpPr>
              <a:grpSpLocks/>
            </p:cNvGrpSpPr>
            <p:nvPr/>
          </p:nvGrpSpPr>
          <p:grpSpPr bwMode="auto">
            <a:xfrm>
              <a:off x="3552" y="1920"/>
              <a:ext cx="1632" cy="1456"/>
              <a:chOff x="3552" y="1920"/>
              <a:chExt cx="1632" cy="1456"/>
            </a:xfrm>
          </p:grpSpPr>
          <p:sp>
            <p:nvSpPr>
              <p:cNvPr id="7189" name="Line 20"/>
              <p:cNvSpPr>
                <a:spLocks noChangeShapeType="1"/>
              </p:cNvSpPr>
              <p:nvPr/>
            </p:nvSpPr>
            <p:spPr bwMode="auto">
              <a:xfrm>
                <a:off x="3552" y="1920"/>
                <a:ext cx="1255" cy="1253"/>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7173" name="Object 5"/>
              <p:cNvGraphicFramePr>
                <a:graphicFrameLocks noChangeAspect="1"/>
              </p:cNvGraphicFramePr>
              <p:nvPr/>
            </p:nvGraphicFramePr>
            <p:xfrm>
              <a:off x="4800" y="3072"/>
              <a:ext cx="384" cy="304"/>
            </p:xfrm>
            <a:graphic>
              <a:graphicData uri="http://schemas.openxmlformats.org/presentationml/2006/ole">
                <mc:AlternateContent xmlns:mc="http://schemas.openxmlformats.org/markup-compatibility/2006">
                  <mc:Choice xmlns:v="urn:schemas-microsoft-com:vml" Requires="v">
                    <p:oleObj spid="_x0000_s7226" name="Equation" r:id="rId6" imgW="304560" imgH="241200" progId="Equation.DSMT4">
                      <p:embed/>
                    </p:oleObj>
                  </mc:Choice>
                  <mc:Fallback>
                    <p:oleObj name="Equation" r:id="rId6" imgW="30456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 y="3072"/>
                            <a:ext cx="38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8" name="Group 22"/>
          <p:cNvGrpSpPr>
            <a:grpSpLocks/>
          </p:cNvGrpSpPr>
          <p:nvPr/>
        </p:nvGrpSpPr>
        <p:grpSpPr bwMode="auto">
          <a:xfrm>
            <a:off x="5867400" y="2489200"/>
            <a:ext cx="2590800" cy="2311400"/>
            <a:chOff x="3696" y="1568"/>
            <a:chExt cx="1632" cy="1456"/>
          </a:xfrm>
        </p:grpSpPr>
        <p:sp>
          <p:nvSpPr>
            <p:cNvPr id="7184" name="Line 23"/>
            <p:cNvSpPr>
              <a:spLocks noChangeShapeType="1"/>
            </p:cNvSpPr>
            <p:nvPr/>
          </p:nvSpPr>
          <p:spPr bwMode="auto">
            <a:xfrm>
              <a:off x="3696" y="1568"/>
              <a:ext cx="1255" cy="125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7172" name="Object 4"/>
            <p:cNvGraphicFramePr>
              <a:graphicFrameLocks noChangeAspect="1"/>
            </p:cNvGraphicFramePr>
            <p:nvPr/>
          </p:nvGraphicFramePr>
          <p:xfrm>
            <a:off x="4944" y="2720"/>
            <a:ext cx="384" cy="304"/>
          </p:xfrm>
          <a:graphic>
            <a:graphicData uri="http://schemas.openxmlformats.org/presentationml/2006/ole">
              <mc:AlternateContent xmlns:mc="http://schemas.openxmlformats.org/markup-compatibility/2006">
                <mc:Choice xmlns:v="urn:schemas-microsoft-com:vml" Requires="v">
                  <p:oleObj spid="_x0000_s7227" name="Equation" r:id="rId8" imgW="304560" imgH="241200" progId="Equation.DSMT4">
                    <p:embed/>
                  </p:oleObj>
                </mc:Choice>
                <mc:Fallback>
                  <p:oleObj name="Equation" r:id="rId8" imgW="30456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4" y="2720"/>
                          <a:ext cx="38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25"/>
          <p:cNvGrpSpPr>
            <a:grpSpLocks/>
          </p:cNvGrpSpPr>
          <p:nvPr/>
        </p:nvGrpSpPr>
        <p:grpSpPr bwMode="auto">
          <a:xfrm>
            <a:off x="4724400" y="2971800"/>
            <a:ext cx="1938338" cy="457200"/>
            <a:chOff x="2976" y="1872"/>
            <a:chExt cx="1221" cy="288"/>
          </a:xfrm>
        </p:grpSpPr>
        <p:sp>
          <p:nvSpPr>
            <p:cNvPr id="7182" name="Line 26"/>
            <p:cNvSpPr>
              <a:spLocks noChangeShapeType="1"/>
            </p:cNvSpPr>
            <p:nvPr/>
          </p:nvSpPr>
          <p:spPr bwMode="auto">
            <a:xfrm flipH="1">
              <a:off x="3312" y="2073"/>
              <a:ext cx="88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183" name="Text Box 27"/>
            <p:cNvSpPr txBox="1">
              <a:spLocks noChangeArrowheads="1"/>
            </p:cNvSpPr>
            <p:nvPr/>
          </p:nvSpPr>
          <p:spPr bwMode="auto">
            <a:xfrm>
              <a:off x="2976"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e</a:t>
              </a:r>
              <a:r>
                <a:rPr lang="en-US" sz="2400" baseline="-25000">
                  <a:latin typeface="Tahoma" pitchFamily="34" charset="0"/>
                </a:rPr>
                <a:t>2</a:t>
              </a:r>
              <a:r>
                <a:rPr lang="en-US" sz="2400"/>
                <a:t> </a:t>
              </a:r>
              <a:endParaRPr lang="en-US" sz="2200"/>
            </a:p>
          </p:txBody>
        </p:sp>
      </p:grpSp>
      <p:sp>
        <p:nvSpPr>
          <p:cNvPr id="53276" name="Rectangle 28"/>
          <p:cNvSpPr>
            <a:spLocks noGrp="1" noChangeArrowheads="1"/>
          </p:cNvSpPr>
          <p:nvPr>
            <p:ph type="body" idx="4294967295"/>
          </p:nvPr>
        </p:nvSpPr>
        <p:spPr>
          <a:xfrm>
            <a:off x="576263" y="2611438"/>
            <a:ext cx="4038600" cy="1905000"/>
          </a:xfrm>
          <a:noFill/>
        </p:spPr>
        <p:txBody>
          <a:bodyPr/>
          <a:lstStyle/>
          <a:p>
            <a:pPr marL="0" indent="0">
              <a:lnSpc>
                <a:spcPct val="115000"/>
              </a:lnSpc>
              <a:spcBef>
                <a:spcPct val="15000"/>
              </a:spcBef>
              <a:buFont typeface="Wingdings" pitchFamily="2" charset="2"/>
              <a:buNone/>
              <a:tabLst>
                <a:tab pos="461963" algn="l"/>
              </a:tabLst>
            </a:pPr>
            <a:r>
              <a:rPr lang="en-US" sz="2500" smtClean="0"/>
              <a:t>At any given value of </a:t>
            </a:r>
            <a:r>
              <a:rPr lang="en-US" sz="2500" b="1" i="1" smtClean="0"/>
              <a:t>e</a:t>
            </a:r>
            <a:r>
              <a:rPr lang="en-US" sz="2500" smtClean="0"/>
              <a:t>, </a:t>
            </a:r>
            <a:br>
              <a:rPr lang="en-US" sz="2500" smtClean="0"/>
            </a:br>
            <a:r>
              <a:rPr lang="en-US" sz="2500" smtClean="0"/>
              <a:t>a tariff or quota reduces imports, increases </a:t>
            </a:r>
            <a:r>
              <a:rPr lang="en-US" sz="2500" b="1" i="1" smtClean="0"/>
              <a:t>NX</a:t>
            </a:r>
            <a:r>
              <a:rPr lang="en-US" sz="2500" smtClean="0"/>
              <a:t>, </a:t>
            </a:r>
            <a:br>
              <a:rPr lang="en-US" sz="2500" smtClean="0"/>
            </a:br>
            <a:r>
              <a:rPr lang="en-US" sz="2500" smtClean="0"/>
              <a:t>and shifts </a:t>
            </a:r>
            <a:r>
              <a:rPr lang="en-US" sz="2500" i="1" smtClean="0"/>
              <a:t>IS*</a:t>
            </a:r>
            <a:r>
              <a:rPr lang="en-US" sz="2500" smtClean="0"/>
              <a:t>  to the right.  </a:t>
            </a:r>
          </a:p>
        </p:txBody>
      </p:sp>
      <p:sp>
        <p:nvSpPr>
          <p:cNvPr id="53277" name="Rectangle 29"/>
          <p:cNvSpPr>
            <a:spLocks noChangeArrowheads="1"/>
          </p:cNvSpPr>
          <p:nvPr/>
        </p:nvSpPr>
        <p:spPr bwMode="auto">
          <a:xfrm>
            <a:off x="587375" y="4510088"/>
            <a:ext cx="365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Bef>
                <a:spcPct val="15000"/>
              </a:spcBef>
              <a:buClr>
                <a:srgbClr val="008080"/>
              </a:buClr>
              <a:buSzPct val="120000"/>
              <a:buFont typeface="Wingdings" pitchFamily="2" charset="2"/>
              <a:buNone/>
              <a:tabLst>
                <a:tab pos="461963" algn="l"/>
              </a:tabLst>
            </a:pPr>
            <a:r>
              <a:rPr lang="en-US" sz="2500" dirty="0"/>
              <a:t>Results:  </a:t>
            </a:r>
          </a:p>
          <a:p>
            <a:pPr>
              <a:lnSpc>
                <a:spcPct val="115000"/>
              </a:lnSpc>
              <a:spcBef>
                <a:spcPct val="15000"/>
              </a:spcBef>
              <a:buClr>
                <a:srgbClr val="008080"/>
              </a:buClr>
              <a:buSzPct val="120000"/>
              <a:buFont typeface="Wingdings" pitchFamily="2" charset="2"/>
              <a:buNone/>
              <a:tabLst>
                <a:tab pos="461963" algn="l"/>
              </a:tabLst>
            </a:pPr>
            <a:r>
              <a:rPr lang="en-US" sz="2600" dirty="0"/>
              <a:t>	</a:t>
            </a:r>
            <a:r>
              <a:rPr lang="en-US" sz="2600" dirty="0" err="1">
                <a:latin typeface="Times New Roman"/>
                <a:cs typeface="Times New Roman"/>
                <a:sym typeface="Symbol" pitchFamily="18" charset="2"/>
              </a:rPr>
              <a:t>Δ</a:t>
            </a:r>
            <a:r>
              <a:rPr lang="en-US" sz="2600" b="1" i="1" dirty="0" err="1" smtClean="0">
                <a:sym typeface="Symbol" pitchFamily="18" charset="2"/>
              </a:rPr>
              <a:t>e</a:t>
            </a:r>
            <a:r>
              <a:rPr lang="en-US" sz="2600" dirty="0" smtClean="0">
                <a:sym typeface="Symbol" pitchFamily="18" charset="2"/>
              </a:rPr>
              <a:t> </a:t>
            </a:r>
            <a:r>
              <a:rPr lang="en-US" sz="2600" dirty="0">
                <a:sym typeface="Symbol" pitchFamily="18" charset="2"/>
              </a:rPr>
              <a:t>&gt; 0, </a:t>
            </a:r>
            <a:r>
              <a:rPr lang="en-US" sz="2600" dirty="0">
                <a:latin typeface="Times New Roman"/>
                <a:cs typeface="Times New Roman"/>
                <a:sym typeface="Symbol" pitchFamily="18" charset="2"/>
              </a:rPr>
              <a:t>Δ</a:t>
            </a:r>
            <a:r>
              <a:rPr lang="en-US" sz="2600" b="1" i="1" dirty="0" smtClean="0">
                <a:sym typeface="Symbol" pitchFamily="18" charset="2"/>
              </a:rPr>
              <a:t>Y</a:t>
            </a:r>
            <a:r>
              <a:rPr lang="en-US" sz="2600" dirty="0" smtClean="0">
                <a:sym typeface="Symbol" pitchFamily="18" charset="2"/>
              </a:rPr>
              <a:t> </a:t>
            </a:r>
            <a:r>
              <a:rPr lang="en-US" sz="2600" dirty="0">
                <a:sym typeface="Symbol" pitchFamily="18" charset="2"/>
              </a:rPr>
              <a:t>= 0</a:t>
            </a:r>
          </a:p>
        </p:txBody>
      </p:sp>
      <p:sp>
        <p:nvSpPr>
          <p:cNvPr id="53278" name="Line 30"/>
          <p:cNvSpPr>
            <a:spLocks noChangeShapeType="1"/>
          </p:cNvSpPr>
          <p:nvPr/>
        </p:nvSpPr>
        <p:spPr bwMode="auto">
          <a:xfrm>
            <a:off x="6934200" y="41910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7170" name="Object 2"/>
          <p:cNvGraphicFramePr>
            <a:graphicFrameLocks noChangeAspect="1"/>
          </p:cNvGraphicFramePr>
          <p:nvPr/>
        </p:nvGraphicFramePr>
        <p:xfrm>
          <a:off x="944563" y="2001838"/>
          <a:ext cx="2565400" cy="442912"/>
        </p:xfrm>
        <a:graphic>
          <a:graphicData uri="http://schemas.openxmlformats.org/presentationml/2006/ole">
            <mc:AlternateContent xmlns:mc="http://schemas.openxmlformats.org/markup-compatibility/2006">
              <mc:Choice xmlns:v="urn:schemas-microsoft-com:vml" Requires="v">
                <p:oleObj spid="_x0000_s7228" name="Equation" r:id="rId10" imgW="1257120" imgH="215640" progId="Equation.DSMT4">
                  <p:embed/>
                </p:oleObj>
              </mc:Choice>
              <mc:Fallback>
                <p:oleObj name="Equation" r:id="rId10" imgW="1257120" imgH="2156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4563" y="2001838"/>
                        <a:ext cx="2565400" cy="442912"/>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3"/>
          <p:cNvGraphicFramePr>
            <a:graphicFrameLocks noChangeAspect="1"/>
          </p:cNvGraphicFramePr>
          <p:nvPr/>
        </p:nvGraphicFramePr>
        <p:xfrm>
          <a:off x="1020763" y="1460500"/>
          <a:ext cx="5210175" cy="425450"/>
        </p:xfrm>
        <a:graphic>
          <a:graphicData uri="http://schemas.openxmlformats.org/presentationml/2006/ole">
            <mc:AlternateContent xmlns:mc="http://schemas.openxmlformats.org/markup-compatibility/2006">
              <mc:Choice xmlns:v="urn:schemas-microsoft-com:vml" Requires="v">
                <p:oleObj spid="_x0000_s7229" name="Equation" r:id="rId12" imgW="2628720" imgH="215640" progId="Equation.DSMT4">
                  <p:embed/>
                </p:oleObj>
              </mc:Choice>
              <mc:Fallback>
                <p:oleObj name="Equation" r:id="rId12" imgW="2628720" imgH="2156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20763" y="1460500"/>
                        <a:ext cx="5210175" cy="42545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3955219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76">
                                            <p:txEl>
                                              <p:pRg st="0" end="0"/>
                                            </p:txEl>
                                          </p:spTgt>
                                        </p:tgtEl>
                                        <p:attrNameLst>
                                          <p:attrName>style.visibility</p:attrName>
                                        </p:attrNameLst>
                                      </p:cBhvr>
                                      <p:to>
                                        <p:strVal val="visible"/>
                                      </p:to>
                                    </p:set>
                                    <p:animEffect transition="in" filter="wipe(left)">
                                      <p:cBhvr>
                                        <p:cTn id="7" dur="500"/>
                                        <p:tgtEl>
                                          <p:spTgt spid="532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53278"/>
                                        </p:tgtEl>
                                        <p:attrNameLst>
                                          <p:attrName>style.visibility</p:attrName>
                                        </p:attrNameLst>
                                      </p:cBhvr>
                                      <p:to>
                                        <p:strVal val="visible"/>
                                      </p:to>
                                    </p:set>
                                    <p:anim calcmode="lin" valueType="num">
                                      <p:cBhvr>
                                        <p:cTn id="12" dur="500" fill="hold"/>
                                        <p:tgtEl>
                                          <p:spTgt spid="53278"/>
                                        </p:tgtEl>
                                        <p:attrNameLst>
                                          <p:attrName>ppt_x</p:attrName>
                                        </p:attrNameLst>
                                      </p:cBhvr>
                                      <p:tavLst>
                                        <p:tav tm="0">
                                          <p:val>
                                            <p:strVal val="#ppt_x-#ppt_w/2"/>
                                          </p:val>
                                        </p:tav>
                                        <p:tav tm="100000">
                                          <p:val>
                                            <p:strVal val="#ppt_x"/>
                                          </p:val>
                                        </p:tav>
                                      </p:tavLst>
                                    </p:anim>
                                    <p:anim calcmode="lin" valueType="num">
                                      <p:cBhvr>
                                        <p:cTn id="13" dur="500" fill="hold"/>
                                        <p:tgtEl>
                                          <p:spTgt spid="53278"/>
                                        </p:tgtEl>
                                        <p:attrNameLst>
                                          <p:attrName>ppt_y</p:attrName>
                                        </p:attrNameLst>
                                      </p:cBhvr>
                                      <p:tavLst>
                                        <p:tav tm="0">
                                          <p:val>
                                            <p:strVal val="#ppt_y"/>
                                          </p:val>
                                        </p:tav>
                                        <p:tav tm="100000">
                                          <p:val>
                                            <p:strVal val="#ppt_y"/>
                                          </p:val>
                                        </p:tav>
                                      </p:tavLst>
                                    </p:anim>
                                    <p:anim calcmode="lin" valueType="num">
                                      <p:cBhvr>
                                        <p:cTn id="14" dur="500" fill="hold"/>
                                        <p:tgtEl>
                                          <p:spTgt spid="53278"/>
                                        </p:tgtEl>
                                        <p:attrNameLst>
                                          <p:attrName>ppt_w</p:attrName>
                                        </p:attrNameLst>
                                      </p:cBhvr>
                                      <p:tavLst>
                                        <p:tav tm="0">
                                          <p:val>
                                            <p:fltVal val="0"/>
                                          </p:val>
                                        </p:tav>
                                        <p:tav tm="100000">
                                          <p:val>
                                            <p:strVal val="#ppt_w"/>
                                          </p:val>
                                        </p:tav>
                                      </p:tavLst>
                                    </p:anim>
                                    <p:anim calcmode="lin" valueType="num">
                                      <p:cBhvr>
                                        <p:cTn id="15" dur="500" fill="hold"/>
                                        <p:tgtEl>
                                          <p:spTgt spid="53278"/>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18" presetClass="entr" presetSubtype="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trips(downRight)">
                                      <p:cBhvr>
                                        <p:cTn id="19" dur="500"/>
                                        <p:tgtEl>
                                          <p:spTgt spid="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2"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3277">
                                            <p:txEl>
                                              <p:pRg st="0" end="0"/>
                                            </p:txEl>
                                          </p:spTgt>
                                        </p:tgtEl>
                                        <p:attrNameLst>
                                          <p:attrName>style.visibility</p:attrName>
                                        </p:attrNameLst>
                                      </p:cBhvr>
                                      <p:to>
                                        <p:strVal val="visible"/>
                                      </p:to>
                                    </p:set>
                                    <p:animEffect transition="in" filter="wipe(left)">
                                      <p:cBhvr>
                                        <p:cTn id="29" dur="500"/>
                                        <p:tgtEl>
                                          <p:spTgt spid="53277">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3277">
                                            <p:txEl>
                                              <p:pRg st="1" end="1"/>
                                            </p:txEl>
                                          </p:spTgt>
                                        </p:tgtEl>
                                        <p:attrNameLst>
                                          <p:attrName>style.visibility</p:attrName>
                                        </p:attrNameLst>
                                      </p:cBhvr>
                                      <p:to>
                                        <p:strVal val="visible"/>
                                      </p:to>
                                    </p:set>
                                    <p:animEffect transition="in" filter="wipe(left)">
                                      <p:cBhvr>
                                        <p:cTn id="34" dur="500"/>
                                        <p:tgtEl>
                                          <p:spTgt spid="532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6" grpId="0" build="p" bldLvl="3" autoUpdateAnimBg="0"/>
      <p:bldP spid="53277" grpId="0" build="p" bldLvl="3" autoUpdateAnimBg="0"/>
      <p:bldP spid="5327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8"/>
          <p:cNvSpPr>
            <a:spLocks noGrp="1" noChangeArrowheads="1"/>
          </p:cNvSpPr>
          <p:nvPr>
            <p:ph type="title"/>
          </p:nvPr>
        </p:nvSpPr>
        <p:spPr/>
        <p:txBody>
          <a:bodyPr/>
          <a:lstStyle/>
          <a:p>
            <a:r>
              <a:rPr lang="en-US" smtClean="0"/>
              <a:t>Lessons about trade policy</a:t>
            </a:r>
          </a:p>
        </p:txBody>
      </p:sp>
      <p:sp>
        <p:nvSpPr>
          <p:cNvPr id="29699" name="Rectangle 9"/>
          <p:cNvSpPr>
            <a:spLocks noGrp="1" noChangeArrowheads="1"/>
          </p:cNvSpPr>
          <p:nvPr>
            <p:ph type="body" idx="1"/>
          </p:nvPr>
        </p:nvSpPr>
        <p:spPr/>
        <p:txBody>
          <a:bodyPr/>
          <a:lstStyle/>
          <a:p>
            <a:r>
              <a:rPr lang="en-US" dirty="0" smtClean="0">
                <a:sym typeface="Symbol" pitchFamily="18" charset="2"/>
              </a:rPr>
              <a:t>Import restrictions cannot reduce a trade deficit. </a:t>
            </a:r>
          </a:p>
          <a:p>
            <a:r>
              <a:rPr lang="en-US" dirty="0" smtClean="0">
                <a:sym typeface="Symbol" pitchFamily="18" charset="2"/>
              </a:rPr>
              <a:t>Even though </a:t>
            </a:r>
            <a:r>
              <a:rPr lang="en-US" b="1" i="1" dirty="0" smtClean="0">
                <a:sym typeface="Symbol" pitchFamily="18" charset="2"/>
              </a:rPr>
              <a:t>NX</a:t>
            </a:r>
            <a:r>
              <a:rPr lang="en-US" sz="1100" dirty="0" smtClean="0">
                <a:sym typeface="Symbol" pitchFamily="18" charset="2"/>
              </a:rPr>
              <a:t> </a:t>
            </a:r>
            <a:r>
              <a:rPr lang="en-US" dirty="0" smtClean="0">
                <a:sym typeface="Symbol" pitchFamily="18" charset="2"/>
              </a:rPr>
              <a:t> is unchanged, there is less trade:</a:t>
            </a:r>
          </a:p>
          <a:p>
            <a:pPr lvl="1"/>
            <a:r>
              <a:rPr lang="en-US" dirty="0" smtClean="0">
                <a:sym typeface="Symbol" pitchFamily="18" charset="2"/>
              </a:rPr>
              <a:t>The trade restriction reduces imports. </a:t>
            </a:r>
          </a:p>
          <a:p>
            <a:pPr lvl="1"/>
            <a:r>
              <a:rPr lang="en-US" dirty="0" smtClean="0">
                <a:sym typeface="Symbol" pitchFamily="18" charset="2"/>
              </a:rPr>
              <a:t>The exchange rate appreciation reduces exports.</a:t>
            </a:r>
          </a:p>
          <a:p>
            <a:r>
              <a:rPr lang="en-US" dirty="0" smtClean="0">
                <a:sym typeface="Symbol" pitchFamily="18" charset="2"/>
              </a:rPr>
              <a:t>Less trade means fewer “gains from trade.”</a:t>
            </a:r>
          </a:p>
        </p:txBody>
      </p:sp>
    </p:spTree>
    <p:extLst>
      <p:ext uri="{BB962C8B-B14F-4D97-AF65-F5344CB8AC3E}">
        <p14:creationId xmlns:p14="http://schemas.microsoft.com/office/powerpoint/2010/main" val="343694625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US" smtClean="0"/>
              <a:t>Lessons about trade policy, </a:t>
            </a:r>
            <a:r>
              <a:rPr lang="en-US" sz="2500" i="1" smtClean="0"/>
              <a:t>cont.</a:t>
            </a:r>
          </a:p>
        </p:txBody>
      </p:sp>
      <p:sp>
        <p:nvSpPr>
          <p:cNvPr id="30723" name="Rectangle 5"/>
          <p:cNvSpPr>
            <a:spLocks noGrp="1" noChangeArrowheads="1"/>
          </p:cNvSpPr>
          <p:nvPr>
            <p:ph type="body" idx="1"/>
          </p:nvPr>
        </p:nvSpPr>
        <p:spPr/>
        <p:txBody>
          <a:bodyPr/>
          <a:lstStyle/>
          <a:p>
            <a:r>
              <a:rPr lang="en-US" dirty="0" smtClean="0">
                <a:sym typeface="Symbol" pitchFamily="18" charset="2"/>
              </a:rPr>
              <a:t>Import restrictions on specific products save jobs in the domestic industries that produce those products but destroy jobs in export-producing sectors.  </a:t>
            </a:r>
          </a:p>
          <a:p>
            <a:r>
              <a:rPr lang="en-US" dirty="0" smtClean="0">
                <a:sym typeface="Symbol" pitchFamily="18" charset="2"/>
              </a:rPr>
              <a:t>Hence, import restrictions fail to increase total employment.  </a:t>
            </a:r>
          </a:p>
          <a:p>
            <a:r>
              <a:rPr lang="en-US" dirty="0" smtClean="0">
                <a:sym typeface="Symbol" pitchFamily="18" charset="2"/>
              </a:rPr>
              <a:t>Also, import restrictions create </a:t>
            </a:r>
            <a:r>
              <a:rPr lang="en-US" dirty="0" err="1" smtClean="0">
                <a:sym typeface="Symbol" pitchFamily="18" charset="2"/>
              </a:rPr>
              <a:t>sectoral</a:t>
            </a:r>
            <a:r>
              <a:rPr lang="en-US" dirty="0" smtClean="0">
                <a:sym typeface="Symbol" pitchFamily="18" charset="2"/>
              </a:rPr>
              <a:t> shifts, which cause frictional unemployment. </a:t>
            </a:r>
          </a:p>
        </p:txBody>
      </p:sp>
    </p:spTree>
    <p:extLst>
      <p:ext uri="{BB962C8B-B14F-4D97-AF65-F5344CB8AC3E}">
        <p14:creationId xmlns:p14="http://schemas.microsoft.com/office/powerpoint/2010/main" val="297578673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smtClean="0"/>
              <a:t>Fixed exchange rates</a:t>
            </a:r>
          </a:p>
        </p:txBody>
      </p:sp>
      <p:sp>
        <p:nvSpPr>
          <p:cNvPr id="31747" name="Rectangle 5"/>
          <p:cNvSpPr>
            <a:spLocks noGrp="1" noChangeArrowheads="1"/>
          </p:cNvSpPr>
          <p:nvPr>
            <p:ph type="body" idx="1"/>
          </p:nvPr>
        </p:nvSpPr>
        <p:spPr/>
        <p:txBody>
          <a:bodyPr/>
          <a:lstStyle/>
          <a:p>
            <a:r>
              <a:rPr lang="en-US" sz="2700" dirty="0" smtClean="0"/>
              <a:t>Under fixed exchange rates, the central bank stands ready to buy or sell the domestic currency for foreign currency at a predetermined rate.  </a:t>
            </a:r>
          </a:p>
          <a:p>
            <a:r>
              <a:rPr lang="en-US" sz="2700" dirty="0" smtClean="0"/>
              <a:t>In the </a:t>
            </a:r>
            <a:r>
              <a:rPr lang="en-US" sz="2700" dirty="0" err="1" smtClean="0"/>
              <a:t>Mundell</a:t>
            </a:r>
            <a:r>
              <a:rPr lang="en-US" sz="2700" dirty="0" smtClean="0"/>
              <a:t>-Fleming model, the central bank shifts the </a:t>
            </a:r>
            <a:r>
              <a:rPr lang="en-US" sz="2700" i="1" dirty="0" smtClean="0"/>
              <a:t>LM*</a:t>
            </a:r>
            <a:r>
              <a:rPr lang="en-US" sz="2700" dirty="0" smtClean="0"/>
              <a:t>  curve as required to keep </a:t>
            </a:r>
            <a:r>
              <a:rPr lang="en-US" sz="2700" b="1" i="1" dirty="0" smtClean="0"/>
              <a:t>e</a:t>
            </a:r>
            <a:r>
              <a:rPr lang="en-US" sz="2700" dirty="0" smtClean="0"/>
              <a:t> at its preannounced rate. </a:t>
            </a:r>
          </a:p>
          <a:p>
            <a:r>
              <a:rPr lang="en-US" sz="2700" dirty="0" smtClean="0"/>
              <a:t>This system fixes the nominal exchange rate.  </a:t>
            </a:r>
            <a:br>
              <a:rPr lang="en-US" sz="2700" dirty="0" smtClean="0"/>
            </a:br>
            <a:r>
              <a:rPr lang="en-US" sz="2700" dirty="0" smtClean="0"/>
              <a:t>In the long run, when prices are flexible, </a:t>
            </a:r>
            <a:br>
              <a:rPr lang="en-US" sz="2700" dirty="0" smtClean="0"/>
            </a:br>
            <a:r>
              <a:rPr lang="en-US" sz="2700" dirty="0" smtClean="0"/>
              <a:t>the real exchange rate can move even if the nominal rate is fixed.</a:t>
            </a:r>
          </a:p>
        </p:txBody>
      </p:sp>
    </p:spTree>
    <p:extLst>
      <p:ext uri="{BB962C8B-B14F-4D97-AF65-F5344CB8AC3E}">
        <p14:creationId xmlns:p14="http://schemas.microsoft.com/office/powerpoint/2010/main" val="350792474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8" name="Rectangle 2"/>
          <p:cNvSpPr>
            <a:spLocks noGrp="1" noChangeArrowheads="1"/>
          </p:cNvSpPr>
          <p:nvPr>
            <p:ph type="title"/>
          </p:nvPr>
        </p:nvSpPr>
        <p:spPr/>
        <p:txBody>
          <a:bodyPr/>
          <a:lstStyle/>
          <a:p>
            <a:r>
              <a:rPr lang="en-US" sz="3000" smtClean="0"/>
              <a:t>Fiscal policy under fixed exchange rates</a:t>
            </a:r>
          </a:p>
        </p:txBody>
      </p:sp>
      <p:grpSp>
        <p:nvGrpSpPr>
          <p:cNvPr id="2" name="Group 3"/>
          <p:cNvGrpSpPr>
            <a:grpSpLocks/>
          </p:cNvGrpSpPr>
          <p:nvPr/>
        </p:nvGrpSpPr>
        <p:grpSpPr bwMode="auto">
          <a:xfrm>
            <a:off x="5029200" y="2286000"/>
            <a:ext cx="3657600" cy="3352800"/>
            <a:chOff x="3168" y="1440"/>
            <a:chExt cx="2304" cy="2112"/>
          </a:xfrm>
        </p:grpSpPr>
        <p:grpSp>
          <p:nvGrpSpPr>
            <p:cNvPr id="8217" name="Group 4"/>
            <p:cNvGrpSpPr>
              <a:grpSpLocks/>
            </p:cNvGrpSpPr>
            <p:nvPr/>
          </p:nvGrpSpPr>
          <p:grpSpPr bwMode="auto">
            <a:xfrm>
              <a:off x="3312" y="1680"/>
              <a:ext cx="1968" cy="1728"/>
              <a:chOff x="2640" y="1056"/>
              <a:chExt cx="2496" cy="2112"/>
            </a:xfrm>
          </p:grpSpPr>
          <p:sp>
            <p:nvSpPr>
              <p:cNvPr id="8220" name="Line 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1" name="Line 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18" name="Text Box 7"/>
            <p:cNvSpPr txBox="1">
              <a:spLocks noChangeArrowheads="1"/>
            </p:cNvSpPr>
            <p:nvPr/>
          </p:nvSpPr>
          <p:spPr bwMode="auto">
            <a:xfrm>
              <a:off x="5136" y="326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8219" name="Text Box 8"/>
            <p:cNvSpPr txBox="1">
              <a:spLocks noChangeArrowheads="1"/>
            </p:cNvSpPr>
            <p:nvPr/>
          </p:nvSpPr>
          <p:spPr bwMode="auto">
            <a:xfrm>
              <a:off x="3168" y="144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e</a:t>
              </a:r>
              <a:endParaRPr lang="en-US" sz="2200"/>
            </a:p>
          </p:txBody>
        </p:sp>
      </p:grpSp>
      <p:sp>
        <p:nvSpPr>
          <p:cNvPr id="59401" name="Text Box 9"/>
          <p:cNvSpPr txBox="1">
            <a:spLocks noChangeArrowheads="1"/>
          </p:cNvSpPr>
          <p:nvPr/>
        </p:nvSpPr>
        <p:spPr bwMode="auto">
          <a:xfrm>
            <a:off x="6400800" y="5410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baseline="-25000">
                <a:latin typeface="Tahoma" pitchFamily="34" charset="0"/>
              </a:rPr>
              <a:t>1</a:t>
            </a:r>
            <a:r>
              <a:rPr lang="en-US" sz="2400"/>
              <a:t> </a:t>
            </a:r>
            <a:endParaRPr lang="en-US" sz="2200"/>
          </a:p>
        </p:txBody>
      </p:sp>
      <p:grpSp>
        <p:nvGrpSpPr>
          <p:cNvPr id="4" name="Group 10"/>
          <p:cNvGrpSpPr>
            <a:grpSpLocks/>
          </p:cNvGrpSpPr>
          <p:nvPr/>
        </p:nvGrpSpPr>
        <p:grpSpPr bwMode="auto">
          <a:xfrm>
            <a:off x="4724400" y="3810000"/>
            <a:ext cx="3621088" cy="457200"/>
            <a:chOff x="2976" y="2400"/>
            <a:chExt cx="2281" cy="288"/>
          </a:xfrm>
        </p:grpSpPr>
        <p:sp>
          <p:nvSpPr>
            <p:cNvPr id="8215" name="Line 11"/>
            <p:cNvSpPr>
              <a:spLocks noChangeShapeType="1"/>
            </p:cNvSpPr>
            <p:nvPr/>
          </p:nvSpPr>
          <p:spPr bwMode="auto">
            <a:xfrm flipH="1" flipV="1">
              <a:off x="3312" y="2574"/>
              <a:ext cx="1945" cy="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216" name="Text Box 12"/>
            <p:cNvSpPr txBox="1">
              <a:spLocks noChangeArrowheads="1"/>
            </p:cNvSpPr>
            <p:nvPr/>
          </p:nvSpPr>
          <p:spPr bwMode="auto">
            <a:xfrm>
              <a:off x="2976" y="240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e</a:t>
              </a:r>
              <a:r>
                <a:rPr lang="en-US" sz="2400" baseline="-25000">
                  <a:latin typeface="Tahoma" pitchFamily="34" charset="0"/>
                </a:rPr>
                <a:t>1</a:t>
              </a:r>
              <a:r>
                <a:rPr lang="en-US" sz="2400"/>
                <a:t> </a:t>
              </a:r>
              <a:endParaRPr lang="en-US" sz="2200"/>
            </a:p>
          </p:txBody>
        </p:sp>
      </p:grpSp>
      <p:grpSp>
        <p:nvGrpSpPr>
          <p:cNvPr id="5" name="Group 13"/>
          <p:cNvGrpSpPr>
            <a:grpSpLocks/>
          </p:cNvGrpSpPr>
          <p:nvPr/>
        </p:nvGrpSpPr>
        <p:grpSpPr bwMode="auto">
          <a:xfrm>
            <a:off x="6375400" y="2438400"/>
            <a:ext cx="673100" cy="2970213"/>
            <a:chOff x="4016" y="1536"/>
            <a:chExt cx="424" cy="1871"/>
          </a:xfrm>
        </p:grpSpPr>
        <p:sp>
          <p:nvSpPr>
            <p:cNvPr id="8214" name="Line 14"/>
            <p:cNvSpPr>
              <a:spLocks noChangeShapeType="1"/>
            </p:cNvSpPr>
            <p:nvPr/>
          </p:nvSpPr>
          <p:spPr bwMode="auto">
            <a:xfrm>
              <a:off x="4204" y="1765"/>
              <a:ext cx="0" cy="164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8197" name="Object 5"/>
            <p:cNvGraphicFramePr>
              <a:graphicFrameLocks noChangeAspect="1"/>
            </p:cNvGraphicFramePr>
            <p:nvPr/>
          </p:nvGraphicFramePr>
          <p:xfrm>
            <a:off x="4016" y="1536"/>
            <a:ext cx="424" cy="288"/>
          </p:xfrm>
          <a:graphic>
            <a:graphicData uri="http://schemas.openxmlformats.org/presentationml/2006/ole">
              <mc:AlternateContent xmlns:mc="http://schemas.openxmlformats.org/markup-compatibility/2006">
                <mc:Choice xmlns:v="urn:schemas-microsoft-com:vml" Requires="v">
                  <p:oleObj spid="_x0000_s8238" name="Equation" r:id="rId4" imgW="355320" imgH="241200" progId="Equation.DSMT4">
                    <p:embed/>
                  </p:oleObj>
                </mc:Choice>
                <mc:Fallback>
                  <p:oleObj name="Equation" r:id="rId4" imgW="35532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6" y="1536"/>
                          <a:ext cx="4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6"/>
          <p:cNvGrpSpPr>
            <a:grpSpLocks/>
          </p:cNvGrpSpPr>
          <p:nvPr/>
        </p:nvGrpSpPr>
        <p:grpSpPr bwMode="auto">
          <a:xfrm>
            <a:off x="5638800" y="3048000"/>
            <a:ext cx="2590800" cy="2311400"/>
            <a:chOff x="3552" y="1920"/>
            <a:chExt cx="1632" cy="1456"/>
          </a:xfrm>
        </p:grpSpPr>
        <p:sp>
          <p:nvSpPr>
            <p:cNvPr id="8213" name="Line 17"/>
            <p:cNvSpPr>
              <a:spLocks noChangeShapeType="1"/>
            </p:cNvSpPr>
            <p:nvPr/>
          </p:nvSpPr>
          <p:spPr bwMode="auto">
            <a:xfrm>
              <a:off x="3552" y="1920"/>
              <a:ext cx="1255" cy="1253"/>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8196" name="Object 4"/>
            <p:cNvGraphicFramePr>
              <a:graphicFrameLocks noChangeAspect="1"/>
            </p:cNvGraphicFramePr>
            <p:nvPr/>
          </p:nvGraphicFramePr>
          <p:xfrm>
            <a:off x="4800" y="3072"/>
            <a:ext cx="384" cy="304"/>
          </p:xfrm>
          <a:graphic>
            <a:graphicData uri="http://schemas.openxmlformats.org/presentationml/2006/ole">
              <mc:AlternateContent xmlns:mc="http://schemas.openxmlformats.org/markup-compatibility/2006">
                <mc:Choice xmlns:v="urn:schemas-microsoft-com:vml" Requires="v">
                  <p:oleObj spid="_x0000_s8239" name="Equation" r:id="rId6" imgW="304560" imgH="241200" progId="Equation.DSMT4">
                    <p:embed/>
                  </p:oleObj>
                </mc:Choice>
                <mc:Fallback>
                  <p:oleObj name="Equation" r:id="rId6" imgW="30456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 y="3072"/>
                          <a:ext cx="38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19"/>
          <p:cNvGrpSpPr>
            <a:grpSpLocks/>
          </p:cNvGrpSpPr>
          <p:nvPr/>
        </p:nvGrpSpPr>
        <p:grpSpPr bwMode="auto">
          <a:xfrm>
            <a:off x="5715000" y="2565400"/>
            <a:ext cx="2590800" cy="2311400"/>
            <a:chOff x="3600" y="1616"/>
            <a:chExt cx="1632" cy="1456"/>
          </a:xfrm>
        </p:grpSpPr>
        <p:sp>
          <p:nvSpPr>
            <p:cNvPr id="8212" name="Line 20"/>
            <p:cNvSpPr>
              <a:spLocks noChangeShapeType="1"/>
            </p:cNvSpPr>
            <p:nvPr/>
          </p:nvSpPr>
          <p:spPr bwMode="auto">
            <a:xfrm>
              <a:off x="3600" y="1616"/>
              <a:ext cx="1255" cy="125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8195" name="Object 3"/>
            <p:cNvGraphicFramePr>
              <a:graphicFrameLocks noChangeAspect="1"/>
            </p:cNvGraphicFramePr>
            <p:nvPr/>
          </p:nvGraphicFramePr>
          <p:xfrm>
            <a:off x="4848" y="2768"/>
            <a:ext cx="384" cy="304"/>
          </p:xfrm>
          <a:graphic>
            <a:graphicData uri="http://schemas.openxmlformats.org/presentationml/2006/ole">
              <mc:AlternateContent xmlns:mc="http://schemas.openxmlformats.org/markup-compatibility/2006">
                <mc:Choice xmlns:v="urn:schemas-microsoft-com:vml" Requires="v">
                  <p:oleObj spid="_x0000_s8240" name="Equation" r:id="rId8" imgW="304560" imgH="241200" progId="Equation.DSMT4">
                    <p:embed/>
                  </p:oleObj>
                </mc:Choice>
                <mc:Fallback>
                  <p:oleObj name="Equation" r:id="rId8" imgW="30456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8" y="2768"/>
                          <a:ext cx="38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9414" name="Rectangle 22"/>
          <p:cNvSpPr>
            <a:spLocks noGrp="1" noChangeArrowheads="1"/>
          </p:cNvSpPr>
          <p:nvPr>
            <p:ph type="body" idx="4294967295"/>
          </p:nvPr>
        </p:nvSpPr>
        <p:spPr>
          <a:xfrm>
            <a:off x="573088" y="1606550"/>
            <a:ext cx="3740150" cy="1482725"/>
          </a:xfrm>
          <a:noFill/>
        </p:spPr>
        <p:txBody>
          <a:bodyPr/>
          <a:lstStyle/>
          <a:p>
            <a:pPr marL="0" indent="0">
              <a:lnSpc>
                <a:spcPct val="115000"/>
              </a:lnSpc>
              <a:spcBef>
                <a:spcPct val="15000"/>
              </a:spcBef>
              <a:buFont typeface="Wingdings" pitchFamily="2" charset="2"/>
              <a:buNone/>
              <a:tabLst>
                <a:tab pos="461963" algn="l"/>
              </a:tabLst>
            </a:pPr>
            <a:r>
              <a:rPr lang="en-US" sz="2400" smtClean="0"/>
              <a:t>Under floating rates, </a:t>
            </a:r>
            <a:br>
              <a:rPr lang="en-US" sz="2400" smtClean="0"/>
            </a:br>
            <a:r>
              <a:rPr lang="en-US" sz="2400" smtClean="0"/>
              <a:t>a fiscal expansion </a:t>
            </a:r>
            <a:br>
              <a:rPr lang="en-US" sz="2400" smtClean="0"/>
            </a:br>
            <a:r>
              <a:rPr lang="en-US" sz="2400" smtClean="0"/>
              <a:t>would raise </a:t>
            </a:r>
            <a:r>
              <a:rPr lang="en-US" sz="2400" b="1" i="1" smtClean="0"/>
              <a:t>e</a:t>
            </a:r>
            <a:r>
              <a:rPr lang="en-US" sz="2400" smtClean="0"/>
              <a:t>.  </a:t>
            </a:r>
          </a:p>
        </p:txBody>
      </p:sp>
      <p:sp>
        <p:nvSpPr>
          <p:cNvPr id="59415" name="Rectangle 23"/>
          <p:cNvSpPr>
            <a:spLocks noChangeArrowheads="1"/>
          </p:cNvSpPr>
          <p:nvPr/>
        </p:nvSpPr>
        <p:spPr bwMode="auto">
          <a:xfrm>
            <a:off x="593725" y="5191125"/>
            <a:ext cx="3200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Bef>
                <a:spcPct val="15000"/>
              </a:spcBef>
              <a:buClr>
                <a:srgbClr val="008080"/>
              </a:buClr>
              <a:buSzPct val="120000"/>
              <a:buFont typeface="Wingdings" pitchFamily="2" charset="2"/>
              <a:buNone/>
              <a:tabLst>
                <a:tab pos="461963" algn="l"/>
              </a:tabLst>
            </a:pPr>
            <a:r>
              <a:rPr lang="en-US" sz="2400" dirty="0"/>
              <a:t>Results:  </a:t>
            </a:r>
          </a:p>
          <a:p>
            <a:pPr>
              <a:lnSpc>
                <a:spcPct val="115000"/>
              </a:lnSpc>
              <a:spcBef>
                <a:spcPct val="15000"/>
              </a:spcBef>
              <a:buClr>
                <a:srgbClr val="008080"/>
              </a:buClr>
              <a:buSzPct val="120000"/>
              <a:tabLst>
                <a:tab pos="461963" algn="l"/>
              </a:tabLst>
            </a:pPr>
            <a:r>
              <a:rPr lang="en-US" sz="2500" dirty="0"/>
              <a:t>	</a:t>
            </a:r>
            <a:r>
              <a:rPr lang="en-US" sz="2600" dirty="0" err="1">
                <a:solidFill>
                  <a:srgbClr val="000000"/>
                </a:solidFill>
                <a:latin typeface="Times New Roman"/>
                <a:cs typeface="Times New Roman"/>
                <a:sym typeface="Symbol" pitchFamily="18" charset="2"/>
              </a:rPr>
              <a:t>Δ</a:t>
            </a:r>
            <a:r>
              <a:rPr lang="en-US" sz="2500" b="1" i="1" dirty="0" err="1" smtClean="0">
                <a:sym typeface="Symbol" pitchFamily="18" charset="2"/>
              </a:rPr>
              <a:t>e</a:t>
            </a:r>
            <a:r>
              <a:rPr lang="en-US" sz="2500" dirty="0" smtClean="0">
                <a:sym typeface="Symbol" pitchFamily="18" charset="2"/>
              </a:rPr>
              <a:t> </a:t>
            </a:r>
            <a:r>
              <a:rPr lang="en-US" sz="2500" dirty="0">
                <a:sym typeface="Symbol" pitchFamily="18" charset="2"/>
              </a:rPr>
              <a:t>= 0, </a:t>
            </a:r>
            <a:r>
              <a:rPr lang="en-US" sz="2600" dirty="0">
                <a:solidFill>
                  <a:srgbClr val="000000"/>
                </a:solidFill>
                <a:latin typeface="Times New Roman"/>
                <a:cs typeface="Times New Roman"/>
                <a:sym typeface="Symbol" pitchFamily="18" charset="2"/>
              </a:rPr>
              <a:t>Δ</a:t>
            </a:r>
            <a:r>
              <a:rPr lang="en-US" sz="2500" b="1" i="1" dirty="0" smtClean="0">
                <a:sym typeface="Symbol" pitchFamily="18" charset="2"/>
              </a:rPr>
              <a:t>Y</a:t>
            </a:r>
            <a:r>
              <a:rPr lang="en-US" sz="2500" dirty="0" smtClean="0">
                <a:sym typeface="Symbol" pitchFamily="18" charset="2"/>
              </a:rPr>
              <a:t>  </a:t>
            </a:r>
            <a:r>
              <a:rPr lang="en-US" sz="2500" dirty="0">
                <a:sym typeface="Symbol" pitchFamily="18" charset="2"/>
              </a:rPr>
              <a:t>&gt; 0</a:t>
            </a:r>
          </a:p>
        </p:txBody>
      </p:sp>
      <p:sp>
        <p:nvSpPr>
          <p:cNvPr id="59416" name="Text Box 24"/>
          <p:cNvSpPr txBox="1">
            <a:spLocks noChangeArrowheads="1"/>
          </p:cNvSpPr>
          <p:nvPr/>
        </p:nvSpPr>
        <p:spPr bwMode="auto">
          <a:xfrm>
            <a:off x="6972300" y="5410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baseline="-25000">
                <a:latin typeface="Tahoma" pitchFamily="34" charset="0"/>
              </a:rPr>
              <a:t>2</a:t>
            </a:r>
            <a:r>
              <a:rPr lang="en-US" sz="2400"/>
              <a:t> </a:t>
            </a:r>
            <a:endParaRPr lang="en-US" sz="2200"/>
          </a:p>
        </p:txBody>
      </p:sp>
      <p:grpSp>
        <p:nvGrpSpPr>
          <p:cNvPr id="8" name="Group 25"/>
          <p:cNvGrpSpPr>
            <a:grpSpLocks/>
          </p:cNvGrpSpPr>
          <p:nvPr/>
        </p:nvGrpSpPr>
        <p:grpSpPr bwMode="auto">
          <a:xfrm>
            <a:off x="6946900" y="2438400"/>
            <a:ext cx="673100" cy="2970213"/>
            <a:chOff x="4376" y="1536"/>
            <a:chExt cx="424" cy="1871"/>
          </a:xfrm>
        </p:grpSpPr>
        <p:sp>
          <p:nvSpPr>
            <p:cNvPr id="8211" name="Line 26"/>
            <p:cNvSpPr>
              <a:spLocks noChangeShapeType="1"/>
            </p:cNvSpPr>
            <p:nvPr/>
          </p:nvSpPr>
          <p:spPr bwMode="auto">
            <a:xfrm>
              <a:off x="4564" y="1765"/>
              <a:ext cx="0" cy="1642"/>
            </a:xfrm>
            <a:prstGeom prst="line">
              <a:avLst/>
            </a:prstGeom>
            <a:noFill/>
            <a:ln w="28575">
              <a:solidFill>
                <a:srgbClr val="66FF33"/>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8194" name="Object 2"/>
            <p:cNvGraphicFramePr>
              <a:graphicFrameLocks noChangeAspect="1"/>
            </p:cNvGraphicFramePr>
            <p:nvPr/>
          </p:nvGraphicFramePr>
          <p:xfrm>
            <a:off x="4376" y="1536"/>
            <a:ext cx="424" cy="288"/>
          </p:xfrm>
          <a:graphic>
            <a:graphicData uri="http://schemas.openxmlformats.org/presentationml/2006/ole">
              <mc:AlternateContent xmlns:mc="http://schemas.openxmlformats.org/markup-compatibility/2006">
                <mc:Choice xmlns:v="urn:schemas-microsoft-com:vml" Requires="v">
                  <p:oleObj spid="_x0000_s8241" name="Equation" r:id="rId10" imgW="355320" imgH="241200" progId="Equation.DSMT4">
                    <p:embed/>
                  </p:oleObj>
                </mc:Choice>
                <mc:Fallback>
                  <p:oleObj name="Equation" r:id="rId10" imgW="355320" imgH="241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76" y="1536"/>
                          <a:ext cx="4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9420" name="Rectangle 28"/>
          <p:cNvSpPr>
            <a:spLocks noChangeArrowheads="1"/>
          </p:cNvSpPr>
          <p:nvPr/>
        </p:nvSpPr>
        <p:spPr bwMode="auto">
          <a:xfrm>
            <a:off x="574675" y="2986088"/>
            <a:ext cx="3429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Bef>
                <a:spcPct val="15000"/>
              </a:spcBef>
              <a:buClr>
                <a:srgbClr val="008080"/>
              </a:buClr>
              <a:buSzPct val="120000"/>
              <a:buFont typeface="Wingdings" pitchFamily="2" charset="2"/>
              <a:buNone/>
              <a:tabLst>
                <a:tab pos="461963" algn="l"/>
              </a:tabLst>
            </a:pPr>
            <a:r>
              <a:rPr lang="en-US" sz="2400"/>
              <a:t>To keep </a:t>
            </a:r>
            <a:r>
              <a:rPr lang="en-US" sz="2400" b="1" i="1"/>
              <a:t>e</a:t>
            </a:r>
            <a:r>
              <a:rPr lang="en-US" sz="2400"/>
              <a:t> from rising, </a:t>
            </a:r>
            <a:br>
              <a:rPr lang="en-US" sz="2400"/>
            </a:br>
            <a:r>
              <a:rPr lang="en-US" sz="2400"/>
              <a:t>the central bank must </a:t>
            </a:r>
            <a:br>
              <a:rPr lang="en-US" sz="2400"/>
            </a:br>
            <a:r>
              <a:rPr lang="en-US" sz="2400"/>
              <a:t>sell domestic currency, </a:t>
            </a:r>
            <a:br>
              <a:rPr lang="en-US" sz="2400"/>
            </a:br>
            <a:r>
              <a:rPr lang="en-US" sz="2400"/>
              <a:t>which increases </a:t>
            </a:r>
            <a:r>
              <a:rPr lang="en-US" sz="2400" b="1" i="1"/>
              <a:t>M</a:t>
            </a:r>
            <a:r>
              <a:rPr lang="en-US" sz="2400"/>
              <a:t> </a:t>
            </a:r>
            <a:br>
              <a:rPr lang="en-US" sz="2400"/>
            </a:br>
            <a:r>
              <a:rPr lang="en-US" sz="2400"/>
              <a:t>and shifts </a:t>
            </a:r>
            <a:r>
              <a:rPr lang="en-US" sz="2400" i="1"/>
              <a:t>LM*</a:t>
            </a:r>
            <a:r>
              <a:rPr lang="en-US" sz="2400"/>
              <a:t> right.  </a:t>
            </a:r>
          </a:p>
        </p:txBody>
      </p:sp>
      <p:sp>
        <p:nvSpPr>
          <p:cNvPr id="59421" name="Rectangle 29"/>
          <p:cNvSpPr>
            <a:spLocks noChangeArrowheads="1"/>
          </p:cNvSpPr>
          <p:nvPr/>
        </p:nvSpPr>
        <p:spPr bwMode="auto">
          <a:xfrm>
            <a:off x="641350" y="1646238"/>
            <a:ext cx="3890963" cy="3451225"/>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lstStyle/>
          <a:p>
            <a:pPr>
              <a:lnSpc>
                <a:spcPct val="105000"/>
              </a:lnSpc>
              <a:spcBef>
                <a:spcPct val="50000"/>
              </a:spcBef>
              <a:buClr>
                <a:srgbClr val="008080"/>
              </a:buClr>
              <a:buSzPct val="120000"/>
              <a:buFont typeface="Wingdings" pitchFamily="2" charset="2"/>
              <a:buNone/>
              <a:tabLst>
                <a:tab pos="461963" algn="l"/>
              </a:tabLst>
              <a:defRPr/>
            </a:pPr>
            <a:r>
              <a:rPr lang="en-US" sz="2600" dirty="0"/>
              <a:t>Under floating rates, </a:t>
            </a:r>
            <a:br>
              <a:rPr lang="en-US" sz="2600" dirty="0"/>
            </a:br>
            <a:r>
              <a:rPr lang="en-US" sz="2600" u="sng" dirty="0"/>
              <a:t>fiscal policy is ineffective</a:t>
            </a:r>
            <a:r>
              <a:rPr lang="en-US" sz="2600" dirty="0"/>
              <a:t> </a:t>
            </a:r>
            <a:br>
              <a:rPr lang="en-US" sz="2600" dirty="0"/>
            </a:br>
            <a:r>
              <a:rPr lang="en-US" sz="2600" dirty="0"/>
              <a:t>at changing output.</a:t>
            </a:r>
          </a:p>
          <a:p>
            <a:pPr>
              <a:lnSpc>
                <a:spcPct val="105000"/>
              </a:lnSpc>
              <a:spcBef>
                <a:spcPct val="50000"/>
              </a:spcBef>
              <a:buClr>
                <a:srgbClr val="008080"/>
              </a:buClr>
              <a:buSzPct val="120000"/>
              <a:buFont typeface="Wingdings" pitchFamily="2" charset="2"/>
              <a:buNone/>
              <a:tabLst>
                <a:tab pos="461963" algn="l"/>
              </a:tabLst>
              <a:defRPr/>
            </a:pPr>
            <a:r>
              <a:rPr lang="en-US" sz="2600" dirty="0"/>
              <a:t>Under fixed rates,</a:t>
            </a:r>
            <a:br>
              <a:rPr lang="en-US" sz="2600" dirty="0"/>
            </a:br>
            <a:r>
              <a:rPr lang="en-US" sz="2600" u="sng" dirty="0"/>
              <a:t>fiscal policy is very effective</a:t>
            </a:r>
            <a:r>
              <a:rPr lang="en-US" sz="2600" dirty="0"/>
              <a:t> at changing output. </a:t>
            </a:r>
          </a:p>
        </p:txBody>
      </p:sp>
    </p:spTree>
    <p:extLst>
      <p:ext uri="{BB962C8B-B14F-4D97-AF65-F5344CB8AC3E}">
        <p14:creationId xmlns:p14="http://schemas.microsoft.com/office/powerpoint/2010/main" val="160174301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par>
                          <p:cTn id="23" fill="hold" nodeType="afterGroup">
                            <p:stCondLst>
                              <p:cond delay="500"/>
                            </p:stCondLst>
                            <p:childTnLst>
                              <p:par>
                                <p:cTn id="24" presetID="18" presetClass="entr" presetSubtype="12" fill="hold" grpId="0" nodeType="afterEffect">
                                  <p:stCondLst>
                                    <p:cond delay="0"/>
                                  </p:stCondLst>
                                  <p:childTnLst>
                                    <p:set>
                                      <p:cBhvr>
                                        <p:cTn id="25" dur="1" fill="hold">
                                          <p:stCondLst>
                                            <p:cond delay="0"/>
                                          </p:stCondLst>
                                        </p:cTn>
                                        <p:tgtEl>
                                          <p:spTgt spid="59401"/>
                                        </p:tgtEl>
                                        <p:attrNameLst>
                                          <p:attrName>style.visibility</p:attrName>
                                        </p:attrNameLst>
                                      </p:cBhvr>
                                      <p:to>
                                        <p:strVal val="visible"/>
                                      </p:to>
                                    </p:set>
                                    <p:animEffect transition="in" filter="strips(downLeft)">
                                      <p:cBhvr>
                                        <p:cTn id="26" dur="500"/>
                                        <p:tgtEl>
                                          <p:spTgt spid="5940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59414">
                                            <p:txEl>
                                              <p:pRg st="0" end="0"/>
                                            </p:txEl>
                                          </p:spTgt>
                                        </p:tgtEl>
                                        <p:attrNameLst>
                                          <p:attrName>style.visibility</p:attrName>
                                        </p:attrNameLst>
                                      </p:cBhvr>
                                      <p:to>
                                        <p:strVal val="visible"/>
                                      </p:to>
                                    </p:set>
                                    <p:animEffect transition="in" filter="strips(downRight)">
                                      <p:cBhvr>
                                        <p:cTn id="31" dur="500"/>
                                        <p:tgtEl>
                                          <p:spTgt spid="59414">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strips(downRight)">
                                      <p:cBhvr>
                                        <p:cTn id="36" dur="500"/>
                                        <p:tgtEl>
                                          <p:spTgt spid="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59420">
                                            <p:txEl>
                                              <p:pRg st="0" end="0"/>
                                            </p:txEl>
                                          </p:spTgt>
                                        </p:tgtEl>
                                        <p:attrNameLst>
                                          <p:attrName>style.visibility</p:attrName>
                                        </p:attrNameLst>
                                      </p:cBhvr>
                                      <p:to>
                                        <p:strVal val="visible"/>
                                      </p:to>
                                    </p:set>
                                    <p:animEffect transition="in" filter="strips(downRight)">
                                      <p:cBhvr>
                                        <p:cTn id="41" dur="500"/>
                                        <p:tgtEl>
                                          <p:spTgt spid="59420">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up)">
                                      <p:cBhvr>
                                        <p:cTn id="46" dur="500"/>
                                        <p:tgtEl>
                                          <p:spTgt spid="8"/>
                                        </p:tgtEl>
                                      </p:cBhvr>
                                    </p:animEffect>
                                  </p:childTnLst>
                                </p:cTn>
                              </p:par>
                            </p:childTnLst>
                          </p:cTn>
                        </p:par>
                        <p:par>
                          <p:cTn id="47" fill="hold" nodeType="afterGroup">
                            <p:stCondLst>
                              <p:cond delay="500"/>
                            </p:stCondLst>
                            <p:childTnLst>
                              <p:par>
                                <p:cTn id="48" presetID="18" presetClass="entr" presetSubtype="12" fill="hold" grpId="0" nodeType="afterEffect">
                                  <p:stCondLst>
                                    <p:cond delay="0"/>
                                  </p:stCondLst>
                                  <p:childTnLst>
                                    <p:set>
                                      <p:cBhvr>
                                        <p:cTn id="49" dur="1" fill="hold">
                                          <p:stCondLst>
                                            <p:cond delay="0"/>
                                          </p:stCondLst>
                                        </p:cTn>
                                        <p:tgtEl>
                                          <p:spTgt spid="59416"/>
                                        </p:tgtEl>
                                        <p:attrNameLst>
                                          <p:attrName>style.visibility</p:attrName>
                                        </p:attrNameLst>
                                      </p:cBhvr>
                                      <p:to>
                                        <p:strVal val="visible"/>
                                      </p:to>
                                    </p:set>
                                    <p:animEffect transition="in" filter="strips(downLeft)">
                                      <p:cBhvr>
                                        <p:cTn id="50" dur="500"/>
                                        <p:tgtEl>
                                          <p:spTgt spid="5941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9415"/>
                                        </p:tgtEl>
                                        <p:attrNameLst>
                                          <p:attrName>style.visibility</p:attrName>
                                        </p:attrNameLst>
                                      </p:cBhvr>
                                      <p:to>
                                        <p:strVal val="visible"/>
                                      </p:to>
                                    </p:set>
                                    <p:animEffect transition="in" filter="wipe(left)">
                                      <p:cBhvr>
                                        <p:cTn id="55" dur="500"/>
                                        <p:tgtEl>
                                          <p:spTgt spid="5941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9421">
                                            <p:bg/>
                                          </p:spTgt>
                                        </p:tgtEl>
                                        <p:attrNameLst>
                                          <p:attrName>style.visibility</p:attrName>
                                        </p:attrNameLst>
                                      </p:cBhvr>
                                      <p:to>
                                        <p:strVal val="visible"/>
                                      </p:to>
                                    </p:set>
                                    <p:animEffect transition="in" filter="fade">
                                      <p:cBhvr>
                                        <p:cTn id="60" dur="500"/>
                                        <p:tgtEl>
                                          <p:spTgt spid="59421">
                                            <p:bg/>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9421">
                                            <p:txEl>
                                              <p:pRg st="0" end="0"/>
                                            </p:txEl>
                                          </p:spTgt>
                                        </p:tgtEl>
                                        <p:attrNameLst>
                                          <p:attrName>style.visibility</p:attrName>
                                        </p:attrNameLst>
                                      </p:cBhvr>
                                      <p:to>
                                        <p:strVal val="visible"/>
                                      </p:to>
                                    </p:set>
                                    <p:animEffect transition="in" filter="fade">
                                      <p:cBhvr>
                                        <p:cTn id="63" dur="500"/>
                                        <p:tgtEl>
                                          <p:spTgt spid="59421">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9421">
                                            <p:txEl>
                                              <p:pRg st="1" end="1"/>
                                            </p:txEl>
                                          </p:spTgt>
                                        </p:tgtEl>
                                        <p:attrNameLst>
                                          <p:attrName>style.visibility</p:attrName>
                                        </p:attrNameLst>
                                      </p:cBhvr>
                                      <p:to>
                                        <p:strVal val="visible"/>
                                      </p:to>
                                    </p:set>
                                    <p:animEffect transition="in" filter="fade">
                                      <p:cBhvr>
                                        <p:cTn id="68" dur="500"/>
                                        <p:tgtEl>
                                          <p:spTgt spid="594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1" grpId="0" autoUpdateAnimBg="0"/>
      <p:bldP spid="59414" grpId="0" build="p" autoUpdateAnimBg="0"/>
      <p:bldP spid="59415" grpId="0"/>
      <p:bldP spid="59416" grpId="0" autoUpdateAnimBg="0"/>
      <p:bldP spid="59420" grpId="0" build="p" autoUpdateAnimBg="0"/>
      <p:bldP spid="59421" grpId="0" build="p"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2" name="Rectangle 2"/>
          <p:cNvSpPr>
            <a:spLocks noGrp="1" noChangeArrowheads="1"/>
          </p:cNvSpPr>
          <p:nvPr>
            <p:ph type="title"/>
          </p:nvPr>
        </p:nvSpPr>
        <p:spPr>
          <a:xfrm>
            <a:off x="466725" y="236538"/>
            <a:ext cx="8507413" cy="939800"/>
          </a:xfrm>
        </p:spPr>
        <p:txBody>
          <a:bodyPr/>
          <a:lstStyle/>
          <a:p>
            <a:r>
              <a:rPr lang="en-US" sz="3000" smtClean="0"/>
              <a:t>Monetary policy under fixed exchange rates</a:t>
            </a:r>
          </a:p>
        </p:txBody>
      </p:sp>
      <p:grpSp>
        <p:nvGrpSpPr>
          <p:cNvPr id="2" name="Group 3"/>
          <p:cNvGrpSpPr>
            <a:grpSpLocks/>
          </p:cNvGrpSpPr>
          <p:nvPr/>
        </p:nvGrpSpPr>
        <p:grpSpPr bwMode="auto">
          <a:xfrm>
            <a:off x="6946900" y="2438400"/>
            <a:ext cx="673100" cy="2970213"/>
            <a:chOff x="4376" y="1536"/>
            <a:chExt cx="424" cy="1871"/>
          </a:xfrm>
        </p:grpSpPr>
        <p:sp>
          <p:nvSpPr>
            <p:cNvPr id="9247" name="Line 4"/>
            <p:cNvSpPr>
              <a:spLocks noChangeShapeType="1"/>
            </p:cNvSpPr>
            <p:nvPr/>
          </p:nvSpPr>
          <p:spPr bwMode="auto">
            <a:xfrm>
              <a:off x="4564" y="1765"/>
              <a:ext cx="0" cy="164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9221" name="Object 5"/>
            <p:cNvGraphicFramePr>
              <a:graphicFrameLocks noChangeAspect="1"/>
            </p:cNvGraphicFramePr>
            <p:nvPr/>
          </p:nvGraphicFramePr>
          <p:xfrm>
            <a:off x="4376" y="1536"/>
            <a:ext cx="424" cy="288"/>
          </p:xfrm>
          <a:graphic>
            <a:graphicData uri="http://schemas.openxmlformats.org/presentationml/2006/ole">
              <mc:AlternateContent xmlns:mc="http://schemas.openxmlformats.org/markup-compatibility/2006">
                <mc:Choice xmlns:v="urn:schemas-microsoft-com:vml" Requires="v">
                  <p:oleObj spid="_x0000_s9262" name="Equation" r:id="rId4" imgW="355320" imgH="241200" progId="Equation.DSMT4">
                    <p:embed/>
                  </p:oleObj>
                </mc:Choice>
                <mc:Fallback>
                  <p:oleObj name="Equation" r:id="rId4" imgW="35532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6" y="1536"/>
                          <a:ext cx="4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1446" name="Line 6"/>
          <p:cNvSpPr>
            <a:spLocks noChangeShapeType="1"/>
          </p:cNvSpPr>
          <p:nvPr/>
        </p:nvSpPr>
        <p:spPr bwMode="auto">
          <a:xfrm>
            <a:off x="6705600" y="32766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47" name="Rectangle 7"/>
          <p:cNvSpPr>
            <a:spLocks noGrp="1" noChangeArrowheads="1"/>
          </p:cNvSpPr>
          <p:nvPr>
            <p:ph type="body" idx="4294967295"/>
          </p:nvPr>
        </p:nvSpPr>
        <p:spPr>
          <a:xfrm>
            <a:off x="554038" y="1543050"/>
            <a:ext cx="4419600" cy="1066800"/>
          </a:xfrm>
          <a:noFill/>
        </p:spPr>
        <p:txBody>
          <a:bodyPr/>
          <a:lstStyle/>
          <a:p>
            <a:pPr marL="0" indent="0">
              <a:lnSpc>
                <a:spcPct val="115000"/>
              </a:lnSpc>
              <a:spcBef>
                <a:spcPct val="15000"/>
              </a:spcBef>
              <a:buFont typeface="Wingdings" pitchFamily="2" charset="2"/>
              <a:buNone/>
              <a:tabLst>
                <a:tab pos="461963" algn="l"/>
              </a:tabLst>
            </a:pPr>
            <a:r>
              <a:rPr lang="en-US" sz="2500" smtClean="0"/>
              <a:t>An increase in </a:t>
            </a:r>
            <a:r>
              <a:rPr lang="en-US" sz="2500" b="1" i="1" smtClean="0"/>
              <a:t>M</a:t>
            </a:r>
            <a:r>
              <a:rPr lang="en-US" sz="1100" smtClean="0"/>
              <a:t> </a:t>
            </a:r>
            <a:r>
              <a:rPr lang="en-US" sz="2500" smtClean="0"/>
              <a:t> would </a:t>
            </a:r>
            <a:br>
              <a:rPr lang="en-US" sz="2500" smtClean="0"/>
            </a:br>
            <a:r>
              <a:rPr lang="en-US" sz="2500" smtClean="0"/>
              <a:t>shift </a:t>
            </a:r>
            <a:r>
              <a:rPr lang="en-US" sz="2500" i="1" smtClean="0"/>
              <a:t>LM*</a:t>
            </a:r>
            <a:r>
              <a:rPr lang="en-US" sz="1100" smtClean="0"/>
              <a:t> </a:t>
            </a:r>
            <a:r>
              <a:rPr lang="en-US" sz="2500" smtClean="0"/>
              <a:t> right and reduce </a:t>
            </a:r>
            <a:r>
              <a:rPr lang="en-US" sz="2500" b="1" i="1" smtClean="0"/>
              <a:t>e</a:t>
            </a:r>
            <a:r>
              <a:rPr lang="en-US" sz="2500" smtClean="0"/>
              <a:t>.  </a:t>
            </a:r>
          </a:p>
        </p:txBody>
      </p:sp>
      <p:sp>
        <p:nvSpPr>
          <p:cNvPr id="61448" name="Line 8"/>
          <p:cNvSpPr>
            <a:spLocks noChangeShapeType="1"/>
          </p:cNvSpPr>
          <p:nvPr/>
        </p:nvSpPr>
        <p:spPr bwMode="auto">
          <a:xfrm>
            <a:off x="6692900" y="3441700"/>
            <a:ext cx="5334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nvGrpSpPr>
          <p:cNvPr id="9227" name="Group 9"/>
          <p:cNvGrpSpPr>
            <a:grpSpLocks/>
          </p:cNvGrpSpPr>
          <p:nvPr/>
        </p:nvGrpSpPr>
        <p:grpSpPr bwMode="auto">
          <a:xfrm>
            <a:off x="4724400" y="2286000"/>
            <a:ext cx="3962400" cy="3581400"/>
            <a:chOff x="2976" y="1440"/>
            <a:chExt cx="2496" cy="2256"/>
          </a:xfrm>
        </p:grpSpPr>
        <p:grpSp>
          <p:nvGrpSpPr>
            <p:cNvPr id="9233" name="Group 10"/>
            <p:cNvGrpSpPr>
              <a:grpSpLocks/>
            </p:cNvGrpSpPr>
            <p:nvPr/>
          </p:nvGrpSpPr>
          <p:grpSpPr bwMode="auto">
            <a:xfrm>
              <a:off x="3168" y="1440"/>
              <a:ext cx="2304" cy="2112"/>
              <a:chOff x="3168" y="1440"/>
              <a:chExt cx="2304" cy="2112"/>
            </a:xfrm>
          </p:grpSpPr>
          <p:grpSp>
            <p:nvGrpSpPr>
              <p:cNvPr id="9242" name="Group 11"/>
              <p:cNvGrpSpPr>
                <a:grpSpLocks/>
              </p:cNvGrpSpPr>
              <p:nvPr/>
            </p:nvGrpSpPr>
            <p:grpSpPr bwMode="auto">
              <a:xfrm>
                <a:off x="3312" y="1680"/>
                <a:ext cx="1968" cy="1728"/>
                <a:chOff x="2640" y="1056"/>
                <a:chExt cx="2496" cy="2112"/>
              </a:xfrm>
            </p:grpSpPr>
            <p:sp>
              <p:nvSpPr>
                <p:cNvPr id="9245" name="Line 12"/>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6" name="Line 13"/>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243" name="Text Box 14"/>
              <p:cNvSpPr txBox="1">
                <a:spLocks noChangeArrowheads="1"/>
              </p:cNvSpPr>
              <p:nvPr/>
            </p:nvSpPr>
            <p:spPr bwMode="auto">
              <a:xfrm>
                <a:off x="5136" y="326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9244" name="Text Box 15"/>
              <p:cNvSpPr txBox="1">
                <a:spLocks noChangeArrowheads="1"/>
              </p:cNvSpPr>
              <p:nvPr/>
            </p:nvSpPr>
            <p:spPr bwMode="auto">
              <a:xfrm>
                <a:off x="3168" y="144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e</a:t>
                </a:r>
                <a:endParaRPr lang="en-US" sz="2200"/>
              </a:p>
            </p:txBody>
          </p:sp>
        </p:grpSp>
        <p:sp>
          <p:nvSpPr>
            <p:cNvPr id="9234" name="Text Box 16"/>
            <p:cNvSpPr txBox="1">
              <a:spLocks noChangeArrowheads="1"/>
            </p:cNvSpPr>
            <p:nvPr/>
          </p:nvSpPr>
          <p:spPr bwMode="auto">
            <a:xfrm>
              <a:off x="4032" y="34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baseline="-25000">
                  <a:latin typeface="Tahoma" pitchFamily="34" charset="0"/>
                </a:rPr>
                <a:t>1</a:t>
              </a:r>
              <a:r>
                <a:rPr lang="en-US" sz="2400"/>
                <a:t> </a:t>
              </a:r>
              <a:endParaRPr lang="en-US" sz="2200"/>
            </a:p>
          </p:txBody>
        </p:sp>
        <p:grpSp>
          <p:nvGrpSpPr>
            <p:cNvPr id="9235" name="Group 17"/>
            <p:cNvGrpSpPr>
              <a:grpSpLocks/>
            </p:cNvGrpSpPr>
            <p:nvPr/>
          </p:nvGrpSpPr>
          <p:grpSpPr bwMode="auto">
            <a:xfrm>
              <a:off x="4016" y="1536"/>
              <a:ext cx="424" cy="1871"/>
              <a:chOff x="4016" y="1536"/>
              <a:chExt cx="424" cy="1871"/>
            </a:xfrm>
          </p:grpSpPr>
          <p:sp>
            <p:nvSpPr>
              <p:cNvPr id="9241" name="Line 18"/>
              <p:cNvSpPr>
                <a:spLocks noChangeShapeType="1"/>
              </p:cNvSpPr>
              <p:nvPr/>
            </p:nvSpPr>
            <p:spPr bwMode="auto">
              <a:xfrm>
                <a:off x="4204" y="1765"/>
                <a:ext cx="0" cy="164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9220" name="Object 4"/>
              <p:cNvGraphicFramePr>
                <a:graphicFrameLocks noChangeAspect="1"/>
              </p:cNvGraphicFramePr>
              <p:nvPr/>
            </p:nvGraphicFramePr>
            <p:xfrm>
              <a:off x="4016" y="1536"/>
              <a:ext cx="424" cy="288"/>
            </p:xfrm>
            <a:graphic>
              <a:graphicData uri="http://schemas.openxmlformats.org/presentationml/2006/ole">
                <mc:AlternateContent xmlns:mc="http://schemas.openxmlformats.org/markup-compatibility/2006">
                  <mc:Choice xmlns:v="urn:schemas-microsoft-com:vml" Requires="v">
                    <p:oleObj spid="_x0000_s9263" name="Equation" r:id="rId6" imgW="355320" imgH="241200" progId="Equation.DSMT4">
                      <p:embed/>
                    </p:oleObj>
                  </mc:Choice>
                  <mc:Fallback>
                    <p:oleObj name="Equation" r:id="rId6" imgW="35532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6" y="1536"/>
                            <a:ext cx="4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36" name="Group 20"/>
            <p:cNvGrpSpPr>
              <a:grpSpLocks/>
            </p:cNvGrpSpPr>
            <p:nvPr/>
          </p:nvGrpSpPr>
          <p:grpSpPr bwMode="auto">
            <a:xfrm>
              <a:off x="3552" y="1920"/>
              <a:ext cx="1632" cy="1456"/>
              <a:chOff x="3552" y="1920"/>
              <a:chExt cx="1632" cy="1456"/>
            </a:xfrm>
          </p:grpSpPr>
          <p:sp>
            <p:nvSpPr>
              <p:cNvPr id="9240" name="Line 21"/>
              <p:cNvSpPr>
                <a:spLocks noChangeShapeType="1"/>
              </p:cNvSpPr>
              <p:nvPr/>
            </p:nvSpPr>
            <p:spPr bwMode="auto">
              <a:xfrm>
                <a:off x="3552" y="1920"/>
                <a:ext cx="1255" cy="1253"/>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9219" name="Object 3"/>
              <p:cNvGraphicFramePr>
                <a:graphicFrameLocks noChangeAspect="1"/>
              </p:cNvGraphicFramePr>
              <p:nvPr/>
            </p:nvGraphicFramePr>
            <p:xfrm>
              <a:off x="4800" y="3072"/>
              <a:ext cx="384" cy="304"/>
            </p:xfrm>
            <a:graphic>
              <a:graphicData uri="http://schemas.openxmlformats.org/presentationml/2006/ole">
                <mc:AlternateContent xmlns:mc="http://schemas.openxmlformats.org/markup-compatibility/2006">
                  <mc:Choice xmlns:v="urn:schemas-microsoft-com:vml" Requires="v">
                    <p:oleObj spid="_x0000_s9264" name="Equation" r:id="rId8" imgW="304560" imgH="241200" progId="Equation.DSMT4">
                      <p:embed/>
                    </p:oleObj>
                  </mc:Choice>
                  <mc:Fallback>
                    <p:oleObj name="Equation" r:id="rId8" imgW="30456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 y="3072"/>
                            <a:ext cx="38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37" name="Group 23"/>
            <p:cNvGrpSpPr>
              <a:grpSpLocks/>
            </p:cNvGrpSpPr>
            <p:nvPr/>
          </p:nvGrpSpPr>
          <p:grpSpPr bwMode="auto">
            <a:xfrm>
              <a:off x="2976" y="2400"/>
              <a:ext cx="2276" cy="288"/>
              <a:chOff x="2976" y="2400"/>
              <a:chExt cx="2276" cy="288"/>
            </a:xfrm>
          </p:grpSpPr>
          <p:sp>
            <p:nvSpPr>
              <p:cNvPr id="9238" name="Text Box 24"/>
              <p:cNvSpPr txBox="1">
                <a:spLocks noChangeArrowheads="1"/>
              </p:cNvSpPr>
              <p:nvPr/>
            </p:nvSpPr>
            <p:spPr bwMode="auto">
              <a:xfrm>
                <a:off x="2976" y="240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e</a:t>
                </a:r>
                <a:r>
                  <a:rPr lang="en-US" sz="2400" baseline="-25000">
                    <a:latin typeface="Tahoma" pitchFamily="34" charset="0"/>
                  </a:rPr>
                  <a:t>1</a:t>
                </a:r>
                <a:r>
                  <a:rPr lang="en-US" sz="2400"/>
                  <a:t> </a:t>
                </a:r>
                <a:endParaRPr lang="en-US" sz="2200"/>
              </a:p>
            </p:txBody>
          </p:sp>
          <p:sp>
            <p:nvSpPr>
              <p:cNvPr id="9239" name="Line 25"/>
              <p:cNvSpPr>
                <a:spLocks noChangeShapeType="1"/>
              </p:cNvSpPr>
              <p:nvPr/>
            </p:nvSpPr>
            <p:spPr bwMode="auto">
              <a:xfrm flipH="1" flipV="1">
                <a:off x="3307" y="2575"/>
                <a:ext cx="1945" cy="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61466" name="Rectangle 26"/>
          <p:cNvSpPr>
            <a:spLocks noChangeArrowheads="1"/>
          </p:cNvSpPr>
          <p:nvPr/>
        </p:nvSpPr>
        <p:spPr bwMode="auto">
          <a:xfrm>
            <a:off x="563563" y="2449513"/>
            <a:ext cx="3733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Bef>
                <a:spcPct val="15000"/>
              </a:spcBef>
              <a:buClr>
                <a:srgbClr val="008080"/>
              </a:buClr>
              <a:buSzPct val="120000"/>
              <a:buFont typeface="Wingdings" pitchFamily="2" charset="2"/>
              <a:buNone/>
              <a:tabLst>
                <a:tab pos="461963" algn="l"/>
              </a:tabLst>
            </a:pPr>
            <a:r>
              <a:rPr lang="en-US" sz="2500"/>
              <a:t>To prevent the fall in </a:t>
            </a:r>
            <a:r>
              <a:rPr lang="en-US" sz="2500" b="1" i="1"/>
              <a:t>e</a:t>
            </a:r>
            <a:r>
              <a:rPr lang="en-US" sz="2500"/>
              <a:t>, the central bank must buy domestic currency, which reduces </a:t>
            </a:r>
            <a:r>
              <a:rPr lang="en-US" sz="2500" b="1" i="1"/>
              <a:t>M</a:t>
            </a:r>
            <a:r>
              <a:rPr lang="en-US" sz="1100"/>
              <a:t> </a:t>
            </a:r>
            <a:r>
              <a:rPr lang="en-US" sz="2500"/>
              <a:t> and shifts </a:t>
            </a:r>
            <a:r>
              <a:rPr lang="en-US" sz="2500" i="1"/>
              <a:t>LM*</a:t>
            </a:r>
            <a:r>
              <a:rPr lang="en-US" sz="1100"/>
              <a:t> </a:t>
            </a:r>
            <a:r>
              <a:rPr lang="en-US" sz="2500"/>
              <a:t> back left.  </a:t>
            </a:r>
          </a:p>
        </p:txBody>
      </p:sp>
      <p:sp>
        <p:nvSpPr>
          <p:cNvPr id="61467" name="Rectangle 27"/>
          <p:cNvSpPr>
            <a:spLocks noChangeArrowheads="1"/>
          </p:cNvSpPr>
          <p:nvPr/>
        </p:nvSpPr>
        <p:spPr bwMode="auto">
          <a:xfrm>
            <a:off x="619125" y="4889500"/>
            <a:ext cx="335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Bef>
                <a:spcPct val="15000"/>
              </a:spcBef>
              <a:buClr>
                <a:srgbClr val="008080"/>
              </a:buClr>
              <a:buSzPct val="120000"/>
              <a:buFont typeface="Wingdings" pitchFamily="2" charset="2"/>
              <a:buNone/>
              <a:tabLst>
                <a:tab pos="461963" algn="l"/>
              </a:tabLst>
            </a:pPr>
            <a:r>
              <a:rPr lang="en-US" sz="2500" dirty="0"/>
              <a:t>Results:  </a:t>
            </a:r>
          </a:p>
          <a:p>
            <a:pPr>
              <a:lnSpc>
                <a:spcPct val="115000"/>
              </a:lnSpc>
              <a:spcBef>
                <a:spcPct val="15000"/>
              </a:spcBef>
              <a:buClr>
                <a:srgbClr val="008080"/>
              </a:buClr>
              <a:buSzPct val="120000"/>
              <a:buFont typeface="Wingdings" pitchFamily="2" charset="2"/>
              <a:buNone/>
              <a:tabLst>
                <a:tab pos="461963" algn="l"/>
              </a:tabLst>
            </a:pPr>
            <a:r>
              <a:rPr lang="en-US" sz="2600" dirty="0"/>
              <a:t>	</a:t>
            </a:r>
            <a:r>
              <a:rPr lang="en-US" sz="2600" dirty="0" err="1">
                <a:latin typeface="Times New Roman"/>
                <a:cs typeface="Times New Roman"/>
                <a:sym typeface="Symbol" pitchFamily="18" charset="2"/>
              </a:rPr>
              <a:t>Δ</a:t>
            </a:r>
            <a:r>
              <a:rPr lang="en-US" sz="2600" b="1" i="1" dirty="0" err="1" smtClean="0">
                <a:sym typeface="Symbol" pitchFamily="18" charset="2"/>
              </a:rPr>
              <a:t>e</a:t>
            </a:r>
            <a:r>
              <a:rPr lang="en-US" sz="2600" dirty="0" smtClean="0">
                <a:sym typeface="Symbol" pitchFamily="18" charset="2"/>
              </a:rPr>
              <a:t> </a:t>
            </a:r>
            <a:r>
              <a:rPr lang="en-US" sz="2600" dirty="0">
                <a:sym typeface="Symbol" pitchFamily="18" charset="2"/>
              </a:rPr>
              <a:t>= 0, </a:t>
            </a:r>
            <a:r>
              <a:rPr lang="en-US" sz="2600" dirty="0">
                <a:latin typeface="Times New Roman"/>
                <a:cs typeface="Times New Roman"/>
                <a:sym typeface="Symbol" pitchFamily="18" charset="2"/>
              </a:rPr>
              <a:t>Δ</a:t>
            </a:r>
            <a:r>
              <a:rPr lang="en-US" sz="2600" b="1" i="1" dirty="0" smtClean="0">
                <a:sym typeface="Symbol" pitchFamily="18" charset="2"/>
              </a:rPr>
              <a:t>Y</a:t>
            </a:r>
            <a:r>
              <a:rPr lang="en-US" sz="2600" dirty="0" smtClean="0">
                <a:sym typeface="Symbol" pitchFamily="18" charset="2"/>
              </a:rPr>
              <a:t>  </a:t>
            </a:r>
            <a:r>
              <a:rPr lang="en-US" sz="2600" dirty="0">
                <a:sym typeface="Symbol" pitchFamily="18" charset="2"/>
              </a:rPr>
              <a:t>= 0</a:t>
            </a:r>
          </a:p>
        </p:txBody>
      </p:sp>
      <p:sp>
        <p:nvSpPr>
          <p:cNvPr id="61468" name="Rectangle 28"/>
          <p:cNvSpPr>
            <a:spLocks noChangeArrowheads="1"/>
          </p:cNvSpPr>
          <p:nvPr/>
        </p:nvSpPr>
        <p:spPr bwMode="auto">
          <a:xfrm>
            <a:off x="633413" y="1581150"/>
            <a:ext cx="3987800" cy="3352800"/>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lstStyle/>
          <a:p>
            <a:pPr marL="63500">
              <a:lnSpc>
                <a:spcPct val="105000"/>
              </a:lnSpc>
              <a:spcBef>
                <a:spcPct val="15000"/>
              </a:spcBef>
              <a:buClr>
                <a:srgbClr val="008080"/>
              </a:buClr>
              <a:buSzPct val="120000"/>
              <a:buFont typeface="Wingdings" pitchFamily="2" charset="2"/>
              <a:buNone/>
              <a:defRPr/>
            </a:pPr>
            <a:r>
              <a:rPr lang="en-US" sz="2600" dirty="0"/>
              <a:t>Under floating rates, </a:t>
            </a:r>
            <a:br>
              <a:rPr lang="en-US" sz="2600" dirty="0"/>
            </a:br>
            <a:r>
              <a:rPr lang="en-US" sz="2600" dirty="0"/>
              <a:t>monetary policy is </a:t>
            </a:r>
            <a:br>
              <a:rPr lang="en-US" sz="2600" dirty="0"/>
            </a:br>
            <a:r>
              <a:rPr lang="en-US" sz="2600" u="sng" dirty="0"/>
              <a:t>very effective</a:t>
            </a:r>
            <a:r>
              <a:rPr lang="en-US" sz="2600" dirty="0"/>
              <a:t> at changing output.</a:t>
            </a:r>
          </a:p>
          <a:p>
            <a:pPr marL="63500">
              <a:lnSpc>
                <a:spcPct val="105000"/>
              </a:lnSpc>
              <a:spcBef>
                <a:spcPct val="45000"/>
              </a:spcBef>
              <a:buClr>
                <a:srgbClr val="008080"/>
              </a:buClr>
              <a:buSzPct val="120000"/>
              <a:buFont typeface="Wingdings" pitchFamily="2" charset="2"/>
              <a:buNone/>
              <a:defRPr/>
            </a:pPr>
            <a:r>
              <a:rPr lang="en-US" sz="2600" dirty="0"/>
              <a:t>Under fixed rates,</a:t>
            </a:r>
            <a:br>
              <a:rPr lang="en-US" sz="2600" dirty="0"/>
            </a:br>
            <a:r>
              <a:rPr lang="en-US" sz="2600" dirty="0"/>
              <a:t>monetary policy </a:t>
            </a:r>
            <a:r>
              <a:rPr lang="en-US" sz="2600" u="sng" dirty="0"/>
              <a:t>cannot be used to affect output</a:t>
            </a:r>
            <a:r>
              <a:rPr lang="en-US" sz="2600" dirty="0"/>
              <a:t>. </a:t>
            </a:r>
          </a:p>
        </p:txBody>
      </p:sp>
      <p:grpSp>
        <p:nvGrpSpPr>
          <p:cNvPr id="9" name="Group 29"/>
          <p:cNvGrpSpPr>
            <a:grpSpLocks/>
          </p:cNvGrpSpPr>
          <p:nvPr/>
        </p:nvGrpSpPr>
        <p:grpSpPr bwMode="auto">
          <a:xfrm>
            <a:off x="6946900" y="2438400"/>
            <a:ext cx="673100" cy="2970213"/>
            <a:chOff x="4376" y="1536"/>
            <a:chExt cx="424" cy="1871"/>
          </a:xfrm>
        </p:grpSpPr>
        <p:sp>
          <p:nvSpPr>
            <p:cNvPr id="9232" name="Line 30"/>
            <p:cNvSpPr>
              <a:spLocks noChangeShapeType="1"/>
            </p:cNvSpPr>
            <p:nvPr/>
          </p:nvSpPr>
          <p:spPr bwMode="auto">
            <a:xfrm>
              <a:off x="4564" y="1765"/>
              <a:ext cx="0" cy="164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9218" name="Object 2"/>
            <p:cNvGraphicFramePr>
              <a:graphicFrameLocks noChangeAspect="1"/>
            </p:cNvGraphicFramePr>
            <p:nvPr/>
          </p:nvGraphicFramePr>
          <p:xfrm>
            <a:off x="4376" y="1536"/>
            <a:ext cx="424" cy="288"/>
          </p:xfrm>
          <a:graphic>
            <a:graphicData uri="http://schemas.openxmlformats.org/presentationml/2006/ole">
              <mc:AlternateContent xmlns:mc="http://schemas.openxmlformats.org/markup-compatibility/2006">
                <mc:Choice xmlns:v="urn:schemas-microsoft-com:vml" Requires="v">
                  <p:oleObj spid="_x0000_s9265" name="Equation" r:id="rId10" imgW="355320" imgH="241200" progId="Equation.DSMT4">
                    <p:embed/>
                  </p:oleObj>
                </mc:Choice>
                <mc:Fallback>
                  <p:oleObj name="Equation" r:id="rId10" imgW="35532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6" y="1536"/>
                          <a:ext cx="4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97216299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7">
                                            <p:txEl>
                                              <p:pRg st="0" end="0"/>
                                            </p:txEl>
                                          </p:spTgt>
                                        </p:tgtEl>
                                        <p:attrNameLst>
                                          <p:attrName>style.visibility</p:attrName>
                                        </p:attrNameLst>
                                      </p:cBhvr>
                                      <p:to>
                                        <p:strVal val="visible"/>
                                      </p:to>
                                    </p:set>
                                    <p:animEffect transition="in" filter="wipe(left)">
                                      <p:cBhvr>
                                        <p:cTn id="7" dur="500"/>
                                        <p:tgtEl>
                                          <p:spTgt spid="614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61446"/>
                                        </p:tgtEl>
                                        <p:attrNameLst>
                                          <p:attrName>style.visibility</p:attrName>
                                        </p:attrNameLst>
                                      </p:cBhvr>
                                      <p:to>
                                        <p:strVal val="visible"/>
                                      </p:to>
                                    </p:set>
                                    <p:anim calcmode="lin" valueType="num">
                                      <p:cBhvr>
                                        <p:cTn id="12" dur="500" fill="hold"/>
                                        <p:tgtEl>
                                          <p:spTgt spid="61446"/>
                                        </p:tgtEl>
                                        <p:attrNameLst>
                                          <p:attrName>ppt_x</p:attrName>
                                        </p:attrNameLst>
                                      </p:cBhvr>
                                      <p:tavLst>
                                        <p:tav tm="0">
                                          <p:val>
                                            <p:strVal val="#ppt_x-#ppt_w/2"/>
                                          </p:val>
                                        </p:tav>
                                        <p:tav tm="100000">
                                          <p:val>
                                            <p:strVal val="#ppt_x"/>
                                          </p:val>
                                        </p:tav>
                                      </p:tavLst>
                                    </p:anim>
                                    <p:anim calcmode="lin" valueType="num">
                                      <p:cBhvr>
                                        <p:cTn id="13" dur="500" fill="hold"/>
                                        <p:tgtEl>
                                          <p:spTgt spid="61446"/>
                                        </p:tgtEl>
                                        <p:attrNameLst>
                                          <p:attrName>ppt_y</p:attrName>
                                        </p:attrNameLst>
                                      </p:cBhvr>
                                      <p:tavLst>
                                        <p:tav tm="0">
                                          <p:val>
                                            <p:strVal val="#ppt_y"/>
                                          </p:val>
                                        </p:tav>
                                        <p:tav tm="100000">
                                          <p:val>
                                            <p:strVal val="#ppt_y"/>
                                          </p:val>
                                        </p:tav>
                                      </p:tavLst>
                                    </p:anim>
                                    <p:anim calcmode="lin" valueType="num">
                                      <p:cBhvr>
                                        <p:cTn id="14" dur="500" fill="hold"/>
                                        <p:tgtEl>
                                          <p:spTgt spid="61446"/>
                                        </p:tgtEl>
                                        <p:attrNameLst>
                                          <p:attrName>ppt_w</p:attrName>
                                        </p:attrNameLst>
                                      </p:cBhvr>
                                      <p:tavLst>
                                        <p:tav tm="0">
                                          <p:val>
                                            <p:fltVal val="0"/>
                                          </p:val>
                                        </p:tav>
                                        <p:tav tm="100000">
                                          <p:val>
                                            <p:strVal val="#ppt_w"/>
                                          </p:val>
                                        </p:tav>
                                      </p:tavLst>
                                    </p:anim>
                                    <p:anim calcmode="lin" valueType="num">
                                      <p:cBhvr>
                                        <p:cTn id="15" dur="500" fill="hold"/>
                                        <p:tgtEl>
                                          <p:spTgt spid="61446"/>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22" presetClass="entr" presetSubtype="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1466">
                                            <p:txEl>
                                              <p:charRg st="4294967295" end="4294967295"/>
                                            </p:txEl>
                                          </p:spTgt>
                                        </p:tgtEl>
                                        <p:attrNameLst>
                                          <p:attrName>style.visibility</p:attrName>
                                        </p:attrNameLst>
                                      </p:cBhvr>
                                      <p:to>
                                        <p:strVal val="visible"/>
                                      </p:to>
                                    </p:set>
                                    <p:animEffect transition="in" filter="wipe(left)">
                                      <p:cBhvr>
                                        <p:cTn id="24" dur="500"/>
                                        <p:tgtEl>
                                          <p:spTgt spid="61466">
                                            <p:txEl>
                                              <p:charRg st="4294967295" end="429496729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up)">
                                      <p:cBhvr>
                                        <p:cTn id="29" dur="500"/>
                                        <p:tgtEl>
                                          <p:spTgt spid="9"/>
                                        </p:tgtEl>
                                      </p:cBhvr>
                                    </p:animEffect>
                                  </p:childTnLst>
                                  <p:subTnLst>
                                    <p:animClr clrSpc="rgb" dir="cw">
                                      <p:cBhvr override="childStyle">
                                        <p:cTn dur="1" fill="hold" display="0" masterRel="nextClick" afterEffect="1"/>
                                        <p:tgtEl>
                                          <p:spTgt spid="9"/>
                                        </p:tgtEl>
                                        <p:attrNameLst>
                                          <p:attrName>ppt_c</p:attrName>
                                        </p:attrNameLst>
                                      </p:cBhvr>
                                      <p:to>
                                        <a:srgbClr val="C0C0C0"/>
                                      </p:to>
                                    </p:animClr>
                                  </p:subTnLst>
                                </p:cTn>
                              </p:par>
                            </p:childTnLst>
                          </p:cTn>
                        </p:par>
                        <p:par>
                          <p:cTn id="30" fill="hold" nodeType="afterGroup">
                            <p:stCondLst>
                              <p:cond delay="500"/>
                            </p:stCondLst>
                            <p:childTnLst>
                              <p:par>
                                <p:cTn id="31" presetID="17" presetClass="entr" presetSubtype="2" fill="hold" grpId="0" nodeType="afterEffect">
                                  <p:stCondLst>
                                    <p:cond delay="0"/>
                                  </p:stCondLst>
                                  <p:childTnLst>
                                    <p:set>
                                      <p:cBhvr>
                                        <p:cTn id="32" dur="1" fill="hold">
                                          <p:stCondLst>
                                            <p:cond delay="0"/>
                                          </p:stCondLst>
                                        </p:cTn>
                                        <p:tgtEl>
                                          <p:spTgt spid="61448"/>
                                        </p:tgtEl>
                                        <p:attrNameLst>
                                          <p:attrName>style.visibility</p:attrName>
                                        </p:attrNameLst>
                                      </p:cBhvr>
                                      <p:to>
                                        <p:strVal val="visible"/>
                                      </p:to>
                                    </p:set>
                                    <p:anim calcmode="lin" valueType="num">
                                      <p:cBhvr>
                                        <p:cTn id="33" dur="500" fill="hold"/>
                                        <p:tgtEl>
                                          <p:spTgt spid="61448"/>
                                        </p:tgtEl>
                                        <p:attrNameLst>
                                          <p:attrName>ppt_x</p:attrName>
                                        </p:attrNameLst>
                                      </p:cBhvr>
                                      <p:tavLst>
                                        <p:tav tm="0">
                                          <p:val>
                                            <p:strVal val="#ppt_x+#ppt_w/2"/>
                                          </p:val>
                                        </p:tav>
                                        <p:tav tm="100000">
                                          <p:val>
                                            <p:strVal val="#ppt_x"/>
                                          </p:val>
                                        </p:tav>
                                      </p:tavLst>
                                    </p:anim>
                                    <p:anim calcmode="lin" valueType="num">
                                      <p:cBhvr>
                                        <p:cTn id="34" dur="500" fill="hold"/>
                                        <p:tgtEl>
                                          <p:spTgt spid="61448"/>
                                        </p:tgtEl>
                                        <p:attrNameLst>
                                          <p:attrName>ppt_y</p:attrName>
                                        </p:attrNameLst>
                                      </p:cBhvr>
                                      <p:tavLst>
                                        <p:tav tm="0">
                                          <p:val>
                                            <p:strVal val="#ppt_y"/>
                                          </p:val>
                                        </p:tav>
                                        <p:tav tm="100000">
                                          <p:val>
                                            <p:strVal val="#ppt_y"/>
                                          </p:val>
                                        </p:tav>
                                      </p:tavLst>
                                    </p:anim>
                                    <p:anim calcmode="lin" valueType="num">
                                      <p:cBhvr>
                                        <p:cTn id="35" dur="500" fill="hold"/>
                                        <p:tgtEl>
                                          <p:spTgt spid="61448"/>
                                        </p:tgtEl>
                                        <p:attrNameLst>
                                          <p:attrName>ppt_w</p:attrName>
                                        </p:attrNameLst>
                                      </p:cBhvr>
                                      <p:tavLst>
                                        <p:tav tm="0">
                                          <p:val>
                                            <p:fltVal val="0"/>
                                          </p:val>
                                        </p:tav>
                                        <p:tav tm="100000">
                                          <p:val>
                                            <p:strVal val="#ppt_w"/>
                                          </p:val>
                                        </p:tav>
                                      </p:tavLst>
                                    </p:anim>
                                    <p:anim calcmode="lin" valueType="num">
                                      <p:cBhvr>
                                        <p:cTn id="36" dur="500" fill="hold"/>
                                        <p:tgtEl>
                                          <p:spTgt spid="61448"/>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1467">
                                            <p:txEl>
                                              <p:charRg st="4294967295" end="4294967295"/>
                                            </p:txEl>
                                          </p:spTgt>
                                        </p:tgtEl>
                                        <p:attrNameLst>
                                          <p:attrName>style.visibility</p:attrName>
                                        </p:attrNameLst>
                                      </p:cBhvr>
                                      <p:to>
                                        <p:strVal val="visible"/>
                                      </p:to>
                                    </p:set>
                                    <p:animEffect transition="in" filter="wipe(left)">
                                      <p:cBhvr>
                                        <p:cTn id="41" dur="500"/>
                                        <p:tgtEl>
                                          <p:spTgt spid="61467">
                                            <p:txEl>
                                              <p:charRg st="4294967295" end="4294967295"/>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1468">
                                            <p:bg/>
                                          </p:spTgt>
                                        </p:tgtEl>
                                        <p:attrNameLst>
                                          <p:attrName>style.visibility</p:attrName>
                                        </p:attrNameLst>
                                      </p:cBhvr>
                                      <p:to>
                                        <p:strVal val="visible"/>
                                      </p:to>
                                    </p:set>
                                    <p:animEffect transition="in" filter="fade">
                                      <p:cBhvr>
                                        <p:cTn id="46" dur="500"/>
                                        <p:tgtEl>
                                          <p:spTgt spid="61468">
                                            <p:bg/>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1468">
                                            <p:txEl>
                                              <p:pRg st="0" end="0"/>
                                            </p:txEl>
                                          </p:spTgt>
                                        </p:tgtEl>
                                        <p:attrNameLst>
                                          <p:attrName>style.visibility</p:attrName>
                                        </p:attrNameLst>
                                      </p:cBhvr>
                                      <p:to>
                                        <p:strVal val="visible"/>
                                      </p:to>
                                    </p:set>
                                    <p:animEffect transition="in" filter="fade">
                                      <p:cBhvr>
                                        <p:cTn id="49" dur="500"/>
                                        <p:tgtEl>
                                          <p:spTgt spid="61468">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1468">
                                            <p:txEl>
                                              <p:pRg st="1" end="1"/>
                                            </p:txEl>
                                          </p:spTgt>
                                        </p:tgtEl>
                                        <p:attrNameLst>
                                          <p:attrName>style.visibility</p:attrName>
                                        </p:attrNameLst>
                                      </p:cBhvr>
                                      <p:to>
                                        <p:strVal val="visible"/>
                                      </p:to>
                                    </p:set>
                                    <p:animEffect transition="in" filter="fade">
                                      <p:cBhvr>
                                        <p:cTn id="54" dur="500"/>
                                        <p:tgtEl>
                                          <p:spTgt spid="6146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animBg="1"/>
      <p:bldP spid="61447" grpId="0" build="p" autoUpdateAnimBg="0"/>
      <p:bldP spid="61448" grpId="0" animBg="1"/>
      <p:bldP spid="61466" grpId="0" autoUpdateAnimBg="0"/>
      <p:bldP spid="61467" grpId="0" autoUpdateAnimBg="0"/>
      <p:bldP spid="61468" grpId="0" build="p"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6" name="Rectangle 2"/>
          <p:cNvSpPr>
            <a:spLocks noGrp="1" noChangeArrowheads="1"/>
          </p:cNvSpPr>
          <p:nvPr>
            <p:ph type="title"/>
          </p:nvPr>
        </p:nvSpPr>
        <p:spPr/>
        <p:txBody>
          <a:bodyPr/>
          <a:lstStyle/>
          <a:p>
            <a:r>
              <a:rPr lang="en-US" sz="3000" smtClean="0"/>
              <a:t>Trade policy under fixed exchange rates</a:t>
            </a:r>
          </a:p>
        </p:txBody>
      </p:sp>
      <p:grpSp>
        <p:nvGrpSpPr>
          <p:cNvPr id="10247" name="Group 3"/>
          <p:cNvGrpSpPr>
            <a:grpSpLocks/>
          </p:cNvGrpSpPr>
          <p:nvPr/>
        </p:nvGrpSpPr>
        <p:grpSpPr bwMode="auto">
          <a:xfrm>
            <a:off x="4724400" y="2286000"/>
            <a:ext cx="3962400" cy="3581400"/>
            <a:chOff x="2976" y="1440"/>
            <a:chExt cx="2496" cy="2256"/>
          </a:xfrm>
        </p:grpSpPr>
        <p:grpSp>
          <p:nvGrpSpPr>
            <p:cNvPr id="10257" name="Group 4"/>
            <p:cNvGrpSpPr>
              <a:grpSpLocks/>
            </p:cNvGrpSpPr>
            <p:nvPr/>
          </p:nvGrpSpPr>
          <p:grpSpPr bwMode="auto">
            <a:xfrm>
              <a:off x="3168" y="1440"/>
              <a:ext cx="2304" cy="2112"/>
              <a:chOff x="3168" y="1440"/>
              <a:chExt cx="2304" cy="2112"/>
            </a:xfrm>
          </p:grpSpPr>
          <p:grpSp>
            <p:nvGrpSpPr>
              <p:cNvPr id="10266" name="Group 5"/>
              <p:cNvGrpSpPr>
                <a:grpSpLocks/>
              </p:cNvGrpSpPr>
              <p:nvPr/>
            </p:nvGrpSpPr>
            <p:grpSpPr bwMode="auto">
              <a:xfrm>
                <a:off x="3312" y="1680"/>
                <a:ext cx="1968" cy="1728"/>
                <a:chOff x="2640" y="1056"/>
                <a:chExt cx="2496" cy="2112"/>
              </a:xfrm>
            </p:grpSpPr>
            <p:sp>
              <p:nvSpPr>
                <p:cNvPr id="10269"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0"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67" name="Text Box 8"/>
              <p:cNvSpPr txBox="1">
                <a:spLocks noChangeArrowheads="1"/>
              </p:cNvSpPr>
              <p:nvPr/>
            </p:nvSpPr>
            <p:spPr bwMode="auto">
              <a:xfrm>
                <a:off x="5136" y="326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10268" name="Text Box 9"/>
              <p:cNvSpPr txBox="1">
                <a:spLocks noChangeArrowheads="1"/>
              </p:cNvSpPr>
              <p:nvPr/>
            </p:nvSpPr>
            <p:spPr bwMode="auto">
              <a:xfrm>
                <a:off x="3168" y="144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e</a:t>
                </a:r>
                <a:endParaRPr lang="en-US" sz="2200"/>
              </a:p>
            </p:txBody>
          </p:sp>
        </p:grpSp>
        <p:sp>
          <p:nvSpPr>
            <p:cNvPr id="10258" name="Text Box 10"/>
            <p:cNvSpPr txBox="1">
              <a:spLocks noChangeArrowheads="1"/>
            </p:cNvSpPr>
            <p:nvPr/>
          </p:nvSpPr>
          <p:spPr bwMode="auto">
            <a:xfrm>
              <a:off x="4032" y="34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baseline="-25000">
                  <a:latin typeface="Tahoma" pitchFamily="34" charset="0"/>
                </a:rPr>
                <a:t>1</a:t>
              </a:r>
              <a:r>
                <a:rPr lang="en-US" sz="2400"/>
                <a:t> </a:t>
              </a:r>
              <a:endParaRPr lang="en-US" sz="2200"/>
            </a:p>
          </p:txBody>
        </p:sp>
        <p:grpSp>
          <p:nvGrpSpPr>
            <p:cNvPr id="10259" name="Group 11"/>
            <p:cNvGrpSpPr>
              <a:grpSpLocks/>
            </p:cNvGrpSpPr>
            <p:nvPr/>
          </p:nvGrpSpPr>
          <p:grpSpPr bwMode="auto">
            <a:xfrm>
              <a:off x="2976" y="2400"/>
              <a:ext cx="2281" cy="288"/>
              <a:chOff x="2976" y="2400"/>
              <a:chExt cx="2281" cy="288"/>
            </a:xfrm>
          </p:grpSpPr>
          <p:sp>
            <p:nvSpPr>
              <p:cNvPr id="10264" name="Line 12"/>
              <p:cNvSpPr>
                <a:spLocks noChangeShapeType="1"/>
              </p:cNvSpPr>
              <p:nvPr/>
            </p:nvSpPr>
            <p:spPr bwMode="auto">
              <a:xfrm flipH="1" flipV="1">
                <a:off x="3312" y="2574"/>
                <a:ext cx="1945" cy="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265" name="Text Box 13"/>
              <p:cNvSpPr txBox="1">
                <a:spLocks noChangeArrowheads="1"/>
              </p:cNvSpPr>
              <p:nvPr/>
            </p:nvSpPr>
            <p:spPr bwMode="auto">
              <a:xfrm>
                <a:off x="2976" y="240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e</a:t>
                </a:r>
                <a:r>
                  <a:rPr lang="en-US" sz="2400" baseline="-25000">
                    <a:latin typeface="Tahoma" pitchFamily="34" charset="0"/>
                  </a:rPr>
                  <a:t>1</a:t>
                </a:r>
                <a:r>
                  <a:rPr lang="en-US" sz="2400"/>
                  <a:t> </a:t>
                </a:r>
                <a:endParaRPr lang="en-US" sz="2200"/>
              </a:p>
            </p:txBody>
          </p:sp>
        </p:grpSp>
        <p:grpSp>
          <p:nvGrpSpPr>
            <p:cNvPr id="10260" name="Group 14"/>
            <p:cNvGrpSpPr>
              <a:grpSpLocks/>
            </p:cNvGrpSpPr>
            <p:nvPr/>
          </p:nvGrpSpPr>
          <p:grpSpPr bwMode="auto">
            <a:xfrm>
              <a:off x="4016" y="1536"/>
              <a:ext cx="424" cy="1871"/>
              <a:chOff x="4016" y="1536"/>
              <a:chExt cx="424" cy="1871"/>
            </a:xfrm>
          </p:grpSpPr>
          <p:sp>
            <p:nvSpPr>
              <p:cNvPr id="10263" name="Line 15"/>
              <p:cNvSpPr>
                <a:spLocks noChangeShapeType="1"/>
              </p:cNvSpPr>
              <p:nvPr/>
            </p:nvSpPr>
            <p:spPr bwMode="auto">
              <a:xfrm>
                <a:off x="4204" y="1765"/>
                <a:ext cx="0" cy="164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0245" name="Object 5"/>
              <p:cNvGraphicFramePr>
                <a:graphicFrameLocks noChangeAspect="1"/>
              </p:cNvGraphicFramePr>
              <p:nvPr/>
            </p:nvGraphicFramePr>
            <p:xfrm>
              <a:off x="4016" y="1536"/>
              <a:ext cx="424" cy="288"/>
            </p:xfrm>
            <a:graphic>
              <a:graphicData uri="http://schemas.openxmlformats.org/presentationml/2006/ole">
                <mc:AlternateContent xmlns:mc="http://schemas.openxmlformats.org/markup-compatibility/2006">
                  <mc:Choice xmlns:v="urn:schemas-microsoft-com:vml" Requires="v">
                    <p:oleObj spid="_x0000_s10286" name="Equation" r:id="rId4" imgW="355320" imgH="241200" progId="Equation.DSMT4">
                      <p:embed/>
                    </p:oleObj>
                  </mc:Choice>
                  <mc:Fallback>
                    <p:oleObj name="Equation" r:id="rId4" imgW="35532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6" y="1536"/>
                            <a:ext cx="4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261" name="Group 17"/>
            <p:cNvGrpSpPr>
              <a:grpSpLocks/>
            </p:cNvGrpSpPr>
            <p:nvPr/>
          </p:nvGrpSpPr>
          <p:grpSpPr bwMode="auto">
            <a:xfrm>
              <a:off x="3552" y="1920"/>
              <a:ext cx="1632" cy="1456"/>
              <a:chOff x="3552" y="1920"/>
              <a:chExt cx="1632" cy="1456"/>
            </a:xfrm>
          </p:grpSpPr>
          <p:sp>
            <p:nvSpPr>
              <p:cNvPr id="10262" name="Line 18"/>
              <p:cNvSpPr>
                <a:spLocks noChangeShapeType="1"/>
              </p:cNvSpPr>
              <p:nvPr/>
            </p:nvSpPr>
            <p:spPr bwMode="auto">
              <a:xfrm>
                <a:off x="3552" y="1920"/>
                <a:ext cx="1255" cy="1253"/>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0244" name="Object 4"/>
              <p:cNvGraphicFramePr>
                <a:graphicFrameLocks noChangeAspect="1"/>
              </p:cNvGraphicFramePr>
              <p:nvPr/>
            </p:nvGraphicFramePr>
            <p:xfrm>
              <a:off x="4800" y="3072"/>
              <a:ext cx="384" cy="304"/>
            </p:xfrm>
            <a:graphic>
              <a:graphicData uri="http://schemas.openxmlformats.org/presentationml/2006/ole">
                <mc:AlternateContent xmlns:mc="http://schemas.openxmlformats.org/markup-compatibility/2006">
                  <mc:Choice xmlns:v="urn:schemas-microsoft-com:vml" Requires="v">
                    <p:oleObj spid="_x0000_s10287" name="Equation" r:id="rId6" imgW="304560" imgH="241200" progId="Equation.DSMT4">
                      <p:embed/>
                    </p:oleObj>
                  </mc:Choice>
                  <mc:Fallback>
                    <p:oleObj name="Equation" r:id="rId6" imgW="30456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 y="3072"/>
                            <a:ext cx="38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8" name="Group 20"/>
          <p:cNvGrpSpPr>
            <a:grpSpLocks/>
          </p:cNvGrpSpPr>
          <p:nvPr/>
        </p:nvGrpSpPr>
        <p:grpSpPr bwMode="auto">
          <a:xfrm>
            <a:off x="5715000" y="2565400"/>
            <a:ext cx="2590800" cy="2311400"/>
            <a:chOff x="3600" y="1616"/>
            <a:chExt cx="1632" cy="1456"/>
          </a:xfrm>
        </p:grpSpPr>
        <p:sp>
          <p:nvSpPr>
            <p:cNvPr id="10256" name="Line 21"/>
            <p:cNvSpPr>
              <a:spLocks noChangeShapeType="1"/>
            </p:cNvSpPr>
            <p:nvPr/>
          </p:nvSpPr>
          <p:spPr bwMode="auto">
            <a:xfrm>
              <a:off x="3600" y="1616"/>
              <a:ext cx="1255" cy="125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0243" name="Object 3"/>
            <p:cNvGraphicFramePr>
              <a:graphicFrameLocks noChangeAspect="1"/>
            </p:cNvGraphicFramePr>
            <p:nvPr/>
          </p:nvGraphicFramePr>
          <p:xfrm>
            <a:off x="4848" y="2768"/>
            <a:ext cx="384" cy="304"/>
          </p:xfrm>
          <a:graphic>
            <a:graphicData uri="http://schemas.openxmlformats.org/presentationml/2006/ole">
              <mc:AlternateContent xmlns:mc="http://schemas.openxmlformats.org/markup-compatibility/2006">
                <mc:Choice xmlns:v="urn:schemas-microsoft-com:vml" Requires="v">
                  <p:oleObj spid="_x0000_s10288" name="Equation" r:id="rId8" imgW="304560" imgH="241200" progId="Equation.DSMT4">
                    <p:embed/>
                  </p:oleObj>
                </mc:Choice>
                <mc:Fallback>
                  <p:oleObj name="Equation" r:id="rId8" imgW="30456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8" y="2768"/>
                          <a:ext cx="38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3511" name="Rectangle 23"/>
          <p:cNvSpPr>
            <a:spLocks noGrp="1" noChangeArrowheads="1"/>
          </p:cNvSpPr>
          <p:nvPr>
            <p:ph type="body" idx="4294967295"/>
          </p:nvPr>
        </p:nvSpPr>
        <p:spPr>
          <a:xfrm>
            <a:off x="542925" y="1614488"/>
            <a:ext cx="4113213" cy="1082675"/>
          </a:xfrm>
          <a:noFill/>
        </p:spPr>
        <p:txBody>
          <a:bodyPr/>
          <a:lstStyle/>
          <a:p>
            <a:pPr marL="0" indent="0">
              <a:lnSpc>
                <a:spcPct val="115000"/>
              </a:lnSpc>
              <a:spcBef>
                <a:spcPct val="15000"/>
              </a:spcBef>
              <a:buFont typeface="Wingdings" pitchFamily="2" charset="2"/>
              <a:buNone/>
              <a:tabLst>
                <a:tab pos="461963" algn="l"/>
              </a:tabLst>
            </a:pPr>
            <a:r>
              <a:rPr lang="en-US" sz="2500" smtClean="0"/>
              <a:t>A restriction on imports puts upward pressure on </a:t>
            </a:r>
            <a:r>
              <a:rPr lang="en-US" sz="2500" b="1" i="1" smtClean="0"/>
              <a:t>e</a:t>
            </a:r>
            <a:r>
              <a:rPr lang="en-US" sz="2500" smtClean="0"/>
              <a:t>.  </a:t>
            </a:r>
          </a:p>
        </p:txBody>
      </p:sp>
      <p:sp>
        <p:nvSpPr>
          <p:cNvPr id="63512" name="Rectangle 24"/>
          <p:cNvSpPr>
            <a:spLocks noChangeArrowheads="1"/>
          </p:cNvSpPr>
          <p:nvPr/>
        </p:nvSpPr>
        <p:spPr bwMode="auto">
          <a:xfrm>
            <a:off x="615950" y="4864100"/>
            <a:ext cx="3200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Bef>
                <a:spcPct val="15000"/>
              </a:spcBef>
              <a:buClr>
                <a:srgbClr val="008080"/>
              </a:buClr>
              <a:buSzPct val="120000"/>
              <a:buFont typeface="Wingdings" pitchFamily="2" charset="2"/>
              <a:buNone/>
              <a:tabLst>
                <a:tab pos="461963" algn="l"/>
              </a:tabLst>
            </a:pPr>
            <a:r>
              <a:rPr lang="en-US" sz="2500" dirty="0"/>
              <a:t>Results:  </a:t>
            </a:r>
          </a:p>
          <a:p>
            <a:pPr>
              <a:lnSpc>
                <a:spcPct val="115000"/>
              </a:lnSpc>
              <a:spcBef>
                <a:spcPct val="15000"/>
              </a:spcBef>
              <a:buClr>
                <a:srgbClr val="008080"/>
              </a:buClr>
              <a:buSzPct val="120000"/>
              <a:tabLst>
                <a:tab pos="461963" algn="l"/>
              </a:tabLst>
            </a:pPr>
            <a:r>
              <a:rPr lang="en-US" sz="2600" dirty="0"/>
              <a:t>	</a:t>
            </a:r>
            <a:r>
              <a:rPr lang="en-US" sz="2800" dirty="0" err="1" smtClean="0">
                <a:latin typeface="Times New Roman"/>
                <a:cs typeface="Times New Roman"/>
                <a:sym typeface="Symbol" pitchFamily="18" charset="2"/>
              </a:rPr>
              <a:t>Δ</a:t>
            </a:r>
            <a:r>
              <a:rPr lang="en-US" sz="2600" b="1" i="1" dirty="0" err="1" smtClean="0">
                <a:sym typeface="Symbol" pitchFamily="18" charset="2"/>
              </a:rPr>
              <a:t>e</a:t>
            </a:r>
            <a:r>
              <a:rPr lang="en-US" sz="2600" dirty="0" smtClean="0">
                <a:sym typeface="Symbol" pitchFamily="18" charset="2"/>
              </a:rPr>
              <a:t> </a:t>
            </a:r>
            <a:r>
              <a:rPr lang="en-US" sz="2600" dirty="0">
                <a:sym typeface="Symbol" pitchFamily="18" charset="2"/>
              </a:rPr>
              <a:t>= 0, </a:t>
            </a:r>
            <a:r>
              <a:rPr lang="en-US" sz="2800" dirty="0">
                <a:solidFill>
                  <a:srgbClr val="000000"/>
                </a:solidFill>
                <a:latin typeface="Times New Roman"/>
                <a:cs typeface="Times New Roman"/>
                <a:sym typeface="Symbol" pitchFamily="18" charset="2"/>
              </a:rPr>
              <a:t>Δ</a:t>
            </a:r>
            <a:r>
              <a:rPr lang="en-US" sz="2600" b="1" i="1" dirty="0" smtClean="0">
                <a:sym typeface="Symbol" pitchFamily="18" charset="2"/>
              </a:rPr>
              <a:t>Y</a:t>
            </a:r>
            <a:r>
              <a:rPr lang="en-US" sz="2600" dirty="0" smtClean="0">
                <a:sym typeface="Symbol" pitchFamily="18" charset="2"/>
              </a:rPr>
              <a:t>  </a:t>
            </a:r>
            <a:r>
              <a:rPr lang="en-US" sz="2600" dirty="0">
                <a:sym typeface="Symbol" pitchFamily="18" charset="2"/>
              </a:rPr>
              <a:t>&gt; 0</a:t>
            </a:r>
          </a:p>
        </p:txBody>
      </p:sp>
      <p:sp>
        <p:nvSpPr>
          <p:cNvPr id="63513" name="Text Box 25"/>
          <p:cNvSpPr txBox="1">
            <a:spLocks noChangeArrowheads="1"/>
          </p:cNvSpPr>
          <p:nvPr/>
        </p:nvSpPr>
        <p:spPr bwMode="auto">
          <a:xfrm>
            <a:off x="6972300" y="5410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baseline="-25000">
                <a:latin typeface="Tahoma" pitchFamily="34" charset="0"/>
              </a:rPr>
              <a:t>2</a:t>
            </a:r>
            <a:r>
              <a:rPr lang="en-US" sz="2400"/>
              <a:t> </a:t>
            </a:r>
            <a:endParaRPr lang="en-US" sz="2200"/>
          </a:p>
        </p:txBody>
      </p:sp>
      <p:grpSp>
        <p:nvGrpSpPr>
          <p:cNvPr id="9" name="Group 26"/>
          <p:cNvGrpSpPr>
            <a:grpSpLocks/>
          </p:cNvGrpSpPr>
          <p:nvPr/>
        </p:nvGrpSpPr>
        <p:grpSpPr bwMode="auto">
          <a:xfrm>
            <a:off x="6946900" y="2438400"/>
            <a:ext cx="673100" cy="2970213"/>
            <a:chOff x="4376" y="1536"/>
            <a:chExt cx="424" cy="1871"/>
          </a:xfrm>
        </p:grpSpPr>
        <p:sp>
          <p:nvSpPr>
            <p:cNvPr id="10255" name="Line 27"/>
            <p:cNvSpPr>
              <a:spLocks noChangeShapeType="1"/>
            </p:cNvSpPr>
            <p:nvPr/>
          </p:nvSpPr>
          <p:spPr bwMode="auto">
            <a:xfrm>
              <a:off x="4564" y="1765"/>
              <a:ext cx="0" cy="1642"/>
            </a:xfrm>
            <a:prstGeom prst="line">
              <a:avLst/>
            </a:prstGeom>
            <a:noFill/>
            <a:ln w="28575">
              <a:solidFill>
                <a:srgbClr val="66FF33"/>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0242" name="Object 2"/>
            <p:cNvGraphicFramePr>
              <a:graphicFrameLocks noChangeAspect="1"/>
            </p:cNvGraphicFramePr>
            <p:nvPr/>
          </p:nvGraphicFramePr>
          <p:xfrm>
            <a:off x="4376" y="1536"/>
            <a:ext cx="424" cy="288"/>
          </p:xfrm>
          <a:graphic>
            <a:graphicData uri="http://schemas.openxmlformats.org/presentationml/2006/ole">
              <mc:AlternateContent xmlns:mc="http://schemas.openxmlformats.org/markup-compatibility/2006">
                <mc:Choice xmlns:v="urn:schemas-microsoft-com:vml" Requires="v">
                  <p:oleObj spid="_x0000_s10289" name="Equation" r:id="rId10" imgW="355320" imgH="241200" progId="Equation.DSMT4">
                    <p:embed/>
                  </p:oleObj>
                </mc:Choice>
                <mc:Fallback>
                  <p:oleObj name="Equation" r:id="rId10" imgW="355320" imgH="241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76" y="1536"/>
                          <a:ext cx="4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3517" name="Rectangle 29"/>
          <p:cNvSpPr>
            <a:spLocks noChangeArrowheads="1"/>
          </p:cNvSpPr>
          <p:nvPr/>
        </p:nvSpPr>
        <p:spPr bwMode="auto">
          <a:xfrm>
            <a:off x="579438" y="2611438"/>
            <a:ext cx="3429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Bef>
                <a:spcPct val="15000"/>
              </a:spcBef>
              <a:buClr>
                <a:srgbClr val="008080"/>
              </a:buClr>
              <a:buSzPct val="120000"/>
              <a:buFont typeface="Wingdings" pitchFamily="2" charset="2"/>
              <a:buNone/>
              <a:tabLst>
                <a:tab pos="461963" algn="l"/>
              </a:tabLst>
            </a:pPr>
            <a:r>
              <a:rPr lang="en-US" sz="2500"/>
              <a:t>To keep </a:t>
            </a:r>
            <a:r>
              <a:rPr lang="en-US" sz="2500" b="1" i="1"/>
              <a:t>e</a:t>
            </a:r>
            <a:r>
              <a:rPr lang="en-US" sz="2500"/>
              <a:t> from rising, </a:t>
            </a:r>
            <a:br>
              <a:rPr lang="en-US" sz="2500"/>
            </a:br>
            <a:r>
              <a:rPr lang="en-US" sz="2500"/>
              <a:t>the central bank must </a:t>
            </a:r>
            <a:br>
              <a:rPr lang="en-US" sz="2500"/>
            </a:br>
            <a:r>
              <a:rPr lang="en-US" sz="2500"/>
              <a:t>sell domestic currency, </a:t>
            </a:r>
            <a:br>
              <a:rPr lang="en-US" sz="2500"/>
            </a:br>
            <a:r>
              <a:rPr lang="en-US" sz="2500"/>
              <a:t>which increases </a:t>
            </a:r>
            <a:r>
              <a:rPr lang="en-US" sz="2500" b="1" i="1"/>
              <a:t>M</a:t>
            </a:r>
            <a:r>
              <a:rPr lang="en-US" sz="2500"/>
              <a:t> </a:t>
            </a:r>
            <a:br>
              <a:rPr lang="en-US" sz="2500"/>
            </a:br>
            <a:r>
              <a:rPr lang="en-US" sz="2500"/>
              <a:t>and shifts </a:t>
            </a:r>
            <a:r>
              <a:rPr lang="en-US" sz="2500" i="1"/>
              <a:t>LM*</a:t>
            </a:r>
            <a:r>
              <a:rPr lang="en-US" sz="2500"/>
              <a:t> right.  </a:t>
            </a:r>
          </a:p>
        </p:txBody>
      </p:sp>
      <p:sp>
        <p:nvSpPr>
          <p:cNvPr id="63518" name="Rectangle 30"/>
          <p:cNvSpPr>
            <a:spLocks noChangeArrowheads="1"/>
          </p:cNvSpPr>
          <p:nvPr/>
        </p:nvSpPr>
        <p:spPr bwMode="auto">
          <a:xfrm>
            <a:off x="480200" y="1220078"/>
            <a:ext cx="4089400" cy="4794250"/>
          </a:xfrm>
          <a:prstGeom prst="rect">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a:lstStyle/>
          <a:p>
            <a:pPr>
              <a:lnSpc>
                <a:spcPct val="105000"/>
              </a:lnSpc>
              <a:spcBef>
                <a:spcPct val="30000"/>
              </a:spcBef>
              <a:buClr>
                <a:srgbClr val="008080"/>
              </a:buClr>
              <a:buSzPct val="120000"/>
              <a:buFont typeface="Wingdings" pitchFamily="2" charset="2"/>
              <a:buNone/>
              <a:tabLst>
                <a:tab pos="461963" algn="l"/>
              </a:tabLst>
              <a:defRPr/>
            </a:pPr>
            <a:r>
              <a:rPr lang="en-US" sz="2500" dirty="0"/>
              <a:t>Under floating rates, </a:t>
            </a:r>
            <a:br>
              <a:rPr lang="en-US" sz="2500" dirty="0"/>
            </a:br>
            <a:r>
              <a:rPr lang="en-US" sz="2500" dirty="0"/>
              <a:t>import restrictions </a:t>
            </a:r>
            <a:br>
              <a:rPr lang="en-US" sz="2500" dirty="0"/>
            </a:br>
            <a:r>
              <a:rPr lang="en-US" sz="2500" dirty="0"/>
              <a:t>do not affect </a:t>
            </a:r>
            <a:r>
              <a:rPr lang="en-US" sz="2500" b="1" i="1" dirty="0"/>
              <a:t>Y</a:t>
            </a:r>
            <a:r>
              <a:rPr lang="en-US" sz="1100" dirty="0"/>
              <a:t> </a:t>
            </a:r>
            <a:r>
              <a:rPr lang="en-US" sz="2500" dirty="0"/>
              <a:t> or </a:t>
            </a:r>
            <a:r>
              <a:rPr lang="en-US" sz="2500" b="1" i="1" dirty="0"/>
              <a:t>NX</a:t>
            </a:r>
            <a:r>
              <a:rPr lang="en-US" sz="2500" b="1" dirty="0"/>
              <a:t>.</a:t>
            </a:r>
            <a:r>
              <a:rPr lang="en-US" sz="2500" dirty="0"/>
              <a:t>  </a:t>
            </a:r>
          </a:p>
          <a:p>
            <a:pPr>
              <a:lnSpc>
                <a:spcPct val="105000"/>
              </a:lnSpc>
              <a:spcBef>
                <a:spcPct val="30000"/>
              </a:spcBef>
              <a:buClr>
                <a:srgbClr val="008080"/>
              </a:buClr>
              <a:buSzPct val="120000"/>
              <a:buFont typeface="Wingdings" pitchFamily="2" charset="2"/>
              <a:buNone/>
              <a:tabLst>
                <a:tab pos="461963" algn="l"/>
              </a:tabLst>
              <a:defRPr/>
            </a:pPr>
            <a:r>
              <a:rPr lang="en-US" sz="2500" dirty="0"/>
              <a:t>Under fixed rates,</a:t>
            </a:r>
            <a:br>
              <a:rPr lang="en-US" sz="2500" dirty="0"/>
            </a:br>
            <a:r>
              <a:rPr lang="en-US" sz="2500" dirty="0"/>
              <a:t>import restrictions </a:t>
            </a:r>
            <a:br>
              <a:rPr lang="en-US" sz="2500" dirty="0"/>
            </a:br>
            <a:r>
              <a:rPr lang="en-US" sz="2500" dirty="0"/>
              <a:t>increase </a:t>
            </a:r>
            <a:r>
              <a:rPr lang="en-US" sz="2500" b="1" i="1" dirty="0"/>
              <a:t>Y</a:t>
            </a:r>
            <a:r>
              <a:rPr lang="en-US" sz="1100" dirty="0"/>
              <a:t> </a:t>
            </a:r>
            <a:r>
              <a:rPr lang="en-US" sz="2500" dirty="0"/>
              <a:t> and </a:t>
            </a:r>
            <a:r>
              <a:rPr lang="en-US" sz="2500" b="1" i="1" dirty="0"/>
              <a:t>NX</a:t>
            </a:r>
            <a:r>
              <a:rPr lang="en-US" sz="2500" b="1" dirty="0"/>
              <a:t>. </a:t>
            </a:r>
          </a:p>
          <a:p>
            <a:pPr>
              <a:lnSpc>
                <a:spcPct val="105000"/>
              </a:lnSpc>
              <a:spcBef>
                <a:spcPct val="30000"/>
              </a:spcBef>
              <a:buClr>
                <a:srgbClr val="008080"/>
              </a:buClr>
              <a:buSzPct val="120000"/>
              <a:buFont typeface="Wingdings" pitchFamily="2" charset="2"/>
              <a:buNone/>
              <a:tabLst>
                <a:tab pos="461963" algn="l"/>
              </a:tabLst>
              <a:defRPr/>
            </a:pPr>
            <a:r>
              <a:rPr lang="en-US" sz="2500" dirty="0"/>
              <a:t>But, these gains come </a:t>
            </a:r>
            <a:br>
              <a:rPr lang="en-US" sz="2500" dirty="0"/>
            </a:br>
            <a:r>
              <a:rPr lang="en-US" sz="2500" dirty="0"/>
              <a:t>at the expense of other countries:  the policy merely shifts demand from foreign to domestic goods.</a:t>
            </a:r>
          </a:p>
        </p:txBody>
      </p:sp>
    </p:spTree>
    <p:extLst>
      <p:ext uri="{BB962C8B-B14F-4D97-AF65-F5344CB8AC3E}">
        <p14:creationId xmlns:p14="http://schemas.microsoft.com/office/powerpoint/2010/main" val="108485560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511">
                                            <p:txEl>
                                              <p:pRg st="0" end="0"/>
                                            </p:txEl>
                                          </p:spTgt>
                                        </p:tgtEl>
                                        <p:attrNameLst>
                                          <p:attrName>style.visibility</p:attrName>
                                        </p:attrNameLst>
                                      </p:cBhvr>
                                      <p:to>
                                        <p:strVal val="visible"/>
                                      </p:to>
                                    </p:set>
                                    <p:animEffect transition="in" filter="wipe(left)">
                                      <p:cBhvr>
                                        <p:cTn id="7" dur="500"/>
                                        <p:tgtEl>
                                          <p:spTgt spid="635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517">
                                            <p:txEl>
                                              <p:pRg st="0" end="0"/>
                                            </p:txEl>
                                          </p:spTgt>
                                        </p:tgtEl>
                                        <p:attrNameLst>
                                          <p:attrName>style.visibility</p:attrName>
                                        </p:attrNameLst>
                                      </p:cBhvr>
                                      <p:to>
                                        <p:strVal val="visible"/>
                                      </p:to>
                                    </p:set>
                                    <p:animEffect transition="in" filter="wipe(left)">
                                      <p:cBhvr>
                                        <p:cTn id="17" dur="500"/>
                                        <p:tgtEl>
                                          <p:spTgt spid="6351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par>
                          <p:cTn id="23" fill="hold" nodeType="afterGroup">
                            <p:stCondLst>
                              <p:cond delay="500"/>
                            </p:stCondLst>
                            <p:childTnLst>
                              <p:par>
                                <p:cTn id="24" presetID="18" presetClass="entr" presetSubtype="6" fill="hold" grpId="0" nodeType="afterEffect">
                                  <p:stCondLst>
                                    <p:cond delay="0"/>
                                  </p:stCondLst>
                                  <p:childTnLst>
                                    <p:set>
                                      <p:cBhvr>
                                        <p:cTn id="25" dur="1" fill="hold">
                                          <p:stCondLst>
                                            <p:cond delay="0"/>
                                          </p:stCondLst>
                                        </p:cTn>
                                        <p:tgtEl>
                                          <p:spTgt spid="63513"/>
                                        </p:tgtEl>
                                        <p:attrNameLst>
                                          <p:attrName>style.visibility</p:attrName>
                                        </p:attrNameLst>
                                      </p:cBhvr>
                                      <p:to>
                                        <p:strVal val="visible"/>
                                      </p:to>
                                    </p:set>
                                    <p:animEffect transition="in" filter="strips(downRight)">
                                      <p:cBhvr>
                                        <p:cTn id="26" dur="500"/>
                                        <p:tgtEl>
                                          <p:spTgt spid="635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3512">
                                            <p:txEl>
                                              <p:pRg st="0" end="0"/>
                                            </p:txEl>
                                          </p:spTgt>
                                        </p:tgtEl>
                                        <p:attrNameLst>
                                          <p:attrName>style.visibility</p:attrName>
                                        </p:attrNameLst>
                                      </p:cBhvr>
                                      <p:to>
                                        <p:strVal val="visible"/>
                                      </p:to>
                                    </p:set>
                                    <p:animEffect transition="in" filter="wipe(left)">
                                      <p:cBhvr>
                                        <p:cTn id="31" dur="500"/>
                                        <p:tgtEl>
                                          <p:spTgt spid="63512">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3512">
                                            <p:txEl>
                                              <p:pRg st="1" end="1"/>
                                            </p:txEl>
                                          </p:spTgt>
                                        </p:tgtEl>
                                        <p:attrNameLst>
                                          <p:attrName>style.visibility</p:attrName>
                                        </p:attrNameLst>
                                      </p:cBhvr>
                                      <p:to>
                                        <p:strVal val="visible"/>
                                      </p:to>
                                    </p:set>
                                    <p:animEffect transition="in" filter="wipe(left)">
                                      <p:cBhvr>
                                        <p:cTn id="36" dur="500"/>
                                        <p:tgtEl>
                                          <p:spTgt spid="63512">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3518">
                                            <p:bg/>
                                          </p:spTgt>
                                        </p:tgtEl>
                                        <p:attrNameLst>
                                          <p:attrName>style.visibility</p:attrName>
                                        </p:attrNameLst>
                                      </p:cBhvr>
                                      <p:to>
                                        <p:strVal val="visible"/>
                                      </p:to>
                                    </p:set>
                                    <p:animEffect transition="in" filter="fade">
                                      <p:cBhvr>
                                        <p:cTn id="41" dur="500"/>
                                        <p:tgtEl>
                                          <p:spTgt spid="63518">
                                            <p:bg/>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3518">
                                            <p:txEl>
                                              <p:pRg st="0" end="0"/>
                                            </p:txEl>
                                          </p:spTgt>
                                        </p:tgtEl>
                                        <p:attrNameLst>
                                          <p:attrName>style.visibility</p:attrName>
                                        </p:attrNameLst>
                                      </p:cBhvr>
                                      <p:to>
                                        <p:strVal val="visible"/>
                                      </p:to>
                                    </p:set>
                                    <p:animEffect transition="in" filter="fade">
                                      <p:cBhvr>
                                        <p:cTn id="44" dur="500"/>
                                        <p:tgtEl>
                                          <p:spTgt spid="63518">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3518">
                                            <p:txEl>
                                              <p:pRg st="1" end="1"/>
                                            </p:txEl>
                                          </p:spTgt>
                                        </p:tgtEl>
                                        <p:attrNameLst>
                                          <p:attrName>style.visibility</p:attrName>
                                        </p:attrNameLst>
                                      </p:cBhvr>
                                      <p:to>
                                        <p:strVal val="visible"/>
                                      </p:to>
                                    </p:set>
                                    <p:animEffect transition="in" filter="fade">
                                      <p:cBhvr>
                                        <p:cTn id="49" dur="500"/>
                                        <p:tgtEl>
                                          <p:spTgt spid="63518">
                                            <p:txEl>
                                              <p:pRg st="1" end="1"/>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3518">
                                            <p:txEl>
                                              <p:pRg st="2" end="2"/>
                                            </p:txEl>
                                          </p:spTgt>
                                        </p:tgtEl>
                                        <p:attrNameLst>
                                          <p:attrName>style.visibility</p:attrName>
                                        </p:attrNameLst>
                                      </p:cBhvr>
                                      <p:to>
                                        <p:strVal val="visible"/>
                                      </p:to>
                                    </p:set>
                                    <p:animEffect transition="in" filter="fade">
                                      <p:cBhvr>
                                        <p:cTn id="54" dur="500"/>
                                        <p:tgtEl>
                                          <p:spTgt spid="635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11" grpId="0" build="p" bldLvl="3" autoUpdateAnimBg="0"/>
      <p:bldP spid="63512" grpId="0" build="p" bldLvl="3" autoUpdateAnimBg="0"/>
      <p:bldP spid="63513" grpId="0" autoUpdateAnimBg="0"/>
      <p:bldP spid="63517" grpId="0" build="p" bldLvl="3" autoUpdateAnimBg="0"/>
      <p:bldP spid="63518" grpId="0" build="p"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95313" y="236538"/>
            <a:ext cx="8116887" cy="1195387"/>
          </a:xfrm>
        </p:spPr>
        <p:txBody>
          <a:bodyPr/>
          <a:lstStyle/>
          <a:p>
            <a:pPr>
              <a:lnSpc>
                <a:spcPct val="100000"/>
              </a:lnSpc>
            </a:pPr>
            <a:r>
              <a:rPr lang="en-US" sz="3100" smtClean="0"/>
              <a:t>Summary of policy effects in the Mundell-Fleming model</a:t>
            </a:r>
          </a:p>
        </p:txBody>
      </p:sp>
      <p:graphicFrame>
        <p:nvGraphicFramePr>
          <p:cNvPr id="65539" name="Group 3"/>
          <p:cNvGraphicFramePr>
            <a:graphicFrameLocks noGrp="1"/>
          </p:cNvGraphicFramePr>
          <p:nvPr>
            <p:ph type="tbl" idx="1"/>
            <p:extLst>
              <p:ext uri="{D42A27DB-BD31-4B8C-83A1-F6EECF244321}">
                <p14:modId xmlns:p14="http://schemas.microsoft.com/office/powerpoint/2010/main" val="665989960"/>
              </p:ext>
            </p:extLst>
          </p:nvPr>
        </p:nvGraphicFramePr>
        <p:xfrm>
          <a:off x="892175" y="1714500"/>
          <a:ext cx="7543800" cy="4451351"/>
        </p:xfrm>
        <a:graphic>
          <a:graphicData uri="http://schemas.openxmlformats.org/drawingml/2006/table">
            <a:tbl>
              <a:tblPr/>
              <a:tblGrid>
                <a:gridCol w="2743200"/>
                <a:gridCol w="838200"/>
                <a:gridCol w="762000"/>
                <a:gridCol w="838200"/>
                <a:gridCol w="762000"/>
                <a:gridCol w="762000"/>
                <a:gridCol w="838200"/>
              </a:tblGrid>
              <a:tr h="609600">
                <a:tc rowSpan="3">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gridSpan="6">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smtClean="0">
                          <a:ln>
                            <a:noFill/>
                          </a:ln>
                          <a:solidFill>
                            <a:schemeClr val="tx1"/>
                          </a:solidFill>
                          <a:effectLst/>
                          <a:latin typeface="Arial" charset="0"/>
                        </a:rPr>
                        <a:t>type of exchange rate regime: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09600">
                <a:tc vMerge="1">
                  <a:txBody>
                    <a:bodyPr/>
                    <a:lstStyle/>
                    <a:p>
                      <a:endParaRPr lang="en-US"/>
                    </a:p>
                  </a:txBody>
                  <a:tcPr/>
                </a:tc>
                <a:tc gridSpan="3">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floating</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fixed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hMerge="1">
                  <a:txBody>
                    <a:bodyPr/>
                    <a:lstStyle/>
                    <a:p>
                      <a:endParaRPr lang="en-US"/>
                    </a:p>
                  </a:txBody>
                  <a:tcPr/>
                </a:tc>
                <a:tc hMerge="1">
                  <a:txBody>
                    <a:bodyPr/>
                    <a:lstStyle/>
                    <a:p>
                      <a:endParaRPr lang="en-US"/>
                    </a:p>
                  </a:txBody>
                  <a:tcPr/>
                </a:tc>
              </a:tr>
              <a:tr h="576263">
                <a:tc vMerge="1">
                  <a:txBody>
                    <a:bodyPr/>
                    <a:lstStyle/>
                    <a:p>
                      <a:endParaRPr lang="en-US"/>
                    </a:p>
                  </a:txBody>
                  <a:tcPr/>
                </a:tc>
                <a:tc gridSpan="6">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smtClean="0">
                          <a:ln>
                            <a:noFill/>
                          </a:ln>
                          <a:solidFill>
                            <a:schemeClr val="tx1"/>
                          </a:solidFill>
                          <a:effectLst/>
                          <a:latin typeface="Arial" charset="0"/>
                        </a:rPr>
                        <a:t>impact on:</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63575">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smtClean="0">
                          <a:ln>
                            <a:noFill/>
                          </a:ln>
                          <a:solidFill>
                            <a:schemeClr val="tx1"/>
                          </a:solidFill>
                          <a:effectLst/>
                          <a:latin typeface="Arial" charset="0"/>
                        </a:rPr>
                        <a:t>Policy</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NX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1" i="1" u="none" strike="noStrike" cap="none" normalizeH="0" baseline="0" smtClean="0">
                          <a:ln>
                            <a:noFill/>
                          </a:ln>
                          <a:solidFill>
                            <a:schemeClr val="tx1"/>
                          </a:solidFill>
                          <a:effectLst/>
                          <a:latin typeface="Arial" charset="0"/>
                        </a:rPr>
                        <a:t>NX</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663575">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fiscal expansion</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lang="en-US" sz="2400" dirty="0" smtClean="0">
                          <a:latin typeface="Wingdings 3" charset="2"/>
                          <a:cs typeface="Wingdings 3" charset="2"/>
                        </a:rPr>
                        <a:t>h</a:t>
                      </a:r>
                      <a:endParaRPr kumimoji="0" lang="en-US" sz="2300" b="0" i="0" u="none" strike="noStrike" cap="none" normalizeH="0" baseline="0" dirty="0" smtClean="0">
                        <a:ln>
                          <a:noFill/>
                        </a:ln>
                        <a:solidFill>
                          <a:schemeClr val="tx1"/>
                        </a:solidFill>
                        <a:effectLst/>
                        <a:latin typeface="Symbol" pitchFamily="18"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lang="en-US" sz="2400" dirty="0" err="1" smtClean="0">
                          <a:latin typeface="Wingdings 3" charset="2"/>
                          <a:cs typeface="Wingdings 3" charset="2"/>
                        </a:rPr>
                        <a:t>i</a:t>
                      </a:r>
                      <a:endParaRPr kumimoji="0" lang="en-US" sz="2300" b="0" i="0" u="none" strike="noStrike" cap="none" normalizeH="0" baseline="0" dirty="0" smtClean="0">
                        <a:ln>
                          <a:noFill/>
                        </a:ln>
                        <a:solidFill>
                          <a:schemeClr val="tx1"/>
                        </a:solidFill>
                        <a:effectLst/>
                        <a:latin typeface="Symbol" pitchFamily="18"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lang="en-US" sz="2400" dirty="0" smtClean="0">
                          <a:latin typeface="Wingdings 3" charset="2"/>
                          <a:cs typeface="Wingdings 3" charset="2"/>
                        </a:rPr>
                        <a:t>h</a:t>
                      </a:r>
                      <a:endParaRPr kumimoji="0" lang="en-US" sz="2300" b="0" i="0" u="none" strike="noStrike" cap="none" normalizeH="0" baseline="0" dirty="0" smtClean="0">
                        <a:ln>
                          <a:noFill/>
                        </a:ln>
                        <a:solidFill>
                          <a:schemeClr val="tx1"/>
                        </a:solidFill>
                        <a:effectLst/>
                        <a:latin typeface="Symbol" pitchFamily="18"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66516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mon. expansion</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lang="en-US" sz="2400" dirty="0" smtClean="0">
                          <a:latin typeface="Wingdings 3" charset="2"/>
                          <a:cs typeface="Wingdings 3" charset="2"/>
                        </a:rPr>
                        <a:t>h</a:t>
                      </a:r>
                      <a:endParaRPr kumimoji="0" lang="en-US" sz="2300" b="0" i="0" u="none" strike="noStrike" cap="none" normalizeH="0" baseline="0" dirty="0" smtClean="0">
                        <a:ln>
                          <a:noFill/>
                        </a:ln>
                        <a:solidFill>
                          <a:schemeClr val="tx1"/>
                        </a:solidFill>
                        <a:effectLst/>
                        <a:latin typeface="Symbol" pitchFamily="18"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lang="en-US" sz="2400" dirty="0" err="1" smtClean="0">
                          <a:latin typeface="Wingdings 3" charset="2"/>
                          <a:cs typeface="Wingdings 3" charset="2"/>
                        </a:rPr>
                        <a:t>i</a:t>
                      </a:r>
                      <a:endParaRPr kumimoji="0" lang="en-US" sz="2300" b="0" i="0" u="none" strike="noStrike" cap="none" normalizeH="0" baseline="0" dirty="0" smtClean="0">
                        <a:ln>
                          <a:noFill/>
                        </a:ln>
                        <a:solidFill>
                          <a:schemeClr val="tx1"/>
                        </a:solidFill>
                        <a:effectLst/>
                        <a:latin typeface="Symbol" pitchFamily="18"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lang="en-US" sz="2400" dirty="0" smtClean="0">
                          <a:latin typeface="Wingdings 3" charset="2"/>
                          <a:cs typeface="Wingdings 3" charset="2"/>
                        </a:rPr>
                        <a:t>h</a:t>
                      </a:r>
                      <a:endParaRPr kumimoji="0" lang="en-US" sz="2300" b="0" i="0" u="none" strike="noStrike" cap="none" normalizeH="0" baseline="0" dirty="0" smtClean="0">
                        <a:ln>
                          <a:noFill/>
                        </a:ln>
                        <a:solidFill>
                          <a:schemeClr val="tx1"/>
                        </a:solidFill>
                        <a:effectLst/>
                        <a:latin typeface="Symbol" pitchFamily="18"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663575">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import restriction</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lang="en-US" sz="2400" dirty="0" smtClean="0">
                          <a:latin typeface="Wingdings 3" charset="2"/>
                          <a:cs typeface="Wingdings 3" charset="2"/>
                        </a:rPr>
                        <a:t>h</a:t>
                      </a:r>
                      <a:endParaRPr kumimoji="0" lang="en-US" sz="2300" b="0" i="0" u="none" strike="noStrike" cap="none" normalizeH="0" baseline="0" dirty="0" smtClean="0">
                        <a:ln>
                          <a:noFill/>
                        </a:ln>
                        <a:solidFill>
                          <a:schemeClr val="tx1"/>
                        </a:solidFill>
                        <a:effectLst/>
                        <a:latin typeface="Symbol" pitchFamily="18"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smtClean="0">
                          <a:ln>
                            <a:noFill/>
                          </a:ln>
                          <a:solidFill>
                            <a:schemeClr val="tx1"/>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lang="en-US" sz="2400" dirty="0" smtClean="0">
                          <a:latin typeface="Wingdings 3" charset="2"/>
                          <a:cs typeface="Wingdings 3" charset="2"/>
                        </a:rPr>
                        <a:t>h</a:t>
                      </a:r>
                      <a:endParaRPr kumimoji="0" lang="en-US" sz="2300" b="0" i="0" u="none" strike="noStrike" cap="none" normalizeH="0" baseline="0" dirty="0" smtClean="0">
                        <a:ln>
                          <a:noFill/>
                        </a:ln>
                        <a:solidFill>
                          <a:schemeClr val="tx1"/>
                        </a:solidFill>
                        <a:effectLst/>
                        <a:latin typeface="Symbol" pitchFamily="18" charset="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lang="en-US" sz="2400" dirty="0" smtClean="0">
                          <a:latin typeface="Wingdings 3" charset="2"/>
                          <a:cs typeface="Wingdings 3" charset="2"/>
                        </a:rPr>
                        <a:t>h</a:t>
                      </a:r>
                      <a:endParaRPr kumimoji="0" lang="en-US" sz="2300" b="0" i="0" u="none" strike="noStrike" cap="none" normalizeH="0" baseline="0" dirty="0" smtClean="0">
                        <a:ln>
                          <a:noFill/>
                        </a:ln>
                        <a:solidFill>
                          <a:schemeClr val="tx1"/>
                        </a:solidFill>
                        <a:effectLst/>
                        <a:latin typeface="Symbol" pitchFamily="18" charset="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104786417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fade">
                                      <p:cBhvr>
                                        <p:cTn id="7" dur="500"/>
                                        <p:tgtEl>
                                          <p:spTgt spid="65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smtClean="0">
                <a:solidFill>
                  <a:srgbClr val="0E5229"/>
                </a:solidFill>
                <a:latin typeface="Tahoma" pitchFamily="34" charset="0"/>
                <a:ea typeface="Tahoma" pitchFamily="34" charset="0"/>
                <a:cs typeface="Tahoma" pitchFamily="34" charset="0"/>
              </a:rPr>
              <a:t>IN THIS CHAPTER, YOU WILL LEARN:</a:t>
            </a:r>
            <a:endParaRPr lang="en-US" sz="2800" spc="2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the </a:t>
            </a:r>
            <a:r>
              <a:rPr lang="en-US" sz="2700" dirty="0" err="1"/>
              <a:t>Mundell</a:t>
            </a:r>
            <a:r>
              <a:rPr lang="en-US" sz="2700" dirty="0"/>
              <a:t>-Fleming model </a:t>
            </a:r>
            <a:br>
              <a:rPr lang="en-US" sz="2700" dirty="0"/>
            </a:br>
            <a:r>
              <a:rPr lang="en-US" sz="2700" dirty="0"/>
              <a:t>(</a:t>
            </a:r>
            <a:r>
              <a:rPr lang="en-US" sz="2700" i="1" dirty="0"/>
              <a:t>IS</a:t>
            </a:r>
            <a:r>
              <a:rPr lang="en-US" sz="2700" dirty="0"/>
              <a:t>-</a:t>
            </a:r>
            <a:r>
              <a:rPr lang="en-US" sz="2700" i="1" dirty="0"/>
              <a:t>LM</a:t>
            </a:r>
            <a:r>
              <a:rPr lang="en-US" sz="2700" dirty="0"/>
              <a:t>  for the small open economy)</a:t>
            </a:r>
          </a:p>
          <a:p>
            <a:pPr>
              <a:buClr>
                <a:schemeClr val="tx1">
                  <a:lumMod val="50000"/>
                  <a:lumOff val="50000"/>
                </a:schemeClr>
              </a:buClr>
            </a:pPr>
            <a:r>
              <a:rPr lang="en-US" sz="2700" dirty="0"/>
              <a:t>causes and effects of interest rate differentials</a:t>
            </a:r>
          </a:p>
          <a:p>
            <a:pPr>
              <a:buClr>
                <a:schemeClr val="tx1">
                  <a:lumMod val="50000"/>
                  <a:lumOff val="50000"/>
                </a:schemeClr>
              </a:buClr>
            </a:pPr>
            <a:r>
              <a:rPr lang="en-US" sz="2700" dirty="0"/>
              <a:t>arguments for fixed vs. floating exchange rates</a:t>
            </a:r>
          </a:p>
          <a:p>
            <a:pPr>
              <a:buClr>
                <a:schemeClr val="tx1">
                  <a:lumMod val="50000"/>
                  <a:lumOff val="50000"/>
                </a:schemeClr>
              </a:buClr>
            </a:pPr>
            <a:r>
              <a:rPr lang="en-US" sz="2700" dirty="0"/>
              <a:t>how to derive the aggregate demand curve for a small open economy</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r>
              <a:rPr lang="en-US" smtClean="0"/>
              <a:t>Interest-rate differentials</a:t>
            </a:r>
          </a:p>
        </p:txBody>
      </p:sp>
      <p:sp>
        <p:nvSpPr>
          <p:cNvPr id="33795" name="Rectangle 5"/>
          <p:cNvSpPr>
            <a:spLocks noGrp="1" noChangeArrowheads="1"/>
          </p:cNvSpPr>
          <p:nvPr>
            <p:ph type="body" idx="1"/>
          </p:nvPr>
        </p:nvSpPr>
        <p:spPr>
          <a:xfrm>
            <a:off x="523875" y="1068782"/>
            <a:ext cx="8014483" cy="5065568"/>
          </a:xfrm>
        </p:spPr>
        <p:txBody>
          <a:bodyPr/>
          <a:lstStyle/>
          <a:p>
            <a:pPr marL="0" indent="0">
              <a:buFont typeface="Wingdings" pitchFamily="2" charset="2"/>
              <a:buNone/>
            </a:pPr>
            <a:r>
              <a:rPr lang="en-US" sz="2700" dirty="0" smtClean="0"/>
              <a:t>Two reasons why </a:t>
            </a:r>
            <a:r>
              <a:rPr lang="en-US" sz="2700" b="1" i="1" dirty="0" smtClean="0"/>
              <a:t>r</a:t>
            </a:r>
            <a:r>
              <a:rPr lang="en-US" sz="1100" dirty="0" smtClean="0"/>
              <a:t> </a:t>
            </a:r>
            <a:r>
              <a:rPr lang="en-US" sz="2700" dirty="0" smtClean="0"/>
              <a:t> may differ from </a:t>
            </a:r>
            <a:r>
              <a:rPr lang="en-US" sz="2700" b="1" i="1" dirty="0" smtClean="0"/>
              <a:t>r*</a:t>
            </a:r>
          </a:p>
          <a:p>
            <a:pPr marL="461963" lvl="1"/>
            <a:r>
              <a:rPr lang="en-US" sz="2600" b="1" dirty="0" smtClean="0">
                <a:solidFill>
                  <a:srgbClr val="CC0000"/>
                </a:solidFill>
              </a:rPr>
              <a:t>country risk</a:t>
            </a:r>
            <a:r>
              <a:rPr lang="en-US" sz="2600" dirty="0" smtClean="0"/>
              <a:t>:  </a:t>
            </a:r>
            <a:br>
              <a:rPr lang="en-US" sz="2600" dirty="0" smtClean="0"/>
            </a:br>
            <a:r>
              <a:rPr lang="en-US" sz="2600" dirty="0" smtClean="0"/>
              <a:t>The risk that the country’s borrowers will default on their loan repayments because of political or economic turmoil.  </a:t>
            </a:r>
            <a:endParaRPr lang="en-US" sz="2600" dirty="0"/>
          </a:p>
          <a:p>
            <a:pPr marL="461963" lvl="1" indent="0">
              <a:spcBef>
                <a:spcPts val="0"/>
              </a:spcBef>
              <a:buNone/>
            </a:pPr>
            <a:r>
              <a:rPr lang="en-US" sz="2600" dirty="0" smtClean="0"/>
              <a:t>Lenders require a higher interest rate to compensate them for this risk. </a:t>
            </a:r>
          </a:p>
          <a:p>
            <a:pPr marL="461963" lvl="1"/>
            <a:r>
              <a:rPr lang="en-US" sz="2600" b="1" dirty="0" smtClean="0">
                <a:solidFill>
                  <a:srgbClr val="CC0000"/>
                </a:solidFill>
              </a:rPr>
              <a:t>expected exchange rate changes</a:t>
            </a:r>
            <a:r>
              <a:rPr lang="en-US" sz="2600" dirty="0" smtClean="0"/>
              <a:t>:  </a:t>
            </a:r>
            <a:br>
              <a:rPr lang="en-US" sz="2600" dirty="0" smtClean="0"/>
            </a:br>
            <a:r>
              <a:rPr lang="en-US" sz="2600" dirty="0" smtClean="0"/>
              <a:t>If a country’s exchange rate is expected to fall, </a:t>
            </a:r>
            <a:br>
              <a:rPr lang="en-US" sz="2600" dirty="0" smtClean="0"/>
            </a:br>
            <a:r>
              <a:rPr lang="en-US" sz="2600" dirty="0" smtClean="0"/>
              <a:t>then its borrowers must pay a higher interest rate to compensate lenders for the expected currency depreciation.</a:t>
            </a:r>
          </a:p>
        </p:txBody>
      </p:sp>
    </p:spTree>
    <p:extLst>
      <p:ext uri="{BB962C8B-B14F-4D97-AF65-F5344CB8AC3E}">
        <p14:creationId xmlns:p14="http://schemas.microsoft.com/office/powerpoint/2010/main" val="370068757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r>
              <a:rPr lang="en-US" sz="3100" smtClean="0"/>
              <a:t>Differentials in the M-F model</a:t>
            </a:r>
          </a:p>
        </p:txBody>
      </p:sp>
      <p:sp>
        <p:nvSpPr>
          <p:cNvPr id="69635" name="Rectangle 3"/>
          <p:cNvSpPr>
            <a:spLocks noGrp="1" noChangeArrowheads="1"/>
          </p:cNvSpPr>
          <p:nvPr>
            <p:ph type="body" idx="1"/>
          </p:nvPr>
        </p:nvSpPr>
        <p:spPr>
          <a:xfrm>
            <a:off x="558800" y="1985963"/>
            <a:ext cx="8040688" cy="2498725"/>
          </a:xfrm>
        </p:spPr>
        <p:txBody>
          <a:bodyPr/>
          <a:lstStyle/>
          <a:p>
            <a:pPr marL="0" indent="0">
              <a:spcBef>
                <a:spcPct val="35000"/>
              </a:spcBef>
              <a:buFont typeface="Wingdings" pitchFamily="2" charset="2"/>
              <a:buNone/>
            </a:pPr>
            <a:r>
              <a:rPr lang="en-US" dirty="0" smtClean="0"/>
              <a:t>where  </a:t>
            </a:r>
            <a:r>
              <a:rPr lang="en-US" b="1" i="1" dirty="0" err="1" smtClean="0">
                <a:latin typeface="Times New Roman"/>
                <a:cs typeface="Times New Roman"/>
                <a:sym typeface="Symbol" pitchFamily="18" charset="2"/>
              </a:rPr>
              <a:t>θ</a:t>
            </a:r>
            <a:r>
              <a:rPr lang="en-US" dirty="0" smtClean="0">
                <a:sym typeface="Symbol" pitchFamily="18" charset="2"/>
              </a:rPr>
              <a:t>  (Greek letter “theta”) is a risk premium, assumed exogenous. </a:t>
            </a:r>
          </a:p>
          <a:p>
            <a:pPr marL="0" indent="0">
              <a:spcBef>
                <a:spcPct val="35000"/>
              </a:spcBef>
              <a:buFont typeface="Wingdings" pitchFamily="2" charset="2"/>
              <a:buNone/>
            </a:pPr>
            <a:r>
              <a:rPr lang="en-US" dirty="0" smtClean="0">
                <a:sym typeface="Symbol" pitchFamily="18" charset="2"/>
              </a:rPr>
              <a:t>Substitute the expression for </a:t>
            </a:r>
            <a:r>
              <a:rPr lang="en-US" b="1" i="1" dirty="0" smtClean="0">
                <a:sym typeface="Symbol" pitchFamily="18" charset="2"/>
              </a:rPr>
              <a:t>r</a:t>
            </a:r>
            <a:r>
              <a:rPr lang="en-US" dirty="0" smtClean="0">
                <a:sym typeface="Symbol" pitchFamily="18" charset="2"/>
              </a:rPr>
              <a:t>  into the </a:t>
            </a:r>
            <a:br>
              <a:rPr lang="en-US" dirty="0" smtClean="0">
                <a:sym typeface="Symbol" pitchFamily="18" charset="2"/>
              </a:rPr>
            </a:br>
            <a:r>
              <a:rPr lang="en-US" i="1" dirty="0" smtClean="0">
                <a:sym typeface="Symbol" pitchFamily="18" charset="2"/>
              </a:rPr>
              <a:t>IS*</a:t>
            </a:r>
            <a:r>
              <a:rPr lang="en-US" sz="1100" dirty="0" smtClean="0">
                <a:sym typeface="Symbol" pitchFamily="18" charset="2"/>
              </a:rPr>
              <a:t> </a:t>
            </a:r>
            <a:r>
              <a:rPr lang="en-US" dirty="0" smtClean="0">
                <a:sym typeface="Symbol" pitchFamily="18" charset="2"/>
              </a:rPr>
              <a:t> and </a:t>
            </a:r>
            <a:r>
              <a:rPr lang="en-US" i="1" dirty="0" smtClean="0">
                <a:sym typeface="Symbol" pitchFamily="18" charset="2"/>
              </a:rPr>
              <a:t>LM*</a:t>
            </a:r>
            <a:r>
              <a:rPr lang="en-US" sz="1100" dirty="0" smtClean="0">
                <a:sym typeface="Symbol" pitchFamily="18" charset="2"/>
              </a:rPr>
              <a:t> </a:t>
            </a:r>
            <a:r>
              <a:rPr lang="en-US" dirty="0" smtClean="0">
                <a:sym typeface="Symbol" pitchFamily="18" charset="2"/>
              </a:rPr>
              <a:t> equations:</a:t>
            </a:r>
          </a:p>
        </p:txBody>
      </p:sp>
      <p:graphicFrame>
        <p:nvGraphicFramePr>
          <p:cNvPr id="69636" name="Object 2"/>
          <p:cNvGraphicFramePr>
            <a:graphicFrameLocks noChangeAspect="1"/>
          </p:cNvGraphicFramePr>
          <p:nvPr/>
        </p:nvGraphicFramePr>
        <p:xfrm>
          <a:off x="2986088" y="4935538"/>
          <a:ext cx="3433762" cy="484187"/>
        </p:xfrm>
        <a:graphic>
          <a:graphicData uri="http://schemas.openxmlformats.org/presentationml/2006/ole">
            <mc:AlternateContent xmlns:mc="http://schemas.openxmlformats.org/markup-compatibility/2006">
              <mc:Choice xmlns:v="urn:schemas-microsoft-com:vml" Requires="v">
                <p:oleObj spid="_x0000_s11299" name="Equation" r:id="rId4" imgW="1536480" imgH="215640" progId="Equation.DSMT4">
                  <p:embed/>
                </p:oleObj>
              </mc:Choice>
              <mc:Fallback>
                <p:oleObj name="Equation" r:id="rId4" imgW="153648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6088" y="4935538"/>
                        <a:ext cx="3433762" cy="484187"/>
                      </a:xfrm>
                      <a:prstGeom prst="rect">
                        <a:avLst/>
                      </a:prstGeom>
                      <a:solidFill>
                        <a:schemeClr val="bg1">
                          <a:alpha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7" name="Object 3"/>
          <p:cNvGraphicFramePr>
            <a:graphicFrameLocks noChangeAspect="1"/>
          </p:cNvGraphicFramePr>
          <p:nvPr/>
        </p:nvGraphicFramePr>
        <p:xfrm>
          <a:off x="1614488" y="4267200"/>
          <a:ext cx="6307137" cy="465138"/>
        </p:xfrm>
        <a:graphic>
          <a:graphicData uri="http://schemas.openxmlformats.org/presentationml/2006/ole">
            <mc:AlternateContent xmlns:mc="http://schemas.openxmlformats.org/markup-compatibility/2006">
              <mc:Choice xmlns:v="urn:schemas-microsoft-com:vml" Requires="v">
                <p:oleObj spid="_x0000_s11300" name="Equation" r:id="rId6" imgW="2908080" imgH="215640" progId="Equation.DSMT4">
                  <p:embed/>
                </p:oleObj>
              </mc:Choice>
              <mc:Fallback>
                <p:oleObj name="Equation" r:id="rId6" imgW="2908080" imgH="215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4488" y="4267200"/>
                        <a:ext cx="6307137" cy="465138"/>
                      </a:xfrm>
                      <a:prstGeom prst="rect">
                        <a:avLst/>
                      </a:prstGeom>
                      <a:solidFill>
                        <a:schemeClr val="bg1">
                          <a:alpha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8" name="Object 4"/>
          <p:cNvGraphicFramePr>
            <a:graphicFrameLocks noChangeAspect="1"/>
          </p:cNvGraphicFramePr>
          <p:nvPr/>
        </p:nvGraphicFramePr>
        <p:xfrm>
          <a:off x="3224213" y="1370013"/>
          <a:ext cx="2176462" cy="514350"/>
        </p:xfrm>
        <a:graphic>
          <a:graphicData uri="http://schemas.openxmlformats.org/presentationml/2006/ole">
            <mc:AlternateContent xmlns:mc="http://schemas.openxmlformats.org/markup-compatibility/2006">
              <mc:Choice xmlns:v="urn:schemas-microsoft-com:vml" Requires="v">
                <p:oleObj spid="_x0000_s11301" name="Equation" r:id="rId8" imgW="914400" imgH="215640" progId="Equation.DSMT4">
                  <p:embed/>
                </p:oleObj>
              </mc:Choice>
              <mc:Fallback>
                <p:oleObj name="Equation" r:id="rId8" imgW="914400" imgH="2156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24213" y="1370013"/>
                        <a:ext cx="2176462"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4567814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638"/>
                                        </p:tgtEl>
                                        <p:attrNameLst>
                                          <p:attrName>style.visibility</p:attrName>
                                        </p:attrNameLst>
                                      </p:cBhvr>
                                      <p:to>
                                        <p:strVal val="visible"/>
                                      </p:to>
                                    </p:set>
                                    <p:animEffect transition="in" filter="wipe(left)">
                                      <p:cBhvr>
                                        <p:cTn id="7" dur="500"/>
                                        <p:tgtEl>
                                          <p:spTgt spid="696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5">
                                            <p:txEl>
                                              <p:pRg st="0" end="0"/>
                                            </p:txEl>
                                          </p:spTgt>
                                        </p:tgtEl>
                                        <p:attrNameLst>
                                          <p:attrName>style.visibility</p:attrName>
                                        </p:attrNameLst>
                                      </p:cBhvr>
                                      <p:to>
                                        <p:strVal val="visible"/>
                                      </p:to>
                                    </p:set>
                                    <p:animEffect transition="in" filter="wipe(left)">
                                      <p:cBhvr>
                                        <p:cTn id="12" dur="500"/>
                                        <p:tgtEl>
                                          <p:spTgt spid="696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5">
                                            <p:txEl>
                                              <p:pRg st="1" end="1"/>
                                            </p:txEl>
                                          </p:spTgt>
                                        </p:tgtEl>
                                        <p:attrNameLst>
                                          <p:attrName>style.visibility</p:attrName>
                                        </p:attrNameLst>
                                      </p:cBhvr>
                                      <p:to>
                                        <p:strVal val="visible"/>
                                      </p:to>
                                    </p:set>
                                    <p:animEffect transition="in" filter="wipe(left)">
                                      <p:cBhvr>
                                        <p:cTn id="17" dur="500"/>
                                        <p:tgtEl>
                                          <p:spTgt spid="6963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9637"/>
                                        </p:tgtEl>
                                        <p:attrNameLst>
                                          <p:attrName>style.visibility</p:attrName>
                                        </p:attrNameLst>
                                      </p:cBhvr>
                                      <p:to>
                                        <p:strVal val="visible"/>
                                      </p:to>
                                    </p:set>
                                    <p:animEffect transition="in" filter="wipe(left)">
                                      <p:cBhvr>
                                        <p:cTn id="22" dur="500"/>
                                        <p:tgtEl>
                                          <p:spTgt spid="696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9636"/>
                                        </p:tgtEl>
                                        <p:attrNameLst>
                                          <p:attrName>style.visibility</p:attrName>
                                        </p:attrNameLst>
                                      </p:cBhvr>
                                      <p:to>
                                        <p:strVal val="visible"/>
                                      </p:to>
                                    </p:set>
                                    <p:animEffect transition="in" filter="wipe(left)">
                                      <p:cBhvr>
                                        <p:cTn id="27"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bldLvl="3"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2"/>
          <p:cNvSpPr>
            <a:spLocks noGrp="1" noChangeArrowheads="1"/>
          </p:cNvSpPr>
          <p:nvPr>
            <p:ph type="title"/>
          </p:nvPr>
        </p:nvSpPr>
        <p:spPr>
          <a:xfrm>
            <a:off x="1565275" y="236538"/>
            <a:ext cx="6738938" cy="1195387"/>
          </a:xfrm>
        </p:spPr>
        <p:txBody>
          <a:bodyPr/>
          <a:lstStyle/>
          <a:p>
            <a:r>
              <a:rPr lang="en-US" sz="3100" dirty="0" smtClean="0"/>
              <a:t>The effects of an increase in </a:t>
            </a:r>
            <a:r>
              <a:rPr lang="en-US" sz="3600" i="1" dirty="0" err="1">
                <a:latin typeface="Times New Roman"/>
                <a:cs typeface="Times New Roman"/>
                <a:sym typeface="Symbol" pitchFamily="18" charset="2"/>
              </a:rPr>
              <a:t>θ</a:t>
            </a:r>
            <a:endParaRPr lang="en-US" i="1" dirty="0" smtClean="0">
              <a:sym typeface="Symbol" pitchFamily="18" charset="2"/>
            </a:endParaRPr>
          </a:p>
        </p:txBody>
      </p:sp>
      <p:grpSp>
        <p:nvGrpSpPr>
          <p:cNvPr id="2" name="Group 3"/>
          <p:cNvGrpSpPr>
            <a:grpSpLocks/>
          </p:cNvGrpSpPr>
          <p:nvPr/>
        </p:nvGrpSpPr>
        <p:grpSpPr bwMode="auto">
          <a:xfrm>
            <a:off x="6946900" y="2438400"/>
            <a:ext cx="673100" cy="2970213"/>
            <a:chOff x="4376" y="1536"/>
            <a:chExt cx="424" cy="1871"/>
          </a:xfrm>
        </p:grpSpPr>
        <p:sp>
          <p:nvSpPr>
            <p:cNvPr id="12321" name="Line 4"/>
            <p:cNvSpPr>
              <a:spLocks noChangeShapeType="1"/>
            </p:cNvSpPr>
            <p:nvPr/>
          </p:nvSpPr>
          <p:spPr bwMode="auto">
            <a:xfrm>
              <a:off x="4564" y="1765"/>
              <a:ext cx="0" cy="164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2293" name="Object 5"/>
            <p:cNvGraphicFramePr>
              <a:graphicFrameLocks noChangeAspect="1"/>
            </p:cNvGraphicFramePr>
            <p:nvPr/>
          </p:nvGraphicFramePr>
          <p:xfrm>
            <a:off x="4376" y="1536"/>
            <a:ext cx="424" cy="288"/>
          </p:xfrm>
          <a:graphic>
            <a:graphicData uri="http://schemas.openxmlformats.org/presentationml/2006/ole">
              <mc:AlternateContent xmlns:mc="http://schemas.openxmlformats.org/markup-compatibility/2006">
                <mc:Choice xmlns:v="urn:schemas-microsoft-com:vml" Requires="v">
                  <p:oleObj spid="_x0000_s12334" name="Equation" r:id="rId4" imgW="355320" imgH="241200" progId="Equation.DSMT4">
                    <p:embed/>
                  </p:oleObj>
                </mc:Choice>
                <mc:Fallback>
                  <p:oleObj name="Equation" r:id="rId4" imgW="35532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6" y="1536"/>
                          <a:ext cx="4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686" name="Line 6"/>
          <p:cNvSpPr>
            <a:spLocks noChangeShapeType="1"/>
          </p:cNvSpPr>
          <p:nvPr/>
        </p:nvSpPr>
        <p:spPr bwMode="auto">
          <a:xfrm>
            <a:off x="6705600" y="3124200"/>
            <a:ext cx="5095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87" name="Rectangle 7"/>
          <p:cNvSpPr>
            <a:spLocks noGrp="1" noChangeArrowheads="1"/>
          </p:cNvSpPr>
          <p:nvPr>
            <p:ph type="body" idx="1"/>
          </p:nvPr>
        </p:nvSpPr>
        <p:spPr>
          <a:xfrm>
            <a:off x="590550" y="1637663"/>
            <a:ext cx="3989388" cy="1219200"/>
          </a:xfrm>
          <a:noFill/>
        </p:spPr>
        <p:txBody>
          <a:bodyPr/>
          <a:lstStyle/>
          <a:p>
            <a:pPr marL="0" indent="0">
              <a:lnSpc>
                <a:spcPct val="115000"/>
              </a:lnSpc>
              <a:spcBef>
                <a:spcPct val="15000"/>
              </a:spcBef>
              <a:buFont typeface="Wingdings" pitchFamily="2" charset="2"/>
              <a:buNone/>
              <a:tabLst>
                <a:tab pos="461963" algn="l"/>
              </a:tabLst>
            </a:pPr>
            <a:r>
              <a:rPr lang="en-US" sz="2500" i="1" dirty="0" smtClean="0"/>
              <a:t>IS*</a:t>
            </a:r>
            <a:r>
              <a:rPr lang="en-US" sz="1100" dirty="0" smtClean="0"/>
              <a:t> </a:t>
            </a:r>
            <a:r>
              <a:rPr lang="en-US" sz="2500" dirty="0" smtClean="0"/>
              <a:t> shifts left, because </a:t>
            </a:r>
          </a:p>
          <a:p>
            <a:pPr marL="0" indent="0">
              <a:lnSpc>
                <a:spcPct val="115000"/>
              </a:lnSpc>
              <a:spcBef>
                <a:spcPct val="15000"/>
              </a:spcBef>
              <a:buNone/>
              <a:tabLst>
                <a:tab pos="461963" algn="l"/>
              </a:tabLst>
            </a:pPr>
            <a:r>
              <a:rPr lang="en-US" sz="2700" dirty="0" err="1" smtClean="0">
                <a:latin typeface="Wingdings 3" charset="2"/>
                <a:cs typeface="Wingdings 3" charset="2"/>
              </a:rPr>
              <a:t>h</a:t>
            </a:r>
            <a:r>
              <a:rPr lang="en-US" sz="2700" b="1" i="1" dirty="0" err="1" smtClean="0">
                <a:latin typeface="Times New Roman"/>
                <a:cs typeface="Times New Roman"/>
                <a:sym typeface="Symbol" pitchFamily="18" charset="2"/>
              </a:rPr>
              <a:t>θ</a:t>
            </a:r>
            <a:r>
              <a:rPr lang="en-US" sz="2700" i="1" dirty="0" smtClean="0">
                <a:sym typeface="Symbol" pitchFamily="18" charset="2"/>
              </a:rPr>
              <a:t> </a:t>
            </a:r>
            <a:r>
              <a:rPr lang="en-US" sz="2700" dirty="0" smtClean="0">
                <a:latin typeface="Symbol" pitchFamily="18" charset="2"/>
              </a:rPr>
              <a:t>  </a:t>
            </a:r>
            <a:r>
              <a:rPr lang="en-US" sz="2700" b="1" dirty="0" smtClean="0">
                <a:latin typeface="Wingdings 3" charset="2"/>
                <a:ea typeface="Wingdings"/>
                <a:cs typeface="Wingdings 3" charset="2"/>
                <a:sym typeface="Wingdings"/>
              </a:rPr>
              <a:t>g</a:t>
            </a:r>
            <a:r>
              <a:rPr lang="en-US" sz="2700" dirty="0" smtClean="0">
                <a:latin typeface="Symbol" pitchFamily="18" charset="2"/>
              </a:rPr>
              <a:t>    </a:t>
            </a:r>
            <a:r>
              <a:rPr lang="en-US" sz="2700" dirty="0" err="1" smtClean="0">
                <a:latin typeface="Wingdings 3" charset="2"/>
                <a:cs typeface="Wingdings 3" charset="2"/>
              </a:rPr>
              <a:t>h</a:t>
            </a:r>
            <a:r>
              <a:rPr lang="en-US" sz="2700" b="1" i="1" dirty="0" err="1" smtClean="0"/>
              <a:t>r</a:t>
            </a:r>
            <a:r>
              <a:rPr lang="en-US" sz="2700" b="1" i="1" dirty="0" smtClean="0"/>
              <a:t> </a:t>
            </a:r>
            <a:r>
              <a:rPr lang="en-US" sz="2700" b="1" dirty="0" smtClean="0"/>
              <a:t> </a:t>
            </a:r>
            <a:r>
              <a:rPr lang="en-US" sz="2700" b="1" dirty="0" smtClean="0">
                <a:latin typeface="Wingdings 3" charset="2"/>
                <a:ea typeface="Wingdings"/>
                <a:cs typeface="Wingdings 3" charset="2"/>
                <a:sym typeface="Wingdings"/>
              </a:rPr>
              <a:t>g</a:t>
            </a:r>
            <a:r>
              <a:rPr lang="en-US" sz="2700" dirty="0" smtClean="0"/>
              <a:t>  </a:t>
            </a:r>
            <a:r>
              <a:rPr lang="en-US" sz="2700" dirty="0" err="1" smtClean="0">
                <a:latin typeface="Wingdings 3" charset="2"/>
                <a:cs typeface="Wingdings 3" charset="2"/>
              </a:rPr>
              <a:t>i</a:t>
            </a:r>
            <a:r>
              <a:rPr lang="en-US" sz="2700" b="1" i="1" dirty="0" err="1" smtClean="0">
                <a:latin typeface="Tahoma" pitchFamily="34" charset="0"/>
              </a:rPr>
              <a:t>I</a:t>
            </a:r>
            <a:endParaRPr lang="en-US" sz="2700" b="1" i="1" dirty="0" smtClean="0">
              <a:latin typeface="Tahoma" pitchFamily="34" charset="0"/>
            </a:endParaRPr>
          </a:p>
        </p:txBody>
      </p:sp>
      <p:grpSp>
        <p:nvGrpSpPr>
          <p:cNvPr id="12298" name="Group 8"/>
          <p:cNvGrpSpPr>
            <a:grpSpLocks/>
          </p:cNvGrpSpPr>
          <p:nvPr/>
        </p:nvGrpSpPr>
        <p:grpSpPr bwMode="auto">
          <a:xfrm>
            <a:off x="4738688" y="2286000"/>
            <a:ext cx="3948112" cy="3581400"/>
            <a:chOff x="2985" y="1440"/>
            <a:chExt cx="2487" cy="2256"/>
          </a:xfrm>
        </p:grpSpPr>
        <p:grpSp>
          <p:nvGrpSpPr>
            <p:cNvPr id="12308" name="Group 9"/>
            <p:cNvGrpSpPr>
              <a:grpSpLocks/>
            </p:cNvGrpSpPr>
            <p:nvPr/>
          </p:nvGrpSpPr>
          <p:grpSpPr bwMode="auto">
            <a:xfrm>
              <a:off x="3168" y="1440"/>
              <a:ext cx="2304" cy="2112"/>
              <a:chOff x="3168" y="1440"/>
              <a:chExt cx="2304" cy="2112"/>
            </a:xfrm>
          </p:grpSpPr>
          <p:grpSp>
            <p:nvGrpSpPr>
              <p:cNvPr id="12316" name="Group 10"/>
              <p:cNvGrpSpPr>
                <a:grpSpLocks/>
              </p:cNvGrpSpPr>
              <p:nvPr/>
            </p:nvGrpSpPr>
            <p:grpSpPr bwMode="auto">
              <a:xfrm>
                <a:off x="3312" y="1680"/>
                <a:ext cx="1968" cy="1728"/>
                <a:chOff x="2640" y="1056"/>
                <a:chExt cx="2496" cy="2112"/>
              </a:xfrm>
            </p:grpSpPr>
            <p:sp>
              <p:nvSpPr>
                <p:cNvPr id="12319" name="Line 11"/>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0" name="Line 12"/>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17" name="Text Box 13"/>
              <p:cNvSpPr txBox="1">
                <a:spLocks noChangeArrowheads="1"/>
              </p:cNvSpPr>
              <p:nvPr/>
            </p:nvSpPr>
            <p:spPr bwMode="auto">
              <a:xfrm>
                <a:off x="5136" y="326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12318" name="Text Box 14"/>
              <p:cNvSpPr txBox="1">
                <a:spLocks noChangeArrowheads="1"/>
              </p:cNvSpPr>
              <p:nvPr/>
            </p:nvSpPr>
            <p:spPr bwMode="auto">
              <a:xfrm>
                <a:off x="3168" y="144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e</a:t>
                </a:r>
                <a:endParaRPr lang="en-US" sz="2200"/>
              </a:p>
            </p:txBody>
          </p:sp>
        </p:grpSp>
        <p:sp>
          <p:nvSpPr>
            <p:cNvPr id="12309" name="Text Box 15"/>
            <p:cNvSpPr txBox="1">
              <a:spLocks noChangeArrowheads="1"/>
            </p:cNvSpPr>
            <p:nvPr/>
          </p:nvSpPr>
          <p:spPr bwMode="auto">
            <a:xfrm>
              <a:off x="4032" y="34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baseline="-25000">
                  <a:latin typeface="Tahoma" pitchFamily="34" charset="0"/>
                </a:rPr>
                <a:t>1</a:t>
              </a:r>
              <a:r>
                <a:rPr lang="en-US" sz="2400"/>
                <a:t> </a:t>
              </a:r>
              <a:endParaRPr lang="en-US" sz="2200"/>
            </a:p>
          </p:txBody>
        </p:sp>
        <p:sp>
          <p:nvSpPr>
            <p:cNvPr id="12310" name="Text Box 16"/>
            <p:cNvSpPr txBox="1">
              <a:spLocks noChangeArrowheads="1"/>
            </p:cNvSpPr>
            <p:nvPr/>
          </p:nvSpPr>
          <p:spPr bwMode="auto">
            <a:xfrm>
              <a:off x="2985" y="202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e</a:t>
              </a:r>
              <a:r>
                <a:rPr lang="en-US" sz="2100" baseline="-25000">
                  <a:latin typeface="Tahoma" pitchFamily="34" charset="0"/>
                </a:rPr>
                <a:t>1</a:t>
              </a:r>
              <a:endParaRPr lang="en-US" sz="2100"/>
            </a:p>
          </p:txBody>
        </p:sp>
        <p:grpSp>
          <p:nvGrpSpPr>
            <p:cNvPr id="12311" name="Group 17"/>
            <p:cNvGrpSpPr>
              <a:grpSpLocks/>
            </p:cNvGrpSpPr>
            <p:nvPr/>
          </p:nvGrpSpPr>
          <p:grpSpPr bwMode="auto">
            <a:xfrm>
              <a:off x="4016" y="1536"/>
              <a:ext cx="424" cy="1871"/>
              <a:chOff x="4016" y="1536"/>
              <a:chExt cx="424" cy="1871"/>
            </a:xfrm>
          </p:grpSpPr>
          <p:sp>
            <p:nvSpPr>
              <p:cNvPr id="12315" name="Line 18"/>
              <p:cNvSpPr>
                <a:spLocks noChangeShapeType="1"/>
              </p:cNvSpPr>
              <p:nvPr/>
            </p:nvSpPr>
            <p:spPr bwMode="auto">
              <a:xfrm>
                <a:off x="4204" y="1765"/>
                <a:ext cx="0" cy="164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2292" name="Object 4"/>
              <p:cNvGraphicFramePr>
                <a:graphicFrameLocks noChangeAspect="1"/>
              </p:cNvGraphicFramePr>
              <p:nvPr/>
            </p:nvGraphicFramePr>
            <p:xfrm>
              <a:off x="4016" y="1536"/>
              <a:ext cx="424" cy="288"/>
            </p:xfrm>
            <a:graphic>
              <a:graphicData uri="http://schemas.openxmlformats.org/presentationml/2006/ole">
                <mc:AlternateContent xmlns:mc="http://schemas.openxmlformats.org/markup-compatibility/2006">
                  <mc:Choice xmlns:v="urn:schemas-microsoft-com:vml" Requires="v">
                    <p:oleObj spid="_x0000_s12335" name="Equation" r:id="rId6" imgW="355320" imgH="241200" progId="Equation.DSMT4">
                      <p:embed/>
                    </p:oleObj>
                  </mc:Choice>
                  <mc:Fallback>
                    <p:oleObj name="Equation" r:id="rId6" imgW="35532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6" y="1536"/>
                            <a:ext cx="4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312" name="Group 20"/>
            <p:cNvGrpSpPr>
              <a:grpSpLocks/>
            </p:cNvGrpSpPr>
            <p:nvPr/>
          </p:nvGrpSpPr>
          <p:grpSpPr bwMode="auto">
            <a:xfrm>
              <a:off x="3696" y="1712"/>
              <a:ext cx="1632" cy="1456"/>
              <a:chOff x="3696" y="1712"/>
              <a:chExt cx="1632" cy="1456"/>
            </a:xfrm>
          </p:grpSpPr>
          <p:sp>
            <p:nvSpPr>
              <p:cNvPr id="12314" name="Line 21"/>
              <p:cNvSpPr>
                <a:spLocks noChangeShapeType="1"/>
              </p:cNvSpPr>
              <p:nvPr/>
            </p:nvSpPr>
            <p:spPr bwMode="auto">
              <a:xfrm>
                <a:off x="3696" y="1712"/>
                <a:ext cx="1255" cy="1253"/>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2291" name="Object 3"/>
              <p:cNvGraphicFramePr>
                <a:graphicFrameLocks noChangeAspect="1"/>
              </p:cNvGraphicFramePr>
              <p:nvPr/>
            </p:nvGraphicFramePr>
            <p:xfrm>
              <a:off x="4944" y="2864"/>
              <a:ext cx="384" cy="304"/>
            </p:xfrm>
            <a:graphic>
              <a:graphicData uri="http://schemas.openxmlformats.org/presentationml/2006/ole">
                <mc:AlternateContent xmlns:mc="http://schemas.openxmlformats.org/markup-compatibility/2006">
                  <mc:Choice xmlns:v="urn:schemas-microsoft-com:vml" Requires="v">
                    <p:oleObj spid="_x0000_s12336" name="Equation" r:id="rId8" imgW="304560" imgH="241200" progId="Equation.DSMT4">
                      <p:embed/>
                    </p:oleObj>
                  </mc:Choice>
                  <mc:Fallback>
                    <p:oleObj name="Equation" r:id="rId8" imgW="30456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4" y="2864"/>
                            <a:ext cx="38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13" name="Line 23"/>
            <p:cNvSpPr>
              <a:spLocks noChangeShapeType="1"/>
            </p:cNvSpPr>
            <p:nvPr/>
          </p:nvSpPr>
          <p:spPr bwMode="auto">
            <a:xfrm flipH="1">
              <a:off x="3308" y="2220"/>
              <a:ext cx="89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704" name="Rectangle 24"/>
          <p:cNvSpPr>
            <a:spLocks noChangeArrowheads="1"/>
          </p:cNvSpPr>
          <p:nvPr/>
        </p:nvSpPr>
        <p:spPr bwMode="auto">
          <a:xfrm>
            <a:off x="581025" y="2844863"/>
            <a:ext cx="3962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buClr>
                <a:srgbClr val="008080"/>
              </a:buClr>
              <a:buSzPct val="120000"/>
              <a:buFont typeface="Wingdings" pitchFamily="2" charset="2"/>
              <a:buNone/>
              <a:tabLst>
                <a:tab pos="461963" algn="l"/>
              </a:tabLst>
            </a:pPr>
            <a:r>
              <a:rPr lang="en-US" sz="2500" i="1" dirty="0"/>
              <a:t>LM*</a:t>
            </a:r>
            <a:r>
              <a:rPr lang="en-US" sz="1100" dirty="0"/>
              <a:t> </a:t>
            </a:r>
            <a:r>
              <a:rPr lang="en-US" sz="2500" dirty="0"/>
              <a:t> shifts right, because </a:t>
            </a:r>
          </a:p>
          <a:p>
            <a:pPr>
              <a:lnSpc>
                <a:spcPct val="115000"/>
              </a:lnSpc>
              <a:buClr>
                <a:srgbClr val="008080"/>
              </a:buClr>
              <a:buSzPct val="120000"/>
              <a:tabLst>
                <a:tab pos="461963" algn="l"/>
              </a:tabLst>
            </a:pPr>
            <a:r>
              <a:rPr lang="en-US" sz="2700" kern="0" dirty="0" err="1">
                <a:solidFill>
                  <a:srgbClr val="000000"/>
                </a:solidFill>
                <a:latin typeface="Wingdings 3" charset="2"/>
                <a:cs typeface="Wingdings 3" charset="2"/>
              </a:rPr>
              <a:t>h</a:t>
            </a:r>
            <a:r>
              <a:rPr lang="en-US" sz="2700" b="1" i="1" kern="0" dirty="0" err="1">
                <a:solidFill>
                  <a:srgbClr val="000000"/>
                </a:solidFill>
                <a:latin typeface="Times New Roman"/>
                <a:cs typeface="Times New Roman"/>
                <a:sym typeface="Symbol" pitchFamily="18" charset="2"/>
              </a:rPr>
              <a:t>θ</a:t>
            </a:r>
            <a:r>
              <a:rPr lang="en-US" sz="2700" i="1" dirty="0" smtClean="0">
                <a:sym typeface="Symbol" pitchFamily="18" charset="2"/>
              </a:rPr>
              <a:t> </a:t>
            </a:r>
            <a:r>
              <a:rPr lang="en-US" sz="2700" dirty="0" smtClean="0">
                <a:latin typeface="Symbol" pitchFamily="18" charset="2"/>
              </a:rPr>
              <a:t>  </a:t>
            </a:r>
            <a:r>
              <a:rPr lang="en-US" sz="2700" b="1" dirty="0" smtClean="0">
                <a:latin typeface="Wingdings 3" charset="2"/>
                <a:ea typeface="Wingdings"/>
                <a:cs typeface="Wingdings 3" charset="2"/>
                <a:sym typeface="Wingdings"/>
              </a:rPr>
              <a:t>g</a:t>
            </a:r>
            <a:r>
              <a:rPr lang="en-US" sz="2700" dirty="0" smtClean="0">
                <a:latin typeface="Symbol" pitchFamily="18" charset="2"/>
              </a:rPr>
              <a:t>   </a:t>
            </a:r>
            <a:r>
              <a:rPr lang="en-US" sz="2700" dirty="0" err="1" smtClean="0">
                <a:latin typeface="Wingdings 3" charset="2"/>
                <a:cs typeface="Wingdings 3" charset="2"/>
              </a:rPr>
              <a:t>h</a:t>
            </a:r>
            <a:r>
              <a:rPr lang="en-US" sz="2700" b="1" i="1" dirty="0" err="1" smtClean="0"/>
              <a:t>r</a:t>
            </a:r>
            <a:r>
              <a:rPr lang="en-US" sz="2700" b="1" i="1" dirty="0" smtClean="0"/>
              <a:t> </a:t>
            </a:r>
            <a:r>
              <a:rPr lang="en-US" sz="2700" b="1" dirty="0" smtClean="0"/>
              <a:t> </a:t>
            </a:r>
            <a:r>
              <a:rPr lang="en-US" sz="2700" b="1" dirty="0" smtClean="0">
                <a:latin typeface="Wingdings 3" charset="2"/>
                <a:ea typeface="Wingdings"/>
                <a:cs typeface="Wingdings 3" charset="2"/>
                <a:sym typeface="Wingdings"/>
              </a:rPr>
              <a:t>g</a:t>
            </a:r>
            <a:r>
              <a:rPr lang="en-US" sz="2700" dirty="0" smtClean="0"/>
              <a:t>  </a:t>
            </a:r>
            <a:r>
              <a:rPr lang="en-US" sz="2700" dirty="0" err="1" smtClean="0">
                <a:latin typeface="Wingdings 3" charset="2"/>
                <a:cs typeface="Wingdings 3" charset="2"/>
              </a:rPr>
              <a:t>i</a:t>
            </a:r>
            <a:r>
              <a:rPr lang="en-US" sz="2500" dirty="0" smtClean="0"/>
              <a:t>(</a:t>
            </a:r>
            <a:r>
              <a:rPr lang="en-US" sz="2500" b="1" i="1" dirty="0"/>
              <a:t>M</a:t>
            </a:r>
            <a:r>
              <a:rPr lang="en-US" sz="2500" i="1" dirty="0"/>
              <a:t>/</a:t>
            </a:r>
            <a:r>
              <a:rPr lang="en-US" sz="2500" b="1" i="1" dirty="0"/>
              <a:t>P</a:t>
            </a:r>
            <a:r>
              <a:rPr lang="en-US" sz="2500" dirty="0"/>
              <a:t>)</a:t>
            </a:r>
            <a:r>
              <a:rPr lang="en-US" sz="2500" baseline="30000" dirty="0"/>
              <a:t>d</a:t>
            </a:r>
            <a:r>
              <a:rPr lang="en-US" sz="2500" dirty="0"/>
              <a:t>,</a:t>
            </a:r>
          </a:p>
          <a:p>
            <a:pPr>
              <a:lnSpc>
                <a:spcPct val="115000"/>
              </a:lnSpc>
              <a:buClr>
                <a:srgbClr val="008080"/>
              </a:buClr>
              <a:buSzPct val="120000"/>
              <a:buFont typeface="Wingdings" pitchFamily="2" charset="2"/>
              <a:buNone/>
              <a:tabLst>
                <a:tab pos="461963" algn="l"/>
              </a:tabLst>
            </a:pPr>
            <a:r>
              <a:rPr lang="en-US" sz="2500" dirty="0"/>
              <a:t>so </a:t>
            </a:r>
            <a:r>
              <a:rPr lang="en-US" sz="2500" b="1" i="1" dirty="0"/>
              <a:t>Y</a:t>
            </a:r>
            <a:r>
              <a:rPr lang="en-US" sz="2500" dirty="0"/>
              <a:t>  must rise to restore money market </a:t>
            </a:r>
            <a:r>
              <a:rPr lang="en-US" sz="2500" dirty="0" err="1"/>
              <a:t>eq’m</a:t>
            </a:r>
            <a:r>
              <a:rPr lang="en-US" sz="2500" dirty="0"/>
              <a:t>.</a:t>
            </a:r>
          </a:p>
        </p:txBody>
      </p:sp>
      <p:sp>
        <p:nvSpPr>
          <p:cNvPr id="71705" name="Rectangle 25"/>
          <p:cNvSpPr>
            <a:spLocks noChangeArrowheads="1"/>
          </p:cNvSpPr>
          <p:nvPr/>
        </p:nvSpPr>
        <p:spPr bwMode="auto">
          <a:xfrm>
            <a:off x="606425" y="4813300"/>
            <a:ext cx="2895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Bef>
                <a:spcPct val="15000"/>
              </a:spcBef>
              <a:buClr>
                <a:srgbClr val="008080"/>
              </a:buClr>
              <a:buSzPct val="120000"/>
              <a:buFont typeface="Wingdings" pitchFamily="2" charset="2"/>
              <a:buNone/>
              <a:tabLst>
                <a:tab pos="461963" algn="l"/>
              </a:tabLst>
            </a:pPr>
            <a:r>
              <a:rPr lang="en-US" sz="2500" dirty="0"/>
              <a:t>Results:  </a:t>
            </a:r>
            <a:br>
              <a:rPr lang="en-US" sz="2500" dirty="0"/>
            </a:br>
            <a:r>
              <a:rPr lang="en-US" sz="2600" dirty="0" err="1">
                <a:latin typeface="Times New Roman"/>
                <a:cs typeface="Times New Roman"/>
                <a:sym typeface="Symbol" pitchFamily="18" charset="2"/>
              </a:rPr>
              <a:t>Δ</a:t>
            </a:r>
            <a:r>
              <a:rPr lang="en-US" sz="2600" b="1" i="1" dirty="0" err="1" smtClean="0">
                <a:sym typeface="Symbol" pitchFamily="18" charset="2"/>
              </a:rPr>
              <a:t>e</a:t>
            </a:r>
            <a:r>
              <a:rPr lang="en-US" sz="2600" dirty="0" smtClean="0">
                <a:sym typeface="Symbol" pitchFamily="18" charset="2"/>
              </a:rPr>
              <a:t> </a:t>
            </a:r>
            <a:r>
              <a:rPr lang="en-US" sz="2600" dirty="0">
                <a:sym typeface="Symbol" pitchFamily="18" charset="2"/>
              </a:rPr>
              <a:t>&lt; 0, </a:t>
            </a:r>
            <a:r>
              <a:rPr lang="en-US" sz="2600" dirty="0">
                <a:latin typeface="Times New Roman"/>
                <a:cs typeface="Times New Roman"/>
                <a:sym typeface="Symbol" pitchFamily="18" charset="2"/>
              </a:rPr>
              <a:t>Δ</a:t>
            </a:r>
            <a:r>
              <a:rPr lang="en-US" sz="2600" b="1" i="1" dirty="0" smtClean="0">
                <a:sym typeface="Symbol" pitchFamily="18" charset="2"/>
              </a:rPr>
              <a:t>Y</a:t>
            </a:r>
            <a:r>
              <a:rPr lang="en-US" sz="2600" dirty="0" smtClean="0">
                <a:sym typeface="Symbol" pitchFamily="18" charset="2"/>
              </a:rPr>
              <a:t>  </a:t>
            </a:r>
            <a:r>
              <a:rPr lang="en-US" sz="2600" dirty="0">
                <a:sym typeface="Symbol" pitchFamily="18" charset="2"/>
              </a:rPr>
              <a:t>&gt; 0</a:t>
            </a:r>
          </a:p>
        </p:txBody>
      </p:sp>
      <p:grpSp>
        <p:nvGrpSpPr>
          <p:cNvPr id="8" name="Group 26"/>
          <p:cNvGrpSpPr>
            <a:grpSpLocks/>
          </p:cNvGrpSpPr>
          <p:nvPr/>
        </p:nvGrpSpPr>
        <p:grpSpPr bwMode="auto">
          <a:xfrm>
            <a:off x="5638800" y="3098800"/>
            <a:ext cx="2590800" cy="2311400"/>
            <a:chOff x="3552" y="1952"/>
            <a:chExt cx="1632" cy="1456"/>
          </a:xfrm>
        </p:grpSpPr>
        <p:sp>
          <p:nvSpPr>
            <p:cNvPr id="12307" name="Line 27"/>
            <p:cNvSpPr>
              <a:spLocks noChangeShapeType="1"/>
            </p:cNvSpPr>
            <p:nvPr/>
          </p:nvSpPr>
          <p:spPr bwMode="auto">
            <a:xfrm>
              <a:off x="3552" y="1952"/>
              <a:ext cx="1255" cy="125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2290" name="Object 2"/>
            <p:cNvGraphicFramePr>
              <a:graphicFrameLocks noChangeAspect="1"/>
            </p:cNvGraphicFramePr>
            <p:nvPr/>
          </p:nvGraphicFramePr>
          <p:xfrm>
            <a:off x="4800" y="3104"/>
            <a:ext cx="384" cy="304"/>
          </p:xfrm>
          <a:graphic>
            <a:graphicData uri="http://schemas.openxmlformats.org/presentationml/2006/ole">
              <mc:AlternateContent xmlns:mc="http://schemas.openxmlformats.org/markup-compatibility/2006">
                <mc:Choice xmlns:v="urn:schemas-microsoft-com:vml" Requires="v">
                  <p:oleObj spid="_x0000_s12337" name="Equation" r:id="rId10" imgW="304560" imgH="241200" progId="Equation.DSMT4">
                    <p:embed/>
                  </p:oleObj>
                </mc:Choice>
                <mc:Fallback>
                  <p:oleObj name="Equation" r:id="rId10" imgW="304560" imgH="241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0" y="3104"/>
                          <a:ext cx="38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29"/>
          <p:cNvGrpSpPr>
            <a:grpSpLocks/>
          </p:cNvGrpSpPr>
          <p:nvPr/>
        </p:nvGrpSpPr>
        <p:grpSpPr bwMode="auto">
          <a:xfrm>
            <a:off x="4752975" y="4419600"/>
            <a:ext cx="2492375" cy="457200"/>
            <a:chOff x="2994" y="2784"/>
            <a:chExt cx="1570" cy="288"/>
          </a:xfrm>
        </p:grpSpPr>
        <p:sp>
          <p:nvSpPr>
            <p:cNvPr id="12305" name="Text Box 30"/>
            <p:cNvSpPr txBox="1">
              <a:spLocks noChangeArrowheads="1"/>
            </p:cNvSpPr>
            <p:nvPr/>
          </p:nvSpPr>
          <p:spPr bwMode="auto">
            <a:xfrm>
              <a:off x="2994" y="278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e</a:t>
              </a:r>
              <a:r>
                <a:rPr lang="en-US" sz="2100" baseline="-25000">
                  <a:latin typeface="Tahoma" pitchFamily="34" charset="0"/>
                </a:rPr>
                <a:t>2</a:t>
              </a:r>
              <a:endParaRPr lang="en-US" sz="2100"/>
            </a:p>
          </p:txBody>
        </p:sp>
        <p:sp>
          <p:nvSpPr>
            <p:cNvPr id="12306" name="Line 31"/>
            <p:cNvSpPr>
              <a:spLocks noChangeShapeType="1"/>
            </p:cNvSpPr>
            <p:nvPr/>
          </p:nvSpPr>
          <p:spPr bwMode="auto">
            <a:xfrm flipH="1">
              <a:off x="3310" y="2964"/>
              <a:ext cx="1254" cy="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1712" name="Line 32"/>
          <p:cNvSpPr>
            <a:spLocks noChangeShapeType="1"/>
          </p:cNvSpPr>
          <p:nvPr/>
        </p:nvSpPr>
        <p:spPr bwMode="auto">
          <a:xfrm>
            <a:off x="5819775" y="3219450"/>
            <a:ext cx="485775"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1713" name="Text Box 33"/>
          <p:cNvSpPr txBox="1">
            <a:spLocks noChangeArrowheads="1"/>
          </p:cNvSpPr>
          <p:nvPr/>
        </p:nvSpPr>
        <p:spPr bwMode="auto">
          <a:xfrm>
            <a:off x="6965950" y="5410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baseline="-25000">
                <a:latin typeface="Tahoma" pitchFamily="34" charset="0"/>
              </a:rPr>
              <a:t>2</a:t>
            </a:r>
            <a:r>
              <a:rPr lang="en-US" sz="2400"/>
              <a:t> </a:t>
            </a:r>
            <a:endParaRPr lang="en-US" sz="2200"/>
          </a:p>
        </p:txBody>
      </p:sp>
    </p:spTree>
    <p:extLst>
      <p:ext uri="{BB962C8B-B14F-4D97-AF65-F5344CB8AC3E}">
        <p14:creationId xmlns:p14="http://schemas.microsoft.com/office/powerpoint/2010/main" val="98491415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7">
                                            <p:txEl>
                                              <p:pRg st="0" end="0"/>
                                            </p:txEl>
                                          </p:spTgt>
                                        </p:tgtEl>
                                        <p:attrNameLst>
                                          <p:attrName>style.visibility</p:attrName>
                                        </p:attrNameLst>
                                      </p:cBhvr>
                                      <p:to>
                                        <p:strVal val="visible"/>
                                      </p:to>
                                    </p:set>
                                    <p:animEffect transition="in" filter="wipe(left)">
                                      <p:cBhvr>
                                        <p:cTn id="7" dur="500"/>
                                        <p:tgtEl>
                                          <p:spTgt spid="716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7">
                                            <p:txEl>
                                              <p:pRg st="1" end="1"/>
                                            </p:txEl>
                                          </p:spTgt>
                                        </p:tgtEl>
                                        <p:attrNameLst>
                                          <p:attrName>style.visibility</p:attrName>
                                        </p:attrNameLst>
                                      </p:cBhvr>
                                      <p:to>
                                        <p:strVal val="visible"/>
                                      </p:to>
                                    </p:set>
                                    <p:animEffect transition="in" filter="wipe(left)">
                                      <p:cBhvr>
                                        <p:cTn id="12" dur="500"/>
                                        <p:tgtEl>
                                          <p:spTgt spid="716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2" fill="hold" grpId="0" nodeType="clickEffect">
                                  <p:stCondLst>
                                    <p:cond delay="0"/>
                                  </p:stCondLst>
                                  <p:childTnLst>
                                    <p:set>
                                      <p:cBhvr>
                                        <p:cTn id="16" dur="1" fill="hold">
                                          <p:stCondLst>
                                            <p:cond delay="0"/>
                                          </p:stCondLst>
                                        </p:cTn>
                                        <p:tgtEl>
                                          <p:spTgt spid="71712"/>
                                        </p:tgtEl>
                                        <p:attrNameLst>
                                          <p:attrName>style.visibility</p:attrName>
                                        </p:attrNameLst>
                                      </p:cBhvr>
                                      <p:to>
                                        <p:strVal val="visible"/>
                                      </p:to>
                                    </p:set>
                                    <p:anim calcmode="lin" valueType="num">
                                      <p:cBhvr>
                                        <p:cTn id="17" dur="500" fill="hold"/>
                                        <p:tgtEl>
                                          <p:spTgt spid="71712"/>
                                        </p:tgtEl>
                                        <p:attrNameLst>
                                          <p:attrName>ppt_x</p:attrName>
                                        </p:attrNameLst>
                                      </p:cBhvr>
                                      <p:tavLst>
                                        <p:tav tm="0">
                                          <p:val>
                                            <p:strVal val="#ppt_x+#ppt_w/2"/>
                                          </p:val>
                                        </p:tav>
                                        <p:tav tm="100000">
                                          <p:val>
                                            <p:strVal val="#ppt_x"/>
                                          </p:val>
                                        </p:tav>
                                      </p:tavLst>
                                    </p:anim>
                                    <p:anim calcmode="lin" valueType="num">
                                      <p:cBhvr>
                                        <p:cTn id="18" dur="500" fill="hold"/>
                                        <p:tgtEl>
                                          <p:spTgt spid="71712"/>
                                        </p:tgtEl>
                                        <p:attrNameLst>
                                          <p:attrName>ppt_y</p:attrName>
                                        </p:attrNameLst>
                                      </p:cBhvr>
                                      <p:tavLst>
                                        <p:tav tm="0">
                                          <p:val>
                                            <p:strVal val="#ppt_y"/>
                                          </p:val>
                                        </p:tav>
                                        <p:tav tm="100000">
                                          <p:val>
                                            <p:strVal val="#ppt_y"/>
                                          </p:val>
                                        </p:tav>
                                      </p:tavLst>
                                    </p:anim>
                                    <p:anim calcmode="lin" valueType="num">
                                      <p:cBhvr>
                                        <p:cTn id="19" dur="500" fill="hold"/>
                                        <p:tgtEl>
                                          <p:spTgt spid="71712"/>
                                        </p:tgtEl>
                                        <p:attrNameLst>
                                          <p:attrName>ppt_w</p:attrName>
                                        </p:attrNameLst>
                                      </p:cBhvr>
                                      <p:tavLst>
                                        <p:tav tm="0">
                                          <p:val>
                                            <p:fltVal val="0"/>
                                          </p:val>
                                        </p:tav>
                                        <p:tav tm="100000">
                                          <p:val>
                                            <p:strVal val="#ppt_w"/>
                                          </p:val>
                                        </p:tav>
                                      </p:tavLst>
                                    </p:anim>
                                    <p:anim calcmode="lin" valueType="num">
                                      <p:cBhvr>
                                        <p:cTn id="20" dur="500" fill="hold"/>
                                        <p:tgtEl>
                                          <p:spTgt spid="71712"/>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500"/>
                            </p:stCondLst>
                            <p:childTnLst>
                              <p:par>
                                <p:cTn id="22" presetID="18" presetClass="entr" presetSubtype="6"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strips(downRight)">
                                      <p:cBhvr>
                                        <p:cTn id="24" dur="500"/>
                                        <p:tgtEl>
                                          <p:spTgt spid="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1704">
                                            <p:txEl>
                                              <p:pRg st="0" end="0"/>
                                            </p:txEl>
                                          </p:spTgt>
                                        </p:tgtEl>
                                        <p:attrNameLst>
                                          <p:attrName>style.visibility</p:attrName>
                                        </p:attrNameLst>
                                      </p:cBhvr>
                                      <p:to>
                                        <p:strVal val="visible"/>
                                      </p:to>
                                    </p:set>
                                    <p:animEffect transition="in" filter="wipe(left)">
                                      <p:cBhvr>
                                        <p:cTn id="29" dur="500"/>
                                        <p:tgtEl>
                                          <p:spTgt spid="71704">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1704">
                                            <p:txEl>
                                              <p:pRg st="1" end="1"/>
                                            </p:txEl>
                                          </p:spTgt>
                                        </p:tgtEl>
                                        <p:attrNameLst>
                                          <p:attrName>style.visibility</p:attrName>
                                        </p:attrNameLst>
                                      </p:cBhvr>
                                      <p:to>
                                        <p:strVal val="visible"/>
                                      </p:to>
                                    </p:set>
                                    <p:animEffect transition="in" filter="wipe(left)">
                                      <p:cBhvr>
                                        <p:cTn id="34" dur="500"/>
                                        <p:tgtEl>
                                          <p:spTgt spid="71704">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1704">
                                            <p:txEl>
                                              <p:pRg st="2" end="2"/>
                                            </p:txEl>
                                          </p:spTgt>
                                        </p:tgtEl>
                                        <p:attrNameLst>
                                          <p:attrName>style.visibility</p:attrName>
                                        </p:attrNameLst>
                                      </p:cBhvr>
                                      <p:to>
                                        <p:strVal val="visible"/>
                                      </p:to>
                                    </p:set>
                                    <p:animEffect transition="in" filter="wipe(left)">
                                      <p:cBhvr>
                                        <p:cTn id="39" dur="500"/>
                                        <p:tgtEl>
                                          <p:spTgt spid="71704">
                                            <p:txEl>
                                              <p:pRg st="2" end="2"/>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grpId="0" nodeType="clickEffect">
                                  <p:stCondLst>
                                    <p:cond delay="0"/>
                                  </p:stCondLst>
                                  <p:childTnLst>
                                    <p:set>
                                      <p:cBhvr>
                                        <p:cTn id="43" dur="1" fill="hold">
                                          <p:stCondLst>
                                            <p:cond delay="0"/>
                                          </p:stCondLst>
                                        </p:cTn>
                                        <p:tgtEl>
                                          <p:spTgt spid="71686"/>
                                        </p:tgtEl>
                                        <p:attrNameLst>
                                          <p:attrName>style.visibility</p:attrName>
                                        </p:attrNameLst>
                                      </p:cBhvr>
                                      <p:to>
                                        <p:strVal val="visible"/>
                                      </p:to>
                                    </p:set>
                                    <p:anim calcmode="lin" valueType="num">
                                      <p:cBhvr>
                                        <p:cTn id="44" dur="500" fill="hold"/>
                                        <p:tgtEl>
                                          <p:spTgt spid="71686"/>
                                        </p:tgtEl>
                                        <p:attrNameLst>
                                          <p:attrName>ppt_x</p:attrName>
                                        </p:attrNameLst>
                                      </p:cBhvr>
                                      <p:tavLst>
                                        <p:tav tm="0">
                                          <p:val>
                                            <p:strVal val="#ppt_x-#ppt_w/2"/>
                                          </p:val>
                                        </p:tav>
                                        <p:tav tm="100000">
                                          <p:val>
                                            <p:strVal val="#ppt_x"/>
                                          </p:val>
                                        </p:tav>
                                      </p:tavLst>
                                    </p:anim>
                                    <p:anim calcmode="lin" valueType="num">
                                      <p:cBhvr>
                                        <p:cTn id="45" dur="500" fill="hold"/>
                                        <p:tgtEl>
                                          <p:spTgt spid="71686"/>
                                        </p:tgtEl>
                                        <p:attrNameLst>
                                          <p:attrName>ppt_y</p:attrName>
                                        </p:attrNameLst>
                                      </p:cBhvr>
                                      <p:tavLst>
                                        <p:tav tm="0">
                                          <p:val>
                                            <p:strVal val="#ppt_y"/>
                                          </p:val>
                                        </p:tav>
                                        <p:tav tm="100000">
                                          <p:val>
                                            <p:strVal val="#ppt_y"/>
                                          </p:val>
                                        </p:tav>
                                      </p:tavLst>
                                    </p:anim>
                                    <p:anim calcmode="lin" valueType="num">
                                      <p:cBhvr>
                                        <p:cTn id="46" dur="500" fill="hold"/>
                                        <p:tgtEl>
                                          <p:spTgt spid="71686"/>
                                        </p:tgtEl>
                                        <p:attrNameLst>
                                          <p:attrName>ppt_w</p:attrName>
                                        </p:attrNameLst>
                                      </p:cBhvr>
                                      <p:tavLst>
                                        <p:tav tm="0">
                                          <p:val>
                                            <p:fltVal val="0"/>
                                          </p:val>
                                        </p:tav>
                                        <p:tav tm="100000">
                                          <p:val>
                                            <p:strVal val="#ppt_w"/>
                                          </p:val>
                                        </p:tav>
                                      </p:tavLst>
                                    </p:anim>
                                    <p:anim calcmode="lin" valueType="num">
                                      <p:cBhvr>
                                        <p:cTn id="47" dur="500" fill="hold"/>
                                        <p:tgtEl>
                                          <p:spTgt spid="71686"/>
                                        </p:tgtEl>
                                        <p:attrNameLst>
                                          <p:attrName>ppt_h</p:attrName>
                                        </p:attrNameLst>
                                      </p:cBhvr>
                                      <p:tavLst>
                                        <p:tav tm="0">
                                          <p:val>
                                            <p:strVal val="#ppt_h"/>
                                          </p:val>
                                        </p:tav>
                                        <p:tav tm="100000">
                                          <p:val>
                                            <p:strVal val="#ppt_h"/>
                                          </p:val>
                                        </p:tav>
                                      </p:tavLst>
                                    </p:anim>
                                  </p:childTnLst>
                                </p:cTn>
                              </p:par>
                            </p:childTnLst>
                          </p:cTn>
                        </p:par>
                        <p:par>
                          <p:cTn id="48" fill="hold" nodeType="afterGroup">
                            <p:stCondLst>
                              <p:cond delay="500"/>
                            </p:stCondLst>
                            <p:childTnLst>
                              <p:par>
                                <p:cTn id="49" presetID="22" presetClass="entr" presetSubtype="1"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up)">
                                      <p:cBhvr>
                                        <p:cTn id="51" dur="500"/>
                                        <p:tgtEl>
                                          <p:spTgt spid="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2"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right)">
                                      <p:cBhvr>
                                        <p:cTn id="56" dur="500"/>
                                        <p:tgtEl>
                                          <p:spTgt spid="9"/>
                                        </p:tgtEl>
                                      </p:cBhvr>
                                    </p:animEffect>
                                  </p:childTnLst>
                                </p:cTn>
                              </p:par>
                            </p:childTnLst>
                          </p:cTn>
                        </p:par>
                        <p:par>
                          <p:cTn id="57" fill="hold" nodeType="afterGroup">
                            <p:stCondLst>
                              <p:cond delay="500"/>
                            </p:stCondLst>
                            <p:childTnLst>
                              <p:par>
                                <p:cTn id="58" presetID="18" presetClass="entr" presetSubtype="12" fill="hold" grpId="0" nodeType="afterEffect">
                                  <p:stCondLst>
                                    <p:cond delay="0"/>
                                  </p:stCondLst>
                                  <p:childTnLst>
                                    <p:set>
                                      <p:cBhvr>
                                        <p:cTn id="59" dur="1" fill="hold">
                                          <p:stCondLst>
                                            <p:cond delay="0"/>
                                          </p:stCondLst>
                                        </p:cTn>
                                        <p:tgtEl>
                                          <p:spTgt spid="71713"/>
                                        </p:tgtEl>
                                        <p:attrNameLst>
                                          <p:attrName>style.visibility</p:attrName>
                                        </p:attrNameLst>
                                      </p:cBhvr>
                                      <p:to>
                                        <p:strVal val="visible"/>
                                      </p:to>
                                    </p:set>
                                    <p:animEffect transition="in" filter="strips(downLeft)">
                                      <p:cBhvr>
                                        <p:cTn id="60" dur="500"/>
                                        <p:tgtEl>
                                          <p:spTgt spid="7171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71705">
                                            <p:txEl>
                                              <p:charRg st="4294967295" end="4294967295"/>
                                            </p:txEl>
                                          </p:spTgt>
                                        </p:tgtEl>
                                        <p:attrNameLst>
                                          <p:attrName>style.visibility</p:attrName>
                                        </p:attrNameLst>
                                      </p:cBhvr>
                                      <p:to>
                                        <p:strVal val="visible"/>
                                      </p:to>
                                    </p:set>
                                    <p:animEffect transition="in" filter="wipe(left)">
                                      <p:cBhvr>
                                        <p:cTn id="65" dur="500"/>
                                        <p:tgtEl>
                                          <p:spTgt spid="71705">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animBg="1"/>
      <p:bldP spid="71687" grpId="0" build="p" autoUpdateAnimBg="0"/>
      <p:bldP spid="71704" grpId="0" build="p" autoUpdateAnimBg="0"/>
      <p:bldP spid="71705" grpId="0" autoUpdateAnimBg="0"/>
      <p:bldP spid="71712" grpId="0" animBg="1"/>
      <p:bldP spid="7171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481013" y="1466850"/>
            <a:ext cx="8074025" cy="5105400"/>
          </a:xfrm>
        </p:spPr>
        <p:txBody>
          <a:bodyPr/>
          <a:lstStyle/>
          <a:p>
            <a:pPr marL="287338" indent="-287338">
              <a:spcBef>
                <a:spcPct val="15000"/>
              </a:spcBef>
            </a:pPr>
            <a:r>
              <a:rPr lang="en-US" sz="2600" dirty="0" smtClean="0"/>
              <a:t>The fall in </a:t>
            </a:r>
            <a:r>
              <a:rPr lang="en-US" sz="2600" b="1" i="1" dirty="0" smtClean="0"/>
              <a:t>e</a:t>
            </a:r>
            <a:r>
              <a:rPr lang="en-US" sz="1100" dirty="0" smtClean="0"/>
              <a:t> </a:t>
            </a:r>
            <a:r>
              <a:rPr lang="en-US" sz="2600" dirty="0" smtClean="0"/>
              <a:t> is intuitive:  </a:t>
            </a:r>
            <a:br>
              <a:rPr lang="en-US" sz="2600" dirty="0" smtClean="0"/>
            </a:br>
            <a:r>
              <a:rPr lang="en-US" sz="2600" dirty="0" smtClean="0"/>
              <a:t>An increase in country risk or an expected depreciation makes holding the country’s currency less attractive.  </a:t>
            </a:r>
          </a:p>
          <a:p>
            <a:pPr marL="287338" indent="-287338">
              <a:spcBef>
                <a:spcPct val="15000"/>
              </a:spcBef>
              <a:buFont typeface="Wingdings" pitchFamily="2" charset="2"/>
              <a:buNone/>
            </a:pPr>
            <a:r>
              <a:rPr lang="en-US" sz="2600" dirty="0" smtClean="0"/>
              <a:t>		</a:t>
            </a:r>
            <a:r>
              <a:rPr lang="en-US" sz="2600" i="1" dirty="0" smtClean="0"/>
              <a:t>Note:  An expected depreciation is a </a:t>
            </a:r>
            <a:br>
              <a:rPr lang="en-US" sz="2600" i="1" dirty="0" smtClean="0"/>
            </a:br>
            <a:r>
              <a:rPr lang="en-US" sz="2600" i="1" dirty="0" smtClean="0"/>
              <a:t>	self-fulfilling prophecy.  </a:t>
            </a:r>
          </a:p>
          <a:p>
            <a:pPr marL="287338" indent="-287338">
              <a:spcBef>
                <a:spcPct val="55000"/>
              </a:spcBef>
            </a:pPr>
            <a:r>
              <a:rPr lang="en-US" sz="2600" dirty="0" smtClean="0"/>
              <a:t>The increase in </a:t>
            </a:r>
            <a:r>
              <a:rPr lang="en-US" sz="2600" b="1" i="1" dirty="0" smtClean="0"/>
              <a:t>Y</a:t>
            </a:r>
            <a:r>
              <a:rPr lang="en-US" sz="2600" dirty="0" smtClean="0"/>
              <a:t>  occurs because </a:t>
            </a:r>
          </a:p>
          <a:p>
            <a:pPr marL="801688" lvl="1" indent="-230188">
              <a:spcBef>
                <a:spcPct val="25000"/>
              </a:spcBef>
              <a:buFont typeface="Wingdings" pitchFamily="2" charset="2"/>
              <a:buNone/>
            </a:pPr>
            <a:r>
              <a:rPr lang="en-US" sz="2600" dirty="0" smtClean="0"/>
              <a:t>the boost in </a:t>
            </a:r>
            <a:r>
              <a:rPr lang="en-US" sz="2600" b="1" i="1" dirty="0" smtClean="0"/>
              <a:t>NX</a:t>
            </a:r>
            <a:r>
              <a:rPr lang="en-US" sz="2600" dirty="0" smtClean="0"/>
              <a:t> (from the depreciation)</a:t>
            </a:r>
          </a:p>
          <a:p>
            <a:pPr marL="801688" lvl="1" indent="-230188">
              <a:spcBef>
                <a:spcPct val="25000"/>
              </a:spcBef>
              <a:buFont typeface="Wingdings" pitchFamily="2" charset="2"/>
              <a:buNone/>
            </a:pPr>
            <a:r>
              <a:rPr lang="en-US" sz="2600" dirty="0" smtClean="0"/>
              <a:t>is greater than the fall in </a:t>
            </a:r>
            <a:r>
              <a:rPr lang="en-US" sz="2600" b="1" i="1" dirty="0" smtClean="0">
                <a:latin typeface="Tahoma" pitchFamily="34" charset="0"/>
              </a:rPr>
              <a:t>I</a:t>
            </a:r>
            <a:r>
              <a:rPr lang="en-US" sz="2600" dirty="0" smtClean="0"/>
              <a:t>  (from the rise in </a:t>
            </a:r>
            <a:r>
              <a:rPr lang="en-US" sz="2600" b="1" i="1" dirty="0" smtClean="0"/>
              <a:t>r</a:t>
            </a:r>
            <a:r>
              <a:rPr lang="en-US" sz="900" b="1" i="1" dirty="0" smtClean="0"/>
              <a:t> </a:t>
            </a:r>
            <a:r>
              <a:rPr lang="en-US" sz="2600" dirty="0" smtClean="0"/>
              <a:t>).</a:t>
            </a:r>
          </a:p>
        </p:txBody>
      </p:sp>
      <p:sp>
        <p:nvSpPr>
          <p:cNvPr id="34819" name="Rectangle 3"/>
          <p:cNvSpPr>
            <a:spLocks noGrp="1" noChangeArrowheads="1"/>
          </p:cNvSpPr>
          <p:nvPr>
            <p:ph type="title"/>
          </p:nvPr>
        </p:nvSpPr>
        <p:spPr>
          <a:xfrm>
            <a:off x="1565275" y="236538"/>
            <a:ext cx="6738938" cy="1195387"/>
          </a:xfrm>
          <a:noFill/>
        </p:spPr>
        <p:txBody>
          <a:bodyPr/>
          <a:lstStyle/>
          <a:p>
            <a:r>
              <a:rPr lang="en-US" sz="3100" dirty="0" smtClean="0"/>
              <a:t>The effects of an increase in </a:t>
            </a:r>
            <a:r>
              <a:rPr lang="en-US" i="1" dirty="0" err="1" smtClean="0">
                <a:latin typeface="Times New Roman"/>
                <a:cs typeface="Times New Roman"/>
                <a:sym typeface="Symbol" pitchFamily="18" charset="2"/>
              </a:rPr>
              <a:t>θ</a:t>
            </a:r>
            <a:endParaRPr lang="en-US" i="1" dirty="0" smtClean="0">
              <a:latin typeface="Times New Roman"/>
              <a:cs typeface="Times New Roman"/>
              <a:sym typeface="Symbol" pitchFamily="18" charset="2"/>
            </a:endParaRPr>
          </a:p>
        </p:txBody>
      </p:sp>
    </p:spTree>
    <p:extLst>
      <p:ext uri="{BB962C8B-B14F-4D97-AF65-F5344CB8AC3E}">
        <p14:creationId xmlns:p14="http://schemas.microsoft.com/office/powerpoint/2010/main" val="10585758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r>
              <a:rPr lang="en-US" dirty="0" smtClean="0"/>
              <a:t>Why income may not rise</a:t>
            </a:r>
          </a:p>
        </p:txBody>
      </p:sp>
      <p:sp>
        <p:nvSpPr>
          <p:cNvPr id="35843" name="Rectangle 5"/>
          <p:cNvSpPr>
            <a:spLocks noGrp="1" noChangeArrowheads="1"/>
          </p:cNvSpPr>
          <p:nvPr>
            <p:ph type="body" idx="1"/>
          </p:nvPr>
        </p:nvSpPr>
        <p:spPr/>
        <p:txBody>
          <a:bodyPr/>
          <a:lstStyle/>
          <a:p>
            <a:r>
              <a:rPr lang="en-US" dirty="0" smtClean="0"/>
              <a:t>The central bank may try to prevent the depreciation by reducing the money supply.</a:t>
            </a:r>
          </a:p>
          <a:p>
            <a:r>
              <a:rPr lang="en-US" dirty="0" smtClean="0"/>
              <a:t>The depreciation might boost the price of imports enough to increase the price level (which would reduce the real money supply).</a:t>
            </a:r>
          </a:p>
          <a:p>
            <a:r>
              <a:rPr lang="en-US" dirty="0" smtClean="0"/>
              <a:t>Consumers might respond to the increased risk by holding more money.</a:t>
            </a:r>
          </a:p>
          <a:p>
            <a:pPr>
              <a:buFont typeface="Wingdings" pitchFamily="2" charset="2"/>
              <a:buNone/>
            </a:pPr>
            <a:r>
              <a:rPr lang="en-US" dirty="0" smtClean="0"/>
              <a:t>Each of the above would shift </a:t>
            </a:r>
            <a:r>
              <a:rPr lang="en-US" i="1" dirty="0" smtClean="0"/>
              <a:t>LM*</a:t>
            </a:r>
            <a:r>
              <a:rPr lang="en-US" sz="1100" dirty="0" smtClean="0"/>
              <a:t> </a:t>
            </a:r>
            <a:r>
              <a:rPr lang="en-US" dirty="0" smtClean="0"/>
              <a:t> leftward.</a:t>
            </a:r>
          </a:p>
        </p:txBody>
      </p:sp>
    </p:spTree>
    <p:extLst>
      <p:ext uri="{BB962C8B-B14F-4D97-AF65-F5344CB8AC3E}">
        <p14:creationId xmlns:p14="http://schemas.microsoft.com/office/powerpoint/2010/main" val="204139112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p:txBody>
          <a:bodyPr/>
          <a:lstStyle/>
          <a:p>
            <a:r>
              <a:rPr lang="en-US" sz="2800" smtClean="0"/>
              <a:t>CASE STUDY:  </a:t>
            </a:r>
            <a:br>
              <a:rPr lang="en-US" sz="2800" smtClean="0"/>
            </a:br>
            <a:r>
              <a:rPr lang="en-US" smtClean="0"/>
              <a:t>The Mexican peso crisis</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1265238"/>
            <a:ext cx="8001000"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778221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fade">
                                      <p:cBhvr>
                                        <p:cTn id="7" dur="500"/>
                                        <p:tgtEl>
                                          <p:spTgt spid="7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1265238"/>
            <a:ext cx="8001000"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4"/>
          <p:cNvSpPr>
            <a:spLocks noGrp="1" noChangeArrowheads="1"/>
          </p:cNvSpPr>
          <p:nvPr>
            <p:ph type="title"/>
          </p:nvPr>
        </p:nvSpPr>
        <p:spPr/>
        <p:txBody>
          <a:bodyPr/>
          <a:lstStyle/>
          <a:p>
            <a:r>
              <a:rPr lang="en-US" sz="2800" smtClean="0"/>
              <a:t>CASE STUDY:  </a:t>
            </a:r>
            <a:br>
              <a:rPr lang="en-US" sz="2800" smtClean="0"/>
            </a:br>
            <a:r>
              <a:rPr lang="en-US" smtClean="0"/>
              <a:t>The Mexican peso crisis</a:t>
            </a:r>
          </a:p>
        </p:txBody>
      </p:sp>
    </p:spTree>
    <p:extLst>
      <p:ext uri="{BB962C8B-B14F-4D97-AF65-F5344CB8AC3E}">
        <p14:creationId xmlns:p14="http://schemas.microsoft.com/office/powerpoint/2010/main" val="1334843044"/>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r>
              <a:rPr lang="en-US" smtClean="0"/>
              <a:t>The Peso crisis didn’t just hurt Mexico</a:t>
            </a:r>
          </a:p>
        </p:txBody>
      </p:sp>
      <p:sp>
        <p:nvSpPr>
          <p:cNvPr id="81925" name="Rectangle 5"/>
          <p:cNvSpPr>
            <a:spLocks noGrp="1" noChangeArrowheads="1"/>
          </p:cNvSpPr>
          <p:nvPr>
            <p:ph type="body" idx="1"/>
          </p:nvPr>
        </p:nvSpPr>
        <p:spPr/>
        <p:txBody>
          <a:bodyPr/>
          <a:lstStyle/>
          <a:p>
            <a:r>
              <a:rPr lang="en-US" smtClean="0"/>
              <a:t>U.S. goods became expensive to Mexicans, so:</a:t>
            </a:r>
          </a:p>
          <a:p>
            <a:pPr lvl="1"/>
            <a:r>
              <a:rPr lang="en-US" smtClean="0"/>
              <a:t>U.S. firms lost revenue</a:t>
            </a:r>
          </a:p>
          <a:p>
            <a:pPr lvl="1"/>
            <a:r>
              <a:rPr lang="en-US" smtClean="0"/>
              <a:t>Hundreds of bankruptcies along </a:t>
            </a:r>
            <a:br>
              <a:rPr lang="en-US" smtClean="0"/>
            </a:br>
            <a:r>
              <a:rPr lang="en-US" smtClean="0"/>
              <a:t>U.S.-Mexican border</a:t>
            </a:r>
          </a:p>
          <a:p>
            <a:r>
              <a:rPr lang="en-US" smtClean="0"/>
              <a:t>Mexican assets lost value (measured in dollars)</a:t>
            </a:r>
          </a:p>
          <a:p>
            <a:pPr lvl="1"/>
            <a:r>
              <a:rPr lang="en-US" smtClean="0"/>
              <a:t>Reduced wealth of millions of U.S. citizens</a:t>
            </a:r>
          </a:p>
          <a:p>
            <a:endParaRPr lang="en-US" smtClean="0"/>
          </a:p>
        </p:txBody>
      </p:sp>
    </p:spTree>
    <p:extLst>
      <p:ext uri="{BB962C8B-B14F-4D97-AF65-F5344CB8AC3E}">
        <p14:creationId xmlns:p14="http://schemas.microsoft.com/office/powerpoint/2010/main" val="196158450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5">
                                            <p:txEl>
                                              <p:pRg st="0" end="0"/>
                                            </p:txEl>
                                          </p:spTgt>
                                        </p:tgtEl>
                                        <p:attrNameLst>
                                          <p:attrName>style.visibility</p:attrName>
                                        </p:attrNameLst>
                                      </p:cBhvr>
                                      <p:to>
                                        <p:strVal val="visible"/>
                                      </p:to>
                                    </p:set>
                                    <p:animEffect transition="in" filter="wipe(left)">
                                      <p:cBhvr>
                                        <p:cTn id="7" dur="500"/>
                                        <p:tgtEl>
                                          <p:spTgt spid="8192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1925">
                                            <p:txEl>
                                              <p:pRg st="1" end="1"/>
                                            </p:txEl>
                                          </p:spTgt>
                                        </p:tgtEl>
                                        <p:attrNameLst>
                                          <p:attrName>style.visibility</p:attrName>
                                        </p:attrNameLst>
                                      </p:cBhvr>
                                      <p:to>
                                        <p:strVal val="visible"/>
                                      </p:to>
                                    </p:set>
                                    <p:animEffect transition="in" filter="wipe(left)">
                                      <p:cBhvr>
                                        <p:cTn id="10" dur="500"/>
                                        <p:tgtEl>
                                          <p:spTgt spid="8192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1925">
                                            <p:txEl>
                                              <p:pRg st="2" end="2"/>
                                            </p:txEl>
                                          </p:spTgt>
                                        </p:tgtEl>
                                        <p:attrNameLst>
                                          <p:attrName>style.visibility</p:attrName>
                                        </p:attrNameLst>
                                      </p:cBhvr>
                                      <p:to>
                                        <p:strVal val="visible"/>
                                      </p:to>
                                    </p:set>
                                    <p:animEffect transition="in" filter="wipe(left)">
                                      <p:cBhvr>
                                        <p:cTn id="13" dur="500"/>
                                        <p:tgtEl>
                                          <p:spTgt spid="8192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1925">
                                            <p:txEl>
                                              <p:pRg st="3" end="3"/>
                                            </p:txEl>
                                          </p:spTgt>
                                        </p:tgtEl>
                                        <p:attrNameLst>
                                          <p:attrName>style.visibility</p:attrName>
                                        </p:attrNameLst>
                                      </p:cBhvr>
                                      <p:to>
                                        <p:strVal val="visible"/>
                                      </p:to>
                                    </p:set>
                                    <p:animEffect transition="in" filter="wipe(left)">
                                      <p:cBhvr>
                                        <p:cTn id="18" dur="500"/>
                                        <p:tgtEl>
                                          <p:spTgt spid="8192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1925">
                                            <p:txEl>
                                              <p:pRg st="4" end="4"/>
                                            </p:txEl>
                                          </p:spTgt>
                                        </p:tgtEl>
                                        <p:attrNameLst>
                                          <p:attrName>style.visibility</p:attrName>
                                        </p:attrNameLst>
                                      </p:cBhvr>
                                      <p:to>
                                        <p:strVal val="visible"/>
                                      </p:to>
                                    </p:set>
                                    <p:animEffect transition="in" filter="wipe(left)">
                                      <p:cBhvr>
                                        <p:cTn id="21" dur="500"/>
                                        <p:tgtEl>
                                          <p:spTgt spid="819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r>
              <a:rPr lang="en-US" smtClean="0"/>
              <a:t>Understanding the crisis</a:t>
            </a:r>
          </a:p>
        </p:txBody>
      </p:sp>
      <p:sp>
        <p:nvSpPr>
          <p:cNvPr id="39939" name="Rectangle 5"/>
          <p:cNvSpPr>
            <a:spLocks noGrp="1" noChangeArrowheads="1"/>
          </p:cNvSpPr>
          <p:nvPr>
            <p:ph type="body" idx="1"/>
          </p:nvPr>
        </p:nvSpPr>
        <p:spPr>
          <a:xfrm>
            <a:off x="457200" y="1303338"/>
            <a:ext cx="8229600" cy="5135562"/>
          </a:xfrm>
        </p:spPr>
        <p:txBody>
          <a:bodyPr/>
          <a:lstStyle/>
          <a:p>
            <a:r>
              <a:rPr lang="en-US" sz="2700" dirty="0" smtClean="0"/>
              <a:t>In the early 1990s, Mexico was an attractive place for foreign investment. </a:t>
            </a:r>
          </a:p>
          <a:p>
            <a:r>
              <a:rPr lang="en-US" sz="2700" dirty="0" smtClean="0"/>
              <a:t>During 1994, </a:t>
            </a:r>
            <a:r>
              <a:rPr lang="en-US" sz="2700" dirty="0" smtClean="0">
                <a:sym typeface="Symbol" pitchFamily="18" charset="2"/>
              </a:rPr>
              <a:t>political developments</a:t>
            </a:r>
            <a:r>
              <a:rPr lang="en-US" sz="2700" dirty="0" smtClean="0"/>
              <a:t> caused an increase in Mexico’s risk premium (</a:t>
            </a:r>
            <a:r>
              <a:rPr lang="en-US" b="1" i="1" dirty="0" err="1" smtClean="0">
                <a:latin typeface="Times New Roman"/>
                <a:cs typeface="Times New Roman"/>
                <a:sym typeface="Symbol" pitchFamily="18" charset="2"/>
              </a:rPr>
              <a:t>θ</a:t>
            </a:r>
            <a:r>
              <a:rPr lang="en-US" sz="2700" dirty="0" smtClean="0">
                <a:sym typeface="Symbol" pitchFamily="18" charset="2"/>
              </a:rPr>
              <a:t>):</a:t>
            </a:r>
          </a:p>
          <a:p>
            <a:pPr lvl="1">
              <a:spcBef>
                <a:spcPct val="10000"/>
              </a:spcBef>
            </a:pPr>
            <a:r>
              <a:rPr lang="en-US" dirty="0" smtClean="0">
                <a:sym typeface="Symbol" pitchFamily="18" charset="2"/>
              </a:rPr>
              <a:t>peasant uprising in Chiapas </a:t>
            </a:r>
          </a:p>
          <a:p>
            <a:pPr lvl="1">
              <a:spcBef>
                <a:spcPct val="10000"/>
              </a:spcBef>
            </a:pPr>
            <a:r>
              <a:rPr lang="en-US" dirty="0" smtClean="0">
                <a:sym typeface="Symbol" pitchFamily="18" charset="2"/>
              </a:rPr>
              <a:t>assassination of leading presidential candidate</a:t>
            </a:r>
          </a:p>
          <a:p>
            <a:r>
              <a:rPr lang="en-US" sz="2700" dirty="0" smtClean="0">
                <a:sym typeface="Symbol" pitchFamily="18" charset="2"/>
              </a:rPr>
              <a:t>Another factor:  </a:t>
            </a:r>
            <a:br>
              <a:rPr lang="en-US" sz="2700" dirty="0" smtClean="0">
                <a:sym typeface="Symbol" pitchFamily="18" charset="2"/>
              </a:rPr>
            </a:br>
            <a:r>
              <a:rPr lang="en-US" sz="2700" dirty="0" smtClean="0">
                <a:sym typeface="Symbol" pitchFamily="18" charset="2"/>
              </a:rPr>
              <a:t>The Federal Reserve raised U.S. interest rates several times during 1994 to prevent U.S. inflation.   (</a:t>
            </a:r>
            <a:r>
              <a:rPr lang="en-US" sz="2600" kern="1200" dirty="0" err="1">
                <a:solidFill>
                  <a:srgbClr val="000000"/>
                </a:solidFill>
                <a:latin typeface="Times New Roman"/>
                <a:cs typeface="Times New Roman"/>
                <a:sym typeface="Symbol" pitchFamily="18" charset="2"/>
              </a:rPr>
              <a:t>Δ</a:t>
            </a:r>
            <a:r>
              <a:rPr lang="en-US" sz="2700" b="1" i="1" dirty="0" err="1" smtClean="0">
                <a:sym typeface="Symbol" pitchFamily="18" charset="2"/>
              </a:rPr>
              <a:t>r</a:t>
            </a:r>
            <a:r>
              <a:rPr lang="en-US" sz="2700" i="1" dirty="0" smtClean="0">
                <a:sym typeface="Symbol" pitchFamily="18" charset="2"/>
              </a:rPr>
              <a:t>*</a:t>
            </a:r>
            <a:r>
              <a:rPr lang="en-US" sz="2700" dirty="0" smtClean="0">
                <a:sym typeface="Symbol" pitchFamily="18" charset="2"/>
              </a:rPr>
              <a:t> &gt; 0) </a:t>
            </a:r>
          </a:p>
        </p:txBody>
      </p:sp>
    </p:spTree>
    <p:extLst>
      <p:ext uri="{BB962C8B-B14F-4D97-AF65-F5344CB8AC3E}">
        <p14:creationId xmlns:p14="http://schemas.microsoft.com/office/powerpoint/2010/main" val="99147262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r>
              <a:rPr lang="en-US" smtClean="0"/>
              <a:t>Understanding the crisis</a:t>
            </a:r>
          </a:p>
        </p:txBody>
      </p:sp>
      <p:sp>
        <p:nvSpPr>
          <p:cNvPr id="40963" name="Rectangle 5"/>
          <p:cNvSpPr>
            <a:spLocks noGrp="1" noChangeArrowheads="1"/>
          </p:cNvSpPr>
          <p:nvPr>
            <p:ph type="body" idx="1"/>
          </p:nvPr>
        </p:nvSpPr>
        <p:spPr/>
        <p:txBody>
          <a:bodyPr/>
          <a:lstStyle/>
          <a:p>
            <a:r>
              <a:rPr lang="en-US" sz="2700" dirty="0" smtClean="0"/>
              <a:t>These events put downward pressure on the peso. </a:t>
            </a:r>
          </a:p>
          <a:p>
            <a:r>
              <a:rPr lang="en-US" sz="2700" dirty="0" smtClean="0"/>
              <a:t>Mexico’s central bank had repeatedly promised foreign investors it would not allow the peso’s value to fall,</a:t>
            </a:r>
          </a:p>
          <a:p>
            <a:pPr>
              <a:spcBef>
                <a:spcPct val="25000"/>
              </a:spcBef>
              <a:buFont typeface="Wingdings" pitchFamily="2" charset="2"/>
              <a:buNone/>
            </a:pPr>
            <a:r>
              <a:rPr lang="en-US" sz="2700" dirty="0" smtClean="0"/>
              <a:t>	so it bought pesos and sold dollars to </a:t>
            </a:r>
            <a:br>
              <a:rPr lang="en-US" sz="2700" dirty="0" smtClean="0"/>
            </a:br>
            <a:r>
              <a:rPr lang="en-US" sz="2700" dirty="0" smtClean="0"/>
              <a:t>prop up the peso exchange rate. </a:t>
            </a:r>
          </a:p>
          <a:p>
            <a:r>
              <a:rPr lang="en-US" sz="2700" dirty="0" smtClean="0"/>
              <a:t>Doing this requires that Mexico’s central bank have adequate reserves of dollars.  </a:t>
            </a:r>
            <a:br>
              <a:rPr lang="en-US" sz="2700" dirty="0" smtClean="0"/>
            </a:br>
            <a:r>
              <a:rPr lang="en-US" sz="2700" dirty="0" smtClean="0"/>
              <a:t>Did it?</a:t>
            </a:r>
          </a:p>
        </p:txBody>
      </p:sp>
    </p:spTree>
    <p:extLst>
      <p:ext uri="{BB962C8B-B14F-4D97-AF65-F5344CB8AC3E}">
        <p14:creationId xmlns:p14="http://schemas.microsoft.com/office/powerpoint/2010/main" val="338371087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smtClean="0"/>
              <a:t>The Mundell-Fleming model</a:t>
            </a:r>
          </a:p>
        </p:txBody>
      </p:sp>
      <p:sp>
        <p:nvSpPr>
          <p:cNvPr id="34819" name="Rectangle 3"/>
          <p:cNvSpPr>
            <a:spLocks noGrp="1" noChangeArrowheads="1"/>
          </p:cNvSpPr>
          <p:nvPr>
            <p:ph type="body" idx="1"/>
          </p:nvPr>
        </p:nvSpPr>
        <p:spPr>
          <a:xfrm>
            <a:off x="457200" y="1394075"/>
            <a:ext cx="8229600" cy="2447925"/>
          </a:xfrm>
        </p:spPr>
        <p:txBody>
          <a:bodyPr/>
          <a:lstStyle/>
          <a:p>
            <a:r>
              <a:rPr lang="en-US" sz="2700" i="1" dirty="0" smtClean="0"/>
              <a:t>Key assumption:  </a:t>
            </a:r>
            <a:br>
              <a:rPr lang="en-US" sz="2700" i="1" dirty="0" smtClean="0"/>
            </a:br>
            <a:r>
              <a:rPr lang="en-US" sz="2700" dirty="0" smtClean="0"/>
              <a:t>Small open </a:t>
            </a:r>
            <a:r>
              <a:rPr lang="en-US" sz="2700" dirty="0" smtClean="0"/>
              <a:t>economy </a:t>
            </a:r>
            <a:r>
              <a:rPr lang="en-US" sz="2700" dirty="0" smtClean="0"/>
              <a:t>with perfect capital mobility. </a:t>
            </a:r>
          </a:p>
          <a:p>
            <a:pPr>
              <a:spcBef>
                <a:spcPct val="25000"/>
              </a:spcBef>
              <a:buFont typeface="Wingdings" pitchFamily="2" charset="2"/>
              <a:buNone/>
            </a:pPr>
            <a:r>
              <a:rPr lang="en-US" sz="2900" dirty="0" smtClean="0"/>
              <a:t>		</a:t>
            </a:r>
            <a:r>
              <a:rPr lang="en-US" sz="2900" b="1" i="1" dirty="0" smtClean="0"/>
              <a:t>r</a:t>
            </a:r>
            <a:r>
              <a:rPr lang="en-US" sz="2900" dirty="0" smtClean="0"/>
              <a:t>  = </a:t>
            </a:r>
            <a:r>
              <a:rPr lang="en-US" sz="2900" b="1" i="1" dirty="0" smtClean="0"/>
              <a:t>r*</a:t>
            </a:r>
          </a:p>
          <a:p>
            <a:r>
              <a:rPr lang="en-US" sz="2700" dirty="0" smtClean="0"/>
              <a:t>Goods market equilibrium</a:t>
            </a:r>
            <a:r>
              <a:rPr lang="en-US" sz="2700" dirty="0" smtClean="0">
                <a:latin typeface="Arial"/>
                <a:cs typeface="Arial"/>
              </a:rPr>
              <a:t>—</a:t>
            </a:r>
            <a:r>
              <a:rPr lang="en-US" sz="2700" dirty="0" smtClean="0"/>
              <a:t>the </a:t>
            </a:r>
            <a:r>
              <a:rPr lang="en-US" sz="2700" i="1" dirty="0" smtClean="0"/>
              <a:t>IS*</a:t>
            </a:r>
            <a:r>
              <a:rPr lang="en-US" sz="1000" dirty="0" smtClean="0"/>
              <a:t> </a:t>
            </a:r>
            <a:r>
              <a:rPr lang="en-US" sz="2700" dirty="0" smtClean="0"/>
              <a:t> curve:</a:t>
            </a:r>
          </a:p>
        </p:txBody>
      </p:sp>
      <p:graphicFrame>
        <p:nvGraphicFramePr>
          <p:cNvPr id="34820" name="Object 2"/>
          <p:cNvGraphicFramePr>
            <a:graphicFrameLocks noChangeAspect="1"/>
          </p:cNvGraphicFramePr>
          <p:nvPr>
            <p:extLst>
              <p:ext uri="{D42A27DB-BD31-4B8C-83A1-F6EECF244321}">
                <p14:modId xmlns:p14="http://schemas.microsoft.com/office/powerpoint/2010/main" val="1607048093"/>
              </p:ext>
            </p:extLst>
          </p:nvPr>
        </p:nvGraphicFramePr>
        <p:xfrm>
          <a:off x="1544638" y="3667375"/>
          <a:ext cx="6146800" cy="503238"/>
        </p:xfrm>
        <a:graphic>
          <a:graphicData uri="http://schemas.openxmlformats.org/presentationml/2006/ole">
            <mc:AlternateContent xmlns:mc="http://schemas.openxmlformats.org/markup-compatibility/2006">
              <mc:Choice xmlns:v="urn:schemas-microsoft-com:vml" Requires="v">
                <p:oleObj spid="_x0000_s1037" name="Equation" r:id="rId4" imgW="2628720" imgH="215640" progId="Equation.DSMT4">
                  <p:embed/>
                </p:oleObj>
              </mc:Choice>
              <mc:Fallback>
                <p:oleObj name="Equation" r:id="rId4" imgW="262872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4638" y="3667375"/>
                        <a:ext cx="6146800" cy="50323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1" name="Rectangle 5"/>
          <p:cNvSpPr>
            <a:spLocks noChangeArrowheads="1"/>
          </p:cNvSpPr>
          <p:nvPr/>
        </p:nvSpPr>
        <p:spPr bwMode="auto">
          <a:xfrm>
            <a:off x="919163" y="4365875"/>
            <a:ext cx="7607300" cy="184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96875" indent="-396875">
              <a:lnSpc>
                <a:spcPct val="105000"/>
              </a:lnSpc>
              <a:buClr>
                <a:srgbClr val="008080"/>
              </a:buClr>
              <a:buSzPct val="120000"/>
              <a:buFont typeface="Wingdings" pitchFamily="2" charset="2"/>
              <a:buNone/>
            </a:pPr>
            <a:r>
              <a:rPr lang="en-US" sz="2700"/>
              <a:t>where </a:t>
            </a:r>
          </a:p>
          <a:p>
            <a:pPr marL="396875" indent="-396875">
              <a:lnSpc>
                <a:spcPct val="105000"/>
              </a:lnSpc>
              <a:buClr>
                <a:srgbClr val="008080"/>
              </a:buClr>
              <a:buSzPct val="120000"/>
              <a:buFont typeface="Wingdings" pitchFamily="2" charset="2"/>
              <a:buNone/>
            </a:pPr>
            <a:r>
              <a:rPr lang="en-US" sz="2700" b="1" i="1"/>
              <a:t>e</a:t>
            </a:r>
            <a:r>
              <a:rPr lang="en-US" sz="2700"/>
              <a:t> 	= nominal exchange rate </a:t>
            </a:r>
          </a:p>
          <a:p>
            <a:pPr marL="396875" indent="-396875">
              <a:lnSpc>
                <a:spcPct val="105000"/>
              </a:lnSpc>
              <a:spcBef>
                <a:spcPct val="10000"/>
              </a:spcBef>
              <a:buClr>
                <a:srgbClr val="008080"/>
              </a:buClr>
              <a:buSzPct val="120000"/>
              <a:buFont typeface="Wingdings" pitchFamily="2" charset="2"/>
              <a:buNone/>
            </a:pPr>
            <a:r>
              <a:rPr lang="en-US" sz="2700"/>
              <a:t>	= foreign currency per unit domestic currency</a:t>
            </a:r>
          </a:p>
        </p:txBody>
      </p:sp>
    </p:spTree>
    <p:extLst>
      <p:ext uri="{BB962C8B-B14F-4D97-AF65-F5344CB8AC3E}">
        <p14:creationId xmlns:p14="http://schemas.microsoft.com/office/powerpoint/2010/main" val="62754676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strips(downRight)">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strips(downRight)">
                                      <p:cBhvr>
                                        <p:cTn id="12" dur="5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strips(downRight)">
                                      <p:cBhvr>
                                        <p:cTn id="17" dur="500"/>
                                        <p:tgtEl>
                                          <p:spTgt spid="34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4820"/>
                                        </p:tgtEl>
                                        <p:attrNameLst>
                                          <p:attrName>style.visibility</p:attrName>
                                        </p:attrNameLst>
                                      </p:cBhvr>
                                      <p:to>
                                        <p:strVal val="visible"/>
                                      </p:to>
                                    </p:set>
                                    <p:animEffect transition="in" filter="strips(downRight)">
                                      <p:cBhvr>
                                        <p:cTn id="22" dur="500"/>
                                        <p:tgtEl>
                                          <p:spTgt spid="348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4821"/>
                                        </p:tgtEl>
                                        <p:attrNameLst>
                                          <p:attrName>style.visibility</p:attrName>
                                        </p:attrNameLst>
                                      </p:cBhvr>
                                      <p:to>
                                        <p:strVal val="visible"/>
                                      </p:to>
                                    </p:set>
                                    <p:animEffect transition="in" filter="strips(downRight)">
                                      <p:cBhvr>
                                        <p:cTn id="27"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3" autoUpdateAnimBg="0"/>
      <p:bldP spid="3482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nSpc>
                <a:spcPct val="90000"/>
              </a:lnSpc>
            </a:pPr>
            <a:r>
              <a:rPr lang="en-US" sz="3000" smtClean="0"/>
              <a:t>Dollar reserves of Mexico’s central bank</a:t>
            </a:r>
          </a:p>
        </p:txBody>
      </p:sp>
      <p:sp>
        <p:nvSpPr>
          <p:cNvPr id="88067" name="Rectangle 3"/>
          <p:cNvSpPr>
            <a:spLocks noGrp="1" noChangeArrowheads="1"/>
          </p:cNvSpPr>
          <p:nvPr>
            <p:ph type="body" idx="4294967295"/>
          </p:nvPr>
        </p:nvSpPr>
        <p:spPr>
          <a:xfrm>
            <a:off x="1027113" y="1709738"/>
            <a:ext cx="7026275" cy="2490787"/>
          </a:xfrm>
          <a:solidFill>
            <a:srgbClr val="FFFFFF"/>
          </a:solidFill>
          <a:ln w="6350">
            <a:solidFill>
              <a:srgbClr val="000000"/>
            </a:solidFill>
          </a:ln>
          <a:effectLst>
            <a:outerShdw blurRad="50800" dist="50800" dir="2700000" algn="tl" rotWithShape="0">
              <a:prstClr val="black">
                <a:alpha val="50000"/>
              </a:prstClr>
            </a:outerShdw>
          </a:effectLst>
        </p:spPr>
        <p:txBody>
          <a:bodyPr anchor="ctr"/>
          <a:lstStyle/>
          <a:p>
            <a:pPr marL="0" indent="0">
              <a:spcBef>
                <a:spcPct val="50000"/>
              </a:spcBef>
              <a:buFont typeface="Wingdings" pitchFamily="2" charset="2"/>
              <a:buNone/>
              <a:defRPr/>
            </a:pPr>
            <a:r>
              <a:rPr lang="en-US" sz="2600" dirty="0">
                <a:solidFill>
                  <a:srgbClr val="000099"/>
                </a:solidFill>
              </a:rPr>
              <a:t>December 1993 ………………	$28 billion</a:t>
            </a:r>
          </a:p>
          <a:p>
            <a:pPr marL="0" indent="0">
              <a:spcBef>
                <a:spcPct val="50000"/>
              </a:spcBef>
              <a:buFont typeface="Wingdings" pitchFamily="2" charset="2"/>
              <a:buNone/>
              <a:defRPr/>
            </a:pPr>
            <a:r>
              <a:rPr lang="en-US" sz="2600" dirty="0">
                <a:solidFill>
                  <a:srgbClr val="339966"/>
                </a:solidFill>
              </a:rPr>
              <a:t>August 17, 1994 ………………	$17 billion</a:t>
            </a:r>
          </a:p>
          <a:p>
            <a:pPr marL="0" indent="0">
              <a:spcBef>
                <a:spcPct val="50000"/>
              </a:spcBef>
              <a:buFont typeface="Wingdings" pitchFamily="2" charset="2"/>
              <a:buNone/>
              <a:defRPr/>
            </a:pPr>
            <a:r>
              <a:rPr lang="en-US" sz="2600" dirty="0">
                <a:solidFill>
                  <a:srgbClr val="800000"/>
                </a:solidFill>
              </a:rPr>
              <a:t>December 1, 1994 ……………	$ 9 billion</a:t>
            </a:r>
          </a:p>
          <a:p>
            <a:pPr marL="0" indent="0">
              <a:spcBef>
                <a:spcPct val="50000"/>
              </a:spcBef>
              <a:buFont typeface="Wingdings" pitchFamily="2" charset="2"/>
              <a:buNone/>
              <a:defRPr/>
            </a:pPr>
            <a:r>
              <a:rPr lang="en-US" sz="2600" dirty="0">
                <a:solidFill>
                  <a:srgbClr val="CC0000"/>
                </a:solidFill>
              </a:rPr>
              <a:t>December 15, 1994 …………	$ 7 billion</a:t>
            </a:r>
          </a:p>
        </p:txBody>
      </p:sp>
      <p:sp>
        <p:nvSpPr>
          <p:cNvPr id="88068" name="Text Box 4"/>
          <p:cNvSpPr txBox="1">
            <a:spLocks noChangeArrowheads="1"/>
          </p:cNvSpPr>
          <p:nvPr/>
        </p:nvSpPr>
        <p:spPr bwMode="auto">
          <a:xfrm>
            <a:off x="838200" y="4800600"/>
            <a:ext cx="76962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05000"/>
              </a:lnSpc>
              <a:spcBef>
                <a:spcPct val="50000"/>
              </a:spcBef>
            </a:pPr>
            <a:r>
              <a:rPr lang="en-US" sz="2900" i="1">
                <a:solidFill>
                  <a:srgbClr val="000000"/>
                </a:solidFill>
              </a:rPr>
              <a:t>During 1994, Mexico’s central bank hid the fact that its reserves were being depleted.</a:t>
            </a:r>
            <a:endParaRPr lang="en-US" sz="2900" b="1" i="1">
              <a:solidFill>
                <a:srgbClr val="000000"/>
              </a:solidFill>
            </a:endParaRPr>
          </a:p>
        </p:txBody>
      </p:sp>
    </p:spTree>
    <p:extLst>
      <p:ext uri="{BB962C8B-B14F-4D97-AF65-F5344CB8AC3E}">
        <p14:creationId xmlns:p14="http://schemas.microsoft.com/office/powerpoint/2010/main" val="356243468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fade">
                                      <p:cBhvr>
                                        <p:cTn id="7" dur="500"/>
                                        <p:tgtEl>
                                          <p:spTgt spid="88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Effect transition="in" filter="fade">
                                      <p:cBhvr>
                                        <p:cTn id="12" dur="500"/>
                                        <p:tgtEl>
                                          <p:spTgt spid="88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8067">
                                            <p:txEl>
                                              <p:pRg st="2" end="2"/>
                                            </p:txEl>
                                          </p:spTgt>
                                        </p:tgtEl>
                                        <p:attrNameLst>
                                          <p:attrName>style.visibility</p:attrName>
                                        </p:attrNameLst>
                                      </p:cBhvr>
                                      <p:to>
                                        <p:strVal val="visible"/>
                                      </p:to>
                                    </p:set>
                                    <p:animEffect transition="in" filter="fade">
                                      <p:cBhvr>
                                        <p:cTn id="17" dur="500"/>
                                        <p:tgtEl>
                                          <p:spTgt spid="880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8067">
                                            <p:txEl>
                                              <p:pRg st="3" end="3"/>
                                            </p:txEl>
                                          </p:spTgt>
                                        </p:tgtEl>
                                        <p:attrNameLst>
                                          <p:attrName>style.visibility</p:attrName>
                                        </p:attrNameLst>
                                      </p:cBhvr>
                                      <p:to>
                                        <p:strVal val="visible"/>
                                      </p:to>
                                    </p:set>
                                    <p:animEffect transition="in" filter="fade">
                                      <p:cBhvr>
                                        <p:cTn id="22" dur="500"/>
                                        <p:tgtEl>
                                          <p:spTgt spid="880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8068">
                                            <p:txEl>
                                              <p:pRg st="0" end="0"/>
                                            </p:txEl>
                                          </p:spTgt>
                                        </p:tgtEl>
                                        <p:attrNameLst>
                                          <p:attrName>style.visibility</p:attrName>
                                        </p:attrNameLst>
                                      </p:cBhvr>
                                      <p:to>
                                        <p:strVal val="visible"/>
                                      </p:to>
                                    </p:set>
                                    <p:animEffect transition="in" filter="wipe(left)">
                                      <p:cBhvr>
                                        <p:cTn id="27" dur="500"/>
                                        <p:tgtEl>
                                          <p:spTgt spid="880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P spid="88068"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374900" y="366713"/>
            <a:ext cx="4973638" cy="869950"/>
          </a:xfrm>
        </p:spPr>
        <p:txBody>
          <a:bodyPr/>
          <a:lstStyle/>
          <a:p>
            <a:r>
              <a:rPr lang="en-US" sz="3500" b="0" smtClean="0"/>
              <a:t> </a:t>
            </a:r>
            <a:r>
              <a:rPr lang="en-US" sz="3500" b="0" smtClean="0">
                <a:solidFill>
                  <a:srgbClr val="000000"/>
                </a:solidFill>
                <a:sym typeface="Wingdings" pitchFamily="2" charset="2"/>
              </a:rPr>
              <a:t></a:t>
            </a:r>
            <a:r>
              <a:rPr lang="en-US" sz="3500" b="0" smtClean="0">
                <a:solidFill>
                  <a:srgbClr val="CC0000"/>
                </a:solidFill>
                <a:sym typeface="Wingdings" pitchFamily="2" charset="2"/>
              </a:rPr>
              <a:t> </a:t>
            </a:r>
            <a:r>
              <a:rPr lang="en-US" sz="3500" i="1" smtClean="0">
                <a:solidFill>
                  <a:srgbClr val="CC0000"/>
                </a:solidFill>
              </a:rPr>
              <a:t>the disaster</a:t>
            </a:r>
            <a:r>
              <a:rPr lang="en-US" sz="3500" b="0" smtClean="0">
                <a:solidFill>
                  <a:srgbClr val="CC0000"/>
                </a:solidFill>
              </a:rPr>
              <a:t>  </a:t>
            </a:r>
            <a:r>
              <a:rPr lang="en-US" sz="3500" b="0" smtClean="0">
                <a:solidFill>
                  <a:srgbClr val="000000"/>
                </a:solidFill>
                <a:sym typeface="Wingdings" pitchFamily="2" charset="2"/>
              </a:rPr>
              <a:t> </a:t>
            </a:r>
          </a:p>
        </p:txBody>
      </p:sp>
      <p:sp>
        <p:nvSpPr>
          <p:cNvPr id="90115" name="Rectangle 3"/>
          <p:cNvSpPr>
            <a:spLocks noGrp="1" noChangeArrowheads="1"/>
          </p:cNvSpPr>
          <p:nvPr>
            <p:ph type="body" idx="1"/>
          </p:nvPr>
        </p:nvSpPr>
        <p:spPr>
          <a:xfrm>
            <a:off x="517525" y="1366838"/>
            <a:ext cx="8035925" cy="5065712"/>
          </a:xfrm>
          <a:solidFill>
            <a:schemeClr val="bg1">
              <a:alpha val="50000"/>
            </a:schemeClr>
          </a:solidFill>
        </p:spPr>
        <p:txBody>
          <a:bodyPr/>
          <a:lstStyle/>
          <a:p>
            <a:pPr>
              <a:spcBef>
                <a:spcPct val="25000"/>
              </a:spcBef>
              <a:defRPr/>
            </a:pPr>
            <a:r>
              <a:rPr lang="en-US" sz="2700" dirty="0"/>
              <a:t>Dec. 20:  Mexico devalues the peso by 13%</a:t>
            </a:r>
          </a:p>
          <a:p>
            <a:pPr lvl="1">
              <a:spcBef>
                <a:spcPct val="10000"/>
              </a:spcBef>
              <a:buFont typeface="Wingdings" pitchFamily="2" charset="2"/>
              <a:buNone/>
              <a:defRPr/>
            </a:pPr>
            <a:r>
              <a:rPr lang="en-US" dirty="0"/>
              <a:t>	(fixes </a:t>
            </a:r>
            <a:r>
              <a:rPr lang="en-US" b="1" i="1" dirty="0"/>
              <a:t>e</a:t>
            </a:r>
            <a:r>
              <a:rPr lang="en-US" sz="1100" dirty="0"/>
              <a:t> </a:t>
            </a:r>
            <a:r>
              <a:rPr lang="en-US" dirty="0"/>
              <a:t> at 25 cents instead of 29 cents)</a:t>
            </a:r>
          </a:p>
          <a:p>
            <a:pPr>
              <a:defRPr/>
            </a:pPr>
            <a:r>
              <a:rPr lang="en-US" sz="2700" dirty="0"/>
              <a:t>Investors are </a:t>
            </a:r>
            <a:r>
              <a:rPr lang="en-US" sz="2700" i="1" dirty="0">
                <a:solidFill>
                  <a:srgbClr val="FF0000"/>
                </a:solidFill>
                <a:effectLst>
                  <a:outerShdw blurRad="38100" dist="38100" dir="2700000" algn="tl">
                    <a:srgbClr val="C0C0C0"/>
                  </a:outerShdw>
                </a:effectLst>
              </a:rPr>
              <a:t>SHOCKED!</a:t>
            </a:r>
            <a:r>
              <a:rPr lang="en-US" sz="2700" dirty="0"/>
              <a:t> – they had no idea Mexico was running out of reserves.  </a:t>
            </a:r>
          </a:p>
          <a:p>
            <a:pPr>
              <a:defRPr/>
            </a:pPr>
            <a:r>
              <a:rPr lang="en-US" sz="2700" dirty="0" err="1" smtClean="0">
                <a:latin typeface="Wingdings 3" charset="2"/>
                <a:cs typeface="Wingdings 3" charset="2"/>
              </a:rPr>
              <a:t>h</a:t>
            </a:r>
            <a:r>
              <a:rPr lang="en-US" b="1" i="1" dirty="0" err="1" smtClean="0">
                <a:latin typeface="Times New Roman"/>
                <a:cs typeface="Times New Roman"/>
                <a:sym typeface="Symbol" pitchFamily="18" charset="2"/>
              </a:rPr>
              <a:t>θ</a:t>
            </a:r>
            <a:r>
              <a:rPr lang="en-US" sz="2700" dirty="0" smtClean="0">
                <a:sym typeface="Symbol" pitchFamily="18" charset="2"/>
              </a:rPr>
              <a:t>,  </a:t>
            </a:r>
            <a:r>
              <a:rPr lang="en-US" sz="2700" dirty="0">
                <a:sym typeface="Symbol" pitchFamily="18" charset="2"/>
              </a:rPr>
              <a:t>i</a:t>
            </a:r>
            <a:r>
              <a:rPr lang="en-US" sz="2700" dirty="0"/>
              <a:t>nvestors dump their Mexican assets and pull their capital out of Mexico.  </a:t>
            </a:r>
          </a:p>
          <a:p>
            <a:pPr>
              <a:defRPr/>
            </a:pPr>
            <a:r>
              <a:rPr lang="en-US" sz="2700" dirty="0"/>
              <a:t>Dec. 22:  central bank’s reserves nearly gone.  </a:t>
            </a:r>
            <a:br>
              <a:rPr lang="en-US" sz="2700" dirty="0"/>
            </a:br>
            <a:r>
              <a:rPr lang="en-US" sz="2700" dirty="0"/>
              <a:t>It abandons the fixed rate and lets </a:t>
            </a:r>
            <a:r>
              <a:rPr lang="en-US" sz="2700" b="1" i="1" dirty="0"/>
              <a:t>e</a:t>
            </a:r>
            <a:r>
              <a:rPr lang="en-US" sz="1100" b="1" i="1" dirty="0"/>
              <a:t> </a:t>
            </a:r>
            <a:r>
              <a:rPr lang="en-US" sz="2700" b="1" i="1" dirty="0"/>
              <a:t> </a:t>
            </a:r>
            <a:r>
              <a:rPr lang="en-US" sz="2700" dirty="0"/>
              <a:t>float.</a:t>
            </a:r>
          </a:p>
          <a:p>
            <a:pPr>
              <a:defRPr/>
            </a:pPr>
            <a:r>
              <a:rPr lang="en-US" sz="2700" dirty="0"/>
              <a:t>In a week, </a:t>
            </a:r>
            <a:r>
              <a:rPr lang="en-US" sz="2700" b="1" i="1" dirty="0"/>
              <a:t>e</a:t>
            </a:r>
            <a:r>
              <a:rPr lang="en-US" sz="1100" b="1" i="1" dirty="0"/>
              <a:t> </a:t>
            </a:r>
            <a:r>
              <a:rPr lang="en-US" sz="2700" b="1" i="1" dirty="0"/>
              <a:t> </a:t>
            </a:r>
            <a:r>
              <a:rPr lang="en-US" sz="2700" dirty="0"/>
              <a:t>falls another 30%.  </a:t>
            </a:r>
          </a:p>
        </p:txBody>
      </p:sp>
    </p:spTree>
    <p:extLst>
      <p:ext uri="{BB962C8B-B14F-4D97-AF65-F5344CB8AC3E}">
        <p14:creationId xmlns:p14="http://schemas.microsoft.com/office/powerpoint/2010/main" val="376075693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wipe(left)">
                                      <p:cBhvr>
                                        <p:cTn id="7" dur="500"/>
                                        <p:tgtEl>
                                          <p:spTgt spid="9011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0115">
                                            <p:txEl>
                                              <p:pRg st="1" end="1"/>
                                            </p:txEl>
                                          </p:spTgt>
                                        </p:tgtEl>
                                        <p:attrNameLst>
                                          <p:attrName>style.visibility</p:attrName>
                                        </p:attrNameLst>
                                      </p:cBhvr>
                                      <p:to>
                                        <p:strVal val="visible"/>
                                      </p:to>
                                    </p:set>
                                    <p:animEffect transition="in" filter="wipe(left)">
                                      <p:cBhvr>
                                        <p:cTn id="10" dur="500"/>
                                        <p:tgtEl>
                                          <p:spTgt spid="901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animEffect transition="in" filter="wipe(left)">
                                      <p:cBhvr>
                                        <p:cTn id="15" dur="500"/>
                                        <p:tgtEl>
                                          <p:spTgt spid="9011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0115">
                                            <p:txEl>
                                              <p:pRg st="3" end="3"/>
                                            </p:txEl>
                                          </p:spTgt>
                                        </p:tgtEl>
                                        <p:attrNameLst>
                                          <p:attrName>style.visibility</p:attrName>
                                        </p:attrNameLst>
                                      </p:cBhvr>
                                      <p:to>
                                        <p:strVal val="visible"/>
                                      </p:to>
                                    </p:set>
                                    <p:animEffect transition="in" filter="wipe(left)">
                                      <p:cBhvr>
                                        <p:cTn id="20" dur="500"/>
                                        <p:tgtEl>
                                          <p:spTgt spid="9011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0115">
                                            <p:txEl>
                                              <p:pRg st="4" end="4"/>
                                            </p:txEl>
                                          </p:spTgt>
                                        </p:tgtEl>
                                        <p:attrNameLst>
                                          <p:attrName>style.visibility</p:attrName>
                                        </p:attrNameLst>
                                      </p:cBhvr>
                                      <p:to>
                                        <p:strVal val="visible"/>
                                      </p:to>
                                    </p:set>
                                    <p:animEffect transition="in" filter="wipe(left)">
                                      <p:cBhvr>
                                        <p:cTn id="25" dur="500"/>
                                        <p:tgtEl>
                                          <p:spTgt spid="9011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0115">
                                            <p:txEl>
                                              <p:pRg st="5" end="5"/>
                                            </p:txEl>
                                          </p:spTgt>
                                        </p:tgtEl>
                                        <p:attrNameLst>
                                          <p:attrName>style.visibility</p:attrName>
                                        </p:attrNameLst>
                                      </p:cBhvr>
                                      <p:to>
                                        <p:strVal val="visible"/>
                                      </p:to>
                                    </p:set>
                                    <p:animEffect transition="in" filter="wipe(left)">
                                      <p:cBhvr>
                                        <p:cTn id="30" dur="500"/>
                                        <p:tgtEl>
                                          <p:spTgt spid="90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r>
              <a:rPr lang="en-US" smtClean="0"/>
              <a:t>The rescue package</a:t>
            </a:r>
          </a:p>
        </p:txBody>
      </p:sp>
      <p:sp>
        <p:nvSpPr>
          <p:cNvPr id="92165" name="Rectangle 5"/>
          <p:cNvSpPr>
            <a:spLocks noGrp="1" noChangeArrowheads="1"/>
          </p:cNvSpPr>
          <p:nvPr>
            <p:ph type="body" idx="1"/>
          </p:nvPr>
        </p:nvSpPr>
        <p:spPr/>
        <p:txBody>
          <a:bodyPr/>
          <a:lstStyle/>
          <a:p>
            <a:r>
              <a:rPr lang="en-US" smtClean="0"/>
              <a:t>1995:  U.S. &amp; IMF set up $50b line of credit to provide loan guarantees to Mexico’s govt.  </a:t>
            </a:r>
          </a:p>
          <a:p>
            <a:r>
              <a:rPr lang="en-US" smtClean="0"/>
              <a:t>This helped restore confidence in Mexico, reduced the risk premium.  </a:t>
            </a:r>
          </a:p>
          <a:p>
            <a:r>
              <a:rPr lang="en-US" smtClean="0"/>
              <a:t>After a hard recession in 1995, Mexico began a strong recovery from the crisis. </a:t>
            </a:r>
          </a:p>
        </p:txBody>
      </p:sp>
    </p:spTree>
    <p:extLst>
      <p:ext uri="{BB962C8B-B14F-4D97-AF65-F5344CB8AC3E}">
        <p14:creationId xmlns:p14="http://schemas.microsoft.com/office/powerpoint/2010/main" val="149466112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animEffect transition="in" filter="wipe(left)">
                                      <p:cBhvr>
                                        <p:cTn id="7" dur="500"/>
                                        <p:tgtEl>
                                          <p:spTgt spid="921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65">
                                            <p:txEl>
                                              <p:pRg st="1" end="1"/>
                                            </p:txEl>
                                          </p:spTgt>
                                        </p:tgtEl>
                                        <p:attrNameLst>
                                          <p:attrName>style.visibility</p:attrName>
                                        </p:attrNameLst>
                                      </p:cBhvr>
                                      <p:to>
                                        <p:strVal val="visible"/>
                                      </p:to>
                                    </p:set>
                                    <p:animEffect transition="in" filter="wipe(left)">
                                      <p:cBhvr>
                                        <p:cTn id="12" dur="500"/>
                                        <p:tgtEl>
                                          <p:spTgt spid="9216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65">
                                            <p:txEl>
                                              <p:pRg st="2" end="2"/>
                                            </p:txEl>
                                          </p:spTgt>
                                        </p:tgtEl>
                                        <p:attrNameLst>
                                          <p:attrName>style.visibility</p:attrName>
                                        </p:attrNameLst>
                                      </p:cBhvr>
                                      <p:to>
                                        <p:strVal val="visible"/>
                                      </p:to>
                                    </p:set>
                                    <p:animEffect transition="in" filter="wipe(left)">
                                      <p:cBhvr>
                                        <p:cTn id="17" dur="500"/>
                                        <p:tgtEl>
                                          <p:spTgt spid="921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36538"/>
            <a:ext cx="8334375" cy="1195387"/>
          </a:xfrm>
        </p:spPr>
        <p:txBody>
          <a:bodyPr/>
          <a:lstStyle/>
          <a:p>
            <a:r>
              <a:rPr lang="en-US" sz="2800" dirty="0" smtClean="0"/>
              <a:t>CASE STUDY:</a:t>
            </a:r>
            <a:br>
              <a:rPr lang="en-US" sz="2800" dirty="0" smtClean="0"/>
            </a:br>
            <a:r>
              <a:rPr lang="en-US" sz="3200" dirty="0" smtClean="0"/>
              <a:t>The Southeast Asian crisis 1997–98</a:t>
            </a:r>
          </a:p>
        </p:txBody>
      </p:sp>
      <p:sp>
        <p:nvSpPr>
          <p:cNvPr id="45059" name="Rectangle 3"/>
          <p:cNvSpPr>
            <a:spLocks noGrp="1" noChangeArrowheads="1"/>
          </p:cNvSpPr>
          <p:nvPr>
            <p:ph type="body" idx="1"/>
          </p:nvPr>
        </p:nvSpPr>
        <p:spPr>
          <a:xfrm>
            <a:off x="457200" y="1522413"/>
            <a:ext cx="8229600" cy="4775200"/>
          </a:xfrm>
        </p:spPr>
        <p:txBody>
          <a:bodyPr/>
          <a:lstStyle/>
          <a:p>
            <a:r>
              <a:rPr lang="en-US" sz="2700" smtClean="0"/>
              <a:t>Problems in the banking system eroded international confidence in SE Asian economies.</a:t>
            </a:r>
          </a:p>
          <a:p>
            <a:r>
              <a:rPr lang="en-US" sz="2700" smtClean="0"/>
              <a:t>Risk premiums and interest rates rose.</a:t>
            </a:r>
          </a:p>
          <a:p>
            <a:r>
              <a:rPr lang="en-US" sz="2700" smtClean="0"/>
              <a:t>Stock prices fell as foreign investors sold assets and pulled their capital out. </a:t>
            </a:r>
          </a:p>
          <a:p>
            <a:r>
              <a:rPr lang="en-US" sz="2700" smtClean="0"/>
              <a:t>Falling stock prices reduced the value of collateral used for bank loans, increasing default rates, which exacerbated the crisis.  </a:t>
            </a:r>
          </a:p>
          <a:p>
            <a:r>
              <a:rPr lang="en-US" sz="2700" smtClean="0"/>
              <a:t>Capital outflows depressed exchange rates.  </a:t>
            </a:r>
          </a:p>
        </p:txBody>
      </p:sp>
    </p:spTree>
    <p:extLst>
      <p:ext uri="{BB962C8B-B14F-4D97-AF65-F5344CB8AC3E}">
        <p14:creationId xmlns:p14="http://schemas.microsoft.com/office/powerpoint/2010/main" val="341959681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79425" y="198438"/>
            <a:ext cx="8255000" cy="869950"/>
          </a:xfrm>
        </p:spPr>
        <p:txBody>
          <a:bodyPr/>
          <a:lstStyle/>
          <a:p>
            <a:r>
              <a:rPr lang="en-US" sz="3000" dirty="0" smtClean="0">
                <a:solidFill>
                  <a:srgbClr val="336699"/>
                </a:solidFill>
              </a:rPr>
              <a:t>Data on the SE Asian crisis</a:t>
            </a:r>
          </a:p>
        </p:txBody>
      </p:sp>
      <p:graphicFrame>
        <p:nvGraphicFramePr>
          <p:cNvPr id="94391" name="Group 183"/>
          <p:cNvGraphicFramePr>
            <a:graphicFrameLocks noGrp="1"/>
          </p:cNvGraphicFramePr>
          <p:nvPr>
            <p:extLst>
              <p:ext uri="{D42A27DB-BD31-4B8C-83A1-F6EECF244321}">
                <p14:modId xmlns:p14="http://schemas.microsoft.com/office/powerpoint/2010/main" val="948816754"/>
              </p:ext>
            </p:extLst>
          </p:nvPr>
        </p:nvGraphicFramePr>
        <p:xfrm>
          <a:off x="477838" y="1101725"/>
          <a:ext cx="8337550" cy="5162552"/>
        </p:xfrm>
        <a:graphic>
          <a:graphicData uri="http://schemas.openxmlformats.org/drawingml/2006/table">
            <a:tbl>
              <a:tblPr/>
              <a:tblGrid>
                <a:gridCol w="1836737"/>
                <a:gridCol w="2281238"/>
                <a:gridCol w="2235200"/>
                <a:gridCol w="1984375"/>
              </a:tblGrid>
              <a:tr h="124301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200" b="0" i="0" u="none" strike="noStrike" cap="none" normalizeH="0" baseline="0" dirty="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1" i="1" u="none" strike="noStrike" cap="none" normalizeH="0" baseline="0" smtClean="0">
                          <a:ln>
                            <a:noFill/>
                          </a:ln>
                          <a:solidFill>
                            <a:schemeClr val="tx1"/>
                          </a:solidFill>
                          <a:effectLst/>
                          <a:latin typeface="Arial" charset="0"/>
                        </a:rPr>
                        <a:t>exchange rate </a:t>
                      </a:r>
                      <a:br>
                        <a:rPr kumimoji="0" lang="en-US" sz="2200" b="1" i="1" u="none" strike="noStrike" cap="none" normalizeH="0" baseline="0" smtClean="0">
                          <a:ln>
                            <a:noFill/>
                          </a:ln>
                          <a:solidFill>
                            <a:schemeClr val="tx1"/>
                          </a:solidFill>
                          <a:effectLst/>
                          <a:latin typeface="Arial" charset="0"/>
                        </a:rPr>
                      </a:br>
                      <a:r>
                        <a:rPr kumimoji="0" lang="en-US" sz="2200" b="1" i="1" u="none" strike="noStrike" cap="none" normalizeH="0" baseline="0" smtClean="0">
                          <a:ln>
                            <a:noFill/>
                          </a:ln>
                          <a:solidFill>
                            <a:schemeClr val="tx1"/>
                          </a:solidFill>
                          <a:effectLst/>
                          <a:latin typeface="Arial" charset="0"/>
                        </a:rPr>
                        <a:t>% change from 7/97 to 1/98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1" i="1" u="none" strike="noStrike" cap="none" normalizeH="0" baseline="0" dirty="0" smtClean="0">
                          <a:ln>
                            <a:noFill/>
                          </a:ln>
                          <a:solidFill>
                            <a:schemeClr val="tx1"/>
                          </a:solidFill>
                          <a:effectLst/>
                          <a:latin typeface="Arial" charset="0"/>
                        </a:rPr>
                        <a:t>stock market </a:t>
                      </a:r>
                      <a:br>
                        <a:rPr kumimoji="0" lang="en-US" sz="2200" b="1" i="1" u="none" strike="noStrike" cap="none" normalizeH="0" baseline="0" dirty="0" smtClean="0">
                          <a:ln>
                            <a:noFill/>
                          </a:ln>
                          <a:solidFill>
                            <a:schemeClr val="tx1"/>
                          </a:solidFill>
                          <a:effectLst/>
                          <a:latin typeface="Arial" charset="0"/>
                        </a:rPr>
                      </a:br>
                      <a:r>
                        <a:rPr kumimoji="0" lang="en-US" sz="2200" b="1" i="1" u="none" strike="noStrike" cap="none" normalizeH="0" baseline="0" dirty="0" smtClean="0">
                          <a:ln>
                            <a:noFill/>
                          </a:ln>
                          <a:solidFill>
                            <a:schemeClr val="tx1"/>
                          </a:solidFill>
                          <a:effectLst/>
                          <a:latin typeface="Arial" charset="0"/>
                        </a:rPr>
                        <a:t>% change from 7/97 to 1/98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1" i="1" u="none" strike="noStrike" cap="none" normalizeH="0" baseline="0" dirty="0" smtClean="0">
                          <a:ln>
                            <a:noFill/>
                          </a:ln>
                          <a:solidFill>
                            <a:schemeClr val="tx1"/>
                          </a:solidFill>
                          <a:effectLst/>
                          <a:latin typeface="Arial" charset="0"/>
                        </a:rPr>
                        <a:t>nominal GDP </a:t>
                      </a:r>
                      <a:br>
                        <a:rPr kumimoji="0" lang="en-US" sz="2200" b="1" i="1" u="none" strike="noStrike" cap="none" normalizeH="0" baseline="0" dirty="0" smtClean="0">
                          <a:ln>
                            <a:noFill/>
                          </a:ln>
                          <a:solidFill>
                            <a:schemeClr val="tx1"/>
                          </a:solidFill>
                          <a:effectLst/>
                          <a:latin typeface="Arial" charset="0"/>
                        </a:rPr>
                      </a:br>
                      <a:r>
                        <a:rPr kumimoji="0" lang="en-US" sz="2200" b="1" i="1" u="none" strike="noStrike" cap="none" normalizeH="0" baseline="0" dirty="0" smtClean="0">
                          <a:ln>
                            <a:noFill/>
                          </a:ln>
                          <a:solidFill>
                            <a:schemeClr val="tx1"/>
                          </a:solidFill>
                          <a:effectLst/>
                          <a:latin typeface="Arial" charset="0"/>
                        </a:rPr>
                        <a:t>% change 1997–98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8000">
                <a:tc>
                  <a:txBody>
                    <a:bodyPr/>
                    <a:lstStyle/>
                    <a:p>
                      <a:pPr marL="0" marR="0" lvl="0" indent="0" algn="ctr" defTabSz="914400" rtl="0" eaLnBrk="1" fontAlgn="ctr"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smtClean="0">
                          <a:ln>
                            <a:noFill/>
                          </a:ln>
                          <a:solidFill>
                            <a:schemeClr val="tx1"/>
                          </a:solidFill>
                          <a:effectLst/>
                          <a:latin typeface="Arial" charset="0"/>
                          <a:cs typeface="Times New Roman" pitchFamily="18" charset="0"/>
                        </a:rPr>
                        <a:t>Indonesia</a:t>
                      </a:r>
                      <a:endParaRPr kumimoji="0" lang="en-US" sz="2200" b="0" i="0" u="none" strike="noStrike" cap="none" normalizeH="0" baseline="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−59.4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−32.6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−16.2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smtClean="0">
                          <a:ln>
                            <a:noFill/>
                          </a:ln>
                          <a:solidFill>
                            <a:schemeClr val="tx1"/>
                          </a:solidFill>
                          <a:effectLst/>
                          <a:latin typeface="Arial" charset="0"/>
                        </a:rPr>
                        <a:t>Japan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−12.0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−18.2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−4.3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smtClean="0">
                          <a:ln>
                            <a:noFill/>
                          </a:ln>
                          <a:solidFill>
                            <a:schemeClr val="tx1"/>
                          </a:solidFill>
                          <a:effectLst/>
                          <a:latin typeface="Arial" charset="0"/>
                        </a:rPr>
                        <a:t>Malaysia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−36.4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−43.8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−6.8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84188">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smtClean="0">
                          <a:ln>
                            <a:noFill/>
                          </a:ln>
                          <a:solidFill>
                            <a:schemeClr val="tx1"/>
                          </a:solidFill>
                          <a:effectLst/>
                          <a:latin typeface="Arial" charset="0"/>
                        </a:rPr>
                        <a:t>Singapore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−15.6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−36.0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−0.1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84188">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smtClean="0">
                          <a:ln>
                            <a:noFill/>
                          </a:ln>
                          <a:solidFill>
                            <a:schemeClr val="tx1"/>
                          </a:solidFill>
                          <a:effectLst/>
                          <a:latin typeface="Arial" charset="0"/>
                        </a:rPr>
                        <a:t>S. Korea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−47.5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−21.9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−7.3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8736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smtClean="0">
                          <a:ln>
                            <a:noFill/>
                          </a:ln>
                          <a:solidFill>
                            <a:schemeClr val="tx1"/>
                          </a:solidFill>
                          <a:effectLst/>
                          <a:latin typeface="Arial" charset="0"/>
                        </a:rPr>
                        <a:t>Taiwan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−14.6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−19.7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err="1" smtClean="0">
                          <a:ln>
                            <a:noFill/>
                          </a:ln>
                          <a:solidFill>
                            <a:schemeClr val="tx1"/>
                          </a:solidFill>
                          <a:effectLst/>
                          <a:latin typeface="Arial" charset="0"/>
                        </a:rPr>
                        <a:t>n.a</a:t>
                      </a:r>
                      <a:r>
                        <a:rPr kumimoji="0" lang="en-US" sz="2200" b="0" i="0" u="none" strike="noStrike" cap="none" normalizeH="0" baseline="0" dirty="0" smtClean="0">
                          <a:ln>
                            <a:noFill/>
                          </a:ln>
                          <a:solidFill>
                            <a:schemeClr val="tx1"/>
                          </a:solidFill>
                          <a:effectLst/>
                          <a:latin typeface="Arial" charset="0"/>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8475">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smtClean="0">
                          <a:ln>
                            <a:noFill/>
                          </a:ln>
                          <a:solidFill>
                            <a:schemeClr val="tx1"/>
                          </a:solidFill>
                          <a:effectLst/>
                          <a:latin typeface="Arial" charset="0"/>
                        </a:rPr>
                        <a:t>Thailand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a:t>
                      </a:r>
                      <a:r>
                        <a:rPr kumimoji="0" lang="en-US" sz="2200" b="0" i="0" u="none" strike="noStrike" cap="none" normalizeH="0" baseline="0" dirty="0" smtClean="0">
                          <a:ln>
                            <a:noFill/>
                          </a:ln>
                          <a:solidFill>
                            <a:schemeClr val="tx1"/>
                          </a:solidFill>
                          <a:effectLst/>
                          <a:latin typeface="Arial" charset="0"/>
                          <a:cs typeface="Times New Roman" pitchFamily="18" charset="0"/>
                        </a:rPr>
                        <a:t>48.3</a:t>
                      </a:r>
                      <a:endParaRPr kumimoji="0" lang="en-US" sz="2200" b="0" i="0" u="none" strike="noStrike" cap="none" normalizeH="0" baseline="0" dirty="0" smtClean="0">
                        <a:ln>
                          <a:noFill/>
                        </a:ln>
                        <a:solidFill>
                          <a:schemeClr val="tx1"/>
                        </a:solidFill>
                        <a:effectLst/>
                        <a:latin typeface="Arial"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−25.6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a:t>
                      </a:r>
                      <a:r>
                        <a:rPr kumimoji="0" lang="en-US" sz="2200" b="0" i="0" u="none" strike="noStrike" cap="none" normalizeH="0" baseline="0" dirty="0" smtClean="0">
                          <a:ln>
                            <a:noFill/>
                          </a:ln>
                          <a:solidFill>
                            <a:schemeClr val="tx1"/>
                          </a:solidFill>
                          <a:effectLst/>
                          <a:latin typeface="Arial" charset="0"/>
                          <a:cs typeface="Times New Roman" pitchFamily="18" charset="0"/>
                        </a:rPr>
                        <a:t>1.2 </a:t>
                      </a:r>
                      <a:endParaRPr kumimoji="0" lang="en-US" sz="2000" b="0" i="0" u="none" strike="noStrike" cap="none" normalizeH="0" baseline="0" dirty="0" smtClean="0">
                        <a:ln>
                          <a:noFill/>
                        </a:ln>
                        <a:solidFill>
                          <a:schemeClr val="tx1"/>
                        </a:solidFill>
                        <a:effectLst/>
                        <a:latin typeface="Arial" charset="0"/>
                        <a:cs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85775">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smtClean="0">
                          <a:ln>
                            <a:noFill/>
                          </a:ln>
                          <a:solidFill>
                            <a:schemeClr val="tx1"/>
                          </a:solidFill>
                          <a:effectLst/>
                          <a:latin typeface="Arial" charset="0"/>
                        </a:rPr>
                        <a:t>U.S.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err="1" smtClean="0">
                          <a:ln>
                            <a:noFill/>
                          </a:ln>
                          <a:solidFill>
                            <a:schemeClr val="tx1"/>
                          </a:solidFill>
                          <a:effectLst/>
                          <a:latin typeface="Arial" charset="0"/>
                        </a:rPr>
                        <a:t>n.a</a:t>
                      </a:r>
                      <a:r>
                        <a:rPr kumimoji="0" lang="en-US" sz="2200" b="0" i="0" u="none" strike="noStrike" cap="none" normalizeH="0" baseline="0" dirty="0" smtClean="0">
                          <a:ln>
                            <a:noFill/>
                          </a:ln>
                          <a:solidFill>
                            <a:schemeClr val="tx1"/>
                          </a:solidFill>
                          <a:effectLst/>
                          <a:latin typeface="Arial" charset="0"/>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2.7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200" b="0" i="0" u="none" strike="noStrike" cap="none" normalizeH="0" baseline="0" dirty="0" smtClean="0">
                          <a:ln>
                            <a:noFill/>
                          </a:ln>
                          <a:solidFill>
                            <a:schemeClr val="tx1"/>
                          </a:solidFill>
                          <a:effectLst/>
                          <a:latin typeface="Arial" charset="0"/>
                        </a:rPr>
                        <a:t>2.3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49843735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z="3200" smtClean="0"/>
              <a:t>Floating vs. fixed exchange rates</a:t>
            </a:r>
          </a:p>
        </p:txBody>
      </p:sp>
      <p:sp>
        <p:nvSpPr>
          <p:cNvPr id="47107" name="Rectangle 3"/>
          <p:cNvSpPr>
            <a:spLocks noGrp="1" noChangeArrowheads="1"/>
          </p:cNvSpPr>
          <p:nvPr>
            <p:ph type="body" idx="1"/>
          </p:nvPr>
        </p:nvSpPr>
        <p:spPr/>
        <p:txBody>
          <a:bodyPr/>
          <a:lstStyle/>
          <a:p>
            <a:pPr marL="0" indent="0">
              <a:buFont typeface="Wingdings" pitchFamily="2" charset="2"/>
              <a:buNone/>
            </a:pPr>
            <a:r>
              <a:rPr lang="en-US" dirty="0" smtClean="0"/>
              <a:t>Argument for floating rates:</a:t>
            </a:r>
          </a:p>
          <a:p>
            <a:pPr marL="468313" lvl="1"/>
            <a:r>
              <a:rPr lang="en-US" dirty="0" smtClean="0"/>
              <a:t>allow monetary policy to be used to pursue other goals (stable growth, low inflation).</a:t>
            </a:r>
          </a:p>
          <a:p>
            <a:pPr marL="0" indent="0">
              <a:spcBef>
                <a:spcPct val="60000"/>
              </a:spcBef>
              <a:buFont typeface="Wingdings" pitchFamily="2" charset="2"/>
              <a:buNone/>
            </a:pPr>
            <a:r>
              <a:rPr lang="en-US" dirty="0" smtClean="0"/>
              <a:t>Arguments for fixed rates:</a:t>
            </a:r>
          </a:p>
          <a:p>
            <a:pPr marL="468313" lvl="1"/>
            <a:r>
              <a:rPr lang="en-US" dirty="0" smtClean="0"/>
              <a:t>avoid uncertainty and volatility, making international transactions easier.</a:t>
            </a:r>
          </a:p>
          <a:p>
            <a:pPr marL="468313" lvl="1"/>
            <a:r>
              <a:rPr lang="en-US" dirty="0" smtClean="0"/>
              <a:t>discipline monetary policy to prevent excessive money growth &amp; hyperinflation.</a:t>
            </a:r>
          </a:p>
        </p:txBody>
      </p:sp>
    </p:spTree>
    <p:extLst>
      <p:ext uri="{BB962C8B-B14F-4D97-AF65-F5344CB8AC3E}">
        <p14:creationId xmlns:p14="http://schemas.microsoft.com/office/powerpoint/2010/main" val="291831012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The Impossible Trinity</a:t>
            </a:r>
          </a:p>
        </p:txBody>
      </p:sp>
      <p:sp>
        <p:nvSpPr>
          <p:cNvPr id="135171" name="Rectangle 3"/>
          <p:cNvSpPr>
            <a:spLocks noGrp="1" noChangeArrowheads="1"/>
          </p:cNvSpPr>
          <p:nvPr>
            <p:ph type="body" idx="1"/>
          </p:nvPr>
        </p:nvSpPr>
        <p:spPr>
          <a:xfrm>
            <a:off x="490538" y="1163638"/>
            <a:ext cx="4029075" cy="4886325"/>
          </a:xfrm>
        </p:spPr>
        <p:txBody>
          <a:bodyPr/>
          <a:lstStyle/>
          <a:p>
            <a:pPr marL="0" indent="0">
              <a:buFont typeface="Wingdings" pitchFamily="2" charset="2"/>
              <a:buNone/>
            </a:pPr>
            <a:r>
              <a:rPr lang="en-US" sz="2500" smtClean="0"/>
              <a:t>A nation cannot have free capital flows, independent monetary policy, and a fixed exchange rate simultaneously.  </a:t>
            </a:r>
          </a:p>
          <a:p>
            <a:pPr marL="0" indent="0">
              <a:buFont typeface="Wingdings" pitchFamily="2" charset="2"/>
              <a:buNone/>
            </a:pPr>
            <a:r>
              <a:rPr lang="en-US" sz="2500" smtClean="0"/>
              <a:t>A nation must choose </a:t>
            </a:r>
            <a:br>
              <a:rPr lang="en-US" sz="2500" smtClean="0"/>
            </a:br>
            <a:r>
              <a:rPr lang="en-US" sz="2500" smtClean="0"/>
              <a:t>one side of this </a:t>
            </a:r>
            <a:br>
              <a:rPr lang="en-US" sz="2500" smtClean="0"/>
            </a:br>
            <a:r>
              <a:rPr lang="en-US" sz="2500" smtClean="0"/>
              <a:t>triangle and </a:t>
            </a:r>
            <a:br>
              <a:rPr lang="en-US" sz="2500" smtClean="0"/>
            </a:br>
            <a:r>
              <a:rPr lang="en-US" sz="2500" smtClean="0"/>
              <a:t>give up the </a:t>
            </a:r>
            <a:br>
              <a:rPr lang="en-US" sz="2500" smtClean="0"/>
            </a:br>
            <a:r>
              <a:rPr lang="en-US" sz="2500" smtClean="0"/>
              <a:t>opposite </a:t>
            </a:r>
            <a:br>
              <a:rPr lang="en-US" sz="2500" smtClean="0"/>
            </a:br>
            <a:r>
              <a:rPr lang="en-US" sz="2500" smtClean="0"/>
              <a:t>corner. </a:t>
            </a:r>
          </a:p>
        </p:txBody>
      </p:sp>
      <p:grpSp>
        <p:nvGrpSpPr>
          <p:cNvPr id="2" name="Group 11"/>
          <p:cNvGrpSpPr>
            <a:grpSpLocks/>
          </p:cNvGrpSpPr>
          <p:nvPr/>
        </p:nvGrpSpPr>
        <p:grpSpPr bwMode="auto">
          <a:xfrm>
            <a:off x="3103563" y="1731963"/>
            <a:ext cx="5745162" cy="4060825"/>
            <a:chOff x="1964" y="1157"/>
            <a:chExt cx="3619" cy="2558"/>
          </a:xfrm>
        </p:grpSpPr>
        <p:sp>
          <p:nvSpPr>
            <p:cNvPr id="48136" name="AutoShape 4"/>
            <p:cNvSpPr>
              <a:spLocks noChangeArrowheads="1"/>
            </p:cNvSpPr>
            <p:nvPr/>
          </p:nvSpPr>
          <p:spPr bwMode="auto">
            <a:xfrm>
              <a:off x="3085" y="1678"/>
              <a:ext cx="1715" cy="1330"/>
            </a:xfrm>
            <a:prstGeom prst="triangle">
              <a:avLst>
                <a:gd name="adj" fmla="val 50000"/>
              </a:avLst>
            </a:prstGeom>
            <a:solidFill>
              <a:srgbClr val="FFCCCC"/>
            </a:solidFill>
            <a:ln w="38100">
              <a:solidFill>
                <a:srgbClr val="FF0000"/>
              </a:solidFill>
              <a:miter lim="800000"/>
              <a:headEnd/>
              <a:tailEnd/>
            </a:ln>
          </p:spPr>
          <p:txBody>
            <a:bodyPr wrap="none" anchor="ctr"/>
            <a:lstStyle/>
            <a:p>
              <a:endParaRPr lang="en-US"/>
            </a:p>
          </p:txBody>
        </p:sp>
        <p:sp>
          <p:nvSpPr>
            <p:cNvPr id="48137" name="Text Box 5"/>
            <p:cNvSpPr txBox="1">
              <a:spLocks noChangeArrowheads="1"/>
            </p:cNvSpPr>
            <p:nvPr/>
          </p:nvSpPr>
          <p:spPr bwMode="auto">
            <a:xfrm>
              <a:off x="3286" y="1157"/>
              <a:ext cx="1302"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b="1" i="1">
                  <a:solidFill>
                    <a:srgbClr val="CC0000"/>
                  </a:solidFill>
                </a:rPr>
                <a:t>Free capital flows</a:t>
              </a:r>
            </a:p>
          </p:txBody>
        </p:sp>
        <p:sp>
          <p:nvSpPr>
            <p:cNvPr id="48138" name="Text Box 6"/>
            <p:cNvSpPr txBox="1">
              <a:spLocks noChangeArrowheads="1"/>
            </p:cNvSpPr>
            <p:nvPr/>
          </p:nvSpPr>
          <p:spPr bwMode="auto">
            <a:xfrm>
              <a:off x="1964" y="2994"/>
              <a:ext cx="1224"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b="1" i="1">
                  <a:solidFill>
                    <a:srgbClr val="CC0000"/>
                  </a:solidFill>
                </a:rPr>
                <a:t>Independent monetary policy</a:t>
              </a:r>
            </a:p>
          </p:txBody>
        </p:sp>
        <p:sp>
          <p:nvSpPr>
            <p:cNvPr id="48139" name="Text Box 7"/>
            <p:cNvSpPr txBox="1">
              <a:spLocks noChangeArrowheads="1"/>
            </p:cNvSpPr>
            <p:nvPr/>
          </p:nvSpPr>
          <p:spPr bwMode="auto">
            <a:xfrm>
              <a:off x="4594" y="2981"/>
              <a:ext cx="989"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b="1" i="1">
                  <a:solidFill>
                    <a:srgbClr val="CC0000"/>
                  </a:solidFill>
                </a:rPr>
                <a:t>Fixed exchange </a:t>
              </a:r>
              <a:br>
                <a:rPr lang="en-US" sz="2300" b="1" i="1">
                  <a:solidFill>
                    <a:srgbClr val="CC0000"/>
                  </a:solidFill>
                </a:rPr>
              </a:br>
              <a:r>
                <a:rPr lang="en-US" sz="2300" b="1" i="1">
                  <a:solidFill>
                    <a:srgbClr val="CC0000"/>
                  </a:solidFill>
                </a:rPr>
                <a:t>rate</a:t>
              </a:r>
            </a:p>
          </p:txBody>
        </p:sp>
      </p:grpSp>
      <p:sp>
        <p:nvSpPr>
          <p:cNvPr id="135176" name="Text Box 8"/>
          <p:cNvSpPr txBox="1">
            <a:spLocks noChangeArrowheads="1"/>
          </p:cNvSpPr>
          <p:nvPr/>
        </p:nvSpPr>
        <p:spPr bwMode="auto">
          <a:xfrm>
            <a:off x="4221163" y="2908300"/>
            <a:ext cx="145732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a:t>Option 1</a:t>
            </a:r>
            <a:br>
              <a:rPr lang="en-US" sz="2300"/>
            </a:br>
            <a:r>
              <a:rPr lang="en-US" sz="2300"/>
              <a:t>(U.S.)</a:t>
            </a:r>
          </a:p>
        </p:txBody>
      </p:sp>
      <p:sp>
        <p:nvSpPr>
          <p:cNvPr id="135177" name="Text Box 9"/>
          <p:cNvSpPr txBox="1">
            <a:spLocks noChangeArrowheads="1"/>
          </p:cNvSpPr>
          <p:nvPr/>
        </p:nvSpPr>
        <p:spPr bwMode="auto">
          <a:xfrm>
            <a:off x="5543550" y="4845050"/>
            <a:ext cx="145732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a:t>Option 3</a:t>
            </a:r>
            <a:br>
              <a:rPr lang="en-US" sz="2300"/>
            </a:br>
            <a:r>
              <a:rPr lang="en-US" sz="2300"/>
              <a:t>(China)</a:t>
            </a:r>
          </a:p>
        </p:txBody>
      </p:sp>
      <p:sp>
        <p:nvSpPr>
          <p:cNvPr id="135178" name="Text Box 10"/>
          <p:cNvSpPr txBox="1">
            <a:spLocks noChangeArrowheads="1"/>
          </p:cNvSpPr>
          <p:nvPr/>
        </p:nvSpPr>
        <p:spPr bwMode="auto">
          <a:xfrm>
            <a:off x="7054850" y="2890838"/>
            <a:ext cx="1887538"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a:t>Option 2</a:t>
            </a:r>
            <a:br>
              <a:rPr lang="en-US" sz="2300"/>
            </a:br>
            <a:r>
              <a:rPr lang="en-US" sz="2300"/>
              <a:t>(Hong Kong)</a:t>
            </a:r>
          </a:p>
        </p:txBody>
      </p:sp>
    </p:spTree>
    <p:extLst>
      <p:ext uri="{BB962C8B-B14F-4D97-AF65-F5344CB8AC3E}">
        <p14:creationId xmlns:p14="http://schemas.microsoft.com/office/powerpoint/2010/main" val="163649900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wipe(left)">
                                      <p:cBhvr>
                                        <p:cTn id="7" dur="500"/>
                                        <p:tgtEl>
                                          <p:spTgt spid="13517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5171">
                                            <p:txEl>
                                              <p:pRg st="1" end="1"/>
                                            </p:txEl>
                                          </p:spTgt>
                                        </p:tgtEl>
                                        <p:attrNameLst>
                                          <p:attrName>style.visibility</p:attrName>
                                        </p:attrNameLst>
                                      </p:cBhvr>
                                      <p:to>
                                        <p:strVal val="visible"/>
                                      </p:to>
                                    </p:set>
                                    <p:animEffect transition="in" filter="wipe(left)">
                                      <p:cBhvr>
                                        <p:cTn id="15" dur="500"/>
                                        <p:tgtEl>
                                          <p:spTgt spid="135171">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5176"/>
                                        </p:tgtEl>
                                        <p:attrNameLst>
                                          <p:attrName>style.visibility</p:attrName>
                                        </p:attrNameLst>
                                      </p:cBhvr>
                                      <p:to>
                                        <p:strVal val="visible"/>
                                      </p:to>
                                    </p:set>
                                    <p:animEffect transition="in" filter="fade">
                                      <p:cBhvr>
                                        <p:cTn id="20" dur="500"/>
                                        <p:tgtEl>
                                          <p:spTgt spid="13517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5178"/>
                                        </p:tgtEl>
                                        <p:attrNameLst>
                                          <p:attrName>style.visibility</p:attrName>
                                        </p:attrNameLst>
                                      </p:cBhvr>
                                      <p:to>
                                        <p:strVal val="visible"/>
                                      </p:to>
                                    </p:set>
                                    <p:animEffect transition="in" filter="fade">
                                      <p:cBhvr>
                                        <p:cTn id="25" dur="500"/>
                                        <p:tgtEl>
                                          <p:spTgt spid="13517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5177"/>
                                        </p:tgtEl>
                                        <p:attrNameLst>
                                          <p:attrName>style.visibility</p:attrName>
                                        </p:attrNameLst>
                                      </p:cBhvr>
                                      <p:to>
                                        <p:strVal val="visible"/>
                                      </p:to>
                                    </p:set>
                                    <p:animEffect transition="in" filter="fade">
                                      <p:cBhvr>
                                        <p:cTn id="30" dur="500"/>
                                        <p:tgtEl>
                                          <p:spTgt spid="135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bldLvl="5"/>
      <p:bldP spid="135176" grpId="0"/>
      <p:bldP spid="135177" grpId="0"/>
      <p:bldP spid="13517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66725" y="268288"/>
            <a:ext cx="8245475" cy="939800"/>
          </a:xfrm>
        </p:spPr>
        <p:txBody>
          <a:bodyPr/>
          <a:lstStyle/>
          <a:p>
            <a:r>
              <a:rPr lang="en-US" sz="2800" smtClean="0"/>
              <a:t>CASE STUDY:</a:t>
            </a:r>
            <a:br>
              <a:rPr lang="en-US" sz="2800" smtClean="0"/>
            </a:br>
            <a:r>
              <a:rPr lang="en-US" sz="3200" smtClean="0"/>
              <a:t>The Chinese Currency Controversy</a:t>
            </a:r>
          </a:p>
        </p:txBody>
      </p:sp>
      <p:sp>
        <p:nvSpPr>
          <p:cNvPr id="49155" name="Rectangle 3"/>
          <p:cNvSpPr>
            <a:spLocks noGrp="1" noChangeArrowheads="1"/>
          </p:cNvSpPr>
          <p:nvPr>
            <p:ph type="body" idx="1"/>
          </p:nvPr>
        </p:nvSpPr>
        <p:spPr>
          <a:xfrm>
            <a:off x="457200" y="1322575"/>
            <a:ext cx="8432800" cy="4957763"/>
          </a:xfrm>
        </p:spPr>
        <p:txBody>
          <a:bodyPr/>
          <a:lstStyle/>
          <a:p>
            <a:pPr>
              <a:spcBef>
                <a:spcPts val="1200"/>
              </a:spcBef>
            </a:pPr>
            <a:r>
              <a:rPr lang="en-US" sz="2700" dirty="0" smtClean="0"/>
              <a:t>1995–2005:  China fixed its exchange rate at </a:t>
            </a:r>
            <a:br>
              <a:rPr lang="en-US" sz="2700" dirty="0" smtClean="0"/>
            </a:br>
            <a:r>
              <a:rPr lang="en-US" sz="2700" dirty="0" smtClean="0"/>
              <a:t>8.28 </a:t>
            </a:r>
            <a:r>
              <a:rPr lang="en-US" sz="2700" dirty="0" err="1" smtClean="0"/>
              <a:t>yuan</a:t>
            </a:r>
            <a:r>
              <a:rPr lang="en-US" sz="2700" dirty="0" smtClean="0"/>
              <a:t> per dollar and restricted capital flows. </a:t>
            </a:r>
          </a:p>
          <a:p>
            <a:pPr>
              <a:spcBef>
                <a:spcPts val="1200"/>
              </a:spcBef>
            </a:pPr>
            <a:r>
              <a:rPr lang="en-US" sz="2700" dirty="0" smtClean="0"/>
              <a:t>Many observers believed the </a:t>
            </a:r>
            <a:r>
              <a:rPr lang="en-US" sz="2700" dirty="0" err="1" smtClean="0"/>
              <a:t>yuan</a:t>
            </a:r>
            <a:r>
              <a:rPr lang="en-US" sz="2700" dirty="0" smtClean="0"/>
              <a:t> was significantly undervalued.  U.S. producers complained the cheap </a:t>
            </a:r>
            <a:r>
              <a:rPr lang="en-US" sz="2700" dirty="0" err="1" smtClean="0"/>
              <a:t>yuan</a:t>
            </a:r>
            <a:r>
              <a:rPr lang="en-US" sz="2700" dirty="0" smtClean="0"/>
              <a:t> gave Chinese producers an unfair advantage.</a:t>
            </a:r>
          </a:p>
          <a:p>
            <a:pPr>
              <a:spcBef>
                <a:spcPts val="1200"/>
              </a:spcBef>
            </a:pPr>
            <a:r>
              <a:rPr lang="en-US" sz="2700" dirty="0" smtClean="0"/>
              <a:t>President Bush called on China to let its currency float; others wanted tariffs on Chinese goods.</a:t>
            </a:r>
          </a:p>
          <a:p>
            <a:pPr>
              <a:spcBef>
                <a:spcPts val="1200"/>
              </a:spcBef>
            </a:pPr>
            <a:r>
              <a:rPr lang="en-US" sz="2700" dirty="0" smtClean="0"/>
              <a:t>July 2005:  China </a:t>
            </a:r>
            <a:r>
              <a:rPr lang="en-US" sz="2700" dirty="0"/>
              <a:t>began </a:t>
            </a:r>
            <a:r>
              <a:rPr lang="en-US" sz="2700" dirty="0" smtClean="0"/>
              <a:t>to allow gradual </a:t>
            </a:r>
            <a:r>
              <a:rPr lang="en-US" sz="2700" dirty="0"/>
              <a:t>changes in the </a:t>
            </a:r>
            <a:r>
              <a:rPr lang="en-US" sz="2700" dirty="0" err="1" smtClean="0"/>
              <a:t>yuan</a:t>
            </a:r>
            <a:r>
              <a:rPr lang="en-US" sz="2700" dirty="0" smtClean="0"/>
              <a:t>/dollar rate.  </a:t>
            </a:r>
            <a:r>
              <a:rPr lang="en-US" sz="2700" dirty="0"/>
              <a:t>By </a:t>
            </a:r>
            <a:r>
              <a:rPr lang="en-US" sz="2700" dirty="0" smtClean="0"/>
              <a:t>June 2013, </a:t>
            </a:r>
            <a:r>
              <a:rPr lang="en-US" sz="2700" dirty="0"/>
              <a:t>the </a:t>
            </a:r>
            <a:r>
              <a:rPr lang="en-US" sz="2700" dirty="0" err="1"/>
              <a:t>yuan</a:t>
            </a:r>
            <a:r>
              <a:rPr lang="en-US" sz="2700" dirty="0"/>
              <a:t> had appreciated </a:t>
            </a:r>
            <a:r>
              <a:rPr lang="en-US" sz="2700" dirty="0" smtClean="0"/>
              <a:t>35 </a:t>
            </a:r>
            <a:r>
              <a:rPr lang="en-US" sz="2700" dirty="0"/>
              <a:t>percent. </a:t>
            </a:r>
            <a:endParaRPr lang="en-US" sz="2700" dirty="0" smtClean="0"/>
          </a:p>
        </p:txBody>
      </p:sp>
    </p:spTree>
    <p:extLst>
      <p:ext uri="{BB962C8B-B14F-4D97-AF65-F5344CB8AC3E}">
        <p14:creationId xmlns:p14="http://schemas.microsoft.com/office/powerpoint/2010/main" val="243444879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sz="3000" smtClean="0"/>
              <a:t>Mundell-Fleming and the </a:t>
            </a:r>
            <a:r>
              <a:rPr lang="en-US" sz="3000" i="1" smtClean="0"/>
              <a:t>AD</a:t>
            </a:r>
            <a:r>
              <a:rPr lang="en-US" sz="3000" smtClean="0"/>
              <a:t> curve </a:t>
            </a:r>
          </a:p>
        </p:txBody>
      </p:sp>
      <p:sp>
        <p:nvSpPr>
          <p:cNvPr id="98307" name="Rectangle 3"/>
          <p:cNvSpPr>
            <a:spLocks noGrp="1" noChangeArrowheads="1"/>
          </p:cNvSpPr>
          <p:nvPr>
            <p:ph type="body" idx="1"/>
          </p:nvPr>
        </p:nvSpPr>
        <p:spPr>
          <a:xfrm>
            <a:off x="457200" y="1398325"/>
            <a:ext cx="8229600" cy="2300288"/>
          </a:xfrm>
        </p:spPr>
        <p:txBody>
          <a:bodyPr/>
          <a:lstStyle/>
          <a:p>
            <a:r>
              <a:rPr lang="en-US" sz="2600" dirty="0" smtClean="0"/>
              <a:t>So far in M-F model, </a:t>
            </a:r>
            <a:r>
              <a:rPr lang="en-US" sz="2600" b="1" i="1" dirty="0" smtClean="0"/>
              <a:t>P</a:t>
            </a:r>
            <a:r>
              <a:rPr lang="en-US" sz="2600" dirty="0" smtClean="0"/>
              <a:t>  has been fixed.  </a:t>
            </a:r>
          </a:p>
          <a:p>
            <a:r>
              <a:rPr lang="en-US" sz="2600" dirty="0" smtClean="0"/>
              <a:t>Next:  to derive the </a:t>
            </a:r>
            <a:r>
              <a:rPr lang="en-US" sz="2600" i="1" dirty="0" smtClean="0"/>
              <a:t>AD</a:t>
            </a:r>
            <a:r>
              <a:rPr lang="en-US" sz="2600" dirty="0" smtClean="0"/>
              <a:t> curve, consider the impact of a change in </a:t>
            </a:r>
            <a:r>
              <a:rPr lang="en-US" sz="2600" b="1" i="1" dirty="0" smtClean="0"/>
              <a:t>P</a:t>
            </a:r>
            <a:r>
              <a:rPr lang="en-US" sz="2600" dirty="0" smtClean="0"/>
              <a:t>  in the M-F model.</a:t>
            </a:r>
          </a:p>
          <a:p>
            <a:r>
              <a:rPr lang="en-US" sz="2600" dirty="0" smtClean="0"/>
              <a:t>We now write the M-F equations as:</a:t>
            </a:r>
          </a:p>
        </p:txBody>
      </p:sp>
      <p:sp>
        <p:nvSpPr>
          <p:cNvPr id="98308" name="Rectangle 4"/>
          <p:cNvSpPr>
            <a:spLocks noChangeArrowheads="1"/>
          </p:cNvSpPr>
          <p:nvPr/>
        </p:nvSpPr>
        <p:spPr bwMode="auto">
          <a:xfrm>
            <a:off x="1045035" y="5029763"/>
            <a:ext cx="7205889" cy="990600"/>
          </a:xfrm>
          <a:prstGeom prst="rect">
            <a:avLst/>
          </a:prstGeom>
          <a:solidFill>
            <a:srgbClr val="FFFFCC"/>
          </a:solidFill>
          <a:ln>
            <a:noFill/>
          </a:ln>
          <a:effectLst>
            <a:outerShdw blurRad="50800" dist="38100" dir="2700000" algn="tl" rotWithShape="0">
              <a:prstClr val="black">
                <a:alpha val="40000"/>
              </a:prstClr>
            </a:outerShdw>
          </a:effectLst>
        </p:spPr>
        <p:txBody>
          <a:bodyPr/>
          <a:lstStyle/>
          <a:p>
            <a:pPr algn="ctr">
              <a:lnSpc>
                <a:spcPct val="105000"/>
              </a:lnSpc>
              <a:spcBef>
                <a:spcPct val="45000"/>
              </a:spcBef>
              <a:buClr>
                <a:srgbClr val="008080"/>
              </a:buClr>
              <a:buSzPct val="120000"/>
              <a:buFont typeface="Wingdings" pitchFamily="2" charset="2"/>
              <a:buNone/>
            </a:pPr>
            <a:r>
              <a:rPr lang="en-US" sz="2600" i="1" dirty="0"/>
              <a:t>(Earlier in this chapter, </a:t>
            </a:r>
            <a:r>
              <a:rPr lang="en-US" sz="2600" b="1" i="1" dirty="0"/>
              <a:t>P</a:t>
            </a:r>
            <a:r>
              <a:rPr lang="en-US" sz="2600" i="1" dirty="0"/>
              <a:t> was fixed, so we </a:t>
            </a:r>
            <a:br>
              <a:rPr lang="en-US" sz="2600" i="1" dirty="0"/>
            </a:br>
            <a:r>
              <a:rPr lang="en-US" sz="2600" i="1" dirty="0"/>
              <a:t>could write </a:t>
            </a:r>
            <a:r>
              <a:rPr lang="en-US" sz="2600" b="1" i="1" dirty="0"/>
              <a:t>NX </a:t>
            </a:r>
            <a:r>
              <a:rPr lang="en-US" sz="2600" i="1" dirty="0"/>
              <a:t>as a function of </a:t>
            </a:r>
            <a:r>
              <a:rPr lang="en-US" sz="2600" b="1" i="1" dirty="0"/>
              <a:t>e</a:t>
            </a:r>
            <a:r>
              <a:rPr lang="en-US" sz="2600" i="1" dirty="0"/>
              <a:t> instead of </a:t>
            </a:r>
            <a:r>
              <a:rPr lang="en-US" sz="2800" b="1" i="1" dirty="0" err="1" smtClean="0">
                <a:latin typeface="Times New Roman"/>
                <a:cs typeface="Times New Roman"/>
                <a:sym typeface="Symbol" pitchFamily="18" charset="2"/>
              </a:rPr>
              <a:t>ε</a:t>
            </a:r>
            <a:r>
              <a:rPr lang="en-US" sz="2600" i="1" dirty="0" smtClean="0"/>
              <a:t>.</a:t>
            </a:r>
            <a:r>
              <a:rPr lang="en-US" sz="2600" i="1" dirty="0"/>
              <a:t>)</a:t>
            </a:r>
          </a:p>
        </p:txBody>
      </p:sp>
      <p:graphicFrame>
        <p:nvGraphicFramePr>
          <p:cNvPr id="98309" name="Object 2"/>
          <p:cNvGraphicFramePr>
            <a:graphicFrameLocks noChangeAspect="1"/>
          </p:cNvGraphicFramePr>
          <p:nvPr>
            <p:extLst>
              <p:ext uri="{D42A27DB-BD31-4B8C-83A1-F6EECF244321}">
                <p14:modId xmlns:p14="http://schemas.microsoft.com/office/powerpoint/2010/main" val="1182392972"/>
              </p:ext>
            </p:extLst>
          </p:nvPr>
        </p:nvGraphicFramePr>
        <p:xfrm>
          <a:off x="1149350" y="4341800"/>
          <a:ext cx="4129088" cy="473075"/>
        </p:xfrm>
        <a:graphic>
          <a:graphicData uri="http://schemas.openxmlformats.org/presentationml/2006/ole">
            <mc:AlternateContent xmlns:mc="http://schemas.openxmlformats.org/markup-compatibility/2006">
              <mc:Choice xmlns:v="urn:schemas-microsoft-com:vml" Requires="v">
                <p:oleObj spid="_x0000_s13336" name="Equation" r:id="rId4" imgW="1892160" imgH="215640" progId="Equation.DSMT4">
                  <p:embed/>
                </p:oleObj>
              </mc:Choice>
              <mc:Fallback>
                <p:oleObj name="Equation" r:id="rId4" imgW="189216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9350" y="4341800"/>
                        <a:ext cx="4129088" cy="473075"/>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10" name="Object 3"/>
          <p:cNvGraphicFramePr>
            <a:graphicFrameLocks noChangeAspect="1"/>
          </p:cNvGraphicFramePr>
          <p:nvPr>
            <p:extLst>
              <p:ext uri="{D42A27DB-BD31-4B8C-83A1-F6EECF244321}">
                <p14:modId xmlns:p14="http://schemas.microsoft.com/office/powerpoint/2010/main" val="4241135550"/>
              </p:ext>
            </p:extLst>
          </p:nvPr>
        </p:nvGraphicFramePr>
        <p:xfrm>
          <a:off x="1223963" y="3657588"/>
          <a:ext cx="6840537" cy="455612"/>
        </p:xfrm>
        <a:graphic>
          <a:graphicData uri="http://schemas.openxmlformats.org/presentationml/2006/ole">
            <mc:AlternateContent xmlns:mc="http://schemas.openxmlformats.org/markup-compatibility/2006">
              <mc:Choice xmlns:v="urn:schemas-microsoft-com:vml" Requires="v">
                <p:oleObj spid="_x0000_s13337" name="Equation" r:id="rId6" imgW="3225600" imgH="215640" progId="Equation.DSMT4">
                  <p:embed/>
                </p:oleObj>
              </mc:Choice>
              <mc:Fallback>
                <p:oleObj name="Equation" r:id="rId6" imgW="3225600" imgH="215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3963" y="3657588"/>
                        <a:ext cx="6840537" cy="455612"/>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6337245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strips(downRight)">
                                      <p:cBhvr>
                                        <p:cTn id="7" dur="500"/>
                                        <p:tgtEl>
                                          <p:spTgt spid="98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8307">
                                            <p:txEl>
                                              <p:pRg st="1" end="1"/>
                                            </p:txEl>
                                          </p:spTgt>
                                        </p:tgtEl>
                                        <p:attrNameLst>
                                          <p:attrName>style.visibility</p:attrName>
                                        </p:attrNameLst>
                                      </p:cBhvr>
                                      <p:to>
                                        <p:strVal val="visible"/>
                                      </p:to>
                                    </p:set>
                                    <p:animEffect transition="in" filter="strips(downRight)">
                                      <p:cBhvr>
                                        <p:cTn id="12" dur="500"/>
                                        <p:tgtEl>
                                          <p:spTgt spid="983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8307">
                                            <p:txEl>
                                              <p:pRg st="2" end="2"/>
                                            </p:txEl>
                                          </p:spTgt>
                                        </p:tgtEl>
                                        <p:attrNameLst>
                                          <p:attrName>style.visibility</p:attrName>
                                        </p:attrNameLst>
                                      </p:cBhvr>
                                      <p:to>
                                        <p:strVal val="visible"/>
                                      </p:to>
                                    </p:set>
                                    <p:animEffect transition="in" filter="strips(downRight)">
                                      <p:cBhvr>
                                        <p:cTn id="17" dur="500"/>
                                        <p:tgtEl>
                                          <p:spTgt spid="983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98310"/>
                                        </p:tgtEl>
                                        <p:attrNameLst>
                                          <p:attrName>style.visibility</p:attrName>
                                        </p:attrNameLst>
                                      </p:cBhvr>
                                      <p:to>
                                        <p:strVal val="visible"/>
                                      </p:to>
                                    </p:set>
                                    <p:animEffect transition="in" filter="strips(downRight)">
                                      <p:cBhvr>
                                        <p:cTn id="22" dur="500"/>
                                        <p:tgtEl>
                                          <p:spTgt spid="983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98309"/>
                                        </p:tgtEl>
                                        <p:attrNameLst>
                                          <p:attrName>style.visibility</p:attrName>
                                        </p:attrNameLst>
                                      </p:cBhvr>
                                      <p:to>
                                        <p:strVal val="visible"/>
                                      </p:to>
                                    </p:set>
                                    <p:animEffect transition="in" filter="strips(downRight)">
                                      <p:cBhvr>
                                        <p:cTn id="27" dur="500"/>
                                        <p:tgtEl>
                                          <p:spTgt spid="983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8308"/>
                                        </p:tgtEl>
                                        <p:attrNameLst>
                                          <p:attrName>style.visibility</p:attrName>
                                        </p:attrNameLst>
                                      </p:cBhvr>
                                      <p:to>
                                        <p:strVal val="visible"/>
                                      </p:to>
                                    </p:set>
                                    <p:animEffect transition="in" filter="fade">
                                      <p:cBhvr>
                                        <p:cTn id="32" dur="500"/>
                                        <p:tgtEl>
                                          <p:spTgt spid="98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bldLvl="3" autoUpdateAnimBg="0"/>
      <p:bldP spid="98308"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Line 2"/>
          <p:cNvSpPr>
            <a:spLocks noChangeShapeType="1"/>
          </p:cNvSpPr>
          <p:nvPr/>
        </p:nvSpPr>
        <p:spPr bwMode="auto">
          <a:xfrm>
            <a:off x="6731000" y="2584450"/>
            <a:ext cx="0" cy="3140075"/>
          </a:xfrm>
          <a:prstGeom prst="line">
            <a:avLst/>
          </a:prstGeom>
          <a:noFill/>
          <a:ln w="952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0355" name="Line 3"/>
          <p:cNvSpPr>
            <a:spLocks noChangeShapeType="1"/>
          </p:cNvSpPr>
          <p:nvPr/>
        </p:nvSpPr>
        <p:spPr bwMode="auto">
          <a:xfrm>
            <a:off x="6000750" y="2124075"/>
            <a:ext cx="0" cy="3600450"/>
          </a:xfrm>
          <a:prstGeom prst="line">
            <a:avLst/>
          </a:prstGeom>
          <a:noFill/>
          <a:ln w="9525">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0356" name="Text Box 4"/>
          <p:cNvSpPr txBox="1">
            <a:spLocks noChangeArrowheads="1"/>
          </p:cNvSpPr>
          <p:nvPr/>
        </p:nvSpPr>
        <p:spPr bwMode="auto">
          <a:xfrm>
            <a:off x="6629400" y="3397250"/>
            <a:ext cx="381000" cy="442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003399"/>
                </a:solidFill>
              </a:rPr>
              <a:t>Y</a:t>
            </a:r>
            <a:r>
              <a:rPr lang="en-US" sz="2300" b="1" baseline="-25000">
                <a:solidFill>
                  <a:srgbClr val="003399"/>
                </a:solidFill>
                <a:latin typeface="Tahoma" pitchFamily="34" charset="0"/>
              </a:rPr>
              <a:t>1</a:t>
            </a:r>
          </a:p>
        </p:txBody>
      </p:sp>
      <p:sp>
        <p:nvSpPr>
          <p:cNvPr id="100357" name="Text Box 5"/>
          <p:cNvSpPr txBox="1">
            <a:spLocks noChangeArrowheads="1"/>
          </p:cNvSpPr>
          <p:nvPr/>
        </p:nvSpPr>
        <p:spPr bwMode="auto">
          <a:xfrm>
            <a:off x="5880100" y="3400425"/>
            <a:ext cx="381000" cy="442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FF6600"/>
                </a:solidFill>
              </a:rPr>
              <a:t>Y</a:t>
            </a:r>
            <a:r>
              <a:rPr lang="en-US" sz="2300" b="1" baseline="-25000">
                <a:solidFill>
                  <a:srgbClr val="FF6600"/>
                </a:solidFill>
                <a:latin typeface="Tahoma" pitchFamily="34" charset="0"/>
              </a:rPr>
              <a:t>2</a:t>
            </a:r>
          </a:p>
        </p:txBody>
      </p:sp>
      <p:sp>
        <p:nvSpPr>
          <p:cNvPr id="51206" name="Rectangle 6"/>
          <p:cNvSpPr>
            <a:spLocks noGrp="1" noChangeArrowheads="1"/>
          </p:cNvSpPr>
          <p:nvPr>
            <p:ph type="title"/>
          </p:nvPr>
        </p:nvSpPr>
        <p:spPr/>
        <p:txBody>
          <a:bodyPr/>
          <a:lstStyle/>
          <a:p>
            <a:r>
              <a:rPr lang="en-US" dirty="0" smtClean="0"/>
              <a:t>Deriving the </a:t>
            </a:r>
            <a:r>
              <a:rPr lang="en-US" i="1" dirty="0" smtClean="0"/>
              <a:t>AD</a:t>
            </a:r>
            <a:r>
              <a:rPr lang="en-US" sz="1300" dirty="0" smtClean="0"/>
              <a:t> </a:t>
            </a:r>
            <a:r>
              <a:rPr lang="en-US" dirty="0" smtClean="0"/>
              <a:t> curve</a:t>
            </a:r>
          </a:p>
        </p:txBody>
      </p:sp>
      <p:grpSp>
        <p:nvGrpSpPr>
          <p:cNvPr id="2" name="Group 7"/>
          <p:cNvGrpSpPr>
            <a:grpSpLocks/>
          </p:cNvGrpSpPr>
          <p:nvPr/>
        </p:nvGrpSpPr>
        <p:grpSpPr bwMode="auto">
          <a:xfrm>
            <a:off x="4572000" y="1279525"/>
            <a:ext cx="3657600" cy="2500313"/>
            <a:chOff x="2256" y="806"/>
            <a:chExt cx="2304" cy="1575"/>
          </a:xfrm>
        </p:grpSpPr>
        <p:grpSp>
          <p:nvGrpSpPr>
            <p:cNvPr id="51246" name="Group 8"/>
            <p:cNvGrpSpPr>
              <a:grpSpLocks/>
            </p:cNvGrpSpPr>
            <p:nvPr/>
          </p:nvGrpSpPr>
          <p:grpSpPr bwMode="auto">
            <a:xfrm>
              <a:off x="2496" y="960"/>
              <a:ext cx="1824" cy="1188"/>
              <a:chOff x="2640" y="1056"/>
              <a:chExt cx="2496" cy="2112"/>
            </a:xfrm>
          </p:grpSpPr>
          <p:sp>
            <p:nvSpPr>
              <p:cNvPr id="51249" name="Line 9"/>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0" name="Line 10"/>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247" name="Text Box 11"/>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51248" name="Text Box 12"/>
            <p:cNvSpPr txBox="1">
              <a:spLocks noChangeArrowheads="1"/>
            </p:cNvSpPr>
            <p:nvPr/>
          </p:nvSpPr>
          <p:spPr bwMode="auto">
            <a:xfrm>
              <a:off x="2256" y="806"/>
              <a:ext cx="24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400" b="1" i="1" dirty="0" err="1">
                  <a:latin typeface="Times New Roman"/>
                  <a:cs typeface="Times New Roman"/>
                  <a:sym typeface="Symbol" pitchFamily="18" charset="2"/>
                </a:rPr>
                <a:t>ε</a:t>
              </a:r>
              <a:endParaRPr lang="en-US" sz="2300" dirty="0"/>
            </a:p>
          </p:txBody>
        </p:sp>
      </p:grpSp>
      <p:grpSp>
        <p:nvGrpSpPr>
          <p:cNvPr id="4" name="Group 13"/>
          <p:cNvGrpSpPr>
            <a:grpSpLocks/>
          </p:cNvGrpSpPr>
          <p:nvPr/>
        </p:nvGrpSpPr>
        <p:grpSpPr bwMode="auto">
          <a:xfrm>
            <a:off x="4572000" y="3595688"/>
            <a:ext cx="3657600" cy="2500312"/>
            <a:chOff x="2256" y="806"/>
            <a:chExt cx="2304" cy="1575"/>
          </a:xfrm>
        </p:grpSpPr>
        <p:grpSp>
          <p:nvGrpSpPr>
            <p:cNvPr id="51241" name="Group 14"/>
            <p:cNvGrpSpPr>
              <a:grpSpLocks/>
            </p:cNvGrpSpPr>
            <p:nvPr/>
          </p:nvGrpSpPr>
          <p:grpSpPr bwMode="auto">
            <a:xfrm>
              <a:off x="2496" y="960"/>
              <a:ext cx="1824" cy="1188"/>
              <a:chOff x="2640" y="1056"/>
              <a:chExt cx="2496" cy="2112"/>
            </a:xfrm>
          </p:grpSpPr>
          <p:sp>
            <p:nvSpPr>
              <p:cNvPr id="51244" name="Line 1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5" name="Line 1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242" name="Text Box 17"/>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51243" name="Text Box 18"/>
            <p:cNvSpPr txBox="1">
              <a:spLocks noChangeArrowheads="1"/>
            </p:cNvSpPr>
            <p:nvPr/>
          </p:nvSpPr>
          <p:spPr bwMode="auto">
            <a:xfrm>
              <a:off x="2256" y="80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P</a:t>
              </a:r>
              <a:endParaRPr lang="en-US" sz="2200"/>
            </a:p>
          </p:txBody>
        </p:sp>
      </p:grpSp>
      <p:grpSp>
        <p:nvGrpSpPr>
          <p:cNvPr id="6" name="Group 19"/>
          <p:cNvGrpSpPr>
            <a:grpSpLocks/>
          </p:cNvGrpSpPr>
          <p:nvPr/>
        </p:nvGrpSpPr>
        <p:grpSpPr bwMode="auto">
          <a:xfrm>
            <a:off x="5181600" y="1600200"/>
            <a:ext cx="2743200" cy="1646238"/>
            <a:chOff x="3264" y="1008"/>
            <a:chExt cx="1728" cy="1037"/>
          </a:xfrm>
        </p:grpSpPr>
        <p:sp>
          <p:nvSpPr>
            <p:cNvPr id="51239" name="Line 20"/>
            <p:cNvSpPr>
              <a:spLocks noChangeShapeType="1"/>
            </p:cNvSpPr>
            <p:nvPr/>
          </p:nvSpPr>
          <p:spPr bwMode="auto">
            <a:xfrm>
              <a:off x="3264" y="1008"/>
              <a:ext cx="1440"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0" name="Text Box 21"/>
            <p:cNvSpPr txBox="1">
              <a:spLocks noChangeArrowheads="1"/>
            </p:cNvSpPr>
            <p:nvPr/>
          </p:nvSpPr>
          <p:spPr bwMode="auto">
            <a:xfrm>
              <a:off x="4704" y="1824"/>
              <a:ext cx="28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IS*</a:t>
              </a:r>
              <a:endParaRPr lang="en-US" sz="2300" b="1"/>
            </a:p>
          </p:txBody>
        </p:sp>
      </p:grpSp>
      <p:grpSp>
        <p:nvGrpSpPr>
          <p:cNvPr id="7" name="Group 22"/>
          <p:cNvGrpSpPr>
            <a:grpSpLocks/>
          </p:cNvGrpSpPr>
          <p:nvPr/>
        </p:nvGrpSpPr>
        <p:grpSpPr bwMode="auto">
          <a:xfrm>
            <a:off x="6562725" y="1352550"/>
            <a:ext cx="1057275" cy="2057400"/>
            <a:chOff x="4134" y="852"/>
            <a:chExt cx="666" cy="1296"/>
          </a:xfrm>
        </p:grpSpPr>
        <p:sp>
          <p:nvSpPr>
            <p:cNvPr id="51237" name="Text Box 23"/>
            <p:cNvSpPr txBox="1">
              <a:spLocks noChangeArrowheads="1"/>
            </p:cNvSpPr>
            <p:nvPr/>
          </p:nvSpPr>
          <p:spPr bwMode="auto">
            <a:xfrm>
              <a:off x="4134" y="852"/>
              <a:ext cx="66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LM*</a:t>
              </a:r>
              <a:r>
                <a:rPr lang="en-US" sz="2300" b="1"/>
                <a:t>(</a:t>
              </a:r>
              <a:r>
                <a:rPr lang="en-US" sz="2300" b="1" i="1">
                  <a:solidFill>
                    <a:srgbClr val="003399"/>
                  </a:solidFill>
                </a:rPr>
                <a:t>P</a:t>
              </a:r>
              <a:r>
                <a:rPr lang="en-US" sz="2300" b="1" baseline="-25000">
                  <a:solidFill>
                    <a:srgbClr val="003399"/>
                  </a:solidFill>
                  <a:latin typeface="Tahoma" pitchFamily="34" charset="0"/>
                </a:rPr>
                <a:t>1</a:t>
              </a:r>
              <a:r>
                <a:rPr lang="en-US" sz="2300" b="1"/>
                <a:t>)</a:t>
              </a:r>
            </a:p>
          </p:txBody>
        </p:sp>
        <p:sp>
          <p:nvSpPr>
            <p:cNvPr id="51238" name="Line 24"/>
            <p:cNvSpPr>
              <a:spLocks noChangeShapeType="1"/>
            </p:cNvSpPr>
            <p:nvPr/>
          </p:nvSpPr>
          <p:spPr bwMode="auto">
            <a:xfrm flipV="1">
              <a:off x="4239" y="1062"/>
              <a:ext cx="0" cy="1086"/>
            </a:xfrm>
            <a:prstGeom prst="line">
              <a:avLst/>
            </a:prstGeom>
            <a:noFill/>
            <a:ln w="1905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 name="Group 25"/>
          <p:cNvGrpSpPr>
            <a:grpSpLocks/>
          </p:cNvGrpSpPr>
          <p:nvPr/>
        </p:nvGrpSpPr>
        <p:grpSpPr bwMode="auto">
          <a:xfrm>
            <a:off x="5418138" y="1308100"/>
            <a:ext cx="1093787" cy="2112963"/>
            <a:chOff x="3408" y="814"/>
            <a:chExt cx="689" cy="1331"/>
          </a:xfrm>
        </p:grpSpPr>
        <p:sp>
          <p:nvSpPr>
            <p:cNvPr id="51235" name="Text Box 26"/>
            <p:cNvSpPr txBox="1">
              <a:spLocks noChangeArrowheads="1"/>
            </p:cNvSpPr>
            <p:nvPr/>
          </p:nvSpPr>
          <p:spPr bwMode="auto">
            <a:xfrm>
              <a:off x="3408" y="814"/>
              <a:ext cx="68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LM*</a:t>
              </a:r>
              <a:r>
                <a:rPr lang="en-US" sz="2300" b="1"/>
                <a:t>(</a:t>
              </a:r>
              <a:r>
                <a:rPr lang="en-US" sz="2300" b="1" i="1">
                  <a:solidFill>
                    <a:srgbClr val="FF6600"/>
                  </a:solidFill>
                </a:rPr>
                <a:t>P</a:t>
              </a:r>
              <a:r>
                <a:rPr lang="en-US" sz="2300" b="1" baseline="-25000">
                  <a:solidFill>
                    <a:srgbClr val="FF6600"/>
                  </a:solidFill>
                  <a:latin typeface="Tahoma" pitchFamily="34" charset="0"/>
                </a:rPr>
                <a:t>2</a:t>
              </a:r>
              <a:r>
                <a:rPr lang="en-US" sz="2300" b="1"/>
                <a:t>)</a:t>
              </a:r>
            </a:p>
          </p:txBody>
        </p:sp>
        <p:sp>
          <p:nvSpPr>
            <p:cNvPr id="51236" name="Line 27"/>
            <p:cNvSpPr>
              <a:spLocks noChangeShapeType="1"/>
            </p:cNvSpPr>
            <p:nvPr/>
          </p:nvSpPr>
          <p:spPr bwMode="auto">
            <a:xfrm flipV="1">
              <a:off x="3777" y="1048"/>
              <a:ext cx="0" cy="1097"/>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0380" name="Line 28"/>
          <p:cNvSpPr>
            <a:spLocks noChangeShapeType="1"/>
          </p:cNvSpPr>
          <p:nvPr/>
        </p:nvSpPr>
        <p:spPr bwMode="auto">
          <a:xfrm>
            <a:off x="5257800" y="3886200"/>
            <a:ext cx="2286000" cy="15240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81" name="Text Box 29"/>
          <p:cNvSpPr txBox="1">
            <a:spLocks noChangeArrowheads="1"/>
          </p:cNvSpPr>
          <p:nvPr/>
        </p:nvSpPr>
        <p:spPr bwMode="auto">
          <a:xfrm>
            <a:off x="7543800" y="5257800"/>
            <a:ext cx="4572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009900"/>
                </a:solidFill>
              </a:rPr>
              <a:t>AD</a:t>
            </a:r>
            <a:endParaRPr lang="en-US" sz="2300" b="1">
              <a:solidFill>
                <a:srgbClr val="009900"/>
              </a:solidFill>
            </a:endParaRPr>
          </a:p>
        </p:txBody>
      </p:sp>
      <p:grpSp>
        <p:nvGrpSpPr>
          <p:cNvPr id="9" name="Group 30"/>
          <p:cNvGrpSpPr>
            <a:grpSpLocks/>
          </p:cNvGrpSpPr>
          <p:nvPr/>
        </p:nvGrpSpPr>
        <p:grpSpPr bwMode="auto">
          <a:xfrm>
            <a:off x="4594225" y="4678363"/>
            <a:ext cx="2932113" cy="442912"/>
            <a:chOff x="2894" y="2947"/>
            <a:chExt cx="1847" cy="279"/>
          </a:xfrm>
        </p:grpSpPr>
        <p:sp>
          <p:nvSpPr>
            <p:cNvPr id="51233" name="Line 31"/>
            <p:cNvSpPr>
              <a:spLocks noChangeShapeType="1"/>
            </p:cNvSpPr>
            <p:nvPr/>
          </p:nvSpPr>
          <p:spPr bwMode="auto">
            <a:xfrm flipV="1">
              <a:off x="3120" y="3067"/>
              <a:ext cx="1621" cy="1"/>
            </a:xfrm>
            <a:prstGeom prst="line">
              <a:avLst/>
            </a:prstGeom>
            <a:noFill/>
            <a:ln w="9525">
              <a:solidFill>
                <a:srgbClr val="003399"/>
              </a:solidFill>
              <a:prstDash val="dash"/>
              <a:round/>
              <a:headEnd/>
              <a:tailEnd/>
            </a:ln>
            <a:extLst>
              <a:ext uri="{909E8E84-426E-40dd-AFC4-6F175D3DCCD1}">
                <a14:hiddenFill xmlns:a14="http://schemas.microsoft.com/office/drawing/2010/main">
                  <a:noFill/>
                </a14:hiddenFill>
              </a:ext>
            </a:extLst>
          </p:spPr>
          <p:txBody>
            <a:bodyPr bIns="91440"/>
            <a:lstStyle/>
            <a:p>
              <a:endParaRPr lang="en-US"/>
            </a:p>
          </p:txBody>
        </p:sp>
        <p:sp>
          <p:nvSpPr>
            <p:cNvPr id="51234" name="Text Box 32"/>
            <p:cNvSpPr txBox="1">
              <a:spLocks noChangeArrowheads="1"/>
            </p:cNvSpPr>
            <p:nvPr/>
          </p:nvSpPr>
          <p:spPr bwMode="auto">
            <a:xfrm>
              <a:off x="2894" y="2947"/>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003399"/>
                  </a:solidFill>
                </a:rPr>
                <a:t>P</a:t>
              </a:r>
              <a:r>
                <a:rPr lang="en-US" sz="2300" b="1" baseline="-25000">
                  <a:solidFill>
                    <a:srgbClr val="003399"/>
                  </a:solidFill>
                  <a:latin typeface="Tahoma" pitchFamily="34" charset="0"/>
                </a:rPr>
                <a:t>1</a:t>
              </a:r>
            </a:p>
          </p:txBody>
        </p:sp>
      </p:grpSp>
      <p:grpSp>
        <p:nvGrpSpPr>
          <p:cNvPr id="10" name="Group 33"/>
          <p:cNvGrpSpPr>
            <a:grpSpLocks/>
          </p:cNvGrpSpPr>
          <p:nvPr/>
        </p:nvGrpSpPr>
        <p:grpSpPr bwMode="auto">
          <a:xfrm>
            <a:off x="4592638" y="4191000"/>
            <a:ext cx="2947987" cy="442913"/>
            <a:chOff x="2893" y="2640"/>
            <a:chExt cx="1857" cy="279"/>
          </a:xfrm>
        </p:grpSpPr>
        <p:sp>
          <p:nvSpPr>
            <p:cNvPr id="51231" name="Line 34"/>
            <p:cNvSpPr>
              <a:spLocks noChangeShapeType="1"/>
            </p:cNvSpPr>
            <p:nvPr/>
          </p:nvSpPr>
          <p:spPr bwMode="auto">
            <a:xfrm>
              <a:off x="3118" y="2761"/>
              <a:ext cx="1632" cy="0"/>
            </a:xfrm>
            <a:prstGeom prst="line">
              <a:avLst/>
            </a:prstGeom>
            <a:noFill/>
            <a:ln w="9525">
              <a:solidFill>
                <a:srgbClr val="FF6600"/>
              </a:solidFill>
              <a:prstDash val="dash"/>
              <a:round/>
              <a:headEnd/>
              <a:tailEnd/>
            </a:ln>
            <a:extLst>
              <a:ext uri="{909E8E84-426E-40dd-AFC4-6F175D3DCCD1}">
                <a14:hiddenFill xmlns:a14="http://schemas.microsoft.com/office/drawing/2010/main">
                  <a:noFill/>
                </a14:hiddenFill>
              </a:ext>
            </a:extLst>
          </p:spPr>
          <p:txBody>
            <a:bodyPr bIns="91440"/>
            <a:lstStyle/>
            <a:p>
              <a:endParaRPr lang="en-US"/>
            </a:p>
          </p:txBody>
        </p:sp>
        <p:sp>
          <p:nvSpPr>
            <p:cNvPr id="51232" name="Text Box 35"/>
            <p:cNvSpPr txBox="1">
              <a:spLocks noChangeArrowheads="1"/>
            </p:cNvSpPr>
            <p:nvPr/>
          </p:nvSpPr>
          <p:spPr bwMode="auto">
            <a:xfrm>
              <a:off x="2893" y="2640"/>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FF6600"/>
                  </a:solidFill>
                </a:rPr>
                <a:t>P</a:t>
              </a:r>
              <a:r>
                <a:rPr lang="en-US" sz="2300" b="1" baseline="-25000">
                  <a:solidFill>
                    <a:srgbClr val="FF6600"/>
                  </a:solidFill>
                  <a:latin typeface="Tahoma" pitchFamily="34" charset="0"/>
                </a:rPr>
                <a:t>2</a:t>
              </a:r>
            </a:p>
          </p:txBody>
        </p:sp>
      </p:grpSp>
      <p:sp>
        <p:nvSpPr>
          <p:cNvPr id="100388" name="Text Box 36"/>
          <p:cNvSpPr txBox="1">
            <a:spLocks noChangeArrowheads="1"/>
          </p:cNvSpPr>
          <p:nvPr/>
        </p:nvSpPr>
        <p:spPr bwMode="auto">
          <a:xfrm>
            <a:off x="5867400" y="5730875"/>
            <a:ext cx="3810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FF6600"/>
                </a:solidFill>
              </a:rPr>
              <a:t>Y</a:t>
            </a:r>
            <a:r>
              <a:rPr lang="en-US" sz="2300" b="1" baseline="-25000">
                <a:solidFill>
                  <a:srgbClr val="FF6600"/>
                </a:solidFill>
                <a:latin typeface="Tahoma" pitchFamily="34" charset="0"/>
              </a:rPr>
              <a:t>2</a:t>
            </a:r>
          </a:p>
        </p:txBody>
      </p:sp>
      <p:sp>
        <p:nvSpPr>
          <p:cNvPr id="100389" name="Text Box 37"/>
          <p:cNvSpPr txBox="1">
            <a:spLocks noChangeArrowheads="1"/>
          </p:cNvSpPr>
          <p:nvPr/>
        </p:nvSpPr>
        <p:spPr bwMode="auto">
          <a:xfrm>
            <a:off x="6629400" y="5732463"/>
            <a:ext cx="3810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003399"/>
                </a:solidFill>
              </a:rPr>
              <a:t>Y</a:t>
            </a:r>
            <a:r>
              <a:rPr lang="en-US" sz="2300" b="1" baseline="-25000">
                <a:solidFill>
                  <a:srgbClr val="003399"/>
                </a:solidFill>
                <a:latin typeface="Tahoma" pitchFamily="34" charset="0"/>
              </a:rPr>
              <a:t>1</a:t>
            </a:r>
          </a:p>
        </p:txBody>
      </p:sp>
      <p:grpSp>
        <p:nvGrpSpPr>
          <p:cNvPr id="11" name="Group 38"/>
          <p:cNvGrpSpPr>
            <a:grpSpLocks/>
          </p:cNvGrpSpPr>
          <p:nvPr/>
        </p:nvGrpSpPr>
        <p:grpSpPr bwMode="auto">
          <a:xfrm>
            <a:off x="4648200" y="1905003"/>
            <a:ext cx="1352550" cy="369888"/>
            <a:chOff x="2928" y="1200"/>
            <a:chExt cx="852" cy="233"/>
          </a:xfrm>
        </p:grpSpPr>
        <p:sp>
          <p:nvSpPr>
            <p:cNvPr id="51229" name="Line 39"/>
            <p:cNvSpPr>
              <a:spLocks noChangeShapeType="1"/>
            </p:cNvSpPr>
            <p:nvPr/>
          </p:nvSpPr>
          <p:spPr bwMode="auto">
            <a:xfrm flipH="1">
              <a:off x="3116" y="1336"/>
              <a:ext cx="664" cy="0"/>
            </a:xfrm>
            <a:prstGeom prst="line">
              <a:avLst/>
            </a:prstGeom>
            <a:noFill/>
            <a:ln w="9525">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1230" name="Text Box 40"/>
            <p:cNvSpPr txBox="1">
              <a:spLocks noChangeArrowheads="1"/>
            </p:cNvSpPr>
            <p:nvPr/>
          </p:nvSpPr>
          <p:spPr bwMode="auto">
            <a:xfrm>
              <a:off x="2928" y="1200"/>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solidFill>
                    <a:srgbClr val="FF0000"/>
                  </a:solidFill>
                  <a:latin typeface="Times New Roman"/>
                  <a:cs typeface="Times New Roman"/>
                  <a:sym typeface="Symbol" pitchFamily="18" charset="2"/>
                </a:rPr>
                <a:t>ε</a:t>
              </a:r>
              <a:r>
                <a:rPr lang="en-US" sz="2100" b="1" baseline="-25000" dirty="0" smtClean="0">
                  <a:solidFill>
                    <a:srgbClr val="FF6600"/>
                  </a:solidFill>
                  <a:latin typeface="Tahoma" pitchFamily="34" charset="0"/>
                </a:rPr>
                <a:t>2</a:t>
              </a:r>
              <a:endParaRPr lang="en-US" sz="2100" b="1" baseline="-25000" dirty="0">
                <a:solidFill>
                  <a:srgbClr val="FF6600"/>
                </a:solidFill>
                <a:latin typeface="Tahoma" pitchFamily="34" charset="0"/>
              </a:endParaRPr>
            </a:p>
          </p:txBody>
        </p:sp>
      </p:grpSp>
      <p:grpSp>
        <p:nvGrpSpPr>
          <p:cNvPr id="12" name="Group 41"/>
          <p:cNvGrpSpPr>
            <a:grpSpLocks/>
          </p:cNvGrpSpPr>
          <p:nvPr/>
        </p:nvGrpSpPr>
        <p:grpSpPr bwMode="auto">
          <a:xfrm>
            <a:off x="4648200" y="2362203"/>
            <a:ext cx="2089150" cy="369888"/>
            <a:chOff x="2928" y="1488"/>
            <a:chExt cx="1316" cy="233"/>
          </a:xfrm>
        </p:grpSpPr>
        <p:sp>
          <p:nvSpPr>
            <p:cNvPr id="51227" name="Line 42"/>
            <p:cNvSpPr>
              <a:spLocks noChangeShapeType="1"/>
            </p:cNvSpPr>
            <p:nvPr/>
          </p:nvSpPr>
          <p:spPr bwMode="auto">
            <a:xfrm flipH="1">
              <a:off x="3116" y="1632"/>
              <a:ext cx="1128" cy="0"/>
            </a:xfrm>
            <a:prstGeom prst="line">
              <a:avLst/>
            </a:prstGeom>
            <a:noFill/>
            <a:ln w="9525">
              <a:solidFill>
                <a:srgbClr val="00339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1228" name="Text Box 43"/>
            <p:cNvSpPr txBox="1">
              <a:spLocks noChangeArrowheads="1"/>
            </p:cNvSpPr>
            <p:nvPr/>
          </p:nvSpPr>
          <p:spPr bwMode="auto">
            <a:xfrm>
              <a:off x="2928" y="1488"/>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solidFill>
                    <a:srgbClr val="003399"/>
                  </a:solidFill>
                  <a:latin typeface="Times New Roman"/>
                  <a:cs typeface="Times New Roman"/>
                  <a:sym typeface="Symbol" pitchFamily="18" charset="2"/>
                </a:rPr>
                <a:t>ε</a:t>
              </a:r>
              <a:r>
                <a:rPr lang="en-US" sz="2100" b="1" baseline="-25000" dirty="0" smtClean="0">
                  <a:solidFill>
                    <a:srgbClr val="003399"/>
                  </a:solidFill>
                  <a:latin typeface="Tahoma" pitchFamily="34" charset="0"/>
                </a:rPr>
                <a:t>1</a:t>
              </a:r>
              <a:endParaRPr lang="en-US" sz="2100" b="1" baseline="-25000" dirty="0">
                <a:solidFill>
                  <a:srgbClr val="003399"/>
                </a:solidFill>
                <a:latin typeface="Tahoma" pitchFamily="34" charset="0"/>
              </a:endParaRPr>
            </a:p>
          </p:txBody>
        </p:sp>
      </p:grpSp>
      <p:sp>
        <p:nvSpPr>
          <p:cNvPr id="100396" name="Rectangle 44"/>
          <p:cNvSpPr>
            <a:spLocks noChangeArrowheads="1"/>
          </p:cNvSpPr>
          <p:nvPr/>
        </p:nvSpPr>
        <p:spPr bwMode="auto">
          <a:xfrm>
            <a:off x="558800" y="1587563"/>
            <a:ext cx="3276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buFont typeface="Wingdings" pitchFamily="2" charset="2"/>
              <a:buNone/>
              <a:tabLst>
                <a:tab pos="635000" algn="l"/>
              </a:tabLst>
            </a:pPr>
            <a:r>
              <a:rPr lang="en-US" sz="2500" dirty="0">
                <a:sym typeface="Symbol" pitchFamily="18" charset="2"/>
              </a:rPr>
              <a:t>Why </a:t>
            </a:r>
            <a:r>
              <a:rPr lang="en-US" sz="2500" i="1" dirty="0">
                <a:sym typeface="Symbol" pitchFamily="18" charset="2"/>
              </a:rPr>
              <a:t>AD</a:t>
            </a:r>
            <a:r>
              <a:rPr lang="en-US" sz="2500" dirty="0">
                <a:sym typeface="Symbol" pitchFamily="18" charset="2"/>
              </a:rPr>
              <a:t>  curve has negative slope:</a:t>
            </a:r>
          </a:p>
        </p:txBody>
      </p:sp>
      <p:sp>
        <p:nvSpPr>
          <p:cNvPr id="100397" name="Rectangle 45"/>
          <p:cNvSpPr>
            <a:spLocks noChangeArrowheads="1"/>
          </p:cNvSpPr>
          <p:nvPr/>
        </p:nvSpPr>
        <p:spPr bwMode="auto">
          <a:xfrm>
            <a:off x="635000" y="2601913"/>
            <a:ext cx="68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buFont typeface="Wingdings" pitchFamily="2" charset="2"/>
              <a:buNone/>
              <a:tabLst>
                <a:tab pos="635000" algn="l"/>
              </a:tabLst>
            </a:pPr>
            <a:r>
              <a:rPr lang="en-US" sz="2500" dirty="0" err="1">
                <a:solidFill>
                  <a:srgbClr val="000000"/>
                </a:solidFill>
                <a:latin typeface="Wingdings 3" charset="2"/>
                <a:cs typeface="Wingdings 3" charset="2"/>
                <a:sym typeface="Symbol" pitchFamily="18" charset="2"/>
              </a:rPr>
              <a:t>h</a:t>
            </a:r>
            <a:r>
              <a:rPr lang="en-US" sz="2500" b="1" i="1" dirty="0" err="1" smtClean="0">
                <a:sym typeface="Symbol" pitchFamily="18" charset="2"/>
              </a:rPr>
              <a:t>P</a:t>
            </a:r>
            <a:endParaRPr lang="en-US" sz="2500" dirty="0">
              <a:sym typeface="Symbol" pitchFamily="18" charset="2"/>
            </a:endParaRPr>
          </a:p>
        </p:txBody>
      </p:sp>
      <p:sp>
        <p:nvSpPr>
          <p:cNvPr id="100398" name="Rectangle 46"/>
          <p:cNvSpPr>
            <a:spLocks noChangeArrowheads="1"/>
          </p:cNvSpPr>
          <p:nvPr/>
        </p:nvSpPr>
        <p:spPr bwMode="auto">
          <a:xfrm>
            <a:off x="663575" y="3192463"/>
            <a:ext cx="324932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buFont typeface="Wingdings" pitchFamily="2" charset="2"/>
              <a:buNone/>
              <a:tabLst>
                <a:tab pos="635000" algn="l"/>
              </a:tabLst>
            </a:pPr>
            <a:r>
              <a:rPr lang="en-US" sz="2500" dirty="0">
                <a:sym typeface="Symbol" pitchFamily="18" charset="2"/>
              </a:rPr>
              <a:t>	</a:t>
            </a:r>
            <a:r>
              <a:rPr lang="en-US" sz="2500" b="1" dirty="0" smtClean="0">
                <a:latin typeface="Wingdings 3" charset="2"/>
                <a:ea typeface="Wingdings"/>
                <a:cs typeface="Wingdings 3" charset="2"/>
                <a:sym typeface="Wingdings"/>
              </a:rPr>
              <a:t>g</a:t>
            </a:r>
            <a:r>
              <a:rPr lang="en-US" sz="2500" dirty="0" smtClean="0">
                <a:sym typeface="Symbol" pitchFamily="18" charset="2"/>
              </a:rPr>
              <a:t>  </a:t>
            </a:r>
            <a:r>
              <a:rPr lang="en-US" sz="2500" i="1" dirty="0" smtClean="0">
                <a:sym typeface="Symbol" pitchFamily="18" charset="2"/>
              </a:rPr>
              <a:t>LM</a:t>
            </a:r>
            <a:r>
              <a:rPr lang="en-US" sz="2500" dirty="0" smtClean="0">
                <a:sym typeface="Symbol" pitchFamily="18" charset="2"/>
              </a:rPr>
              <a:t> shifts </a:t>
            </a:r>
            <a:r>
              <a:rPr lang="en-US" sz="2500" dirty="0">
                <a:sym typeface="Symbol" pitchFamily="18" charset="2"/>
              </a:rPr>
              <a:t>left</a:t>
            </a:r>
            <a:endParaRPr lang="en-US" sz="2500" b="1" i="1" dirty="0">
              <a:sym typeface="Symbol" pitchFamily="18" charset="2"/>
            </a:endParaRPr>
          </a:p>
        </p:txBody>
      </p:sp>
      <p:sp>
        <p:nvSpPr>
          <p:cNvPr id="100399" name="Rectangle 47"/>
          <p:cNvSpPr>
            <a:spLocks noChangeArrowheads="1"/>
          </p:cNvSpPr>
          <p:nvPr/>
        </p:nvSpPr>
        <p:spPr bwMode="auto">
          <a:xfrm>
            <a:off x="654050" y="3798888"/>
            <a:ext cx="304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buFont typeface="Wingdings" pitchFamily="2" charset="2"/>
              <a:buNone/>
              <a:tabLst>
                <a:tab pos="635000" algn="l"/>
              </a:tabLst>
            </a:pPr>
            <a:r>
              <a:rPr lang="en-US" sz="2500" dirty="0">
                <a:sym typeface="Symbol" pitchFamily="18" charset="2"/>
              </a:rPr>
              <a:t>	</a:t>
            </a:r>
            <a:r>
              <a:rPr lang="en-US" sz="2500" b="1" dirty="0">
                <a:latin typeface="Wingdings 3" charset="2"/>
                <a:ea typeface="Wingdings"/>
                <a:cs typeface="Wingdings 3" charset="2"/>
                <a:sym typeface="Wingdings"/>
              </a:rPr>
              <a:t>g</a:t>
            </a:r>
            <a:r>
              <a:rPr lang="en-US" sz="2500" dirty="0" smtClean="0">
                <a:sym typeface="Symbol" pitchFamily="18" charset="2"/>
              </a:rPr>
              <a:t>  </a:t>
            </a:r>
            <a:r>
              <a:rPr lang="en-US" sz="2500" dirty="0" err="1" smtClean="0">
                <a:solidFill>
                  <a:srgbClr val="000000"/>
                </a:solidFill>
                <a:latin typeface="Wingdings 3" charset="2"/>
                <a:cs typeface="Wingdings 3" charset="2"/>
                <a:sym typeface="Symbol" pitchFamily="18" charset="2"/>
              </a:rPr>
              <a:t>h</a:t>
            </a:r>
            <a:r>
              <a:rPr lang="en-US" sz="2500" b="1" i="1" dirty="0" err="1" smtClean="0">
                <a:latin typeface="Times New Roman"/>
                <a:cs typeface="Times New Roman"/>
                <a:sym typeface="Symbol" pitchFamily="18" charset="2"/>
              </a:rPr>
              <a:t>ε</a:t>
            </a:r>
            <a:endParaRPr lang="en-US" sz="2500" dirty="0">
              <a:latin typeface="Times New Roman"/>
              <a:cs typeface="Times New Roman"/>
              <a:sym typeface="Symbol" pitchFamily="18" charset="2"/>
            </a:endParaRPr>
          </a:p>
        </p:txBody>
      </p:sp>
      <p:sp>
        <p:nvSpPr>
          <p:cNvPr id="100400" name="Rectangle 48"/>
          <p:cNvSpPr>
            <a:spLocks noChangeArrowheads="1"/>
          </p:cNvSpPr>
          <p:nvPr/>
        </p:nvSpPr>
        <p:spPr bwMode="auto">
          <a:xfrm>
            <a:off x="663575" y="4467225"/>
            <a:ext cx="304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buFont typeface="Wingdings" pitchFamily="2" charset="2"/>
              <a:buNone/>
              <a:tabLst>
                <a:tab pos="635000" algn="l"/>
              </a:tabLst>
            </a:pPr>
            <a:r>
              <a:rPr lang="en-US" sz="2500" dirty="0">
                <a:sym typeface="Symbol" pitchFamily="18" charset="2"/>
              </a:rPr>
              <a:t>	</a:t>
            </a:r>
            <a:r>
              <a:rPr lang="en-US" sz="2500" b="1" dirty="0">
                <a:latin typeface="Wingdings 3" charset="2"/>
                <a:ea typeface="Wingdings"/>
                <a:cs typeface="Wingdings 3" charset="2"/>
                <a:sym typeface="Wingdings"/>
              </a:rPr>
              <a:t>g</a:t>
            </a:r>
            <a:r>
              <a:rPr lang="en-US" sz="2500" dirty="0" smtClean="0">
                <a:sym typeface="Symbol" pitchFamily="18" charset="2"/>
              </a:rPr>
              <a:t>  </a:t>
            </a:r>
            <a:r>
              <a:rPr lang="en-US" sz="2500" dirty="0" err="1" smtClean="0">
                <a:solidFill>
                  <a:srgbClr val="000000"/>
                </a:solidFill>
                <a:latin typeface="Wingdings 3" charset="2"/>
                <a:cs typeface="Wingdings 3" charset="2"/>
                <a:sym typeface="Symbol" pitchFamily="18" charset="2"/>
              </a:rPr>
              <a:t>i</a:t>
            </a:r>
            <a:r>
              <a:rPr lang="en-US" sz="2500" b="1" i="1" dirty="0" err="1" smtClean="0">
                <a:sym typeface="Symbol" pitchFamily="18" charset="2"/>
              </a:rPr>
              <a:t>NX</a:t>
            </a:r>
            <a:endParaRPr lang="en-US" sz="2500" dirty="0">
              <a:sym typeface="Symbol" pitchFamily="18" charset="2"/>
            </a:endParaRPr>
          </a:p>
        </p:txBody>
      </p:sp>
      <p:sp>
        <p:nvSpPr>
          <p:cNvPr id="100401" name="Rectangle 49"/>
          <p:cNvSpPr>
            <a:spLocks noChangeArrowheads="1"/>
          </p:cNvSpPr>
          <p:nvPr/>
        </p:nvSpPr>
        <p:spPr bwMode="auto">
          <a:xfrm>
            <a:off x="663575" y="5059363"/>
            <a:ext cx="304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buFont typeface="Wingdings" pitchFamily="2" charset="2"/>
              <a:buNone/>
              <a:tabLst>
                <a:tab pos="635000" algn="l"/>
              </a:tabLst>
            </a:pPr>
            <a:r>
              <a:rPr lang="en-US" sz="2500" dirty="0">
                <a:sym typeface="Symbol" pitchFamily="18" charset="2"/>
              </a:rPr>
              <a:t>	</a:t>
            </a:r>
            <a:r>
              <a:rPr lang="en-US" sz="2500" b="1" dirty="0">
                <a:latin typeface="Wingdings 3" charset="2"/>
                <a:ea typeface="Wingdings"/>
                <a:cs typeface="Wingdings 3" charset="2"/>
                <a:sym typeface="Wingdings"/>
              </a:rPr>
              <a:t>g</a:t>
            </a:r>
            <a:r>
              <a:rPr lang="en-US" sz="2500" dirty="0" smtClean="0">
                <a:sym typeface="Symbol" pitchFamily="18" charset="2"/>
              </a:rPr>
              <a:t>  </a:t>
            </a:r>
            <a:r>
              <a:rPr lang="en-US" sz="2500" dirty="0" err="1" smtClean="0">
                <a:solidFill>
                  <a:srgbClr val="000000"/>
                </a:solidFill>
                <a:latin typeface="Wingdings 3" charset="2"/>
                <a:cs typeface="Wingdings 3" charset="2"/>
                <a:sym typeface="Symbol" pitchFamily="18" charset="2"/>
              </a:rPr>
              <a:t>i</a:t>
            </a:r>
            <a:r>
              <a:rPr lang="en-US" sz="2500" b="1" i="1" dirty="0" err="1" smtClean="0">
                <a:sym typeface="Symbol" pitchFamily="18" charset="2"/>
              </a:rPr>
              <a:t>Y</a:t>
            </a:r>
            <a:r>
              <a:rPr lang="en-US" sz="2500" dirty="0" smtClean="0">
                <a:sym typeface="Symbol" pitchFamily="18" charset="2"/>
              </a:rPr>
              <a:t> </a:t>
            </a:r>
            <a:endParaRPr lang="en-US" sz="2500" dirty="0">
              <a:sym typeface="Symbol" pitchFamily="18" charset="2"/>
            </a:endParaRPr>
          </a:p>
        </p:txBody>
      </p:sp>
      <p:sp>
        <p:nvSpPr>
          <p:cNvPr id="100402" name="Rectangle 50"/>
          <p:cNvSpPr>
            <a:spLocks noChangeArrowheads="1"/>
          </p:cNvSpPr>
          <p:nvPr/>
        </p:nvSpPr>
        <p:spPr bwMode="auto">
          <a:xfrm>
            <a:off x="1304925" y="2586038"/>
            <a:ext cx="1676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buFont typeface="Wingdings" pitchFamily="2" charset="2"/>
              <a:buNone/>
              <a:tabLst>
                <a:tab pos="635000" algn="l"/>
              </a:tabLst>
            </a:pPr>
            <a:r>
              <a:rPr lang="en-US" sz="2500" b="1" dirty="0">
                <a:latin typeface="Wingdings 3" charset="2"/>
                <a:ea typeface="Wingdings"/>
                <a:cs typeface="Wingdings 3" charset="2"/>
                <a:sym typeface="Wingdings"/>
              </a:rPr>
              <a:t>g</a:t>
            </a:r>
            <a:r>
              <a:rPr lang="en-US" sz="2500" dirty="0" smtClean="0">
                <a:sym typeface="Symbol" pitchFamily="18" charset="2"/>
              </a:rPr>
              <a:t>  </a:t>
            </a:r>
            <a:r>
              <a:rPr lang="en-US" sz="2500" dirty="0" err="1" smtClean="0">
                <a:solidFill>
                  <a:srgbClr val="000000"/>
                </a:solidFill>
                <a:latin typeface="Wingdings 3" charset="2"/>
                <a:cs typeface="Wingdings 3" charset="2"/>
                <a:sym typeface="Symbol" pitchFamily="18" charset="2"/>
              </a:rPr>
              <a:t>i</a:t>
            </a:r>
            <a:r>
              <a:rPr lang="en-US" sz="2500" dirty="0" smtClean="0">
                <a:sym typeface="Symbol" pitchFamily="18" charset="2"/>
              </a:rPr>
              <a:t>(</a:t>
            </a:r>
            <a:r>
              <a:rPr lang="en-US" sz="2500" b="1" i="1" dirty="0">
                <a:sym typeface="Symbol" pitchFamily="18" charset="2"/>
              </a:rPr>
              <a:t>M</a:t>
            </a:r>
            <a:r>
              <a:rPr lang="en-US" sz="2500" i="1" dirty="0">
                <a:sym typeface="Symbol" pitchFamily="18" charset="2"/>
              </a:rPr>
              <a:t>/</a:t>
            </a:r>
            <a:r>
              <a:rPr lang="en-US" sz="2500" b="1" i="1" dirty="0">
                <a:sym typeface="Symbol" pitchFamily="18" charset="2"/>
              </a:rPr>
              <a:t>P</a:t>
            </a:r>
            <a:r>
              <a:rPr lang="en-US" sz="2500" dirty="0">
                <a:sym typeface="Symbol" pitchFamily="18" charset="2"/>
              </a:rPr>
              <a:t>)</a:t>
            </a:r>
          </a:p>
        </p:txBody>
      </p:sp>
    </p:spTree>
    <p:extLst>
      <p:ext uri="{BB962C8B-B14F-4D97-AF65-F5344CB8AC3E}">
        <p14:creationId xmlns:p14="http://schemas.microsoft.com/office/powerpoint/2010/main" val="92481470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right)">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0354"/>
                                        </p:tgtEl>
                                        <p:attrNameLst>
                                          <p:attrName>style.visibility</p:attrName>
                                        </p:attrNameLst>
                                      </p:cBhvr>
                                      <p:to>
                                        <p:strVal val="visible"/>
                                      </p:to>
                                    </p:set>
                                    <p:animEffect transition="in" filter="wipe(up)">
                                      <p:cBhvr>
                                        <p:cTn id="37" dur="500"/>
                                        <p:tgtEl>
                                          <p:spTgt spid="100354"/>
                                        </p:tgtEl>
                                      </p:cBhvr>
                                    </p:animEffect>
                                  </p:childTnLst>
                                </p:cTn>
                              </p:par>
                            </p:childTnLst>
                          </p:cTn>
                        </p:par>
                        <p:par>
                          <p:cTn id="38" fill="hold" nodeType="afterGroup">
                            <p:stCondLst>
                              <p:cond delay="500"/>
                            </p:stCondLst>
                            <p:childTnLst>
                              <p:par>
                                <p:cTn id="39" presetID="18" presetClass="entr" presetSubtype="12" fill="hold" grpId="0" nodeType="afterEffect">
                                  <p:stCondLst>
                                    <p:cond delay="0"/>
                                  </p:stCondLst>
                                  <p:childTnLst>
                                    <p:set>
                                      <p:cBhvr>
                                        <p:cTn id="40" dur="1" fill="hold">
                                          <p:stCondLst>
                                            <p:cond delay="0"/>
                                          </p:stCondLst>
                                        </p:cTn>
                                        <p:tgtEl>
                                          <p:spTgt spid="100356"/>
                                        </p:tgtEl>
                                        <p:attrNameLst>
                                          <p:attrName>style.visibility</p:attrName>
                                        </p:attrNameLst>
                                      </p:cBhvr>
                                      <p:to>
                                        <p:strVal val="visible"/>
                                      </p:to>
                                    </p:set>
                                    <p:animEffect transition="in" filter="strips(downLeft)">
                                      <p:cBhvr>
                                        <p:cTn id="41" dur="500"/>
                                        <p:tgtEl>
                                          <p:spTgt spid="100356"/>
                                        </p:tgtEl>
                                      </p:cBhvr>
                                    </p:animEffect>
                                  </p:childTnLst>
                                </p:cTn>
                              </p:par>
                            </p:childTnLst>
                          </p:cTn>
                        </p:par>
                        <p:par>
                          <p:cTn id="42" fill="hold" nodeType="afterGroup">
                            <p:stCondLst>
                              <p:cond delay="1000"/>
                            </p:stCondLst>
                            <p:childTnLst>
                              <p:par>
                                <p:cTn id="43" presetID="18" presetClass="entr" presetSubtype="12" fill="hold" grpId="0" nodeType="afterEffect">
                                  <p:stCondLst>
                                    <p:cond delay="0"/>
                                  </p:stCondLst>
                                  <p:childTnLst>
                                    <p:set>
                                      <p:cBhvr>
                                        <p:cTn id="44" dur="1" fill="hold">
                                          <p:stCondLst>
                                            <p:cond delay="0"/>
                                          </p:stCondLst>
                                        </p:cTn>
                                        <p:tgtEl>
                                          <p:spTgt spid="100389"/>
                                        </p:tgtEl>
                                        <p:attrNameLst>
                                          <p:attrName>style.visibility</p:attrName>
                                        </p:attrNameLst>
                                      </p:cBhvr>
                                      <p:to>
                                        <p:strVal val="visible"/>
                                      </p:to>
                                    </p:set>
                                    <p:animEffect transition="in" filter="strips(downLeft)">
                                      <p:cBhvr>
                                        <p:cTn id="45" dur="500"/>
                                        <p:tgtEl>
                                          <p:spTgt spid="10038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00396">
                                            <p:txEl>
                                              <p:pRg st="0" end="0"/>
                                            </p:txEl>
                                          </p:spTgt>
                                        </p:tgtEl>
                                        <p:attrNameLst>
                                          <p:attrName>style.visibility</p:attrName>
                                        </p:attrNameLst>
                                      </p:cBhvr>
                                      <p:to>
                                        <p:strVal val="visible"/>
                                      </p:to>
                                    </p:set>
                                    <p:animEffect transition="in" filter="wipe(left)">
                                      <p:cBhvr>
                                        <p:cTn id="50" dur="500"/>
                                        <p:tgtEl>
                                          <p:spTgt spid="100396">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0397">
                                            <p:txEl>
                                              <p:pRg st="0" end="0"/>
                                            </p:txEl>
                                          </p:spTgt>
                                        </p:tgtEl>
                                        <p:attrNameLst>
                                          <p:attrName>style.visibility</p:attrName>
                                        </p:attrNameLst>
                                      </p:cBhvr>
                                      <p:to>
                                        <p:strVal val="visible"/>
                                      </p:to>
                                    </p:set>
                                    <p:animEffect transition="in" filter="wipe(left)">
                                      <p:cBhvr>
                                        <p:cTn id="55" dur="500"/>
                                        <p:tgtEl>
                                          <p:spTgt spid="100397">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left)">
                                      <p:cBhvr>
                                        <p:cTn id="60" dur="500"/>
                                        <p:tgtEl>
                                          <p:spTgt spid="1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00402">
                                            <p:txEl>
                                              <p:pRg st="0" end="0"/>
                                            </p:txEl>
                                          </p:spTgt>
                                        </p:tgtEl>
                                        <p:attrNameLst>
                                          <p:attrName>style.visibility</p:attrName>
                                        </p:attrNameLst>
                                      </p:cBhvr>
                                      <p:to>
                                        <p:strVal val="visible"/>
                                      </p:to>
                                    </p:set>
                                    <p:animEffect transition="in" filter="wipe(left)">
                                      <p:cBhvr>
                                        <p:cTn id="65" dur="500"/>
                                        <p:tgtEl>
                                          <p:spTgt spid="100402">
                                            <p:txEl>
                                              <p:pRg st="0" end="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00398">
                                            <p:txEl>
                                              <p:pRg st="0" end="0"/>
                                            </p:txEl>
                                          </p:spTgt>
                                        </p:tgtEl>
                                        <p:attrNameLst>
                                          <p:attrName>style.visibility</p:attrName>
                                        </p:attrNameLst>
                                      </p:cBhvr>
                                      <p:to>
                                        <p:strVal val="visible"/>
                                      </p:to>
                                    </p:set>
                                    <p:animEffect transition="in" filter="wipe(left)">
                                      <p:cBhvr>
                                        <p:cTn id="70" dur="500"/>
                                        <p:tgtEl>
                                          <p:spTgt spid="100398">
                                            <p:txEl>
                                              <p:pRg st="0" end="0"/>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up)">
                                      <p:cBhvr>
                                        <p:cTn id="75" dur="500"/>
                                        <p:tgtEl>
                                          <p:spTgt spid="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00399">
                                            <p:txEl>
                                              <p:pRg st="0" end="0"/>
                                            </p:txEl>
                                          </p:spTgt>
                                        </p:tgtEl>
                                        <p:attrNameLst>
                                          <p:attrName>style.visibility</p:attrName>
                                        </p:attrNameLst>
                                      </p:cBhvr>
                                      <p:to>
                                        <p:strVal val="visible"/>
                                      </p:to>
                                    </p:set>
                                    <p:animEffect transition="in" filter="wipe(left)">
                                      <p:cBhvr>
                                        <p:cTn id="80" dur="500"/>
                                        <p:tgtEl>
                                          <p:spTgt spid="100399">
                                            <p:txEl>
                                              <p:pRg st="0" end="0"/>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2" fill="hold" nodeType="click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wipe(right)">
                                      <p:cBhvr>
                                        <p:cTn id="85" dur="500"/>
                                        <p:tgtEl>
                                          <p:spTgt spid="11"/>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00400">
                                            <p:txEl>
                                              <p:pRg st="0" end="0"/>
                                            </p:txEl>
                                          </p:spTgt>
                                        </p:tgtEl>
                                        <p:attrNameLst>
                                          <p:attrName>style.visibility</p:attrName>
                                        </p:attrNameLst>
                                      </p:cBhvr>
                                      <p:to>
                                        <p:strVal val="visible"/>
                                      </p:to>
                                    </p:set>
                                    <p:animEffect transition="in" filter="wipe(left)">
                                      <p:cBhvr>
                                        <p:cTn id="90" dur="500"/>
                                        <p:tgtEl>
                                          <p:spTgt spid="100400">
                                            <p:txEl>
                                              <p:pRg st="0" end="0"/>
                                            </p:txEl>
                                          </p:spTgt>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00401">
                                            <p:txEl>
                                              <p:pRg st="0" end="0"/>
                                            </p:txEl>
                                          </p:spTgt>
                                        </p:tgtEl>
                                        <p:attrNameLst>
                                          <p:attrName>style.visibility</p:attrName>
                                        </p:attrNameLst>
                                      </p:cBhvr>
                                      <p:to>
                                        <p:strVal val="visible"/>
                                      </p:to>
                                    </p:set>
                                    <p:animEffect transition="in" filter="wipe(left)">
                                      <p:cBhvr>
                                        <p:cTn id="95" dur="500"/>
                                        <p:tgtEl>
                                          <p:spTgt spid="100401">
                                            <p:txEl>
                                              <p:pRg st="0" end="0"/>
                                            </p:txEl>
                                          </p:spTgt>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100355"/>
                                        </p:tgtEl>
                                        <p:attrNameLst>
                                          <p:attrName>style.visibility</p:attrName>
                                        </p:attrNameLst>
                                      </p:cBhvr>
                                      <p:to>
                                        <p:strVal val="visible"/>
                                      </p:to>
                                    </p:set>
                                    <p:animEffect transition="in" filter="wipe(up)">
                                      <p:cBhvr>
                                        <p:cTn id="100" dur="500"/>
                                        <p:tgtEl>
                                          <p:spTgt spid="100355"/>
                                        </p:tgtEl>
                                      </p:cBhvr>
                                    </p:animEffect>
                                  </p:childTnLst>
                                </p:cTn>
                              </p:par>
                            </p:childTnLst>
                          </p:cTn>
                        </p:par>
                        <p:par>
                          <p:cTn id="101" fill="hold" nodeType="afterGroup">
                            <p:stCondLst>
                              <p:cond delay="500"/>
                            </p:stCondLst>
                            <p:childTnLst>
                              <p:par>
                                <p:cTn id="102" presetID="18" presetClass="entr" presetSubtype="12" fill="hold" grpId="0" nodeType="afterEffect">
                                  <p:stCondLst>
                                    <p:cond delay="0"/>
                                  </p:stCondLst>
                                  <p:childTnLst>
                                    <p:set>
                                      <p:cBhvr>
                                        <p:cTn id="103" dur="1" fill="hold">
                                          <p:stCondLst>
                                            <p:cond delay="0"/>
                                          </p:stCondLst>
                                        </p:cTn>
                                        <p:tgtEl>
                                          <p:spTgt spid="100357"/>
                                        </p:tgtEl>
                                        <p:attrNameLst>
                                          <p:attrName>style.visibility</p:attrName>
                                        </p:attrNameLst>
                                      </p:cBhvr>
                                      <p:to>
                                        <p:strVal val="visible"/>
                                      </p:to>
                                    </p:set>
                                    <p:animEffect transition="in" filter="strips(downLeft)">
                                      <p:cBhvr>
                                        <p:cTn id="104" dur="500"/>
                                        <p:tgtEl>
                                          <p:spTgt spid="100357"/>
                                        </p:tgtEl>
                                      </p:cBhvr>
                                    </p:animEffect>
                                  </p:childTnLst>
                                </p:cTn>
                              </p:par>
                            </p:childTnLst>
                          </p:cTn>
                        </p:par>
                        <p:par>
                          <p:cTn id="105" fill="hold" nodeType="afterGroup">
                            <p:stCondLst>
                              <p:cond delay="1000"/>
                            </p:stCondLst>
                            <p:childTnLst>
                              <p:par>
                                <p:cTn id="106" presetID="18" presetClass="entr" presetSubtype="12" fill="hold" grpId="0" nodeType="afterEffect">
                                  <p:stCondLst>
                                    <p:cond delay="0"/>
                                  </p:stCondLst>
                                  <p:childTnLst>
                                    <p:set>
                                      <p:cBhvr>
                                        <p:cTn id="107" dur="1" fill="hold">
                                          <p:stCondLst>
                                            <p:cond delay="0"/>
                                          </p:stCondLst>
                                        </p:cTn>
                                        <p:tgtEl>
                                          <p:spTgt spid="100388"/>
                                        </p:tgtEl>
                                        <p:attrNameLst>
                                          <p:attrName>style.visibility</p:attrName>
                                        </p:attrNameLst>
                                      </p:cBhvr>
                                      <p:to>
                                        <p:strVal val="visible"/>
                                      </p:to>
                                    </p:set>
                                    <p:animEffect transition="in" filter="strips(downLeft)">
                                      <p:cBhvr>
                                        <p:cTn id="108" dur="500"/>
                                        <p:tgtEl>
                                          <p:spTgt spid="100388"/>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8" presetClass="entr" presetSubtype="6" fill="hold" grpId="0" nodeType="clickEffect">
                                  <p:stCondLst>
                                    <p:cond delay="0"/>
                                  </p:stCondLst>
                                  <p:childTnLst>
                                    <p:set>
                                      <p:cBhvr>
                                        <p:cTn id="112" dur="1" fill="hold">
                                          <p:stCondLst>
                                            <p:cond delay="0"/>
                                          </p:stCondLst>
                                        </p:cTn>
                                        <p:tgtEl>
                                          <p:spTgt spid="100380"/>
                                        </p:tgtEl>
                                        <p:attrNameLst>
                                          <p:attrName>style.visibility</p:attrName>
                                        </p:attrNameLst>
                                      </p:cBhvr>
                                      <p:to>
                                        <p:strVal val="visible"/>
                                      </p:to>
                                    </p:set>
                                    <p:animEffect transition="in" filter="strips(downRight)">
                                      <p:cBhvr>
                                        <p:cTn id="113" dur="500"/>
                                        <p:tgtEl>
                                          <p:spTgt spid="100380"/>
                                        </p:tgtEl>
                                      </p:cBhvr>
                                    </p:animEffect>
                                  </p:childTnLst>
                                </p:cTn>
                              </p:par>
                            </p:childTnLst>
                          </p:cTn>
                        </p:par>
                        <p:par>
                          <p:cTn id="114" fill="hold" nodeType="afterGroup">
                            <p:stCondLst>
                              <p:cond delay="500"/>
                            </p:stCondLst>
                            <p:childTnLst>
                              <p:par>
                                <p:cTn id="115" presetID="10" presetClass="entr" presetSubtype="0" fill="hold" grpId="0" nodeType="afterEffect">
                                  <p:stCondLst>
                                    <p:cond delay="0"/>
                                  </p:stCondLst>
                                  <p:childTnLst>
                                    <p:set>
                                      <p:cBhvr>
                                        <p:cTn id="116" dur="1" fill="hold">
                                          <p:stCondLst>
                                            <p:cond delay="0"/>
                                          </p:stCondLst>
                                        </p:cTn>
                                        <p:tgtEl>
                                          <p:spTgt spid="100381"/>
                                        </p:tgtEl>
                                        <p:attrNameLst>
                                          <p:attrName>style.visibility</p:attrName>
                                        </p:attrNameLst>
                                      </p:cBhvr>
                                      <p:to>
                                        <p:strVal val="visible"/>
                                      </p:to>
                                    </p:set>
                                    <p:animEffect transition="in" filter="fade">
                                      <p:cBhvr>
                                        <p:cTn id="117" dur="500"/>
                                        <p:tgtEl>
                                          <p:spTgt spid="100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nimBg="1"/>
      <p:bldP spid="100355" grpId="0" animBg="1"/>
      <p:bldP spid="100356" grpId="0" animBg="1" autoUpdateAnimBg="0"/>
      <p:bldP spid="100357" grpId="0" animBg="1" autoUpdateAnimBg="0"/>
      <p:bldP spid="100380" grpId="0" animBg="1"/>
      <p:bldP spid="100381" grpId="0" autoUpdateAnimBg="0"/>
      <p:bldP spid="100388" grpId="0" autoUpdateAnimBg="0"/>
      <p:bldP spid="100389" grpId="0" autoUpdateAnimBg="0"/>
      <p:bldP spid="100396" grpId="0" build="p" autoUpdateAnimBg="0"/>
      <p:bldP spid="100397" grpId="0" build="p" autoUpdateAnimBg="0"/>
      <p:bldP spid="100398" grpId="0" build="p" autoUpdateAnimBg="0"/>
      <p:bldP spid="100399" grpId="0" build="p" autoUpdateAnimBg="0"/>
      <p:bldP spid="100400" grpId="0" build="p" autoUpdateAnimBg="0"/>
      <p:bldP spid="100401" grpId="0" build="p" autoUpdateAnimBg="0"/>
      <p:bldP spid="10040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r>
              <a:rPr lang="en-US" sz="2900" dirty="0" smtClean="0"/>
              <a:t>The </a:t>
            </a:r>
            <a:r>
              <a:rPr lang="en-US" sz="2900" i="1" dirty="0" smtClean="0"/>
              <a:t>IS*</a:t>
            </a:r>
            <a:r>
              <a:rPr lang="en-US" sz="2900" dirty="0" smtClean="0"/>
              <a:t> curve:  goods market equilibrium</a:t>
            </a:r>
          </a:p>
        </p:txBody>
      </p:sp>
      <p:sp>
        <p:nvSpPr>
          <p:cNvPr id="36867" name="Rectangle 3"/>
          <p:cNvSpPr>
            <a:spLocks noGrp="1" noChangeArrowheads="1"/>
          </p:cNvSpPr>
          <p:nvPr>
            <p:ph type="body" idx="4294967295"/>
          </p:nvPr>
        </p:nvSpPr>
        <p:spPr>
          <a:xfrm>
            <a:off x="654050" y="2278063"/>
            <a:ext cx="3657600" cy="1676400"/>
          </a:xfrm>
          <a:noFill/>
        </p:spPr>
        <p:txBody>
          <a:bodyPr/>
          <a:lstStyle/>
          <a:p>
            <a:pPr marL="0" indent="0">
              <a:lnSpc>
                <a:spcPct val="110000"/>
              </a:lnSpc>
              <a:spcBef>
                <a:spcPct val="50000"/>
              </a:spcBef>
              <a:buFont typeface="Wingdings" pitchFamily="2" charset="2"/>
              <a:buNone/>
            </a:pPr>
            <a:r>
              <a:rPr lang="en-US" sz="2600" smtClean="0"/>
              <a:t>The </a:t>
            </a:r>
            <a:r>
              <a:rPr lang="en-US" sz="2600" i="1" smtClean="0"/>
              <a:t>IS*</a:t>
            </a:r>
            <a:r>
              <a:rPr lang="en-US" sz="2600" smtClean="0"/>
              <a:t> curve is drawn for a given value of </a:t>
            </a:r>
            <a:r>
              <a:rPr lang="en-US" sz="2600" b="1" i="1" smtClean="0"/>
              <a:t>r</a:t>
            </a:r>
            <a:r>
              <a:rPr lang="en-US" sz="2600" i="1" smtClean="0"/>
              <a:t>*</a:t>
            </a:r>
            <a:r>
              <a:rPr lang="en-US" sz="2600" b="1" smtClean="0"/>
              <a:t>.</a:t>
            </a:r>
            <a:r>
              <a:rPr lang="en-US" sz="2600" smtClean="0"/>
              <a:t> </a:t>
            </a:r>
          </a:p>
          <a:p>
            <a:pPr marL="0" indent="0">
              <a:lnSpc>
                <a:spcPct val="110000"/>
              </a:lnSpc>
              <a:spcBef>
                <a:spcPct val="50000"/>
              </a:spcBef>
              <a:buFont typeface="Wingdings" pitchFamily="2" charset="2"/>
              <a:buNone/>
            </a:pPr>
            <a:r>
              <a:rPr lang="en-US" sz="2600" smtClean="0"/>
              <a:t>Intuition for the slope:</a:t>
            </a:r>
          </a:p>
        </p:txBody>
      </p:sp>
      <p:grpSp>
        <p:nvGrpSpPr>
          <p:cNvPr id="2" name="Group 4"/>
          <p:cNvGrpSpPr>
            <a:grpSpLocks/>
          </p:cNvGrpSpPr>
          <p:nvPr/>
        </p:nvGrpSpPr>
        <p:grpSpPr bwMode="auto">
          <a:xfrm>
            <a:off x="5029200" y="2286000"/>
            <a:ext cx="3657600" cy="3352800"/>
            <a:chOff x="2976" y="1296"/>
            <a:chExt cx="2304" cy="2112"/>
          </a:xfrm>
        </p:grpSpPr>
        <p:grpSp>
          <p:nvGrpSpPr>
            <p:cNvPr id="2058" name="Group 5"/>
            <p:cNvGrpSpPr>
              <a:grpSpLocks/>
            </p:cNvGrpSpPr>
            <p:nvPr/>
          </p:nvGrpSpPr>
          <p:grpSpPr bwMode="auto">
            <a:xfrm>
              <a:off x="3120" y="1536"/>
              <a:ext cx="1968" cy="1728"/>
              <a:chOff x="2640" y="1056"/>
              <a:chExt cx="2496" cy="2112"/>
            </a:xfrm>
          </p:grpSpPr>
          <p:sp>
            <p:nvSpPr>
              <p:cNvPr id="2061"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2"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59" name="Text Box 8"/>
            <p:cNvSpPr txBox="1">
              <a:spLocks noChangeArrowheads="1"/>
            </p:cNvSpPr>
            <p:nvPr/>
          </p:nvSpPr>
          <p:spPr bwMode="auto">
            <a:xfrm>
              <a:off x="4944" y="312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2060" name="Text Box 9"/>
            <p:cNvSpPr txBox="1">
              <a:spLocks noChangeArrowheads="1"/>
            </p:cNvSpPr>
            <p:nvPr/>
          </p:nvSpPr>
          <p:spPr bwMode="auto">
            <a:xfrm>
              <a:off x="2976" y="129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e</a:t>
              </a:r>
              <a:endParaRPr lang="en-US" sz="2200"/>
            </a:p>
          </p:txBody>
        </p:sp>
      </p:grpSp>
      <p:grpSp>
        <p:nvGrpSpPr>
          <p:cNvPr id="4" name="Group 10"/>
          <p:cNvGrpSpPr>
            <a:grpSpLocks/>
          </p:cNvGrpSpPr>
          <p:nvPr/>
        </p:nvGrpSpPr>
        <p:grpSpPr bwMode="auto">
          <a:xfrm>
            <a:off x="5641975" y="2895600"/>
            <a:ext cx="2663825" cy="2286000"/>
            <a:chOff x="3554" y="1296"/>
            <a:chExt cx="1678" cy="1440"/>
          </a:xfrm>
        </p:grpSpPr>
        <p:sp>
          <p:nvSpPr>
            <p:cNvPr id="2056" name="Line 11"/>
            <p:cNvSpPr>
              <a:spLocks noChangeShapeType="1"/>
            </p:cNvSpPr>
            <p:nvPr/>
          </p:nvSpPr>
          <p:spPr bwMode="auto">
            <a:xfrm>
              <a:off x="3554" y="1296"/>
              <a:ext cx="1255" cy="1253"/>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7" name="Text Box 12"/>
            <p:cNvSpPr txBox="1">
              <a:spLocks noChangeArrowheads="1"/>
            </p:cNvSpPr>
            <p:nvPr/>
          </p:nvSpPr>
          <p:spPr bwMode="auto">
            <a:xfrm>
              <a:off x="4752" y="24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IS</a:t>
              </a:r>
              <a:r>
                <a:rPr lang="en-US" sz="2400" i="1">
                  <a:latin typeface="Tahoma" pitchFamily="34" charset="0"/>
                </a:rPr>
                <a:t>*</a:t>
              </a:r>
            </a:p>
          </p:txBody>
        </p:sp>
      </p:grpSp>
      <p:graphicFrame>
        <p:nvGraphicFramePr>
          <p:cNvPr id="36877" name="Object 2"/>
          <p:cNvGraphicFramePr>
            <a:graphicFrameLocks noChangeAspect="1"/>
          </p:cNvGraphicFramePr>
          <p:nvPr/>
        </p:nvGraphicFramePr>
        <p:xfrm>
          <a:off x="1871663" y="1347788"/>
          <a:ext cx="5665787" cy="463550"/>
        </p:xfrm>
        <a:graphic>
          <a:graphicData uri="http://schemas.openxmlformats.org/presentationml/2006/ole">
            <mc:AlternateContent xmlns:mc="http://schemas.openxmlformats.org/markup-compatibility/2006">
              <mc:Choice xmlns:v="urn:schemas-microsoft-com:vml" Requires="v">
                <p:oleObj spid="_x0000_s2072" name="Equation" r:id="rId4" imgW="2628720" imgH="215640" progId="Equation.DSMT4">
                  <p:embed/>
                </p:oleObj>
              </mc:Choice>
              <mc:Fallback>
                <p:oleObj name="Equation" r:id="rId4" imgW="262872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1663" y="1347788"/>
                        <a:ext cx="5665787" cy="46355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8" name="Object 3"/>
          <p:cNvGraphicFramePr>
            <a:graphicFrameLocks noChangeAspect="1"/>
          </p:cNvGraphicFramePr>
          <p:nvPr/>
        </p:nvGraphicFramePr>
        <p:xfrm>
          <a:off x="692150" y="4022725"/>
          <a:ext cx="3484563" cy="509588"/>
        </p:xfrm>
        <a:graphic>
          <a:graphicData uri="http://schemas.openxmlformats.org/presentationml/2006/ole">
            <mc:AlternateContent xmlns:mc="http://schemas.openxmlformats.org/markup-compatibility/2006">
              <mc:Choice xmlns:v="urn:schemas-microsoft-com:vml" Requires="v">
                <p:oleObj spid="_x0000_s2073" name="Equation" r:id="rId6" imgW="1562040" imgH="228600" progId="Equation.DSMT4">
                  <p:embed/>
                </p:oleObj>
              </mc:Choice>
              <mc:Fallback>
                <p:oleObj name="Equation" r:id="rId6" imgW="156204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150" y="4022725"/>
                        <a:ext cx="3484563"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6118632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6877"/>
                                        </p:tgtEl>
                                        <p:attrNameLst>
                                          <p:attrName>style.visibility</p:attrName>
                                        </p:attrNameLst>
                                      </p:cBhvr>
                                      <p:to>
                                        <p:strVal val="visible"/>
                                      </p:to>
                                    </p:set>
                                    <p:animEffect transition="in" filter="fade">
                                      <p:cBhvr>
                                        <p:cTn id="7" dur="500"/>
                                        <p:tgtEl>
                                          <p:spTgt spid="368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7">
                                            <p:txEl>
                                              <p:pRg st="0" end="0"/>
                                            </p:txEl>
                                          </p:spTgt>
                                        </p:tgtEl>
                                        <p:attrNameLst>
                                          <p:attrName>style.visibility</p:attrName>
                                        </p:attrNameLst>
                                      </p:cBhvr>
                                      <p:to>
                                        <p:strVal val="visible"/>
                                      </p:to>
                                    </p:set>
                                    <p:animEffect transition="in" filter="wipe(left)">
                                      <p:cBhvr>
                                        <p:cTn id="22" dur="500"/>
                                        <p:tgtEl>
                                          <p:spTgt spid="3686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7">
                                            <p:txEl>
                                              <p:pRg st="1" end="1"/>
                                            </p:txEl>
                                          </p:spTgt>
                                        </p:tgtEl>
                                        <p:attrNameLst>
                                          <p:attrName>style.visibility</p:attrName>
                                        </p:attrNameLst>
                                      </p:cBhvr>
                                      <p:to>
                                        <p:strVal val="visible"/>
                                      </p:to>
                                    </p:set>
                                    <p:animEffect transition="in" filter="wipe(left)">
                                      <p:cBhvr>
                                        <p:cTn id="27" dur="500"/>
                                        <p:tgtEl>
                                          <p:spTgt spid="3686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6878"/>
                                        </p:tgtEl>
                                        <p:attrNameLst>
                                          <p:attrName>style.visibility</p:attrName>
                                        </p:attrNameLst>
                                      </p:cBhvr>
                                      <p:to>
                                        <p:strVal val="visible"/>
                                      </p:to>
                                    </p:set>
                                    <p:animEffect transition="in" filter="wipe(left)">
                                      <p:cBhvr>
                                        <p:cTn id="32" dur="500"/>
                                        <p:tgtEl>
                                          <p:spTgt spid="36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3" name="Rectangle 2"/>
          <p:cNvSpPr>
            <a:spLocks noGrp="1" noChangeArrowheads="1"/>
          </p:cNvSpPr>
          <p:nvPr>
            <p:ph type="title"/>
          </p:nvPr>
        </p:nvSpPr>
        <p:spPr/>
        <p:txBody>
          <a:bodyPr/>
          <a:lstStyle/>
          <a:p>
            <a:r>
              <a:rPr lang="en-US" dirty="0" smtClean="0"/>
              <a:t>From the short run to the long run</a:t>
            </a:r>
          </a:p>
        </p:txBody>
      </p:sp>
      <p:grpSp>
        <p:nvGrpSpPr>
          <p:cNvPr id="2" name="Group 3"/>
          <p:cNvGrpSpPr>
            <a:grpSpLocks/>
          </p:cNvGrpSpPr>
          <p:nvPr/>
        </p:nvGrpSpPr>
        <p:grpSpPr bwMode="auto">
          <a:xfrm>
            <a:off x="5418138" y="1308100"/>
            <a:ext cx="1093787" cy="2112963"/>
            <a:chOff x="3413" y="824"/>
            <a:chExt cx="689" cy="1331"/>
          </a:xfrm>
        </p:grpSpPr>
        <p:sp>
          <p:nvSpPr>
            <p:cNvPr id="14396" name="Text Box 4"/>
            <p:cNvSpPr txBox="1">
              <a:spLocks noChangeArrowheads="1"/>
            </p:cNvSpPr>
            <p:nvPr/>
          </p:nvSpPr>
          <p:spPr bwMode="auto">
            <a:xfrm>
              <a:off x="3413" y="824"/>
              <a:ext cx="68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LM*</a:t>
              </a:r>
              <a:r>
                <a:rPr lang="en-US" sz="2300" b="1"/>
                <a:t>(</a:t>
              </a:r>
              <a:r>
                <a:rPr lang="en-US" sz="2300" b="1" i="1">
                  <a:solidFill>
                    <a:srgbClr val="CC9900"/>
                  </a:solidFill>
                </a:rPr>
                <a:t>P</a:t>
              </a:r>
              <a:r>
                <a:rPr lang="en-US" sz="2300" b="1" baseline="-25000">
                  <a:solidFill>
                    <a:srgbClr val="CC9900"/>
                  </a:solidFill>
                  <a:latin typeface="Tahoma" pitchFamily="34" charset="0"/>
                </a:rPr>
                <a:t>1</a:t>
              </a:r>
              <a:r>
                <a:rPr lang="en-US" sz="2300" b="1"/>
                <a:t>)</a:t>
              </a:r>
            </a:p>
          </p:txBody>
        </p:sp>
        <p:sp>
          <p:nvSpPr>
            <p:cNvPr id="14397" name="Line 5"/>
            <p:cNvSpPr>
              <a:spLocks noChangeShapeType="1"/>
            </p:cNvSpPr>
            <p:nvPr/>
          </p:nvSpPr>
          <p:spPr bwMode="auto">
            <a:xfrm flipV="1">
              <a:off x="3782" y="1058"/>
              <a:ext cx="0" cy="1097"/>
            </a:xfrm>
            <a:prstGeom prst="line">
              <a:avLst/>
            </a:prstGeom>
            <a:noFill/>
            <a:ln w="19050">
              <a:solidFill>
                <a:srgbClr val="CC99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6"/>
          <p:cNvGrpSpPr>
            <a:grpSpLocks/>
          </p:cNvGrpSpPr>
          <p:nvPr/>
        </p:nvGrpSpPr>
        <p:grpSpPr bwMode="auto">
          <a:xfrm>
            <a:off x="4648200" y="1905003"/>
            <a:ext cx="1352550" cy="369888"/>
            <a:chOff x="2928" y="1200"/>
            <a:chExt cx="852" cy="233"/>
          </a:xfrm>
        </p:grpSpPr>
        <p:sp>
          <p:nvSpPr>
            <p:cNvPr id="14394" name="Line 7"/>
            <p:cNvSpPr>
              <a:spLocks noChangeShapeType="1"/>
            </p:cNvSpPr>
            <p:nvPr/>
          </p:nvSpPr>
          <p:spPr bwMode="auto">
            <a:xfrm flipH="1">
              <a:off x="3116" y="1336"/>
              <a:ext cx="664" cy="0"/>
            </a:xfrm>
            <a:prstGeom prst="line">
              <a:avLst/>
            </a:prstGeom>
            <a:noFill/>
            <a:ln w="9525">
              <a:solidFill>
                <a:srgbClr val="CC99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4395" name="Text Box 8"/>
            <p:cNvSpPr txBox="1">
              <a:spLocks noChangeArrowheads="1"/>
            </p:cNvSpPr>
            <p:nvPr/>
          </p:nvSpPr>
          <p:spPr bwMode="auto">
            <a:xfrm>
              <a:off x="2928" y="1200"/>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solidFill>
                    <a:srgbClr val="CC9900"/>
                  </a:solidFill>
                  <a:latin typeface="Times New Roman"/>
                  <a:cs typeface="Times New Roman"/>
                  <a:sym typeface="Symbol" pitchFamily="18" charset="2"/>
                </a:rPr>
                <a:t>ε</a:t>
              </a:r>
              <a:r>
                <a:rPr lang="en-US" sz="2100" b="1" baseline="-25000" dirty="0" smtClean="0">
                  <a:solidFill>
                    <a:srgbClr val="CC9900"/>
                  </a:solidFill>
                  <a:latin typeface="Tahoma" pitchFamily="34" charset="0"/>
                </a:rPr>
                <a:t>1</a:t>
              </a:r>
              <a:endParaRPr lang="en-US" sz="2100" b="1" baseline="-25000" dirty="0">
                <a:solidFill>
                  <a:srgbClr val="CC9900"/>
                </a:solidFill>
                <a:latin typeface="Tahoma" pitchFamily="34" charset="0"/>
              </a:endParaRPr>
            </a:p>
          </p:txBody>
        </p:sp>
      </p:grpSp>
      <p:grpSp>
        <p:nvGrpSpPr>
          <p:cNvPr id="4" name="Group 9"/>
          <p:cNvGrpSpPr>
            <a:grpSpLocks/>
          </p:cNvGrpSpPr>
          <p:nvPr/>
        </p:nvGrpSpPr>
        <p:grpSpPr bwMode="auto">
          <a:xfrm>
            <a:off x="4648200" y="2362203"/>
            <a:ext cx="2089150" cy="369888"/>
            <a:chOff x="2928" y="1488"/>
            <a:chExt cx="1316" cy="233"/>
          </a:xfrm>
        </p:grpSpPr>
        <p:sp>
          <p:nvSpPr>
            <p:cNvPr id="14392" name="Line 10"/>
            <p:cNvSpPr>
              <a:spLocks noChangeShapeType="1"/>
            </p:cNvSpPr>
            <p:nvPr/>
          </p:nvSpPr>
          <p:spPr bwMode="auto">
            <a:xfrm flipH="1">
              <a:off x="3116" y="1632"/>
              <a:ext cx="1128" cy="0"/>
            </a:xfrm>
            <a:prstGeom prst="line">
              <a:avLst/>
            </a:prstGeom>
            <a:noFill/>
            <a:ln w="9525">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4393" name="Text Box 11"/>
            <p:cNvSpPr txBox="1">
              <a:spLocks noChangeArrowheads="1"/>
            </p:cNvSpPr>
            <p:nvPr/>
          </p:nvSpPr>
          <p:spPr bwMode="auto">
            <a:xfrm>
              <a:off x="2928" y="1488"/>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dirty="0">
                  <a:solidFill>
                    <a:srgbClr val="009900"/>
                  </a:solidFill>
                  <a:latin typeface="Times New Roman"/>
                  <a:cs typeface="Times New Roman"/>
                  <a:sym typeface="Symbol" pitchFamily="18" charset="2"/>
                </a:rPr>
                <a:t>ε</a:t>
              </a:r>
              <a:r>
                <a:rPr lang="en-US" sz="2100" b="1" baseline="-25000" dirty="0" smtClean="0">
                  <a:solidFill>
                    <a:srgbClr val="009900"/>
                  </a:solidFill>
                  <a:latin typeface="Tahoma" pitchFamily="34" charset="0"/>
                </a:rPr>
                <a:t>2</a:t>
              </a:r>
              <a:endParaRPr lang="en-US" sz="2100" b="1" baseline="-25000" dirty="0">
                <a:solidFill>
                  <a:srgbClr val="009900"/>
                </a:solidFill>
                <a:latin typeface="Tahoma" pitchFamily="34" charset="0"/>
              </a:endParaRPr>
            </a:p>
          </p:txBody>
        </p:sp>
      </p:grpSp>
      <p:sp>
        <p:nvSpPr>
          <p:cNvPr id="102412" name="Rectangle 12"/>
          <p:cNvSpPr>
            <a:spLocks noChangeArrowheads="1"/>
          </p:cNvSpPr>
          <p:nvPr/>
        </p:nvSpPr>
        <p:spPr bwMode="auto">
          <a:xfrm>
            <a:off x="603250" y="1886075"/>
            <a:ext cx="3276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45000"/>
              </a:spcBef>
              <a:buClr>
                <a:srgbClr val="008080"/>
              </a:buClr>
              <a:buSzPct val="120000"/>
              <a:buFont typeface="Wingdings" pitchFamily="2" charset="2"/>
              <a:buNone/>
              <a:tabLst>
                <a:tab pos="635000" algn="l"/>
              </a:tabLst>
            </a:pPr>
            <a:r>
              <a:rPr lang="en-US" sz="2500" dirty="0">
                <a:sym typeface="Symbol" pitchFamily="18" charset="2"/>
              </a:rPr>
              <a:t>then there is downward pressure </a:t>
            </a:r>
            <a:br>
              <a:rPr lang="en-US" sz="2500" dirty="0">
                <a:sym typeface="Symbol" pitchFamily="18" charset="2"/>
              </a:rPr>
            </a:br>
            <a:r>
              <a:rPr lang="en-US" sz="2500" dirty="0">
                <a:sym typeface="Symbol" pitchFamily="18" charset="2"/>
              </a:rPr>
              <a:t>on prices. </a:t>
            </a:r>
          </a:p>
        </p:txBody>
      </p:sp>
      <p:sp>
        <p:nvSpPr>
          <p:cNvPr id="102413" name="Rectangle 13"/>
          <p:cNvSpPr>
            <a:spLocks noChangeArrowheads="1"/>
          </p:cNvSpPr>
          <p:nvPr/>
        </p:nvSpPr>
        <p:spPr bwMode="auto">
          <a:xfrm>
            <a:off x="603250" y="3305175"/>
            <a:ext cx="338772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spcBef>
                <a:spcPct val="10000"/>
              </a:spcBef>
              <a:buClr>
                <a:srgbClr val="008080"/>
              </a:buClr>
              <a:buSzPct val="120000"/>
              <a:buFont typeface="Wingdings" pitchFamily="2" charset="2"/>
              <a:buNone/>
              <a:tabLst>
                <a:tab pos="339725" algn="l"/>
              </a:tabLst>
            </a:pPr>
            <a:r>
              <a:rPr lang="en-US" sz="2500" dirty="0">
                <a:sym typeface="Symbol" pitchFamily="18" charset="2"/>
              </a:rPr>
              <a:t>Over time, </a:t>
            </a:r>
            <a:r>
              <a:rPr lang="en-US" sz="2500" b="1" i="1" dirty="0">
                <a:sym typeface="Symbol" pitchFamily="18" charset="2"/>
              </a:rPr>
              <a:t>P</a:t>
            </a:r>
            <a:r>
              <a:rPr lang="en-US" sz="1100" dirty="0">
                <a:sym typeface="Symbol" pitchFamily="18" charset="2"/>
              </a:rPr>
              <a:t> </a:t>
            </a:r>
            <a:r>
              <a:rPr lang="en-US" sz="2500" dirty="0">
                <a:sym typeface="Symbol" pitchFamily="18" charset="2"/>
              </a:rPr>
              <a:t> will </a:t>
            </a:r>
            <a:br>
              <a:rPr lang="en-US" sz="2500" dirty="0">
                <a:sym typeface="Symbol" pitchFamily="18" charset="2"/>
              </a:rPr>
            </a:br>
            <a:r>
              <a:rPr lang="en-US" sz="2500" dirty="0">
                <a:sym typeface="Symbol" pitchFamily="18" charset="2"/>
              </a:rPr>
              <a:t>move down, causing</a:t>
            </a:r>
          </a:p>
          <a:p>
            <a:pPr>
              <a:lnSpc>
                <a:spcPct val="110000"/>
              </a:lnSpc>
              <a:spcBef>
                <a:spcPct val="10000"/>
              </a:spcBef>
              <a:buClr>
                <a:srgbClr val="008080"/>
              </a:buClr>
              <a:buSzPct val="120000"/>
              <a:buFont typeface="Wingdings" pitchFamily="2" charset="2"/>
              <a:buNone/>
              <a:tabLst>
                <a:tab pos="339725" algn="l"/>
              </a:tabLst>
            </a:pPr>
            <a:r>
              <a:rPr lang="en-US" sz="2500" dirty="0">
                <a:sym typeface="Symbol" pitchFamily="18" charset="2"/>
              </a:rPr>
              <a:t>	(</a:t>
            </a:r>
            <a:r>
              <a:rPr lang="en-US" sz="2500" b="1" i="1" dirty="0">
                <a:sym typeface="Symbol" pitchFamily="18" charset="2"/>
              </a:rPr>
              <a:t>M</a:t>
            </a:r>
            <a:r>
              <a:rPr lang="en-US" sz="2500" i="1" dirty="0">
                <a:sym typeface="Symbol" pitchFamily="18" charset="2"/>
              </a:rPr>
              <a:t>/</a:t>
            </a:r>
            <a:r>
              <a:rPr lang="en-US" sz="2500" b="1" i="1" dirty="0" smtClean="0">
                <a:sym typeface="Symbol" pitchFamily="18" charset="2"/>
              </a:rPr>
              <a:t>P</a:t>
            </a:r>
            <a:r>
              <a:rPr lang="en-US" sz="2500" dirty="0" smtClean="0">
                <a:sym typeface="Symbol" pitchFamily="18" charset="2"/>
              </a:rPr>
              <a:t>) </a:t>
            </a:r>
            <a:r>
              <a:rPr lang="en-US" sz="2500" dirty="0" smtClean="0">
                <a:solidFill>
                  <a:srgbClr val="000000"/>
                </a:solidFill>
                <a:latin typeface="Wingdings 3" charset="2"/>
                <a:cs typeface="Wingdings 3" charset="2"/>
                <a:sym typeface="Symbol" pitchFamily="18" charset="2"/>
              </a:rPr>
              <a:t>h</a:t>
            </a:r>
            <a:r>
              <a:rPr lang="en-US" sz="2500" dirty="0" smtClean="0">
                <a:sym typeface="Symbol" pitchFamily="18" charset="2"/>
              </a:rPr>
              <a:t> </a:t>
            </a:r>
            <a:endParaRPr lang="en-US" sz="2500" dirty="0">
              <a:sym typeface="Symbol" pitchFamily="18" charset="2"/>
            </a:endParaRPr>
          </a:p>
          <a:p>
            <a:pPr>
              <a:lnSpc>
                <a:spcPct val="110000"/>
              </a:lnSpc>
              <a:spcBef>
                <a:spcPct val="10000"/>
              </a:spcBef>
              <a:buClr>
                <a:srgbClr val="008080"/>
              </a:buClr>
              <a:buSzPct val="120000"/>
              <a:buFont typeface="Wingdings" pitchFamily="2" charset="2"/>
              <a:buNone/>
              <a:tabLst>
                <a:tab pos="339725" algn="l"/>
              </a:tabLst>
            </a:pPr>
            <a:r>
              <a:rPr lang="en-US" sz="2500" b="1" i="1" dirty="0">
                <a:sym typeface="Symbol" pitchFamily="18" charset="2"/>
              </a:rPr>
              <a:t>	</a:t>
            </a:r>
            <a:r>
              <a:rPr lang="en-US" sz="2700" b="1" i="1" dirty="0" err="1" smtClean="0">
                <a:latin typeface="Times New Roman"/>
                <a:cs typeface="Times New Roman"/>
                <a:sym typeface="Symbol" pitchFamily="18" charset="2"/>
              </a:rPr>
              <a:t>ε</a:t>
            </a:r>
            <a:r>
              <a:rPr lang="en-US" sz="2500" b="1" i="1" dirty="0" smtClean="0">
                <a:sym typeface="Symbol" pitchFamily="18" charset="2"/>
              </a:rPr>
              <a:t> </a:t>
            </a:r>
            <a:r>
              <a:rPr lang="en-US" sz="2500" dirty="0" err="1" smtClean="0">
                <a:solidFill>
                  <a:srgbClr val="000000"/>
                </a:solidFill>
                <a:latin typeface="Wingdings 3" charset="2"/>
                <a:cs typeface="Wingdings 3" charset="2"/>
                <a:sym typeface="Symbol" pitchFamily="18" charset="2"/>
              </a:rPr>
              <a:t>i</a:t>
            </a:r>
            <a:endParaRPr lang="en-US" sz="2500" b="1" i="1" dirty="0">
              <a:sym typeface="Symbol" pitchFamily="18" charset="2"/>
            </a:endParaRPr>
          </a:p>
          <a:p>
            <a:pPr>
              <a:lnSpc>
                <a:spcPct val="110000"/>
              </a:lnSpc>
              <a:spcBef>
                <a:spcPct val="10000"/>
              </a:spcBef>
              <a:buClr>
                <a:srgbClr val="008080"/>
              </a:buClr>
              <a:buSzPct val="120000"/>
              <a:buFont typeface="Wingdings" pitchFamily="2" charset="2"/>
              <a:buNone/>
              <a:tabLst>
                <a:tab pos="339725" algn="l"/>
              </a:tabLst>
            </a:pPr>
            <a:r>
              <a:rPr lang="en-US" sz="2500" b="1" i="1" dirty="0">
                <a:sym typeface="Symbol" pitchFamily="18" charset="2"/>
              </a:rPr>
              <a:t>	NX </a:t>
            </a:r>
            <a:r>
              <a:rPr lang="en-US" sz="2500" dirty="0">
                <a:solidFill>
                  <a:srgbClr val="000000"/>
                </a:solidFill>
                <a:latin typeface="Wingdings 3" charset="2"/>
                <a:cs typeface="Wingdings 3" charset="2"/>
                <a:sym typeface="Symbol" pitchFamily="18" charset="2"/>
              </a:rPr>
              <a:t>h</a:t>
            </a:r>
            <a:endParaRPr lang="en-US" sz="2500" b="1" i="1" dirty="0">
              <a:sym typeface="Symbol" pitchFamily="18" charset="2"/>
            </a:endParaRPr>
          </a:p>
          <a:p>
            <a:pPr>
              <a:lnSpc>
                <a:spcPct val="110000"/>
              </a:lnSpc>
              <a:spcBef>
                <a:spcPct val="10000"/>
              </a:spcBef>
              <a:buClr>
                <a:srgbClr val="008080"/>
              </a:buClr>
              <a:buSzPct val="120000"/>
              <a:buFont typeface="Wingdings" pitchFamily="2" charset="2"/>
              <a:buNone/>
              <a:tabLst>
                <a:tab pos="339725" algn="l"/>
              </a:tabLst>
            </a:pPr>
            <a:r>
              <a:rPr lang="en-US" sz="2500" dirty="0">
                <a:sym typeface="Symbol" pitchFamily="18" charset="2"/>
              </a:rPr>
              <a:t>	</a:t>
            </a:r>
            <a:r>
              <a:rPr lang="en-US" sz="2500" b="1" i="1" dirty="0">
                <a:sym typeface="Symbol" pitchFamily="18" charset="2"/>
              </a:rPr>
              <a:t>Y</a:t>
            </a:r>
            <a:r>
              <a:rPr lang="en-US" sz="2500" dirty="0">
                <a:sym typeface="Symbol" pitchFamily="18" charset="2"/>
              </a:rPr>
              <a:t> </a:t>
            </a:r>
            <a:r>
              <a:rPr lang="en-US" sz="2500" dirty="0">
                <a:solidFill>
                  <a:srgbClr val="000000"/>
                </a:solidFill>
                <a:latin typeface="Wingdings 3" charset="2"/>
                <a:cs typeface="Wingdings 3" charset="2"/>
                <a:sym typeface="Symbol" pitchFamily="18" charset="2"/>
              </a:rPr>
              <a:t>h</a:t>
            </a:r>
            <a:endParaRPr lang="en-US" sz="2500" dirty="0">
              <a:sym typeface="Symbol" pitchFamily="18" charset="2"/>
            </a:endParaRPr>
          </a:p>
        </p:txBody>
      </p:sp>
      <p:grpSp>
        <p:nvGrpSpPr>
          <p:cNvPr id="5" name="Group 14"/>
          <p:cNvGrpSpPr>
            <a:grpSpLocks/>
          </p:cNvGrpSpPr>
          <p:nvPr/>
        </p:nvGrpSpPr>
        <p:grpSpPr bwMode="auto">
          <a:xfrm>
            <a:off x="4592638" y="4191000"/>
            <a:ext cx="3865562" cy="457200"/>
            <a:chOff x="2893" y="2640"/>
            <a:chExt cx="2435" cy="288"/>
          </a:xfrm>
        </p:grpSpPr>
        <p:sp>
          <p:nvSpPr>
            <p:cNvPr id="14389" name="Line 15"/>
            <p:cNvSpPr>
              <a:spLocks noChangeShapeType="1"/>
            </p:cNvSpPr>
            <p:nvPr/>
          </p:nvSpPr>
          <p:spPr bwMode="auto">
            <a:xfrm>
              <a:off x="3118" y="2761"/>
              <a:ext cx="1632" cy="0"/>
            </a:xfrm>
            <a:prstGeom prst="line">
              <a:avLst/>
            </a:prstGeom>
            <a:noFill/>
            <a:ln w="19050">
              <a:solidFill>
                <a:srgbClr val="CC9900"/>
              </a:solidFill>
              <a:round/>
              <a:headEnd/>
              <a:tailEnd/>
            </a:ln>
            <a:extLst>
              <a:ext uri="{909E8E84-426E-40dd-AFC4-6F175D3DCCD1}">
                <a14:hiddenFill xmlns:a14="http://schemas.microsoft.com/office/drawing/2010/main">
                  <a:noFill/>
                </a14:hiddenFill>
              </a:ext>
            </a:extLst>
          </p:spPr>
          <p:txBody>
            <a:bodyPr bIns="91440"/>
            <a:lstStyle/>
            <a:p>
              <a:endParaRPr lang="en-US"/>
            </a:p>
          </p:txBody>
        </p:sp>
        <p:sp>
          <p:nvSpPr>
            <p:cNvPr id="14390" name="Text Box 16"/>
            <p:cNvSpPr txBox="1">
              <a:spLocks noChangeArrowheads="1"/>
            </p:cNvSpPr>
            <p:nvPr/>
          </p:nvSpPr>
          <p:spPr bwMode="auto">
            <a:xfrm>
              <a:off x="2893" y="2640"/>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CC9900"/>
                  </a:solidFill>
                </a:rPr>
                <a:t>P</a:t>
              </a:r>
              <a:r>
                <a:rPr lang="en-US" sz="2300" b="1" baseline="-25000">
                  <a:solidFill>
                    <a:srgbClr val="CC9900"/>
                  </a:solidFill>
                  <a:latin typeface="Tahoma" pitchFamily="34" charset="0"/>
                </a:rPr>
                <a:t>1</a:t>
              </a:r>
            </a:p>
          </p:txBody>
        </p:sp>
        <p:sp>
          <p:nvSpPr>
            <p:cNvPr id="14391" name="Text Box 17"/>
            <p:cNvSpPr txBox="1">
              <a:spLocks noChangeArrowheads="1"/>
            </p:cNvSpPr>
            <p:nvPr/>
          </p:nvSpPr>
          <p:spPr bwMode="auto">
            <a:xfrm>
              <a:off x="4751" y="2649"/>
              <a:ext cx="57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solidFill>
                    <a:srgbClr val="CC9900"/>
                  </a:solidFill>
                </a:rPr>
                <a:t>SRAS</a:t>
              </a:r>
              <a:r>
                <a:rPr lang="en-US" sz="2300" baseline="-25000">
                  <a:solidFill>
                    <a:srgbClr val="CC9900"/>
                  </a:solidFill>
                  <a:latin typeface="Tahoma" pitchFamily="34" charset="0"/>
                </a:rPr>
                <a:t>1</a:t>
              </a:r>
            </a:p>
          </p:txBody>
        </p:sp>
      </p:grpSp>
      <p:grpSp>
        <p:nvGrpSpPr>
          <p:cNvPr id="6" name="Group 18"/>
          <p:cNvGrpSpPr>
            <a:grpSpLocks/>
          </p:cNvGrpSpPr>
          <p:nvPr/>
        </p:nvGrpSpPr>
        <p:grpSpPr bwMode="auto">
          <a:xfrm>
            <a:off x="5867400" y="3429000"/>
            <a:ext cx="333375" cy="2763838"/>
            <a:chOff x="3696" y="2160"/>
            <a:chExt cx="210" cy="1741"/>
          </a:xfrm>
        </p:grpSpPr>
        <p:sp>
          <p:nvSpPr>
            <p:cNvPr id="14388" name="Line 19"/>
            <p:cNvSpPr>
              <a:spLocks noChangeShapeType="1"/>
            </p:cNvSpPr>
            <p:nvPr/>
          </p:nvSpPr>
          <p:spPr bwMode="auto">
            <a:xfrm>
              <a:off x="3780" y="2426"/>
              <a:ext cx="0" cy="1180"/>
            </a:xfrm>
            <a:prstGeom prst="line">
              <a:avLst/>
            </a:prstGeom>
            <a:noFill/>
            <a:ln w="9525">
              <a:solidFill>
                <a:srgbClr val="CC99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14341" name="Object 5"/>
            <p:cNvGraphicFramePr>
              <a:graphicFrameLocks noChangeAspect="1"/>
            </p:cNvGraphicFramePr>
            <p:nvPr/>
          </p:nvGraphicFramePr>
          <p:xfrm>
            <a:off x="3704" y="3620"/>
            <a:ext cx="202" cy="281"/>
          </p:xfrm>
          <a:graphic>
            <a:graphicData uri="http://schemas.openxmlformats.org/presentationml/2006/ole">
              <mc:AlternateContent xmlns:mc="http://schemas.openxmlformats.org/markup-compatibility/2006">
                <mc:Choice xmlns:v="urn:schemas-microsoft-com:vml" Requires="v">
                  <p:oleObj spid="_x0000_s14393" name="Equation" r:id="rId4" imgW="164880" imgH="228600" progId="Equation.DSMT4">
                    <p:embed/>
                  </p:oleObj>
                </mc:Choice>
                <mc:Fallback>
                  <p:oleObj name="Equation" r:id="rId4" imgW="1648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4" y="3620"/>
                          <a:ext cx="202"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6"/>
            <p:cNvGraphicFramePr>
              <a:graphicFrameLocks noChangeAspect="1"/>
            </p:cNvGraphicFramePr>
            <p:nvPr/>
          </p:nvGraphicFramePr>
          <p:xfrm>
            <a:off x="3696" y="2160"/>
            <a:ext cx="202" cy="281"/>
          </p:xfrm>
          <a:graphic>
            <a:graphicData uri="http://schemas.openxmlformats.org/presentationml/2006/ole">
              <mc:AlternateContent xmlns:mc="http://schemas.openxmlformats.org/markup-compatibility/2006">
                <mc:Choice xmlns:v="urn:schemas-microsoft-com:vml" Requires="v">
                  <p:oleObj spid="_x0000_s14394" name="Equation" r:id="rId6" imgW="164880" imgH="228600" progId="Equation.DSMT4">
                    <p:embed/>
                  </p:oleObj>
                </mc:Choice>
                <mc:Fallback>
                  <p:oleObj name="Equation" r:id="rId6" imgW="16488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2160"/>
                          <a:ext cx="202"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351" name="Group 22"/>
          <p:cNvGrpSpPr>
            <a:grpSpLocks/>
          </p:cNvGrpSpPr>
          <p:nvPr/>
        </p:nvGrpSpPr>
        <p:grpSpPr bwMode="auto">
          <a:xfrm>
            <a:off x="4572000" y="1279525"/>
            <a:ext cx="3657600" cy="4829175"/>
            <a:chOff x="2880" y="806"/>
            <a:chExt cx="2304" cy="3042"/>
          </a:xfrm>
        </p:grpSpPr>
        <p:sp>
          <p:nvSpPr>
            <p:cNvPr id="14369" name="Line 23"/>
            <p:cNvSpPr>
              <a:spLocks noChangeShapeType="1"/>
            </p:cNvSpPr>
            <p:nvPr/>
          </p:nvSpPr>
          <p:spPr bwMode="auto">
            <a:xfrm>
              <a:off x="4240" y="2419"/>
              <a:ext cx="0" cy="11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70" name="Group 24"/>
            <p:cNvGrpSpPr>
              <a:grpSpLocks/>
            </p:cNvGrpSpPr>
            <p:nvPr/>
          </p:nvGrpSpPr>
          <p:grpSpPr bwMode="auto">
            <a:xfrm>
              <a:off x="2880" y="806"/>
              <a:ext cx="2304" cy="1575"/>
              <a:chOff x="2256" y="806"/>
              <a:chExt cx="2304" cy="1575"/>
            </a:xfrm>
          </p:grpSpPr>
          <p:grpSp>
            <p:nvGrpSpPr>
              <p:cNvPr id="14383" name="Group 25"/>
              <p:cNvGrpSpPr>
                <a:grpSpLocks/>
              </p:cNvGrpSpPr>
              <p:nvPr/>
            </p:nvGrpSpPr>
            <p:grpSpPr bwMode="auto">
              <a:xfrm>
                <a:off x="2496" y="960"/>
                <a:ext cx="1824" cy="1188"/>
                <a:chOff x="2640" y="1056"/>
                <a:chExt cx="2496" cy="2112"/>
              </a:xfrm>
            </p:grpSpPr>
            <p:sp>
              <p:nvSpPr>
                <p:cNvPr id="14386" name="Line 2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7" name="Line 2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84" name="Text Box 28"/>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14385" name="Text Box 29"/>
              <p:cNvSpPr txBox="1">
                <a:spLocks noChangeArrowheads="1"/>
              </p:cNvSpPr>
              <p:nvPr/>
            </p:nvSpPr>
            <p:spPr bwMode="auto">
              <a:xfrm>
                <a:off x="2256" y="806"/>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lvl="0" algn="ctr" eaLnBrk="1" hangingPunct="1">
                  <a:spcBef>
                    <a:spcPct val="5000"/>
                  </a:spcBef>
                  <a:tabLst/>
                </a:pPr>
                <a:r>
                  <a:rPr lang="en-US" sz="2400" b="1" i="1" dirty="0" err="1">
                    <a:solidFill>
                      <a:srgbClr val="000000"/>
                    </a:solidFill>
                    <a:latin typeface="Times New Roman"/>
                    <a:cs typeface="Times New Roman"/>
                    <a:sym typeface="Symbol" pitchFamily="18" charset="2"/>
                  </a:rPr>
                  <a:t>ε</a:t>
                </a:r>
                <a:endParaRPr lang="en-US" sz="2300" dirty="0">
                  <a:solidFill>
                    <a:srgbClr val="000000"/>
                  </a:solidFill>
                </a:endParaRPr>
              </a:p>
            </p:txBody>
          </p:sp>
        </p:grpSp>
        <p:grpSp>
          <p:nvGrpSpPr>
            <p:cNvPr id="14371" name="Group 30"/>
            <p:cNvGrpSpPr>
              <a:grpSpLocks/>
            </p:cNvGrpSpPr>
            <p:nvPr/>
          </p:nvGrpSpPr>
          <p:grpSpPr bwMode="auto">
            <a:xfrm>
              <a:off x="2880" y="2265"/>
              <a:ext cx="2304" cy="1575"/>
              <a:chOff x="2256" y="806"/>
              <a:chExt cx="2304" cy="1575"/>
            </a:xfrm>
          </p:grpSpPr>
          <p:grpSp>
            <p:nvGrpSpPr>
              <p:cNvPr id="14378" name="Group 31"/>
              <p:cNvGrpSpPr>
                <a:grpSpLocks/>
              </p:cNvGrpSpPr>
              <p:nvPr/>
            </p:nvGrpSpPr>
            <p:grpSpPr bwMode="auto">
              <a:xfrm>
                <a:off x="2496" y="960"/>
                <a:ext cx="1824" cy="1188"/>
                <a:chOff x="2640" y="1056"/>
                <a:chExt cx="2496" cy="2112"/>
              </a:xfrm>
            </p:grpSpPr>
            <p:sp>
              <p:nvSpPr>
                <p:cNvPr id="14381" name="Line 32"/>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2" name="Line 33"/>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379" name="Text Box 34"/>
              <p:cNvSpPr txBox="1">
                <a:spLocks noChangeArrowheads="1"/>
              </p:cNvSpPr>
              <p:nvPr/>
            </p:nvSpPr>
            <p:spPr bwMode="auto">
              <a:xfrm>
                <a:off x="4224" y="2112"/>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latin typeface="Tahoma" pitchFamily="34" charset="0"/>
                  </a:rPr>
                  <a:t>Y</a:t>
                </a:r>
                <a:r>
                  <a:rPr lang="en-US" sz="2200"/>
                  <a:t> </a:t>
                </a:r>
              </a:p>
            </p:txBody>
          </p:sp>
          <p:sp>
            <p:nvSpPr>
              <p:cNvPr id="14380" name="Text Box 35"/>
              <p:cNvSpPr txBox="1">
                <a:spLocks noChangeArrowheads="1"/>
              </p:cNvSpPr>
              <p:nvPr/>
            </p:nvSpPr>
            <p:spPr bwMode="auto">
              <a:xfrm>
                <a:off x="2256" y="806"/>
                <a:ext cx="2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830388" algn="r"/>
                  </a:tabLst>
                  <a:defRPr>
                    <a:solidFill>
                      <a:schemeClr val="tx1"/>
                    </a:solidFill>
                    <a:latin typeface="Arial" charset="0"/>
                    <a:cs typeface="Arial" charset="0"/>
                  </a:defRPr>
                </a:lvl1pPr>
                <a:lvl2pPr marL="742950" indent="-285750" eaLnBrk="0" hangingPunct="0">
                  <a:tabLst>
                    <a:tab pos="1830388" algn="r"/>
                  </a:tabLst>
                  <a:defRPr>
                    <a:solidFill>
                      <a:schemeClr val="tx1"/>
                    </a:solidFill>
                    <a:latin typeface="Arial" charset="0"/>
                    <a:cs typeface="Arial" charset="0"/>
                  </a:defRPr>
                </a:lvl2pPr>
                <a:lvl3pPr marL="1143000" indent="-228600" eaLnBrk="0" hangingPunct="0">
                  <a:tabLst>
                    <a:tab pos="1830388" algn="r"/>
                  </a:tabLst>
                  <a:defRPr>
                    <a:solidFill>
                      <a:schemeClr val="tx1"/>
                    </a:solidFill>
                    <a:latin typeface="Arial" charset="0"/>
                    <a:cs typeface="Arial" charset="0"/>
                  </a:defRPr>
                </a:lvl3pPr>
                <a:lvl4pPr marL="1600200" indent="-228600" eaLnBrk="0" hangingPunct="0">
                  <a:tabLst>
                    <a:tab pos="1830388" algn="r"/>
                  </a:tabLst>
                  <a:defRPr>
                    <a:solidFill>
                      <a:schemeClr val="tx1"/>
                    </a:solidFill>
                    <a:latin typeface="Arial" charset="0"/>
                    <a:cs typeface="Arial" charset="0"/>
                  </a:defRPr>
                </a:lvl4pPr>
                <a:lvl5pPr marL="2057400" indent="-228600" eaLnBrk="0" hangingPunct="0">
                  <a:tabLst>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830388" algn="r"/>
                  </a:tabLst>
                  <a:defRPr>
                    <a:solidFill>
                      <a:schemeClr val="tx1"/>
                    </a:solidFill>
                    <a:latin typeface="Arial" charset="0"/>
                    <a:cs typeface="Arial" charset="0"/>
                  </a:defRPr>
                </a:lvl9pPr>
              </a:lstStyle>
              <a:p>
                <a:pPr algn="ctr" eaLnBrk="1" hangingPunct="1">
                  <a:spcBef>
                    <a:spcPct val="5000"/>
                  </a:spcBef>
                </a:pPr>
                <a:r>
                  <a:rPr lang="en-US" sz="2200" b="1" i="1">
                    <a:latin typeface="Tahoma" pitchFamily="34" charset="0"/>
                  </a:rPr>
                  <a:t>P</a:t>
                </a:r>
                <a:endParaRPr lang="en-US" sz="2200"/>
              </a:p>
            </p:txBody>
          </p:sp>
        </p:grpSp>
        <p:grpSp>
          <p:nvGrpSpPr>
            <p:cNvPr id="14372" name="Group 36"/>
            <p:cNvGrpSpPr>
              <a:grpSpLocks/>
            </p:cNvGrpSpPr>
            <p:nvPr/>
          </p:nvGrpSpPr>
          <p:grpSpPr bwMode="auto">
            <a:xfrm>
              <a:off x="3264" y="1008"/>
              <a:ext cx="1728" cy="1037"/>
              <a:chOff x="3264" y="1008"/>
              <a:chExt cx="1728" cy="1037"/>
            </a:xfrm>
          </p:grpSpPr>
          <p:sp>
            <p:nvSpPr>
              <p:cNvPr id="14376" name="Line 37"/>
              <p:cNvSpPr>
                <a:spLocks noChangeShapeType="1"/>
              </p:cNvSpPr>
              <p:nvPr/>
            </p:nvSpPr>
            <p:spPr bwMode="auto">
              <a:xfrm>
                <a:off x="3264" y="1008"/>
                <a:ext cx="1440"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7" name="Text Box 38"/>
              <p:cNvSpPr txBox="1">
                <a:spLocks noChangeArrowheads="1"/>
              </p:cNvSpPr>
              <p:nvPr/>
            </p:nvSpPr>
            <p:spPr bwMode="auto">
              <a:xfrm>
                <a:off x="4704" y="1824"/>
                <a:ext cx="28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IS*</a:t>
                </a:r>
                <a:endParaRPr lang="en-US" sz="2300" b="1"/>
              </a:p>
            </p:txBody>
          </p:sp>
        </p:grpSp>
        <p:sp>
          <p:nvSpPr>
            <p:cNvPr id="14373" name="Line 39"/>
            <p:cNvSpPr>
              <a:spLocks noChangeShapeType="1"/>
            </p:cNvSpPr>
            <p:nvPr/>
          </p:nvSpPr>
          <p:spPr bwMode="auto">
            <a:xfrm>
              <a:off x="3312" y="2448"/>
              <a:ext cx="1440" cy="96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4" name="Text Box 40"/>
            <p:cNvSpPr txBox="1">
              <a:spLocks noChangeArrowheads="1"/>
            </p:cNvSpPr>
            <p:nvPr/>
          </p:nvSpPr>
          <p:spPr bwMode="auto">
            <a:xfrm>
              <a:off x="4752" y="3312"/>
              <a:ext cx="28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AD</a:t>
              </a:r>
              <a:endParaRPr lang="en-US" sz="2300" b="1"/>
            </a:p>
          </p:txBody>
        </p:sp>
        <p:graphicFrame>
          <p:nvGraphicFramePr>
            <p:cNvPr id="14339" name="Object 3"/>
            <p:cNvGraphicFramePr>
              <a:graphicFrameLocks noChangeAspect="1"/>
            </p:cNvGraphicFramePr>
            <p:nvPr/>
          </p:nvGraphicFramePr>
          <p:xfrm>
            <a:off x="4159" y="3596"/>
            <a:ext cx="193" cy="252"/>
          </p:xfrm>
          <a:graphic>
            <a:graphicData uri="http://schemas.openxmlformats.org/presentationml/2006/ole">
              <mc:AlternateContent xmlns:mc="http://schemas.openxmlformats.org/markup-compatibility/2006">
                <mc:Choice xmlns:v="urn:schemas-microsoft-com:vml" Requires="v">
                  <p:oleObj spid="_x0000_s14395" name="Equation" r:id="rId7" imgW="164880" imgH="215640" progId="Equation.DSMT4">
                    <p:embed/>
                  </p:oleObj>
                </mc:Choice>
                <mc:Fallback>
                  <p:oleObj name="Equation" r:id="rId7" imgW="164880" imgH="215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9" y="3596"/>
                          <a:ext cx="193"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0" name="Object 4"/>
            <p:cNvGraphicFramePr>
              <a:graphicFrameLocks noChangeAspect="1"/>
            </p:cNvGraphicFramePr>
            <p:nvPr/>
          </p:nvGraphicFramePr>
          <p:xfrm>
            <a:off x="4175" y="2148"/>
            <a:ext cx="193" cy="252"/>
          </p:xfrm>
          <a:graphic>
            <a:graphicData uri="http://schemas.openxmlformats.org/presentationml/2006/ole">
              <mc:AlternateContent xmlns:mc="http://schemas.openxmlformats.org/markup-compatibility/2006">
                <mc:Choice xmlns:v="urn:schemas-microsoft-com:vml" Requires="v">
                  <p:oleObj spid="_x0000_s14396" name="Equation" r:id="rId9" imgW="164880" imgH="215640" progId="Equation.DSMT4">
                    <p:embed/>
                  </p:oleObj>
                </mc:Choice>
                <mc:Fallback>
                  <p:oleObj name="Equation" r:id="rId9" imgW="164880" imgH="215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5" y="2148"/>
                          <a:ext cx="193"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75" name="Text Box 43"/>
            <p:cNvSpPr txBox="1">
              <a:spLocks noChangeArrowheads="1"/>
            </p:cNvSpPr>
            <p:nvPr/>
          </p:nvSpPr>
          <p:spPr bwMode="auto">
            <a:xfrm>
              <a:off x="4080" y="2371"/>
              <a:ext cx="517" cy="2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t>LRAS</a:t>
              </a:r>
              <a:endParaRPr lang="en-US" sz="2300" baseline="-25000">
                <a:latin typeface="Tahoma" pitchFamily="34" charset="0"/>
              </a:endParaRPr>
            </a:p>
          </p:txBody>
        </p:sp>
      </p:grpSp>
      <p:grpSp>
        <p:nvGrpSpPr>
          <p:cNvPr id="13" name="Group 44"/>
          <p:cNvGrpSpPr>
            <a:grpSpLocks/>
          </p:cNvGrpSpPr>
          <p:nvPr/>
        </p:nvGrpSpPr>
        <p:grpSpPr bwMode="auto">
          <a:xfrm>
            <a:off x="4594225" y="1352550"/>
            <a:ext cx="3865563" cy="3768725"/>
            <a:chOff x="2894" y="852"/>
            <a:chExt cx="2435" cy="2374"/>
          </a:xfrm>
        </p:grpSpPr>
        <p:grpSp>
          <p:nvGrpSpPr>
            <p:cNvPr id="14362" name="Group 45"/>
            <p:cNvGrpSpPr>
              <a:grpSpLocks/>
            </p:cNvGrpSpPr>
            <p:nvPr/>
          </p:nvGrpSpPr>
          <p:grpSpPr bwMode="auto">
            <a:xfrm>
              <a:off x="4134" y="852"/>
              <a:ext cx="666" cy="1296"/>
              <a:chOff x="4134" y="852"/>
              <a:chExt cx="666" cy="1296"/>
            </a:xfrm>
          </p:grpSpPr>
          <p:sp>
            <p:nvSpPr>
              <p:cNvPr id="14367" name="Text Box 46"/>
              <p:cNvSpPr txBox="1">
                <a:spLocks noChangeArrowheads="1"/>
              </p:cNvSpPr>
              <p:nvPr/>
            </p:nvSpPr>
            <p:spPr bwMode="auto">
              <a:xfrm>
                <a:off x="4134" y="852"/>
                <a:ext cx="66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LM*</a:t>
                </a:r>
                <a:r>
                  <a:rPr lang="en-US" sz="2300" b="1"/>
                  <a:t>(</a:t>
                </a:r>
                <a:r>
                  <a:rPr lang="en-US" sz="2300" b="1" i="1">
                    <a:solidFill>
                      <a:srgbClr val="009900"/>
                    </a:solidFill>
                  </a:rPr>
                  <a:t>P</a:t>
                </a:r>
                <a:r>
                  <a:rPr lang="en-US" sz="2300" b="1" baseline="-25000">
                    <a:solidFill>
                      <a:srgbClr val="009900"/>
                    </a:solidFill>
                    <a:latin typeface="Tahoma" pitchFamily="34" charset="0"/>
                  </a:rPr>
                  <a:t>2</a:t>
                </a:r>
                <a:r>
                  <a:rPr lang="en-US" sz="2300" b="1"/>
                  <a:t>)</a:t>
                </a:r>
              </a:p>
            </p:txBody>
          </p:sp>
          <p:sp>
            <p:nvSpPr>
              <p:cNvPr id="14368" name="Line 47"/>
              <p:cNvSpPr>
                <a:spLocks noChangeShapeType="1"/>
              </p:cNvSpPr>
              <p:nvPr/>
            </p:nvSpPr>
            <p:spPr bwMode="auto">
              <a:xfrm flipV="1">
                <a:off x="4239" y="1062"/>
                <a:ext cx="0" cy="1086"/>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363" name="Group 48"/>
            <p:cNvGrpSpPr>
              <a:grpSpLocks/>
            </p:cNvGrpSpPr>
            <p:nvPr/>
          </p:nvGrpSpPr>
          <p:grpSpPr bwMode="auto">
            <a:xfrm>
              <a:off x="2894" y="2937"/>
              <a:ext cx="2435" cy="289"/>
              <a:chOff x="2894" y="2937"/>
              <a:chExt cx="2435" cy="289"/>
            </a:xfrm>
          </p:grpSpPr>
          <p:sp>
            <p:nvSpPr>
              <p:cNvPr id="14364" name="Line 49"/>
              <p:cNvSpPr>
                <a:spLocks noChangeShapeType="1"/>
              </p:cNvSpPr>
              <p:nvPr/>
            </p:nvSpPr>
            <p:spPr bwMode="auto">
              <a:xfrm flipV="1">
                <a:off x="3120" y="3067"/>
                <a:ext cx="1621" cy="1"/>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bIns="91440"/>
              <a:lstStyle/>
              <a:p>
                <a:endParaRPr lang="en-US"/>
              </a:p>
            </p:txBody>
          </p:sp>
          <p:sp>
            <p:nvSpPr>
              <p:cNvPr id="14365" name="Text Box 50"/>
              <p:cNvSpPr txBox="1">
                <a:spLocks noChangeArrowheads="1"/>
              </p:cNvSpPr>
              <p:nvPr/>
            </p:nvSpPr>
            <p:spPr bwMode="auto">
              <a:xfrm>
                <a:off x="2894" y="2947"/>
                <a:ext cx="24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solidFill>
                      <a:srgbClr val="009900"/>
                    </a:solidFill>
                  </a:rPr>
                  <a:t>P</a:t>
                </a:r>
                <a:r>
                  <a:rPr lang="en-US" sz="2300" b="1" baseline="-25000">
                    <a:solidFill>
                      <a:srgbClr val="009900"/>
                    </a:solidFill>
                    <a:latin typeface="Tahoma" pitchFamily="34" charset="0"/>
                  </a:rPr>
                  <a:t>2</a:t>
                </a:r>
              </a:p>
            </p:txBody>
          </p:sp>
          <p:sp>
            <p:nvSpPr>
              <p:cNvPr id="14366" name="Text Box 51"/>
              <p:cNvSpPr txBox="1">
                <a:spLocks noChangeArrowheads="1"/>
              </p:cNvSpPr>
              <p:nvPr/>
            </p:nvSpPr>
            <p:spPr bwMode="auto">
              <a:xfrm>
                <a:off x="4752" y="2937"/>
                <a:ext cx="57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9144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i="1">
                    <a:solidFill>
                      <a:srgbClr val="009900"/>
                    </a:solidFill>
                  </a:rPr>
                  <a:t>SRAS</a:t>
                </a:r>
                <a:r>
                  <a:rPr lang="en-US" sz="2300" baseline="-25000">
                    <a:solidFill>
                      <a:srgbClr val="009900"/>
                    </a:solidFill>
                    <a:latin typeface="Tahoma" pitchFamily="34" charset="0"/>
                  </a:rPr>
                  <a:t>2</a:t>
                </a:r>
              </a:p>
            </p:txBody>
          </p:sp>
        </p:grpSp>
      </p:grpSp>
      <p:graphicFrame>
        <p:nvGraphicFramePr>
          <p:cNvPr id="102452" name="Object 2"/>
          <p:cNvGraphicFramePr>
            <a:graphicFrameLocks noChangeAspect="1"/>
          </p:cNvGraphicFramePr>
          <p:nvPr>
            <p:extLst>
              <p:ext uri="{D42A27DB-BD31-4B8C-83A1-F6EECF244321}">
                <p14:modId xmlns:p14="http://schemas.microsoft.com/office/powerpoint/2010/main" val="1882580309"/>
              </p:ext>
            </p:extLst>
          </p:nvPr>
        </p:nvGraphicFramePr>
        <p:xfrm>
          <a:off x="685800" y="1451100"/>
          <a:ext cx="1346200" cy="527050"/>
        </p:xfrm>
        <a:graphic>
          <a:graphicData uri="http://schemas.openxmlformats.org/presentationml/2006/ole">
            <mc:AlternateContent xmlns:mc="http://schemas.openxmlformats.org/markup-compatibility/2006">
              <mc:Choice xmlns:v="urn:schemas-microsoft-com:vml" Requires="v">
                <p:oleObj spid="_x0000_s14397" name="Equation" r:id="rId10" imgW="647640" imgH="253800" progId="Equation.DSMT4">
                  <p:embed/>
                </p:oleObj>
              </mc:Choice>
              <mc:Fallback>
                <p:oleObj name="Equation" r:id="rId10" imgW="647640" imgH="2538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800" y="1451100"/>
                        <a:ext cx="134620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53"/>
          <p:cNvGrpSpPr>
            <a:grpSpLocks/>
          </p:cNvGrpSpPr>
          <p:nvPr/>
        </p:nvGrpSpPr>
        <p:grpSpPr bwMode="auto">
          <a:xfrm>
            <a:off x="4953000" y="1657350"/>
            <a:ext cx="2573338" cy="2968625"/>
            <a:chOff x="3120" y="1044"/>
            <a:chExt cx="1621" cy="1870"/>
          </a:xfrm>
        </p:grpSpPr>
        <p:sp>
          <p:nvSpPr>
            <p:cNvPr id="14360" name="Line 54"/>
            <p:cNvSpPr>
              <a:spLocks noChangeShapeType="1"/>
            </p:cNvSpPr>
            <p:nvPr/>
          </p:nvSpPr>
          <p:spPr bwMode="auto">
            <a:xfrm flipV="1">
              <a:off x="4011" y="1044"/>
              <a:ext cx="0" cy="1104"/>
            </a:xfrm>
            <a:prstGeom prst="line">
              <a:avLst/>
            </a:prstGeom>
            <a:noFill/>
            <a:ln w="19050">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1" name="Line 55"/>
            <p:cNvSpPr>
              <a:spLocks noChangeShapeType="1"/>
            </p:cNvSpPr>
            <p:nvPr/>
          </p:nvSpPr>
          <p:spPr bwMode="auto">
            <a:xfrm flipV="1">
              <a:off x="3120" y="2913"/>
              <a:ext cx="1621" cy="1"/>
            </a:xfrm>
            <a:prstGeom prst="line">
              <a:avLst/>
            </a:prstGeom>
            <a:noFill/>
            <a:ln w="19050">
              <a:solidFill>
                <a:srgbClr val="9900CC"/>
              </a:solidFill>
              <a:round/>
              <a:headEnd/>
              <a:tailEnd/>
            </a:ln>
            <a:extLst>
              <a:ext uri="{909E8E84-426E-40dd-AFC4-6F175D3DCCD1}">
                <a14:hiddenFill xmlns:a14="http://schemas.microsoft.com/office/drawing/2010/main">
                  <a:noFill/>
                </a14:hiddenFill>
              </a:ext>
            </a:extLst>
          </p:spPr>
          <p:txBody>
            <a:bodyPr bIns="91440"/>
            <a:lstStyle/>
            <a:p>
              <a:endParaRPr lang="en-US"/>
            </a:p>
          </p:txBody>
        </p:sp>
      </p:grpSp>
      <p:grpSp>
        <p:nvGrpSpPr>
          <p:cNvPr id="17" name="Group 56"/>
          <p:cNvGrpSpPr>
            <a:grpSpLocks/>
          </p:cNvGrpSpPr>
          <p:nvPr/>
        </p:nvGrpSpPr>
        <p:grpSpPr bwMode="auto">
          <a:xfrm>
            <a:off x="4953000" y="1657350"/>
            <a:ext cx="2573338" cy="3082925"/>
            <a:chOff x="3120" y="1044"/>
            <a:chExt cx="1621" cy="1942"/>
          </a:xfrm>
        </p:grpSpPr>
        <p:sp>
          <p:nvSpPr>
            <p:cNvPr id="14358" name="Line 57"/>
            <p:cNvSpPr>
              <a:spLocks noChangeShapeType="1"/>
            </p:cNvSpPr>
            <p:nvPr/>
          </p:nvSpPr>
          <p:spPr bwMode="auto">
            <a:xfrm flipV="1">
              <a:off x="3120" y="2985"/>
              <a:ext cx="1621" cy="1"/>
            </a:xfrm>
            <a:prstGeom prst="line">
              <a:avLst/>
            </a:prstGeom>
            <a:noFill/>
            <a:ln w="19050">
              <a:solidFill>
                <a:srgbClr val="9900CC"/>
              </a:solidFill>
              <a:round/>
              <a:headEnd/>
              <a:tailEnd/>
            </a:ln>
            <a:extLst>
              <a:ext uri="{909E8E84-426E-40dd-AFC4-6F175D3DCCD1}">
                <a14:hiddenFill xmlns:a14="http://schemas.microsoft.com/office/drawing/2010/main">
                  <a:noFill/>
                </a14:hiddenFill>
              </a:ext>
            </a:extLst>
          </p:spPr>
          <p:txBody>
            <a:bodyPr bIns="91440"/>
            <a:lstStyle/>
            <a:p>
              <a:endParaRPr lang="en-US"/>
            </a:p>
          </p:txBody>
        </p:sp>
        <p:sp>
          <p:nvSpPr>
            <p:cNvPr id="14359" name="Line 58"/>
            <p:cNvSpPr>
              <a:spLocks noChangeShapeType="1"/>
            </p:cNvSpPr>
            <p:nvPr/>
          </p:nvSpPr>
          <p:spPr bwMode="auto">
            <a:xfrm flipV="1">
              <a:off x="4122" y="1044"/>
              <a:ext cx="0" cy="1104"/>
            </a:xfrm>
            <a:prstGeom prst="line">
              <a:avLst/>
            </a:prstGeom>
            <a:noFill/>
            <a:ln w="19050">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8" name="Group 59"/>
          <p:cNvGrpSpPr>
            <a:grpSpLocks/>
          </p:cNvGrpSpPr>
          <p:nvPr/>
        </p:nvGrpSpPr>
        <p:grpSpPr bwMode="auto">
          <a:xfrm>
            <a:off x="4953000" y="1657350"/>
            <a:ext cx="2573338" cy="2844800"/>
            <a:chOff x="3120" y="1044"/>
            <a:chExt cx="1621" cy="1792"/>
          </a:xfrm>
        </p:grpSpPr>
        <p:sp>
          <p:nvSpPr>
            <p:cNvPr id="14356" name="Line 60"/>
            <p:cNvSpPr>
              <a:spLocks noChangeShapeType="1"/>
            </p:cNvSpPr>
            <p:nvPr/>
          </p:nvSpPr>
          <p:spPr bwMode="auto">
            <a:xfrm flipV="1">
              <a:off x="3120" y="2835"/>
              <a:ext cx="1621" cy="1"/>
            </a:xfrm>
            <a:prstGeom prst="line">
              <a:avLst/>
            </a:prstGeom>
            <a:noFill/>
            <a:ln w="19050">
              <a:solidFill>
                <a:srgbClr val="9900CC"/>
              </a:solidFill>
              <a:round/>
              <a:headEnd/>
              <a:tailEnd/>
            </a:ln>
            <a:extLst>
              <a:ext uri="{909E8E84-426E-40dd-AFC4-6F175D3DCCD1}">
                <a14:hiddenFill xmlns:a14="http://schemas.microsoft.com/office/drawing/2010/main">
                  <a:noFill/>
                </a14:hiddenFill>
              </a:ext>
            </a:extLst>
          </p:spPr>
          <p:txBody>
            <a:bodyPr bIns="91440"/>
            <a:lstStyle/>
            <a:p>
              <a:endParaRPr lang="en-US"/>
            </a:p>
          </p:txBody>
        </p:sp>
        <p:sp>
          <p:nvSpPr>
            <p:cNvPr id="14357" name="Line 61"/>
            <p:cNvSpPr>
              <a:spLocks noChangeShapeType="1"/>
            </p:cNvSpPr>
            <p:nvPr/>
          </p:nvSpPr>
          <p:spPr bwMode="auto">
            <a:xfrm flipV="1">
              <a:off x="3897" y="1044"/>
              <a:ext cx="0" cy="1104"/>
            </a:xfrm>
            <a:prstGeom prst="line">
              <a:avLst/>
            </a:prstGeom>
            <a:noFill/>
            <a:ln w="19050">
              <a:solidFill>
                <a:srgbClr val="9900CC"/>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01242536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2452"/>
                                        </p:tgtEl>
                                        <p:attrNameLst>
                                          <p:attrName>style.visibility</p:attrName>
                                        </p:attrNameLst>
                                      </p:cBhvr>
                                      <p:to>
                                        <p:strVal val="visible"/>
                                      </p:to>
                                    </p:set>
                                    <p:animEffect transition="in" filter="wipe(left)">
                                      <p:cBhvr>
                                        <p:cTn id="27" dur="500"/>
                                        <p:tgtEl>
                                          <p:spTgt spid="1024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412">
                                            <p:txEl>
                                              <p:pRg st="0" end="0"/>
                                            </p:txEl>
                                          </p:spTgt>
                                        </p:tgtEl>
                                        <p:attrNameLst>
                                          <p:attrName>style.visibility</p:attrName>
                                        </p:attrNameLst>
                                      </p:cBhvr>
                                      <p:to>
                                        <p:strVal val="visible"/>
                                      </p:to>
                                    </p:set>
                                    <p:animEffect transition="in" filter="wipe(left)">
                                      <p:cBhvr>
                                        <p:cTn id="32" dur="500"/>
                                        <p:tgtEl>
                                          <p:spTgt spid="102412">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2413">
                                            <p:txEl>
                                              <p:pRg st="0" end="0"/>
                                            </p:txEl>
                                          </p:spTgt>
                                        </p:tgtEl>
                                        <p:attrNameLst>
                                          <p:attrName>style.visibility</p:attrName>
                                        </p:attrNameLst>
                                      </p:cBhvr>
                                      <p:to>
                                        <p:strVal val="visible"/>
                                      </p:to>
                                    </p:set>
                                    <p:animEffect transition="in" filter="wipe(left)">
                                      <p:cBhvr>
                                        <p:cTn id="37" dur="500"/>
                                        <p:tgtEl>
                                          <p:spTgt spid="102413">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2413">
                                            <p:txEl>
                                              <p:pRg st="1" end="1"/>
                                            </p:txEl>
                                          </p:spTgt>
                                        </p:tgtEl>
                                        <p:attrNameLst>
                                          <p:attrName>style.visibility</p:attrName>
                                        </p:attrNameLst>
                                      </p:cBhvr>
                                      <p:to>
                                        <p:strVal val="visible"/>
                                      </p:to>
                                    </p:set>
                                    <p:animEffect transition="in" filter="wipe(left)">
                                      <p:cBhvr>
                                        <p:cTn id="42" dur="500"/>
                                        <p:tgtEl>
                                          <p:spTgt spid="102413">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2413">
                                            <p:txEl>
                                              <p:pRg st="2" end="2"/>
                                            </p:txEl>
                                          </p:spTgt>
                                        </p:tgtEl>
                                        <p:attrNameLst>
                                          <p:attrName>style.visibility</p:attrName>
                                        </p:attrNameLst>
                                      </p:cBhvr>
                                      <p:to>
                                        <p:strVal val="visible"/>
                                      </p:to>
                                    </p:set>
                                    <p:animEffect transition="in" filter="wipe(left)">
                                      <p:cBhvr>
                                        <p:cTn id="47" dur="500"/>
                                        <p:tgtEl>
                                          <p:spTgt spid="102413">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2413">
                                            <p:txEl>
                                              <p:pRg st="3" end="3"/>
                                            </p:txEl>
                                          </p:spTgt>
                                        </p:tgtEl>
                                        <p:attrNameLst>
                                          <p:attrName>style.visibility</p:attrName>
                                        </p:attrNameLst>
                                      </p:cBhvr>
                                      <p:to>
                                        <p:strVal val="visible"/>
                                      </p:to>
                                    </p:set>
                                    <p:animEffect transition="in" filter="wipe(left)">
                                      <p:cBhvr>
                                        <p:cTn id="52" dur="500"/>
                                        <p:tgtEl>
                                          <p:spTgt spid="102413">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2413">
                                            <p:txEl>
                                              <p:pRg st="4" end="4"/>
                                            </p:txEl>
                                          </p:spTgt>
                                        </p:tgtEl>
                                        <p:attrNameLst>
                                          <p:attrName>style.visibility</p:attrName>
                                        </p:attrNameLst>
                                      </p:cBhvr>
                                      <p:to>
                                        <p:strVal val="visible"/>
                                      </p:to>
                                    </p:set>
                                    <p:animEffect transition="in" filter="wipe(left)">
                                      <p:cBhvr>
                                        <p:cTn id="57" dur="500"/>
                                        <p:tgtEl>
                                          <p:spTgt spid="102413">
                                            <p:txEl>
                                              <p:pRg st="4" end="4"/>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subTnLst>
                                    <p:animClr clrSpc="rgb" dir="cw">
                                      <p:cBhvr override="childStyle">
                                        <p:cTn dur="1" fill="hold" display="0" masterRel="nextClick" afterEffect="1"/>
                                        <p:tgtEl>
                                          <p:spTgt spid="18"/>
                                        </p:tgtEl>
                                        <p:attrNameLst>
                                          <p:attrName>ppt_c</p:attrName>
                                        </p:attrNameLst>
                                      </p:cBhvr>
                                      <p:to>
                                        <a:srgbClr val="DDDDDD"/>
                                      </p:to>
                                    </p:animClr>
                                  </p:sub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subTnLst>
                                    <p:animClr clrSpc="rgb" dir="cw">
                                      <p:cBhvr override="childStyle">
                                        <p:cTn dur="1" fill="hold" display="0" masterRel="nextClick" afterEffect="1"/>
                                        <p:tgtEl>
                                          <p:spTgt spid="16"/>
                                        </p:tgtEl>
                                        <p:attrNameLst>
                                          <p:attrName>ppt_c</p:attrName>
                                        </p:attrNameLst>
                                      </p:cBhvr>
                                      <p:to>
                                        <a:srgbClr val="DDDDDD"/>
                                      </p:to>
                                    </p:animClr>
                                  </p:sub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childTnLst>
                                  <p:subTnLst>
                                    <p:animClr clrSpc="rgb" dir="cw">
                                      <p:cBhvr override="childStyle">
                                        <p:cTn dur="1" fill="hold" display="0" masterRel="nextClick" afterEffect="1"/>
                                        <p:tgtEl>
                                          <p:spTgt spid="17"/>
                                        </p:tgtEl>
                                        <p:attrNameLst>
                                          <p:attrName>ppt_c</p:attrName>
                                        </p:attrNameLst>
                                      </p:cBhvr>
                                      <p:to>
                                        <a:srgbClr val="DDDDDD"/>
                                      </p:to>
                                    </p:animClr>
                                  </p:sub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fade">
                                      <p:cBhvr>
                                        <p:cTn id="77" dur="500"/>
                                        <p:tgtEl>
                                          <p:spTgt spid="1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2" fill="hold" nodeType="click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wipe(right)">
                                      <p:cBhvr>
                                        <p:cTn id="8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2" grpId="0" build="p" autoUpdateAnimBg="0"/>
      <p:bldP spid="10241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r>
              <a:rPr lang="en-US" smtClean="0"/>
              <a:t>Large:  Between small and closed</a:t>
            </a:r>
          </a:p>
        </p:txBody>
      </p:sp>
      <p:sp>
        <p:nvSpPr>
          <p:cNvPr id="52227" name="Rectangle 5"/>
          <p:cNvSpPr>
            <a:spLocks noGrp="1" noChangeArrowheads="1"/>
          </p:cNvSpPr>
          <p:nvPr>
            <p:ph type="body" idx="1"/>
          </p:nvPr>
        </p:nvSpPr>
        <p:spPr>
          <a:xfrm>
            <a:off x="457200" y="1306286"/>
            <a:ext cx="8229600" cy="4877027"/>
          </a:xfrm>
        </p:spPr>
        <p:txBody>
          <a:bodyPr/>
          <a:lstStyle/>
          <a:p>
            <a:r>
              <a:rPr lang="en-US" dirty="0" smtClean="0"/>
              <a:t>Many countries</a:t>
            </a:r>
            <a:r>
              <a:rPr lang="en-US" dirty="0" smtClean="0">
                <a:latin typeface="Arial"/>
                <a:cs typeface="Arial"/>
              </a:rPr>
              <a:t>—</a:t>
            </a:r>
            <a:r>
              <a:rPr lang="en-US" dirty="0" smtClean="0"/>
              <a:t>including the U.S.</a:t>
            </a:r>
            <a:r>
              <a:rPr lang="en-US" dirty="0" smtClean="0">
                <a:latin typeface="Arial"/>
                <a:cs typeface="Arial"/>
              </a:rPr>
              <a:t>—</a:t>
            </a:r>
            <a:r>
              <a:rPr lang="en-US" dirty="0" smtClean="0"/>
              <a:t>are neither closed nor small open economies. </a:t>
            </a:r>
          </a:p>
          <a:p>
            <a:r>
              <a:rPr lang="en-US" dirty="0" smtClean="0"/>
              <a:t>A large open economy is between the polar cases of closed and small open.  </a:t>
            </a:r>
          </a:p>
          <a:p>
            <a:r>
              <a:rPr lang="en-US" dirty="0" smtClean="0"/>
              <a:t>Consider a monetary expansion:</a:t>
            </a:r>
          </a:p>
          <a:p>
            <a:pPr lvl="1">
              <a:spcBef>
                <a:spcPts val="900"/>
              </a:spcBef>
            </a:pPr>
            <a:r>
              <a:rPr lang="en-US" dirty="0" smtClean="0"/>
              <a:t>As in a closed economy,  </a:t>
            </a:r>
            <a:br>
              <a:rPr lang="en-US" dirty="0" smtClean="0"/>
            </a:br>
            <a:r>
              <a:rPr lang="en-US" kern="1200" dirty="0" err="1" smtClean="0">
                <a:solidFill>
                  <a:srgbClr val="000000"/>
                </a:solidFill>
                <a:latin typeface="Wingdings 3" charset="2"/>
                <a:ea typeface="+mn-ea"/>
                <a:cs typeface="Wingdings 3" charset="2"/>
                <a:sym typeface="Symbol" pitchFamily="18" charset="2"/>
              </a:rPr>
              <a:t>h</a:t>
            </a:r>
            <a:r>
              <a:rPr lang="en-US" b="1" i="1" dirty="0" err="1" smtClean="0">
                <a:sym typeface="Symbol" pitchFamily="18" charset="2"/>
              </a:rPr>
              <a:t>M</a:t>
            </a:r>
            <a:r>
              <a:rPr lang="en-US" dirty="0" smtClean="0">
                <a:sym typeface="Symbol" pitchFamily="18" charset="2"/>
              </a:rPr>
              <a:t>  </a:t>
            </a:r>
            <a:r>
              <a:rPr lang="en-US" b="1" dirty="0" smtClean="0">
                <a:latin typeface="Wingdings 3" charset="2"/>
                <a:ea typeface="Wingdings"/>
                <a:cs typeface="Wingdings 3" charset="2"/>
                <a:sym typeface="Wingdings"/>
              </a:rPr>
              <a:t>g</a:t>
            </a:r>
            <a:r>
              <a:rPr lang="en-US" dirty="0" smtClean="0">
                <a:sym typeface="Symbol" pitchFamily="18" charset="2"/>
              </a:rPr>
              <a:t>  </a:t>
            </a:r>
            <a:r>
              <a:rPr lang="en-US" kern="1200" dirty="0" err="1" smtClean="0">
                <a:solidFill>
                  <a:srgbClr val="000000"/>
                </a:solidFill>
                <a:latin typeface="Wingdings 3" charset="2"/>
                <a:cs typeface="Wingdings 3" charset="2"/>
                <a:sym typeface="Symbol" pitchFamily="18" charset="2"/>
              </a:rPr>
              <a:t>i</a:t>
            </a:r>
            <a:r>
              <a:rPr lang="en-US" b="1" i="1" dirty="0" err="1" smtClean="0">
                <a:sym typeface="Symbol" pitchFamily="18" charset="2"/>
              </a:rPr>
              <a:t>r</a:t>
            </a:r>
            <a:r>
              <a:rPr lang="en-US" dirty="0" smtClean="0">
                <a:sym typeface="Symbol" pitchFamily="18" charset="2"/>
              </a:rPr>
              <a:t>  </a:t>
            </a:r>
            <a:r>
              <a:rPr lang="en-US" b="1" dirty="0">
                <a:latin typeface="Wingdings 3" charset="2"/>
                <a:ea typeface="Wingdings"/>
                <a:cs typeface="Wingdings 3" charset="2"/>
                <a:sym typeface="Wingdings"/>
              </a:rPr>
              <a:t>g</a:t>
            </a:r>
            <a:r>
              <a:rPr lang="en-US" dirty="0" smtClean="0">
                <a:sym typeface="Symbol" pitchFamily="18" charset="2"/>
              </a:rPr>
              <a:t>  </a:t>
            </a:r>
            <a:r>
              <a:rPr lang="en-US" kern="1200" dirty="0" err="1" smtClean="0">
                <a:solidFill>
                  <a:srgbClr val="000000"/>
                </a:solidFill>
                <a:latin typeface="Wingdings 3" charset="2"/>
                <a:cs typeface="Wingdings 3" charset="2"/>
                <a:sym typeface="Symbol" pitchFamily="18" charset="2"/>
              </a:rPr>
              <a:t>h</a:t>
            </a:r>
            <a:r>
              <a:rPr lang="en-US" b="1" i="1" dirty="0" err="1" smtClean="0">
                <a:latin typeface="Tahoma" pitchFamily="34" charset="0"/>
                <a:sym typeface="Symbol" pitchFamily="18" charset="2"/>
              </a:rPr>
              <a:t>I</a:t>
            </a:r>
            <a:r>
              <a:rPr lang="en-US" dirty="0" smtClean="0">
                <a:sym typeface="Symbol" pitchFamily="18" charset="2"/>
              </a:rPr>
              <a:t>  </a:t>
            </a:r>
            <a:r>
              <a:rPr lang="en-US" sz="2500" dirty="0" smtClean="0">
                <a:sym typeface="Symbol" pitchFamily="18" charset="2"/>
              </a:rPr>
              <a:t>(though not as much)</a:t>
            </a:r>
          </a:p>
          <a:p>
            <a:pPr lvl="1">
              <a:spcBef>
                <a:spcPts val="900"/>
              </a:spcBef>
            </a:pPr>
            <a:r>
              <a:rPr lang="en-US" dirty="0" smtClean="0">
                <a:sym typeface="Symbol" pitchFamily="18" charset="2"/>
              </a:rPr>
              <a:t>As in a small open economy, </a:t>
            </a:r>
            <a:br>
              <a:rPr lang="en-US" dirty="0" smtClean="0">
                <a:sym typeface="Symbol" pitchFamily="18" charset="2"/>
              </a:rPr>
            </a:br>
            <a:r>
              <a:rPr lang="en-US" kern="1200" dirty="0" err="1">
                <a:solidFill>
                  <a:srgbClr val="000000"/>
                </a:solidFill>
                <a:latin typeface="Wingdings 3" charset="2"/>
                <a:cs typeface="Wingdings 3" charset="2"/>
                <a:sym typeface="Symbol" pitchFamily="18" charset="2"/>
              </a:rPr>
              <a:t>h</a:t>
            </a:r>
            <a:r>
              <a:rPr lang="en-US" b="1" i="1" dirty="0" err="1">
                <a:sym typeface="Symbol" pitchFamily="18" charset="2"/>
              </a:rPr>
              <a:t>M</a:t>
            </a:r>
            <a:r>
              <a:rPr lang="en-US" dirty="0">
                <a:sym typeface="Symbol" pitchFamily="18" charset="2"/>
              </a:rPr>
              <a:t>  </a:t>
            </a:r>
            <a:r>
              <a:rPr lang="en-US" b="1" dirty="0">
                <a:latin typeface="Wingdings 3" charset="2"/>
                <a:ea typeface="Wingdings"/>
                <a:cs typeface="Wingdings 3" charset="2"/>
                <a:sym typeface="Wingdings"/>
              </a:rPr>
              <a:t>g</a:t>
            </a:r>
            <a:r>
              <a:rPr lang="en-US" dirty="0" smtClean="0">
                <a:sym typeface="Symbol" pitchFamily="18" charset="2"/>
              </a:rPr>
              <a:t>  </a:t>
            </a:r>
            <a:r>
              <a:rPr lang="en-US" kern="1200" dirty="0" err="1" smtClean="0">
                <a:solidFill>
                  <a:srgbClr val="000000"/>
                </a:solidFill>
                <a:latin typeface="Wingdings 3" charset="2"/>
                <a:cs typeface="Wingdings 3" charset="2"/>
                <a:sym typeface="Symbol" pitchFamily="18" charset="2"/>
              </a:rPr>
              <a:t>i</a:t>
            </a:r>
            <a:r>
              <a:rPr lang="en-US" b="1" i="1" dirty="0" err="1" smtClean="0">
                <a:latin typeface="Times New Roman"/>
                <a:cs typeface="Times New Roman"/>
                <a:sym typeface="Symbol" pitchFamily="18" charset="2"/>
              </a:rPr>
              <a:t>ε</a:t>
            </a:r>
            <a:r>
              <a:rPr lang="en-US" dirty="0" smtClean="0">
                <a:sym typeface="Symbol" pitchFamily="18" charset="2"/>
              </a:rPr>
              <a:t>  </a:t>
            </a:r>
            <a:r>
              <a:rPr lang="en-US" b="1" dirty="0">
                <a:latin typeface="Wingdings 3" charset="2"/>
                <a:ea typeface="Wingdings"/>
                <a:cs typeface="Wingdings 3" charset="2"/>
                <a:sym typeface="Wingdings"/>
              </a:rPr>
              <a:t>g</a:t>
            </a:r>
            <a:r>
              <a:rPr lang="en-US" dirty="0" smtClean="0">
                <a:sym typeface="Symbol" pitchFamily="18" charset="2"/>
              </a:rPr>
              <a:t>  </a:t>
            </a:r>
            <a:r>
              <a:rPr lang="en-US" kern="1200" dirty="0" err="1" smtClean="0">
                <a:solidFill>
                  <a:srgbClr val="000000"/>
                </a:solidFill>
                <a:latin typeface="Wingdings 3" charset="2"/>
                <a:cs typeface="Wingdings 3" charset="2"/>
                <a:sym typeface="Symbol" pitchFamily="18" charset="2"/>
              </a:rPr>
              <a:t>h</a:t>
            </a:r>
            <a:r>
              <a:rPr lang="en-US" b="1" i="1" dirty="0" err="1" smtClean="0">
                <a:sym typeface="Symbol" pitchFamily="18" charset="2"/>
              </a:rPr>
              <a:t>NX</a:t>
            </a:r>
            <a:r>
              <a:rPr lang="en-US" dirty="0" smtClean="0">
                <a:sym typeface="Symbol" pitchFamily="18" charset="2"/>
              </a:rPr>
              <a:t>  </a:t>
            </a:r>
            <a:r>
              <a:rPr lang="en-US" sz="2500" dirty="0" smtClean="0">
                <a:sym typeface="Symbol" pitchFamily="18" charset="2"/>
              </a:rPr>
              <a:t>(though not as much)</a:t>
            </a:r>
          </a:p>
        </p:txBody>
      </p:sp>
    </p:spTree>
    <p:extLst>
      <p:ext uri="{BB962C8B-B14F-4D97-AF65-F5344CB8AC3E}">
        <p14:creationId xmlns:p14="http://schemas.microsoft.com/office/powerpoint/2010/main" val="187912007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spcBef>
                <a:spcPct val="15000"/>
              </a:spcBef>
              <a:buSzPct val="95000"/>
              <a:buNone/>
            </a:pPr>
            <a:r>
              <a:rPr lang="en-US" sz="2300" dirty="0">
                <a:solidFill>
                  <a:schemeClr val="accent2"/>
                </a:solidFill>
              </a:rPr>
              <a:t>1.	 </a:t>
            </a:r>
            <a:r>
              <a:rPr lang="en-US" sz="2500" dirty="0" err="1"/>
              <a:t>Mundell</a:t>
            </a:r>
            <a:r>
              <a:rPr lang="en-US" sz="2500" dirty="0"/>
              <a:t>-Fleming model:</a:t>
            </a:r>
          </a:p>
          <a:p>
            <a:pPr lvl="1">
              <a:spcBef>
                <a:spcPct val="15000"/>
              </a:spcBef>
              <a:buSzPct val="95000"/>
            </a:pPr>
            <a:r>
              <a:rPr lang="en-US" sz="2500" dirty="0"/>
              <a:t>the </a:t>
            </a:r>
            <a:r>
              <a:rPr lang="en-US" sz="2500" i="1" dirty="0"/>
              <a:t>IS</a:t>
            </a:r>
            <a:r>
              <a:rPr lang="en-US" sz="2500" dirty="0"/>
              <a:t>-</a:t>
            </a:r>
            <a:r>
              <a:rPr lang="en-US" sz="2500" i="1" dirty="0"/>
              <a:t>LM</a:t>
            </a:r>
            <a:r>
              <a:rPr lang="en-US" sz="2500" dirty="0"/>
              <a:t> model for a small open economy.</a:t>
            </a:r>
          </a:p>
          <a:p>
            <a:pPr lvl="1">
              <a:spcBef>
                <a:spcPct val="15000"/>
              </a:spcBef>
              <a:buSzPct val="95000"/>
            </a:pPr>
            <a:r>
              <a:rPr lang="en-US" sz="2500" dirty="0"/>
              <a:t>takes </a:t>
            </a:r>
            <a:r>
              <a:rPr lang="en-US" sz="2500" b="1" i="1" dirty="0"/>
              <a:t>P</a:t>
            </a:r>
            <a:r>
              <a:rPr lang="en-US" sz="2500" dirty="0"/>
              <a:t> as given.</a:t>
            </a:r>
          </a:p>
          <a:p>
            <a:pPr lvl="1">
              <a:spcBef>
                <a:spcPct val="15000"/>
              </a:spcBef>
              <a:buSzPct val="95000"/>
            </a:pPr>
            <a:r>
              <a:rPr lang="en-US" sz="2500" dirty="0"/>
              <a:t>can show how policies and shocks affect income and the exchange rate.</a:t>
            </a:r>
          </a:p>
          <a:p>
            <a:pPr>
              <a:buSzPct val="95000"/>
              <a:buNone/>
            </a:pPr>
            <a:r>
              <a:rPr lang="en-US" sz="2300" dirty="0">
                <a:solidFill>
                  <a:schemeClr val="accent2"/>
                </a:solidFill>
              </a:rPr>
              <a:t>2.	</a:t>
            </a:r>
            <a:r>
              <a:rPr lang="en-US" sz="2500" dirty="0"/>
              <a:t>Fiscal policy:</a:t>
            </a:r>
          </a:p>
          <a:p>
            <a:pPr lvl="1">
              <a:spcBef>
                <a:spcPct val="15000"/>
              </a:spcBef>
              <a:buSzPct val="95000"/>
            </a:pPr>
            <a:r>
              <a:rPr lang="en-US" sz="2500" dirty="0"/>
              <a:t>affects income under fixed exchange rates, but not under floating exchange rates.</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41</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SzPct val="95000"/>
              <a:buNone/>
            </a:pPr>
            <a:r>
              <a:rPr lang="en-US" sz="2300" dirty="0">
                <a:solidFill>
                  <a:schemeClr val="accent2"/>
                </a:solidFill>
              </a:rPr>
              <a:t>3.	</a:t>
            </a:r>
            <a:r>
              <a:rPr lang="en-US" sz="2500" dirty="0"/>
              <a:t>Monetary policy:</a:t>
            </a:r>
          </a:p>
          <a:p>
            <a:pPr lvl="1">
              <a:spcBef>
                <a:spcPct val="15000"/>
              </a:spcBef>
              <a:buSzPct val="95000"/>
            </a:pPr>
            <a:r>
              <a:rPr lang="en-US" sz="2500" dirty="0"/>
              <a:t>affects income under floating exchange rates. </a:t>
            </a:r>
          </a:p>
          <a:p>
            <a:pPr lvl="1">
              <a:spcBef>
                <a:spcPct val="15000"/>
              </a:spcBef>
              <a:buSzPct val="95000"/>
            </a:pPr>
            <a:r>
              <a:rPr lang="en-US" sz="2500" dirty="0"/>
              <a:t>under fixed exchange rates is not available to affect output.</a:t>
            </a:r>
          </a:p>
          <a:p>
            <a:pPr>
              <a:buSzPct val="95000"/>
              <a:buNone/>
            </a:pPr>
            <a:r>
              <a:rPr lang="en-US" sz="2300" dirty="0">
                <a:solidFill>
                  <a:schemeClr val="accent2"/>
                </a:solidFill>
              </a:rPr>
              <a:t>4.	</a:t>
            </a:r>
            <a:r>
              <a:rPr lang="en-US" sz="2500" dirty="0"/>
              <a:t>Interest rate differentials:</a:t>
            </a:r>
          </a:p>
          <a:p>
            <a:pPr lvl="1">
              <a:spcBef>
                <a:spcPct val="15000"/>
              </a:spcBef>
              <a:buSzPct val="95000"/>
            </a:pPr>
            <a:r>
              <a:rPr lang="en-US" sz="2500" dirty="0"/>
              <a:t>exist if investors require a risk premium to hold a country’s assets.</a:t>
            </a:r>
          </a:p>
          <a:p>
            <a:pPr lvl="1">
              <a:spcBef>
                <a:spcPct val="15000"/>
              </a:spcBef>
              <a:buSzPct val="95000"/>
            </a:pPr>
            <a:r>
              <a:rPr lang="en-US" sz="2500" dirty="0"/>
              <a:t>An increase in this risk premium raises domestic interest rates and causes the country’s exchange rate to depreciate.</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42</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082746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SzPct val="95000"/>
              <a:buNone/>
            </a:pPr>
            <a:r>
              <a:rPr lang="en-US" sz="2300" dirty="0">
                <a:solidFill>
                  <a:schemeClr val="accent2"/>
                </a:solidFill>
              </a:rPr>
              <a:t>5.	</a:t>
            </a:r>
            <a:r>
              <a:rPr lang="en-US" sz="2500" dirty="0"/>
              <a:t>Fixed vs. floating exchange rates</a:t>
            </a:r>
          </a:p>
          <a:p>
            <a:pPr lvl="1">
              <a:spcBef>
                <a:spcPct val="15000"/>
              </a:spcBef>
              <a:buSzPct val="95000"/>
            </a:pPr>
            <a:r>
              <a:rPr lang="en-US" sz="2500" dirty="0"/>
              <a:t>Under floating rates, monetary policy is available for purposes other than maintaining exchange rate stability.</a:t>
            </a:r>
          </a:p>
          <a:p>
            <a:pPr lvl="1">
              <a:spcBef>
                <a:spcPct val="15000"/>
              </a:spcBef>
              <a:buSzPct val="95000"/>
            </a:pPr>
            <a:r>
              <a:rPr lang="en-US" sz="2500" dirty="0"/>
              <a:t>Fixed exchange rates reduce some of the uncertainty in international transactions.</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43</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575725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z="2900" dirty="0" smtClean="0"/>
              <a:t>The </a:t>
            </a:r>
            <a:r>
              <a:rPr lang="en-US" sz="2900" i="1" dirty="0" smtClean="0"/>
              <a:t>LM*</a:t>
            </a:r>
            <a:r>
              <a:rPr lang="en-US" sz="2900" dirty="0" smtClean="0"/>
              <a:t> curve:  money market equilibrium</a:t>
            </a:r>
          </a:p>
        </p:txBody>
      </p:sp>
      <p:sp>
        <p:nvSpPr>
          <p:cNvPr id="38915" name="Rectangle 3"/>
          <p:cNvSpPr>
            <a:spLocks noGrp="1" noChangeArrowheads="1"/>
          </p:cNvSpPr>
          <p:nvPr>
            <p:ph type="body" idx="4294967295"/>
          </p:nvPr>
        </p:nvSpPr>
        <p:spPr>
          <a:xfrm>
            <a:off x="612775" y="1922463"/>
            <a:ext cx="3843338" cy="4386262"/>
          </a:xfrm>
          <a:noFill/>
        </p:spPr>
        <p:txBody>
          <a:bodyPr/>
          <a:lstStyle/>
          <a:p>
            <a:pPr marL="282575" indent="-282575">
              <a:lnSpc>
                <a:spcPct val="115000"/>
              </a:lnSpc>
              <a:spcBef>
                <a:spcPct val="15000"/>
              </a:spcBef>
              <a:buFont typeface="Wingdings" pitchFamily="2" charset="2"/>
              <a:buNone/>
            </a:pPr>
            <a:r>
              <a:rPr lang="en-US" sz="2600" dirty="0" smtClean="0"/>
              <a:t>The </a:t>
            </a:r>
            <a:r>
              <a:rPr lang="en-US" sz="2600" i="1" dirty="0" smtClean="0"/>
              <a:t>LM*</a:t>
            </a:r>
            <a:r>
              <a:rPr lang="en-US" sz="2600" dirty="0" smtClean="0"/>
              <a:t> curve:</a:t>
            </a:r>
          </a:p>
          <a:p>
            <a:pPr marL="282575" indent="-282575">
              <a:lnSpc>
                <a:spcPct val="115000"/>
              </a:lnSpc>
              <a:spcBef>
                <a:spcPct val="15000"/>
              </a:spcBef>
            </a:pPr>
            <a:r>
              <a:rPr lang="en-US" sz="2600" dirty="0" smtClean="0"/>
              <a:t>is drawn for a given </a:t>
            </a:r>
            <a:br>
              <a:rPr lang="en-US" sz="2600" dirty="0" smtClean="0"/>
            </a:br>
            <a:r>
              <a:rPr lang="en-US" sz="2600" dirty="0" smtClean="0"/>
              <a:t>value of </a:t>
            </a:r>
            <a:r>
              <a:rPr lang="en-US" sz="2600" b="1" i="1" dirty="0" smtClean="0"/>
              <a:t>r</a:t>
            </a:r>
            <a:r>
              <a:rPr lang="en-US" sz="2600" i="1" dirty="0" smtClean="0"/>
              <a:t>*</a:t>
            </a:r>
            <a:r>
              <a:rPr lang="en-US" sz="2600" b="1" i="1" dirty="0" smtClean="0"/>
              <a:t>.</a:t>
            </a:r>
            <a:endParaRPr lang="en-US" sz="2600" dirty="0" smtClean="0"/>
          </a:p>
          <a:p>
            <a:pPr marL="282575" indent="-282575">
              <a:lnSpc>
                <a:spcPct val="115000"/>
              </a:lnSpc>
              <a:spcBef>
                <a:spcPct val="15000"/>
              </a:spcBef>
            </a:pPr>
            <a:r>
              <a:rPr lang="en-US" sz="2600" dirty="0" smtClean="0"/>
              <a:t>is vertical because</a:t>
            </a:r>
            <a:br>
              <a:rPr lang="en-US" sz="2600" dirty="0" smtClean="0"/>
            </a:br>
            <a:r>
              <a:rPr lang="en-US" sz="2600" dirty="0" smtClean="0"/>
              <a:t>given </a:t>
            </a:r>
            <a:r>
              <a:rPr lang="en-US" sz="2600" b="1" i="1" dirty="0" smtClean="0"/>
              <a:t>r*</a:t>
            </a:r>
            <a:r>
              <a:rPr lang="en-US" sz="2600" dirty="0" smtClean="0"/>
              <a:t>,  there is </a:t>
            </a:r>
            <a:br>
              <a:rPr lang="en-US" sz="2600" dirty="0" smtClean="0"/>
            </a:br>
            <a:r>
              <a:rPr lang="en-US" sz="2600" dirty="0" smtClean="0"/>
              <a:t>only one value of </a:t>
            </a:r>
            <a:r>
              <a:rPr lang="en-US" sz="2600" b="1" i="1" dirty="0" smtClean="0"/>
              <a:t>Y</a:t>
            </a:r>
            <a:r>
              <a:rPr lang="en-US" sz="2600" dirty="0" smtClean="0"/>
              <a:t>  </a:t>
            </a:r>
            <a:br>
              <a:rPr lang="en-US" sz="2600" dirty="0" smtClean="0"/>
            </a:br>
            <a:r>
              <a:rPr lang="en-US" sz="2600" dirty="0" smtClean="0"/>
              <a:t>that equates money demand with supply, </a:t>
            </a:r>
            <a:br>
              <a:rPr lang="en-US" sz="2600" dirty="0" smtClean="0"/>
            </a:br>
            <a:r>
              <a:rPr lang="en-US" sz="2600" dirty="0" smtClean="0"/>
              <a:t>regardless of </a:t>
            </a:r>
            <a:r>
              <a:rPr lang="en-US" sz="2600" b="1" i="1" dirty="0" smtClean="0"/>
              <a:t>e</a:t>
            </a:r>
            <a:r>
              <a:rPr lang="en-US" sz="2600" dirty="0" smtClean="0"/>
              <a:t>. </a:t>
            </a:r>
          </a:p>
        </p:txBody>
      </p:sp>
      <p:grpSp>
        <p:nvGrpSpPr>
          <p:cNvPr id="3077" name="Group 4"/>
          <p:cNvGrpSpPr>
            <a:grpSpLocks/>
          </p:cNvGrpSpPr>
          <p:nvPr/>
        </p:nvGrpSpPr>
        <p:grpSpPr bwMode="auto">
          <a:xfrm>
            <a:off x="5029200" y="2286000"/>
            <a:ext cx="3657600" cy="3352800"/>
            <a:chOff x="2976" y="1296"/>
            <a:chExt cx="2304" cy="2112"/>
          </a:xfrm>
        </p:grpSpPr>
        <p:grpSp>
          <p:nvGrpSpPr>
            <p:cNvPr id="3081" name="Group 5"/>
            <p:cNvGrpSpPr>
              <a:grpSpLocks/>
            </p:cNvGrpSpPr>
            <p:nvPr/>
          </p:nvGrpSpPr>
          <p:grpSpPr bwMode="auto">
            <a:xfrm>
              <a:off x="3120" y="1536"/>
              <a:ext cx="1968" cy="1728"/>
              <a:chOff x="2640" y="1056"/>
              <a:chExt cx="2496" cy="2112"/>
            </a:xfrm>
          </p:grpSpPr>
          <p:sp>
            <p:nvSpPr>
              <p:cNvPr id="3084"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5"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82" name="Text Box 8"/>
            <p:cNvSpPr txBox="1">
              <a:spLocks noChangeArrowheads="1"/>
            </p:cNvSpPr>
            <p:nvPr/>
          </p:nvSpPr>
          <p:spPr bwMode="auto">
            <a:xfrm>
              <a:off x="4944" y="312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3083" name="Text Box 9"/>
            <p:cNvSpPr txBox="1">
              <a:spLocks noChangeArrowheads="1"/>
            </p:cNvSpPr>
            <p:nvPr/>
          </p:nvSpPr>
          <p:spPr bwMode="auto">
            <a:xfrm>
              <a:off x="2976" y="129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e</a:t>
              </a:r>
              <a:endParaRPr lang="en-US" sz="2200"/>
            </a:p>
          </p:txBody>
        </p:sp>
      </p:grpSp>
      <p:grpSp>
        <p:nvGrpSpPr>
          <p:cNvPr id="4" name="Group 10"/>
          <p:cNvGrpSpPr>
            <a:grpSpLocks/>
          </p:cNvGrpSpPr>
          <p:nvPr/>
        </p:nvGrpSpPr>
        <p:grpSpPr bwMode="auto">
          <a:xfrm>
            <a:off x="6477000" y="2387600"/>
            <a:ext cx="990600" cy="3021013"/>
            <a:chOff x="4177" y="1504"/>
            <a:chExt cx="624" cy="1903"/>
          </a:xfrm>
        </p:grpSpPr>
        <p:sp>
          <p:nvSpPr>
            <p:cNvPr id="3079" name="Line 11"/>
            <p:cNvSpPr>
              <a:spLocks noChangeShapeType="1"/>
            </p:cNvSpPr>
            <p:nvPr/>
          </p:nvSpPr>
          <p:spPr bwMode="auto">
            <a:xfrm>
              <a:off x="4397" y="1765"/>
              <a:ext cx="0" cy="164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 name="Text Box 12"/>
            <p:cNvSpPr txBox="1">
              <a:spLocks noChangeArrowheads="1"/>
            </p:cNvSpPr>
            <p:nvPr/>
          </p:nvSpPr>
          <p:spPr bwMode="auto">
            <a:xfrm>
              <a:off x="4177" y="150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LM</a:t>
              </a:r>
              <a:r>
                <a:rPr lang="en-US" sz="2400" i="1">
                  <a:latin typeface="Tahoma" pitchFamily="34" charset="0"/>
                </a:rPr>
                <a:t>*</a:t>
              </a:r>
            </a:p>
          </p:txBody>
        </p:sp>
      </p:grpSp>
      <p:graphicFrame>
        <p:nvGraphicFramePr>
          <p:cNvPr id="38925" name="Object 2"/>
          <p:cNvGraphicFramePr>
            <a:graphicFrameLocks noChangeAspect="1"/>
          </p:cNvGraphicFramePr>
          <p:nvPr/>
        </p:nvGraphicFramePr>
        <p:xfrm>
          <a:off x="3200400" y="1322388"/>
          <a:ext cx="2940050" cy="506412"/>
        </p:xfrm>
        <a:graphic>
          <a:graphicData uri="http://schemas.openxmlformats.org/presentationml/2006/ole">
            <mc:AlternateContent xmlns:mc="http://schemas.openxmlformats.org/markup-compatibility/2006">
              <mc:Choice xmlns:v="urn:schemas-microsoft-com:vml" Requires="v">
                <p:oleObj spid="_x0000_s3085" name="Equation" r:id="rId4" imgW="1257120" imgH="215640" progId="Equation.DSMT4">
                  <p:embed/>
                </p:oleObj>
              </mc:Choice>
              <mc:Fallback>
                <p:oleObj name="Equation" r:id="rId4" imgW="125712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322388"/>
                        <a:ext cx="2940050" cy="506412"/>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2311127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8925"/>
                                        </p:tgtEl>
                                        <p:attrNameLst>
                                          <p:attrName>style.visibility</p:attrName>
                                        </p:attrNameLst>
                                      </p:cBhvr>
                                      <p:to>
                                        <p:strVal val="visible"/>
                                      </p:to>
                                    </p:set>
                                    <p:animEffect transition="in" filter="fade">
                                      <p:cBhvr>
                                        <p:cTn id="7" dur="500"/>
                                        <p:tgtEl>
                                          <p:spTgt spid="389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5">
                                            <p:txEl>
                                              <p:pRg st="0" end="0"/>
                                            </p:txEl>
                                          </p:spTgt>
                                        </p:tgtEl>
                                        <p:attrNameLst>
                                          <p:attrName>style.visibility</p:attrName>
                                        </p:attrNameLst>
                                      </p:cBhvr>
                                      <p:to>
                                        <p:strVal val="visible"/>
                                      </p:to>
                                    </p:set>
                                    <p:animEffect transition="in" filter="wipe(left)">
                                      <p:cBhvr>
                                        <p:cTn id="17" dur="500"/>
                                        <p:tgtEl>
                                          <p:spTgt spid="3891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5">
                                            <p:txEl>
                                              <p:pRg st="1" end="1"/>
                                            </p:txEl>
                                          </p:spTgt>
                                        </p:tgtEl>
                                        <p:attrNameLst>
                                          <p:attrName>style.visibility</p:attrName>
                                        </p:attrNameLst>
                                      </p:cBhvr>
                                      <p:to>
                                        <p:strVal val="visible"/>
                                      </p:to>
                                    </p:set>
                                    <p:animEffect transition="in" filter="wipe(left)">
                                      <p:cBhvr>
                                        <p:cTn id="22" dur="500"/>
                                        <p:tgtEl>
                                          <p:spTgt spid="3891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15">
                                            <p:txEl>
                                              <p:pRg st="2" end="2"/>
                                            </p:txEl>
                                          </p:spTgt>
                                        </p:tgtEl>
                                        <p:attrNameLst>
                                          <p:attrName>style.visibility</p:attrName>
                                        </p:attrNameLst>
                                      </p:cBhvr>
                                      <p:to>
                                        <p:strVal val="visible"/>
                                      </p:to>
                                    </p:set>
                                    <p:animEffect transition="in" filter="wipe(left)">
                                      <p:cBhvr>
                                        <p:cTn id="27" dur="500"/>
                                        <p:tgtEl>
                                          <p:spTgt spid="3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3"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type="title"/>
          </p:nvPr>
        </p:nvSpPr>
        <p:spPr/>
        <p:txBody>
          <a:bodyPr/>
          <a:lstStyle/>
          <a:p>
            <a:r>
              <a:rPr lang="en-US" sz="2800" smtClean="0"/>
              <a:t>Equilibrium in the Mundell-Fleming model</a:t>
            </a:r>
          </a:p>
        </p:txBody>
      </p:sp>
      <p:grpSp>
        <p:nvGrpSpPr>
          <p:cNvPr id="4102" name="Group 4"/>
          <p:cNvGrpSpPr>
            <a:grpSpLocks/>
          </p:cNvGrpSpPr>
          <p:nvPr/>
        </p:nvGrpSpPr>
        <p:grpSpPr bwMode="auto">
          <a:xfrm>
            <a:off x="5029200" y="2286000"/>
            <a:ext cx="3657600" cy="3352800"/>
            <a:chOff x="2976" y="1296"/>
            <a:chExt cx="2304" cy="2112"/>
          </a:xfrm>
        </p:grpSpPr>
        <p:grpSp>
          <p:nvGrpSpPr>
            <p:cNvPr id="4113" name="Group 5"/>
            <p:cNvGrpSpPr>
              <a:grpSpLocks/>
            </p:cNvGrpSpPr>
            <p:nvPr/>
          </p:nvGrpSpPr>
          <p:grpSpPr bwMode="auto">
            <a:xfrm>
              <a:off x="3120" y="1536"/>
              <a:ext cx="1968" cy="1728"/>
              <a:chOff x="2640" y="1056"/>
              <a:chExt cx="2496" cy="2112"/>
            </a:xfrm>
          </p:grpSpPr>
          <p:sp>
            <p:nvSpPr>
              <p:cNvPr id="4116" name="Line 6"/>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 name="Line 7"/>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114" name="Text Box 8"/>
            <p:cNvSpPr txBox="1">
              <a:spLocks noChangeArrowheads="1"/>
            </p:cNvSpPr>
            <p:nvPr/>
          </p:nvSpPr>
          <p:spPr bwMode="auto">
            <a:xfrm>
              <a:off x="4944" y="312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4115" name="Text Box 9"/>
            <p:cNvSpPr txBox="1">
              <a:spLocks noChangeArrowheads="1"/>
            </p:cNvSpPr>
            <p:nvPr/>
          </p:nvSpPr>
          <p:spPr bwMode="auto">
            <a:xfrm>
              <a:off x="2976" y="129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e</a:t>
              </a:r>
              <a:endParaRPr lang="en-US" sz="2200"/>
            </a:p>
          </p:txBody>
        </p:sp>
      </p:grpSp>
      <p:grpSp>
        <p:nvGrpSpPr>
          <p:cNvPr id="4103" name="Group 10"/>
          <p:cNvGrpSpPr>
            <a:grpSpLocks/>
          </p:cNvGrpSpPr>
          <p:nvPr/>
        </p:nvGrpSpPr>
        <p:grpSpPr bwMode="auto">
          <a:xfrm>
            <a:off x="6324600" y="2387600"/>
            <a:ext cx="990600" cy="3021013"/>
            <a:chOff x="3984" y="1504"/>
            <a:chExt cx="624" cy="1903"/>
          </a:xfrm>
        </p:grpSpPr>
        <p:sp>
          <p:nvSpPr>
            <p:cNvPr id="4111" name="Line 11"/>
            <p:cNvSpPr>
              <a:spLocks noChangeShapeType="1"/>
            </p:cNvSpPr>
            <p:nvPr/>
          </p:nvSpPr>
          <p:spPr bwMode="auto">
            <a:xfrm>
              <a:off x="4204" y="1765"/>
              <a:ext cx="0" cy="164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2" name="Text Box 12"/>
            <p:cNvSpPr txBox="1">
              <a:spLocks noChangeArrowheads="1"/>
            </p:cNvSpPr>
            <p:nvPr/>
          </p:nvSpPr>
          <p:spPr bwMode="auto">
            <a:xfrm>
              <a:off x="3984" y="150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LM</a:t>
              </a:r>
              <a:r>
                <a:rPr lang="en-US" sz="2400" i="1">
                  <a:latin typeface="Tahoma" pitchFamily="34" charset="0"/>
                </a:rPr>
                <a:t>*</a:t>
              </a:r>
            </a:p>
          </p:txBody>
        </p:sp>
      </p:grpSp>
      <p:graphicFrame>
        <p:nvGraphicFramePr>
          <p:cNvPr id="4098" name="Object 2"/>
          <p:cNvGraphicFramePr>
            <a:graphicFrameLocks noChangeAspect="1"/>
          </p:cNvGraphicFramePr>
          <p:nvPr/>
        </p:nvGraphicFramePr>
        <p:xfrm>
          <a:off x="914400" y="2082800"/>
          <a:ext cx="2627313" cy="454025"/>
        </p:xfrm>
        <a:graphic>
          <a:graphicData uri="http://schemas.openxmlformats.org/presentationml/2006/ole">
            <mc:AlternateContent xmlns:mc="http://schemas.openxmlformats.org/markup-compatibility/2006">
              <mc:Choice xmlns:v="urn:schemas-microsoft-com:vml" Requires="v">
                <p:oleObj spid="_x0000_s4120" name="Equation" r:id="rId4" imgW="1257120" imgH="215640" progId="Equation.DSMT4">
                  <p:embed/>
                </p:oleObj>
              </mc:Choice>
              <mc:Fallback>
                <p:oleObj name="Equation" r:id="rId4" imgW="125712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082800"/>
                        <a:ext cx="2627313" cy="454025"/>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04" name="Group 14"/>
          <p:cNvGrpSpPr>
            <a:grpSpLocks/>
          </p:cNvGrpSpPr>
          <p:nvPr/>
        </p:nvGrpSpPr>
        <p:grpSpPr bwMode="auto">
          <a:xfrm>
            <a:off x="5638800" y="3048000"/>
            <a:ext cx="2663825" cy="2286000"/>
            <a:chOff x="3554" y="1296"/>
            <a:chExt cx="1678" cy="1440"/>
          </a:xfrm>
        </p:grpSpPr>
        <p:sp>
          <p:nvSpPr>
            <p:cNvPr id="4109" name="Line 15"/>
            <p:cNvSpPr>
              <a:spLocks noChangeShapeType="1"/>
            </p:cNvSpPr>
            <p:nvPr/>
          </p:nvSpPr>
          <p:spPr bwMode="auto">
            <a:xfrm>
              <a:off x="3554" y="1296"/>
              <a:ext cx="1255" cy="1253"/>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0" name="Text Box 16"/>
            <p:cNvSpPr txBox="1">
              <a:spLocks noChangeArrowheads="1"/>
            </p:cNvSpPr>
            <p:nvPr/>
          </p:nvSpPr>
          <p:spPr bwMode="auto">
            <a:xfrm>
              <a:off x="4752" y="24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IS</a:t>
              </a:r>
              <a:r>
                <a:rPr lang="en-US" sz="2400" i="1">
                  <a:latin typeface="Tahoma" pitchFamily="34" charset="0"/>
                </a:rPr>
                <a:t>*</a:t>
              </a:r>
            </a:p>
          </p:txBody>
        </p:sp>
      </p:grpSp>
      <p:graphicFrame>
        <p:nvGraphicFramePr>
          <p:cNvPr id="4099" name="Object 3"/>
          <p:cNvGraphicFramePr>
            <a:graphicFrameLocks noChangeAspect="1"/>
          </p:cNvGraphicFramePr>
          <p:nvPr>
            <p:extLst>
              <p:ext uri="{D42A27DB-BD31-4B8C-83A1-F6EECF244321}">
                <p14:modId xmlns:p14="http://schemas.microsoft.com/office/powerpoint/2010/main" val="3586865959"/>
              </p:ext>
            </p:extLst>
          </p:nvPr>
        </p:nvGraphicFramePr>
        <p:xfrm>
          <a:off x="990600" y="1446463"/>
          <a:ext cx="5337175" cy="436562"/>
        </p:xfrm>
        <a:graphic>
          <a:graphicData uri="http://schemas.openxmlformats.org/presentationml/2006/ole">
            <mc:AlternateContent xmlns:mc="http://schemas.openxmlformats.org/markup-compatibility/2006">
              <mc:Choice xmlns:v="urn:schemas-microsoft-com:vml" Requires="v">
                <p:oleObj spid="_x0000_s4121" name="Equation" r:id="rId6" imgW="2628720" imgH="215640" progId="Equation.DSMT4">
                  <p:embed/>
                </p:oleObj>
              </mc:Choice>
              <mc:Fallback>
                <p:oleObj name="Equation" r:id="rId6" imgW="2628720" imgH="215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1446463"/>
                        <a:ext cx="5337175" cy="436562"/>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
          <p:cNvGrpSpPr/>
          <p:nvPr/>
        </p:nvGrpSpPr>
        <p:grpSpPr>
          <a:xfrm>
            <a:off x="3383381" y="5486400"/>
            <a:ext cx="3246019" cy="780326"/>
            <a:chOff x="3383381" y="5486400"/>
            <a:chExt cx="3246019" cy="780326"/>
          </a:xfrm>
        </p:grpSpPr>
        <p:sp>
          <p:nvSpPr>
            <p:cNvPr id="40962" name="Line 2"/>
            <p:cNvSpPr>
              <a:spLocks noChangeShapeType="1"/>
            </p:cNvSpPr>
            <p:nvPr/>
          </p:nvSpPr>
          <p:spPr bwMode="auto">
            <a:xfrm flipV="1">
              <a:off x="4800600" y="5486400"/>
              <a:ext cx="1828800" cy="4572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0980" name="Text Box 20"/>
            <p:cNvSpPr txBox="1">
              <a:spLocks noChangeArrowheads="1"/>
            </p:cNvSpPr>
            <p:nvPr/>
          </p:nvSpPr>
          <p:spPr bwMode="auto">
            <a:xfrm>
              <a:off x="3383381" y="5497285"/>
              <a:ext cx="1559719" cy="769441"/>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200" dirty="0"/>
                <a:t>equilibrium</a:t>
              </a:r>
            </a:p>
            <a:p>
              <a:pPr algn="ctr" eaLnBrk="1" hangingPunct="1"/>
              <a:r>
                <a:rPr lang="en-US" sz="2200" dirty="0" smtClean="0"/>
                <a:t>income</a:t>
              </a:r>
              <a:endParaRPr lang="en-US" sz="2200" dirty="0"/>
            </a:p>
          </p:txBody>
        </p:sp>
      </p:grpSp>
      <p:grpSp>
        <p:nvGrpSpPr>
          <p:cNvPr id="4" name="Group 3"/>
          <p:cNvGrpSpPr/>
          <p:nvPr/>
        </p:nvGrpSpPr>
        <p:grpSpPr>
          <a:xfrm>
            <a:off x="2605088" y="3532188"/>
            <a:ext cx="4057650" cy="1096962"/>
            <a:chOff x="2605088" y="3532188"/>
            <a:chExt cx="4057650" cy="1096962"/>
          </a:xfrm>
        </p:grpSpPr>
        <p:sp>
          <p:nvSpPr>
            <p:cNvPr id="40978" name="Line 18"/>
            <p:cNvSpPr>
              <a:spLocks noChangeShapeType="1"/>
            </p:cNvSpPr>
            <p:nvPr/>
          </p:nvSpPr>
          <p:spPr bwMode="auto">
            <a:xfrm flipH="1">
              <a:off x="5257800" y="4086225"/>
              <a:ext cx="140493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 name="Group 1"/>
            <p:cNvGrpSpPr/>
            <p:nvPr/>
          </p:nvGrpSpPr>
          <p:grpSpPr>
            <a:xfrm>
              <a:off x="2605088" y="3532188"/>
              <a:ext cx="2579687" cy="1096962"/>
              <a:chOff x="2605088" y="3532188"/>
              <a:chExt cx="2579687" cy="1096962"/>
            </a:xfrm>
          </p:grpSpPr>
          <p:sp>
            <p:nvSpPr>
              <p:cNvPr id="40979" name="Text Box 19"/>
              <p:cNvSpPr txBox="1">
                <a:spLocks noChangeArrowheads="1"/>
              </p:cNvSpPr>
              <p:nvPr/>
            </p:nvSpPr>
            <p:spPr bwMode="auto">
              <a:xfrm>
                <a:off x="2605088" y="3532188"/>
                <a:ext cx="1600200" cy="10969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200"/>
                  <a:t>equilibrium</a:t>
                </a:r>
              </a:p>
              <a:p>
                <a:pPr algn="ctr" eaLnBrk="1" hangingPunct="1"/>
                <a:r>
                  <a:rPr lang="en-US" sz="2200"/>
                  <a:t>exchange</a:t>
                </a:r>
              </a:p>
              <a:p>
                <a:pPr algn="ctr" eaLnBrk="1" hangingPunct="1"/>
                <a:r>
                  <a:rPr lang="en-US" sz="2200"/>
                  <a:t>rate</a:t>
                </a:r>
              </a:p>
            </p:txBody>
          </p:sp>
          <p:sp>
            <p:nvSpPr>
              <p:cNvPr id="40981" name="Line 21"/>
              <p:cNvSpPr>
                <a:spLocks noChangeShapeType="1"/>
              </p:cNvSpPr>
              <p:nvPr/>
            </p:nvSpPr>
            <p:spPr bwMode="auto">
              <a:xfrm>
                <a:off x="4183063" y="4076700"/>
                <a:ext cx="1001712"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56121946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r>
              <a:rPr lang="en-US" smtClean="0"/>
              <a:t>Floating &amp; fixed exchange rates</a:t>
            </a:r>
          </a:p>
        </p:txBody>
      </p:sp>
      <p:sp>
        <p:nvSpPr>
          <p:cNvPr id="43013" name="Rectangle 5"/>
          <p:cNvSpPr>
            <a:spLocks noGrp="1" noChangeArrowheads="1"/>
          </p:cNvSpPr>
          <p:nvPr>
            <p:ph type="body" idx="1"/>
          </p:nvPr>
        </p:nvSpPr>
        <p:spPr>
          <a:xfrm>
            <a:off x="457200" y="1438275"/>
            <a:ext cx="8229600" cy="5022850"/>
          </a:xfrm>
        </p:spPr>
        <p:txBody>
          <a:bodyPr/>
          <a:lstStyle/>
          <a:p>
            <a:r>
              <a:rPr lang="en-US" dirty="0" smtClean="0"/>
              <a:t>In a system of </a:t>
            </a:r>
            <a:r>
              <a:rPr lang="en-US" b="1" dirty="0" smtClean="0">
                <a:solidFill>
                  <a:srgbClr val="CC0000"/>
                </a:solidFill>
              </a:rPr>
              <a:t>floating exchange rates</a:t>
            </a:r>
            <a:r>
              <a:rPr lang="en-US" dirty="0" smtClean="0"/>
              <a:t>, </a:t>
            </a:r>
            <a:br>
              <a:rPr lang="en-US" dirty="0" smtClean="0"/>
            </a:br>
            <a:r>
              <a:rPr lang="en-US" b="1" i="1" dirty="0" smtClean="0"/>
              <a:t>e</a:t>
            </a:r>
            <a:r>
              <a:rPr lang="en-US" sz="1100" dirty="0" smtClean="0"/>
              <a:t> </a:t>
            </a:r>
            <a:r>
              <a:rPr lang="en-US" dirty="0" smtClean="0"/>
              <a:t> is allowed to fluctuate in response to changing economic conditions.</a:t>
            </a:r>
          </a:p>
          <a:p>
            <a:r>
              <a:rPr lang="en-US" dirty="0" smtClean="0"/>
              <a:t>In contrast, under </a:t>
            </a:r>
            <a:r>
              <a:rPr lang="en-US" b="1" dirty="0" smtClean="0">
                <a:solidFill>
                  <a:srgbClr val="CC0000"/>
                </a:solidFill>
              </a:rPr>
              <a:t>fixed exchange rates</a:t>
            </a:r>
            <a:r>
              <a:rPr lang="en-US" dirty="0" smtClean="0"/>
              <a:t>, </a:t>
            </a:r>
            <a:br>
              <a:rPr lang="en-US" dirty="0" smtClean="0"/>
            </a:br>
            <a:r>
              <a:rPr lang="en-US" dirty="0" smtClean="0"/>
              <a:t>the central bank trades domestic for foreign currency at a predetermined price.</a:t>
            </a:r>
          </a:p>
          <a:p>
            <a:r>
              <a:rPr lang="en-US" dirty="0" smtClean="0"/>
              <a:t>Next, policy analysis: </a:t>
            </a:r>
          </a:p>
          <a:p>
            <a:pPr lvl="1"/>
            <a:r>
              <a:rPr lang="en-US" dirty="0" smtClean="0"/>
              <a:t>in a floating exchange rate system</a:t>
            </a:r>
          </a:p>
          <a:p>
            <a:pPr lvl="1"/>
            <a:r>
              <a:rPr lang="en-US" dirty="0" smtClean="0"/>
              <a:t>in a fixed exchange rate system</a:t>
            </a:r>
          </a:p>
        </p:txBody>
      </p:sp>
    </p:spTree>
    <p:extLst>
      <p:ext uri="{BB962C8B-B14F-4D97-AF65-F5344CB8AC3E}">
        <p14:creationId xmlns:p14="http://schemas.microsoft.com/office/powerpoint/2010/main" val="63745237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Effect transition="in" filter="wipe(left)">
                                      <p:cBhvr>
                                        <p:cTn id="7" dur="500"/>
                                        <p:tgtEl>
                                          <p:spTgt spid="430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3">
                                            <p:txEl>
                                              <p:pRg st="1" end="1"/>
                                            </p:txEl>
                                          </p:spTgt>
                                        </p:tgtEl>
                                        <p:attrNameLst>
                                          <p:attrName>style.visibility</p:attrName>
                                        </p:attrNameLst>
                                      </p:cBhvr>
                                      <p:to>
                                        <p:strVal val="visible"/>
                                      </p:to>
                                    </p:set>
                                    <p:animEffect transition="in" filter="wipe(left)">
                                      <p:cBhvr>
                                        <p:cTn id="12" dur="500"/>
                                        <p:tgtEl>
                                          <p:spTgt spid="430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3">
                                            <p:txEl>
                                              <p:pRg st="2" end="2"/>
                                            </p:txEl>
                                          </p:spTgt>
                                        </p:tgtEl>
                                        <p:attrNameLst>
                                          <p:attrName>style.visibility</p:attrName>
                                        </p:attrNameLst>
                                      </p:cBhvr>
                                      <p:to>
                                        <p:strVal val="visible"/>
                                      </p:to>
                                    </p:set>
                                    <p:animEffect transition="in" filter="wipe(left)">
                                      <p:cBhvr>
                                        <p:cTn id="17" dur="500"/>
                                        <p:tgtEl>
                                          <p:spTgt spid="43013">
                                            <p:txEl>
                                              <p:pRg st="2" end="2"/>
                                            </p:txEl>
                                          </p:spTgt>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3013">
                                            <p:txEl>
                                              <p:pRg st="3" end="3"/>
                                            </p:txEl>
                                          </p:spTgt>
                                        </p:tgtEl>
                                        <p:attrNameLst>
                                          <p:attrName>style.visibility</p:attrName>
                                        </p:attrNameLst>
                                      </p:cBhvr>
                                      <p:to>
                                        <p:strVal val="visible"/>
                                      </p:to>
                                    </p:set>
                                    <p:animEffect transition="in" filter="wipe(left)">
                                      <p:cBhvr>
                                        <p:cTn id="21" dur="500"/>
                                        <p:tgtEl>
                                          <p:spTgt spid="43013">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3013">
                                            <p:txEl>
                                              <p:pRg st="4" end="4"/>
                                            </p:txEl>
                                          </p:spTgt>
                                        </p:tgtEl>
                                        <p:attrNameLst>
                                          <p:attrName>style.visibility</p:attrName>
                                        </p:attrNameLst>
                                      </p:cBhvr>
                                      <p:to>
                                        <p:strVal val="visible"/>
                                      </p:to>
                                    </p:set>
                                    <p:animEffect transition="in" filter="wipe(left)">
                                      <p:cBhvr>
                                        <p:cTn id="26" dur="500"/>
                                        <p:tgtEl>
                                          <p:spTgt spid="430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Rectangle 2"/>
          <p:cNvSpPr>
            <a:spLocks noGrp="1" noChangeArrowheads="1"/>
          </p:cNvSpPr>
          <p:nvPr>
            <p:ph type="title"/>
          </p:nvPr>
        </p:nvSpPr>
        <p:spPr/>
        <p:txBody>
          <a:bodyPr/>
          <a:lstStyle/>
          <a:p>
            <a:r>
              <a:rPr lang="en-US" sz="3000" smtClean="0"/>
              <a:t>Fiscal policy under floating exchange rates</a:t>
            </a:r>
          </a:p>
        </p:txBody>
      </p:sp>
      <p:grpSp>
        <p:nvGrpSpPr>
          <p:cNvPr id="2" name="Group 3"/>
          <p:cNvGrpSpPr>
            <a:grpSpLocks/>
          </p:cNvGrpSpPr>
          <p:nvPr/>
        </p:nvGrpSpPr>
        <p:grpSpPr bwMode="auto">
          <a:xfrm>
            <a:off x="5029200" y="2286000"/>
            <a:ext cx="3657600" cy="3352800"/>
            <a:chOff x="3168" y="1440"/>
            <a:chExt cx="2304" cy="2112"/>
          </a:xfrm>
        </p:grpSpPr>
        <p:grpSp>
          <p:nvGrpSpPr>
            <p:cNvPr id="5145" name="Group 4"/>
            <p:cNvGrpSpPr>
              <a:grpSpLocks/>
            </p:cNvGrpSpPr>
            <p:nvPr/>
          </p:nvGrpSpPr>
          <p:grpSpPr bwMode="auto">
            <a:xfrm>
              <a:off x="3312" y="1680"/>
              <a:ext cx="1968" cy="1728"/>
              <a:chOff x="2640" y="1056"/>
              <a:chExt cx="2496" cy="2112"/>
            </a:xfrm>
          </p:grpSpPr>
          <p:sp>
            <p:nvSpPr>
              <p:cNvPr id="5148" name="Line 5"/>
              <p:cNvSpPr>
                <a:spLocks noChangeShapeType="1"/>
              </p:cNvSpPr>
              <p:nvPr/>
            </p:nvSpPr>
            <p:spPr bwMode="auto">
              <a:xfrm>
                <a:off x="2640" y="1056"/>
                <a:ext cx="0" cy="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9" name="Line 6"/>
              <p:cNvSpPr>
                <a:spLocks noChangeShapeType="1"/>
              </p:cNvSpPr>
              <p:nvPr/>
            </p:nvSpPr>
            <p:spPr bwMode="auto">
              <a:xfrm>
                <a:off x="2640" y="3168"/>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46" name="Text Box 7"/>
            <p:cNvSpPr txBox="1">
              <a:spLocks noChangeArrowheads="1"/>
            </p:cNvSpPr>
            <p:nvPr/>
          </p:nvSpPr>
          <p:spPr bwMode="auto">
            <a:xfrm>
              <a:off x="5136" y="326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a:t> </a:t>
              </a:r>
              <a:endParaRPr lang="en-US" sz="2200"/>
            </a:p>
          </p:txBody>
        </p:sp>
        <p:sp>
          <p:nvSpPr>
            <p:cNvPr id="5147" name="Text Box 8"/>
            <p:cNvSpPr txBox="1">
              <a:spLocks noChangeArrowheads="1"/>
            </p:cNvSpPr>
            <p:nvPr/>
          </p:nvSpPr>
          <p:spPr bwMode="auto">
            <a:xfrm>
              <a:off x="3168" y="144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82675" algn="r"/>
                  <a:tab pos="1830388" algn="r"/>
                </a:tabLst>
                <a:defRPr>
                  <a:solidFill>
                    <a:schemeClr val="tx1"/>
                  </a:solidFill>
                  <a:latin typeface="Arial" charset="0"/>
                  <a:cs typeface="Arial" charset="0"/>
                </a:defRPr>
              </a:lvl1pPr>
              <a:lvl2pPr marL="742950" indent="-285750" eaLnBrk="0" hangingPunct="0">
                <a:tabLst>
                  <a:tab pos="1082675" algn="r"/>
                  <a:tab pos="1830388" algn="r"/>
                </a:tabLst>
                <a:defRPr>
                  <a:solidFill>
                    <a:schemeClr val="tx1"/>
                  </a:solidFill>
                  <a:latin typeface="Arial" charset="0"/>
                  <a:cs typeface="Arial" charset="0"/>
                </a:defRPr>
              </a:lvl2pPr>
              <a:lvl3pPr marL="1143000" indent="-228600" eaLnBrk="0" hangingPunct="0">
                <a:tabLst>
                  <a:tab pos="1082675" algn="r"/>
                  <a:tab pos="1830388" algn="r"/>
                </a:tabLst>
                <a:defRPr>
                  <a:solidFill>
                    <a:schemeClr val="tx1"/>
                  </a:solidFill>
                  <a:latin typeface="Arial" charset="0"/>
                  <a:cs typeface="Arial" charset="0"/>
                </a:defRPr>
              </a:lvl3pPr>
              <a:lvl4pPr marL="1600200" indent="-228600" eaLnBrk="0" hangingPunct="0">
                <a:tabLst>
                  <a:tab pos="1082675" algn="r"/>
                  <a:tab pos="1830388" algn="r"/>
                </a:tabLst>
                <a:defRPr>
                  <a:solidFill>
                    <a:schemeClr val="tx1"/>
                  </a:solidFill>
                  <a:latin typeface="Arial" charset="0"/>
                  <a:cs typeface="Arial" charset="0"/>
                </a:defRPr>
              </a:lvl4pPr>
              <a:lvl5pPr marL="2057400" indent="-228600" eaLnBrk="0" hangingPunct="0">
                <a:tabLst>
                  <a:tab pos="1082675" algn="r"/>
                  <a:tab pos="1830388"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1082675" algn="r"/>
                  <a:tab pos="1830388" algn="r"/>
                </a:tabLst>
                <a:defRPr>
                  <a:solidFill>
                    <a:schemeClr val="tx1"/>
                  </a:solidFill>
                  <a:latin typeface="Arial" charset="0"/>
                  <a:cs typeface="Arial" charset="0"/>
                </a:defRPr>
              </a:lvl9pPr>
            </a:lstStyle>
            <a:p>
              <a:pPr algn="ctr" eaLnBrk="1" hangingPunct="1"/>
              <a:r>
                <a:rPr lang="en-US" sz="2400" b="1" i="1">
                  <a:latin typeface="Tahoma" pitchFamily="34" charset="0"/>
                </a:rPr>
                <a:t>e</a:t>
              </a:r>
              <a:endParaRPr lang="en-US" sz="2200"/>
            </a:p>
          </p:txBody>
        </p:sp>
      </p:grpSp>
      <p:graphicFrame>
        <p:nvGraphicFramePr>
          <p:cNvPr id="5122" name="Object 2"/>
          <p:cNvGraphicFramePr>
            <a:graphicFrameLocks noChangeAspect="1"/>
          </p:cNvGraphicFramePr>
          <p:nvPr/>
        </p:nvGraphicFramePr>
        <p:xfrm>
          <a:off x="944563" y="2001838"/>
          <a:ext cx="2565400" cy="442912"/>
        </p:xfrm>
        <a:graphic>
          <a:graphicData uri="http://schemas.openxmlformats.org/presentationml/2006/ole">
            <mc:AlternateContent xmlns:mc="http://schemas.openxmlformats.org/markup-compatibility/2006">
              <mc:Choice xmlns:v="urn:schemas-microsoft-com:vml" Requires="v">
                <p:oleObj spid="_x0000_s5177" name="Equation" r:id="rId4" imgW="1257120" imgH="215640" progId="Equation.DSMT4">
                  <p:embed/>
                </p:oleObj>
              </mc:Choice>
              <mc:Fallback>
                <p:oleObj name="Equation" r:id="rId4" imgW="1257120" imgH="215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563" y="2001838"/>
                        <a:ext cx="2565400" cy="442912"/>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3"/>
          <p:cNvGraphicFramePr>
            <a:graphicFrameLocks noChangeAspect="1"/>
          </p:cNvGraphicFramePr>
          <p:nvPr/>
        </p:nvGraphicFramePr>
        <p:xfrm>
          <a:off x="1020763" y="1460500"/>
          <a:ext cx="5210175" cy="425450"/>
        </p:xfrm>
        <a:graphic>
          <a:graphicData uri="http://schemas.openxmlformats.org/presentationml/2006/ole">
            <mc:AlternateContent xmlns:mc="http://schemas.openxmlformats.org/markup-compatibility/2006">
              <mc:Choice xmlns:v="urn:schemas-microsoft-com:vml" Requires="v">
                <p:oleObj spid="_x0000_s5178" name="Equation" r:id="rId6" imgW="2628720" imgH="215640" progId="Equation.DSMT4">
                  <p:embed/>
                </p:oleObj>
              </mc:Choice>
              <mc:Fallback>
                <p:oleObj name="Equation" r:id="rId6" imgW="2628720" imgH="215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0763" y="1460500"/>
                        <a:ext cx="5210175" cy="42545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7" name="Text Box 11"/>
          <p:cNvSpPr txBox="1">
            <a:spLocks noChangeArrowheads="1"/>
          </p:cNvSpPr>
          <p:nvPr/>
        </p:nvSpPr>
        <p:spPr bwMode="auto">
          <a:xfrm>
            <a:off x="6400800" y="5410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Y</a:t>
            </a:r>
            <a:r>
              <a:rPr lang="en-US" sz="2400" baseline="-25000">
                <a:latin typeface="Tahoma" pitchFamily="34" charset="0"/>
              </a:rPr>
              <a:t>1</a:t>
            </a:r>
            <a:r>
              <a:rPr lang="en-US" sz="2400"/>
              <a:t> </a:t>
            </a:r>
            <a:endParaRPr lang="en-US" sz="2200"/>
          </a:p>
        </p:txBody>
      </p:sp>
      <p:grpSp>
        <p:nvGrpSpPr>
          <p:cNvPr id="4" name="Group 12"/>
          <p:cNvGrpSpPr>
            <a:grpSpLocks/>
          </p:cNvGrpSpPr>
          <p:nvPr/>
        </p:nvGrpSpPr>
        <p:grpSpPr bwMode="auto">
          <a:xfrm>
            <a:off x="4724400" y="3810000"/>
            <a:ext cx="1938338" cy="457200"/>
            <a:chOff x="2976" y="2400"/>
            <a:chExt cx="1221" cy="288"/>
          </a:xfrm>
        </p:grpSpPr>
        <p:sp>
          <p:nvSpPr>
            <p:cNvPr id="5143" name="Line 13"/>
            <p:cNvSpPr>
              <a:spLocks noChangeShapeType="1"/>
            </p:cNvSpPr>
            <p:nvPr/>
          </p:nvSpPr>
          <p:spPr bwMode="auto">
            <a:xfrm flipH="1">
              <a:off x="3312" y="2574"/>
              <a:ext cx="88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144" name="Text Box 14"/>
            <p:cNvSpPr txBox="1">
              <a:spLocks noChangeArrowheads="1"/>
            </p:cNvSpPr>
            <p:nvPr/>
          </p:nvSpPr>
          <p:spPr bwMode="auto">
            <a:xfrm>
              <a:off x="2976" y="240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e</a:t>
              </a:r>
              <a:r>
                <a:rPr lang="en-US" sz="2400" baseline="-25000">
                  <a:latin typeface="Tahoma" pitchFamily="34" charset="0"/>
                </a:rPr>
                <a:t>1</a:t>
              </a:r>
              <a:r>
                <a:rPr lang="en-US" sz="2400"/>
                <a:t> </a:t>
              </a:r>
              <a:endParaRPr lang="en-US" sz="2200"/>
            </a:p>
          </p:txBody>
        </p:sp>
      </p:grpSp>
      <p:grpSp>
        <p:nvGrpSpPr>
          <p:cNvPr id="5" name="Group 15"/>
          <p:cNvGrpSpPr>
            <a:grpSpLocks/>
          </p:cNvGrpSpPr>
          <p:nvPr/>
        </p:nvGrpSpPr>
        <p:grpSpPr bwMode="auto">
          <a:xfrm>
            <a:off x="6375400" y="2438400"/>
            <a:ext cx="673100" cy="2970213"/>
            <a:chOff x="4016" y="1536"/>
            <a:chExt cx="424" cy="1871"/>
          </a:xfrm>
        </p:grpSpPr>
        <p:sp>
          <p:nvSpPr>
            <p:cNvPr id="5142" name="Line 16"/>
            <p:cNvSpPr>
              <a:spLocks noChangeShapeType="1"/>
            </p:cNvSpPr>
            <p:nvPr/>
          </p:nvSpPr>
          <p:spPr bwMode="auto">
            <a:xfrm>
              <a:off x="4204" y="1765"/>
              <a:ext cx="0" cy="164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5126" name="Object 6"/>
            <p:cNvGraphicFramePr>
              <a:graphicFrameLocks noChangeAspect="1"/>
            </p:cNvGraphicFramePr>
            <p:nvPr/>
          </p:nvGraphicFramePr>
          <p:xfrm>
            <a:off x="4016" y="1536"/>
            <a:ext cx="424" cy="288"/>
          </p:xfrm>
          <a:graphic>
            <a:graphicData uri="http://schemas.openxmlformats.org/presentationml/2006/ole">
              <mc:AlternateContent xmlns:mc="http://schemas.openxmlformats.org/markup-compatibility/2006">
                <mc:Choice xmlns:v="urn:schemas-microsoft-com:vml" Requires="v">
                  <p:oleObj spid="_x0000_s5179" name="Equation" r:id="rId8" imgW="355320" imgH="241200" progId="Equation.DSMT4">
                    <p:embed/>
                  </p:oleObj>
                </mc:Choice>
                <mc:Fallback>
                  <p:oleObj name="Equation" r:id="rId8" imgW="355320" imgH="241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6" y="1536"/>
                          <a:ext cx="4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8"/>
          <p:cNvGrpSpPr>
            <a:grpSpLocks/>
          </p:cNvGrpSpPr>
          <p:nvPr/>
        </p:nvGrpSpPr>
        <p:grpSpPr bwMode="auto">
          <a:xfrm>
            <a:off x="5638800" y="3048000"/>
            <a:ext cx="2590800" cy="2311400"/>
            <a:chOff x="3552" y="1920"/>
            <a:chExt cx="1632" cy="1456"/>
          </a:xfrm>
        </p:grpSpPr>
        <p:sp>
          <p:nvSpPr>
            <p:cNvPr id="5141" name="Line 19"/>
            <p:cNvSpPr>
              <a:spLocks noChangeShapeType="1"/>
            </p:cNvSpPr>
            <p:nvPr/>
          </p:nvSpPr>
          <p:spPr bwMode="auto">
            <a:xfrm>
              <a:off x="3552" y="1920"/>
              <a:ext cx="1255" cy="1253"/>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5125" name="Object 5"/>
            <p:cNvGraphicFramePr>
              <a:graphicFrameLocks noChangeAspect="1"/>
            </p:cNvGraphicFramePr>
            <p:nvPr/>
          </p:nvGraphicFramePr>
          <p:xfrm>
            <a:off x="4800" y="3072"/>
            <a:ext cx="384" cy="304"/>
          </p:xfrm>
          <a:graphic>
            <a:graphicData uri="http://schemas.openxmlformats.org/presentationml/2006/ole">
              <mc:AlternateContent xmlns:mc="http://schemas.openxmlformats.org/markup-compatibility/2006">
                <mc:Choice xmlns:v="urn:schemas-microsoft-com:vml" Requires="v">
                  <p:oleObj spid="_x0000_s5180" name="Equation" r:id="rId10" imgW="304560" imgH="241200" progId="Equation.DSMT4">
                    <p:embed/>
                  </p:oleObj>
                </mc:Choice>
                <mc:Fallback>
                  <p:oleObj name="Equation" r:id="rId10" imgW="304560" imgH="241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0" y="3072"/>
                          <a:ext cx="38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1"/>
          <p:cNvGrpSpPr>
            <a:grpSpLocks/>
          </p:cNvGrpSpPr>
          <p:nvPr/>
        </p:nvGrpSpPr>
        <p:grpSpPr bwMode="auto">
          <a:xfrm>
            <a:off x="5867400" y="2489200"/>
            <a:ext cx="2590800" cy="2311400"/>
            <a:chOff x="3696" y="1568"/>
            <a:chExt cx="1632" cy="1456"/>
          </a:xfrm>
        </p:grpSpPr>
        <p:sp>
          <p:nvSpPr>
            <p:cNvPr id="5140" name="Line 22"/>
            <p:cNvSpPr>
              <a:spLocks noChangeShapeType="1"/>
            </p:cNvSpPr>
            <p:nvPr/>
          </p:nvSpPr>
          <p:spPr bwMode="auto">
            <a:xfrm>
              <a:off x="3696" y="1568"/>
              <a:ext cx="1255" cy="125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5124" name="Object 4"/>
            <p:cNvGraphicFramePr>
              <a:graphicFrameLocks noChangeAspect="1"/>
            </p:cNvGraphicFramePr>
            <p:nvPr/>
          </p:nvGraphicFramePr>
          <p:xfrm>
            <a:off x="4944" y="2720"/>
            <a:ext cx="384" cy="304"/>
          </p:xfrm>
          <a:graphic>
            <a:graphicData uri="http://schemas.openxmlformats.org/presentationml/2006/ole">
              <mc:AlternateContent xmlns:mc="http://schemas.openxmlformats.org/markup-compatibility/2006">
                <mc:Choice xmlns:v="urn:schemas-microsoft-com:vml" Requires="v">
                  <p:oleObj spid="_x0000_s5181" name="Equation" r:id="rId12" imgW="304560" imgH="241200" progId="Equation.DSMT4">
                    <p:embed/>
                  </p:oleObj>
                </mc:Choice>
                <mc:Fallback>
                  <p:oleObj name="Equation" r:id="rId12" imgW="304560" imgH="2412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44" y="2720"/>
                          <a:ext cx="38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24"/>
          <p:cNvGrpSpPr>
            <a:grpSpLocks/>
          </p:cNvGrpSpPr>
          <p:nvPr/>
        </p:nvGrpSpPr>
        <p:grpSpPr bwMode="auto">
          <a:xfrm>
            <a:off x="4724400" y="2971800"/>
            <a:ext cx="1938338" cy="457200"/>
            <a:chOff x="2976" y="1872"/>
            <a:chExt cx="1221" cy="288"/>
          </a:xfrm>
        </p:grpSpPr>
        <p:sp>
          <p:nvSpPr>
            <p:cNvPr id="5138" name="Line 25"/>
            <p:cNvSpPr>
              <a:spLocks noChangeShapeType="1"/>
            </p:cNvSpPr>
            <p:nvPr/>
          </p:nvSpPr>
          <p:spPr bwMode="auto">
            <a:xfrm flipH="1">
              <a:off x="3312" y="2073"/>
              <a:ext cx="88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139" name="Text Box 26"/>
            <p:cNvSpPr txBox="1">
              <a:spLocks noChangeArrowheads="1"/>
            </p:cNvSpPr>
            <p:nvPr/>
          </p:nvSpPr>
          <p:spPr bwMode="auto">
            <a:xfrm>
              <a:off x="2976"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1" i="1">
                  <a:latin typeface="Tahoma" pitchFamily="34" charset="0"/>
                </a:rPr>
                <a:t>e</a:t>
              </a:r>
              <a:r>
                <a:rPr lang="en-US" sz="2400" baseline="-25000">
                  <a:latin typeface="Tahoma" pitchFamily="34" charset="0"/>
                </a:rPr>
                <a:t>2</a:t>
              </a:r>
              <a:r>
                <a:rPr lang="en-US" sz="2400"/>
                <a:t> </a:t>
              </a:r>
              <a:endParaRPr lang="en-US" sz="2200"/>
            </a:p>
          </p:txBody>
        </p:sp>
      </p:grpSp>
      <p:sp>
        <p:nvSpPr>
          <p:cNvPr id="45083" name="Rectangle 27"/>
          <p:cNvSpPr>
            <a:spLocks noGrp="1" noChangeArrowheads="1"/>
          </p:cNvSpPr>
          <p:nvPr>
            <p:ph type="body" idx="4294967295"/>
          </p:nvPr>
        </p:nvSpPr>
        <p:spPr>
          <a:xfrm>
            <a:off x="520700" y="2746375"/>
            <a:ext cx="3546475" cy="1905000"/>
          </a:xfrm>
          <a:noFill/>
        </p:spPr>
        <p:txBody>
          <a:bodyPr/>
          <a:lstStyle/>
          <a:p>
            <a:pPr marL="0" indent="0">
              <a:lnSpc>
                <a:spcPct val="115000"/>
              </a:lnSpc>
              <a:spcBef>
                <a:spcPct val="15000"/>
              </a:spcBef>
              <a:buFont typeface="Wingdings" pitchFamily="2" charset="2"/>
              <a:buNone/>
              <a:tabLst>
                <a:tab pos="461963" algn="l"/>
              </a:tabLst>
            </a:pPr>
            <a:r>
              <a:rPr lang="en-US" sz="2500" smtClean="0"/>
              <a:t>At any given value of </a:t>
            </a:r>
            <a:r>
              <a:rPr lang="en-US" sz="2500" b="1" i="1" smtClean="0"/>
              <a:t>e</a:t>
            </a:r>
            <a:r>
              <a:rPr lang="en-US" sz="2500" b="1" smtClean="0"/>
              <a:t>, </a:t>
            </a:r>
            <a:r>
              <a:rPr lang="en-US" sz="2500" smtClean="0"/>
              <a:t/>
            </a:r>
            <a:br>
              <a:rPr lang="en-US" sz="2500" smtClean="0"/>
            </a:br>
            <a:r>
              <a:rPr lang="en-US" sz="2500" smtClean="0"/>
              <a:t>a fiscal expansion increases </a:t>
            </a:r>
            <a:r>
              <a:rPr lang="en-US" sz="2500" b="1" i="1" smtClean="0"/>
              <a:t>Y</a:t>
            </a:r>
            <a:r>
              <a:rPr lang="en-US" sz="2500" smtClean="0"/>
              <a:t>,</a:t>
            </a:r>
            <a:r>
              <a:rPr lang="en-US" sz="2500" b="1" smtClean="0"/>
              <a:t> </a:t>
            </a:r>
            <a:r>
              <a:rPr lang="en-US" sz="2500" smtClean="0"/>
              <a:t/>
            </a:r>
            <a:br>
              <a:rPr lang="en-US" sz="2500" smtClean="0"/>
            </a:br>
            <a:r>
              <a:rPr lang="en-US" sz="2500" smtClean="0"/>
              <a:t>shifting </a:t>
            </a:r>
            <a:r>
              <a:rPr lang="en-US" sz="2500" i="1" smtClean="0"/>
              <a:t>IS*</a:t>
            </a:r>
            <a:r>
              <a:rPr lang="en-US" sz="2500" smtClean="0"/>
              <a:t> to the right.  </a:t>
            </a:r>
          </a:p>
        </p:txBody>
      </p:sp>
      <p:sp>
        <p:nvSpPr>
          <p:cNvPr id="45084" name="Rectangle 28"/>
          <p:cNvSpPr>
            <a:spLocks noChangeArrowheads="1"/>
          </p:cNvSpPr>
          <p:nvPr/>
        </p:nvSpPr>
        <p:spPr bwMode="auto">
          <a:xfrm>
            <a:off x="544513" y="4614863"/>
            <a:ext cx="365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Bef>
                <a:spcPct val="15000"/>
              </a:spcBef>
              <a:buClr>
                <a:srgbClr val="008080"/>
              </a:buClr>
              <a:buSzPct val="120000"/>
              <a:buFont typeface="Wingdings" pitchFamily="2" charset="2"/>
              <a:buNone/>
              <a:tabLst>
                <a:tab pos="461963" algn="l"/>
              </a:tabLst>
            </a:pPr>
            <a:r>
              <a:rPr lang="en-US" sz="2500" dirty="0"/>
              <a:t>Results:  </a:t>
            </a:r>
          </a:p>
          <a:p>
            <a:pPr>
              <a:lnSpc>
                <a:spcPct val="115000"/>
              </a:lnSpc>
              <a:spcBef>
                <a:spcPct val="15000"/>
              </a:spcBef>
              <a:buClr>
                <a:srgbClr val="008080"/>
              </a:buClr>
              <a:buSzPct val="120000"/>
              <a:buFont typeface="Wingdings" pitchFamily="2" charset="2"/>
              <a:buNone/>
              <a:tabLst>
                <a:tab pos="461963" algn="l"/>
              </a:tabLst>
            </a:pPr>
            <a:r>
              <a:rPr lang="en-US" sz="2500" dirty="0"/>
              <a:t>	</a:t>
            </a:r>
            <a:r>
              <a:rPr lang="en-US" sz="2600" dirty="0" err="1" smtClean="0">
                <a:latin typeface="Times New Roman"/>
                <a:cs typeface="Times New Roman"/>
                <a:sym typeface="Symbol" pitchFamily="18" charset="2"/>
              </a:rPr>
              <a:t>Δ</a:t>
            </a:r>
            <a:r>
              <a:rPr lang="en-US" sz="2600" b="1" i="1" dirty="0" err="1" smtClean="0">
                <a:sym typeface="Symbol" pitchFamily="18" charset="2"/>
              </a:rPr>
              <a:t>e</a:t>
            </a:r>
            <a:r>
              <a:rPr lang="en-US" sz="2600" dirty="0" smtClean="0">
                <a:sym typeface="Symbol" pitchFamily="18" charset="2"/>
              </a:rPr>
              <a:t> </a:t>
            </a:r>
            <a:r>
              <a:rPr lang="en-US" sz="2600" dirty="0">
                <a:sym typeface="Symbol" pitchFamily="18" charset="2"/>
              </a:rPr>
              <a:t>&gt; 0, </a:t>
            </a:r>
            <a:r>
              <a:rPr lang="en-US" sz="2600" dirty="0">
                <a:latin typeface="Times New Roman"/>
                <a:cs typeface="Times New Roman"/>
                <a:sym typeface="Symbol" pitchFamily="18" charset="2"/>
              </a:rPr>
              <a:t>Δ</a:t>
            </a:r>
            <a:r>
              <a:rPr lang="en-US" sz="2600" b="1" i="1" dirty="0" smtClean="0">
                <a:sym typeface="Symbol" pitchFamily="18" charset="2"/>
              </a:rPr>
              <a:t>Y</a:t>
            </a:r>
            <a:r>
              <a:rPr lang="en-US" sz="2600" dirty="0" smtClean="0">
                <a:sym typeface="Symbol" pitchFamily="18" charset="2"/>
              </a:rPr>
              <a:t> </a:t>
            </a:r>
            <a:r>
              <a:rPr lang="en-US" sz="2600" dirty="0">
                <a:sym typeface="Symbol" pitchFamily="18" charset="2"/>
              </a:rPr>
              <a:t>= 0</a:t>
            </a:r>
          </a:p>
        </p:txBody>
      </p:sp>
      <p:sp>
        <p:nvSpPr>
          <p:cNvPr id="45085" name="Line 29"/>
          <p:cNvSpPr>
            <a:spLocks noChangeShapeType="1"/>
          </p:cNvSpPr>
          <p:nvPr/>
        </p:nvSpPr>
        <p:spPr bwMode="auto">
          <a:xfrm>
            <a:off x="6934200" y="41910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28945566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067"/>
                                        </p:tgtEl>
                                        <p:attrNameLst>
                                          <p:attrName>style.visibility</p:attrName>
                                        </p:attrNameLst>
                                      </p:cBhvr>
                                      <p:to>
                                        <p:strVal val="visible"/>
                                      </p:to>
                                    </p:set>
                                    <p:animEffect transition="in" filter="fade">
                                      <p:cBhvr>
                                        <p:cTn id="27" dur="500"/>
                                        <p:tgtEl>
                                          <p:spTgt spid="450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5083">
                                            <p:txEl>
                                              <p:pRg st="0" end="0"/>
                                            </p:txEl>
                                          </p:spTgt>
                                        </p:tgtEl>
                                        <p:attrNameLst>
                                          <p:attrName>style.visibility</p:attrName>
                                        </p:attrNameLst>
                                      </p:cBhvr>
                                      <p:to>
                                        <p:strVal val="visible"/>
                                      </p:to>
                                    </p:set>
                                    <p:animEffect transition="in" filter="strips(downRight)">
                                      <p:cBhvr>
                                        <p:cTn id="32" dur="500"/>
                                        <p:tgtEl>
                                          <p:spTgt spid="45083">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8" fill="hold" grpId="0" nodeType="clickEffect">
                                  <p:stCondLst>
                                    <p:cond delay="0"/>
                                  </p:stCondLst>
                                  <p:childTnLst>
                                    <p:set>
                                      <p:cBhvr>
                                        <p:cTn id="36" dur="1" fill="hold">
                                          <p:stCondLst>
                                            <p:cond delay="0"/>
                                          </p:stCondLst>
                                        </p:cTn>
                                        <p:tgtEl>
                                          <p:spTgt spid="45085"/>
                                        </p:tgtEl>
                                        <p:attrNameLst>
                                          <p:attrName>style.visibility</p:attrName>
                                        </p:attrNameLst>
                                      </p:cBhvr>
                                      <p:to>
                                        <p:strVal val="visible"/>
                                      </p:to>
                                    </p:set>
                                    <p:anim calcmode="lin" valueType="num">
                                      <p:cBhvr>
                                        <p:cTn id="37" dur="500" fill="hold"/>
                                        <p:tgtEl>
                                          <p:spTgt spid="45085"/>
                                        </p:tgtEl>
                                        <p:attrNameLst>
                                          <p:attrName>ppt_x</p:attrName>
                                        </p:attrNameLst>
                                      </p:cBhvr>
                                      <p:tavLst>
                                        <p:tav tm="0">
                                          <p:val>
                                            <p:strVal val="#ppt_x-#ppt_w/2"/>
                                          </p:val>
                                        </p:tav>
                                        <p:tav tm="100000">
                                          <p:val>
                                            <p:strVal val="#ppt_x"/>
                                          </p:val>
                                        </p:tav>
                                      </p:tavLst>
                                    </p:anim>
                                    <p:anim calcmode="lin" valueType="num">
                                      <p:cBhvr>
                                        <p:cTn id="38" dur="500" fill="hold"/>
                                        <p:tgtEl>
                                          <p:spTgt spid="45085"/>
                                        </p:tgtEl>
                                        <p:attrNameLst>
                                          <p:attrName>ppt_y</p:attrName>
                                        </p:attrNameLst>
                                      </p:cBhvr>
                                      <p:tavLst>
                                        <p:tav tm="0">
                                          <p:val>
                                            <p:strVal val="#ppt_y"/>
                                          </p:val>
                                        </p:tav>
                                        <p:tav tm="100000">
                                          <p:val>
                                            <p:strVal val="#ppt_y"/>
                                          </p:val>
                                        </p:tav>
                                      </p:tavLst>
                                    </p:anim>
                                    <p:anim calcmode="lin" valueType="num">
                                      <p:cBhvr>
                                        <p:cTn id="39" dur="500" fill="hold"/>
                                        <p:tgtEl>
                                          <p:spTgt spid="45085"/>
                                        </p:tgtEl>
                                        <p:attrNameLst>
                                          <p:attrName>ppt_w</p:attrName>
                                        </p:attrNameLst>
                                      </p:cBhvr>
                                      <p:tavLst>
                                        <p:tav tm="0">
                                          <p:val>
                                            <p:fltVal val="0"/>
                                          </p:val>
                                        </p:tav>
                                        <p:tav tm="100000">
                                          <p:val>
                                            <p:strVal val="#ppt_w"/>
                                          </p:val>
                                        </p:tav>
                                      </p:tavLst>
                                    </p:anim>
                                    <p:anim calcmode="lin" valueType="num">
                                      <p:cBhvr>
                                        <p:cTn id="40" dur="500" fill="hold"/>
                                        <p:tgtEl>
                                          <p:spTgt spid="45085"/>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500"/>
                            </p:stCondLst>
                            <p:childTnLst>
                              <p:par>
                                <p:cTn id="42" presetID="18" presetClass="entr" presetSubtype="6"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strips(downRight)">
                                      <p:cBhvr>
                                        <p:cTn id="44" dur="500"/>
                                        <p:tgtEl>
                                          <p:spTgt spid="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right)">
                                      <p:cBhvr>
                                        <p:cTn id="49" dur="500"/>
                                        <p:tgtEl>
                                          <p:spTgt spid="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8" presetClass="entr" presetSubtype="6" fill="hold" grpId="0" nodeType="clickEffect">
                                  <p:stCondLst>
                                    <p:cond delay="0"/>
                                  </p:stCondLst>
                                  <p:childTnLst>
                                    <p:set>
                                      <p:cBhvr>
                                        <p:cTn id="53" dur="1" fill="hold">
                                          <p:stCondLst>
                                            <p:cond delay="0"/>
                                          </p:stCondLst>
                                        </p:cTn>
                                        <p:tgtEl>
                                          <p:spTgt spid="45084"/>
                                        </p:tgtEl>
                                        <p:attrNameLst>
                                          <p:attrName>style.visibility</p:attrName>
                                        </p:attrNameLst>
                                      </p:cBhvr>
                                      <p:to>
                                        <p:strVal val="visible"/>
                                      </p:to>
                                    </p:set>
                                    <p:animEffect transition="in" filter="strips(downRight)">
                                      <p:cBhvr>
                                        <p:cTn id="54" dur="500"/>
                                        <p:tgtEl>
                                          <p:spTgt spid="45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7" grpId="0" autoUpdateAnimBg="0"/>
      <p:bldP spid="45083" grpId="0" build="p" autoUpdateAnimBg="0"/>
      <p:bldP spid="45084" grpId="0"/>
      <p:bldP spid="4508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smtClean="0"/>
              <a:t>Lessons about fiscal policy</a:t>
            </a:r>
          </a:p>
        </p:txBody>
      </p:sp>
      <p:sp>
        <p:nvSpPr>
          <p:cNvPr id="27651" name="Rectangle 5"/>
          <p:cNvSpPr>
            <a:spLocks noGrp="1" noChangeArrowheads="1"/>
          </p:cNvSpPr>
          <p:nvPr>
            <p:ph type="body" idx="1"/>
          </p:nvPr>
        </p:nvSpPr>
        <p:spPr/>
        <p:txBody>
          <a:bodyPr/>
          <a:lstStyle/>
          <a:p>
            <a:r>
              <a:rPr lang="en-US" dirty="0" smtClean="0">
                <a:sym typeface="Symbol" pitchFamily="18" charset="2"/>
              </a:rPr>
              <a:t>In a small open economy with perfect capital mobility, fiscal policy cannot affect real GDP. </a:t>
            </a:r>
            <a:endParaRPr lang="en-US" dirty="0" smtClean="0"/>
          </a:p>
          <a:p>
            <a:r>
              <a:rPr lang="en-US" b="1" dirty="0" smtClean="0">
                <a:solidFill>
                  <a:srgbClr val="993366"/>
                </a:solidFill>
                <a:sym typeface="Symbol" pitchFamily="18" charset="2"/>
              </a:rPr>
              <a:t>Crowding out</a:t>
            </a:r>
          </a:p>
          <a:p>
            <a:pPr lvl="1"/>
            <a:r>
              <a:rPr lang="en-US" dirty="0" smtClean="0">
                <a:sym typeface="Symbol" pitchFamily="18" charset="2"/>
              </a:rPr>
              <a:t>closed economy:  </a:t>
            </a:r>
            <a:br>
              <a:rPr lang="en-US" dirty="0" smtClean="0">
                <a:sym typeface="Symbol" pitchFamily="18" charset="2"/>
              </a:rPr>
            </a:br>
            <a:r>
              <a:rPr lang="en-US" dirty="0" smtClean="0">
                <a:sym typeface="Symbol" pitchFamily="18" charset="2"/>
              </a:rPr>
              <a:t>Fiscal policy crowds out investment by causing the interest rate to rise.  </a:t>
            </a:r>
          </a:p>
          <a:p>
            <a:pPr lvl="1"/>
            <a:r>
              <a:rPr lang="en-US" dirty="0" smtClean="0">
                <a:sym typeface="Symbol" pitchFamily="18" charset="2"/>
              </a:rPr>
              <a:t>small open economy:  </a:t>
            </a:r>
            <a:r>
              <a:rPr lang="en-US" i="1" dirty="0" smtClean="0">
                <a:sym typeface="Symbol" pitchFamily="18" charset="2"/>
              </a:rPr>
              <a:t/>
            </a:r>
            <a:br>
              <a:rPr lang="en-US" i="1" dirty="0" smtClean="0">
                <a:sym typeface="Symbol" pitchFamily="18" charset="2"/>
              </a:rPr>
            </a:br>
            <a:r>
              <a:rPr lang="en-US" dirty="0" smtClean="0">
                <a:sym typeface="Symbol" pitchFamily="18" charset="2"/>
              </a:rPr>
              <a:t>Fiscal policy crowds out net exports by causing the exchange rate to appreciate.  </a:t>
            </a:r>
          </a:p>
        </p:txBody>
      </p:sp>
    </p:spTree>
    <p:extLst>
      <p:ext uri="{BB962C8B-B14F-4D97-AF65-F5344CB8AC3E}">
        <p14:creationId xmlns:p14="http://schemas.microsoft.com/office/powerpoint/2010/main" val="169667438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2334</TotalTime>
  <Words>4157</Words>
  <Application>Microsoft Macintosh PowerPoint</Application>
  <PresentationFormat>On-screen Show (4:3)</PresentationFormat>
  <Paragraphs>540</Paragraphs>
  <Slides>44</Slides>
  <Notes>44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14_Default Design</vt:lpstr>
      <vt:lpstr>Equation</vt:lpstr>
      <vt:lpstr>PowerPoint Presentation</vt:lpstr>
      <vt:lpstr>IN THIS CHAPTER, YOU WILL LEARN:</vt:lpstr>
      <vt:lpstr>The Mundell-Fleming model</vt:lpstr>
      <vt:lpstr>The IS* curve:  goods market equilibrium</vt:lpstr>
      <vt:lpstr>The LM* curve:  money market equilibrium</vt:lpstr>
      <vt:lpstr>Equilibrium in the Mundell-Fleming model</vt:lpstr>
      <vt:lpstr>Floating &amp; fixed exchange rates</vt:lpstr>
      <vt:lpstr>Fiscal policy under floating exchange rates</vt:lpstr>
      <vt:lpstr>Lessons about fiscal policy</vt:lpstr>
      <vt:lpstr>Monetary policy under floating exchange rates</vt:lpstr>
      <vt:lpstr>Lessons about monetary policy</vt:lpstr>
      <vt:lpstr>Trade policy under floating exchange rates</vt:lpstr>
      <vt:lpstr>Lessons about trade policy</vt:lpstr>
      <vt:lpstr>Lessons about trade policy, cont.</vt:lpstr>
      <vt:lpstr>Fixed exchange rates</vt:lpstr>
      <vt:lpstr>Fiscal policy under fixed exchange rates</vt:lpstr>
      <vt:lpstr>Monetary policy under fixed exchange rates</vt:lpstr>
      <vt:lpstr>Trade policy under fixed exchange rates</vt:lpstr>
      <vt:lpstr>Summary of policy effects in the Mundell-Fleming model</vt:lpstr>
      <vt:lpstr>Interest-rate differentials</vt:lpstr>
      <vt:lpstr>Differentials in the M-F model</vt:lpstr>
      <vt:lpstr>The effects of an increase in θ</vt:lpstr>
      <vt:lpstr>The effects of an increase in θ</vt:lpstr>
      <vt:lpstr>Why income may not rise</vt:lpstr>
      <vt:lpstr>CASE STUDY:   The Mexican peso crisis</vt:lpstr>
      <vt:lpstr>CASE STUDY:   The Mexican peso crisis</vt:lpstr>
      <vt:lpstr>The Peso crisis didn’t just hurt Mexico</vt:lpstr>
      <vt:lpstr>Understanding the crisis</vt:lpstr>
      <vt:lpstr>Understanding the crisis</vt:lpstr>
      <vt:lpstr>Dollar reserves of Mexico’s central bank</vt:lpstr>
      <vt:lpstr>  the disaster   </vt:lpstr>
      <vt:lpstr>The rescue package</vt:lpstr>
      <vt:lpstr>CASE STUDY: The Southeast Asian crisis 1997–98</vt:lpstr>
      <vt:lpstr>Data on the SE Asian crisis</vt:lpstr>
      <vt:lpstr>Floating vs. fixed exchange rates</vt:lpstr>
      <vt:lpstr>The Impossible Trinity</vt:lpstr>
      <vt:lpstr>CASE STUDY: The Chinese Currency Controversy</vt:lpstr>
      <vt:lpstr>Mundell-Fleming and the AD curve </vt:lpstr>
      <vt:lpstr>Deriving the AD  curve</vt:lpstr>
      <vt:lpstr>From the short run to the long run</vt:lpstr>
      <vt:lpstr>Large:  Between small and closed</vt:lpstr>
      <vt:lpstr>CHAPTER SUMMARY</vt:lpstr>
      <vt:lpstr>CHAPTER SUMMARY</vt:lpstr>
      <vt:lpstr>CHAPTER SUMMARY</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Ron Cronovich</cp:lastModifiedBy>
  <cp:revision>223</cp:revision>
  <dcterms:created xsi:type="dcterms:W3CDTF">2006-04-29T00:50:43Z</dcterms:created>
  <dcterms:modified xsi:type="dcterms:W3CDTF">2015-05-27T20:33:29Z</dcterms:modified>
</cp:coreProperties>
</file>