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embeddings/oleObject1.bin" ContentType="application/vnd.openxmlformats-officedocument.oleObject"/>
  <Override PartName="/ppt/notesSlides/notesSlide5.xml" ContentType="application/vnd.openxmlformats-officedocument.presentationml.notesSlide+xml"/>
  <Override PartName="/ppt/notesSlides/notesSlide6.xml" ContentType="application/vnd.openxmlformats-officedocument.presentationml.notesSlide+xml"/>
  <Override PartName="/ppt/embeddings/oleObject2.bin" ContentType="application/vnd.openxmlformats-officedocument.oleObject"/>
  <Override PartName="/ppt/embeddings/oleObject3.bin" ContentType="application/vnd.openxmlformats-officedocument.oleObject"/>
  <Override PartName="/ppt/notesSlides/notesSlide7.xml" ContentType="application/vnd.openxmlformats-officedocument.presentationml.notesSlide+xml"/>
  <Override PartName="/ppt/embeddings/oleObject4.bin" ContentType="application/vnd.openxmlformats-officedocument.oleObject"/>
  <Override PartName="/ppt/embeddings/oleObject5.bin" ContentType="application/vnd.openxmlformats-officedocument.oleObject"/>
  <Override PartName="/ppt/notesSlides/notesSlide8.xml" ContentType="application/vnd.openxmlformats-officedocument.presentationml.notesSlide+xml"/>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notesSlides/notesSlide9.xml" ContentType="application/vnd.openxmlformats-officedocument.presentationml.notesSlide+xml"/>
  <Override PartName="/ppt/embeddings/oleObject9.bin" ContentType="application/vnd.openxmlformats-officedocument.oleObject"/>
  <Override PartName="/ppt/notesSlides/notesSlide10.xml" ContentType="application/vnd.openxmlformats-officedocument.presentationml.notesSlide+xml"/>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notesSlides/notesSlide14.xml" ContentType="application/vnd.openxmlformats-officedocument.presentationml.notesSlide+xml"/>
  <Override PartName="/ppt/embeddings/oleObject18.bin" ContentType="application/vnd.openxmlformats-officedocument.oleObject"/>
  <Override PartName="/ppt/embeddings/oleObject19.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notesSlides/notesSlide15.xml" ContentType="application/vnd.openxmlformats-officedocument.presentationml.notesSlide+xml"/>
  <Override PartName="/ppt/embeddings/oleObject26.bin" ContentType="application/vnd.openxmlformats-officedocument.oleObject"/>
  <Override PartName="/ppt/notesSlides/notesSlide16.xml" ContentType="application/vnd.openxmlformats-officedocument.presentationml.notesSlide+xml"/>
  <Override PartName="/ppt/embeddings/oleObject27.bin" ContentType="application/vnd.openxmlformats-officedocument.oleObject"/>
  <Override PartName="/ppt/embeddings/oleObject28.bin" ContentType="application/vnd.openxmlformats-officedocument.oleObject"/>
  <Override PartName="/ppt/embeddings/oleObject29.bin" ContentType="application/vnd.openxmlformats-officedocument.oleObject"/>
  <Override PartName="/ppt/embeddings/oleObject30.bin" ContentType="application/vnd.openxmlformats-officedocument.oleObject"/>
  <Override PartName="/ppt/embeddings/oleObject31.bin" ContentType="application/vnd.openxmlformats-officedocument.oleObject"/>
  <Override PartName="/ppt/embeddings/oleObject32.bin" ContentType="application/vnd.openxmlformats-officedocument.oleObject"/>
  <Override PartName="/ppt/embeddings/oleObject33.bin" ContentType="application/vnd.openxmlformats-officedocument.oleObject"/>
  <Override PartName="/ppt/notesSlides/notesSlide17.xml" ContentType="application/vnd.openxmlformats-officedocument.presentationml.notesSlide+xml"/>
  <Override PartName="/ppt/embeddings/oleObject34.bin" ContentType="application/vnd.openxmlformats-officedocument.oleObject"/>
  <Override PartName="/ppt/embeddings/oleObject35.bin" ContentType="application/vnd.openxmlformats-officedocument.oleObject"/>
  <Override PartName="/ppt/notesSlides/notesSlide18.xml" ContentType="application/vnd.openxmlformats-officedocument.presentationml.notesSlide+xml"/>
  <Override PartName="/ppt/embeddings/oleObject36.bin" ContentType="application/vnd.openxmlformats-officedocument.oleObject"/>
  <Override PartName="/ppt/embeddings/oleObject37.bin" ContentType="application/vnd.openxmlformats-officedocument.oleObject"/>
  <Override PartName="/ppt/notesSlides/notesSlide19.xml" ContentType="application/vnd.openxmlformats-officedocument.presentationml.notesSlide+xml"/>
  <Override PartName="/ppt/embeddings/oleObject38.bin" ContentType="application/vnd.openxmlformats-officedocument.oleObject"/>
  <Override PartName="/ppt/notesSlides/notesSlide20.xml" ContentType="application/vnd.openxmlformats-officedocument.presentationml.notesSlide+xml"/>
  <Override PartName="/ppt/embeddings/oleObject39.bin" ContentType="application/vnd.openxmlformats-officedocument.oleObject"/>
  <Override PartName="/ppt/notesSlides/notesSlide21.xml" ContentType="application/vnd.openxmlformats-officedocument.presentationml.notesSlide+xml"/>
  <Override PartName="/ppt/embeddings/oleObject40.bin" ContentType="application/vnd.openxmlformats-officedocument.oleObject"/>
  <Override PartName="/ppt/embeddings/oleObject41.bin" ContentType="application/vnd.openxmlformats-officedocument.oleObject"/>
  <Override PartName="/ppt/embeddings/oleObject42.bin" ContentType="application/vnd.openxmlformats-officedocument.oleObject"/>
  <Override PartName="/ppt/embeddings/oleObject43.bin" ContentType="application/vnd.openxmlformats-officedocument.oleObject"/>
  <Override PartName="/ppt/embeddings/oleObject44.bin" ContentType="application/vnd.openxmlformats-officedocument.oleObject"/>
  <Override PartName="/ppt/notesSlides/notesSlide22.xml" ContentType="application/vnd.openxmlformats-officedocument.presentationml.notesSlide+xml"/>
  <Override PartName="/ppt/embeddings/oleObject45.bin" ContentType="application/vnd.openxmlformats-officedocument.oleObject"/>
  <Override PartName="/ppt/embeddings/oleObject46.bin" ContentType="application/vnd.openxmlformats-officedocument.oleObject"/>
  <Override PartName="/ppt/embeddings/oleObject47.bin" ContentType="application/vnd.openxmlformats-officedocument.oleObject"/>
  <Override PartName="/ppt/embeddings/oleObject48.bin" ContentType="application/vnd.openxmlformats-officedocument.oleObject"/>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40" r:id="rId1"/>
  </p:sldMasterIdLst>
  <p:notesMasterIdLst>
    <p:notesMasterId r:id="rId37"/>
  </p:notesMasterIdLst>
  <p:sldIdLst>
    <p:sldId id="374" r:id="rId2"/>
    <p:sldId id="377" r:id="rId3"/>
    <p:sldId id="409" r:id="rId4"/>
    <p:sldId id="410" r:id="rId5"/>
    <p:sldId id="411" r:id="rId6"/>
    <p:sldId id="412" r:id="rId7"/>
    <p:sldId id="413" r:id="rId8"/>
    <p:sldId id="414" r:id="rId9"/>
    <p:sldId id="415" r:id="rId10"/>
    <p:sldId id="416" r:id="rId11"/>
    <p:sldId id="417" r:id="rId12"/>
    <p:sldId id="418" r:id="rId13"/>
    <p:sldId id="419" r:id="rId14"/>
    <p:sldId id="420" r:id="rId15"/>
    <p:sldId id="421" r:id="rId16"/>
    <p:sldId id="422" r:id="rId17"/>
    <p:sldId id="423" r:id="rId18"/>
    <p:sldId id="424" r:id="rId19"/>
    <p:sldId id="425" r:id="rId20"/>
    <p:sldId id="426" r:id="rId21"/>
    <p:sldId id="427" r:id="rId22"/>
    <p:sldId id="428" r:id="rId23"/>
    <p:sldId id="429" r:id="rId24"/>
    <p:sldId id="430" r:id="rId25"/>
    <p:sldId id="431" r:id="rId26"/>
    <p:sldId id="432" r:id="rId27"/>
    <p:sldId id="433" r:id="rId28"/>
    <p:sldId id="434" r:id="rId29"/>
    <p:sldId id="435" r:id="rId30"/>
    <p:sldId id="436" r:id="rId31"/>
    <p:sldId id="437" r:id="rId32"/>
    <p:sldId id="378" r:id="rId33"/>
    <p:sldId id="406" r:id="rId34"/>
    <p:sldId id="407" r:id="rId35"/>
    <p:sldId id="408" r:id="rId3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1" orient="horz" pos="3172">
          <p15:clr>
            <a:srgbClr val="A4A3A4"/>
          </p15:clr>
        </p15:guide>
        <p15:guide id="2" pos="4969">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5229"/>
    <a:srgbClr val="043333"/>
    <a:srgbClr val="198A46"/>
    <a:srgbClr val="22B35B"/>
    <a:srgbClr val="00006E"/>
    <a:srgbClr val="FFEAD5"/>
    <a:srgbClr val="E41F07"/>
    <a:srgbClr val="CCCCCC"/>
    <a:srgbClr val="13545B"/>
    <a:srgbClr val="2393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997" autoAdjust="0"/>
    <p:restoredTop sz="81257" autoAdjust="0"/>
  </p:normalViewPr>
  <p:slideViewPr>
    <p:cSldViewPr snapToGrid="0">
      <p:cViewPr>
        <p:scale>
          <a:sx n="90" d="100"/>
          <a:sy n="90" d="100"/>
        </p:scale>
        <p:origin x="-712" y="-736"/>
      </p:cViewPr>
      <p:guideLst>
        <p:guide orient="horz" pos="3172"/>
        <p:guide pos="4969"/>
      </p:guideLst>
    </p:cSldViewPr>
  </p:slideViewPr>
  <p:outlineViewPr>
    <p:cViewPr>
      <p:scale>
        <a:sx n="33" d="100"/>
        <a:sy n="33" d="100"/>
      </p:scale>
      <p:origin x="42" y="261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p:scale>
          <a:sx n="100" d="100"/>
          <a:sy n="100" d="100"/>
        </p:scale>
        <p:origin x="-2152" y="312"/>
      </p:cViewPr>
      <p:guideLst>
        <p:guide orient="horz" pos="2880"/>
        <p:guide pos="2160"/>
      </p:guideLst>
    </p:cSldViewPr>
  </p:notesViewPr>
  <p:gridSpacing cx="45720" cy="4572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9.wmf"/><Relationship Id="rId4" Type="http://schemas.openxmlformats.org/officeDocument/2006/relationships/image" Target="../media/image30.wmf"/><Relationship Id="rId5" Type="http://schemas.openxmlformats.org/officeDocument/2006/relationships/image" Target="../media/image31.wmf"/><Relationship Id="rId6" Type="http://schemas.openxmlformats.org/officeDocument/2006/relationships/image" Target="../media/image32.wmf"/><Relationship Id="rId7" Type="http://schemas.openxmlformats.org/officeDocument/2006/relationships/image" Target="../media/image33.wmf"/><Relationship Id="rId1" Type="http://schemas.openxmlformats.org/officeDocument/2006/relationships/image" Target="../media/image27.wmf"/><Relationship Id="rId2" Type="http://schemas.openxmlformats.org/officeDocument/2006/relationships/image" Target="../media/image2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4.wmf"/><Relationship Id="rId2" Type="http://schemas.openxmlformats.org/officeDocument/2006/relationships/image" Target="../media/image3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6.wmf"/><Relationship Id="rId2" Type="http://schemas.openxmlformats.org/officeDocument/2006/relationships/image" Target="../media/image3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1.wmf"/><Relationship Id="rId4" Type="http://schemas.openxmlformats.org/officeDocument/2006/relationships/image" Target="../media/image42.wmf"/><Relationship Id="rId5" Type="http://schemas.openxmlformats.org/officeDocument/2006/relationships/image" Target="../media/image43.wmf"/><Relationship Id="rId1" Type="http://schemas.openxmlformats.org/officeDocument/2006/relationships/image" Target="../media/image39.wmf"/><Relationship Id="rId2" Type="http://schemas.openxmlformats.org/officeDocument/2006/relationships/image" Target="../media/image40.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6.wmf"/><Relationship Id="rId4" Type="http://schemas.openxmlformats.org/officeDocument/2006/relationships/image" Target="../media/image43.wmf"/><Relationship Id="rId1" Type="http://schemas.openxmlformats.org/officeDocument/2006/relationships/image" Target="../media/image44.wmf"/><Relationship Id="rId2" Type="http://schemas.openxmlformats.org/officeDocument/2006/relationships/image" Target="../media/image4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 Id="rId2"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 Id="rId2"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 Id="rId2" Type="http://schemas.openxmlformats.org/officeDocument/2006/relationships/image" Target="../media/image9.wmf"/><Relationship Id="rId3"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 Id="rId2" Type="http://schemas.openxmlformats.org/officeDocument/2006/relationships/image" Target="../media/image12.wmf"/><Relationship Id="rId3"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5.wmf"/><Relationship Id="rId4" Type="http://schemas.openxmlformats.org/officeDocument/2006/relationships/image" Target="../media/image16.wmf"/><Relationship Id="rId5" Type="http://schemas.openxmlformats.org/officeDocument/2006/relationships/image" Target="../media/image17.wmf"/><Relationship Id="rId1" Type="http://schemas.openxmlformats.org/officeDocument/2006/relationships/image" Target="../media/image13.wmf"/><Relationship Id="rId2"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0.wmf"/><Relationship Id="rId4" Type="http://schemas.openxmlformats.org/officeDocument/2006/relationships/image" Target="../media/image21.wmf"/><Relationship Id="rId5" Type="http://schemas.openxmlformats.org/officeDocument/2006/relationships/image" Target="../media/image22.wmf"/><Relationship Id="rId6" Type="http://schemas.openxmlformats.org/officeDocument/2006/relationships/image" Target="../media/image23.wmf"/><Relationship Id="rId7" Type="http://schemas.openxmlformats.org/officeDocument/2006/relationships/image" Target="../media/image24.wmf"/><Relationship Id="rId8" Type="http://schemas.openxmlformats.org/officeDocument/2006/relationships/image" Target="../media/image25.wmf"/><Relationship Id="rId1" Type="http://schemas.openxmlformats.org/officeDocument/2006/relationships/image" Target="../media/image18.wmf"/><Relationship Id="rId2"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1945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348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1946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1946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CF67D070-B369-4BEA-91A4-C0F09C415F4C}" type="slidenum">
              <a:rPr lang="en-US"/>
              <a:pPr>
                <a:defRPr/>
              </a:pPr>
              <a:t>‹#›</a:t>
            </a:fld>
            <a:endParaRPr lang="en-US"/>
          </a:p>
        </p:txBody>
      </p:sp>
    </p:spTree>
    <p:extLst>
      <p:ext uri="{BB962C8B-B14F-4D97-AF65-F5344CB8AC3E}">
        <p14:creationId xmlns:p14="http://schemas.microsoft.com/office/powerpoint/2010/main" val="3164917625"/>
      </p:ext>
    </p:extLst>
  </p:cSld>
  <p:clrMap bg1="lt1" tx1="dk1" bg2="lt2" tx2="dk2" accent1="accent1" accent2="accent2" accent3="accent3" accent4="accent4" accent5="accent5" accent6="accent6" hlink="hlink" folHlink="folHlink"/>
  <p:notesStyle>
    <a:lvl1pPr algn="l" rtl="0" eaLnBrk="0" fontAlgn="base" hangingPunct="0">
      <a:spcBef>
        <a:spcPts val="0"/>
      </a:spcBef>
      <a:spcAft>
        <a:spcPct val="0"/>
      </a:spcAft>
      <a:defRPr sz="1200" kern="1200">
        <a:solidFill>
          <a:schemeClr val="tx1"/>
        </a:solidFill>
        <a:latin typeface="Arial" charset="0"/>
        <a:ea typeface="+mn-ea"/>
        <a:cs typeface="+mn-cs"/>
      </a:defRPr>
    </a:lvl1pPr>
    <a:lvl2pPr marL="457200" algn="l" rtl="0" eaLnBrk="0" fontAlgn="base" hangingPunct="0">
      <a:spcBef>
        <a:spcPts val="0"/>
      </a:spcBef>
      <a:spcAft>
        <a:spcPct val="0"/>
      </a:spcAft>
      <a:defRPr sz="1200" kern="1200">
        <a:solidFill>
          <a:schemeClr val="tx1"/>
        </a:solidFill>
        <a:latin typeface="Arial" charset="0"/>
        <a:ea typeface="+mn-ea"/>
        <a:cs typeface="+mn-cs"/>
      </a:defRPr>
    </a:lvl2pPr>
    <a:lvl3pPr marL="914400" algn="l" rtl="0" eaLnBrk="0" fontAlgn="base" hangingPunct="0">
      <a:spcBef>
        <a:spcPts val="0"/>
      </a:spcBef>
      <a:spcAft>
        <a:spcPct val="0"/>
      </a:spcAft>
      <a:defRPr sz="1200" kern="1200">
        <a:solidFill>
          <a:schemeClr val="tx1"/>
        </a:solidFill>
        <a:latin typeface="Arial" charset="0"/>
        <a:ea typeface="+mn-ea"/>
        <a:cs typeface="+mn-cs"/>
      </a:defRPr>
    </a:lvl3pPr>
    <a:lvl4pPr marL="1371600" algn="l" rtl="0" eaLnBrk="0" fontAlgn="base" hangingPunct="0">
      <a:spcBef>
        <a:spcPts val="0"/>
      </a:spcBef>
      <a:spcAft>
        <a:spcPct val="0"/>
      </a:spcAft>
      <a:defRPr sz="1200" kern="1200">
        <a:solidFill>
          <a:schemeClr val="tx1"/>
        </a:solidFill>
        <a:latin typeface="Arial" charset="0"/>
        <a:ea typeface="+mn-ea"/>
        <a:cs typeface="+mn-cs"/>
      </a:defRPr>
    </a:lvl4pPr>
    <a:lvl5pPr marL="1828800" algn="l" rtl="0" eaLnBrk="0" fontAlgn="base" hangingPunct="0">
      <a:spcBef>
        <a:spcPts val="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09700" y="685800"/>
            <a:ext cx="4064000" cy="3048000"/>
          </a:xfrm>
        </p:spPr>
      </p:sp>
      <p:sp>
        <p:nvSpPr>
          <p:cNvPr id="3" name="Notes Placeholder 2"/>
          <p:cNvSpPr>
            <a:spLocks noGrp="1"/>
          </p:cNvSpPr>
          <p:nvPr>
            <p:ph type="body" idx="1"/>
          </p:nvPr>
        </p:nvSpPr>
        <p:spPr>
          <a:xfrm>
            <a:off x="685800" y="4241800"/>
            <a:ext cx="5486400" cy="4216400"/>
          </a:xfrm>
        </p:spPr>
        <p:txBody>
          <a:bodyPr/>
          <a:lstStyle/>
          <a:p>
            <a:r>
              <a:rPr lang="en-US" sz="1200" dirty="0" smtClean="0"/>
              <a:t>Chapter 14 has two parts.  The first concerns aggregate supply.  In the preceding chapters, we made the simple and extreme assumption that all prices were “stuck” in the short run.  This assumption implied a horizontal short-run aggregate supply curve.  More realistic models of aggregate supply imply an upward-sloping SRAS curve.  This chapter presents two of the most prominent models.  </a:t>
            </a:r>
          </a:p>
          <a:p>
            <a:endParaRPr lang="en-US" sz="1200" dirty="0" smtClean="0"/>
          </a:p>
          <a:p>
            <a:r>
              <a:rPr lang="en-US" sz="1200" dirty="0" smtClean="0"/>
              <a:t>The second half of the chapter is devoted to the Phillips curve and related issues.  The section uses a few lines of algebra to derive an expression for the Phillips curve from the SRAS equation.  This is followed by a discussion of adaptive and rational expectations, and the sacrifice ratio.  The chapter concludes by contrasting the notion of hysteresis to the natural rate hypothesis.  </a:t>
            </a:r>
          </a:p>
          <a:p>
            <a:endParaRPr lang="en-US" sz="1200" dirty="0" smtClean="0"/>
          </a:p>
          <a:p>
            <a:r>
              <a:rPr lang="en-US" sz="1200" dirty="0" smtClean="0"/>
              <a:t>To help your students master the material, it would be helpful to assign homework or in-class exercises in which students use the models to analyze the effects of policies and shocks.  Right before the introduction of the Phillips curve would be a good place to have students work an exercise using the IS-LM-AD-AS model with a positively-sloped SRAS curve.  The key difference is that, in the short run, a shift in AD causes P to change, which changes M/P, which shifts LM a bit, which explains why the short-run change in output is smaller when SRAS is upward-sloping than when it is horizontal. </a:t>
            </a:r>
          </a:p>
          <a:p>
            <a:pPr eaLnBrk="1" hangingPunct="1"/>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0</a:t>
            </a:fld>
            <a:endParaRPr lang="en-US"/>
          </a:p>
        </p:txBody>
      </p:sp>
    </p:spTree>
    <p:extLst>
      <p:ext uri="{BB962C8B-B14F-4D97-AF65-F5344CB8AC3E}">
        <p14:creationId xmlns:p14="http://schemas.microsoft.com/office/powerpoint/2010/main" val="379114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FF0EED0-9119-4C85-B318-2A3F2254C9E0}" type="slidenum">
              <a:rPr lang="en-US"/>
              <a:pPr>
                <a:defRPr/>
              </a:pPr>
              <a:t>9</a:t>
            </a:fld>
            <a:endParaRPr lang="en-US"/>
          </a:p>
        </p:txBody>
      </p:sp>
      <p:sp>
        <p:nvSpPr>
          <p:cNvPr id="55299" name="Rectangle 2"/>
          <p:cNvSpPr>
            <a:spLocks noGrp="1" noRot="1" noChangeAspect="1" noChangeArrowheads="1" noTextEdit="1"/>
          </p:cNvSpPr>
          <p:nvPr>
            <p:ph type="sldImg"/>
          </p:nvPr>
        </p:nvSpPr>
        <p:spPr>
          <a:xfrm>
            <a:off x="1558925" y="650875"/>
            <a:ext cx="3748088" cy="2811463"/>
          </a:xfrm>
          <a:ln/>
        </p:spPr>
      </p:sp>
      <p:sp>
        <p:nvSpPr>
          <p:cNvPr id="5530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8C186B1-369B-4169-8FA4-D4BF28850ED0}" type="slidenum">
              <a:rPr lang="en-US"/>
              <a:pPr>
                <a:defRPr/>
              </a:pPr>
              <a:t>10</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6177028-5C69-4698-9430-CF7204D4323A}" type="slidenum">
              <a:rPr lang="en-US"/>
              <a:pPr>
                <a:defRPr/>
              </a:pPr>
              <a:t>11</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noChangeArrowheads="1"/>
          </p:cNvSpPr>
          <p:nvPr>
            <p:ph type="sldNum" sz="quarter" idx="5"/>
          </p:nvPr>
        </p:nvSpPr>
        <p:spPr/>
        <p:txBody>
          <a:bodyPr/>
          <a:lstStyle/>
          <a:p>
            <a:pPr>
              <a:defRPr/>
            </a:pPr>
            <a:fld id="{6FD4C47F-0A7B-4174-AF08-63D10DE74C09}" type="slidenum">
              <a:rPr lang="en-US"/>
              <a:pPr>
                <a:defRPr/>
              </a:pPr>
              <a:t>12</a:t>
            </a:fld>
            <a:endParaRPr lang="en-US"/>
          </a:p>
        </p:txBody>
      </p:sp>
      <p:sp>
        <p:nvSpPr>
          <p:cNvPr id="58371" name="Rectangle 2"/>
          <p:cNvSpPr>
            <a:spLocks noGrp="1" noRot="1" noChangeAspect="1" noChangeArrowheads="1" noTextEdit="1"/>
          </p:cNvSpPr>
          <p:nvPr>
            <p:ph type="sldImg"/>
          </p:nvPr>
        </p:nvSpPr>
        <p:spPr>
          <a:xfrm>
            <a:off x="800100" y="609600"/>
            <a:ext cx="3352800" cy="2514600"/>
          </a:xfrm>
          <a:ln/>
        </p:spPr>
      </p:sp>
      <p:sp>
        <p:nvSpPr>
          <p:cNvPr id="58372" name="Rectangle 3"/>
          <p:cNvSpPr>
            <a:spLocks noGrp="1" noChangeArrowheads="1"/>
          </p:cNvSpPr>
          <p:nvPr>
            <p:ph type="body" idx="1"/>
          </p:nvPr>
        </p:nvSpPr>
        <p:spPr>
          <a:xfrm>
            <a:off x="609600" y="3200400"/>
            <a:ext cx="5715000" cy="5410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sym typeface="Symbol" pitchFamily="18" charset="2"/>
              </a:rPr>
              <a:t>The following is not in the text, but you and your students may find it worthwhile:</a:t>
            </a:r>
          </a:p>
          <a:p>
            <a:r>
              <a:rPr lang="en-US" dirty="0" smtClean="0">
                <a:sym typeface="Symbol" pitchFamily="18" charset="2"/>
              </a:rPr>
              <a:t>There are good reasons to believe that the SRAS curve is bow-shaped in the real world; that is, the curve is steeper at high levels of output than at low levels of output.  And there are good reasons why we should care about this.  </a:t>
            </a:r>
          </a:p>
          <a:p>
            <a:endParaRPr lang="en-US" dirty="0" smtClean="0">
              <a:sym typeface="Symbol" pitchFamily="18" charset="2"/>
            </a:endParaRPr>
          </a:p>
          <a:p>
            <a:pPr>
              <a:spcBef>
                <a:spcPct val="0"/>
              </a:spcBef>
            </a:pPr>
            <a:r>
              <a:rPr lang="en-US" u="sng" dirty="0" smtClean="0">
                <a:sym typeface="Symbol" pitchFamily="18" charset="2"/>
              </a:rPr>
              <a:t>Why the SRAS curve is bow-shaped:</a:t>
            </a:r>
          </a:p>
          <a:p>
            <a:r>
              <a:rPr lang="en-US" dirty="0" smtClean="0">
                <a:sym typeface="Symbol" pitchFamily="18" charset="2"/>
              </a:rPr>
              <a:t>At low levels of output, there are lots of unutilized and under-utilized resources available, so it is not terribly costly for firms to increase output, and therefore firms do not require a big increase in prices to make them willing to increase output by a given amount.  In contrast, at very high levels of output, when unemployment is below the natural rate and capital is being used at higher than normal intensity levels, it is relatively costly for firms to increase output further.  Hence, a larger increase in prices is required to make firms willing to increase their output.  </a:t>
            </a:r>
          </a:p>
          <a:p>
            <a:endParaRPr lang="en-US" u="sng" dirty="0" smtClean="0">
              <a:sym typeface="Symbol" pitchFamily="18" charset="2"/>
            </a:endParaRPr>
          </a:p>
          <a:p>
            <a:pPr>
              <a:spcBef>
                <a:spcPct val="0"/>
              </a:spcBef>
            </a:pPr>
            <a:r>
              <a:rPr lang="en-US" u="sng" dirty="0" smtClean="0">
                <a:sym typeface="Symbol" pitchFamily="18" charset="2"/>
              </a:rPr>
              <a:t>Why the curvature matters:</a:t>
            </a:r>
          </a:p>
          <a:p>
            <a:r>
              <a:rPr lang="en-US" dirty="0" smtClean="0"/>
              <a:t>When policymakers increase aggregate demand, output rises (good) and prices rise (not good).  An important question arises:  how much of the bad thing (higher prices) must we tolerate to get some of the good thing (higher output)?   The answer depends on how steep the SRAS curve is.  </a:t>
            </a:r>
          </a:p>
          <a:p>
            <a:r>
              <a:rPr lang="en-US" dirty="0" smtClean="0"/>
              <a:t>When President Reagan cut taxes in the early 1980s, the economy was just coming out of a severe recession, and was on the flatter part of the SRAS curve; hence, the tax cuts affected output a lot and inflation very little.  In contrast, when taxes are cut during normal or boom times, when we’re on the steeper part of the SRAS curve, tax cuts would likely be inflationary. </a:t>
            </a:r>
          </a:p>
        </p:txBody>
      </p:sp>
      <p:sp>
        <p:nvSpPr>
          <p:cNvPr id="58373" name="Text Box 4"/>
          <p:cNvSpPr txBox="1">
            <a:spLocks noChangeArrowheads="1"/>
          </p:cNvSpPr>
          <p:nvPr/>
        </p:nvSpPr>
        <p:spPr bwMode="auto">
          <a:xfrm>
            <a:off x="4419600" y="914400"/>
            <a:ext cx="1752600" cy="2234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30000"/>
              </a:spcBef>
            </a:pPr>
            <a:r>
              <a:rPr lang="en-US" sz="1200" dirty="0">
                <a:latin typeface="Arial" pitchFamily="34" charset="0"/>
                <a:cs typeface="Arial" pitchFamily="34" charset="0"/>
              </a:rPr>
              <a:t>Figure </a:t>
            </a:r>
            <a:r>
              <a:rPr lang="en-US" sz="1200" dirty="0" smtClean="0">
                <a:latin typeface="Arial" pitchFamily="34" charset="0"/>
                <a:cs typeface="Arial" pitchFamily="34" charset="0"/>
              </a:rPr>
              <a:t>14-1</a:t>
            </a:r>
            <a:r>
              <a:rPr lang="en-US" sz="1200" dirty="0">
                <a:latin typeface="Arial" pitchFamily="34" charset="0"/>
                <a:cs typeface="Arial" pitchFamily="34" charset="0"/>
              </a:rPr>
              <a:t>, </a:t>
            </a:r>
            <a:r>
              <a:rPr lang="en-US" sz="1200" dirty="0" smtClean="0">
                <a:latin typeface="Arial" pitchFamily="34" charset="0"/>
                <a:cs typeface="Arial" pitchFamily="34" charset="0"/>
              </a:rPr>
              <a:t>p.416</a:t>
            </a:r>
            <a:endParaRPr lang="en-US" sz="1200" dirty="0">
              <a:latin typeface="Arial" pitchFamily="34" charset="0"/>
              <a:cs typeface="Arial" pitchFamily="34" charset="0"/>
            </a:endParaRPr>
          </a:p>
          <a:p>
            <a:pPr>
              <a:spcBef>
                <a:spcPct val="30000"/>
              </a:spcBef>
            </a:pPr>
            <a:r>
              <a:rPr lang="en-US" sz="1200" dirty="0" smtClean="0">
                <a:latin typeface="Arial" pitchFamily="34" charset="0"/>
                <a:cs typeface="Arial" pitchFamily="34" charset="0"/>
              </a:rPr>
              <a:t>Idiosyncrasy </a:t>
            </a:r>
            <a:r>
              <a:rPr lang="en-US" sz="1200" dirty="0">
                <a:latin typeface="Arial" pitchFamily="34" charset="0"/>
                <a:cs typeface="Arial" pitchFamily="34" charset="0"/>
              </a:rPr>
              <a:t>alert:</a:t>
            </a:r>
          </a:p>
          <a:p>
            <a:pPr>
              <a:spcBef>
                <a:spcPct val="30000"/>
              </a:spcBef>
            </a:pPr>
            <a:r>
              <a:rPr lang="en-US" sz="1200" dirty="0">
                <a:latin typeface="Arial" pitchFamily="34" charset="0"/>
                <a:cs typeface="Arial" pitchFamily="34" charset="0"/>
              </a:rPr>
              <a:t>If </a:t>
            </a:r>
            <a:r>
              <a:rPr lang="en-US" sz="1200" dirty="0" smtClean="0">
                <a:latin typeface="Arial" pitchFamily="34" charset="0"/>
                <a:cs typeface="Arial" pitchFamily="34" charset="0"/>
              </a:rPr>
              <a:t>α</a:t>
            </a:r>
            <a:r>
              <a:rPr lang="en-US" sz="1200" dirty="0" smtClean="0">
                <a:latin typeface="Arial" pitchFamily="34" charset="0"/>
                <a:cs typeface="Arial" pitchFamily="34" charset="0"/>
                <a:sym typeface="Symbol" pitchFamily="18" charset="2"/>
              </a:rPr>
              <a:t> </a:t>
            </a:r>
            <a:r>
              <a:rPr lang="en-US" sz="1200" dirty="0">
                <a:latin typeface="Arial" pitchFamily="34" charset="0"/>
                <a:cs typeface="Arial" pitchFamily="34" charset="0"/>
                <a:sym typeface="Symbol" pitchFamily="18" charset="2"/>
              </a:rPr>
              <a:t>is constant, then the SRAS curve should be linear, strictly speaking.  However, in the text, </a:t>
            </a:r>
            <a:br>
              <a:rPr lang="en-US" sz="1200" dirty="0">
                <a:latin typeface="Arial" pitchFamily="34" charset="0"/>
                <a:cs typeface="Arial" pitchFamily="34" charset="0"/>
                <a:sym typeface="Symbol" pitchFamily="18" charset="2"/>
              </a:rPr>
            </a:br>
            <a:r>
              <a:rPr lang="en-US" sz="1200" dirty="0">
                <a:latin typeface="Arial" pitchFamily="34" charset="0"/>
                <a:cs typeface="Arial" pitchFamily="34" charset="0"/>
                <a:sym typeface="Symbol" pitchFamily="18" charset="2"/>
              </a:rPr>
              <a:t>it is drawn with a bit of curvature (which I have reproduced here).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573BF83-040A-41DE-B9FC-0BDAC260060D}" type="slidenum">
              <a:rPr lang="en-US"/>
              <a:pPr>
                <a:defRPr/>
              </a:pPr>
              <a:t>13</a:t>
            </a:fld>
            <a:endParaRPr lang="en-US"/>
          </a:p>
        </p:txBody>
      </p:sp>
      <p:sp>
        <p:nvSpPr>
          <p:cNvPr id="59395" name="Rectangle 2"/>
          <p:cNvSpPr>
            <a:spLocks noGrp="1" noRot="1" noChangeAspect="1" noChangeArrowheads="1" noTextEdit="1"/>
          </p:cNvSpPr>
          <p:nvPr>
            <p:ph type="sldImg"/>
          </p:nvPr>
        </p:nvSpPr>
        <p:spPr>
          <a:xfrm>
            <a:off x="1447800" y="914400"/>
            <a:ext cx="3860800" cy="2895600"/>
          </a:xfrm>
          <a:ln/>
        </p:spPr>
      </p:sp>
      <p:sp>
        <p:nvSpPr>
          <p:cNvPr id="59396" name="Rectangle 3"/>
          <p:cNvSpPr>
            <a:spLocks noGrp="1" noChangeArrowheads="1"/>
          </p:cNvSpPr>
          <p:nvPr>
            <p:ph type="body" idx="1"/>
          </p:nvPr>
        </p:nvSpPr>
        <p:spPr>
          <a:xfrm>
            <a:off x="990600" y="4038600"/>
            <a:ext cx="4953000" cy="426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This graph has two lessons for students:</a:t>
            </a:r>
          </a:p>
          <a:p>
            <a:endParaRPr lang="en-US" dirty="0" smtClean="0"/>
          </a:p>
          <a:p>
            <a:r>
              <a:rPr lang="en-US" dirty="0" smtClean="0"/>
              <a:t>First, changes in the expected price level shift the SRAS curve (this should be clear from the equation, as should the fact that a change in the natural rate of output will shift the SRAS curve).  </a:t>
            </a:r>
          </a:p>
          <a:p>
            <a:endParaRPr lang="en-US" dirty="0" smtClean="0"/>
          </a:p>
          <a:p>
            <a:r>
              <a:rPr lang="en-US" dirty="0" smtClean="0"/>
              <a:t>The second lesson concerns the adjustment of the economy back to full-employment output.  </a:t>
            </a:r>
          </a:p>
          <a:p>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141CAB2-4248-4B18-BB70-C2B3E934BB2C}" type="slidenum">
              <a:rPr lang="en-US" smtClean="0"/>
              <a:pPr/>
              <a:t>14</a:t>
            </a:fld>
            <a:endParaRPr lang="en-US"/>
          </a:p>
        </p:txBody>
      </p:sp>
      <p:sp>
        <p:nvSpPr>
          <p:cNvPr id="60420" name="Rectangle 3"/>
          <p:cNvSpPr>
            <a:spLocks noGrp="1" noChangeArrowheads="1"/>
          </p:cNvSpPr>
          <p:nvPr>
            <p:ph type="body" idx="1"/>
          </p:nvPr>
        </p:nvSpPr>
        <p:spPr/>
        <p:txBody>
          <a:bodyPr/>
          <a:lstStyle/>
          <a:p>
            <a:r>
              <a:rPr lang="en-US" dirty="0" smtClean="0"/>
              <a:t> β</a:t>
            </a:r>
            <a:r>
              <a:rPr lang="en-US" dirty="0" smtClean="0">
                <a:sym typeface="Symbol" pitchFamily="18" charset="2"/>
              </a:rPr>
              <a:t> measures the responsiveness of inflation to cyclical unemployment.  </a:t>
            </a:r>
          </a:p>
        </p:txBody>
      </p:sp>
      <p:sp>
        <p:nvSpPr>
          <p:cNvPr id="4" name="Slide Image Placeholder 3"/>
          <p:cNvSpPr>
            <a:spLocks noGrp="1" noRot="1" noChangeAspect="1"/>
          </p:cNvSpPr>
          <p:nvPr>
            <p:ph type="sldImg"/>
          </p:nvPr>
        </p:nvSpPr>
        <p:spPr>
          <a:xfrm>
            <a:off x="1558925" y="650875"/>
            <a:ext cx="3748088" cy="2811463"/>
          </a:xfr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38B46C6-DB00-48DD-9DEE-B074E5C64984}" type="slidenum">
              <a:rPr lang="en-US"/>
              <a:pPr>
                <a:defRPr/>
              </a:pPr>
              <a:t>15</a:t>
            </a:fld>
            <a:endParaRPr lang="en-US"/>
          </a:p>
        </p:txBody>
      </p:sp>
      <p:sp>
        <p:nvSpPr>
          <p:cNvPr id="61443" name="Rectangle 2"/>
          <p:cNvSpPr>
            <a:spLocks noGrp="1" noRot="1" noChangeAspect="1" noChangeArrowheads="1" noTextEdit="1"/>
          </p:cNvSpPr>
          <p:nvPr>
            <p:ph type="sldImg"/>
          </p:nvPr>
        </p:nvSpPr>
        <p:spPr>
          <a:xfrm>
            <a:off x="1558925" y="650875"/>
            <a:ext cx="3748088" cy="2811463"/>
          </a:xfrm>
          <a:ln/>
        </p:spPr>
      </p:sp>
      <p:sp>
        <p:nvSpPr>
          <p:cNvPr id="61444" name="Rectangle 3"/>
          <p:cNvSpPr>
            <a:spLocks noGrp="1" noChangeArrowheads="1"/>
          </p:cNvSpPr>
          <p:nvPr>
            <p:ph type="body" idx="1"/>
          </p:nvPr>
        </p:nvSpPr>
        <p:spPr>
          <a:xfrm>
            <a:off x="914400" y="3838575"/>
            <a:ext cx="5029200" cy="4619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Explain each equation briefly before displaying the next.  Here are the explanations:</a:t>
            </a:r>
          </a:p>
          <a:p>
            <a:pPr marL="280988" lvl="1" indent="-166688">
              <a:spcBef>
                <a:spcPts val="400"/>
              </a:spcBef>
              <a:buFont typeface="Wingdings" pitchFamily="2" charset="2"/>
              <a:buChar char="§"/>
            </a:pPr>
            <a:r>
              <a:rPr lang="en-US" dirty="0" smtClean="0"/>
              <a:t>Equation (1)  is the SRAS equation.</a:t>
            </a:r>
          </a:p>
          <a:p>
            <a:pPr marL="280988" lvl="1" indent="-166688">
              <a:spcBef>
                <a:spcPts val="400"/>
              </a:spcBef>
              <a:buFont typeface="Wingdings" pitchFamily="2" charset="2"/>
              <a:buChar char="§"/>
            </a:pPr>
            <a:r>
              <a:rPr lang="en-US" dirty="0" smtClean="0"/>
              <a:t>Solve (1) for P to get (2).</a:t>
            </a:r>
          </a:p>
          <a:p>
            <a:pPr marL="280988" lvl="1" indent="-166688">
              <a:spcBef>
                <a:spcPts val="400"/>
              </a:spcBef>
              <a:buFont typeface="Wingdings" pitchFamily="2" charset="2"/>
              <a:buChar char="§"/>
            </a:pPr>
            <a:r>
              <a:rPr lang="en-US" dirty="0" smtClean="0"/>
              <a:t>To get (3), add the supply shock term to (2). </a:t>
            </a:r>
          </a:p>
          <a:p>
            <a:pPr marL="280988" lvl="1" indent="-166688">
              <a:spcBef>
                <a:spcPts val="400"/>
              </a:spcBef>
              <a:buFont typeface="Wingdings" pitchFamily="2" charset="2"/>
              <a:buChar char="§"/>
            </a:pPr>
            <a:r>
              <a:rPr lang="en-US" dirty="0" smtClean="0"/>
              <a:t>To get (4), subtract last year’s price level (P</a:t>
            </a:r>
            <a:r>
              <a:rPr lang="en-US" baseline="-25000" dirty="0" smtClean="0"/>
              <a:t>-1</a:t>
            </a:r>
            <a:r>
              <a:rPr lang="en-US" dirty="0" smtClean="0"/>
              <a:t>) from both sides.</a:t>
            </a:r>
          </a:p>
          <a:p>
            <a:pPr marL="280988" lvl="1" indent="-166688">
              <a:spcBef>
                <a:spcPts val="400"/>
              </a:spcBef>
              <a:buFont typeface="Wingdings" pitchFamily="2" charset="2"/>
              <a:buChar char="§"/>
            </a:pPr>
            <a:r>
              <a:rPr lang="en-US" dirty="0" smtClean="0"/>
              <a:t>To get (5), write </a:t>
            </a:r>
            <a:r>
              <a:rPr lang="en-US" b="1" dirty="0" smtClean="0">
                <a:sym typeface="Symbol" pitchFamily="18" charset="2"/>
              </a:rPr>
              <a:t>π</a:t>
            </a:r>
            <a:r>
              <a:rPr lang="en-US" dirty="0" smtClean="0">
                <a:sym typeface="Symbol" pitchFamily="18" charset="2"/>
              </a:rPr>
              <a:t> in place of (P- </a:t>
            </a:r>
            <a:r>
              <a:rPr lang="en-US" dirty="0" smtClean="0"/>
              <a:t>P</a:t>
            </a:r>
            <a:r>
              <a:rPr lang="en-US" baseline="-25000" dirty="0" smtClean="0"/>
              <a:t>-1</a:t>
            </a:r>
            <a:r>
              <a:rPr lang="en-US" dirty="0" smtClean="0"/>
              <a:t>) and E</a:t>
            </a:r>
            <a:r>
              <a:rPr lang="en-US" b="1" dirty="0" smtClean="0">
                <a:sym typeface="Symbol" pitchFamily="18" charset="2"/>
              </a:rPr>
              <a:t>π</a:t>
            </a:r>
            <a:r>
              <a:rPr lang="en-US" dirty="0" smtClean="0">
                <a:sym typeface="Symbol" pitchFamily="18" charset="2"/>
              </a:rPr>
              <a:t> in place of (EP- </a:t>
            </a:r>
            <a:r>
              <a:rPr lang="en-US" dirty="0" smtClean="0"/>
              <a:t>P</a:t>
            </a:r>
            <a:r>
              <a:rPr lang="en-US" baseline="-25000" dirty="0" smtClean="0"/>
              <a:t>-1</a:t>
            </a:r>
            <a:r>
              <a:rPr lang="en-US" dirty="0" smtClean="0"/>
              <a:t>).  Note that the change in the price level is not exactly the inflation rate, unless we interpret P as the natural log of the price level. </a:t>
            </a:r>
          </a:p>
          <a:p>
            <a:pPr marL="280988" lvl="1" indent="-166688">
              <a:spcBef>
                <a:spcPts val="400"/>
              </a:spcBef>
              <a:buFont typeface="Wingdings" pitchFamily="2" charset="2"/>
              <a:buChar char="§"/>
            </a:pPr>
            <a:r>
              <a:rPr lang="en-US" dirty="0" smtClean="0"/>
              <a:t>Equation (6) captures the relationship between output and unemployment from </a:t>
            </a:r>
            <a:r>
              <a:rPr lang="en-US" dirty="0" err="1" smtClean="0"/>
              <a:t>Okun’s</a:t>
            </a:r>
            <a:r>
              <a:rPr lang="en-US" dirty="0" smtClean="0"/>
              <a:t> </a:t>
            </a:r>
            <a:r>
              <a:rPr lang="en-US" dirty="0" smtClean="0"/>
              <a:t>law:  </a:t>
            </a:r>
            <a:r>
              <a:rPr lang="en-US" dirty="0" smtClean="0"/>
              <a:t>the deviation of output from its natural rate is inversely related to cyclical unemployment.  </a:t>
            </a:r>
          </a:p>
          <a:p>
            <a:pPr marL="280988" lvl="1" indent="-166688">
              <a:spcBef>
                <a:spcPts val="400"/>
              </a:spcBef>
              <a:buFont typeface="Wingdings" pitchFamily="2" charset="2"/>
              <a:buChar char="§"/>
            </a:pPr>
            <a:r>
              <a:rPr lang="en-US" dirty="0" smtClean="0"/>
              <a:t>Substituting (6) into (5) gives (7), the Phillips curve equation introduced on the preceding slide. </a:t>
            </a:r>
          </a:p>
          <a:p>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0008C23-288C-4B1E-B00E-7BC025FA80D9}" type="slidenum">
              <a:rPr lang="en-US"/>
              <a:pPr>
                <a:defRPr/>
              </a:pPr>
              <a:t>16</a:t>
            </a:fld>
            <a:endParaRPr lang="en-US"/>
          </a:p>
        </p:txBody>
      </p:sp>
      <p:sp>
        <p:nvSpPr>
          <p:cNvPr id="62467" name="Rectangle 2"/>
          <p:cNvSpPr>
            <a:spLocks noGrp="1" noRot="1" noChangeAspect="1" noChangeArrowheads="1" noTextEdit="1"/>
          </p:cNvSpPr>
          <p:nvPr>
            <p:ph type="sldImg"/>
          </p:nvPr>
        </p:nvSpPr>
        <p:spPr>
          <a:xfrm>
            <a:off x="1558925" y="650875"/>
            <a:ext cx="3748088" cy="2811463"/>
          </a:xfrm>
          <a:ln/>
        </p:spPr>
      </p:sp>
      <p:sp>
        <p:nvSpPr>
          <p:cNvPr id="6246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4A11466-0724-4794-82B0-0E026ACD6A70}" type="slidenum">
              <a:rPr lang="en-US"/>
              <a:pPr>
                <a:defRPr/>
              </a:pPr>
              <a:t>17</a:t>
            </a:fld>
            <a:endParaRPr lang="en-US"/>
          </a:p>
        </p:txBody>
      </p:sp>
      <p:sp>
        <p:nvSpPr>
          <p:cNvPr id="63491" name="Rectangle 2"/>
          <p:cNvSpPr>
            <a:spLocks noGrp="1" noRot="1" noChangeAspect="1" noChangeArrowheads="1" noTextEdit="1"/>
          </p:cNvSpPr>
          <p:nvPr>
            <p:ph type="sldImg"/>
          </p:nvPr>
        </p:nvSpPr>
        <p:spPr>
          <a:xfrm>
            <a:off x="1558925" y="650875"/>
            <a:ext cx="3748088" cy="2811463"/>
          </a:xfrm>
          <a:ln/>
        </p:spPr>
      </p:sp>
      <p:sp>
        <p:nvSpPr>
          <p:cNvPr id="6349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C125AD7-81F8-4A6E-A03D-E2B08AED8EE3}" type="slidenum">
              <a:rPr lang="en-US"/>
              <a:pPr>
                <a:defRPr/>
              </a:pPr>
              <a:t>18</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1</a:t>
            </a:fld>
            <a:endParaRPr lang="en-US"/>
          </a:p>
        </p:txBody>
      </p:sp>
    </p:spTree>
    <p:extLst>
      <p:ext uri="{BB962C8B-B14F-4D97-AF65-F5344CB8AC3E}">
        <p14:creationId xmlns:p14="http://schemas.microsoft.com/office/powerpoint/2010/main" val="42523556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408B28D-5AAF-45DF-A578-886599F911C5}" type="slidenum">
              <a:rPr lang="en-US"/>
              <a:pPr>
                <a:defRPr/>
              </a:pPr>
              <a:t>19</a:t>
            </a:fld>
            <a:endParaRPr lang="en-US"/>
          </a:p>
        </p:txBody>
      </p:sp>
      <p:sp>
        <p:nvSpPr>
          <p:cNvPr id="65539" name="Rectangle 2"/>
          <p:cNvSpPr>
            <a:spLocks noGrp="1" noRot="1" noChangeAspect="1" noChangeArrowheads="1" noTextEdit="1"/>
          </p:cNvSpPr>
          <p:nvPr>
            <p:ph type="sldImg"/>
          </p:nvPr>
        </p:nvSpPr>
        <p:spPr>
          <a:xfrm>
            <a:off x="1558925" y="650875"/>
            <a:ext cx="3748088" cy="2811463"/>
          </a:xfrm>
          <a:ln/>
        </p:spPr>
      </p:sp>
      <p:sp>
        <p:nvSpPr>
          <p:cNvPr id="655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Of course, a favorable supply shock that lowers production costs will</a:t>
            </a:r>
            <a:r>
              <a:rPr lang="en-US" i="0" dirty="0" smtClean="0"/>
              <a:t> push </a:t>
            </a:r>
            <a:r>
              <a:rPr lang="en-US" dirty="0" smtClean="0"/>
              <a:t>inflation down, and a negative demand shock which raises cyclical unemployment will pull inflation down.  </a:t>
            </a:r>
          </a:p>
          <a:p>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E1F914B-92D6-40D1-99E9-D043C428F26E}" type="slidenum">
              <a:rPr lang="en-US"/>
              <a:pPr>
                <a:defRPr/>
              </a:pPr>
              <a:t>20</a:t>
            </a:fld>
            <a:endParaRPr lang="en-US"/>
          </a:p>
        </p:txBody>
      </p:sp>
      <p:sp>
        <p:nvSpPr>
          <p:cNvPr id="66563" name="Rectangle 2"/>
          <p:cNvSpPr>
            <a:spLocks noGrp="1" noRot="1" noChangeAspect="1" noChangeArrowheads="1" noTextEdit="1"/>
          </p:cNvSpPr>
          <p:nvPr>
            <p:ph type="sldImg"/>
          </p:nvPr>
        </p:nvSpPr>
        <p:spPr>
          <a:xfrm>
            <a:off x="1558925" y="650875"/>
            <a:ext cx="3748088" cy="2811463"/>
          </a:xfrm>
          <a:ln/>
        </p:spPr>
      </p:sp>
      <p:sp>
        <p:nvSpPr>
          <p:cNvPr id="6656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Here, the “short run” is the period until people adjust their expectations of inflation.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0FF7DE8-259E-423E-BE6D-DA57B96EF6C7}" type="slidenum">
              <a:rPr lang="en-US" smtClean="0"/>
              <a:pPr/>
              <a:t>21</a:t>
            </a:fld>
            <a:endParaRPr lang="en-US"/>
          </a:p>
        </p:txBody>
      </p:sp>
      <p:sp>
        <p:nvSpPr>
          <p:cNvPr id="67588" name="Rectangle 3"/>
          <p:cNvSpPr>
            <a:spLocks noGrp="1" noChangeArrowheads="1"/>
          </p:cNvSpPr>
          <p:nvPr>
            <p:ph type="body" idx="1"/>
          </p:nvPr>
        </p:nvSpPr>
        <p:spPr/>
        <p:txBody>
          <a:bodyPr/>
          <a:lstStyle/>
          <a:p>
            <a:r>
              <a:rPr lang="en-US" dirty="0" smtClean="0"/>
              <a:t>After displaying this slide, you might consider giving your students an exercise using the </a:t>
            </a:r>
            <a:r>
              <a:rPr lang="en-US" dirty="0" smtClean="0"/>
              <a:t>Phillips curve.  </a:t>
            </a:r>
            <a:r>
              <a:rPr lang="en-US" dirty="0" smtClean="0"/>
              <a:t>One possibility would be to ask them to draw a graph of the PC curve, then show what happens to it in the face of an adverse supply shock or an increase in the natural rate of unemployment, giving intuition for each. </a:t>
            </a:r>
          </a:p>
          <a:p>
            <a:endParaRPr lang="en-US" dirty="0" smtClean="0"/>
          </a:p>
          <a:p>
            <a:r>
              <a:rPr lang="en-US" dirty="0" smtClean="0"/>
              <a:t>The intuition for why an increase in the natural rate shifts the PC upward (or rightward) is as follows:</a:t>
            </a:r>
          </a:p>
          <a:p>
            <a:endParaRPr lang="en-US" dirty="0" smtClean="0"/>
          </a:p>
          <a:p>
            <a:r>
              <a:rPr lang="en-US" dirty="0" smtClean="0"/>
              <a:t>At any given value of actual unemployment, an increase in the natural rate implies a decrease in cyclical unemployment, which increases inflation by increasing pressures for wages to rise.  Thus, each value of unemployment has a higher value of inflation than before.  </a:t>
            </a:r>
          </a:p>
        </p:txBody>
      </p:sp>
      <p:sp>
        <p:nvSpPr>
          <p:cNvPr id="4" name="Slide Image Placeholder 3"/>
          <p:cNvSpPr>
            <a:spLocks noGrp="1" noRot="1" noChangeAspect="1"/>
          </p:cNvSpPr>
          <p:nvPr>
            <p:ph type="sldImg"/>
          </p:nvPr>
        </p:nvSpPr>
        <p:spPr>
          <a:xfrm>
            <a:off x="1558925" y="650875"/>
            <a:ext cx="3748088" cy="2811463"/>
          </a:xfr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67C7E29-3001-48B2-A96D-67AA0D3E4D14}" type="slidenum">
              <a:rPr lang="en-US"/>
              <a:pPr>
                <a:defRPr/>
              </a:pPr>
              <a:t>22</a:t>
            </a:fld>
            <a:endParaRPr lang="en-US"/>
          </a:p>
        </p:txBody>
      </p:sp>
      <p:sp>
        <p:nvSpPr>
          <p:cNvPr id="68611" name="Rectangle 2"/>
          <p:cNvSpPr>
            <a:spLocks noGrp="1" noRot="1" noChangeAspect="1" noChangeArrowheads="1" noTextEdit="1"/>
          </p:cNvSpPr>
          <p:nvPr>
            <p:ph type="sldImg"/>
          </p:nvPr>
        </p:nvSpPr>
        <p:spPr>
          <a:xfrm>
            <a:off x="1558925" y="650875"/>
            <a:ext cx="3748088" cy="2811463"/>
          </a:xfrm>
          <a:ln/>
        </p:spPr>
      </p:sp>
      <p:sp>
        <p:nvSpPr>
          <p:cNvPr id="6861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7A827D1-EDCD-47D7-A352-9C802F0066A8}" type="slidenum">
              <a:rPr lang="en-US"/>
              <a:pPr>
                <a:defRPr/>
              </a:pPr>
              <a:t>23</a:t>
            </a:fld>
            <a:endParaRPr lang="en-US"/>
          </a:p>
        </p:txBody>
      </p:sp>
      <p:sp>
        <p:nvSpPr>
          <p:cNvPr id="69635" name="Rectangle 2"/>
          <p:cNvSpPr>
            <a:spLocks noGrp="1" noRot="1" noChangeAspect="1" noChangeArrowheads="1" noTextEdit="1"/>
          </p:cNvSpPr>
          <p:nvPr>
            <p:ph type="sldImg"/>
          </p:nvPr>
        </p:nvSpPr>
        <p:spPr>
          <a:xfrm>
            <a:off x="1558925" y="650875"/>
            <a:ext cx="3748088" cy="2811463"/>
          </a:xfrm>
          <a:ln/>
        </p:spPr>
      </p:sp>
      <p:sp>
        <p:nvSpPr>
          <p:cNvPr id="6963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95E5737-2516-4D5D-8B96-1494C7AC87DD}" type="slidenum">
              <a:rPr lang="en-US" smtClean="0"/>
              <a:pPr/>
              <a:t>24</a:t>
            </a:fld>
            <a:endParaRPr lang="en-US"/>
          </a:p>
        </p:txBody>
      </p:sp>
      <p:sp>
        <p:nvSpPr>
          <p:cNvPr id="70660" name="Rectangle 3"/>
          <p:cNvSpPr>
            <a:spLocks noGrp="1" noChangeArrowheads="1"/>
          </p:cNvSpPr>
          <p:nvPr>
            <p:ph type="body" idx="1"/>
          </p:nvPr>
        </p:nvSpPr>
        <p:spPr/>
        <p:txBody>
          <a:bodyPr/>
          <a:lstStyle/>
          <a:p>
            <a:r>
              <a:rPr lang="en-US" dirty="0" smtClean="0"/>
              <a:t>Here’s a good example to illustrate the difference between adaptive and rational expectations.  </a:t>
            </a:r>
          </a:p>
          <a:p>
            <a:endParaRPr lang="en-US" dirty="0" smtClean="0"/>
          </a:p>
          <a:p>
            <a:r>
              <a:rPr lang="en-US" dirty="0" smtClean="0"/>
              <a:t>Suppose the Fed announces a shift in priorities, from maintaining low inflation to maintaining low unemployment w/o regard to inflation; this shift will start affecting policy next week.  </a:t>
            </a:r>
          </a:p>
          <a:p>
            <a:endParaRPr lang="en-US" dirty="0" smtClean="0"/>
          </a:p>
          <a:p>
            <a:r>
              <a:rPr lang="en-US" dirty="0" smtClean="0"/>
              <a:t>If expectations are adaptive, then expected inflation will not change, because it is based on past inflation.  The Fed’s announcement pertains to the future, and has no impact on past inflation.  </a:t>
            </a:r>
          </a:p>
          <a:p>
            <a:endParaRPr lang="en-US" dirty="0" smtClean="0"/>
          </a:p>
          <a:p>
            <a:r>
              <a:rPr lang="en-US" dirty="0" smtClean="0"/>
              <a:t>If expectations are rational, then expected inflation will increase right away, as people factor this announcement into their forecasts.  </a:t>
            </a:r>
          </a:p>
        </p:txBody>
      </p:sp>
      <p:sp>
        <p:nvSpPr>
          <p:cNvPr id="4" name="Slide Image Placeholder 3"/>
          <p:cNvSpPr>
            <a:spLocks noGrp="1" noRot="1" noChangeAspect="1"/>
          </p:cNvSpPr>
          <p:nvPr>
            <p:ph type="sldImg"/>
          </p:nvPr>
        </p:nvSpPr>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2FCC54E-7147-4830-B78A-097E50879D92}" type="slidenum">
              <a:rPr lang="en-US" smtClean="0"/>
              <a:pPr/>
              <a:t>25</a:t>
            </a:fld>
            <a:endParaRPr lang="en-US"/>
          </a:p>
        </p:txBody>
      </p:sp>
      <p:sp>
        <p:nvSpPr>
          <p:cNvPr id="71684" name="Rectangle 3"/>
          <p:cNvSpPr>
            <a:spLocks noGrp="1" noChangeArrowheads="1"/>
          </p:cNvSpPr>
          <p:nvPr>
            <p:ph type="body" idx="1"/>
          </p:nvPr>
        </p:nvSpPr>
        <p:spPr/>
        <p:txBody>
          <a:bodyPr/>
          <a:lstStyle/>
          <a:p>
            <a:r>
              <a:rPr lang="en-US" dirty="0" smtClean="0"/>
              <a:t>Here’s an interesting and important implication:  </a:t>
            </a:r>
          </a:p>
          <a:p>
            <a:endParaRPr lang="en-US" dirty="0" smtClean="0"/>
          </a:p>
          <a:p>
            <a:r>
              <a:rPr lang="en-US" dirty="0" smtClean="0"/>
              <a:t>Central banks that are politically independent are typically more credible than those that are puppets of elected officials.  Hence, in countries with central banks that are NOT politically independent, it is usually far costlier to reduce inflation.  A very worthwhile reform, therefore, would be for governments to give their central banks independence.</a:t>
            </a:r>
          </a:p>
          <a:p>
            <a:endParaRPr lang="en-US" dirty="0" smtClean="0"/>
          </a:p>
        </p:txBody>
      </p:sp>
      <p:sp>
        <p:nvSpPr>
          <p:cNvPr id="4" name="Slide Image Placeholder 3"/>
          <p:cNvSpPr>
            <a:spLocks noGrp="1" noRot="1" noChangeAspect="1"/>
          </p:cNvSpPr>
          <p:nvPr>
            <p:ph type="sldImg"/>
          </p:nvPr>
        </p:nvSpPr>
        <p:spPr>
          <a:xfrm>
            <a:off x="1558925" y="650875"/>
            <a:ext cx="3748088" cy="2811463"/>
          </a:xfr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11A819D-60F9-4F38-A602-3BF307653DFC}" type="slidenum">
              <a:rPr lang="en-US"/>
              <a:pPr>
                <a:defRPr/>
              </a:pPr>
              <a:t>26</a:t>
            </a:fld>
            <a:endParaRPr lang="en-US"/>
          </a:p>
        </p:txBody>
      </p:sp>
      <p:sp>
        <p:nvSpPr>
          <p:cNvPr id="72707" name="Rectangle 2"/>
          <p:cNvSpPr>
            <a:spLocks noGrp="1" noRot="1" noChangeAspect="1" noChangeArrowheads="1" noTextEdit="1"/>
          </p:cNvSpPr>
          <p:nvPr>
            <p:ph type="sldImg"/>
          </p:nvPr>
        </p:nvSpPr>
        <p:spPr>
          <a:xfrm>
            <a:off x="1558925" y="650875"/>
            <a:ext cx="3748088" cy="2811463"/>
          </a:xfrm>
          <a:ln/>
        </p:spPr>
      </p:sp>
      <p:sp>
        <p:nvSpPr>
          <p:cNvPr id="7270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natural rate of unemployment is assumed to be 6.0% during the early 1980s.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284525C-A97F-4EC2-87CA-6A80A56E3D84}" type="slidenum">
              <a:rPr lang="en-US"/>
              <a:pPr>
                <a:defRPr/>
              </a:pPr>
              <a:t>27</a:t>
            </a:fld>
            <a:endParaRPr lang="en-US"/>
          </a:p>
        </p:txBody>
      </p:sp>
      <p:sp>
        <p:nvSpPr>
          <p:cNvPr id="73731" name="Rectangle 2"/>
          <p:cNvSpPr>
            <a:spLocks noGrp="1" noRot="1" noChangeAspect="1" noChangeArrowheads="1" noTextEdit="1"/>
          </p:cNvSpPr>
          <p:nvPr>
            <p:ph type="sldImg"/>
          </p:nvPr>
        </p:nvSpPr>
        <p:spPr>
          <a:xfrm>
            <a:off x="1558925" y="650875"/>
            <a:ext cx="3748088" cy="2811463"/>
          </a:xfrm>
          <a:ln/>
        </p:spPr>
      </p:sp>
      <p:sp>
        <p:nvSpPr>
          <p:cNvPr id="7373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539A990-88D1-4BE4-8B62-6E2CE7A751F4}" type="slidenum">
              <a:rPr lang="en-US"/>
              <a:pPr>
                <a:defRPr/>
              </a:pPr>
              <a:t>28</a:t>
            </a:fld>
            <a:endParaRPr lang="en-US"/>
          </a:p>
        </p:txBody>
      </p:sp>
      <p:sp>
        <p:nvSpPr>
          <p:cNvPr id="74755" name="Rectangle 2"/>
          <p:cNvSpPr>
            <a:spLocks noGrp="1" noRot="1" noChangeAspect="1" noChangeArrowheads="1" noTextEdit="1"/>
          </p:cNvSpPr>
          <p:nvPr>
            <p:ph type="sldImg"/>
          </p:nvPr>
        </p:nvSpPr>
        <p:spPr>
          <a:xfrm>
            <a:off x="1558925" y="650875"/>
            <a:ext cx="3748088" cy="2811463"/>
          </a:xfrm>
          <a:ln/>
        </p:spPr>
      </p:sp>
      <p:sp>
        <p:nvSpPr>
          <p:cNvPr id="7475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natural rate hypothesis allows us to study the long run separately from the short run.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xfrm>
            <a:off x="1558925" y="650875"/>
            <a:ext cx="3748088" cy="2811463"/>
          </a:xfrm>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205224BA-FDE7-4EB9-9EA3-5D60F3A2503D}" type="slidenum">
              <a:rPr lang="en-US" smtClean="0"/>
              <a:pPr>
                <a:defRPr/>
              </a:pPr>
              <a:t>2</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506B9F8-9568-42BE-BA6F-261A2B19CD04}" type="slidenum">
              <a:rPr lang="en-US"/>
              <a:pPr>
                <a:defRPr/>
              </a:pPr>
              <a:t>29</a:t>
            </a:fld>
            <a:endParaRPr lang="en-US"/>
          </a:p>
        </p:txBody>
      </p:sp>
      <p:sp>
        <p:nvSpPr>
          <p:cNvPr id="75779" name="Rectangle 2"/>
          <p:cNvSpPr>
            <a:spLocks noGrp="1" noRot="1" noChangeAspect="1" noChangeArrowheads="1" noTextEdit="1"/>
          </p:cNvSpPr>
          <p:nvPr>
            <p:ph type="sldImg"/>
          </p:nvPr>
        </p:nvSpPr>
        <p:spPr>
          <a:xfrm>
            <a:off x="1558925" y="650875"/>
            <a:ext cx="3748088" cy="2811463"/>
          </a:xfrm>
          <a:ln/>
        </p:spPr>
      </p:sp>
      <p:sp>
        <p:nvSpPr>
          <p:cNvPr id="7578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7AC59BF-0458-4CDB-B040-9D81D27C97AE}" type="slidenum">
              <a:rPr lang="en-US"/>
              <a:pPr>
                <a:defRPr/>
              </a:pPr>
              <a:t>30</a:t>
            </a:fld>
            <a:endParaRPr lang="en-US"/>
          </a:p>
        </p:txBody>
      </p:sp>
      <p:sp>
        <p:nvSpPr>
          <p:cNvPr id="76803" name="Rectangle 2"/>
          <p:cNvSpPr>
            <a:spLocks noGrp="1" noRot="1" noChangeAspect="1" noChangeArrowheads="1" noTextEdit="1"/>
          </p:cNvSpPr>
          <p:nvPr>
            <p:ph type="sldImg"/>
          </p:nvPr>
        </p:nvSpPr>
        <p:spPr>
          <a:xfrm>
            <a:off x="1558925" y="650875"/>
            <a:ext cx="3748088" cy="2811463"/>
          </a:xfrm>
          <a:ln/>
        </p:spPr>
      </p:sp>
      <p:sp>
        <p:nvSpPr>
          <p:cNvPr id="7680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31</a:t>
            </a:fld>
            <a:endParaRPr lang="en-US"/>
          </a:p>
        </p:txBody>
      </p:sp>
    </p:spTree>
    <p:extLst>
      <p:ext uri="{BB962C8B-B14F-4D97-AF65-F5344CB8AC3E}">
        <p14:creationId xmlns:p14="http://schemas.microsoft.com/office/powerpoint/2010/main" val="12620254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32</a:t>
            </a:fld>
            <a:endParaRPr lang="en-US"/>
          </a:p>
        </p:txBody>
      </p:sp>
    </p:spTree>
    <p:extLst>
      <p:ext uri="{BB962C8B-B14F-4D97-AF65-F5344CB8AC3E}">
        <p14:creationId xmlns:p14="http://schemas.microsoft.com/office/powerpoint/2010/main" val="12620254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33</a:t>
            </a:fld>
            <a:endParaRPr lang="en-US"/>
          </a:p>
        </p:txBody>
      </p:sp>
    </p:spTree>
    <p:extLst>
      <p:ext uri="{BB962C8B-B14F-4D97-AF65-F5344CB8AC3E}">
        <p14:creationId xmlns:p14="http://schemas.microsoft.com/office/powerpoint/2010/main" val="12620254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34</a:t>
            </a:fld>
            <a:endParaRPr lang="en-US"/>
          </a:p>
        </p:txBody>
      </p:sp>
    </p:spTree>
    <p:extLst>
      <p:ext uri="{BB962C8B-B14F-4D97-AF65-F5344CB8AC3E}">
        <p14:creationId xmlns:p14="http://schemas.microsoft.com/office/powerpoint/2010/main" val="1262025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xfrm>
            <a:off x="1558925" y="650875"/>
            <a:ext cx="3748088" cy="2811463"/>
          </a:xfrm>
          <a:ln/>
        </p:spPr>
      </p:sp>
      <p:sp>
        <p:nvSpPr>
          <p:cNvPr id="49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6A9F8BFB-DA5A-4DBE-8E38-23004BB49E9E}" type="slidenum">
              <a:rPr lang="en-US" smtClean="0"/>
              <a:pPr>
                <a:defRPr/>
              </a:pPr>
              <a:t>3</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D62E23C-162A-4065-A158-DC52F5A9E56A}" type="slidenum">
              <a:rPr lang="en-US"/>
              <a:pPr>
                <a:defRPr/>
              </a:pPr>
              <a:t>4</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If you don’t like the appearance of the term “monopolistic competition” in this slide, just change the parenthetical comment to “(</a:t>
            </a:r>
            <a:r>
              <a:rPr lang="en-US" i="1" dirty="0" smtClean="0"/>
              <a:t>i.e</a:t>
            </a:r>
            <a:r>
              <a:rPr lang="en-US" dirty="0" smtClean="0"/>
              <a:t>., firms have some market power)” or something to that effect. </a:t>
            </a:r>
          </a:p>
          <a:p>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5CA33A6-4BAF-4F66-8F13-E6DC07B63384}" type="slidenum">
              <a:rPr lang="en-US"/>
              <a:pPr>
                <a:defRPr/>
              </a:pPr>
              <a:t>5</a:t>
            </a:fld>
            <a:endParaRPr 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Interpretation of the first equation:</a:t>
            </a:r>
          </a:p>
          <a:p>
            <a:endParaRPr lang="en-US" dirty="0" smtClean="0"/>
          </a:p>
          <a:p>
            <a:r>
              <a:rPr lang="en-US" dirty="0" smtClean="0"/>
              <a:t>If output is at its natural rate, then each firm’s optimal price is the same as the overall price level.  When the economy is weak (output below its natural rate), firms set their prices lower, and in a boom when demand is high, firms set their prices higher.  </a:t>
            </a:r>
          </a:p>
          <a:p>
            <a:endParaRPr lang="en-US" dirty="0" smtClean="0"/>
          </a:p>
          <a:p>
            <a:r>
              <a:rPr lang="en-US" dirty="0" smtClean="0"/>
              <a:t>Remind your students that “</a:t>
            </a:r>
            <a:r>
              <a:rPr lang="en-US" b="1" i="1" dirty="0" smtClean="0"/>
              <a:t>E</a:t>
            </a:r>
            <a:r>
              <a:rPr lang="en-US" dirty="0" smtClean="0"/>
              <a:t>” is the expectation operator introduced in Chapter 5. </a:t>
            </a:r>
          </a:p>
          <a:p>
            <a:endParaRPr lang="en-US" dirty="0" smtClean="0"/>
          </a:p>
          <a:p>
            <a:r>
              <a:rPr lang="en-US" dirty="0" smtClean="0"/>
              <a:t>Hence, </a:t>
            </a:r>
            <a:r>
              <a:rPr lang="en-US" b="1" i="1" dirty="0" smtClean="0">
                <a:latin typeface="Times New Roman" pitchFamily="18" charset="0"/>
                <a:cs typeface="Times New Roman" pitchFamily="18" charset="0"/>
              </a:rPr>
              <a:t>EP</a:t>
            </a:r>
            <a:r>
              <a:rPr lang="en-US" dirty="0" smtClean="0"/>
              <a:t> is the expected price level and (</a:t>
            </a:r>
            <a:r>
              <a:rPr lang="en-US" b="1" i="1" dirty="0" smtClean="0">
                <a:latin typeface="Times New Roman" pitchFamily="18" charset="0"/>
                <a:cs typeface="Times New Roman" pitchFamily="18" charset="0"/>
              </a:rPr>
              <a:t>EY – </a:t>
            </a:r>
            <a:r>
              <a:rPr lang="en-US" b="1" i="1" dirty="0" err="1" smtClean="0">
                <a:latin typeface="Times New Roman" pitchFamily="18" charset="0"/>
                <a:cs typeface="Times New Roman" pitchFamily="18" charset="0"/>
              </a:rPr>
              <a:t>EYbar</a:t>
            </a:r>
            <a:r>
              <a:rPr lang="en-US" dirty="0" smtClean="0"/>
              <a:t>) is the expected deviation of output from its natural, full-employment level.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8E9563E-3C22-4EC8-9E83-C1BA92902DDB}" type="slidenum">
              <a:rPr lang="en-US"/>
              <a:pPr>
                <a:defRPr/>
              </a:pPr>
              <a:t>6</a:t>
            </a:fld>
            <a:endParaRPr lang="en-US"/>
          </a:p>
        </p:txBody>
      </p:sp>
      <p:sp>
        <p:nvSpPr>
          <p:cNvPr id="52227" name="Rectangle 2"/>
          <p:cNvSpPr>
            <a:spLocks noGrp="1" noRot="1" noChangeAspect="1" noChangeArrowheads="1" noTextEdit="1"/>
          </p:cNvSpPr>
          <p:nvPr>
            <p:ph type="sldImg"/>
          </p:nvPr>
        </p:nvSpPr>
        <p:spPr>
          <a:xfrm>
            <a:off x="1558925" y="650875"/>
            <a:ext cx="3748088" cy="2811463"/>
          </a:xfrm>
          <a:ln/>
        </p:spPr>
      </p:sp>
      <p:sp>
        <p:nvSpPr>
          <p:cNvPr id="5222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0251147-0350-4A6C-BD9F-61AE836D716B}" type="slidenum">
              <a:rPr lang="en-US"/>
              <a:pPr>
                <a:defRPr/>
              </a:pPr>
              <a:t>7</a:t>
            </a:fld>
            <a:endParaRPr lang="en-US"/>
          </a:p>
        </p:txBody>
      </p:sp>
      <p:sp>
        <p:nvSpPr>
          <p:cNvPr id="53251" name="Rectangle 2"/>
          <p:cNvSpPr>
            <a:spLocks noGrp="1" noRot="1" noChangeAspect="1" noChangeArrowheads="1" noTextEdit="1"/>
          </p:cNvSpPr>
          <p:nvPr>
            <p:ph type="sldImg"/>
          </p:nvPr>
        </p:nvSpPr>
        <p:spPr>
          <a:xfrm>
            <a:off x="1558925" y="650875"/>
            <a:ext cx="3748088" cy="2811463"/>
          </a:xfrm>
          <a:ln/>
        </p:spPr>
      </p:sp>
      <p:sp>
        <p:nvSpPr>
          <p:cNvPr id="532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F14D11B-60F0-48C2-BA22-A1CEB11DF3DC}" type="slidenum">
              <a:rPr lang="en-US"/>
              <a:pPr>
                <a:defRPr/>
              </a:pPr>
              <a:t>8</a:t>
            </a:fld>
            <a:endParaRPr lang="en-US"/>
          </a:p>
        </p:txBody>
      </p:sp>
      <p:sp>
        <p:nvSpPr>
          <p:cNvPr id="54275" name="Rectangle 2"/>
          <p:cNvSpPr>
            <a:spLocks noGrp="1" noRot="1" noChangeAspect="1" noChangeArrowheads="1" noTextEdit="1"/>
          </p:cNvSpPr>
          <p:nvPr>
            <p:ph type="sldImg"/>
          </p:nvPr>
        </p:nvSpPr>
        <p:spPr>
          <a:xfrm>
            <a:off x="1558925" y="650875"/>
            <a:ext cx="3748088" cy="2811463"/>
          </a:xfrm>
          <a:ln/>
        </p:spPr>
      </p:sp>
      <p:sp>
        <p:nvSpPr>
          <p:cNvPr id="5427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bg>
      <p:bgPr>
        <a:solidFill>
          <a:srgbClr val="043333"/>
        </a:solidFill>
        <a:effectLst/>
      </p:bgPr>
    </p:bg>
    <p:spTree>
      <p:nvGrpSpPr>
        <p:cNvPr id="1" name=""/>
        <p:cNvGrpSpPr/>
        <p:nvPr/>
      </p:nvGrpSpPr>
      <p:grpSpPr>
        <a:xfrm>
          <a:off x="0" y="0"/>
          <a:ext cx="0" cy="0"/>
          <a:chOff x="0" y="0"/>
          <a:chExt cx="0" cy="0"/>
        </a:xfrm>
      </p:grpSpPr>
      <p:sp>
        <p:nvSpPr>
          <p:cNvPr id="11" name="Text Box 12"/>
          <p:cNvSpPr txBox="1">
            <a:spLocks noChangeArrowheads="1"/>
          </p:cNvSpPr>
          <p:nvPr userDrawn="1"/>
        </p:nvSpPr>
        <p:spPr bwMode="auto">
          <a:xfrm>
            <a:off x="4965700" y="6498597"/>
            <a:ext cx="4178300" cy="338137"/>
          </a:xfrm>
          <a:prstGeom prst="rect">
            <a:avLst/>
          </a:prstGeom>
          <a:noFill/>
          <a:ln w="9525">
            <a:noFill/>
            <a:miter lim="800000"/>
            <a:headEnd/>
            <a:tailEnd/>
          </a:ln>
          <a:effectLst/>
        </p:spPr>
        <p:txBody>
          <a:bodyPr wrap="square">
            <a:spAutoFit/>
          </a:bodyPr>
          <a:lstStyle/>
          <a:p>
            <a:pPr algn="ctr">
              <a:spcBef>
                <a:spcPct val="50000"/>
              </a:spcBef>
              <a:defRPr/>
            </a:pPr>
            <a:r>
              <a:rPr lang="en-US" sz="1600" i="1" dirty="0">
                <a:solidFill>
                  <a:srgbClr val="FFEAD5"/>
                </a:solidFill>
                <a:latin typeface="Times New Roman" pitchFamily="18" charset="0"/>
                <a:cs typeface="Arial"/>
              </a:rPr>
              <a:t>© </a:t>
            </a:r>
            <a:r>
              <a:rPr lang="en-US" sz="1600" i="1" dirty="0" smtClean="0">
                <a:solidFill>
                  <a:srgbClr val="FFEAD5"/>
                </a:solidFill>
                <a:latin typeface="Times New Roman" pitchFamily="18" charset="0"/>
                <a:cs typeface="Arial"/>
              </a:rPr>
              <a:t>2016 </a:t>
            </a:r>
            <a:r>
              <a:rPr lang="en-US" sz="1600" i="1" dirty="0">
                <a:solidFill>
                  <a:srgbClr val="FFEAD5"/>
                </a:solidFill>
                <a:latin typeface="Times New Roman" pitchFamily="18" charset="0"/>
                <a:cs typeface="Arial"/>
              </a:rPr>
              <a:t>Worth Publishers, all rights reserved</a:t>
            </a:r>
          </a:p>
        </p:txBody>
      </p:sp>
      <p:pic>
        <p:nvPicPr>
          <p:cNvPr id="3" name="Picture 2" descr="banner art to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4000" cy="1866901"/>
          </a:xfrm>
          <a:prstGeom prst="rect">
            <a:avLst/>
          </a:prstGeom>
        </p:spPr>
      </p:pic>
      <p:pic>
        <p:nvPicPr>
          <p:cNvPr id="4" name="Picture 3" descr="banner.png"/>
          <p:cNvPicPr>
            <a:picLocks noChangeAspect="1"/>
          </p:cNvPicPr>
          <p:nvPr userDrawn="1"/>
        </p:nvPicPr>
        <p:blipFill rotWithShape="1">
          <a:blip r:embed="rId3">
            <a:extLst>
              <a:ext uri="{28A0092B-C50C-407E-A947-70E740481C1C}">
                <a14:useLocalDpi xmlns:a14="http://schemas.microsoft.com/office/drawing/2010/main" val="0"/>
              </a:ext>
            </a:extLst>
          </a:blip>
          <a:srcRect t="-2122" b="2122"/>
          <a:stretch/>
        </p:blipFill>
        <p:spPr>
          <a:xfrm>
            <a:off x="0" y="1826260"/>
            <a:ext cx="9144000" cy="1442469"/>
          </a:xfrm>
          <a:prstGeom prst="rect">
            <a:avLst/>
          </a:prstGeom>
        </p:spPr>
      </p:pic>
      <p:sp>
        <p:nvSpPr>
          <p:cNvPr id="15" name="TextBox 14"/>
          <p:cNvSpPr txBox="1"/>
          <p:nvPr userDrawn="1"/>
        </p:nvSpPr>
        <p:spPr>
          <a:xfrm>
            <a:off x="584200" y="3577166"/>
            <a:ext cx="8280400" cy="2068259"/>
          </a:xfrm>
          <a:prstGeom prst="rect">
            <a:avLst/>
          </a:prstGeom>
          <a:noFill/>
          <a:effectLst>
            <a:outerShdw blurRad="50800" dist="38100" dir="2700000" algn="tl" rotWithShape="0">
              <a:srgbClr val="000000">
                <a:alpha val="43000"/>
              </a:srgbClr>
            </a:outerShdw>
          </a:effectLst>
        </p:spPr>
        <p:txBody>
          <a:bodyPr wrap="square" rtlCol="0">
            <a:spAutoFit/>
          </a:bodyPr>
          <a:lstStyle/>
          <a:p>
            <a:pPr>
              <a:lnSpc>
                <a:spcPct val="120000"/>
              </a:lnSpc>
            </a:pPr>
            <a:r>
              <a:rPr lang="en-US" sz="3600" b="1" dirty="0" smtClean="0">
                <a:solidFill>
                  <a:srgbClr val="FFEAD5"/>
                </a:solidFill>
                <a:effectLst>
                  <a:outerShdw blurRad="12700" dist="38100" dir="2700000" algn="tl" rotWithShape="0">
                    <a:schemeClr val="tx1">
                      <a:alpha val="67000"/>
                    </a:schemeClr>
                  </a:outerShdw>
                </a:effectLst>
                <a:latin typeface="+mj-lt"/>
              </a:rPr>
              <a:t>Aggregate Supply and the </a:t>
            </a:r>
            <a:br>
              <a:rPr lang="en-US" sz="3600" b="1" dirty="0" smtClean="0">
                <a:solidFill>
                  <a:srgbClr val="FFEAD5"/>
                </a:solidFill>
                <a:effectLst>
                  <a:outerShdw blurRad="12700" dist="38100" dir="2700000" algn="tl" rotWithShape="0">
                    <a:schemeClr val="tx1">
                      <a:alpha val="67000"/>
                    </a:schemeClr>
                  </a:outerShdw>
                </a:effectLst>
                <a:latin typeface="+mj-lt"/>
              </a:rPr>
            </a:br>
            <a:r>
              <a:rPr lang="en-US" sz="3600" b="1" dirty="0" smtClean="0">
                <a:solidFill>
                  <a:srgbClr val="FFEAD5"/>
                </a:solidFill>
                <a:effectLst>
                  <a:outerShdw blurRad="12700" dist="38100" dir="2700000" algn="tl" rotWithShape="0">
                    <a:schemeClr val="tx1">
                      <a:alpha val="67000"/>
                    </a:schemeClr>
                  </a:outerShdw>
                </a:effectLst>
                <a:latin typeface="+mj-lt"/>
              </a:rPr>
              <a:t>Short-Run Tradeoff Between </a:t>
            </a:r>
            <a:br>
              <a:rPr lang="en-US" sz="3600" b="1" dirty="0" smtClean="0">
                <a:solidFill>
                  <a:srgbClr val="FFEAD5"/>
                </a:solidFill>
                <a:effectLst>
                  <a:outerShdw blurRad="12700" dist="38100" dir="2700000" algn="tl" rotWithShape="0">
                    <a:schemeClr val="tx1">
                      <a:alpha val="67000"/>
                    </a:schemeClr>
                  </a:outerShdw>
                </a:effectLst>
                <a:latin typeface="+mj-lt"/>
              </a:rPr>
            </a:br>
            <a:r>
              <a:rPr lang="en-US" sz="3600" b="1" dirty="0" smtClean="0">
                <a:solidFill>
                  <a:srgbClr val="FFEAD5"/>
                </a:solidFill>
                <a:effectLst>
                  <a:outerShdw blurRad="12700" dist="38100" dir="2700000" algn="tl" rotWithShape="0">
                    <a:schemeClr val="tx1">
                      <a:alpha val="67000"/>
                    </a:schemeClr>
                  </a:outerShdw>
                </a:effectLst>
                <a:latin typeface="+mj-lt"/>
              </a:rPr>
              <a:t>Inflation and Unemployment</a:t>
            </a:r>
          </a:p>
        </p:txBody>
      </p:sp>
      <p:sp>
        <p:nvSpPr>
          <p:cNvPr id="17" name="TextBox 16"/>
          <p:cNvSpPr txBox="1"/>
          <p:nvPr userDrawn="1"/>
        </p:nvSpPr>
        <p:spPr>
          <a:xfrm>
            <a:off x="7581900" y="138348"/>
            <a:ext cx="1292625" cy="1384995"/>
          </a:xfrm>
          <a:prstGeom prst="rect">
            <a:avLst/>
          </a:prstGeom>
          <a:noFill/>
        </p:spPr>
        <p:txBody>
          <a:bodyPr wrap="square" rtlCol="0">
            <a:spAutoFit/>
          </a:bodyPr>
          <a:lstStyle/>
          <a:p>
            <a:pPr algn="ctr"/>
            <a:r>
              <a:rPr lang="en-US" sz="8400" b="1" dirty="0" smtClean="0">
                <a:solidFill>
                  <a:schemeClr val="bg1"/>
                </a:solidFill>
                <a:effectLst>
                  <a:outerShdw blurRad="38100" dist="38100" dir="2700000" algn="tl">
                    <a:srgbClr val="000000">
                      <a:alpha val="43137"/>
                    </a:srgbClr>
                  </a:outerShdw>
                </a:effectLst>
                <a:latin typeface="Arial Narrow" pitchFamily="34" charset="0"/>
              </a:rPr>
              <a:t>14</a:t>
            </a:r>
            <a:endParaRPr lang="en-US" sz="8400" b="1" dirty="0">
              <a:solidFill>
                <a:schemeClr val="bg1"/>
              </a:solidFill>
              <a:effectLst>
                <a:outerShdw blurRad="38100" dist="38100" dir="2700000" algn="tl">
                  <a:srgbClr val="000000">
                    <a:alpha val="43137"/>
                  </a:srgbClr>
                </a:outerShdw>
              </a:effectLst>
              <a:latin typeface="Arial Narrow" pitchFamily="34" charset="0"/>
            </a:endParaRPr>
          </a:p>
        </p:txBody>
      </p:sp>
      <p:sp>
        <p:nvSpPr>
          <p:cNvPr id="20" name="TextBox 19"/>
          <p:cNvSpPr txBox="1"/>
          <p:nvPr userDrawn="1"/>
        </p:nvSpPr>
        <p:spPr>
          <a:xfrm>
            <a:off x="5854700" y="570149"/>
            <a:ext cx="1841500" cy="584776"/>
          </a:xfrm>
          <a:prstGeom prst="rect">
            <a:avLst/>
          </a:prstGeom>
          <a:noFill/>
        </p:spPr>
        <p:txBody>
          <a:bodyPr wrap="square" rtlCol="0">
            <a:spAutoFit/>
          </a:bodyPr>
          <a:lstStyle/>
          <a:p>
            <a:pPr algn="r"/>
            <a:r>
              <a:rPr lang="en-US" sz="3200" b="1" dirty="0" smtClean="0">
                <a:solidFill>
                  <a:schemeClr val="bg1"/>
                </a:solidFill>
                <a:effectLst>
                  <a:outerShdw blurRad="38100" dist="38100" dir="2700000" algn="tl">
                    <a:srgbClr val="000000">
                      <a:alpha val="43137"/>
                    </a:srgbClr>
                  </a:outerShdw>
                </a:effectLst>
                <a:latin typeface="Arial Narrow" pitchFamily="34" charset="0"/>
              </a:rPr>
              <a:t>CHAPTER</a:t>
            </a:r>
            <a:endParaRPr lang="en-US" sz="3200" b="1" dirty="0">
              <a:solidFill>
                <a:schemeClr val="bg1"/>
              </a:solidFill>
              <a:effectLst>
                <a:outerShdw blurRad="38100" dist="38100" dir="2700000" algn="tl">
                  <a:srgbClr val="000000">
                    <a:alpha val="43137"/>
                  </a:srgbClr>
                </a:outerShdw>
              </a:effectLst>
              <a:latin typeface="Arial Narrow" pitchFamily="34" charset="0"/>
            </a:endParaRPr>
          </a:p>
        </p:txBody>
      </p:sp>
    </p:spTree>
    <p:extLst>
      <p:ext uri="{BB962C8B-B14F-4D97-AF65-F5344CB8AC3E}">
        <p14:creationId xmlns:p14="http://schemas.microsoft.com/office/powerpoint/2010/main" val="270943636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1625" y="236538"/>
            <a:ext cx="2060575" cy="58896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66725" y="236538"/>
            <a:ext cx="6032500" cy="58896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38474600"/>
      </p:ext>
    </p:extLst>
  </p:cSld>
  <p:clrMapOvr>
    <a:masterClrMapping/>
  </p:clrMapOvr>
  <p:transition xmlns:p14="http://schemas.microsoft.com/office/powerpoint/2010/mai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solidFill>
                  <a:srgbClr val="00006E"/>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5260987"/>
      </p:ext>
    </p:extLst>
  </p:cSld>
  <p:clrMapOvr>
    <a:masterClrMapping/>
  </p:clrMapOvr>
  <p:transition xmlns:p14="http://schemas.microsoft.com/office/powerpoint/2010/mai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76250" y="1241425"/>
            <a:ext cx="4029075" cy="4884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7725" y="1241425"/>
            <a:ext cx="4029075" cy="4884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00391982"/>
      </p:ext>
    </p:extLst>
  </p:cSld>
  <p:clrMapOvr>
    <a:masterClrMapping/>
  </p:clrMapOvr>
  <p:transition xmlns:p14="http://schemas.microsoft.com/office/powerpoint/2010/mai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75507646"/>
      </p:ext>
    </p:extLst>
  </p:cSld>
  <p:clrMapOvr>
    <a:masterClrMapping/>
  </p:clrMapOvr>
  <p:transition xmlns:p14="http://schemas.microsoft.com/office/powerpoint/2010/mai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73570663"/>
      </p:ext>
    </p:extLst>
  </p:cSld>
  <p:clrMapOvr>
    <a:masterClrMapping/>
  </p:clrMapOvr>
  <p:transition xmlns:p14="http://schemas.microsoft.com/office/powerpoint/2010/mai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0233721"/>
      </p:ext>
    </p:extLst>
  </p:cSld>
  <p:clrMapOvr>
    <a:masterClrMapping/>
  </p:clrMapOvr>
  <p:transition xmlns:p14="http://schemas.microsoft.com/office/powerpoint/2010/mai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98890610"/>
      </p:ext>
    </p:extLst>
  </p:cSld>
  <p:clrMapOvr>
    <a:masterClrMapping/>
  </p:clrMapOvr>
  <p:transition xmlns:p14="http://schemas.microsoft.com/office/powerpoint/2010/mai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63862596"/>
      </p:ext>
    </p:extLst>
  </p:cSld>
  <p:clrMapOvr>
    <a:masterClrMapping/>
  </p:clrMapOvr>
  <p:transition xmlns:p14="http://schemas.microsoft.com/office/powerpoint/2010/mai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07439191"/>
      </p:ext>
    </p:extLst>
  </p:cSld>
  <p:clrMapOvr>
    <a:masterClrMapping/>
  </p:clrMapOvr>
  <p:transition xmlns:p14="http://schemas.microsoft.com/office/powerpoint/2010/main">
    <p:wipe dir="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3"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198A46"/>
                </a:solidFill>
                <a:cs typeface="+mn-cs"/>
              </a:rPr>
              <a:pPr algn="r">
                <a:defRPr/>
              </a:pPr>
              <a:t>‹#›</a:t>
            </a:fld>
            <a:endParaRPr lang="en-US" sz="1600" dirty="0">
              <a:solidFill>
                <a:srgbClr val="198A46"/>
              </a:solidFill>
              <a:cs typeface="+mn-cs"/>
            </a:endParaRPr>
          </a:p>
        </p:txBody>
      </p:sp>
      <p:sp>
        <p:nvSpPr>
          <p:cNvPr id="1027" name="Rectangle 2"/>
          <p:cNvSpPr>
            <a:spLocks noGrp="1" noChangeArrowheads="1"/>
          </p:cNvSpPr>
          <p:nvPr>
            <p:ph type="title"/>
          </p:nvPr>
        </p:nvSpPr>
        <p:spPr bwMode="auto">
          <a:xfrm>
            <a:off x="466725" y="236538"/>
            <a:ext cx="8245475"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dirty="0" smtClean="0"/>
              <a:t>Click to edit Master title style</a:t>
            </a:r>
          </a:p>
        </p:txBody>
      </p:sp>
      <p:sp>
        <p:nvSpPr>
          <p:cNvPr id="2" name="Rectangle 3"/>
          <p:cNvSpPr>
            <a:spLocks noGrp="1" noChangeArrowheads="1"/>
          </p:cNvSpPr>
          <p:nvPr>
            <p:ph type="body" idx="1"/>
          </p:nvPr>
        </p:nvSpPr>
        <p:spPr bwMode="auto">
          <a:xfrm>
            <a:off x="476250" y="1241425"/>
            <a:ext cx="8210550" cy="488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49162" name="Rectangle 10"/>
          <p:cNvSpPr>
            <a:spLocks noChangeArrowheads="1"/>
          </p:cNvSpPr>
          <p:nvPr userDrawn="1"/>
        </p:nvSpPr>
        <p:spPr bwMode="auto">
          <a:xfrm>
            <a:off x="122238" y="6305550"/>
            <a:ext cx="7480300" cy="412750"/>
          </a:xfrm>
          <a:prstGeom prst="rect">
            <a:avLst/>
          </a:prstGeom>
          <a:noFill/>
          <a:ln w="9525">
            <a:noFill/>
            <a:miter lim="800000"/>
            <a:headEnd/>
            <a:tailEnd/>
          </a:ln>
          <a:effectLst/>
        </p:spPr>
        <p:txBody>
          <a:bodyPr>
            <a:spAutoFit/>
          </a:bodyPr>
          <a:lstStyle/>
          <a:p>
            <a:pPr>
              <a:defRPr/>
            </a:pPr>
            <a:r>
              <a:rPr lang="en-US" sz="1700" b="1" dirty="0">
                <a:solidFill>
                  <a:srgbClr val="198A46"/>
                </a:solidFill>
                <a:cs typeface="+mn-cs"/>
              </a:rPr>
              <a:t>CHAPTER </a:t>
            </a:r>
            <a:r>
              <a:rPr lang="en-US" sz="1700" b="1" dirty="0" smtClean="0">
                <a:solidFill>
                  <a:srgbClr val="198A46"/>
                </a:solidFill>
                <a:cs typeface="+mn-cs"/>
              </a:rPr>
              <a:t>14</a:t>
            </a:r>
            <a:r>
              <a:rPr lang="en-US" sz="1700" dirty="0" smtClean="0">
                <a:solidFill>
                  <a:srgbClr val="198A46"/>
                </a:solidFill>
                <a:cs typeface="+mn-cs"/>
              </a:rPr>
              <a:t>    </a:t>
            </a:r>
            <a:r>
              <a:rPr lang="en-US" sz="2100" dirty="0" smtClean="0">
                <a:solidFill>
                  <a:srgbClr val="198A46"/>
                </a:solidFill>
                <a:cs typeface="+mn-cs"/>
              </a:rPr>
              <a:t>Aggregate Supply</a:t>
            </a:r>
            <a:endParaRPr lang="en-US" sz="2100" dirty="0">
              <a:solidFill>
                <a:srgbClr val="198A46"/>
              </a:solidFill>
              <a:cs typeface="+mn-cs"/>
            </a:endParaRPr>
          </a:p>
        </p:txBody>
      </p:sp>
    </p:spTree>
  </p:cSld>
  <p:clrMap bg1="lt1" tx1="dk1" bg2="lt2" tx2="dk2" accent1="accent1" accent2="accent2" accent3="accent3" accent4="accent4" accent5="accent5" accent6="accent6" hlink="hlink" folHlink="folHlink"/>
  <p:sldLayoutIdLst>
    <p:sldLayoutId id="2147483810" r:id="rId1"/>
    <p:sldLayoutId id="2147483790"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Lst>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5">
        <p:tmplLst>
          <p:tmpl lvl="1">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2">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3">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4">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5">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Lst>
      </p:bldP>
    </p:bldLst>
  </p:timing>
  <p:hf sldNum="0" hdr="0" dt="0"/>
  <p:txStyles>
    <p:titleStyle>
      <a:lvl1pPr algn="l" rtl="0" eaLnBrk="0" fontAlgn="base" hangingPunct="0">
        <a:lnSpc>
          <a:spcPct val="105000"/>
        </a:lnSpc>
        <a:spcBef>
          <a:spcPct val="0"/>
        </a:spcBef>
        <a:spcAft>
          <a:spcPct val="0"/>
        </a:spcAft>
        <a:defRPr sz="3400" b="1">
          <a:solidFill>
            <a:srgbClr val="00006E"/>
          </a:solidFill>
          <a:latin typeface="+mj-lt"/>
          <a:ea typeface="+mj-ea"/>
          <a:cs typeface="+mj-cs"/>
        </a:defRPr>
      </a:lvl1pPr>
      <a:lvl2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2pPr>
      <a:lvl3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3pPr>
      <a:lvl4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4pPr>
      <a:lvl5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5pPr>
      <a:lvl6pPr marL="457200" algn="l" rtl="0" fontAlgn="base">
        <a:lnSpc>
          <a:spcPct val="105000"/>
        </a:lnSpc>
        <a:spcBef>
          <a:spcPct val="0"/>
        </a:spcBef>
        <a:spcAft>
          <a:spcPct val="0"/>
        </a:spcAft>
        <a:defRPr sz="3400" b="1">
          <a:solidFill>
            <a:srgbClr val="660033"/>
          </a:solidFill>
          <a:latin typeface="Tahoma" pitchFamily="34" charset="0"/>
          <a:cs typeface="Arial" charset="0"/>
        </a:defRPr>
      </a:lvl6pPr>
      <a:lvl7pPr marL="914400" algn="l" rtl="0" fontAlgn="base">
        <a:lnSpc>
          <a:spcPct val="105000"/>
        </a:lnSpc>
        <a:spcBef>
          <a:spcPct val="0"/>
        </a:spcBef>
        <a:spcAft>
          <a:spcPct val="0"/>
        </a:spcAft>
        <a:defRPr sz="3400" b="1">
          <a:solidFill>
            <a:srgbClr val="660033"/>
          </a:solidFill>
          <a:latin typeface="Tahoma" pitchFamily="34" charset="0"/>
          <a:cs typeface="Arial" charset="0"/>
        </a:defRPr>
      </a:lvl7pPr>
      <a:lvl8pPr marL="1371600" algn="l" rtl="0" fontAlgn="base">
        <a:lnSpc>
          <a:spcPct val="105000"/>
        </a:lnSpc>
        <a:spcBef>
          <a:spcPct val="0"/>
        </a:spcBef>
        <a:spcAft>
          <a:spcPct val="0"/>
        </a:spcAft>
        <a:defRPr sz="3400" b="1">
          <a:solidFill>
            <a:srgbClr val="660033"/>
          </a:solidFill>
          <a:latin typeface="Tahoma" pitchFamily="34" charset="0"/>
          <a:cs typeface="Arial" charset="0"/>
        </a:defRPr>
      </a:lvl8pPr>
      <a:lvl9pPr marL="1828800" algn="l" rtl="0" fontAlgn="base">
        <a:lnSpc>
          <a:spcPct val="105000"/>
        </a:lnSpc>
        <a:spcBef>
          <a:spcPct val="0"/>
        </a:spcBef>
        <a:spcAft>
          <a:spcPct val="0"/>
        </a:spcAft>
        <a:defRPr sz="3400" b="1">
          <a:solidFill>
            <a:srgbClr val="660033"/>
          </a:solidFill>
          <a:latin typeface="Tahoma" pitchFamily="34" charset="0"/>
          <a:cs typeface="Arial" charset="0"/>
        </a:defRPr>
      </a:lvl9pPr>
    </p:titleStyle>
    <p:bodyStyle>
      <a:lvl1pPr marL="342900" indent="-342900" algn="l" rtl="0" eaLnBrk="0" fontAlgn="base" hangingPunct="0">
        <a:lnSpc>
          <a:spcPct val="105000"/>
        </a:lnSpc>
        <a:spcBef>
          <a:spcPct val="45000"/>
        </a:spcBef>
        <a:spcAft>
          <a:spcPct val="0"/>
        </a:spcAft>
        <a:buClr>
          <a:srgbClr val="996633"/>
        </a:buClr>
        <a:buSzPct val="12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6600"/>
        </a:buClr>
        <a:buSzPct val="120000"/>
        <a:buFont typeface="Wingdings" pitchFamily="2" charset="2"/>
        <a:buChar char="§"/>
        <a:defRPr sz="2700">
          <a:solidFill>
            <a:schemeClr val="tx1"/>
          </a:solidFill>
          <a:latin typeface="+mn-lt"/>
          <a:cs typeface="+mn-cs"/>
        </a:defRPr>
      </a:lvl2pPr>
      <a:lvl3pPr marL="1143000" indent="-228600" algn="l" rtl="0" eaLnBrk="0" fontAlgn="base" hangingPunct="0">
        <a:spcBef>
          <a:spcPct val="20000"/>
        </a:spcBef>
        <a:spcAft>
          <a:spcPct val="0"/>
        </a:spcAft>
        <a:buClr>
          <a:schemeClr val="accent2"/>
        </a:buClr>
        <a:buFont typeface="Wingdings" pitchFamily="2" charset="2"/>
        <a:buChar char="§"/>
        <a:defRPr sz="2600">
          <a:solidFill>
            <a:schemeClr val="tx1"/>
          </a:solidFill>
          <a:latin typeface="+mn-lt"/>
          <a:cs typeface="+mn-cs"/>
        </a:defRPr>
      </a:lvl3pPr>
      <a:lvl4pPr marL="1600200" indent="-228600" algn="l" rtl="0" eaLnBrk="0" fontAlgn="base" hangingPunct="0">
        <a:spcBef>
          <a:spcPct val="20000"/>
        </a:spcBef>
        <a:spcAft>
          <a:spcPct val="0"/>
        </a:spcAft>
        <a:buChar char="–"/>
        <a:defRPr sz="2600">
          <a:solidFill>
            <a:schemeClr val="tx1"/>
          </a:solidFill>
          <a:latin typeface="+mn-lt"/>
          <a:cs typeface="+mn-cs"/>
        </a:defRPr>
      </a:lvl4pPr>
      <a:lvl5pPr marL="2057400" indent="-228600" algn="l" rtl="0" eaLnBrk="0" fontAlgn="base" hangingPunct="0">
        <a:spcBef>
          <a:spcPct val="20000"/>
        </a:spcBef>
        <a:spcAft>
          <a:spcPct val="0"/>
        </a:spcAft>
        <a:buChar char="»"/>
        <a:defRPr sz="2600">
          <a:solidFill>
            <a:schemeClr val="tx1"/>
          </a:solidFill>
          <a:latin typeface="+mn-lt"/>
          <a:cs typeface="+mn-cs"/>
        </a:defRPr>
      </a:lvl5pPr>
      <a:lvl6pPr marL="2514600" indent="-228600" algn="l" rtl="0" fontAlgn="base">
        <a:spcBef>
          <a:spcPct val="20000"/>
        </a:spcBef>
        <a:spcAft>
          <a:spcPct val="0"/>
        </a:spcAft>
        <a:buChar char="»"/>
        <a:defRPr sz="2600">
          <a:solidFill>
            <a:schemeClr val="tx1"/>
          </a:solidFill>
          <a:latin typeface="+mn-lt"/>
          <a:cs typeface="+mn-cs"/>
        </a:defRPr>
      </a:lvl6pPr>
      <a:lvl7pPr marL="2971800" indent="-228600" algn="l" rtl="0" fontAlgn="base">
        <a:spcBef>
          <a:spcPct val="20000"/>
        </a:spcBef>
        <a:spcAft>
          <a:spcPct val="0"/>
        </a:spcAft>
        <a:buChar char="»"/>
        <a:defRPr sz="2600">
          <a:solidFill>
            <a:schemeClr val="tx1"/>
          </a:solidFill>
          <a:latin typeface="+mn-lt"/>
          <a:cs typeface="+mn-cs"/>
        </a:defRPr>
      </a:lvl7pPr>
      <a:lvl8pPr marL="3429000" indent="-228600" algn="l" rtl="0" fontAlgn="base">
        <a:spcBef>
          <a:spcPct val="20000"/>
        </a:spcBef>
        <a:spcAft>
          <a:spcPct val="0"/>
        </a:spcAft>
        <a:buChar char="»"/>
        <a:defRPr sz="2600">
          <a:solidFill>
            <a:schemeClr val="tx1"/>
          </a:solidFill>
          <a:latin typeface="+mn-lt"/>
          <a:cs typeface="+mn-cs"/>
        </a:defRPr>
      </a:lvl8pPr>
      <a:lvl9pPr marL="3886200" indent="-228600" algn="l" rtl="0" fontAlgn="base">
        <a:spcBef>
          <a:spcPct val="20000"/>
        </a:spcBef>
        <a:spcAft>
          <a:spcPct val="0"/>
        </a:spcAft>
        <a:buChar char="»"/>
        <a:defRPr sz="2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oleObject" Target="../embeddings/oleObject10.bin"/><Relationship Id="rId5" Type="http://schemas.openxmlformats.org/officeDocument/2006/relationships/image" Target="../media/image11.wmf"/><Relationship Id="rId6" Type="http://schemas.openxmlformats.org/officeDocument/2006/relationships/oleObject" Target="../embeddings/oleObject11.bin"/><Relationship Id="rId7" Type="http://schemas.openxmlformats.org/officeDocument/2006/relationships/image" Target="../media/image12.wmf"/><Relationship Id="rId8" Type="http://schemas.openxmlformats.org/officeDocument/2006/relationships/oleObject" Target="../embeddings/oleObject12.bin"/><Relationship Id="rId9" Type="http://schemas.openxmlformats.org/officeDocument/2006/relationships/image" Target="../media/image10.w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1" Type="http://schemas.openxmlformats.org/officeDocument/2006/relationships/image" Target="../media/image16.wmf"/><Relationship Id="rId12" Type="http://schemas.openxmlformats.org/officeDocument/2006/relationships/oleObject" Target="../embeddings/oleObject17.bin"/><Relationship Id="rId13" Type="http://schemas.openxmlformats.org/officeDocument/2006/relationships/image" Target="../media/image17.wmf"/><Relationship Id="rId1" Type="http://schemas.openxmlformats.org/officeDocument/2006/relationships/vmlDrawing" Target="../drawings/vmlDrawing7.vml"/><Relationship Id="rId2" Type="http://schemas.openxmlformats.org/officeDocument/2006/relationships/slideLayout" Target="../slideLayouts/slideLayout2.xml"/><Relationship Id="rId3" Type="http://schemas.openxmlformats.org/officeDocument/2006/relationships/notesSlide" Target="../notesSlides/notesSlide13.xml"/><Relationship Id="rId4" Type="http://schemas.openxmlformats.org/officeDocument/2006/relationships/oleObject" Target="../embeddings/oleObject13.bin"/><Relationship Id="rId5" Type="http://schemas.openxmlformats.org/officeDocument/2006/relationships/image" Target="../media/image13.wmf"/><Relationship Id="rId6" Type="http://schemas.openxmlformats.org/officeDocument/2006/relationships/oleObject" Target="../embeddings/oleObject14.bin"/><Relationship Id="rId7" Type="http://schemas.openxmlformats.org/officeDocument/2006/relationships/image" Target="../media/image14.wmf"/><Relationship Id="rId8" Type="http://schemas.openxmlformats.org/officeDocument/2006/relationships/oleObject" Target="../embeddings/oleObject15.bin"/><Relationship Id="rId9" Type="http://schemas.openxmlformats.org/officeDocument/2006/relationships/image" Target="../media/image15.wmf"/><Relationship Id="rId10" Type="http://schemas.openxmlformats.org/officeDocument/2006/relationships/oleObject" Target="../embeddings/oleObject16.bin"/></Relationships>
</file>

<file path=ppt/slides/_rels/slide14.xml.rels><?xml version="1.0" encoding="UTF-8" standalone="yes"?>
<Relationships xmlns="http://schemas.openxmlformats.org/package/2006/relationships"><Relationship Id="rId11" Type="http://schemas.openxmlformats.org/officeDocument/2006/relationships/image" Target="../media/image21.wmf"/><Relationship Id="rId12" Type="http://schemas.openxmlformats.org/officeDocument/2006/relationships/oleObject" Target="../embeddings/oleObject22.bin"/><Relationship Id="rId13" Type="http://schemas.openxmlformats.org/officeDocument/2006/relationships/image" Target="../media/image22.wmf"/><Relationship Id="rId14" Type="http://schemas.openxmlformats.org/officeDocument/2006/relationships/oleObject" Target="../embeddings/oleObject23.bin"/><Relationship Id="rId15" Type="http://schemas.openxmlformats.org/officeDocument/2006/relationships/image" Target="../media/image23.wmf"/><Relationship Id="rId16" Type="http://schemas.openxmlformats.org/officeDocument/2006/relationships/oleObject" Target="../embeddings/oleObject24.bin"/><Relationship Id="rId17" Type="http://schemas.openxmlformats.org/officeDocument/2006/relationships/image" Target="../media/image24.wmf"/><Relationship Id="rId18" Type="http://schemas.openxmlformats.org/officeDocument/2006/relationships/oleObject" Target="../embeddings/oleObject25.bin"/><Relationship Id="rId19" Type="http://schemas.openxmlformats.org/officeDocument/2006/relationships/image" Target="../media/image25.wmf"/><Relationship Id="rId1" Type="http://schemas.openxmlformats.org/officeDocument/2006/relationships/vmlDrawing" Target="../drawings/vmlDrawing8.vml"/><Relationship Id="rId2" Type="http://schemas.openxmlformats.org/officeDocument/2006/relationships/slideLayout" Target="../slideLayouts/slideLayout2.xml"/><Relationship Id="rId3" Type="http://schemas.openxmlformats.org/officeDocument/2006/relationships/notesSlide" Target="../notesSlides/notesSlide14.xml"/><Relationship Id="rId4" Type="http://schemas.openxmlformats.org/officeDocument/2006/relationships/oleObject" Target="../embeddings/oleObject18.bin"/><Relationship Id="rId5" Type="http://schemas.openxmlformats.org/officeDocument/2006/relationships/image" Target="../media/image18.wmf"/><Relationship Id="rId6" Type="http://schemas.openxmlformats.org/officeDocument/2006/relationships/oleObject" Target="../embeddings/oleObject19.bin"/><Relationship Id="rId7" Type="http://schemas.openxmlformats.org/officeDocument/2006/relationships/image" Target="../media/image19.wmf"/><Relationship Id="rId8" Type="http://schemas.openxmlformats.org/officeDocument/2006/relationships/oleObject" Target="../embeddings/oleObject20.bin"/><Relationship Id="rId9" Type="http://schemas.openxmlformats.org/officeDocument/2006/relationships/image" Target="../media/image20.wmf"/><Relationship Id="rId10" Type="http://schemas.openxmlformats.org/officeDocument/2006/relationships/oleObject" Target="../embeddings/oleObject21.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oleObject" Target="../embeddings/oleObject26.bin"/><Relationship Id="rId5" Type="http://schemas.openxmlformats.org/officeDocument/2006/relationships/image" Target="../media/image26.w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1" Type="http://schemas.openxmlformats.org/officeDocument/2006/relationships/image" Target="../media/image30.wmf"/><Relationship Id="rId12" Type="http://schemas.openxmlformats.org/officeDocument/2006/relationships/oleObject" Target="../embeddings/oleObject31.bin"/><Relationship Id="rId13" Type="http://schemas.openxmlformats.org/officeDocument/2006/relationships/image" Target="../media/image31.wmf"/><Relationship Id="rId14" Type="http://schemas.openxmlformats.org/officeDocument/2006/relationships/oleObject" Target="../embeddings/oleObject32.bin"/><Relationship Id="rId15" Type="http://schemas.openxmlformats.org/officeDocument/2006/relationships/image" Target="../media/image32.wmf"/><Relationship Id="rId16" Type="http://schemas.openxmlformats.org/officeDocument/2006/relationships/oleObject" Target="../embeddings/oleObject33.bin"/><Relationship Id="rId17" Type="http://schemas.openxmlformats.org/officeDocument/2006/relationships/image" Target="../media/image33.wmf"/><Relationship Id="rId1" Type="http://schemas.openxmlformats.org/officeDocument/2006/relationships/vmlDrawing" Target="../drawings/vmlDrawing10.vml"/><Relationship Id="rId2" Type="http://schemas.openxmlformats.org/officeDocument/2006/relationships/slideLayout" Target="../slideLayouts/slideLayout5.xml"/><Relationship Id="rId3" Type="http://schemas.openxmlformats.org/officeDocument/2006/relationships/notesSlide" Target="../notesSlides/notesSlide16.xml"/><Relationship Id="rId4" Type="http://schemas.openxmlformats.org/officeDocument/2006/relationships/oleObject" Target="../embeddings/oleObject27.bin"/><Relationship Id="rId5" Type="http://schemas.openxmlformats.org/officeDocument/2006/relationships/image" Target="../media/image27.wmf"/><Relationship Id="rId6" Type="http://schemas.openxmlformats.org/officeDocument/2006/relationships/oleObject" Target="../embeddings/oleObject28.bin"/><Relationship Id="rId7" Type="http://schemas.openxmlformats.org/officeDocument/2006/relationships/image" Target="../media/image28.wmf"/><Relationship Id="rId8" Type="http://schemas.openxmlformats.org/officeDocument/2006/relationships/oleObject" Target="../embeddings/oleObject29.bin"/><Relationship Id="rId9" Type="http://schemas.openxmlformats.org/officeDocument/2006/relationships/image" Target="../media/image29.wmf"/><Relationship Id="rId10" Type="http://schemas.openxmlformats.org/officeDocument/2006/relationships/oleObject" Target="../embeddings/oleObject30.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oleObject" Target="../embeddings/oleObject34.bin"/><Relationship Id="rId5" Type="http://schemas.openxmlformats.org/officeDocument/2006/relationships/image" Target="../media/image34.wmf"/><Relationship Id="rId6" Type="http://schemas.openxmlformats.org/officeDocument/2006/relationships/oleObject" Target="../embeddings/oleObject35.bin"/><Relationship Id="rId7" Type="http://schemas.openxmlformats.org/officeDocument/2006/relationships/image" Target="../media/image35.w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oleObject" Target="../embeddings/oleObject36.bin"/><Relationship Id="rId5" Type="http://schemas.openxmlformats.org/officeDocument/2006/relationships/image" Target="../media/image36.wmf"/><Relationship Id="rId6" Type="http://schemas.openxmlformats.org/officeDocument/2006/relationships/oleObject" Target="../embeddings/oleObject37.bin"/><Relationship Id="rId7" Type="http://schemas.openxmlformats.org/officeDocument/2006/relationships/image" Target="../media/image37.w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oleObject" Target="../embeddings/oleObject38.bin"/><Relationship Id="rId5" Type="http://schemas.openxmlformats.org/officeDocument/2006/relationships/image" Target="../media/image38.w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oleObject" Target="../embeddings/oleObject39.bin"/><Relationship Id="rId5" Type="http://schemas.openxmlformats.org/officeDocument/2006/relationships/image" Target="../media/image38.w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1" Type="http://schemas.openxmlformats.org/officeDocument/2006/relationships/image" Target="../media/image42.wmf"/><Relationship Id="rId12" Type="http://schemas.openxmlformats.org/officeDocument/2006/relationships/oleObject" Target="../embeddings/oleObject44.bin"/><Relationship Id="rId13" Type="http://schemas.openxmlformats.org/officeDocument/2006/relationships/image" Target="../media/image43.wmf"/><Relationship Id="rId1" Type="http://schemas.openxmlformats.org/officeDocument/2006/relationships/vmlDrawing" Target="../drawings/vmlDrawing15.vml"/><Relationship Id="rId2" Type="http://schemas.openxmlformats.org/officeDocument/2006/relationships/slideLayout" Target="../slideLayouts/slideLayout5.xml"/><Relationship Id="rId3" Type="http://schemas.openxmlformats.org/officeDocument/2006/relationships/notesSlide" Target="../notesSlides/notesSlide21.xml"/><Relationship Id="rId4" Type="http://schemas.openxmlformats.org/officeDocument/2006/relationships/oleObject" Target="../embeddings/oleObject40.bin"/><Relationship Id="rId5" Type="http://schemas.openxmlformats.org/officeDocument/2006/relationships/image" Target="../media/image39.wmf"/><Relationship Id="rId6" Type="http://schemas.openxmlformats.org/officeDocument/2006/relationships/oleObject" Target="../embeddings/oleObject41.bin"/><Relationship Id="rId7" Type="http://schemas.openxmlformats.org/officeDocument/2006/relationships/image" Target="../media/image40.wmf"/><Relationship Id="rId8" Type="http://schemas.openxmlformats.org/officeDocument/2006/relationships/oleObject" Target="../embeddings/oleObject42.bin"/><Relationship Id="rId9" Type="http://schemas.openxmlformats.org/officeDocument/2006/relationships/image" Target="../media/image41.wmf"/><Relationship Id="rId10" Type="http://schemas.openxmlformats.org/officeDocument/2006/relationships/oleObject" Target="../embeddings/oleObject43.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4" Type="http://schemas.openxmlformats.org/officeDocument/2006/relationships/oleObject" Target="../embeddings/oleObject45.bin"/><Relationship Id="rId5" Type="http://schemas.openxmlformats.org/officeDocument/2006/relationships/image" Target="../media/image44.wmf"/><Relationship Id="rId6" Type="http://schemas.openxmlformats.org/officeDocument/2006/relationships/oleObject" Target="../embeddings/oleObject46.bin"/><Relationship Id="rId7" Type="http://schemas.openxmlformats.org/officeDocument/2006/relationships/image" Target="../media/image45.wmf"/><Relationship Id="rId8" Type="http://schemas.openxmlformats.org/officeDocument/2006/relationships/oleObject" Target="../embeddings/oleObject47.bin"/><Relationship Id="rId9" Type="http://schemas.openxmlformats.org/officeDocument/2006/relationships/image" Target="../media/image46.wmf"/><Relationship Id="rId10" Type="http://schemas.openxmlformats.org/officeDocument/2006/relationships/oleObject" Target="../embeddings/oleObject48.bin"/><Relationship Id="rId11" Type="http://schemas.openxmlformats.org/officeDocument/2006/relationships/image" Target="../media/image43.wmf"/><Relationship Id="rId1" Type="http://schemas.openxmlformats.org/officeDocument/2006/relationships/vmlDrawing" Target="../drawings/vmlDrawing16.vml"/><Relationship Id="rId2"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oleObject" Target="../embeddings/oleObject1.bin"/><Relationship Id="rId5" Type="http://schemas.openxmlformats.org/officeDocument/2006/relationships/image" Target="../media/image3.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oleObject" Target="../embeddings/oleObject2.bin"/><Relationship Id="rId5" Type="http://schemas.openxmlformats.org/officeDocument/2006/relationships/image" Target="../media/image4.wmf"/><Relationship Id="rId6" Type="http://schemas.openxmlformats.org/officeDocument/2006/relationships/oleObject" Target="../embeddings/oleObject3.bin"/><Relationship Id="rId7" Type="http://schemas.openxmlformats.org/officeDocument/2006/relationships/image" Target="../media/image5.wmf"/><Relationship Id="rId1" Type="http://schemas.openxmlformats.org/officeDocument/2006/relationships/vmlDrawing" Target="../drawings/vmlDrawing2.vml"/><Relationship Id="rId2"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oleObject" Target="../embeddings/oleObject4.bin"/><Relationship Id="rId5" Type="http://schemas.openxmlformats.org/officeDocument/2006/relationships/image" Target="../media/image6.wmf"/><Relationship Id="rId6" Type="http://schemas.openxmlformats.org/officeDocument/2006/relationships/oleObject" Target="../embeddings/oleObject5.bin"/><Relationship Id="rId7" Type="http://schemas.openxmlformats.org/officeDocument/2006/relationships/image" Target="../media/image7.wmf"/><Relationship Id="rId1" Type="http://schemas.openxmlformats.org/officeDocument/2006/relationships/vmlDrawing" Target="../drawings/vmlDrawing3.vml"/><Relationship Id="rId2"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oleObject" Target="../embeddings/oleObject6.bin"/><Relationship Id="rId5" Type="http://schemas.openxmlformats.org/officeDocument/2006/relationships/image" Target="../media/image8.wmf"/><Relationship Id="rId6" Type="http://schemas.openxmlformats.org/officeDocument/2006/relationships/oleObject" Target="../embeddings/oleObject7.bin"/><Relationship Id="rId7" Type="http://schemas.openxmlformats.org/officeDocument/2006/relationships/image" Target="../media/image9.wmf"/><Relationship Id="rId8" Type="http://schemas.openxmlformats.org/officeDocument/2006/relationships/oleObject" Target="../embeddings/oleObject8.bin"/><Relationship Id="rId9" Type="http://schemas.openxmlformats.org/officeDocument/2006/relationships/image" Target="../media/image10.w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oleObject" Target="../embeddings/oleObject9.bin"/><Relationship Id="rId5" Type="http://schemas.openxmlformats.org/officeDocument/2006/relationships/image" Target="../media/image10.w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008529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2"/>
          <p:cNvSpPr>
            <a:spLocks noGrp="1" noChangeArrowheads="1"/>
          </p:cNvSpPr>
          <p:nvPr>
            <p:ph type="title"/>
          </p:nvPr>
        </p:nvSpPr>
        <p:spPr/>
        <p:txBody>
          <a:bodyPr/>
          <a:lstStyle/>
          <a:p>
            <a:r>
              <a:rPr lang="en-US" smtClean="0"/>
              <a:t>The sticky-price model</a:t>
            </a:r>
          </a:p>
        </p:txBody>
      </p:sp>
      <p:sp>
        <p:nvSpPr>
          <p:cNvPr id="6150" name="Rectangle 3"/>
          <p:cNvSpPr>
            <a:spLocks noGrp="1" noChangeArrowheads="1"/>
          </p:cNvSpPr>
          <p:nvPr>
            <p:ph type="body" idx="1"/>
          </p:nvPr>
        </p:nvSpPr>
        <p:spPr>
          <a:xfrm>
            <a:off x="485775" y="2449513"/>
            <a:ext cx="7391400" cy="533400"/>
          </a:xfrm>
        </p:spPr>
        <p:txBody>
          <a:bodyPr/>
          <a:lstStyle/>
          <a:p>
            <a:pPr>
              <a:spcBef>
                <a:spcPct val="20000"/>
              </a:spcBef>
            </a:pPr>
            <a:r>
              <a:rPr lang="en-US" sz="2700" smtClean="0"/>
              <a:t>Finally, derive </a:t>
            </a:r>
            <a:r>
              <a:rPr lang="en-US" sz="2700" i="1" smtClean="0"/>
              <a:t>AS</a:t>
            </a:r>
            <a:r>
              <a:rPr lang="en-US" sz="2700" smtClean="0"/>
              <a:t> equation by solving for </a:t>
            </a:r>
            <a:r>
              <a:rPr lang="en-US" sz="3000" b="1" i="1" smtClean="0">
                <a:latin typeface="Times New Roman" pitchFamily="18" charset="0"/>
                <a:cs typeface="Times New Roman" pitchFamily="18" charset="0"/>
              </a:rPr>
              <a:t>Y</a:t>
            </a:r>
            <a:r>
              <a:rPr lang="en-US" sz="1400" b="1" i="1" smtClean="0"/>
              <a:t> </a:t>
            </a:r>
            <a:r>
              <a:rPr lang="en-US" sz="2700" b="1" smtClean="0"/>
              <a:t>:</a:t>
            </a:r>
          </a:p>
        </p:txBody>
      </p:sp>
      <p:graphicFrame>
        <p:nvGraphicFramePr>
          <p:cNvPr id="55301" name="Object 2"/>
          <p:cNvGraphicFramePr>
            <a:graphicFrameLocks noChangeAspect="1"/>
          </p:cNvGraphicFramePr>
          <p:nvPr/>
        </p:nvGraphicFramePr>
        <p:xfrm>
          <a:off x="2168525" y="3248025"/>
          <a:ext cx="4130675" cy="684213"/>
        </p:xfrm>
        <a:graphic>
          <a:graphicData uri="http://schemas.openxmlformats.org/presentationml/2006/ole">
            <mc:AlternateContent xmlns:mc="http://schemas.openxmlformats.org/markup-compatibility/2006">
              <mc:Choice xmlns:v="urn:schemas-microsoft-com:vml" Requires="v">
                <p:oleObj spid="_x0000_s6173" name="Equation" r:id="rId4" imgW="1384200" imgH="228600" progId="Equation.DSMT4">
                  <p:embed/>
                </p:oleObj>
              </mc:Choice>
              <mc:Fallback>
                <p:oleObj name="Equation" r:id="rId4" imgW="1384200" imgH="228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8525" y="3248025"/>
                        <a:ext cx="4130675" cy="684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02" name="Object 3"/>
          <p:cNvGraphicFramePr>
            <a:graphicFrameLocks noChangeAspect="1"/>
          </p:cNvGraphicFramePr>
          <p:nvPr>
            <p:extLst>
              <p:ext uri="{D42A27DB-BD31-4B8C-83A1-F6EECF244321}">
                <p14:modId xmlns:p14="http://schemas.microsoft.com/office/powerpoint/2010/main" val="2411587979"/>
              </p:ext>
            </p:extLst>
          </p:nvPr>
        </p:nvGraphicFramePr>
        <p:xfrm>
          <a:off x="2314575" y="4252913"/>
          <a:ext cx="3925888" cy="971550"/>
        </p:xfrm>
        <a:graphic>
          <a:graphicData uri="http://schemas.openxmlformats.org/presentationml/2006/ole">
            <mc:AlternateContent xmlns:mc="http://schemas.openxmlformats.org/markup-compatibility/2006">
              <mc:Choice xmlns:v="urn:schemas-microsoft-com:vml" Requires="v">
                <p:oleObj spid="_x0000_s6174" name="Equation" r:id="rId6" imgW="1701720" imgH="419040" progId="Equation.DSMT4">
                  <p:embed/>
                </p:oleObj>
              </mc:Choice>
              <mc:Fallback>
                <p:oleObj name="Equation" r:id="rId6" imgW="1701720" imgH="419040" progId="Equation.DSMT4">
                  <p:embed/>
                  <p:pic>
                    <p:nvPicPr>
                      <p:cNvPr id="0" name=""/>
                      <p:cNvPicPr>
                        <a:picLocks noChangeAspect="1" noChangeArrowheads="1"/>
                      </p:cNvPicPr>
                      <p:nvPr/>
                    </p:nvPicPr>
                    <p:blipFill>
                      <a:blip r:embed="rId7"/>
                      <a:srcRect/>
                      <a:stretch>
                        <a:fillRect/>
                      </a:stretch>
                    </p:blipFill>
                    <p:spPr bwMode="auto">
                      <a:xfrm>
                        <a:off x="2314575" y="4252913"/>
                        <a:ext cx="3925888" cy="971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8" name="Object 8"/>
          <p:cNvGraphicFramePr>
            <a:graphicFrameLocks noChangeAspect="1"/>
          </p:cNvGraphicFramePr>
          <p:nvPr/>
        </p:nvGraphicFramePr>
        <p:xfrm>
          <a:off x="2312988" y="1074738"/>
          <a:ext cx="4789487" cy="1060450"/>
        </p:xfrm>
        <a:graphic>
          <a:graphicData uri="http://schemas.openxmlformats.org/presentationml/2006/ole">
            <mc:AlternateContent xmlns:mc="http://schemas.openxmlformats.org/markup-compatibility/2006">
              <mc:Choice xmlns:v="urn:schemas-microsoft-com:vml" Requires="v">
                <p:oleObj spid="_x0000_s6175" name="Equation" r:id="rId8" imgW="1777680" imgH="393480" progId="Equation.DSMT4">
                  <p:embed/>
                </p:oleObj>
              </mc:Choice>
              <mc:Fallback>
                <p:oleObj name="Equation" r:id="rId8" imgW="1777680" imgH="39348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12988" y="1074738"/>
                        <a:ext cx="4789487" cy="1060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83907417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5301"/>
                                        </p:tgtEl>
                                        <p:attrNameLst>
                                          <p:attrName>style.visibility</p:attrName>
                                        </p:attrNameLst>
                                      </p:cBhvr>
                                      <p:to>
                                        <p:strVal val="visible"/>
                                      </p:to>
                                    </p:set>
                                    <p:animEffect transition="in" filter="fade">
                                      <p:cBhvr>
                                        <p:cTn id="7" dur="500"/>
                                        <p:tgtEl>
                                          <p:spTgt spid="553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5302"/>
                                        </p:tgtEl>
                                        <p:attrNameLst>
                                          <p:attrName>style.visibility</p:attrName>
                                        </p:attrNameLst>
                                      </p:cBhvr>
                                      <p:to>
                                        <p:strVal val="visible"/>
                                      </p:to>
                                    </p:set>
                                    <p:animEffect transition="in" filter="fade">
                                      <p:cBhvr>
                                        <p:cTn id="12" dur="500"/>
                                        <p:tgtEl>
                                          <p:spTgt spid="55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title"/>
          </p:nvPr>
        </p:nvSpPr>
        <p:spPr/>
        <p:txBody>
          <a:bodyPr/>
          <a:lstStyle/>
          <a:p>
            <a:r>
              <a:rPr lang="en-US" smtClean="0"/>
              <a:t>The imperfect-information model</a:t>
            </a:r>
          </a:p>
        </p:txBody>
      </p:sp>
      <p:sp>
        <p:nvSpPr>
          <p:cNvPr id="29699" name="Rectangle 5"/>
          <p:cNvSpPr>
            <a:spLocks noGrp="1" noChangeArrowheads="1"/>
          </p:cNvSpPr>
          <p:nvPr>
            <p:ph type="body" idx="1"/>
          </p:nvPr>
        </p:nvSpPr>
        <p:spPr/>
        <p:txBody>
          <a:bodyPr/>
          <a:lstStyle/>
          <a:p>
            <a:pPr>
              <a:buFont typeface="Wingdings" pitchFamily="2" charset="2"/>
              <a:buNone/>
            </a:pPr>
            <a:r>
              <a:rPr lang="en-US" dirty="0" smtClean="0"/>
              <a:t>Assumptions:</a:t>
            </a:r>
          </a:p>
          <a:p>
            <a:pPr lvl="1"/>
            <a:r>
              <a:rPr lang="en-US" dirty="0" smtClean="0"/>
              <a:t>All wages and prices are perfectly flexible, </a:t>
            </a:r>
            <a:br>
              <a:rPr lang="en-US" dirty="0" smtClean="0"/>
            </a:br>
            <a:r>
              <a:rPr lang="en-US" dirty="0" smtClean="0"/>
              <a:t>all markets are clear.</a:t>
            </a:r>
          </a:p>
          <a:p>
            <a:pPr lvl="1"/>
            <a:r>
              <a:rPr lang="en-US" dirty="0" smtClean="0"/>
              <a:t>Each supplier produces one good, consumes many goods.</a:t>
            </a:r>
          </a:p>
          <a:p>
            <a:pPr lvl="1"/>
            <a:r>
              <a:rPr lang="en-US" dirty="0" smtClean="0"/>
              <a:t>Each supplier knows the nominal price of the good she produces, but does not know the overall price level.</a:t>
            </a:r>
          </a:p>
        </p:txBody>
      </p:sp>
    </p:spTree>
    <p:extLst>
      <p:ext uri="{BB962C8B-B14F-4D97-AF65-F5344CB8AC3E}">
        <p14:creationId xmlns:p14="http://schemas.microsoft.com/office/powerpoint/2010/main" val="155822138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r>
              <a:rPr lang="en-US" smtClean="0"/>
              <a:t>The imperfect-information model</a:t>
            </a:r>
          </a:p>
        </p:txBody>
      </p:sp>
      <p:sp>
        <p:nvSpPr>
          <p:cNvPr id="46084" name="Rectangle 5"/>
          <p:cNvSpPr>
            <a:spLocks noGrp="1" noChangeArrowheads="1"/>
          </p:cNvSpPr>
          <p:nvPr>
            <p:ph type="body" idx="1"/>
          </p:nvPr>
        </p:nvSpPr>
        <p:spPr>
          <a:xfrm>
            <a:off x="476250" y="1116013"/>
            <a:ext cx="8210550" cy="5395912"/>
          </a:xfrm>
        </p:spPr>
        <p:txBody>
          <a:bodyPr/>
          <a:lstStyle/>
          <a:p>
            <a:pPr>
              <a:spcBef>
                <a:spcPts val="1500"/>
              </a:spcBef>
              <a:defRPr/>
            </a:pPr>
            <a:r>
              <a:rPr lang="en-US" dirty="0" smtClean="0"/>
              <a:t>Supply of each good depends on its relative price:  the nominal price of the good divided by the overall price level.</a:t>
            </a:r>
          </a:p>
          <a:p>
            <a:pPr>
              <a:spcBef>
                <a:spcPts val="1500"/>
              </a:spcBef>
              <a:defRPr/>
            </a:pPr>
            <a:r>
              <a:rPr lang="en-US" dirty="0" smtClean="0"/>
              <a:t>Supplier does not know price level at the time she makes her production decision, so uses </a:t>
            </a:r>
            <a:r>
              <a:rPr lang="en-US" sz="3000" b="1" i="1" dirty="0" smtClean="0">
                <a:latin typeface="Times New Roman" pitchFamily="18" charset="0"/>
                <a:cs typeface="Times New Roman" pitchFamily="18" charset="0"/>
              </a:rPr>
              <a:t>EP</a:t>
            </a:r>
            <a:r>
              <a:rPr lang="en-US" dirty="0" smtClean="0"/>
              <a:t>. </a:t>
            </a:r>
          </a:p>
          <a:p>
            <a:pPr>
              <a:spcBef>
                <a:spcPts val="1500"/>
              </a:spcBef>
              <a:defRPr/>
            </a:pPr>
            <a:r>
              <a:rPr lang="en-US" dirty="0" smtClean="0"/>
              <a:t>Suppose </a:t>
            </a:r>
            <a:r>
              <a:rPr lang="en-US" sz="3000" b="1" i="1" dirty="0" smtClean="0">
                <a:solidFill>
                  <a:srgbClr val="000000"/>
                </a:solidFill>
                <a:latin typeface="Times New Roman" pitchFamily="18" charset="0"/>
                <a:cs typeface="Times New Roman" pitchFamily="18" charset="0"/>
              </a:rPr>
              <a:t>P</a:t>
            </a:r>
            <a:r>
              <a:rPr lang="en-US" dirty="0" smtClean="0"/>
              <a:t> rises but </a:t>
            </a:r>
            <a:r>
              <a:rPr lang="en-US" sz="3000" b="1" i="1" dirty="0" smtClean="0">
                <a:solidFill>
                  <a:srgbClr val="000000"/>
                </a:solidFill>
                <a:latin typeface="Times New Roman" pitchFamily="18" charset="0"/>
                <a:cs typeface="Times New Roman" pitchFamily="18" charset="0"/>
              </a:rPr>
              <a:t>EP</a:t>
            </a:r>
            <a:r>
              <a:rPr lang="en-US" dirty="0" smtClean="0"/>
              <a:t> does not.  </a:t>
            </a:r>
          </a:p>
          <a:p>
            <a:pPr lvl="1">
              <a:defRPr/>
            </a:pPr>
            <a:r>
              <a:rPr lang="en-US" dirty="0" smtClean="0"/>
              <a:t>Supplier thinks her relative price has risen, </a:t>
            </a:r>
            <a:br>
              <a:rPr lang="en-US" dirty="0" smtClean="0"/>
            </a:br>
            <a:r>
              <a:rPr lang="en-US" dirty="0" smtClean="0"/>
              <a:t>so she produces more.  </a:t>
            </a:r>
          </a:p>
          <a:p>
            <a:pPr lvl="1">
              <a:defRPr/>
            </a:pPr>
            <a:r>
              <a:rPr lang="en-US" dirty="0" smtClean="0"/>
              <a:t>With many producers thinking this way, </a:t>
            </a:r>
            <a:br>
              <a:rPr lang="en-US" dirty="0" smtClean="0"/>
            </a:br>
            <a:r>
              <a:rPr lang="en-US" sz="3000" b="1" i="1" dirty="0" smtClean="0">
                <a:latin typeface="Times New Roman" pitchFamily="18" charset="0"/>
                <a:cs typeface="Times New Roman" pitchFamily="18" charset="0"/>
              </a:rPr>
              <a:t>Y</a:t>
            </a:r>
            <a:r>
              <a:rPr lang="en-US" dirty="0" smtClean="0"/>
              <a:t>  will rise whenever </a:t>
            </a:r>
            <a:r>
              <a:rPr lang="en-US" sz="3000" b="1" i="1" dirty="0" smtClean="0">
                <a:solidFill>
                  <a:srgbClr val="000000"/>
                </a:solidFill>
                <a:latin typeface="Times New Roman" pitchFamily="18" charset="0"/>
                <a:ea typeface="+mn-ea"/>
                <a:cs typeface="Times New Roman" pitchFamily="18" charset="0"/>
              </a:rPr>
              <a:t>P </a:t>
            </a:r>
            <a:r>
              <a:rPr lang="en-US" dirty="0" smtClean="0"/>
              <a:t>rises above </a:t>
            </a:r>
            <a:r>
              <a:rPr lang="en-US" sz="3000" b="1" i="1" dirty="0" smtClean="0">
                <a:solidFill>
                  <a:srgbClr val="000000"/>
                </a:solidFill>
                <a:latin typeface="Times New Roman" pitchFamily="18" charset="0"/>
                <a:ea typeface="+mn-ea"/>
                <a:cs typeface="Times New Roman" pitchFamily="18" charset="0"/>
              </a:rPr>
              <a:t>EP</a:t>
            </a:r>
            <a:r>
              <a:rPr lang="en-US" dirty="0" smtClean="0"/>
              <a:t>.  </a:t>
            </a:r>
          </a:p>
        </p:txBody>
      </p:sp>
    </p:spTree>
    <p:extLst>
      <p:ext uri="{BB962C8B-B14F-4D97-AF65-F5344CB8AC3E}">
        <p14:creationId xmlns:p14="http://schemas.microsoft.com/office/powerpoint/2010/main" val="2570690366"/>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5" name="Rectangle 2"/>
          <p:cNvSpPr>
            <a:spLocks noGrp="1" noChangeArrowheads="1"/>
          </p:cNvSpPr>
          <p:nvPr>
            <p:ph type="title"/>
          </p:nvPr>
        </p:nvSpPr>
        <p:spPr/>
        <p:txBody>
          <a:bodyPr/>
          <a:lstStyle/>
          <a:p>
            <a:r>
              <a:rPr lang="en-US" sz="3100" smtClean="0"/>
              <a:t>Summary &amp; implications</a:t>
            </a:r>
          </a:p>
        </p:txBody>
      </p:sp>
      <p:sp>
        <p:nvSpPr>
          <p:cNvPr id="59395" name="Rectangle 3"/>
          <p:cNvSpPr>
            <a:spLocks noGrp="1" noChangeArrowheads="1"/>
          </p:cNvSpPr>
          <p:nvPr>
            <p:ph type="body" idx="1"/>
          </p:nvPr>
        </p:nvSpPr>
        <p:spPr>
          <a:xfrm>
            <a:off x="6484938" y="2647950"/>
            <a:ext cx="2203450" cy="3390900"/>
          </a:xfrm>
          <a:solidFill>
            <a:srgbClr val="FFFFCC"/>
          </a:solidFill>
          <a:effectLst>
            <a:outerShdw blurRad="50800" dist="38100" dir="2700000" algn="tl" rotWithShape="0">
              <a:prstClr val="black">
                <a:alpha val="40000"/>
              </a:prstClr>
            </a:outerShdw>
          </a:effectLst>
        </p:spPr>
        <p:txBody>
          <a:bodyPr/>
          <a:lstStyle/>
          <a:p>
            <a:pPr marL="0" indent="0">
              <a:buFont typeface="Wingdings" pitchFamily="2" charset="2"/>
              <a:buNone/>
              <a:defRPr/>
            </a:pPr>
            <a:r>
              <a:rPr lang="en-US" sz="2500" dirty="0" smtClean="0"/>
              <a:t>Both models </a:t>
            </a:r>
            <a:r>
              <a:rPr lang="en-US" sz="2500" dirty="0"/>
              <a:t>of </a:t>
            </a:r>
            <a:r>
              <a:rPr lang="en-US" sz="2500" dirty="0" err="1"/>
              <a:t>agg</a:t>
            </a:r>
            <a:r>
              <a:rPr lang="en-US" sz="2500" dirty="0"/>
              <a:t>. supply imply the relationship summarized by the </a:t>
            </a:r>
            <a:r>
              <a:rPr lang="en-US" sz="2500" i="1" dirty="0"/>
              <a:t>SRAS</a:t>
            </a:r>
            <a:r>
              <a:rPr lang="en-US" sz="2500" dirty="0"/>
              <a:t> curve &amp; equation.</a:t>
            </a:r>
          </a:p>
        </p:txBody>
      </p:sp>
      <p:grpSp>
        <p:nvGrpSpPr>
          <p:cNvPr id="2" name="Group 4"/>
          <p:cNvGrpSpPr>
            <a:grpSpLocks/>
          </p:cNvGrpSpPr>
          <p:nvPr/>
        </p:nvGrpSpPr>
        <p:grpSpPr bwMode="auto">
          <a:xfrm>
            <a:off x="1757363" y="1468438"/>
            <a:ext cx="4267200" cy="3706812"/>
            <a:chOff x="2976" y="1296"/>
            <a:chExt cx="2304" cy="2081"/>
          </a:xfrm>
        </p:grpSpPr>
        <p:grpSp>
          <p:nvGrpSpPr>
            <p:cNvPr id="7193" name="Group 5"/>
            <p:cNvGrpSpPr>
              <a:grpSpLocks/>
            </p:cNvGrpSpPr>
            <p:nvPr/>
          </p:nvGrpSpPr>
          <p:grpSpPr bwMode="auto">
            <a:xfrm>
              <a:off x="3120" y="1536"/>
              <a:ext cx="1968" cy="1728"/>
              <a:chOff x="2640" y="1056"/>
              <a:chExt cx="2496" cy="2112"/>
            </a:xfrm>
          </p:grpSpPr>
          <p:sp>
            <p:nvSpPr>
              <p:cNvPr id="7196" name="Line 6"/>
              <p:cNvSpPr>
                <a:spLocks noChangeShapeType="1"/>
              </p:cNvSpPr>
              <p:nvPr/>
            </p:nvSpPr>
            <p:spPr bwMode="auto">
              <a:xfrm>
                <a:off x="2640" y="1056"/>
                <a:ext cx="0" cy="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7" name="Line 7"/>
              <p:cNvSpPr>
                <a:spLocks noChangeShapeType="1"/>
              </p:cNvSpPr>
              <p:nvPr/>
            </p:nvSpPr>
            <p:spPr bwMode="auto">
              <a:xfrm>
                <a:off x="2640" y="3168"/>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7194" name="Text Box 8"/>
            <p:cNvSpPr txBox="1">
              <a:spLocks noChangeArrowheads="1"/>
            </p:cNvSpPr>
            <p:nvPr/>
          </p:nvSpPr>
          <p:spPr bwMode="auto">
            <a:xfrm>
              <a:off x="4944" y="3120"/>
              <a:ext cx="336"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b="1" i="1">
                  <a:latin typeface="Times New Roman" pitchFamily="18" charset="0"/>
                  <a:cs typeface="Times New Roman" pitchFamily="18" charset="0"/>
                </a:rPr>
                <a:t>Y</a:t>
              </a:r>
              <a:r>
                <a:rPr lang="en-US" sz="2400">
                  <a:latin typeface="Times New Roman" pitchFamily="18" charset="0"/>
                  <a:cs typeface="Times New Roman" pitchFamily="18" charset="0"/>
                </a:rPr>
                <a:t> </a:t>
              </a:r>
              <a:endParaRPr lang="en-US" sz="2200">
                <a:latin typeface="Times New Roman" pitchFamily="18" charset="0"/>
                <a:cs typeface="Times New Roman" pitchFamily="18" charset="0"/>
              </a:endParaRPr>
            </a:p>
          </p:txBody>
        </p:sp>
        <p:sp>
          <p:nvSpPr>
            <p:cNvPr id="7195" name="Text Box 9"/>
            <p:cNvSpPr txBox="1">
              <a:spLocks noChangeArrowheads="1"/>
            </p:cNvSpPr>
            <p:nvPr/>
          </p:nvSpPr>
          <p:spPr bwMode="auto">
            <a:xfrm>
              <a:off x="2976" y="1296"/>
              <a:ext cx="240"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082675" algn="r"/>
                  <a:tab pos="1830388" algn="r"/>
                </a:tabLst>
                <a:defRPr>
                  <a:solidFill>
                    <a:schemeClr val="tx1"/>
                  </a:solidFill>
                  <a:latin typeface="Arial" charset="0"/>
                  <a:cs typeface="Arial" charset="0"/>
                </a:defRPr>
              </a:lvl1pPr>
              <a:lvl2pPr marL="742950" indent="-285750" eaLnBrk="0" hangingPunct="0">
                <a:tabLst>
                  <a:tab pos="1082675" algn="r"/>
                  <a:tab pos="1830388" algn="r"/>
                </a:tabLst>
                <a:defRPr>
                  <a:solidFill>
                    <a:schemeClr val="tx1"/>
                  </a:solidFill>
                  <a:latin typeface="Arial" charset="0"/>
                  <a:cs typeface="Arial" charset="0"/>
                </a:defRPr>
              </a:lvl2pPr>
              <a:lvl3pPr marL="1143000" indent="-228600" eaLnBrk="0" hangingPunct="0">
                <a:tabLst>
                  <a:tab pos="1082675" algn="r"/>
                  <a:tab pos="1830388" algn="r"/>
                </a:tabLst>
                <a:defRPr>
                  <a:solidFill>
                    <a:schemeClr val="tx1"/>
                  </a:solidFill>
                  <a:latin typeface="Arial" charset="0"/>
                  <a:cs typeface="Arial" charset="0"/>
                </a:defRPr>
              </a:lvl3pPr>
              <a:lvl4pPr marL="1600200" indent="-228600" eaLnBrk="0" hangingPunct="0">
                <a:tabLst>
                  <a:tab pos="1082675" algn="r"/>
                  <a:tab pos="1830388" algn="r"/>
                </a:tabLst>
                <a:defRPr>
                  <a:solidFill>
                    <a:schemeClr val="tx1"/>
                  </a:solidFill>
                  <a:latin typeface="Arial" charset="0"/>
                  <a:cs typeface="Arial" charset="0"/>
                </a:defRPr>
              </a:lvl4pPr>
              <a:lvl5pPr marL="2057400" indent="-228600" eaLnBrk="0" hangingPunct="0">
                <a:tabLst>
                  <a:tab pos="1082675" algn="r"/>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9pPr>
            </a:lstStyle>
            <a:p>
              <a:pPr algn="ctr" eaLnBrk="1" hangingPunct="1"/>
              <a:r>
                <a:rPr lang="en-US" sz="2400" b="1" i="1">
                  <a:latin typeface="Times New Roman" pitchFamily="18" charset="0"/>
                  <a:cs typeface="Times New Roman" pitchFamily="18" charset="0"/>
                </a:rPr>
                <a:t>P</a:t>
              </a:r>
              <a:endParaRPr lang="en-US" sz="2200">
                <a:latin typeface="Times New Roman" pitchFamily="18" charset="0"/>
                <a:cs typeface="Times New Roman" pitchFamily="18" charset="0"/>
              </a:endParaRPr>
            </a:p>
          </p:txBody>
        </p:sp>
      </p:grpSp>
      <p:grpSp>
        <p:nvGrpSpPr>
          <p:cNvPr id="4" name="Group 10"/>
          <p:cNvGrpSpPr>
            <a:grpSpLocks/>
          </p:cNvGrpSpPr>
          <p:nvPr/>
        </p:nvGrpSpPr>
        <p:grpSpPr bwMode="auto">
          <a:xfrm>
            <a:off x="3454400" y="1517650"/>
            <a:ext cx="1066800" cy="3879850"/>
            <a:chOff x="1693" y="995"/>
            <a:chExt cx="672" cy="2444"/>
          </a:xfrm>
        </p:grpSpPr>
        <p:grpSp>
          <p:nvGrpSpPr>
            <p:cNvPr id="7190" name="Group 11"/>
            <p:cNvGrpSpPr>
              <a:grpSpLocks/>
            </p:cNvGrpSpPr>
            <p:nvPr/>
          </p:nvGrpSpPr>
          <p:grpSpPr bwMode="auto">
            <a:xfrm>
              <a:off x="1693" y="995"/>
              <a:ext cx="672" cy="2183"/>
              <a:chOff x="3408" y="960"/>
              <a:chExt cx="672" cy="2435"/>
            </a:xfrm>
          </p:grpSpPr>
          <p:sp>
            <p:nvSpPr>
              <p:cNvPr id="7191" name="Line 12"/>
              <p:cNvSpPr>
                <a:spLocks noChangeShapeType="1"/>
              </p:cNvSpPr>
              <p:nvPr/>
            </p:nvSpPr>
            <p:spPr bwMode="auto">
              <a:xfrm flipV="1">
                <a:off x="3692" y="1235"/>
                <a:ext cx="0" cy="2160"/>
              </a:xfrm>
              <a:prstGeom prst="line">
                <a:avLst/>
              </a:prstGeom>
              <a:noFill/>
              <a:ln w="28575">
                <a:solidFill>
                  <a:srgbClr val="00008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2" name="Text Box 13"/>
              <p:cNvSpPr txBox="1">
                <a:spLocks noChangeArrowheads="1"/>
              </p:cNvSpPr>
              <p:nvPr/>
            </p:nvSpPr>
            <p:spPr bwMode="auto">
              <a:xfrm>
                <a:off x="3408" y="960"/>
                <a:ext cx="672"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i="1"/>
                  <a:t>LRAS</a:t>
                </a:r>
                <a:endParaRPr lang="en-US" sz="2300" baseline="-25000"/>
              </a:p>
            </p:txBody>
          </p:sp>
        </p:grpSp>
        <p:graphicFrame>
          <p:nvGraphicFramePr>
            <p:cNvPr id="7174" name="Object 6"/>
            <p:cNvGraphicFramePr>
              <a:graphicFrameLocks noChangeAspect="1"/>
            </p:cNvGraphicFramePr>
            <p:nvPr/>
          </p:nvGraphicFramePr>
          <p:xfrm>
            <a:off x="1883" y="3184"/>
            <a:ext cx="204" cy="255"/>
          </p:xfrm>
          <a:graphic>
            <a:graphicData uri="http://schemas.openxmlformats.org/presentationml/2006/ole">
              <mc:AlternateContent xmlns:mc="http://schemas.openxmlformats.org/markup-compatibility/2006">
                <mc:Choice xmlns:v="urn:schemas-microsoft-com:vml" Requires="v">
                  <p:oleObj spid="_x0000_s7215" name="Equation" r:id="rId4" imgW="152280" imgH="190440" progId="Equation.DSMT4">
                    <p:embed/>
                  </p:oleObj>
                </mc:Choice>
                <mc:Fallback>
                  <p:oleObj name="Equation" r:id="rId4" imgW="152280" imgH="1904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83" y="3184"/>
                          <a:ext cx="204"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 name="Group 30"/>
          <p:cNvGrpSpPr>
            <a:grpSpLocks/>
          </p:cNvGrpSpPr>
          <p:nvPr/>
        </p:nvGrpSpPr>
        <p:grpSpPr bwMode="auto">
          <a:xfrm>
            <a:off x="2366963" y="1676400"/>
            <a:ext cx="5121275" cy="2681288"/>
            <a:chOff x="1491" y="1056"/>
            <a:chExt cx="3226" cy="1689"/>
          </a:xfrm>
        </p:grpSpPr>
        <p:grpSp>
          <p:nvGrpSpPr>
            <p:cNvPr id="7185" name="Group 16"/>
            <p:cNvGrpSpPr>
              <a:grpSpLocks/>
            </p:cNvGrpSpPr>
            <p:nvPr/>
          </p:nvGrpSpPr>
          <p:grpSpPr bwMode="auto">
            <a:xfrm>
              <a:off x="2833" y="1891"/>
              <a:ext cx="896" cy="336"/>
              <a:chOff x="2544" y="1955"/>
              <a:chExt cx="768" cy="336"/>
            </a:xfrm>
          </p:grpSpPr>
          <p:sp>
            <p:nvSpPr>
              <p:cNvPr id="7188" name="Line 17"/>
              <p:cNvSpPr>
                <a:spLocks noChangeShapeType="1"/>
              </p:cNvSpPr>
              <p:nvPr/>
            </p:nvSpPr>
            <p:spPr bwMode="auto">
              <a:xfrm flipH="1" flipV="1">
                <a:off x="2544" y="1955"/>
                <a:ext cx="24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9" name="Rectangle 18"/>
              <p:cNvSpPr>
                <a:spLocks noChangeArrowheads="1"/>
              </p:cNvSpPr>
              <p:nvPr/>
            </p:nvSpPr>
            <p:spPr bwMode="auto">
              <a:xfrm>
                <a:off x="2736" y="2003"/>
                <a:ext cx="576" cy="2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nSpc>
                    <a:spcPct val="105000"/>
                  </a:lnSpc>
                  <a:spcBef>
                    <a:spcPct val="45000"/>
                  </a:spcBef>
                  <a:buClr>
                    <a:srgbClr val="008080"/>
                  </a:buClr>
                  <a:buSzPct val="120000"/>
                  <a:buFont typeface="Wingdings" pitchFamily="2" charset="2"/>
                  <a:buNone/>
                </a:pPr>
                <a:r>
                  <a:rPr lang="en-US" sz="2300" i="1"/>
                  <a:t>SRAS</a:t>
                </a:r>
              </a:p>
            </p:txBody>
          </p:sp>
        </p:grpSp>
        <p:grpSp>
          <p:nvGrpSpPr>
            <p:cNvPr id="7186" name="Group 19"/>
            <p:cNvGrpSpPr>
              <a:grpSpLocks/>
            </p:cNvGrpSpPr>
            <p:nvPr/>
          </p:nvGrpSpPr>
          <p:grpSpPr bwMode="auto">
            <a:xfrm>
              <a:off x="1491" y="1056"/>
              <a:ext cx="3226" cy="1689"/>
              <a:chOff x="1104" y="1274"/>
              <a:chExt cx="3226" cy="1689"/>
            </a:xfrm>
          </p:grpSpPr>
          <p:sp>
            <p:nvSpPr>
              <p:cNvPr id="7187" name="Freeform 20"/>
              <p:cNvSpPr>
                <a:spLocks/>
              </p:cNvSpPr>
              <p:nvPr/>
            </p:nvSpPr>
            <p:spPr bwMode="auto">
              <a:xfrm>
                <a:off x="1104" y="1571"/>
                <a:ext cx="1584" cy="1392"/>
              </a:xfrm>
              <a:custGeom>
                <a:avLst/>
                <a:gdLst>
                  <a:gd name="T0" fmla="*/ 0 w 672"/>
                  <a:gd name="T1" fmla="*/ 9136897 h 240"/>
                  <a:gd name="T2" fmla="*/ 115278 w 672"/>
                  <a:gd name="T3" fmla="*/ 0 h 240"/>
                  <a:gd name="T4" fmla="*/ 0 60000 65536"/>
                  <a:gd name="T5" fmla="*/ 0 60000 65536"/>
                  <a:gd name="T6" fmla="*/ 0 w 672"/>
                  <a:gd name="T7" fmla="*/ 0 h 240"/>
                  <a:gd name="T8" fmla="*/ 672 w 672"/>
                  <a:gd name="T9" fmla="*/ 240 h 240"/>
                </a:gdLst>
                <a:ahLst/>
                <a:cxnLst>
                  <a:cxn ang="T4">
                    <a:pos x="T0" y="T1"/>
                  </a:cxn>
                  <a:cxn ang="T5">
                    <a:pos x="T2" y="T3"/>
                  </a:cxn>
                </a:cxnLst>
                <a:rect l="T6" t="T7" r="T8" b="T9"/>
                <a:pathLst>
                  <a:path w="672" h="240">
                    <a:moveTo>
                      <a:pt x="0" y="240"/>
                    </a:moveTo>
                    <a:cubicBezTo>
                      <a:pt x="232" y="204"/>
                      <a:pt x="464" y="168"/>
                      <a:pt x="672" y="0"/>
                    </a:cubicBezTo>
                  </a:path>
                </a:pathLst>
              </a:custGeom>
              <a:noFill/>
              <a:ln w="28575" cmpd="sng">
                <a:solidFill>
                  <a:srgbClr val="A5002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aphicFrame>
            <p:nvGraphicFramePr>
              <p:cNvPr id="7173" name="Object 5"/>
              <p:cNvGraphicFramePr>
                <a:graphicFrameLocks noChangeAspect="1"/>
              </p:cNvGraphicFramePr>
              <p:nvPr/>
            </p:nvGraphicFramePr>
            <p:xfrm>
              <a:off x="2641" y="1274"/>
              <a:ext cx="1689" cy="315"/>
            </p:xfrm>
            <a:graphic>
              <a:graphicData uri="http://schemas.openxmlformats.org/presentationml/2006/ole">
                <mc:AlternateContent xmlns:mc="http://schemas.openxmlformats.org/markup-compatibility/2006">
                  <mc:Choice xmlns:v="urn:schemas-microsoft-com:vml" Requires="v">
                    <p:oleObj spid="_x0000_s7216" name="Equation" r:id="rId6" imgW="1231560" imgH="228600" progId="Equation.DSMT4">
                      <p:embed/>
                    </p:oleObj>
                  </mc:Choice>
                  <mc:Fallback>
                    <p:oleObj name="Equation" r:id="rId6" imgW="1231560" imgH="2286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41" y="1274"/>
                            <a:ext cx="1689"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59414" name="Line 22"/>
          <p:cNvSpPr>
            <a:spLocks noChangeShapeType="1"/>
          </p:cNvSpPr>
          <p:nvPr/>
        </p:nvSpPr>
        <p:spPr bwMode="auto">
          <a:xfrm flipH="1">
            <a:off x="2020888" y="3497263"/>
            <a:ext cx="1884362"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59415" name="Object 2"/>
          <p:cNvGraphicFramePr>
            <a:graphicFrameLocks noChangeAspect="1"/>
          </p:cNvGraphicFramePr>
          <p:nvPr/>
        </p:nvGraphicFramePr>
        <p:xfrm>
          <a:off x="754063" y="3317875"/>
          <a:ext cx="1104900" cy="334963"/>
        </p:xfrm>
        <a:graphic>
          <a:graphicData uri="http://schemas.openxmlformats.org/presentationml/2006/ole">
            <mc:AlternateContent xmlns:mc="http://schemas.openxmlformats.org/markup-compatibility/2006">
              <mc:Choice xmlns:v="urn:schemas-microsoft-com:vml" Requires="v">
                <p:oleObj spid="_x0000_s7217" name="Equation" r:id="rId8" imgW="545760" imgH="164880" progId="Equation.DSMT4">
                  <p:embed/>
                </p:oleObj>
              </mc:Choice>
              <mc:Fallback>
                <p:oleObj name="Equation" r:id="rId8" imgW="545760" imgH="16488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4063" y="3317875"/>
                        <a:ext cx="1104900" cy="33496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 name="Group 24"/>
          <p:cNvGrpSpPr>
            <a:grpSpLocks/>
          </p:cNvGrpSpPr>
          <p:nvPr/>
        </p:nvGrpSpPr>
        <p:grpSpPr bwMode="auto">
          <a:xfrm>
            <a:off x="588963" y="1900238"/>
            <a:ext cx="1397000" cy="1549400"/>
            <a:chOff x="224" y="1232"/>
            <a:chExt cx="880" cy="976"/>
          </a:xfrm>
        </p:grpSpPr>
        <p:sp>
          <p:nvSpPr>
            <p:cNvPr id="7184" name="AutoShape 25"/>
            <p:cNvSpPr>
              <a:spLocks/>
            </p:cNvSpPr>
            <p:nvPr/>
          </p:nvSpPr>
          <p:spPr bwMode="auto">
            <a:xfrm>
              <a:off x="897" y="1232"/>
              <a:ext cx="207" cy="976"/>
            </a:xfrm>
            <a:prstGeom prst="leftBrace">
              <a:avLst>
                <a:gd name="adj1" fmla="val 3929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aphicFrame>
          <p:nvGraphicFramePr>
            <p:cNvPr id="7172" name="Object 4"/>
            <p:cNvGraphicFramePr>
              <a:graphicFrameLocks noChangeAspect="1"/>
            </p:cNvGraphicFramePr>
            <p:nvPr/>
          </p:nvGraphicFramePr>
          <p:xfrm>
            <a:off x="224" y="1600"/>
            <a:ext cx="696" cy="211"/>
          </p:xfrm>
          <a:graphic>
            <a:graphicData uri="http://schemas.openxmlformats.org/presentationml/2006/ole">
              <mc:AlternateContent xmlns:mc="http://schemas.openxmlformats.org/markup-compatibility/2006">
                <mc:Choice xmlns:v="urn:schemas-microsoft-com:vml" Requires="v">
                  <p:oleObj spid="_x0000_s7218" name="Equation" r:id="rId10" imgW="545760" imgH="164880" progId="Equation.DSMT4">
                    <p:embed/>
                  </p:oleObj>
                </mc:Choice>
                <mc:Fallback>
                  <p:oleObj name="Equation" r:id="rId10" imgW="545760" imgH="16488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4" y="1600"/>
                          <a:ext cx="696" cy="211"/>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0" name="Group 27"/>
          <p:cNvGrpSpPr>
            <a:grpSpLocks/>
          </p:cNvGrpSpPr>
          <p:nvPr/>
        </p:nvGrpSpPr>
        <p:grpSpPr bwMode="auto">
          <a:xfrm>
            <a:off x="588963" y="3524250"/>
            <a:ext cx="1397000" cy="1438275"/>
            <a:chOff x="224" y="2255"/>
            <a:chExt cx="880" cy="906"/>
          </a:xfrm>
        </p:grpSpPr>
        <p:sp>
          <p:nvSpPr>
            <p:cNvPr id="7183" name="AutoShape 28"/>
            <p:cNvSpPr>
              <a:spLocks/>
            </p:cNvSpPr>
            <p:nvPr/>
          </p:nvSpPr>
          <p:spPr bwMode="auto">
            <a:xfrm>
              <a:off x="897" y="2255"/>
              <a:ext cx="207" cy="906"/>
            </a:xfrm>
            <a:prstGeom prst="leftBrace">
              <a:avLst>
                <a:gd name="adj1" fmla="val 3647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aphicFrame>
          <p:nvGraphicFramePr>
            <p:cNvPr id="7171" name="Object 3"/>
            <p:cNvGraphicFramePr>
              <a:graphicFrameLocks noChangeAspect="1"/>
            </p:cNvGraphicFramePr>
            <p:nvPr/>
          </p:nvGraphicFramePr>
          <p:xfrm>
            <a:off x="224" y="2560"/>
            <a:ext cx="696" cy="211"/>
          </p:xfrm>
          <a:graphic>
            <a:graphicData uri="http://schemas.openxmlformats.org/presentationml/2006/ole">
              <mc:AlternateContent xmlns:mc="http://schemas.openxmlformats.org/markup-compatibility/2006">
                <mc:Choice xmlns:v="urn:schemas-microsoft-com:vml" Requires="v">
                  <p:oleObj spid="_x0000_s7219" name="Equation" r:id="rId12" imgW="545760" imgH="164880" progId="Equation.DSMT4">
                    <p:embed/>
                  </p:oleObj>
                </mc:Choice>
                <mc:Fallback>
                  <p:oleObj name="Equation" r:id="rId12" imgW="545760" imgH="16488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4" y="2560"/>
                          <a:ext cx="696" cy="211"/>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49566772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395"/>
                                        </p:tgtEl>
                                        <p:attrNameLst>
                                          <p:attrName>style.visibility</p:attrName>
                                        </p:attrNameLst>
                                      </p:cBhvr>
                                      <p:to>
                                        <p:strVal val="visible"/>
                                      </p:to>
                                    </p:set>
                                    <p:animEffect transition="in" filter="fade">
                                      <p:cBhvr>
                                        <p:cTn id="7" dur="500"/>
                                        <p:tgtEl>
                                          <p:spTgt spid="593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3"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strips(upRight)">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59414"/>
                                        </p:tgtEl>
                                        <p:attrNameLst>
                                          <p:attrName>style.visibility</p:attrName>
                                        </p:attrNameLst>
                                      </p:cBhvr>
                                      <p:to>
                                        <p:strVal val="visible"/>
                                      </p:to>
                                    </p:set>
                                    <p:animEffect transition="in" filter="wipe(right)">
                                      <p:cBhvr>
                                        <p:cTn id="27" dur="500"/>
                                        <p:tgtEl>
                                          <p:spTgt spid="59414"/>
                                        </p:tgtEl>
                                      </p:cBhvr>
                                    </p:animEffect>
                                  </p:childTnLst>
                                </p:cTn>
                              </p:par>
                            </p:childTnLst>
                          </p:cTn>
                        </p:par>
                        <p:par>
                          <p:cTn id="28" fill="hold" nodeType="afterGroup">
                            <p:stCondLst>
                              <p:cond delay="500"/>
                            </p:stCondLst>
                            <p:childTnLst>
                              <p:par>
                                <p:cTn id="29" presetID="22" presetClass="entr" presetSubtype="2" fill="hold" nodeType="afterEffect">
                                  <p:stCondLst>
                                    <p:cond delay="0"/>
                                  </p:stCondLst>
                                  <p:childTnLst>
                                    <p:set>
                                      <p:cBhvr>
                                        <p:cTn id="30" dur="1" fill="hold">
                                          <p:stCondLst>
                                            <p:cond delay="0"/>
                                          </p:stCondLst>
                                        </p:cTn>
                                        <p:tgtEl>
                                          <p:spTgt spid="59415"/>
                                        </p:tgtEl>
                                        <p:attrNameLst>
                                          <p:attrName>style.visibility</p:attrName>
                                        </p:attrNameLst>
                                      </p:cBhvr>
                                      <p:to>
                                        <p:strVal val="visible"/>
                                      </p:to>
                                    </p:set>
                                    <p:animEffect transition="in" filter="wipe(right)">
                                      <p:cBhvr>
                                        <p:cTn id="31" dur="500"/>
                                        <p:tgtEl>
                                          <p:spTgt spid="5941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8" presetClass="entr" presetSubtype="9" fill="hold"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strips(upLeft)">
                                      <p:cBhvr>
                                        <p:cTn id="36" dur="500"/>
                                        <p:tgtEl>
                                          <p:spTgt spid="9"/>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8" presetClass="entr" presetSubtype="12"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strips(downLeft)">
                                      <p:cBhvr>
                                        <p:cTn id="4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animBg="1" autoUpdateAnimBg="0"/>
      <p:bldP spid="59414"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02" name="Rectangle 2"/>
          <p:cNvSpPr>
            <a:spLocks noGrp="1" noChangeArrowheads="1"/>
          </p:cNvSpPr>
          <p:nvPr>
            <p:ph type="title"/>
          </p:nvPr>
        </p:nvSpPr>
        <p:spPr/>
        <p:txBody>
          <a:bodyPr/>
          <a:lstStyle/>
          <a:p>
            <a:r>
              <a:rPr lang="en-US" sz="3100" smtClean="0"/>
              <a:t>Summary &amp; implications</a:t>
            </a:r>
          </a:p>
        </p:txBody>
      </p:sp>
      <p:sp>
        <p:nvSpPr>
          <p:cNvPr id="61443" name="Rectangle 3"/>
          <p:cNvSpPr>
            <a:spLocks noGrp="1" noChangeArrowheads="1"/>
          </p:cNvSpPr>
          <p:nvPr>
            <p:ph type="body" idx="1"/>
          </p:nvPr>
        </p:nvSpPr>
        <p:spPr>
          <a:xfrm>
            <a:off x="536575" y="1350963"/>
            <a:ext cx="2933700" cy="2743200"/>
          </a:xfrm>
          <a:noFill/>
        </p:spPr>
        <p:txBody>
          <a:bodyPr/>
          <a:lstStyle/>
          <a:p>
            <a:pPr marL="0" indent="0">
              <a:buFont typeface="Wingdings" pitchFamily="2" charset="2"/>
              <a:buNone/>
            </a:pPr>
            <a:r>
              <a:rPr lang="en-US" sz="2400" smtClean="0"/>
              <a:t>Suppose a positive </a:t>
            </a:r>
            <a:r>
              <a:rPr lang="en-US" sz="2400" i="1" smtClean="0"/>
              <a:t>AD</a:t>
            </a:r>
            <a:r>
              <a:rPr lang="en-US" sz="900" smtClean="0"/>
              <a:t> </a:t>
            </a:r>
            <a:r>
              <a:rPr lang="en-US" sz="2400" smtClean="0"/>
              <a:t> shock moves output above its natural rate and </a:t>
            </a:r>
            <a:br>
              <a:rPr lang="en-US" sz="2400" smtClean="0"/>
            </a:br>
            <a:r>
              <a:rPr lang="en-US" sz="2700" b="1" i="1" smtClean="0">
                <a:latin typeface="Times New Roman" pitchFamily="18" charset="0"/>
                <a:cs typeface="Times New Roman" pitchFamily="18" charset="0"/>
              </a:rPr>
              <a:t>P</a:t>
            </a:r>
            <a:r>
              <a:rPr lang="en-US" sz="900" smtClean="0"/>
              <a:t> </a:t>
            </a:r>
            <a:r>
              <a:rPr lang="en-US" sz="2400" smtClean="0"/>
              <a:t> above the level people had expected.  </a:t>
            </a:r>
          </a:p>
        </p:txBody>
      </p:sp>
      <p:grpSp>
        <p:nvGrpSpPr>
          <p:cNvPr id="8204" name="Group 4"/>
          <p:cNvGrpSpPr>
            <a:grpSpLocks/>
          </p:cNvGrpSpPr>
          <p:nvPr/>
        </p:nvGrpSpPr>
        <p:grpSpPr bwMode="auto">
          <a:xfrm>
            <a:off x="4243388" y="2036763"/>
            <a:ext cx="4267200" cy="3706812"/>
            <a:chOff x="2976" y="1296"/>
            <a:chExt cx="2304" cy="2081"/>
          </a:xfrm>
        </p:grpSpPr>
        <p:grpSp>
          <p:nvGrpSpPr>
            <p:cNvPr id="8235" name="Group 5"/>
            <p:cNvGrpSpPr>
              <a:grpSpLocks/>
            </p:cNvGrpSpPr>
            <p:nvPr/>
          </p:nvGrpSpPr>
          <p:grpSpPr bwMode="auto">
            <a:xfrm>
              <a:off x="3120" y="1536"/>
              <a:ext cx="1968" cy="1728"/>
              <a:chOff x="2640" y="1056"/>
              <a:chExt cx="2496" cy="2112"/>
            </a:xfrm>
          </p:grpSpPr>
          <p:sp>
            <p:nvSpPr>
              <p:cNvPr id="8238" name="Line 6"/>
              <p:cNvSpPr>
                <a:spLocks noChangeShapeType="1"/>
              </p:cNvSpPr>
              <p:nvPr/>
            </p:nvSpPr>
            <p:spPr bwMode="auto">
              <a:xfrm>
                <a:off x="2640" y="1056"/>
                <a:ext cx="0" cy="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39" name="Line 7"/>
              <p:cNvSpPr>
                <a:spLocks noChangeShapeType="1"/>
              </p:cNvSpPr>
              <p:nvPr/>
            </p:nvSpPr>
            <p:spPr bwMode="auto">
              <a:xfrm>
                <a:off x="2640" y="3168"/>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8236" name="Text Box 8"/>
            <p:cNvSpPr txBox="1">
              <a:spLocks noChangeArrowheads="1"/>
            </p:cNvSpPr>
            <p:nvPr/>
          </p:nvSpPr>
          <p:spPr bwMode="auto">
            <a:xfrm>
              <a:off x="4944" y="3120"/>
              <a:ext cx="336"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b="1" i="1">
                  <a:latin typeface="Times New Roman" pitchFamily="18" charset="0"/>
                  <a:cs typeface="Times New Roman" pitchFamily="18" charset="0"/>
                </a:rPr>
                <a:t>Y</a:t>
              </a:r>
              <a:r>
                <a:rPr lang="en-US" sz="2400">
                  <a:latin typeface="Times New Roman" pitchFamily="18" charset="0"/>
                  <a:cs typeface="Times New Roman" pitchFamily="18" charset="0"/>
                </a:rPr>
                <a:t> </a:t>
              </a:r>
              <a:endParaRPr lang="en-US" sz="2200">
                <a:latin typeface="Times New Roman" pitchFamily="18" charset="0"/>
                <a:cs typeface="Times New Roman" pitchFamily="18" charset="0"/>
              </a:endParaRPr>
            </a:p>
          </p:txBody>
        </p:sp>
        <p:sp>
          <p:nvSpPr>
            <p:cNvPr id="8237" name="Text Box 9"/>
            <p:cNvSpPr txBox="1">
              <a:spLocks noChangeArrowheads="1"/>
            </p:cNvSpPr>
            <p:nvPr/>
          </p:nvSpPr>
          <p:spPr bwMode="auto">
            <a:xfrm>
              <a:off x="2976" y="1296"/>
              <a:ext cx="240"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082675" algn="r"/>
                  <a:tab pos="1830388" algn="r"/>
                </a:tabLst>
                <a:defRPr>
                  <a:solidFill>
                    <a:schemeClr val="tx1"/>
                  </a:solidFill>
                  <a:latin typeface="Arial" charset="0"/>
                  <a:cs typeface="Arial" charset="0"/>
                </a:defRPr>
              </a:lvl1pPr>
              <a:lvl2pPr marL="742950" indent="-285750" eaLnBrk="0" hangingPunct="0">
                <a:tabLst>
                  <a:tab pos="1082675" algn="r"/>
                  <a:tab pos="1830388" algn="r"/>
                </a:tabLst>
                <a:defRPr>
                  <a:solidFill>
                    <a:schemeClr val="tx1"/>
                  </a:solidFill>
                  <a:latin typeface="Arial" charset="0"/>
                  <a:cs typeface="Arial" charset="0"/>
                </a:defRPr>
              </a:lvl2pPr>
              <a:lvl3pPr marL="1143000" indent="-228600" eaLnBrk="0" hangingPunct="0">
                <a:tabLst>
                  <a:tab pos="1082675" algn="r"/>
                  <a:tab pos="1830388" algn="r"/>
                </a:tabLst>
                <a:defRPr>
                  <a:solidFill>
                    <a:schemeClr val="tx1"/>
                  </a:solidFill>
                  <a:latin typeface="Arial" charset="0"/>
                  <a:cs typeface="Arial" charset="0"/>
                </a:defRPr>
              </a:lvl3pPr>
              <a:lvl4pPr marL="1600200" indent="-228600" eaLnBrk="0" hangingPunct="0">
                <a:tabLst>
                  <a:tab pos="1082675" algn="r"/>
                  <a:tab pos="1830388" algn="r"/>
                </a:tabLst>
                <a:defRPr>
                  <a:solidFill>
                    <a:schemeClr val="tx1"/>
                  </a:solidFill>
                  <a:latin typeface="Arial" charset="0"/>
                  <a:cs typeface="Arial" charset="0"/>
                </a:defRPr>
              </a:lvl4pPr>
              <a:lvl5pPr marL="2057400" indent="-228600" eaLnBrk="0" hangingPunct="0">
                <a:tabLst>
                  <a:tab pos="1082675" algn="r"/>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9pPr>
            </a:lstStyle>
            <a:p>
              <a:pPr algn="ctr" eaLnBrk="1" hangingPunct="1"/>
              <a:r>
                <a:rPr lang="en-US" sz="2400" b="1" i="1">
                  <a:latin typeface="Times New Roman" pitchFamily="18" charset="0"/>
                  <a:cs typeface="Times New Roman" pitchFamily="18" charset="0"/>
                </a:rPr>
                <a:t>P</a:t>
              </a:r>
              <a:endParaRPr lang="en-US" sz="2200">
                <a:latin typeface="Times New Roman" pitchFamily="18" charset="0"/>
                <a:cs typeface="Times New Roman" pitchFamily="18" charset="0"/>
              </a:endParaRPr>
            </a:p>
          </p:txBody>
        </p:sp>
      </p:grpSp>
      <p:grpSp>
        <p:nvGrpSpPr>
          <p:cNvPr id="8205" name="Group 10"/>
          <p:cNvGrpSpPr>
            <a:grpSpLocks/>
          </p:cNvGrpSpPr>
          <p:nvPr/>
        </p:nvGrpSpPr>
        <p:grpSpPr bwMode="auto">
          <a:xfrm>
            <a:off x="5940425" y="2085975"/>
            <a:ext cx="1066800" cy="3465513"/>
            <a:chOff x="2029" y="991"/>
            <a:chExt cx="672" cy="2183"/>
          </a:xfrm>
        </p:grpSpPr>
        <p:sp>
          <p:nvSpPr>
            <p:cNvPr id="8233" name="Line 11"/>
            <p:cNvSpPr>
              <a:spLocks noChangeShapeType="1"/>
            </p:cNvSpPr>
            <p:nvPr/>
          </p:nvSpPr>
          <p:spPr bwMode="auto">
            <a:xfrm flipV="1">
              <a:off x="2313" y="1238"/>
              <a:ext cx="0" cy="19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34" name="Text Box 12"/>
            <p:cNvSpPr txBox="1">
              <a:spLocks noChangeArrowheads="1"/>
            </p:cNvSpPr>
            <p:nvPr/>
          </p:nvSpPr>
          <p:spPr bwMode="auto">
            <a:xfrm>
              <a:off x="2029" y="991"/>
              <a:ext cx="672"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i="1"/>
                <a:t>LRAS</a:t>
              </a:r>
              <a:endParaRPr lang="en-US" sz="2300" baseline="-25000"/>
            </a:p>
          </p:txBody>
        </p:sp>
      </p:grpSp>
      <p:grpSp>
        <p:nvGrpSpPr>
          <p:cNvPr id="8206" name="Group 48"/>
          <p:cNvGrpSpPr>
            <a:grpSpLocks/>
          </p:cNvGrpSpPr>
          <p:nvPr/>
        </p:nvGrpSpPr>
        <p:grpSpPr bwMode="auto">
          <a:xfrm>
            <a:off x="5157788" y="2646363"/>
            <a:ext cx="3459162" cy="2590800"/>
            <a:chOff x="3249" y="1667"/>
            <a:chExt cx="2179" cy="1632"/>
          </a:xfrm>
        </p:grpSpPr>
        <p:sp>
          <p:nvSpPr>
            <p:cNvPr id="8231" name="Rectangle 14"/>
            <p:cNvSpPr>
              <a:spLocks noChangeArrowheads="1"/>
            </p:cNvSpPr>
            <p:nvPr/>
          </p:nvSpPr>
          <p:spPr bwMode="auto">
            <a:xfrm>
              <a:off x="4815" y="1667"/>
              <a:ext cx="6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lstStyle/>
            <a:p>
              <a:pPr>
                <a:lnSpc>
                  <a:spcPct val="105000"/>
                </a:lnSpc>
                <a:spcBef>
                  <a:spcPct val="45000"/>
                </a:spcBef>
                <a:buClr>
                  <a:srgbClr val="008080"/>
                </a:buClr>
                <a:buSzPct val="120000"/>
                <a:buFont typeface="Wingdings" pitchFamily="2" charset="2"/>
                <a:buNone/>
              </a:pPr>
              <a:r>
                <a:rPr lang="en-US" sz="2300" i="1"/>
                <a:t>SRAS</a:t>
              </a:r>
              <a:r>
                <a:rPr lang="en-US" sz="2300" baseline="-25000"/>
                <a:t>1</a:t>
              </a:r>
            </a:p>
          </p:txBody>
        </p:sp>
        <p:sp>
          <p:nvSpPr>
            <p:cNvPr id="8232" name="Freeform 15"/>
            <p:cNvSpPr>
              <a:spLocks/>
            </p:cNvSpPr>
            <p:nvPr/>
          </p:nvSpPr>
          <p:spPr bwMode="auto">
            <a:xfrm>
              <a:off x="3249" y="1907"/>
              <a:ext cx="1584" cy="1392"/>
            </a:xfrm>
            <a:custGeom>
              <a:avLst/>
              <a:gdLst>
                <a:gd name="T0" fmla="*/ 0 w 672"/>
                <a:gd name="T1" fmla="*/ 9136897 h 240"/>
                <a:gd name="T2" fmla="*/ 115278 w 672"/>
                <a:gd name="T3" fmla="*/ 0 h 240"/>
                <a:gd name="T4" fmla="*/ 0 60000 65536"/>
                <a:gd name="T5" fmla="*/ 0 60000 65536"/>
                <a:gd name="T6" fmla="*/ 0 w 672"/>
                <a:gd name="T7" fmla="*/ 0 h 240"/>
                <a:gd name="T8" fmla="*/ 672 w 672"/>
                <a:gd name="T9" fmla="*/ 240 h 240"/>
              </a:gdLst>
              <a:ahLst/>
              <a:cxnLst>
                <a:cxn ang="T4">
                  <a:pos x="T0" y="T1"/>
                </a:cxn>
                <a:cxn ang="T5">
                  <a:pos x="T2" y="T3"/>
                </a:cxn>
              </a:cxnLst>
              <a:rect l="T6" t="T7" r="T8" b="T9"/>
              <a:pathLst>
                <a:path w="672" h="240">
                  <a:moveTo>
                    <a:pt x="0" y="240"/>
                  </a:moveTo>
                  <a:cubicBezTo>
                    <a:pt x="232" y="204"/>
                    <a:pt x="464" y="168"/>
                    <a:pt x="672" y="0"/>
                  </a:cubicBezTo>
                </a:path>
              </a:pathLst>
            </a:custGeom>
            <a:noFill/>
            <a:ln w="28575" cmpd="sng">
              <a:solidFill>
                <a:srgbClr val="000099"/>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8207" name="Group 47"/>
          <p:cNvGrpSpPr>
            <a:grpSpLocks/>
          </p:cNvGrpSpPr>
          <p:nvPr/>
        </p:nvGrpSpPr>
        <p:grpSpPr bwMode="auto">
          <a:xfrm>
            <a:off x="3694113" y="1277938"/>
            <a:ext cx="5257800" cy="512762"/>
            <a:chOff x="2208" y="749"/>
            <a:chExt cx="3120" cy="323"/>
          </a:xfrm>
        </p:grpSpPr>
        <p:sp>
          <p:nvSpPr>
            <p:cNvPr id="8230" name="Rectangle 46"/>
            <p:cNvSpPr>
              <a:spLocks noChangeArrowheads="1"/>
            </p:cNvSpPr>
            <p:nvPr/>
          </p:nvSpPr>
          <p:spPr bwMode="auto">
            <a:xfrm>
              <a:off x="2208" y="765"/>
              <a:ext cx="3084" cy="279"/>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300" i="1"/>
                <a:t>SRAS</a:t>
              </a:r>
              <a:r>
                <a:rPr lang="en-US" sz="2300"/>
                <a:t> equation:</a:t>
              </a:r>
            </a:p>
          </p:txBody>
        </p:sp>
        <p:graphicFrame>
          <p:nvGraphicFramePr>
            <p:cNvPr id="8201" name="Object 9"/>
            <p:cNvGraphicFramePr>
              <a:graphicFrameLocks noChangeAspect="1"/>
            </p:cNvGraphicFramePr>
            <p:nvPr/>
          </p:nvGraphicFramePr>
          <p:xfrm>
            <a:off x="3592" y="749"/>
            <a:ext cx="1736" cy="323"/>
          </p:xfrm>
          <a:graphic>
            <a:graphicData uri="http://schemas.openxmlformats.org/presentationml/2006/ole">
              <mc:AlternateContent xmlns:mc="http://schemas.openxmlformats.org/markup-compatibility/2006">
                <mc:Choice xmlns:v="urn:schemas-microsoft-com:vml" Requires="v">
                  <p:oleObj spid="_x0000_s8266" name="Equation" r:id="rId4" imgW="1231560" imgH="228600" progId="Equation.DSMT4">
                    <p:embed/>
                  </p:oleObj>
                </mc:Choice>
                <mc:Fallback>
                  <p:oleObj name="Equation" r:id="rId4" imgW="1231560" imgH="228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92" y="749"/>
                          <a:ext cx="1736" cy="32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53882" dir="2700000" algn="ctr" rotWithShape="0">
                                  <a:srgbClr val="808080"/>
                                </a:outerShdw>
                              </a:effectLst>
                            </a14:hiddenEffects>
                          </a:ext>
                        </a:extLst>
                      </p:spPr>
                    </p:pic>
                  </p:oleObj>
                </mc:Fallback>
              </mc:AlternateContent>
            </a:graphicData>
          </a:graphic>
        </p:graphicFrame>
      </p:grpSp>
      <p:grpSp>
        <p:nvGrpSpPr>
          <p:cNvPr id="8208" name="Group 17"/>
          <p:cNvGrpSpPr>
            <a:grpSpLocks/>
          </p:cNvGrpSpPr>
          <p:nvPr/>
        </p:nvGrpSpPr>
        <p:grpSpPr bwMode="auto">
          <a:xfrm>
            <a:off x="3465513" y="4398963"/>
            <a:ext cx="2925762" cy="446087"/>
            <a:chOff x="2246" y="2736"/>
            <a:chExt cx="1843" cy="281"/>
          </a:xfrm>
        </p:grpSpPr>
        <p:sp>
          <p:nvSpPr>
            <p:cNvPr id="8229" name="Line 18"/>
            <p:cNvSpPr>
              <a:spLocks noChangeShapeType="1"/>
            </p:cNvSpPr>
            <p:nvPr/>
          </p:nvSpPr>
          <p:spPr bwMode="auto">
            <a:xfrm flipH="1">
              <a:off x="2902" y="2884"/>
              <a:ext cx="1187"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8200" name="Object 8"/>
            <p:cNvGraphicFramePr>
              <a:graphicFrameLocks noChangeAspect="1"/>
            </p:cNvGraphicFramePr>
            <p:nvPr/>
          </p:nvGraphicFramePr>
          <p:xfrm>
            <a:off x="2246" y="2736"/>
            <a:ext cx="727" cy="281"/>
          </p:xfrm>
          <a:graphic>
            <a:graphicData uri="http://schemas.openxmlformats.org/presentationml/2006/ole">
              <mc:AlternateContent xmlns:mc="http://schemas.openxmlformats.org/markup-compatibility/2006">
                <mc:Choice xmlns:v="urn:schemas-microsoft-com:vml" Requires="v">
                  <p:oleObj spid="_x0000_s8267" name="Equation" r:id="rId6" imgW="622080" imgH="241200" progId="Equation.DSMT4">
                    <p:embed/>
                  </p:oleObj>
                </mc:Choice>
                <mc:Fallback>
                  <p:oleObj name="Equation" r:id="rId6" imgW="622080" imgH="2412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46" y="2736"/>
                          <a:ext cx="727" cy="28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209" name="Group 23"/>
          <p:cNvGrpSpPr>
            <a:grpSpLocks/>
          </p:cNvGrpSpPr>
          <p:nvPr/>
        </p:nvGrpSpPr>
        <p:grpSpPr bwMode="auto">
          <a:xfrm>
            <a:off x="4811713" y="2889250"/>
            <a:ext cx="3317875" cy="2500313"/>
            <a:chOff x="3094" y="1785"/>
            <a:chExt cx="2090" cy="1575"/>
          </a:xfrm>
        </p:grpSpPr>
        <p:sp>
          <p:nvSpPr>
            <p:cNvPr id="8227" name="Freeform 24"/>
            <p:cNvSpPr>
              <a:spLocks/>
            </p:cNvSpPr>
            <p:nvPr/>
          </p:nvSpPr>
          <p:spPr bwMode="auto">
            <a:xfrm flipH="1">
              <a:off x="3094" y="1785"/>
              <a:ext cx="1680" cy="1405"/>
            </a:xfrm>
            <a:custGeom>
              <a:avLst/>
              <a:gdLst>
                <a:gd name="T0" fmla="*/ 0 w 672"/>
                <a:gd name="T1" fmla="*/ 9660523 h 240"/>
                <a:gd name="T2" fmla="*/ 164063 w 672"/>
                <a:gd name="T3" fmla="*/ 0 h 240"/>
                <a:gd name="T4" fmla="*/ 0 60000 65536"/>
                <a:gd name="T5" fmla="*/ 0 60000 65536"/>
                <a:gd name="T6" fmla="*/ 0 w 672"/>
                <a:gd name="T7" fmla="*/ 0 h 240"/>
                <a:gd name="T8" fmla="*/ 672 w 672"/>
                <a:gd name="T9" fmla="*/ 240 h 240"/>
              </a:gdLst>
              <a:ahLst/>
              <a:cxnLst>
                <a:cxn ang="T4">
                  <a:pos x="T0" y="T1"/>
                </a:cxn>
                <a:cxn ang="T5">
                  <a:pos x="T2" y="T3"/>
                </a:cxn>
              </a:cxnLst>
              <a:rect l="T6" t="T7" r="T8" b="T9"/>
              <a:pathLst>
                <a:path w="672" h="240">
                  <a:moveTo>
                    <a:pt x="0" y="240"/>
                  </a:moveTo>
                  <a:cubicBezTo>
                    <a:pt x="232" y="204"/>
                    <a:pt x="464" y="168"/>
                    <a:pt x="672" y="0"/>
                  </a:cubicBezTo>
                </a:path>
              </a:pathLst>
            </a:custGeom>
            <a:noFill/>
            <a:ln w="28575" cmpd="sng">
              <a:solidFill>
                <a:srgbClr val="000099"/>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228" name="Rectangle 25"/>
            <p:cNvSpPr>
              <a:spLocks noChangeArrowheads="1"/>
            </p:cNvSpPr>
            <p:nvPr/>
          </p:nvSpPr>
          <p:spPr bwMode="auto">
            <a:xfrm>
              <a:off x="4800" y="3072"/>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lstStyle/>
            <a:p>
              <a:pPr>
                <a:lnSpc>
                  <a:spcPct val="105000"/>
                </a:lnSpc>
                <a:spcBef>
                  <a:spcPct val="45000"/>
                </a:spcBef>
                <a:buClr>
                  <a:srgbClr val="008080"/>
                </a:buClr>
                <a:buSzPct val="120000"/>
                <a:buFont typeface="Wingdings" pitchFamily="2" charset="2"/>
                <a:buNone/>
              </a:pPr>
              <a:r>
                <a:rPr lang="en-US" sz="2300" i="1"/>
                <a:t>AD</a:t>
              </a:r>
              <a:r>
                <a:rPr lang="en-US" sz="2300" baseline="-25000"/>
                <a:t>1</a:t>
              </a:r>
            </a:p>
          </p:txBody>
        </p:sp>
      </p:grpSp>
      <p:grpSp>
        <p:nvGrpSpPr>
          <p:cNvPr id="9" name="Group 26"/>
          <p:cNvGrpSpPr>
            <a:grpSpLocks/>
          </p:cNvGrpSpPr>
          <p:nvPr/>
        </p:nvGrpSpPr>
        <p:grpSpPr bwMode="auto">
          <a:xfrm>
            <a:off x="5233988" y="2168525"/>
            <a:ext cx="3048000" cy="2520950"/>
            <a:chOff x="3360" y="1331"/>
            <a:chExt cx="1920" cy="1588"/>
          </a:xfrm>
        </p:grpSpPr>
        <p:sp>
          <p:nvSpPr>
            <p:cNvPr id="8225" name="Freeform 27"/>
            <p:cNvSpPr>
              <a:spLocks/>
            </p:cNvSpPr>
            <p:nvPr/>
          </p:nvSpPr>
          <p:spPr bwMode="auto">
            <a:xfrm flipH="1">
              <a:off x="3360" y="1331"/>
              <a:ext cx="1536" cy="1405"/>
            </a:xfrm>
            <a:custGeom>
              <a:avLst/>
              <a:gdLst>
                <a:gd name="T0" fmla="*/ 0 w 672"/>
                <a:gd name="T1" fmla="*/ 9660523 h 240"/>
                <a:gd name="T2" fmla="*/ 95833 w 672"/>
                <a:gd name="T3" fmla="*/ 0 h 240"/>
                <a:gd name="T4" fmla="*/ 0 60000 65536"/>
                <a:gd name="T5" fmla="*/ 0 60000 65536"/>
                <a:gd name="T6" fmla="*/ 0 w 672"/>
                <a:gd name="T7" fmla="*/ 0 h 240"/>
                <a:gd name="T8" fmla="*/ 672 w 672"/>
                <a:gd name="T9" fmla="*/ 240 h 240"/>
              </a:gdLst>
              <a:ahLst/>
              <a:cxnLst>
                <a:cxn ang="T4">
                  <a:pos x="T0" y="T1"/>
                </a:cxn>
                <a:cxn ang="T5">
                  <a:pos x="T2" y="T3"/>
                </a:cxn>
              </a:cxnLst>
              <a:rect l="T6" t="T7" r="T8" b="T9"/>
              <a:pathLst>
                <a:path w="672" h="240">
                  <a:moveTo>
                    <a:pt x="0" y="240"/>
                  </a:moveTo>
                  <a:cubicBezTo>
                    <a:pt x="232" y="204"/>
                    <a:pt x="464" y="168"/>
                    <a:pt x="672" y="0"/>
                  </a:cubicBezTo>
                </a:path>
              </a:pathLst>
            </a:custGeom>
            <a:noFill/>
            <a:ln w="28575"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226" name="Rectangle 28"/>
            <p:cNvSpPr>
              <a:spLocks noChangeArrowheads="1"/>
            </p:cNvSpPr>
            <p:nvPr/>
          </p:nvSpPr>
          <p:spPr bwMode="auto">
            <a:xfrm>
              <a:off x="4896" y="2631"/>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lstStyle/>
            <a:p>
              <a:pPr>
                <a:lnSpc>
                  <a:spcPct val="105000"/>
                </a:lnSpc>
                <a:spcBef>
                  <a:spcPct val="45000"/>
                </a:spcBef>
                <a:buClr>
                  <a:srgbClr val="008080"/>
                </a:buClr>
                <a:buSzPct val="120000"/>
                <a:buFont typeface="Wingdings" pitchFamily="2" charset="2"/>
                <a:buNone/>
              </a:pPr>
              <a:r>
                <a:rPr lang="en-US" sz="2300" i="1"/>
                <a:t>AD</a:t>
              </a:r>
              <a:r>
                <a:rPr lang="en-US" sz="2300" baseline="-25000"/>
                <a:t>2</a:t>
              </a:r>
            </a:p>
          </p:txBody>
        </p:sp>
      </p:grpSp>
      <p:graphicFrame>
        <p:nvGraphicFramePr>
          <p:cNvPr id="61469" name="Object 2"/>
          <p:cNvGraphicFramePr>
            <a:graphicFrameLocks noChangeAspect="1"/>
          </p:cNvGraphicFramePr>
          <p:nvPr/>
        </p:nvGraphicFramePr>
        <p:xfrm>
          <a:off x="2611438" y="4394200"/>
          <a:ext cx="847725" cy="446088"/>
        </p:xfrm>
        <a:graphic>
          <a:graphicData uri="http://schemas.openxmlformats.org/presentationml/2006/ole">
            <mc:AlternateContent xmlns:mc="http://schemas.openxmlformats.org/markup-compatibility/2006">
              <mc:Choice xmlns:v="urn:schemas-microsoft-com:vml" Requires="v">
                <p:oleObj spid="_x0000_s8268" name="Equation" r:id="rId8" imgW="457200" imgH="241200" progId="Equation.DSMT4">
                  <p:embed/>
                </p:oleObj>
              </mc:Choice>
              <mc:Fallback>
                <p:oleObj name="Equation" r:id="rId8" imgW="457200" imgH="2412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11438" y="4394200"/>
                        <a:ext cx="847725" cy="44608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 name="Group 30"/>
          <p:cNvGrpSpPr>
            <a:grpSpLocks/>
          </p:cNvGrpSpPr>
          <p:nvPr/>
        </p:nvGrpSpPr>
        <p:grpSpPr bwMode="auto">
          <a:xfrm>
            <a:off x="4129088" y="3941763"/>
            <a:ext cx="2847975" cy="423862"/>
            <a:chOff x="2664" y="2448"/>
            <a:chExt cx="1794" cy="267"/>
          </a:xfrm>
        </p:grpSpPr>
        <p:graphicFrame>
          <p:nvGraphicFramePr>
            <p:cNvPr id="8199" name="Object 7"/>
            <p:cNvGraphicFramePr>
              <a:graphicFrameLocks noChangeAspect="1"/>
            </p:cNvGraphicFramePr>
            <p:nvPr/>
          </p:nvGraphicFramePr>
          <p:xfrm>
            <a:off x="2664" y="2448"/>
            <a:ext cx="208" cy="267"/>
          </p:xfrm>
          <a:graphic>
            <a:graphicData uri="http://schemas.openxmlformats.org/presentationml/2006/ole">
              <mc:AlternateContent xmlns:mc="http://schemas.openxmlformats.org/markup-compatibility/2006">
                <mc:Choice xmlns:v="urn:schemas-microsoft-com:vml" Requires="v">
                  <p:oleObj spid="_x0000_s8269" name="Equation" r:id="rId10" imgW="177480" imgH="228600" progId="Equation.DSMT4">
                    <p:embed/>
                  </p:oleObj>
                </mc:Choice>
                <mc:Fallback>
                  <p:oleObj name="Equation" r:id="rId10" imgW="177480" imgH="2286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64" y="2448"/>
                          <a:ext cx="208" cy="267"/>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24" name="Line 32"/>
            <p:cNvSpPr>
              <a:spLocks noChangeShapeType="1"/>
            </p:cNvSpPr>
            <p:nvPr/>
          </p:nvSpPr>
          <p:spPr bwMode="auto">
            <a:xfrm flipH="1" flipV="1">
              <a:off x="2908" y="2542"/>
              <a:ext cx="1550" cy="2"/>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1" name="Group 33"/>
          <p:cNvGrpSpPr>
            <a:grpSpLocks/>
          </p:cNvGrpSpPr>
          <p:nvPr/>
        </p:nvGrpSpPr>
        <p:grpSpPr bwMode="auto">
          <a:xfrm>
            <a:off x="3276600" y="3476625"/>
            <a:ext cx="3108325" cy="441325"/>
            <a:chOff x="2127" y="2155"/>
            <a:chExt cx="1958" cy="278"/>
          </a:xfrm>
        </p:grpSpPr>
        <p:graphicFrame>
          <p:nvGraphicFramePr>
            <p:cNvPr id="8198" name="Object 6"/>
            <p:cNvGraphicFramePr>
              <a:graphicFrameLocks noChangeAspect="1"/>
            </p:cNvGraphicFramePr>
            <p:nvPr/>
          </p:nvGraphicFramePr>
          <p:xfrm>
            <a:off x="2127" y="2155"/>
            <a:ext cx="727" cy="278"/>
          </p:xfrm>
          <a:graphic>
            <a:graphicData uri="http://schemas.openxmlformats.org/presentationml/2006/ole">
              <mc:AlternateContent xmlns:mc="http://schemas.openxmlformats.org/markup-compatibility/2006">
                <mc:Choice xmlns:v="urn:schemas-microsoft-com:vml" Requires="v">
                  <p:oleObj spid="_x0000_s8270" name="Equation" r:id="rId12" imgW="596880" imgH="228600" progId="Equation.DSMT4">
                    <p:embed/>
                  </p:oleObj>
                </mc:Choice>
                <mc:Fallback>
                  <p:oleObj name="Equation" r:id="rId12" imgW="596880" imgH="22860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27" y="2155"/>
                          <a:ext cx="727" cy="27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23" name="Line 35"/>
            <p:cNvSpPr>
              <a:spLocks noChangeShapeType="1"/>
            </p:cNvSpPr>
            <p:nvPr/>
          </p:nvSpPr>
          <p:spPr bwMode="auto">
            <a:xfrm flipH="1">
              <a:off x="2898" y="2304"/>
              <a:ext cx="1187"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61476" name="Rectangle 36"/>
          <p:cNvSpPr>
            <a:spLocks noChangeArrowheads="1"/>
          </p:cNvSpPr>
          <p:nvPr/>
        </p:nvSpPr>
        <p:spPr bwMode="auto">
          <a:xfrm>
            <a:off x="582613" y="4191000"/>
            <a:ext cx="275907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5000"/>
              </a:lnSpc>
              <a:spcBef>
                <a:spcPct val="45000"/>
              </a:spcBef>
              <a:buClr>
                <a:srgbClr val="008080"/>
              </a:buClr>
              <a:buSzPct val="120000"/>
              <a:buFont typeface="Wingdings" pitchFamily="2" charset="2"/>
              <a:buNone/>
            </a:pPr>
            <a:r>
              <a:rPr lang="en-US" sz="2400"/>
              <a:t>Over time, </a:t>
            </a:r>
            <a:br>
              <a:rPr lang="en-US" sz="2400"/>
            </a:br>
            <a:r>
              <a:rPr lang="en-US" sz="2700" b="1" i="1">
                <a:latin typeface="Times New Roman" pitchFamily="18" charset="0"/>
                <a:cs typeface="Times New Roman" pitchFamily="18" charset="0"/>
              </a:rPr>
              <a:t>EP</a:t>
            </a:r>
            <a:r>
              <a:rPr lang="en-US" sz="2400"/>
              <a:t>  rises, </a:t>
            </a:r>
            <a:br>
              <a:rPr lang="en-US" sz="2400"/>
            </a:br>
            <a:r>
              <a:rPr lang="en-US" sz="2400" i="1"/>
              <a:t>SRAS</a:t>
            </a:r>
            <a:r>
              <a:rPr lang="en-US" sz="2400"/>
              <a:t> shifts up,</a:t>
            </a:r>
            <a:br>
              <a:rPr lang="en-US" sz="2400"/>
            </a:br>
            <a:r>
              <a:rPr lang="en-US" sz="2400"/>
              <a:t>and output returns </a:t>
            </a:r>
            <a:br>
              <a:rPr lang="en-US" sz="2400"/>
            </a:br>
            <a:r>
              <a:rPr lang="en-US" sz="2400"/>
              <a:t>to its natural rate.</a:t>
            </a:r>
          </a:p>
        </p:txBody>
      </p:sp>
      <p:grpSp>
        <p:nvGrpSpPr>
          <p:cNvPr id="8214" name="Group 37"/>
          <p:cNvGrpSpPr>
            <a:grpSpLocks/>
          </p:cNvGrpSpPr>
          <p:nvPr/>
        </p:nvGrpSpPr>
        <p:grpSpPr bwMode="auto">
          <a:xfrm>
            <a:off x="5360988" y="5613400"/>
            <a:ext cx="1579562" cy="835025"/>
            <a:chOff x="3440" y="3501"/>
            <a:chExt cx="995" cy="526"/>
          </a:xfrm>
        </p:grpSpPr>
        <p:graphicFrame>
          <p:nvGraphicFramePr>
            <p:cNvPr id="8197" name="Object 5"/>
            <p:cNvGraphicFramePr>
              <a:graphicFrameLocks noChangeAspect="1"/>
            </p:cNvGraphicFramePr>
            <p:nvPr/>
          </p:nvGraphicFramePr>
          <p:xfrm>
            <a:off x="3840" y="3712"/>
            <a:ext cx="595" cy="315"/>
          </p:xfrm>
          <a:graphic>
            <a:graphicData uri="http://schemas.openxmlformats.org/presentationml/2006/ole">
              <mc:AlternateContent xmlns:mc="http://schemas.openxmlformats.org/markup-compatibility/2006">
                <mc:Choice xmlns:v="urn:schemas-microsoft-com:vml" Requires="v">
                  <p:oleObj spid="_x0000_s8271" name="Equation" r:id="rId14" imgW="457200" imgH="241200" progId="Equation.DSMT4">
                    <p:embed/>
                  </p:oleObj>
                </mc:Choice>
                <mc:Fallback>
                  <p:oleObj name="Equation" r:id="rId14" imgW="457200" imgH="241200"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40" y="3712"/>
                          <a:ext cx="595"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22" name="AutoShape 39"/>
            <p:cNvSpPr>
              <a:spLocks/>
            </p:cNvSpPr>
            <p:nvPr/>
          </p:nvSpPr>
          <p:spPr bwMode="auto">
            <a:xfrm rot="5400000">
              <a:off x="3806" y="3135"/>
              <a:ext cx="243" cy="976"/>
            </a:xfrm>
            <a:prstGeom prst="leftBrace">
              <a:avLst>
                <a:gd name="adj1" fmla="val 34140"/>
                <a:gd name="adj2" fmla="val 33398"/>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p>
              <a:pPr algn="ctr"/>
              <a:endParaRPr lang="en-US" sz="2400" b="1">
                <a:latin typeface="Times New Roman" pitchFamily="18" charset="0"/>
              </a:endParaRPr>
            </a:p>
          </p:txBody>
        </p:sp>
      </p:grpSp>
      <p:grpSp>
        <p:nvGrpSpPr>
          <p:cNvPr id="13" name="Group 40"/>
          <p:cNvGrpSpPr>
            <a:grpSpLocks/>
          </p:cNvGrpSpPr>
          <p:nvPr/>
        </p:nvGrpSpPr>
        <p:grpSpPr bwMode="auto">
          <a:xfrm>
            <a:off x="6980238" y="4087813"/>
            <a:ext cx="539750" cy="2139950"/>
            <a:chOff x="4460" y="2540"/>
            <a:chExt cx="340" cy="1348"/>
          </a:xfrm>
        </p:grpSpPr>
        <p:sp>
          <p:nvSpPr>
            <p:cNvPr id="8219" name="Line 41"/>
            <p:cNvSpPr>
              <a:spLocks noChangeShapeType="1"/>
            </p:cNvSpPr>
            <p:nvPr/>
          </p:nvSpPr>
          <p:spPr bwMode="auto">
            <a:xfrm>
              <a:off x="4460" y="2540"/>
              <a:ext cx="0" cy="912"/>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nvGrpSpPr>
            <p:cNvPr id="8220" name="Group 42"/>
            <p:cNvGrpSpPr>
              <a:grpSpLocks/>
            </p:cNvGrpSpPr>
            <p:nvPr/>
          </p:nvGrpSpPr>
          <p:grpSpPr bwMode="auto">
            <a:xfrm>
              <a:off x="4464" y="3474"/>
              <a:ext cx="336" cy="414"/>
              <a:chOff x="4464" y="3474"/>
              <a:chExt cx="336" cy="414"/>
            </a:xfrm>
          </p:grpSpPr>
          <p:graphicFrame>
            <p:nvGraphicFramePr>
              <p:cNvPr id="8196" name="Object 4"/>
              <p:cNvGraphicFramePr>
                <a:graphicFrameLocks noChangeAspect="1"/>
              </p:cNvGraphicFramePr>
              <p:nvPr/>
            </p:nvGraphicFramePr>
            <p:xfrm>
              <a:off x="4569" y="3590"/>
              <a:ext cx="231" cy="298"/>
            </p:xfrm>
            <a:graphic>
              <a:graphicData uri="http://schemas.openxmlformats.org/presentationml/2006/ole">
                <mc:AlternateContent xmlns:mc="http://schemas.openxmlformats.org/markup-compatibility/2006">
                  <mc:Choice xmlns:v="urn:schemas-microsoft-com:vml" Requires="v">
                    <p:oleObj spid="_x0000_s8272" name="Equation" r:id="rId16" imgW="177480" imgH="228600" progId="Equation.DSMT4">
                      <p:embed/>
                    </p:oleObj>
                  </mc:Choice>
                  <mc:Fallback>
                    <p:oleObj name="Equation" r:id="rId16" imgW="177480" imgH="228600"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569" y="3590"/>
                            <a:ext cx="231" cy="2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21" name="Line 44"/>
              <p:cNvSpPr>
                <a:spLocks noChangeShapeType="1"/>
              </p:cNvSpPr>
              <p:nvPr/>
            </p:nvSpPr>
            <p:spPr bwMode="auto">
              <a:xfrm flipH="1" flipV="1">
                <a:off x="4464" y="3474"/>
                <a:ext cx="123" cy="15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aphicFrame>
        <p:nvGraphicFramePr>
          <p:cNvPr id="61485" name="Object 3"/>
          <p:cNvGraphicFramePr>
            <a:graphicFrameLocks noChangeAspect="1"/>
          </p:cNvGraphicFramePr>
          <p:nvPr/>
        </p:nvGraphicFramePr>
        <p:xfrm>
          <a:off x="5378450" y="6022975"/>
          <a:ext cx="598488" cy="430213"/>
        </p:xfrm>
        <a:graphic>
          <a:graphicData uri="http://schemas.openxmlformats.org/presentationml/2006/ole">
            <mc:AlternateContent xmlns:mc="http://schemas.openxmlformats.org/markup-compatibility/2006">
              <mc:Choice xmlns:v="urn:schemas-microsoft-com:vml" Requires="v">
                <p:oleObj spid="_x0000_s8273" name="Equation" r:id="rId18" imgW="317160" imgH="228600" progId="Equation.DSMT4">
                  <p:embed/>
                </p:oleObj>
              </mc:Choice>
              <mc:Fallback>
                <p:oleObj name="Equation" r:id="rId18" imgW="317160" imgH="228600" progId="Equation.DSMT4">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378450" y="6022975"/>
                        <a:ext cx="598488"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5" name="Group 49"/>
          <p:cNvGrpSpPr>
            <a:grpSpLocks/>
          </p:cNvGrpSpPr>
          <p:nvPr/>
        </p:nvGrpSpPr>
        <p:grpSpPr bwMode="auto">
          <a:xfrm>
            <a:off x="4852988" y="1960563"/>
            <a:ext cx="3486150" cy="2584450"/>
            <a:chOff x="3057" y="1235"/>
            <a:chExt cx="2196" cy="1628"/>
          </a:xfrm>
        </p:grpSpPr>
        <p:sp>
          <p:nvSpPr>
            <p:cNvPr id="8217" name="Rectangle 21"/>
            <p:cNvSpPr>
              <a:spLocks noChangeArrowheads="1"/>
            </p:cNvSpPr>
            <p:nvPr/>
          </p:nvSpPr>
          <p:spPr bwMode="auto">
            <a:xfrm>
              <a:off x="4593" y="1235"/>
              <a:ext cx="6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lstStyle/>
            <a:p>
              <a:pPr>
                <a:lnSpc>
                  <a:spcPct val="105000"/>
                </a:lnSpc>
                <a:spcBef>
                  <a:spcPct val="45000"/>
                </a:spcBef>
                <a:buClr>
                  <a:srgbClr val="008080"/>
                </a:buClr>
                <a:buSzPct val="120000"/>
                <a:buFont typeface="Wingdings" pitchFamily="2" charset="2"/>
                <a:buNone/>
              </a:pPr>
              <a:r>
                <a:rPr lang="en-US" sz="2300" i="1"/>
                <a:t>SRAS</a:t>
              </a:r>
              <a:r>
                <a:rPr lang="en-US" sz="2300" baseline="-25000"/>
                <a:t>2</a:t>
              </a:r>
            </a:p>
          </p:txBody>
        </p:sp>
        <p:sp>
          <p:nvSpPr>
            <p:cNvPr id="8218" name="Freeform 22"/>
            <p:cNvSpPr>
              <a:spLocks/>
            </p:cNvSpPr>
            <p:nvPr/>
          </p:nvSpPr>
          <p:spPr bwMode="auto">
            <a:xfrm>
              <a:off x="3057" y="1471"/>
              <a:ext cx="1584" cy="1392"/>
            </a:xfrm>
            <a:custGeom>
              <a:avLst/>
              <a:gdLst>
                <a:gd name="T0" fmla="*/ 0 w 672"/>
                <a:gd name="T1" fmla="*/ 9136897 h 240"/>
                <a:gd name="T2" fmla="*/ 115278 w 672"/>
                <a:gd name="T3" fmla="*/ 0 h 240"/>
                <a:gd name="T4" fmla="*/ 0 60000 65536"/>
                <a:gd name="T5" fmla="*/ 0 60000 65536"/>
                <a:gd name="T6" fmla="*/ 0 w 672"/>
                <a:gd name="T7" fmla="*/ 0 h 240"/>
                <a:gd name="T8" fmla="*/ 672 w 672"/>
                <a:gd name="T9" fmla="*/ 240 h 240"/>
              </a:gdLst>
              <a:ahLst/>
              <a:cxnLst>
                <a:cxn ang="T4">
                  <a:pos x="T0" y="T1"/>
                </a:cxn>
                <a:cxn ang="T5">
                  <a:pos x="T2" y="T3"/>
                </a:cxn>
              </a:cxnLst>
              <a:rect l="T6" t="T7" r="T8" b="T9"/>
              <a:pathLst>
                <a:path w="672" h="240">
                  <a:moveTo>
                    <a:pt x="0" y="240"/>
                  </a:moveTo>
                  <a:cubicBezTo>
                    <a:pt x="232" y="204"/>
                    <a:pt x="464" y="168"/>
                    <a:pt x="672" y="0"/>
                  </a:cubicBezTo>
                </a:path>
              </a:pathLst>
            </a:custGeom>
            <a:noFill/>
            <a:ln w="28575" cmpd="sng">
              <a:solidFill>
                <a:srgbClr val="008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Tree>
    <p:extLst>
      <p:ext uri="{BB962C8B-B14F-4D97-AF65-F5344CB8AC3E}">
        <p14:creationId xmlns:p14="http://schemas.microsoft.com/office/powerpoint/2010/main" val="3991252418"/>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Effect transition="in" filter="wipe(left)">
                                      <p:cBhvr>
                                        <p:cTn id="7" dur="500"/>
                                        <p:tgtEl>
                                          <p:spTgt spid="614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trips(downRight)">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strips(downRight)">
                                      <p:cBhvr>
                                        <p:cTn id="17" dur="500"/>
                                        <p:tgtEl>
                                          <p:spTgt spid="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right)">
                                      <p:cBhvr>
                                        <p:cTn id="22" dur="500"/>
                                        <p:tgtEl>
                                          <p:spTgt spid="10"/>
                                        </p:tgtEl>
                                      </p:cBhvr>
                                    </p:animEffect>
                                  </p:childTnLst>
                                </p:cTn>
                              </p:par>
                            </p:childTnLst>
                          </p:cTn>
                        </p:par>
                        <p:par>
                          <p:cTn id="23" fill="hold" nodeType="afterGroup">
                            <p:stCondLst>
                              <p:cond delay="500"/>
                            </p:stCondLst>
                            <p:childTnLst>
                              <p:par>
                                <p:cTn id="24" presetID="10" presetClass="entr" presetSubtype="0" fill="hold" nodeType="afterEffect">
                                  <p:stCondLst>
                                    <p:cond delay="0"/>
                                  </p:stCondLst>
                                  <p:childTnLst>
                                    <p:set>
                                      <p:cBhvr>
                                        <p:cTn id="25" dur="1" fill="hold">
                                          <p:stCondLst>
                                            <p:cond delay="0"/>
                                          </p:stCondLst>
                                        </p:cTn>
                                        <p:tgtEl>
                                          <p:spTgt spid="61469"/>
                                        </p:tgtEl>
                                        <p:attrNameLst>
                                          <p:attrName>style.visibility</p:attrName>
                                        </p:attrNameLst>
                                      </p:cBhvr>
                                      <p:to>
                                        <p:strVal val="visible"/>
                                      </p:to>
                                    </p:set>
                                    <p:animEffect transition="in" filter="fade">
                                      <p:cBhvr>
                                        <p:cTn id="26" dur="500"/>
                                        <p:tgtEl>
                                          <p:spTgt spid="6146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61476">
                                            <p:txEl>
                                              <p:pRg st="0" end="0"/>
                                            </p:txEl>
                                          </p:spTgt>
                                        </p:tgtEl>
                                        <p:attrNameLst>
                                          <p:attrName>style.visibility</p:attrName>
                                        </p:attrNameLst>
                                      </p:cBhvr>
                                      <p:to>
                                        <p:strVal val="visible"/>
                                      </p:to>
                                    </p:set>
                                    <p:animEffect transition="in" filter="wipe(left)">
                                      <p:cBhvr>
                                        <p:cTn id="31" dur="500"/>
                                        <p:tgtEl>
                                          <p:spTgt spid="61476">
                                            <p:txEl>
                                              <p:pRg st="0" end="0"/>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8" presetClass="entr" presetSubtype="3" fill="hold"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strips(upRight)">
                                      <p:cBhvr>
                                        <p:cTn id="36" dur="500"/>
                                        <p:tgtEl>
                                          <p:spTgt spid="15"/>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2"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right)">
                                      <p:cBhvr>
                                        <p:cTn id="41" dur="500"/>
                                        <p:tgtEl>
                                          <p:spTgt spid="11"/>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0" presetClass="entr" presetSubtype="0" fill="hold" nodeType="clickEffect">
                                  <p:stCondLst>
                                    <p:cond delay="0"/>
                                  </p:stCondLst>
                                  <p:childTnLst>
                                    <p:set>
                                      <p:cBhvr>
                                        <p:cTn id="45" dur="1" fill="hold">
                                          <p:stCondLst>
                                            <p:cond delay="0"/>
                                          </p:stCondLst>
                                        </p:cTn>
                                        <p:tgtEl>
                                          <p:spTgt spid="61485"/>
                                        </p:tgtEl>
                                        <p:attrNameLst>
                                          <p:attrName>style.visibility</p:attrName>
                                        </p:attrNameLst>
                                      </p:cBhvr>
                                      <p:to>
                                        <p:strVal val="visible"/>
                                      </p:to>
                                    </p:set>
                                    <p:animEffect transition="in" filter="fade">
                                      <p:cBhvr>
                                        <p:cTn id="46" dur="500"/>
                                        <p:tgtEl>
                                          <p:spTgt spid="614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autoUpdateAnimBg="0"/>
      <p:bldP spid="61476"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7"/>
          <p:cNvSpPr>
            <a:spLocks noGrp="1" noChangeArrowheads="1"/>
          </p:cNvSpPr>
          <p:nvPr>
            <p:ph type="title"/>
          </p:nvPr>
        </p:nvSpPr>
        <p:spPr>
          <a:xfrm>
            <a:off x="466725" y="236537"/>
            <a:ext cx="8245475" cy="1087295"/>
          </a:xfrm>
        </p:spPr>
        <p:txBody>
          <a:bodyPr/>
          <a:lstStyle/>
          <a:p>
            <a:r>
              <a:rPr lang="en-US" dirty="0" smtClean="0"/>
              <a:t>Inflation, unemployment, </a:t>
            </a:r>
            <a:br>
              <a:rPr lang="en-US" dirty="0" smtClean="0"/>
            </a:br>
            <a:r>
              <a:rPr lang="en-US" dirty="0" smtClean="0"/>
              <a:t>and the Phillips curve</a:t>
            </a:r>
          </a:p>
        </p:txBody>
      </p:sp>
      <p:sp>
        <p:nvSpPr>
          <p:cNvPr id="9220" name="Rectangle 8"/>
          <p:cNvSpPr>
            <a:spLocks noGrp="1" noChangeArrowheads="1"/>
          </p:cNvSpPr>
          <p:nvPr>
            <p:ph type="body" idx="1"/>
          </p:nvPr>
        </p:nvSpPr>
        <p:spPr>
          <a:xfrm>
            <a:off x="476250" y="1482725"/>
            <a:ext cx="8210550" cy="4643438"/>
          </a:xfrm>
        </p:spPr>
        <p:txBody>
          <a:bodyPr/>
          <a:lstStyle/>
          <a:p>
            <a:pPr marL="0" indent="0">
              <a:buFont typeface="Wingdings" pitchFamily="2" charset="2"/>
              <a:buNone/>
            </a:pPr>
            <a:r>
              <a:rPr lang="en-US" dirty="0" smtClean="0"/>
              <a:t>The </a:t>
            </a:r>
            <a:r>
              <a:rPr lang="en-US" b="1" dirty="0" smtClean="0">
                <a:solidFill>
                  <a:srgbClr val="CC0000"/>
                </a:solidFill>
              </a:rPr>
              <a:t>Phillips curve</a:t>
            </a:r>
            <a:r>
              <a:rPr lang="en-US" dirty="0" smtClean="0">
                <a:solidFill>
                  <a:srgbClr val="CC0000"/>
                </a:solidFill>
              </a:rPr>
              <a:t> </a:t>
            </a:r>
            <a:r>
              <a:rPr lang="en-US" dirty="0" smtClean="0"/>
              <a:t>states that  </a:t>
            </a:r>
            <a:r>
              <a:rPr lang="en-US" sz="3000" i="1" dirty="0" smtClean="0">
                <a:latin typeface="Times New Roman"/>
                <a:cs typeface="Times New Roman"/>
                <a:sym typeface="Symbol" pitchFamily="18" charset="2"/>
              </a:rPr>
              <a:t>π</a:t>
            </a:r>
            <a:r>
              <a:rPr lang="en-US" dirty="0" smtClean="0"/>
              <a:t>  depends on</a:t>
            </a:r>
          </a:p>
          <a:p>
            <a:pPr marL="400050" lvl="1"/>
            <a:r>
              <a:rPr lang="en-US" dirty="0" smtClean="0"/>
              <a:t>expected inflation, </a:t>
            </a:r>
            <a:r>
              <a:rPr lang="en-US" b="1" i="1" dirty="0" smtClean="0">
                <a:latin typeface="Times New Roman" pitchFamily="18" charset="0"/>
                <a:cs typeface="Times New Roman" pitchFamily="18" charset="0"/>
              </a:rPr>
              <a:t>E</a:t>
            </a:r>
            <a:r>
              <a:rPr lang="en-US" sz="3000" i="1" dirty="0">
                <a:solidFill>
                  <a:srgbClr val="000000"/>
                </a:solidFill>
                <a:latin typeface="Times New Roman"/>
                <a:ea typeface="+mn-ea"/>
                <a:cs typeface="Times New Roman"/>
                <a:sym typeface="Symbol" pitchFamily="18" charset="2"/>
              </a:rPr>
              <a:t>π</a:t>
            </a:r>
            <a:endParaRPr lang="en-US" baseline="30000" dirty="0" smtClean="0">
              <a:sym typeface="Symbol" pitchFamily="18" charset="2"/>
            </a:endParaRPr>
          </a:p>
          <a:p>
            <a:pPr marL="400050" lvl="1"/>
            <a:r>
              <a:rPr lang="en-US" b="1" dirty="0" smtClean="0">
                <a:solidFill>
                  <a:srgbClr val="CC0000"/>
                </a:solidFill>
                <a:sym typeface="Symbol" pitchFamily="18" charset="2"/>
              </a:rPr>
              <a:t>cyclical unemployment</a:t>
            </a:r>
            <a:r>
              <a:rPr lang="en-US" dirty="0" smtClean="0">
                <a:sym typeface="Symbol" pitchFamily="18" charset="2"/>
              </a:rPr>
              <a:t>:  the deviation of the actual rate of unemployment from the natural rate</a:t>
            </a:r>
          </a:p>
          <a:p>
            <a:pPr marL="400050" lvl="1"/>
            <a:r>
              <a:rPr lang="en-US" dirty="0" smtClean="0">
                <a:sym typeface="Symbol" pitchFamily="18" charset="2"/>
              </a:rPr>
              <a:t>supply shocks, </a:t>
            </a:r>
            <a:r>
              <a:rPr lang="en-US" b="1" i="1" dirty="0" err="1" smtClean="0">
                <a:latin typeface="Symbol" charset="2"/>
                <a:cs typeface="Symbol" charset="2"/>
                <a:sym typeface="Symbol" pitchFamily="18" charset="2"/>
              </a:rPr>
              <a:t>υ</a:t>
            </a:r>
            <a:r>
              <a:rPr lang="en-US" dirty="0" smtClean="0">
                <a:sym typeface="Symbol" pitchFamily="18" charset="2"/>
              </a:rPr>
              <a:t>  (Greek letter “nu”).</a:t>
            </a:r>
          </a:p>
        </p:txBody>
      </p:sp>
      <p:graphicFrame>
        <p:nvGraphicFramePr>
          <p:cNvPr id="63492" name="Object 2"/>
          <p:cNvGraphicFramePr>
            <a:graphicFrameLocks noChangeAspect="1"/>
          </p:cNvGraphicFramePr>
          <p:nvPr/>
        </p:nvGraphicFramePr>
        <p:xfrm>
          <a:off x="1841500" y="4146550"/>
          <a:ext cx="4978400" cy="892175"/>
        </p:xfrm>
        <a:graphic>
          <a:graphicData uri="http://schemas.openxmlformats.org/presentationml/2006/ole">
            <mc:AlternateContent xmlns:mc="http://schemas.openxmlformats.org/markup-compatibility/2006">
              <mc:Choice xmlns:v="urn:schemas-microsoft-com:vml" Requires="v">
                <p:oleObj spid="_x0000_s9227" name="Equation" r:id="rId4" imgW="1701720" imgH="241200" progId="Equation.DSMT4">
                  <p:embed/>
                </p:oleObj>
              </mc:Choice>
              <mc:Fallback>
                <p:oleObj name="Equation" r:id="rId4" imgW="1701720" imgH="241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l="-5374" t="-20000" r="-5374" b="-20000"/>
                      <a:stretch>
                        <a:fillRect/>
                      </a:stretch>
                    </p:blipFill>
                    <p:spPr bwMode="auto">
                      <a:xfrm>
                        <a:off x="1841500" y="4146550"/>
                        <a:ext cx="4978400" cy="892175"/>
                      </a:xfrm>
                      <a:prstGeom prst="rect">
                        <a:avLst/>
                      </a:prstGeom>
                      <a:solidFill>
                        <a:srgbClr val="FFFFCC"/>
                      </a:solidFill>
                      <a:ln>
                        <a:noFill/>
                      </a:ln>
                      <a:effectLst>
                        <a:outerShdw dist="63500" dir="2212194" algn="ctr" rotWithShape="0">
                          <a:srgbClr val="808080"/>
                        </a:outerShdw>
                      </a:effectLst>
                      <a:extLst>
                        <a:ext uri="{91240B29-F687-4f45-9708-019B960494DF}">
                          <a14:hiddenLine xmlns:a14="http://schemas.microsoft.com/office/drawing/2010/main" w="38100" cmpd="dbl">
                            <a:solidFill>
                              <a:srgbClr val="000000"/>
                            </a:solidFill>
                            <a:miter lim="800000"/>
                            <a:headEnd/>
                            <a:tailEnd/>
                          </a14:hiddenLine>
                        </a:ext>
                      </a:extLst>
                    </p:spPr>
                  </p:pic>
                </p:oleObj>
              </mc:Fallback>
            </mc:AlternateContent>
          </a:graphicData>
        </a:graphic>
      </p:graphicFrame>
      <p:sp>
        <p:nvSpPr>
          <p:cNvPr id="63493" name="Text Box 5"/>
          <p:cNvSpPr txBox="1">
            <a:spLocks noChangeArrowheads="1"/>
          </p:cNvSpPr>
          <p:nvPr/>
        </p:nvSpPr>
        <p:spPr bwMode="auto">
          <a:xfrm>
            <a:off x="882650" y="5284788"/>
            <a:ext cx="6302026"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700" dirty="0" smtClean="0"/>
              <a:t>where  </a:t>
            </a:r>
            <a:r>
              <a:rPr lang="en-US" sz="2900" b="1" i="1" dirty="0" smtClean="0">
                <a:latin typeface="Times New Roman"/>
                <a:cs typeface="Times New Roman"/>
                <a:sym typeface="Symbol" pitchFamily="18" charset="2"/>
              </a:rPr>
              <a:t>β</a:t>
            </a:r>
            <a:r>
              <a:rPr lang="en-US" sz="2700" dirty="0" smtClean="0">
                <a:sym typeface="Symbol" pitchFamily="18" charset="2"/>
              </a:rPr>
              <a:t> </a:t>
            </a:r>
            <a:r>
              <a:rPr lang="en-US" sz="2700" dirty="0">
                <a:sym typeface="Symbol" pitchFamily="18" charset="2"/>
              </a:rPr>
              <a:t>&gt; 0 </a:t>
            </a:r>
            <a:r>
              <a:rPr lang="en-US" sz="2700" dirty="0" smtClean="0">
                <a:sym typeface="Symbol" pitchFamily="18" charset="2"/>
              </a:rPr>
              <a:t> is </a:t>
            </a:r>
            <a:r>
              <a:rPr lang="en-US" sz="2700" dirty="0">
                <a:sym typeface="Symbol" pitchFamily="18" charset="2"/>
              </a:rPr>
              <a:t>an </a:t>
            </a:r>
            <a:r>
              <a:rPr lang="en-US" sz="2700" dirty="0"/>
              <a:t>exogenous constant.</a:t>
            </a:r>
          </a:p>
        </p:txBody>
      </p:sp>
    </p:spTree>
    <p:extLst>
      <p:ext uri="{BB962C8B-B14F-4D97-AF65-F5344CB8AC3E}">
        <p14:creationId xmlns:p14="http://schemas.microsoft.com/office/powerpoint/2010/main" val="271431070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3492"/>
                                        </p:tgtEl>
                                        <p:attrNameLst>
                                          <p:attrName>style.visibility</p:attrName>
                                        </p:attrNameLst>
                                      </p:cBhvr>
                                      <p:to>
                                        <p:strVal val="visible"/>
                                      </p:to>
                                    </p:set>
                                    <p:animEffect transition="in" filter="fade">
                                      <p:cBhvr>
                                        <p:cTn id="7" dur="500"/>
                                        <p:tgtEl>
                                          <p:spTgt spid="63492"/>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3493"/>
                                        </p:tgtEl>
                                        <p:attrNameLst>
                                          <p:attrName>style.visibility</p:attrName>
                                        </p:attrNameLst>
                                      </p:cBhvr>
                                      <p:to>
                                        <p:strVal val="visible"/>
                                      </p:to>
                                    </p:set>
                                    <p:animEffect transition="in" filter="wipe(left)">
                                      <p:cBhvr>
                                        <p:cTn id="11" dur="500"/>
                                        <p:tgtEl>
                                          <p:spTgt spid="634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3"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9" name="Rectangle 10"/>
          <p:cNvSpPr>
            <a:spLocks noGrp="1" noChangeArrowheads="1"/>
          </p:cNvSpPr>
          <p:nvPr>
            <p:ph type="title"/>
          </p:nvPr>
        </p:nvSpPr>
        <p:spPr/>
        <p:txBody>
          <a:bodyPr/>
          <a:lstStyle/>
          <a:p>
            <a:r>
              <a:rPr lang="en-US" dirty="0" smtClean="0"/>
              <a:t>Deriving the Phillips curve from </a:t>
            </a:r>
            <a:r>
              <a:rPr lang="en-US" i="1" dirty="0" smtClean="0"/>
              <a:t>SRAS</a:t>
            </a:r>
          </a:p>
        </p:txBody>
      </p:sp>
      <p:graphicFrame>
        <p:nvGraphicFramePr>
          <p:cNvPr id="65539" name="Object 2"/>
          <p:cNvGraphicFramePr>
            <a:graphicFrameLocks noChangeAspect="1"/>
          </p:cNvGraphicFramePr>
          <p:nvPr/>
        </p:nvGraphicFramePr>
        <p:xfrm>
          <a:off x="681038" y="1225550"/>
          <a:ext cx="3886200" cy="508000"/>
        </p:xfrm>
        <a:graphic>
          <a:graphicData uri="http://schemas.openxmlformats.org/presentationml/2006/ole">
            <mc:AlternateContent xmlns:mc="http://schemas.openxmlformats.org/markup-compatibility/2006">
              <mc:Choice xmlns:v="urn:schemas-microsoft-com:vml" Requires="v">
                <p:oleObj spid="_x0000_s10305" name="Equation" r:id="rId4" imgW="1752480" imgH="228600" progId="Equation.DSMT4">
                  <p:embed/>
                </p:oleObj>
              </mc:Choice>
              <mc:Fallback>
                <p:oleObj name="Equation" r:id="rId4" imgW="1752480" imgH="228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1038" y="1225550"/>
                        <a:ext cx="38862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40" name="Object 3"/>
          <p:cNvGraphicFramePr>
            <a:graphicFrameLocks noChangeAspect="1"/>
          </p:cNvGraphicFramePr>
          <p:nvPr/>
        </p:nvGraphicFramePr>
        <p:xfrm>
          <a:off x="677863" y="1985963"/>
          <a:ext cx="4392612" cy="508000"/>
        </p:xfrm>
        <a:graphic>
          <a:graphicData uri="http://schemas.openxmlformats.org/presentationml/2006/ole">
            <mc:AlternateContent xmlns:mc="http://schemas.openxmlformats.org/markup-compatibility/2006">
              <mc:Choice xmlns:v="urn:schemas-microsoft-com:vml" Requires="v">
                <p:oleObj spid="_x0000_s10306" name="Equation" r:id="rId6" imgW="1981080" imgH="228600" progId="Equation.DSMT4">
                  <p:embed/>
                </p:oleObj>
              </mc:Choice>
              <mc:Fallback>
                <p:oleObj name="Equation" r:id="rId6" imgW="1981080" imgH="2286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7863" y="1985963"/>
                        <a:ext cx="4392612"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41" name="Object 4"/>
          <p:cNvGraphicFramePr>
            <a:graphicFrameLocks noChangeAspect="1"/>
          </p:cNvGraphicFramePr>
          <p:nvPr/>
        </p:nvGraphicFramePr>
        <p:xfrm>
          <a:off x="679450" y="3451225"/>
          <a:ext cx="7205663" cy="538163"/>
        </p:xfrm>
        <a:graphic>
          <a:graphicData uri="http://schemas.openxmlformats.org/presentationml/2006/ole">
            <mc:AlternateContent xmlns:mc="http://schemas.openxmlformats.org/markup-compatibility/2006">
              <mc:Choice xmlns:v="urn:schemas-microsoft-com:vml" Requires="v">
                <p:oleObj spid="_x0000_s10307" name="Equation" r:id="rId8" imgW="3251160" imgH="241200" progId="Equation.DSMT4">
                  <p:embed/>
                </p:oleObj>
              </mc:Choice>
              <mc:Fallback>
                <p:oleObj name="Equation" r:id="rId8" imgW="3251160" imgH="2412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9450" y="3451225"/>
                        <a:ext cx="7205663" cy="538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42" name="Object 5"/>
          <p:cNvGraphicFramePr>
            <a:graphicFrameLocks noChangeAspect="1"/>
          </p:cNvGraphicFramePr>
          <p:nvPr/>
        </p:nvGraphicFramePr>
        <p:xfrm>
          <a:off x="657225" y="4189413"/>
          <a:ext cx="5254625" cy="525462"/>
        </p:xfrm>
        <a:graphic>
          <a:graphicData uri="http://schemas.openxmlformats.org/presentationml/2006/ole">
            <mc:AlternateContent xmlns:mc="http://schemas.openxmlformats.org/markup-compatibility/2006">
              <mc:Choice xmlns:v="urn:schemas-microsoft-com:vml" Requires="v">
                <p:oleObj spid="_x0000_s10308" name="Equation" r:id="rId10" imgW="2298600" imgH="228600" progId="Equation.DSMT4">
                  <p:embed/>
                </p:oleObj>
              </mc:Choice>
              <mc:Fallback>
                <p:oleObj name="Equation" r:id="rId10" imgW="2298600" imgH="2286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7225" y="4189413"/>
                        <a:ext cx="5254625" cy="525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43" name="Object 6"/>
          <p:cNvGraphicFramePr>
            <a:graphicFrameLocks noChangeAspect="1"/>
          </p:cNvGraphicFramePr>
          <p:nvPr/>
        </p:nvGraphicFramePr>
        <p:xfrm>
          <a:off x="682625" y="4948238"/>
          <a:ext cx="4981575" cy="508000"/>
        </p:xfrm>
        <a:graphic>
          <a:graphicData uri="http://schemas.openxmlformats.org/presentationml/2006/ole">
            <mc:AlternateContent xmlns:mc="http://schemas.openxmlformats.org/markup-compatibility/2006">
              <mc:Choice xmlns:v="urn:schemas-microsoft-com:vml" Requires="v">
                <p:oleObj spid="_x0000_s10309" name="Equation" r:id="rId12" imgW="2247840" imgH="228600" progId="Equation.DSMT4">
                  <p:embed/>
                </p:oleObj>
              </mc:Choice>
              <mc:Fallback>
                <p:oleObj name="Equation" r:id="rId12" imgW="2247840" imgH="22860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2625" y="4948238"/>
                        <a:ext cx="4981575"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44" name="Object 7"/>
          <p:cNvGraphicFramePr>
            <a:graphicFrameLocks noChangeAspect="1"/>
          </p:cNvGraphicFramePr>
          <p:nvPr/>
        </p:nvGraphicFramePr>
        <p:xfrm>
          <a:off x="685800" y="5684838"/>
          <a:ext cx="4837113" cy="544512"/>
        </p:xfrm>
        <a:graphic>
          <a:graphicData uri="http://schemas.openxmlformats.org/presentationml/2006/ole">
            <mc:AlternateContent xmlns:mc="http://schemas.openxmlformats.org/markup-compatibility/2006">
              <mc:Choice xmlns:v="urn:schemas-microsoft-com:vml" Requires="v">
                <p:oleObj spid="_x0000_s10310" name="Equation" r:id="rId14" imgW="2145960" imgH="241200" progId="Equation.DSMT4">
                  <p:embed/>
                </p:oleObj>
              </mc:Choice>
              <mc:Fallback>
                <p:oleObj name="Equation" r:id="rId14" imgW="2145960" imgH="241200"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85800" y="5684838"/>
                        <a:ext cx="4837113" cy="544512"/>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38100" cmpd="dbl">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45" name="Object 8"/>
          <p:cNvGraphicFramePr>
            <a:graphicFrameLocks noChangeAspect="1"/>
          </p:cNvGraphicFramePr>
          <p:nvPr/>
        </p:nvGraphicFramePr>
        <p:xfrm>
          <a:off x="681038" y="2716213"/>
          <a:ext cx="5011737" cy="508000"/>
        </p:xfrm>
        <a:graphic>
          <a:graphicData uri="http://schemas.openxmlformats.org/presentationml/2006/ole">
            <mc:AlternateContent xmlns:mc="http://schemas.openxmlformats.org/markup-compatibility/2006">
              <mc:Choice xmlns:v="urn:schemas-microsoft-com:vml" Requires="v">
                <p:oleObj spid="_x0000_s10311" name="Equation" r:id="rId16" imgW="2260440" imgH="228600" progId="Equation.DSMT4">
                  <p:embed/>
                </p:oleObj>
              </mc:Choice>
              <mc:Fallback>
                <p:oleObj name="Equation" r:id="rId16" imgW="2260440" imgH="228600"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81038" y="2716213"/>
                        <a:ext cx="5011737"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791059356"/>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5539"/>
                                        </p:tgtEl>
                                        <p:attrNameLst>
                                          <p:attrName>style.visibility</p:attrName>
                                        </p:attrNameLst>
                                      </p:cBhvr>
                                      <p:to>
                                        <p:strVal val="visible"/>
                                      </p:to>
                                    </p:set>
                                    <p:animEffect transition="in" filter="fade">
                                      <p:cBhvr>
                                        <p:cTn id="7" dur="500"/>
                                        <p:tgtEl>
                                          <p:spTgt spid="65539"/>
                                        </p:tgtEl>
                                      </p:cBhvr>
                                    </p:animEffect>
                                  </p:childTnLst>
                                  <p:subTnLst>
                                    <p:animClr clrSpc="rgb" dir="cw">
                                      <p:cBhvr override="childStyle">
                                        <p:cTn dur="1" fill="hold" display="0" masterRel="nextClick" afterEffect="1"/>
                                        <p:tgtEl>
                                          <p:spTgt spid="65539"/>
                                        </p:tgtEl>
                                        <p:attrNameLst>
                                          <p:attrName>ppt_c</p:attrName>
                                        </p:attrNameLst>
                                      </p:cBhvr>
                                      <p:to>
                                        <a:srgbClr val="666699"/>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65540"/>
                                        </p:tgtEl>
                                        <p:attrNameLst>
                                          <p:attrName>style.visibility</p:attrName>
                                        </p:attrNameLst>
                                      </p:cBhvr>
                                      <p:to>
                                        <p:strVal val="visible"/>
                                      </p:to>
                                    </p:set>
                                    <p:animEffect transition="in" filter="fade">
                                      <p:cBhvr>
                                        <p:cTn id="12" dur="500"/>
                                        <p:tgtEl>
                                          <p:spTgt spid="65540"/>
                                        </p:tgtEl>
                                      </p:cBhvr>
                                    </p:animEffect>
                                  </p:childTnLst>
                                  <p:subTnLst>
                                    <p:animClr clrSpc="rgb" dir="cw">
                                      <p:cBhvr override="childStyle">
                                        <p:cTn dur="1" fill="hold" display="0" masterRel="nextClick" afterEffect="1"/>
                                        <p:tgtEl>
                                          <p:spTgt spid="65540"/>
                                        </p:tgtEl>
                                        <p:attrNameLst>
                                          <p:attrName>ppt_c</p:attrName>
                                        </p:attrNameLst>
                                      </p:cBhvr>
                                      <p:to>
                                        <a:srgbClr val="666699"/>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65545"/>
                                        </p:tgtEl>
                                        <p:attrNameLst>
                                          <p:attrName>style.visibility</p:attrName>
                                        </p:attrNameLst>
                                      </p:cBhvr>
                                      <p:to>
                                        <p:strVal val="visible"/>
                                      </p:to>
                                    </p:set>
                                    <p:animEffect transition="in" filter="fade">
                                      <p:cBhvr>
                                        <p:cTn id="17" dur="500"/>
                                        <p:tgtEl>
                                          <p:spTgt spid="65545"/>
                                        </p:tgtEl>
                                      </p:cBhvr>
                                    </p:animEffect>
                                  </p:childTnLst>
                                  <p:subTnLst>
                                    <p:animClr clrSpc="rgb" dir="cw">
                                      <p:cBhvr override="childStyle">
                                        <p:cTn dur="1" fill="hold" display="0" masterRel="nextClick" afterEffect="1"/>
                                        <p:tgtEl>
                                          <p:spTgt spid="65545"/>
                                        </p:tgtEl>
                                        <p:attrNameLst>
                                          <p:attrName>ppt_c</p:attrName>
                                        </p:attrNameLst>
                                      </p:cBhvr>
                                      <p:to>
                                        <a:srgbClr val="666699"/>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65541"/>
                                        </p:tgtEl>
                                        <p:attrNameLst>
                                          <p:attrName>style.visibility</p:attrName>
                                        </p:attrNameLst>
                                      </p:cBhvr>
                                      <p:to>
                                        <p:strVal val="visible"/>
                                      </p:to>
                                    </p:set>
                                    <p:animEffect transition="in" filter="fade">
                                      <p:cBhvr>
                                        <p:cTn id="22" dur="500"/>
                                        <p:tgtEl>
                                          <p:spTgt spid="65541"/>
                                        </p:tgtEl>
                                      </p:cBhvr>
                                    </p:animEffect>
                                  </p:childTnLst>
                                  <p:subTnLst>
                                    <p:animClr clrSpc="rgb" dir="cw">
                                      <p:cBhvr override="childStyle">
                                        <p:cTn dur="1" fill="hold" display="0" masterRel="nextClick" afterEffect="1"/>
                                        <p:tgtEl>
                                          <p:spTgt spid="65541"/>
                                        </p:tgtEl>
                                        <p:attrNameLst>
                                          <p:attrName>ppt_c</p:attrName>
                                        </p:attrNameLst>
                                      </p:cBhvr>
                                      <p:to>
                                        <a:srgbClr val="666699"/>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65542"/>
                                        </p:tgtEl>
                                        <p:attrNameLst>
                                          <p:attrName>style.visibility</p:attrName>
                                        </p:attrNameLst>
                                      </p:cBhvr>
                                      <p:to>
                                        <p:strVal val="visible"/>
                                      </p:to>
                                    </p:set>
                                    <p:animEffect transition="in" filter="fade">
                                      <p:cBhvr>
                                        <p:cTn id="27" dur="500"/>
                                        <p:tgtEl>
                                          <p:spTgt spid="65542"/>
                                        </p:tgtEl>
                                      </p:cBhvr>
                                    </p:animEffect>
                                  </p:childTnLst>
                                  <p:subTnLst>
                                    <p:animClr clrSpc="rgb" dir="cw">
                                      <p:cBhvr override="childStyle">
                                        <p:cTn dur="1" fill="hold" display="0" masterRel="nextClick" afterEffect="1"/>
                                        <p:tgtEl>
                                          <p:spTgt spid="65542"/>
                                        </p:tgtEl>
                                        <p:attrNameLst>
                                          <p:attrName>ppt_c</p:attrName>
                                        </p:attrNameLst>
                                      </p:cBhvr>
                                      <p:to>
                                        <a:srgbClr val="666699"/>
                                      </p:to>
                                    </p:animClr>
                                  </p:sub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65543"/>
                                        </p:tgtEl>
                                        <p:attrNameLst>
                                          <p:attrName>style.visibility</p:attrName>
                                        </p:attrNameLst>
                                      </p:cBhvr>
                                      <p:to>
                                        <p:strVal val="visible"/>
                                      </p:to>
                                    </p:set>
                                    <p:animEffect transition="in" filter="fade">
                                      <p:cBhvr>
                                        <p:cTn id="32" dur="500"/>
                                        <p:tgtEl>
                                          <p:spTgt spid="65543"/>
                                        </p:tgtEl>
                                      </p:cBhvr>
                                    </p:animEffect>
                                  </p:childTnLst>
                                  <p:subTnLst>
                                    <p:animClr clrSpc="rgb" dir="cw">
                                      <p:cBhvr override="childStyle">
                                        <p:cTn dur="1" fill="hold" display="0" masterRel="nextClick" afterEffect="1"/>
                                        <p:tgtEl>
                                          <p:spTgt spid="65543"/>
                                        </p:tgtEl>
                                        <p:attrNameLst>
                                          <p:attrName>ppt_c</p:attrName>
                                        </p:attrNameLst>
                                      </p:cBhvr>
                                      <p:to>
                                        <a:srgbClr val="666699"/>
                                      </p:to>
                                    </p:animClr>
                                  </p:sub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nodeType="clickEffect">
                                  <p:stCondLst>
                                    <p:cond delay="0"/>
                                  </p:stCondLst>
                                  <p:childTnLst>
                                    <p:set>
                                      <p:cBhvr>
                                        <p:cTn id="36" dur="1" fill="hold">
                                          <p:stCondLst>
                                            <p:cond delay="0"/>
                                          </p:stCondLst>
                                        </p:cTn>
                                        <p:tgtEl>
                                          <p:spTgt spid="65544"/>
                                        </p:tgtEl>
                                        <p:attrNameLst>
                                          <p:attrName>style.visibility</p:attrName>
                                        </p:attrNameLst>
                                      </p:cBhvr>
                                      <p:to>
                                        <p:strVal val="visible"/>
                                      </p:to>
                                    </p:set>
                                    <p:animEffect transition="in" filter="fade">
                                      <p:cBhvr>
                                        <p:cTn id="37" dur="500"/>
                                        <p:tgtEl>
                                          <p:spTgt spid="655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a:xfrm>
            <a:off x="466725" y="236538"/>
            <a:ext cx="8677275" cy="939800"/>
          </a:xfrm>
        </p:spPr>
        <p:txBody>
          <a:bodyPr/>
          <a:lstStyle/>
          <a:p>
            <a:r>
              <a:rPr lang="en-US" sz="3300" dirty="0" smtClean="0"/>
              <a:t>Comparing </a:t>
            </a:r>
            <a:r>
              <a:rPr lang="en-US" sz="3300" i="1" dirty="0" smtClean="0"/>
              <a:t>SRAS</a:t>
            </a:r>
            <a:r>
              <a:rPr lang="en-US" sz="3300" dirty="0" smtClean="0"/>
              <a:t> and the Phillips curve</a:t>
            </a:r>
            <a:endParaRPr lang="en-US" sz="3300" i="1" dirty="0" smtClean="0"/>
          </a:p>
        </p:txBody>
      </p:sp>
      <p:sp>
        <p:nvSpPr>
          <p:cNvPr id="11269" name="Rectangle 3"/>
          <p:cNvSpPr>
            <a:spLocks noGrp="1" noChangeArrowheads="1"/>
          </p:cNvSpPr>
          <p:nvPr>
            <p:ph type="body" idx="1"/>
          </p:nvPr>
        </p:nvSpPr>
        <p:spPr>
          <a:xfrm>
            <a:off x="493713" y="2800350"/>
            <a:ext cx="7543800" cy="3276600"/>
          </a:xfrm>
        </p:spPr>
        <p:txBody>
          <a:bodyPr/>
          <a:lstStyle/>
          <a:p>
            <a:pPr>
              <a:spcBef>
                <a:spcPct val="50000"/>
              </a:spcBef>
            </a:pPr>
            <a:r>
              <a:rPr lang="en-US" i="1" smtClean="0"/>
              <a:t>SRAS</a:t>
            </a:r>
            <a:r>
              <a:rPr lang="en-US" sz="1100" smtClean="0"/>
              <a:t> </a:t>
            </a:r>
            <a:r>
              <a:rPr lang="en-US" smtClean="0"/>
              <a:t> curve:  </a:t>
            </a:r>
            <a:br>
              <a:rPr lang="en-US" smtClean="0"/>
            </a:br>
            <a:r>
              <a:rPr lang="en-US" smtClean="0"/>
              <a:t>Output is related to </a:t>
            </a:r>
            <a:br>
              <a:rPr lang="en-US" smtClean="0"/>
            </a:br>
            <a:r>
              <a:rPr lang="en-US" smtClean="0"/>
              <a:t>unexpected movements in the price level.</a:t>
            </a:r>
          </a:p>
          <a:p>
            <a:pPr>
              <a:spcBef>
                <a:spcPct val="50000"/>
              </a:spcBef>
            </a:pPr>
            <a:r>
              <a:rPr lang="en-US" smtClean="0"/>
              <a:t>Phillips curve:  </a:t>
            </a:r>
            <a:br>
              <a:rPr lang="en-US" smtClean="0"/>
            </a:br>
            <a:r>
              <a:rPr lang="en-US" smtClean="0"/>
              <a:t>Unemployment is related to </a:t>
            </a:r>
            <a:br>
              <a:rPr lang="en-US" smtClean="0"/>
            </a:br>
            <a:r>
              <a:rPr lang="en-US" smtClean="0"/>
              <a:t>unexpected movements in the inflation rate. </a:t>
            </a:r>
          </a:p>
        </p:txBody>
      </p:sp>
      <p:graphicFrame>
        <p:nvGraphicFramePr>
          <p:cNvPr id="11266" name="Object 2"/>
          <p:cNvGraphicFramePr>
            <a:graphicFrameLocks noChangeAspect="1"/>
          </p:cNvGraphicFramePr>
          <p:nvPr/>
        </p:nvGraphicFramePr>
        <p:xfrm>
          <a:off x="2322513" y="1335088"/>
          <a:ext cx="4764087" cy="552450"/>
        </p:xfrm>
        <a:graphic>
          <a:graphicData uri="http://schemas.openxmlformats.org/presentationml/2006/ole">
            <mc:AlternateContent xmlns:mc="http://schemas.openxmlformats.org/markup-compatibility/2006">
              <mc:Choice xmlns:v="urn:schemas-microsoft-com:vml" Requires="v">
                <p:oleObj spid="_x0000_s11284" name="Equation" r:id="rId4" imgW="1981080" imgH="228600" progId="Equation.DSMT4">
                  <p:embed/>
                </p:oleObj>
              </mc:Choice>
              <mc:Fallback>
                <p:oleObj name="Equation" r:id="rId4" imgW="1981080" imgH="228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22513" y="1335088"/>
                        <a:ext cx="4764087"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7" name="Object 3"/>
          <p:cNvGraphicFramePr>
            <a:graphicFrameLocks noChangeAspect="1"/>
          </p:cNvGraphicFramePr>
          <p:nvPr/>
        </p:nvGraphicFramePr>
        <p:xfrm>
          <a:off x="1085850" y="1993900"/>
          <a:ext cx="6975475" cy="590550"/>
        </p:xfrm>
        <a:graphic>
          <a:graphicData uri="http://schemas.openxmlformats.org/presentationml/2006/ole">
            <mc:AlternateContent xmlns:mc="http://schemas.openxmlformats.org/markup-compatibility/2006">
              <mc:Choice xmlns:v="urn:schemas-microsoft-com:vml" Requires="v">
                <p:oleObj spid="_x0000_s11285" name="Equation" r:id="rId6" imgW="2857320" imgH="241200" progId="Equation.DSMT4">
                  <p:embed/>
                </p:oleObj>
              </mc:Choice>
              <mc:Fallback>
                <p:oleObj name="Equation" r:id="rId6" imgW="2857320" imgH="2412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85850" y="1993900"/>
                        <a:ext cx="6975475" cy="59055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38100" cmpd="dbl">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2047069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r>
              <a:rPr lang="en-US" smtClean="0"/>
              <a:t>Adaptive expectations</a:t>
            </a:r>
          </a:p>
        </p:txBody>
      </p:sp>
      <p:sp>
        <p:nvSpPr>
          <p:cNvPr id="12293" name="Rectangle 3"/>
          <p:cNvSpPr>
            <a:spLocks noGrp="1" noChangeArrowheads="1"/>
          </p:cNvSpPr>
          <p:nvPr>
            <p:ph type="body" idx="1"/>
          </p:nvPr>
        </p:nvSpPr>
        <p:spPr>
          <a:xfrm>
            <a:off x="457200" y="1600200"/>
            <a:ext cx="8229600" cy="2744788"/>
          </a:xfrm>
        </p:spPr>
        <p:txBody>
          <a:bodyPr/>
          <a:lstStyle/>
          <a:p>
            <a:r>
              <a:rPr lang="en-US" sz="2700" b="1" dirty="0" smtClean="0">
                <a:solidFill>
                  <a:srgbClr val="CC0000"/>
                </a:solidFill>
              </a:rPr>
              <a:t>Adaptive expectations</a:t>
            </a:r>
            <a:r>
              <a:rPr lang="en-US" sz="2700" dirty="0" smtClean="0"/>
              <a:t>:  an approach that assumes people form their expectations of future inflation based on recently observed inflation.  </a:t>
            </a:r>
          </a:p>
          <a:p>
            <a:r>
              <a:rPr lang="en-US" sz="2700" dirty="0" smtClean="0"/>
              <a:t>A simple version:  </a:t>
            </a:r>
            <a:br>
              <a:rPr lang="en-US" sz="2700" dirty="0" smtClean="0"/>
            </a:br>
            <a:r>
              <a:rPr lang="en-US" sz="2700" dirty="0" smtClean="0"/>
              <a:t>Expected inflation = last year’s actual inflation</a:t>
            </a:r>
          </a:p>
        </p:txBody>
      </p:sp>
      <p:graphicFrame>
        <p:nvGraphicFramePr>
          <p:cNvPr id="69636" name="Object 2"/>
          <p:cNvGraphicFramePr>
            <a:graphicFrameLocks noChangeAspect="1"/>
          </p:cNvGraphicFramePr>
          <p:nvPr/>
        </p:nvGraphicFramePr>
        <p:xfrm>
          <a:off x="2698750" y="5243513"/>
          <a:ext cx="4114800" cy="625475"/>
        </p:xfrm>
        <a:graphic>
          <a:graphicData uri="http://schemas.openxmlformats.org/presentationml/2006/ole">
            <mc:AlternateContent xmlns:mc="http://schemas.openxmlformats.org/markup-compatibility/2006">
              <mc:Choice xmlns:v="urn:schemas-microsoft-com:vml" Requires="v">
                <p:oleObj spid="_x0000_s12308" name="Equation" r:id="rId4" imgW="1676160" imgH="253800" progId="Equation.DSMT4">
                  <p:embed/>
                </p:oleObj>
              </mc:Choice>
              <mc:Fallback>
                <p:oleObj name="Equation" r:id="rId4" imgW="1676160" imgH="2538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8750" y="5243513"/>
                        <a:ext cx="4114800" cy="625475"/>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38100" cmpd="dbl">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637" name="Object 3"/>
          <p:cNvGraphicFramePr>
            <a:graphicFrameLocks noChangeAspect="1"/>
          </p:cNvGraphicFramePr>
          <p:nvPr/>
        </p:nvGraphicFramePr>
        <p:xfrm>
          <a:off x="3659188" y="4032250"/>
          <a:ext cx="1560512" cy="541338"/>
        </p:xfrm>
        <a:graphic>
          <a:graphicData uri="http://schemas.openxmlformats.org/presentationml/2006/ole">
            <mc:AlternateContent xmlns:mc="http://schemas.openxmlformats.org/markup-compatibility/2006">
              <mc:Choice xmlns:v="urn:schemas-microsoft-com:vml" Requires="v">
                <p:oleObj spid="_x0000_s12309" name="Equation" r:id="rId6" imgW="660240" imgH="228600" progId="Equation.DSMT4">
                  <p:embed/>
                </p:oleObj>
              </mc:Choice>
              <mc:Fallback>
                <p:oleObj name="Equation" r:id="rId6" imgW="660240" imgH="2286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59188" y="4032250"/>
                        <a:ext cx="1560512" cy="541338"/>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38100" cmpd="dbl">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638" name="Rectangle 6"/>
          <p:cNvSpPr>
            <a:spLocks noChangeArrowheads="1"/>
          </p:cNvSpPr>
          <p:nvPr/>
        </p:nvSpPr>
        <p:spPr bwMode="auto">
          <a:xfrm>
            <a:off x="487363" y="4725988"/>
            <a:ext cx="7543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05000"/>
              </a:lnSpc>
              <a:spcBef>
                <a:spcPct val="45000"/>
              </a:spcBef>
              <a:buClr>
                <a:srgbClr val="996633"/>
              </a:buClr>
              <a:buSzPct val="120000"/>
              <a:buFont typeface="Wingdings" pitchFamily="2" charset="2"/>
              <a:buChar char="§"/>
            </a:pPr>
            <a:r>
              <a:rPr lang="en-US" sz="2700" dirty="0"/>
              <a:t>Then, </a:t>
            </a:r>
            <a:r>
              <a:rPr lang="en-US" sz="2700" dirty="0" smtClean="0"/>
              <a:t>Phillips curve </a:t>
            </a:r>
            <a:r>
              <a:rPr lang="en-US" sz="2700" dirty="0" err="1" smtClean="0"/>
              <a:t>eq’n</a:t>
            </a:r>
            <a:r>
              <a:rPr lang="en-US" sz="2700" dirty="0" smtClean="0"/>
              <a:t> becomes</a:t>
            </a:r>
            <a:endParaRPr lang="en-US" sz="2700" dirty="0"/>
          </a:p>
        </p:txBody>
      </p:sp>
    </p:spTree>
    <p:extLst>
      <p:ext uri="{BB962C8B-B14F-4D97-AF65-F5344CB8AC3E}">
        <p14:creationId xmlns:p14="http://schemas.microsoft.com/office/powerpoint/2010/main" val="1764836332"/>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9637"/>
                                        </p:tgtEl>
                                        <p:attrNameLst>
                                          <p:attrName>style.visibility</p:attrName>
                                        </p:attrNameLst>
                                      </p:cBhvr>
                                      <p:to>
                                        <p:strVal val="visible"/>
                                      </p:to>
                                    </p:set>
                                    <p:animEffect transition="in" filter="wipe(left)">
                                      <p:cBhvr>
                                        <p:cTn id="7" dur="500"/>
                                        <p:tgtEl>
                                          <p:spTgt spid="696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9638"/>
                                        </p:tgtEl>
                                        <p:attrNameLst>
                                          <p:attrName>style.visibility</p:attrName>
                                        </p:attrNameLst>
                                      </p:cBhvr>
                                      <p:to>
                                        <p:strVal val="visible"/>
                                      </p:to>
                                    </p:set>
                                    <p:animEffect transition="in" filter="wipe(left)">
                                      <p:cBhvr>
                                        <p:cTn id="12" dur="500"/>
                                        <p:tgtEl>
                                          <p:spTgt spid="6963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9636"/>
                                        </p:tgtEl>
                                        <p:attrNameLst>
                                          <p:attrName>style.visibility</p:attrName>
                                        </p:attrNameLst>
                                      </p:cBhvr>
                                      <p:to>
                                        <p:strVal val="visible"/>
                                      </p:to>
                                    </p:set>
                                    <p:animEffect transition="in" filter="wipe(left)">
                                      <p:cBhvr>
                                        <p:cTn id="17" dur="500"/>
                                        <p:tgtEl>
                                          <p:spTgt spid="696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8"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r>
              <a:rPr lang="en-US" sz="3100" smtClean="0"/>
              <a:t>Inflation inertia</a:t>
            </a:r>
          </a:p>
        </p:txBody>
      </p:sp>
      <p:sp>
        <p:nvSpPr>
          <p:cNvPr id="13316" name="Rectangle 3"/>
          <p:cNvSpPr>
            <a:spLocks noGrp="1" noChangeArrowheads="1"/>
          </p:cNvSpPr>
          <p:nvPr>
            <p:ph type="body" idx="1"/>
          </p:nvPr>
        </p:nvSpPr>
        <p:spPr>
          <a:xfrm>
            <a:off x="581025" y="1870075"/>
            <a:ext cx="7688263" cy="4478338"/>
          </a:xfrm>
        </p:spPr>
        <p:txBody>
          <a:bodyPr/>
          <a:lstStyle/>
          <a:p>
            <a:pPr marL="0" indent="0">
              <a:spcBef>
                <a:spcPct val="30000"/>
              </a:spcBef>
              <a:buClr>
                <a:srgbClr val="339966"/>
              </a:buClr>
              <a:buFont typeface="Wingdings" pitchFamily="2" charset="2"/>
              <a:buNone/>
            </a:pPr>
            <a:r>
              <a:rPr lang="en-US" sz="2700" smtClean="0"/>
              <a:t>In this form, the Phillips curve implies that inflation has inertia:  </a:t>
            </a:r>
          </a:p>
          <a:p>
            <a:pPr marL="458788" lvl="1">
              <a:spcBef>
                <a:spcPct val="30000"/>
              </a:spcBef>
              <a:buClr>
                <a:srgbClr val="339966"/>
              </a:buClr>
            </a:pPr>
            <a:r>
              <a:rPr lang="en-US" smtClean="0"/>
              <a:t>In the absence of supply shocks or </a:t>
            </a:r>
            <a:br>
              <a:rPr lang="en-US" smtClean="0"/>
            </a:br>
            <a:r>
              <a:rPr lang="en-US" smtClean="0"/>
              <a:t>cyclical unemployment, inflation will </a:t>
            </a:r>
            <a:br>
              <a:rPr lang="en-US" smtClean="0"/>
            </a:br>
            <a:r>
              <a:rPr lang="en-US" smtClean="0"/>
              <a:t>continue indefinitely at its current rate.</a:t>
            </a:r>
          </a:p>
          <a:p>
            <a:pPr marL="458788" lvl="1">
              <a:spcBef>
                <a:spcPct val="30000"/>
              </a:spcBef>
              <a:buClr>
                <a:srgbClr val="339966"/>
              </a:buClr>
            </a:pPr>
            <a:r>
              <a:rPr lang="en-US" smtClean="0"/>
              <a:t>Past inflation influences expectations of current inflation, which in turn influences </a:t>
            </a:r>
            <a:br>
              <a:rPr lang="en-US" smtClean="0"/>
            </a:br>
            <a:r>
              <a:rPr lang="en-US" smtClean="0"/>
              <a:t>the wages &amp; prices that people set. </a:t>
            </a:r>
          </a:p>
        </p:txBody>
      </p:sp>
      <p:graphicFrame>
        <p:nvGraphicFramePr>
          <p:cNvPr id="13314" name="Object 2"/>
          <p:cNvGraphicFramePr>
            <a:graphicFrameLocks noChangeAspect="1"/>
          </p:cNvGraphicFramePr>
          <p:nvPr/>
        </p:nvGraphicFramePr>
        <p:xfrm>
          <a:off x="2454275" y="1079500"/>
          <a:ext cx="4127500" cy="627063"/>
        </p:xfrm>
        <a:graphic>
          <a:graphicData uri="http://schemas.openxmlformats.org/presentationml/2006/ole">
            <mc:AlternateContent xmlns:mc="http://schemas.openxmlformats.org/markup-compatibility/2006">
              <mc:Choice xmlns:v="urn:schemas-microsoft-com:vml" Requires="v">
                <p:oleObj spid="_x0000_s13323" name="Equation" r:id="rId4" imgW="1676160" imgH="253800" progId="Equation.DSMT4">
                  <p:embed/>
                </p:oleObj>
              </mc:Choice>
              <mc:Fallback>
                <p:oleObj name="Equation" r:id="rId4" imgW="1676160" imgH="2538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4275" y="1079500"/>
                        <a:ext cx="4127500" cy="627063"/>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38100" cmpd="dbl">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18176098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307788"/>
            <a:ext cx="8245475" cy="559109"/>
          </a:xfrm>
        </p:spPr>
        <p:txBody>
          <a:bodyPr/>
          <a:lstStyle/>
          <a:p>
            <a:pPr algn="ctr"/>
            <a:r>
              <a:rPr lang="en-US" sz="2800" spc="200" dirty="0" smtClean="0">
                <a:solidFill>
                  <a:srgbClr val="0E5229"/>
                </a:solidFill>
                <a:latin typeface="Tahoma" pitchFamily="34" charset="0"/>
                <a:ea typeface="Tahoma" pitchFamily="34" charset="0"/>
                <a:cs typeface="Tahoma" pitchFamily="34" charset="0"/>
              </a:rPr>
              <a:t>IN THIS CHAPTER, YOU WILL LEARN:</a:t>
            </a:r>
            <a:endParaRPr lang="en-US" sz="2800" spc="200" dirty="0">
              <a:solidFill>
                <a:srgbClr val="0E5229"/>
              </a:solidFill>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476250" y="1092530"/>
            <a:ext cx="8210550" cy="5201392"/>
          </a:xfrm>
        </p:spPr>
        <p:txBody>
          <a:bodyPr/>
          <a:lstStyle/>
          <a:p>
            <a:pPr>
              <a:buClr>
                <a:schemeClr val="tx1">
                  <a:lumMod val="50000"/>
                  <a:lumOff val="50000"/>
                </a:schemeClr>
              </a:buClr>
            </a:pPr>
            <a:r>
              <a:rPr lang="en-US" sz="2700" dirty="0"/>
              <a:t>two models of aggregate supply in which output depends positively on the price level in the short run</a:t>
            </a:r>
          </a:p>
          <a:p>
            <a:pPr>
              <a:buClr>
                <a:schemeClr val="tx1">
                  <a:lumMod val="50000"/>
                  <a:lumOff val="50000"/>
                </a:schemeClr>
              </a:buClr>
            </a:pPr>
            <a:r>
              <a:rPr lang="en-US" sz="2700" dirty="0"/>
              <a:t>about the short-run tradeoff between inflation and unemployment known as the Phillips curve</a:t>
            </a:r>
          </a:p>
        </p:txBody>
      </p:sp>
      <p:sp>
        <p:nvSpPr>
          <p:cNvPr id="4" name="Rectangle 3"/>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1</a:t>
            </a:fld>
            <a:endParaRPr lang="en-US" sz="1600" dirty="0">
              <a:solidFill>
                <a:srgbClr val="006666"/>
              </a:solidFill>
              <a:cs typeface="+mn-cs"/>
            </a:endParaRPr>
          </a:p>
        </p:txBody>
      </p:sp>
    </p:spTree>
    <p:extLst>
      <p:ext uri="{BB962C8B-B14F-4D97-AF65-F5344CB8AC3E}">
        <p14:creationId xmlns:p14="http://schemas.microsoft.com/office/powerpoint/2010/main" val="209496726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r>
              <a:rPr lang="en-US" sz="2900" smtClean="0"/>
              <a:t>Two causes of rising &amp; falling inflation</a:t>
            </a:r>
          </a:p>
        </p:txBody>
      </p:sp>
      <p:sp>
        <p:nvSpPr>
          <p:cNvPr id="14340" name="Rectangle 3"/>
          <p:cNvSpPr>
            <a:spLocks noGrp="1" noChangeArrowheads="1"/>
          </p:cNvSpPr>
          <p:nvPr>
            <p:ph type="body" idx="1"/>
          </p:nvPr>
        </p:nvSpPr>
        <p:spPr>
          <a:xfrm>
            <a:off x="525463" y="1828800"/>
            <a:ext cx="7974012" cy="4495800"/>
          </a:xfrm>
        </p:spPr>
        <p:txBody>
          <a:bodyPr/>
          <a:lstStyle/>
          <a:p>
            <a:r>
              <a:rPr lang="en-US" sz="2600" b="1" dirty="0" smtClean="0">
                <a:solidFill>
                  <a:srgbClr val="CC0000"/>
                </a:solidFill>
              </a:rPr>
              <a:t>cost-push inflation</a:t>
            </a:r>
            <a:r>
              <a:rPr lang="en-US" sz="2600" dirty="0" smtClean="0"/>
              <a:t>:  </a:t>
            </a:r>
            <a:br>
              <a:rPr lang="en-US" sz="2600" dirty="0" smtClean="0"/>
            </a:br>
            <a:r>
              <a:rPr lang="en-US" sz="2600" dirty="0" smtClean="0"/>
              <a:t>inflation resulting from supply shocks</a:t>
            </a:r>
          </a:p>
          <a:p>
            <a:pPr>
              <a:spcBef>
                <a:spcPct val="10000"/>
              </a:spcBef>
              <a:buClr>
                <a:srgbClr val="339966"/>
              </a:buClr>
              <a:buFont typeface="Wingdings" pitchFamily="2" charset="2"/>
              <a:buNone/>
            </a:pPr>
            <a:r>
              <a:rPr lang="en-US" sz="2600" dirty="0" smtClean="0"/>
              <a:t>	Adverse supply shocks typically raise production costs and induce firms to raise prices, </a:t>
            </a:r>
            <a:br>
              <a:rPr lang="en-US" sz="2600" dirty="0" smtClean="0"/>
            </a:br>
            <a:r>
              <a:rPr lang="en-US" sz="2600" i="1" dirty="0" smtClean="0"/>
              <a:t>pushing</a:t>
            </a:r>
            <a:r>
              <a:rPr lang="en-US" sz="2600" dirty="0" smtClean="0"/>
              <a:t> inflation up.</a:t>
            </a:r>
          </a:p>
          <a:p>
            <a:pPr>
              <a:spcBef>
                <a:spcPct val="40000"/>
              </a:spcBef>
            </a:pPr>
            <a:r>
              <a:rPr lang="en-US" sz="2600" b="1" dirty="0" smtClean="0">
                <a:solidFill>
                  <a:srgbClr val="CC0000"/>
                </a:solidFill>
              </a:rPr>
              <a:t>demand-pull inflation</a:t>
            </a:r>
            <a:r>
              <a:rPr lang="en-US" sz="2600" dirty="0" smtClean="0"/>
              <a:t>:  </a:t>
            </a:r>
            <a:br>
              <a:rPr lang="en-US" sz="2600" dirty="0" smtClean="0"/>
            </a:br>
            <a:r>
              <a:rPr lang="en-US" sz="2600" dirty="0" smtClean="0"/>
              <a:t>inflation resulting from demand shocks</a:t>
            </a:r>
          </a:p>
          <a:p>
            <a:pPr>
              <a:spcBef>
                <a:spcPct val="10000"/>
              </a:spcBef>
              <a:buClr>
                <a:srgbClr val="339966"/>
              </a:buClr>
              <a:buFont typeface="Wingdings" pitchFamily="2" charset="2"/>
              <a:buNone/>
            </a:pPr>
            <a:r>
              <a:rPr lang="en-US" sz="2600" dirty="0" smtClean="0"/>
              <a:t>	Positive shocks to aggregate demand cause unemployment to fall below its natural rate, </a:t>
            </a:r>
            <a:br>
              <a:rPr lang="en-US" sz="2600" dirty="0" smtClean="0"/>
            </a:br>
            <a:r>
              <a:rPr lang="en-US" sz="2600" dirty="0" smtClean="0"/>
              <a:t>which </a:t>
            </a:r>
            <a:r>
              <a:rPr lang="en-US" sz="2600" i="1" dirty="0" smtClean="0"/>
              <a:t>pulls</a:t>
            </a:r>
            <a:r>
              <a:rPr lang="en-US" sz="2600" dirty="0" smtClean="0"/>
              <a:t> the inflation rate up. </a:t>
            </a:r>
          </a:p>
        </p:txBody>
      </p:sp>
      <p:graphicFrame>
        <p:nvGraphicFramePr>
          <p:cNvPr id="14338" name="Object 2"/>
          <p:cNvGraphicFramePr>
            <a:graphicFrameLocks noChangeAspect="1"/>
          </p:cNvGraphicFramePr>
          <p:nvPr/>
        </p:nvGraphicFramePr>
        <p:xfrm>
          <a:off x="2454275" y="1079500"/>
          <a:ext cx="4127500" cy="627063"/>
        </p:xfrm>
        <a:graphic>
          <a:graphicData uri="http://schemas.openxmlformats.org/presentationml/2006/ole">
            <mc:AlternateContent xmlns:mc="http://schemas.openxmlformats.org/markup-compatibility/2006">
              <mc:Choice xmlns:v="urn:schemas-microsoft-com:vml" Requires="v">
                <p:oleObj spid="_x0000_s14347" name="Equation" r:id="rId4" imgW="1676160" imgH="253800" progId="Equation.DSMT4">
                  <p:embed/>
                </p:oleObj>
              </mc:Choice>
              <mc:Fallback>
                <p:oleObj name="Equation" r:id="rId4" imgW="1676160" imgH="2538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4275" y="1079500"/>
                        <a:ext cx="4127500" cy="627063"/>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38100" cmpd="dbl">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51330029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7" name="Rectangle 28"/>
          <p:cNvSpPr>
            <a:spLocks noGrp="1" noChangeArrowheads="1"/>
          </p:cNvSpPr>
          <p:nvPr>
            <p:ph type="title"/>
          </p:nvPr>
        </p:nvSpPr>
        <p:spPr/>
        <p:txBody>
          <a:bodyPr/>
          <a:lstStyle/>
          <a:p>
            <a:r>
              <a:rPr lang="en-US" smtClean="0"/>
              <a:t>Graphing the Phillips curve</a:t>
            </a:r>
          </a:p>
        </p:txBody>
      </p:sp>
      <p:sp>
        <p:nvSpPr>
          <p:cNvPr id="75779" name="Rectangle 3"/>
          <p:cNvSpPr>
            <a:spLocks noGrp="1" noChangeArrowheads="1"/>
          </p:cNvSpPr>
          <p:nvPr>
            <p:ph type="body" idx="4294967295"/>
          </p:nvPr>
        </p:nvSpPr>
        <p:spPr>
          <a:xfrm>
            <a:off x="450850" y="1482725"/>
            <a:ext cx="2819400" cy="1752600"/>
          </a:xfrm>
          <a:solidFill>
            <a:srgbClr val="FFFFCC"/>
          </a:solidFill>
          <a:effectLst>
            <a:outerShdw blurRad="50800" dist="38100" dir="2700000" algn="tl" rotWithShape="0">
              <a:prstClr val="black">
                <a:alpha val="40000"/>
              </a:prstClr>
            </a:outerShdw>
          </a:effectLst>
        </p:spPr>
        <p:txBody>
          <a:bodyPr/>
          <a:lstStyle/>
          <a:p>
            <a:pPr marL="0" indent="0">
              <a:spcBef>
                <a:spcPct val="15000"/>
              </a:spcBef>
              <a:buFont typeface="Wingdings" pitchFamily="2" charset="2"/>
              <a:buNone/>
              <a:defRPr/>
            </a:pPr>
            <a:r>
              <a:rPr lang="en-US" sz="2500" dirty="0"/>
              <a:t>In the short </a:t>
            </a:r>
            <a:r>
              <a:rPr lang="en-US" sz="2500" dirty="0" smtClean="0"/>
              <a:t>run</a:t>
            </a:r>
            <a:r>
              <a:rPr lang="en-US" sz="2500" dirty="0"/>
              <a:t>, policymakers face a tradeoff between </a:t>
            </a:r>
            <a:r>
              <a:rPr lang="en-US" sz="2700" b="1" i="1" dirty="0" smtClean="0">
                <a:latin typeface="Symbol" charset="2"/>
                <a:cs typeface="Symbol" charset="2"/>
                <a:sym typeface="Symbol" pitchFamily="18" charset="2"/>
              </a:rPr>
              <a:t>π</a:t>
            </a:r>
            <a:r>
              <a:rPr lang="en-US" sz="2500" dirty="0" smtClean="0">
                <a:sym typeface="Symbol" pitchFamily="18" charset="2"/>
              </a:rPr>
              <a:t> </a:t>
            </a:r>
            <a:r>
              <a:rPr lang="en-US" sz="1300" dirty="0" smtClean="0">
                <a:sym typeface="Symbol" pitchFamily="18" charset="2"/>
              </a:rPr>
              <a:t> </a:t>
            </a:r>
            <a:r>
              <a:rPr lang="en-US" sz="2500" dirty="0">
                <a:sym typeface="Symbol" pitchFamily="18" charset="2"/>
              </a:rPr>
              <a:t>and </a:t>
            </a:r>
            <a:r>
              <a:rPr lang="en-US" sz="2500" b="1" i="1" dirty="0">
                <a:sym typeface="Symbol" pitchFamily="18" charset="2"/>
              </a:rPr>
              <a:t>u</a:t>
            </a:r>
            <a:r>
              <a:rPr lang="en-US" sz="2500" dirty="0">
                <a:sym typeface="Symbol" pitchFamily="18" charset="2"/>
              </a:rPr>
              <a:t>.</a:t>
            </a:r>
            <a:endParaRPr lang="en-US" sz="2500" dirty="0"/>
          </a:p>
        </p:txBody>
      </p:sp>
      <p:grpSp>
        <p:nvGrpSpPr>
          <p:cNvPr id="2" name="Group 4"/>
          <p:cNvGrpSpPr>
            <a:grpSpLocks/>
          </p:cNvGrpSpPr>
          <p:nvPr/>
        </p:nvGrpSpPr>
        <p:grpSpPr bwMode="auto">
          <a:xfrm>
            <a:off x="3810000" y="1589088"/>
            <a:ext cx="4800600" cy="3976687"/>
            <a:chOff x="2976" y="1296"/>
            <a:chExt cx="2304" cy="2063"/>
          </a:xfrm>
        </p:grpSpPr>
        <p:grpSp>
          <p:nvGrpSpPr>
            <p:cNvPr id="15382" name="Group 5"/>
            <p:cNvGrpSpPr>
              <a:grpSpLocks/>
            </p:cNvGrpSpPr>
            <p:nvPr/>
          </p:nvGrpSpPr>
          <p:grpSpPr bwMode="auto">
            <a:xfrm>
              <a:off x="3120" y="1536"/>
              <a:ext cx="1968" cy="1728"/>
              <a:chOff x="2640" y="1056"/>
              <a:chExt cx="2496" cy="2112"/>
            </a:xfrm>
          </p:grpSpPr>
          <p:sp>
            <p:nvSpPr>
              <p:cNvPr id="15385" name="Line 6"/>
              <p:cNvSpPr>
                <a:spLocks noChangeShapeType="1"/>
              </p:cNvSpPr>
              <p:nvPr/>
            </p:nvSpPr>
            <p:spPr bwMode="auto">
              <a:xfrm>
                <a:off x="2640" y="1056"/>
                <a:ext cx="0" cy="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6" name="Line 7"/>
              <p:cNvSpPr>
                <a:spLocks noChangeShapeType="1"/>
              </p:cNvSpPr>
              <p:nvPr/>
            </p:nvSpPr>
            <p:spPr bwMode="auto">
              <a:xfrm>
                <a:off x="2640" y="3168"/>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5383" name="Text Box 8"/>
            <p:cNvSpPr txBox="1">
              <a:spLocks noChangeArrowheads="1"/>
            </p:cNvSpPr>
            <p:nvPr/>
          </p:nvSpPr>
          <p:spPr bwMode="auto">
            <a:xfrm>
              <a:off x="4944" y="3120"/>
              <a:ext cx="336"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b="1" i="1">
                  <a:latin typeface="Times New Roman" pitchFamily="18" charset="0"/>
                  <a:cs typeface="Times New Roman" pitchFamily="18" charset="0"/>
                </a:rPr>
                <a:t> u</a:t>
              </a:r>
              <a:r>
                <a:rPr lang="en-US" sz="2400">
                  <a:latin typeface="Times New Roman" pitchFamily="18" charset="0"/>
                  <a:cs typeface="Times New Roman" pitchFamily="18" charset="0"/>
                </a:rPr>
                <a:t> </a:t>
              </a:r>
              <a:endParaRPr lang="en-US" sz="2200">
                <a:latin typeface="Times New Roman" pitchFamily="18" charset="0"/>
                <a:cs typeface="Times New Roman" pitchFamily="18" charset="0"/>
              </a:endParaRPr>
            </a:p>
          </p:txBody>
        </p:sp>
        <p:sp>
          <p:nvSpPr>
            <p:cNvPr id="15384" name="Text Box 9"/>
            <p:cNvSpPr txBox="1">
              <a:spLocks noChangeArrowheads="1"/>
            </p:cNvSpPr>
            <p:nvPr/>
          </p:nvSpPr>
          <p:spPr bwMode="auto">
            <a:xfrm>
              <a:off x="2976" y="1296"/>
              <a:ext cx="240"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082675" algn="r"/>
                  <a:tab pos="1830388" algn="r"/>
                </a:tabLst>
                <a:defRPr>
                  <a:solidFill>
                    <a:schemeClr val="tx1"/>
                  </a:solidFill>
                  <a:latin typeface="Arial" charset="0"/>
                  <a:cs typeface="Arial" charset="0"/>
                </a:defRPr>
              </a:lvl1pPr>
              <a:lvl2pPr marL="742950" indent="-285750" eaLnBrk="0" hangingPunct="0">
                <a:tabLst>
                  <a:tab pos="1082675" algn="r"/>
                  <a:tab pos="1830388" algn="r"/>
                </a:tabLst>
                <a:defRPr>
                  <a:solidFill>
                    <a:schemeClr val="tx1"/>
                  </a:solidFill>
                  <a:latin typeface="Arial" charset="0"/>
                  <a:cs typeface="Arial" charset="0"/>
                </a:defRPr>
              </a:lvl2pPr>
              <a:lvl3pPr marL="1143000" indent="-228600" eaLnBrk="0" hangingPunct="0">
                <a:tabLst>
                  <a:tab pos="1082675" algn="r"/>
                  <a:tab pos="1830388" algn="r"/>
                </a:tabLst>
                <a:defRPr>
                  <a:solidFill>
                    <a:schemeClr val="tx1"/>
                  </a:solidFill>
                  <a:latin typeface="Arial" charset="0"/>
                  <a:cs typeface="Arial" charset="0"/>
                </a:defRPr>
              </a:lvl3pPr>
              <a:lvl4pPr marL="1600200" indent="-228600" eaLnBrk="0" hangingPunct="0">
                <a:tabLst>
                  <a:tab pos="1082675" algn="r"/>
                  <a:tab pos="1830388" algn="r"/>
                </a:tabLst>
                <a:defRPr>
                  <a:solidFill>
                    <a:schemeClr val="tx1"/>
                  </a:solidFill>
                  <a:latin typeface="Arial" charset="0"/>
                  <a:cs typeface="Arial" charset="0"/>
                </a:defRPr>
              </a:lvl4pPr>
              <a:lvl5pPr marL="2057400" indent="-228600" eaLnBrk="0" hangingPunct="0">
                <a:tabLst>
                  <a:tab pos="1082675" algn="r"/>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9pPr>
            </a:lstStyle>
            <a:p>
              <a:pPr algn="ctr" eaLnBrk="1" hangingPunct="1"/>
              <a:r>
                <a:rPr lang="en-US" sz="2700" b="1" i="1" kern="0" dirty="0">
                  <a:solidFill>
                    <a:srgbClr val="000000"/>
                  </a:solidFill>
                  <a:latin typeface="Symbol" charset="2"/>
                  <a:cs typeface="Symbol" charset="2"/>
                  <a:sym typeface="Symbol" pitchFamily="18" charset="2"/>
                </a:rPr>
                <a:t>π</a:t>
              </a:r>
              <a:endParaRPr lang="en-US" sz="2200" dirty="0"/>
            </a:p>
          </p:txBody>
        </p:sp>
      </p:grpSp>
      <p:grpSp>
        <p:nvGrpSpPr>
          <p:cNvPr id="4" name="Group 10"/>
          <p:cNvGrpSpPr>
            <a:grpSpLocks/>
          </p:cNvGrpSpPr>
          <p:nvPr/>
        </p:nvGrpSpPr>
        <p:grpSpPr bwMode="auto">
          <a:xfrm>
            <a:off x="5842000" y="3733800"/>
            <a:ext cx="401638" cy="2030413"/>
            <a:chOff x="3680" y="2352"/>
            <a:chExt cx="253" cy="1279"/>
          </a:xfrm>
        </p:grpSpPr>
        <p:sp>
          <p:nvSpPr>
            <p:cNvPr id="15381" name="Line 11"/>
            <p:cNvSpPr>
              <a:spLocks noChangeShapeType="1"/>
            </p:cNvSpPr>
            <p:nvPr/>
          </p:nvSpPr>
          <p:spPr bwMode="auto">
            <a:xfrm flipH="1">
              <a:off x="3791" y="2352"/>
              <a:ext cx="1" cy="1035"/>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15366" name="Object 6"/>
            <p:cNvGraphicFramePr>
              <a:graphicFrameLocks noChangeAspect="1"/>
            </p:cNvGraphicFramePr>
            <p:nvPr/>
          </p:nvGraphicFramePr>
          <p:xfrm>
            <a:off x="3680" y="3360"/>
            <a:ext cx="253" cy="271"/>
          </p:xfrm>
          <a:graphic>
            <a:graphicData uri="http://schemas.openxmlformats.org/presentationml/2006/ole">
              <mc:AlternateContent xmlns:mc="http://schemas.openxmlformats.org/markup-compatibility/2006">
                <mc:Choice xmlns:v="urn:schemas-microsoft-com:vml" Requires="v">
                  <p:oleObj spid="_x0000_s15407" name="Equation" r:id="rId4" imgW="190440" imgH="203040" progId="Equation.DSMT4">
                    <p:embed/>
                  </p:oleObj>
                </mc:Choice>
                <mc:Fallback>
                  <p:oleObj name="Equation" r:id="rId4" imgW="190440" imgH="2030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80" y="3360"/>
                          <a:ext cx="253"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5789" name="Line 13"/>
          <p:cNvSpPr>
            <a:spLocks noChangeShapeType="1"/>
          </p:cNvSpPr>
          <p:nvPr/>
        </p:nvSpPr>
        <p:spPr bwMode="auto">
          <a:xfrm>
            <a:off x="4648200" y="2362200"/>
            <a:ext cx="2590800" cy="2590800"/>
          </a:xfrm>
          <a:prstGeom prst="line">
            <a:avLst/>
          </a:prstGeom>
          <a:noFill/>
          <a:ln w="28575">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5" name="Group 14"/>
          <p:cNvGrpSpPr>
            <a:grpSpLocks/>
          </p:cNvGrpSpPr>
          <p:nvPr/>
        </p:nvGrpSpPr>
        <p:grpSpPr bwMode="auto">
          <a:xfrm>
            <a:off x="4800600" y="2782888"/>
            <a:ext cx="558800" cy="569912"/>
            <a:chOff x="3024" y="1753"/>
            <a:chExt cx="352" cy="359"/>
          </a:xfrm>
        </p:grpSpPr>
        <p:grpSp>
          <p:nvGrpSpPr>
            <p:cNvPr id="15378" name="Group 15"/>
            <p:cNvGrpSpPr>
              <a:grpSpLocks/>
            </p:cNvGrpSpPr>
            <p:nvPr/>
          </p:nvGrpSpPr>
          <p:grpSpPr bwMode="auto">
            <a:xfrm>
              <a:off x="3189" y="1753"/>
              <a:ext cx="187" cy="192"/>
              <a:chOff x="816" y="2304"/>
              <a:chExt cx="480" cy="480"/>
            </a:xfrm>
          </p:grpSpPr>
          <p:sp>
            <p:nvSpPr>
              <p:cNvPr id="15379" name="Line 16"/>
              <p:cNvSpPr>
                <a:spLocks noChangeShapeType="1"/>
              </p:cNvSpPr>
              <p:nvPr/>
            </p:nvSpPr>
            <p:spPr bwMode="auto">
              <a:xfrm>
                <a:off x="816" y="2304"/>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0" name="Line 17"/>
              <p:cNvSpPr>
                <a:spLocks noChangeShapeType="1"/>
              </p:cNvSpPr>
              <p:nvPr/>
            </p:nvSpPr>
            <p:spPr bwMode="auto">
              <a:xfrm>
                <a:off x="816" y="2784"/>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aphicFrame>
          <p:nvGraphicFramePr>
            <p:cNvPr id="15364" name="Object 4"/>
            <p:cNvGraphicFramePr>
              <a:graphicFrameLocks noChangeAspect="1"/>
            </p:cNvGraphicFramePr>
            <p:nvPr/>
          </p:nvGraphicFramePr>
          <p:xfrm>
            <a:off x="3248" y="1950"/>
            <a:ext cx="112" cy="162"/>
          </p:xfrm>
          <a:graphic>
            <a:graphicData uri="http://schemas.openxmlformats.org/presentationml/2006/ole">
              <mc:AlternateContent xmlns:mc="http://schemas.openxmlformats.org/markup-compatibility/2006">
                <mc:Choice xmlns:v="urn:schemas-microsoft-com:vml" Requires="v">
                  <p:oleObj spid="_x0000_s15408" name="Equation" r:id="rId6" imgW="114120" imgH="164880" progId="Equation.DSMT4">
                    <p:embed/>
                  </p:oleObj>
                </mc:Choice>
                <mc:Fallback>
                  <p:oleObj name="Equation" r:id="rId6" imgW="114120" imgH="16488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48" y="1950"/>
                          <a:ext cx="112" cy="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5" name="Object 5"/>
            <p:cNvGraphicFramePr>
              <a:graphicFrameLocks noChangeAspect="1"/>
            </p:cNvGraphicFramePr>
            <p:nvPr/>
          </p:nvGraphicFramePr>
          <p:xfrm>
            <a:off x="3024" y="1766"/>
            <a:ext cx="159" cy="196"/>
          </p:xfrm>
          <a:graphic>
            <a:graphicData uri="http://schemas.openxmlformats.org/presentationml/2006/ole">
              <mc:AlternateContent xmlns:mc="http://schemas.openxmlformats.org/markup-compatibility/2006">
                <mc:Choice xmlns:v="urn:schemas-microsoft-com:vml" Requires="v">
                  <p:oleObj spid="_x0000_s15409" name="Equation" r:id="rId8" imgW="164880" imgH="203040" progId="Equation.DSMT4">
                    <p:embed/>
                  </p:oleObj>
                </mc:Choice>
                <mc:Fallback>
                  <p:oleObj name="Equation" r:id="rId8" imgW="164880" imgH="20304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24" y="1766"/>
                          <a:ext cx="159" cy="1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 name="Group 20"/>
          <p:cNvGrpSpPr>
            <a:grpSpLocks/>
          </p:cNvGrpSpPr>
          <p:nvPr/>
        </p:nvGrpSpPr>
        <p:grpSpPr bwMode="auto">
          <a:xfrm>
            <a:off x="6400800" y="3048000"/>
            <a:ext cx="2057400" cy="1295400"/>
            <a:chOff x="4176" y="1968"/>
            <a:chExt cx="1296" cy="816"/>
          </a:xfrm>
        </p:grpSpPr>
        <p:sp>
          <p:nvSpPr>
            <p:cNvPr id="15376" name="Line 21"/>
            <p:cNvSpPr>
              <a:spLocks noChangeShapeType="1"/>
            </p:cNvSpPr>
            <p:nvPr/>
          </p:nvSpPr>
          <p:spPr bwMode="auto">
            <a:xfrm flipV="1">
              <a:off x="4368" y="2352"/>
              <a:ext cx="288"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7" name="Rectangle 22"/>
            <p:cNvSpPr>
              <a:spLocks noChangeArrowheads="1"/>
            </p:cNvSpPr>
            <p:nvPr/>
          </p:nvSpPr>
          <p:spPr bwMode="auto">
            <a:xfrm>
              <a:off x="4176" y="1968"/>
              <a:ext cx="1296" cy="52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nSpc>
                  <a:spcPct val="105000"/>
                </a:lnSpc>
                <a:spcBef>
                  <a:spcPct val="45000"/>
                </a:spcBef>
                <a:buClr>
                  <a:srgbClr val="008080"/>
                </a:buClr>
                <a:buSzPct val="120000"/>
                <a:buFont typeface="Wingdings" pitchFamily="2" charset="2"/>
                <a:buNone/>
              </a:pPr>
              <a:r>
                <a:rPr lang="en-US" sz="2300" i="1"/>
                <a:t>The short-run Phillips curve</a:t>
              </a:r>
            </a:p>
          </p:txBody>
        </p:sp>
      </p:grpSp>
      <p:grpSp>
        <p:nvGrpSpPr>
          <p:cNvPr id="8" name="Group 23"/>
          <p:cNvGrpSpPr>
            <a:grpSpLocks/>
          </p:cNvGrpSpPr>
          <p:nvPr/>
        </p:nvGrpSpPr>
        <p:grpSpPr bwMode="auto">
          <a:xfrm>
            <a:off x="2986088" y="3516313"/>
            <a:ext cx="3033712" cy="387350"/>
            <a:chOff x="1881" y="2215"/>
            <a:chExt cx="1911" cy="244"/>
          </a:xfrm>
        </p:grpSpPr>
        <p:sp>
          <p:nvSpPr>
            <p:cNvPr id="15375" name="Line 24"/>
            <p:cNvSpPr>
              <a:spLocks noChangeShapeType="1"/>
            </p:cNvSpPr>
            <p:nvPr/>
          </p:nvSpPr>
          <p:spPr bwMode="auto">
            <a:xfrm flipH="1">
              <a:off x="2592" y="2352"/>
              <a:ext cx="1200" cy="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15363" name="Object 3"/>
            <p:cNvGraphicFramePr>
              <a:graphicFrameLocks noChangeAspect="1"/>
            </p:cNvGraphicFramePr>
            <p:nvPr/>
          </p:nvGraphicFramePr>
          <p:xfrm>
            <a:off x="1881" y="2215"/>
            <a:ext cx="694" cy="244"/>
          </p:xfrm>
          <a:graphic>
            <a:graphicData uri="http://schemas.openxmlformats.org/presentationml/2006/ole">
              <mc:AlternateContent xmlns:mc="http://schemas.openxmlformats.org/markup-compatibility/2006">
                <mc:Choice xmlns:v="urn:schemas-microsoft-com:vml" Requires="v">
                  <p:oleObj spid="_x0000_s15410" name="Equation" r:id="rId10" imgW="507960" imgH="177480" progId="Equation.DSMT4">
                    <p:embed/>
                  </p:oleObj>
                </mc:Choice>
                <mc:Fallback>
                  <p:oleObj name="Equation" r:id="rId10" imgW="507960" imgH="17748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81" y="2215"/>
                          <a:ext cx="694" cy="244"/>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5362" name="Object 2"/>
          <p:cNvGraphicFramePr>
            <a:graphicFrameLocks noChangeAspect="1"/>
          </p:cNvGraphicFramePr>
          <p:nvPr/>
        </p:nvGraphicFramePr>
        <p:xfrm>
          <a:off x="4630738" y="1241425"/>
          <a:ext cx="4070350" cy="766763"/>
        </p:xfrm>
        <a:graphic>
          <a:graphicData uri="http://schemas.openxmlformats.org/presentationml/2006/ole">
            <mc:AlternateContent xmlns:mc="http://schemas.openxmlformats.org/markup-compatibility/2006">
              <mc:Choice xmlns:v="urn:schemas-microsoft-com:vml" Requires="v">
                <p:oleObj spid="_x0000_s15411" name="Equation" r:id="rId12" imgW="1600200" imgH="241200" progId="Equation.DSMT4">
                  <p:embed/>
                </p:oleObj>
              </mc:Choice>
              <mc:Fallback>
                <p:oleObj name="Equation" r:id="rId12" imgW="1600200" imgH="24120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l="-5496" t="-18954" r="-5496" b="-18954"/>
                      <a:stretch>
                        <a:fillRect/>
                      </a:stretch>
                    </p:blipFill>
                    <p:spPr bwMode="auto">
                      <a:xfrm>
                        <a:off x="4630738" y="1241425"/>
                        <a:ext cx="4070350" cy="766763"/>
                      </a:xfrm>
                      <a:prstGeom prst="rect">
                        <a:avLst/>
                      </a:prstGeom>
                      <a:noFill/>
                      <a:ln w="12700">
                        <a:solidFill>
                          <a:srgbClr val="FF0066"/>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64643233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5779"/>
                                        </p:tgtEl>
                                        <p:attrNameLst>
                                          <p:attrName>style.visibility</p:attrName>
                                        </p:attrNameLst>
                                      </p:cBhvr>
                                      <p:to>
                                        <p:strVal val="visible"/>
                                      </p:to>
                                    </p:set>
                                    <p:animEffect transition="in" filter="fade">
                                      <p:cBhvr>
                                        <p:cTn id="12" dur="500"/>
                                        <p:tgtEl>
                                          <p:spTgt spid="757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75789"/>
                                        </p:tgtEl>
                                        <p:attrNameLst>
                                          <p:attrName>style.visibility</p:attrName>
                                        </p:attrNameLst>
                                      </p:cBhvr>
                                      <p:to>
                                        <p:strVal val="visible"/>
                                      </p:to>
                                    </p:set>
                                    <p:animEffect transition="in" filter="strips(downRight)">
                                      <p:cBhvr>
                                        <p:cTn id="17" dur="500"/>
                                        <p:tgtEl>
                                          <p:spTgt spid="75789"/>
                                        </p:tgtEl>
                                      </p:cBhvr>
                                    </p:animEffect>
                                  </p:childTnLst>
                                </p:cTn>
                              </p:par>
                            </p:childTnLst>
                          </p:cTn>
                        </p:par>
                        <p:par>
                          <p:cTn id="18" fill="hold" nodeType="afterGroup">
                            <p:stCondLst>
                              <p:cond delay="500"/>
                            </p:stCondLst>
                            <p:childTnLst>
                              <p:par>
                                <p:cTn id="19" presetID="18" presetClass="entr" presetSubtype="12"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strips(downLeft)">
                                      <p:cBhvr>
                                        <p:cTn id="21" dur="500"/>
                                        <p:tgtEl>
                                          <p:spTgt spid="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6"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strips(downRight)">
                                      <p:cBhvr>
                                        <p:cTn id="26" dur="500"/>
                                        <p:tgtEl>
                                          <p:spTgt spid="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2"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right)">
                                      <p:cBhvr>
                                        <p:cTn id="31" dur="500"/>
                                        <p:tgtEl>
                                          <p:spTgt spid="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up)">
                                      <p:cBhvr>
                                        <p:cTn id="3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animBg="1" autoUpdateAnimBg="0"/>
      <p:bldP spid="75789"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90" name="Rectangle 25"/>
          <p:cNvSpPr>
            <a:spLocks noGrp="1" noChangeArrowheads="1"/>
          </p:cNvSpPr>
          <p:nvPr>
            <p:ph type="title"/>
          </p:nvPr>
        </p:nvSpPr>
        <p:spPr/>
        <p:txBody>
          <a:bodyPr/>
          <a:lstStyle/>
          <a:p>
            <a:r>
              <a:rPr lang="en-US" smtClean="0"/>
              <a:t>Shifting the Phillips curve</a:t>
            </a:r>
          </a:p>
        </p:txBody>
      </p:sp>
      <p:sp>
        <p:nvSpPr>
          <p:cNvPr id="77827" name="Rectangle 3"/>
          <p:cNvSpPr>
            <a:spLocks noGrp="1" noChangeArrowheads="1"/>
          </p:cNvSpPr>
          <p:nvPr>
            <p:ph type="body" idx="4294967295"/>
          </p:nvPr>
        </p:nvSpPr>
        <p:spPr>
          <a:xfrm>
            <a:off x="481013" y="1422400"/>
            <a:ext cx="2327275" cy="2895600"/>
          </a:xfrm>
          <a:solidFill>
            <a:srgbClr val="FFCCCC"/>
          </a:solidFill>
          <a:effectLst>
            <a:outerShdw blurRad="50800" dist="38100" dir="2700000" algn="tl" rotWithShape="0">
              <a:prstClr val="black">
                <a:alpha val="40000"/>
              </a:prstClr>
            </a:outerShdw>
          </a:effectLst>
        </p:spPr>
        <p:txBody>
          <a:bodyPr/>
          <a:lstStyle/>
          <a:p>
            <a:pPr marL="0" indent="0">
              <a:spcBef>
                <a:spcPct val="15000"/>
              </a:spcBef>
              <a:buFont typeface="Wingdings" pitchFamily="2" charset="2"/>
              <a:buNone/>
              <a:defRPr/>
            </a:pPr>
            <a:r>
              <a:rPr lang="en-US" sz="2500" dirty="0"/>
              <a:t>People adjust their expectations over time, </a:t>
            </a:r>
            <a:br>
              <a:rPr lang="en-US" sz="2500" dirty="0"/>
            </a:br>
            <a:r>
              <a:rPr lang="en-US" sz="2500" dirty="0"/>
              <a:t>so the tradeoff only holds in the short run.</a:t>
            </a:r>
          </a:p>
        </p:txBody>
      </p:sp>
      <p:grpSp>
        <p:nvGrpSpPr>
          <p:cNvPr id="16392" name="Group 4"/>
          <p:cNvGrpSpPr>
            <a:grpSpLocks/>
          </p:cNvGrpSpPr>
          <p:nvPr/>
        </p:nvGrpSpPr>
        <p:grpSpPr bwMode="auto">
          <a:xfrm>
            <a:off x="3000375" y="1589088"/>
            <a:ext cx="5610225" cy="4184650"/>
            <a:chOff x="1890" y="1001"/>
            <a:chExt cx="3534" cy="2636"/>
          </a:xfrm>
        </p:grpSpPr>
        <p:grpSp>
          <p:nvGrpSpPr>
            <p:cNvPr id="16398" name="Group 5"/>
            <p:cNvGrpSpPr>
              <a:grpSpLocks/>
            </p:cNvGrpSpPr>
            <p:nvPr/>
          </p:nvGrpSpPr>
          <p:grpSpPr bwMode="auto">
            <a:xfrm>
              <a:off x="2400" y="1001"/>
              <a:ext cx="3024" cy="2505"/>
              <a:chOff x="2976" y="1296"/>
              <a:chExt cx="2304" cy="2063"/>
            </a:xfrm>
          </p:grpSpPr>
          <p:grpSp>
            <p:nvGrpSpPr>
              <p:cNvPr id="16404" name="Group 6"/>
              <p:cNvGrpSpPr>
                <a:grpSpLocks/>
              </p:cNvGrpSpPr>
              <p:nvPr/>
            </p:nvGrpSpPr>
            <p:grpSpPr bwMode="auto">
              <a:xfrm>
                <a:off x="3120" y="1536"/>
                <a:ext cx="1968" cy="1728"/>
                <a:chOff x="2640" y="1056"/>
                <a:chExt cx="2496" cy="2112"/>
              </a:xfrm>
            </p:grpSpPr>
            <p:sp>
              <p:nvSpPr>
                <p:cNvPr id="16407" name="Line 7"/>
                <p:cNvSpPr>
                  <a:spLocks noChangeShapeType="1"/>
                </p:cNvSpPr>
                <p:nvPr/>
              </p:nvSpPr>
              <p:spPr bwMode="auto">
                <a:xfrm>
                  <a:off x="2640" y="1056"/>
                  <a:ext cx="0" cy="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08" name="Line 8"/>
                <p:cNvSpPr>
                  <a:spLocks noChangeShapeType="1"/>
                </p:cNvSpPr>
                <p:nvPr/>
              </p:nvSpPr>
              <p:spPr bwMode="auto">
                <a:xfrm>
                  <a:off x="2640" y="3168"/>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6405" name="Text Box 9"/>
              <p:cNvSpPr txBox="1">
                <a:spLocks noChangeArrowheads="1"/>
              </p:cNvSpPr>
              <p:nvPr/>
            </p:nvSpPr>
            <p:spPr bwMode="auto">
              <a:xfrm>
                <a:off x="4944" y="3120"/>
                <a:ext cx="336"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b="1" i="1">
                    <a:latin typeface="Times New Roman" pitchFamily="18" charset="0"/>
                    <a:cs typeface="Times New Roman" pitchFamily="18" charset="0"/>
                  </a:rPr>
                  <a:t> u</a:t>
                </a:r>
                <a:r>
                  <a:rPr lang="en-US" sz="2400">
                    <a:latin typeface="Times New Roman" pitchFamily="18" charset="0"/>
                    <a:cs typeface="Times New Roman" pitchFamily="18" charset="0"/>
                  </a:rPr>
                  <a:t> </a:t>
                </a:r>
                <a:endParaRPr lang="en-US" sz="2200">
                  <a:latin typeface="Times New Roman" pitchFamily="18" charset="0"/>
                  <a:cs typeface="Times New Roman" pitchFamily="18" charset="0"/>
                </a:endParaRPr>
              </a:p>
            </p:txBody>
          </p:sp>
          <p:sp>
            <p:nvSpPr>
              <p:cNvPr id="16406" name="Text Box 10"/>
              <p:cNvSpPr txBox="1">
                <a:spLocks noChangeArrowheads="1"/>
              </p:cNvSpPr>
              <p:nvPr/>
            </p:nvSpPr>
            <p:spPr bwMode="auto">
              <a:xfrm>
                <a:off x="2976" y="1296"/>
                <a:ext cx="240"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082675" algn="r"/>
                    <a:tab pos="1830388" algn="r"/>
                  </a:tabLst>
                  <a:defRPr>
                    <a:solidFill>
                      <a:schemeClr val="tx1"/>
                    </a:solidFill>
                    <a:latin typeface="Arial" charset="0"/>
                    <a:cs typeface="Arial" charset="0"/>
                  </a:defRPr>
                </a:lvl1pPr>
                <a:lvl2pPr marL="742950" indent="-285750" eaLnBrk="0" hangingPunct="0">
                  <a:tabLst>
                    <a:tab pos="1082675" algn="r"/>
                    <a:tab pos="1830388" algn="r"/>
                  </a:tabLst>
                  <a:defRPr>
                    <a:solidFill>
                      <a:schemeClr val="tx1"/>
                    </a:solidFill>
                    <a:latin typeface="Arial" charset="0"/>
                    <a:cs typeface="Arial" charset="0"/>
                  </a:defRPr>
                </a:lvl2pPr>
                <a:lvl3pPr marL="1143000" indent="-228600" eaLnBrk="0" hangingPunct="0">
                  <a:tabLst>
                    <a:tab pos="1082675" algn="r"/>
                    <a:tab pos="1830388" algn="r"/>
                  </a:tabLst>
                  <a:defRPr>
                    <a:solidFill>
                      <a:schemeClr val="tx1"/>
                    </a:solidFill>
                    <a:latin typeface="Arial" charset="0"/>
                    <a:cs typeface="Arial" charset="0"/>
                  </a:defRPr>
                </a:lvl3pPr>
                <a:lvl4pPr marL="1600200" indent="-228600" eaLnBrk="0" hangingPunct="0">
                  <a:tabLst>
                    <a:tab pos="1082675" algn="r"/>
                    <a:tab pos="1830388" algn="r"/>
                  </a:tabLst>
                  <a:defRPr>
                    <a:solidFill>
                      <a:schemeClr val="tx1"/>
                    </a:solidFill>
                    <a:latin typeface="Arial" charset="0"/>
                    <a:cs typeface="Arial" charset="0"/>
                  </a:defRPr>
                </a:lvl4pPr>
                <a:lvl5pPr marL="2057400" indent="-228600" eaLnBrk="0" hangingPunct="0">
                  <a:tabLst>
                    <a:tab pos="1082675" algn="r"/>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9pPr>
              </a:lstStyle>
              <a:p>
                <a:pPr algn="ctr" eaLnBrk="1" hangingPunct="1"/>
                <a:r>
                  <a:rPr lang="en-US" sz="2700" b="1" i="1" kern="0" dirty="0">
                    <a:solidFill>
                      <a:srgbClr val="000000"/>
                    </a:solidFill>
                    <a:latin typeface="Symbol" charset="2"/>
                    <a:cs typeface="Symbol" charset="2"/>
                    <a:sym typeface="Symbol" pitchFamily="18" charset="2"/>
                  </a:rPr>
                  <a:t>π</a:t>
                </a:r>
                <a:endParaRPr lang="en-US" sz="2200" dirty="0"/>
              </a:p>
            </p:txBody>
          </p:sp>
        </p:grpSp>
        <p:grpSp>
          <p:nvGrpSpPr>
            <p:cNvPr id="16399" name="Group 11"/>
            <p:cNvGrpSpPr>
              <a:grpSpLocks/>
            </p:cNvGrpSpPr>
            <p:nvPr/>
          </p:nvGrpSpPr>
          <p:grpSpPr bwMode="auto">
            <a:xfrm>
              <a:off x="3674" y="2352"/>
              <a:ext cx="259" cy="1285"/>
              <a:chOff x="3674" y="2352"/>
              <a:chExt cx="259" cy="1285"/>
            </a:xfrm>
          </p:grpSpPr>
          <p:sp>
            <p:nvSpPr>
              <p:cNvPr id="16403" name="Line 12"/>
              <p:cNvSpPr>
                <a:spLocks noChangeShapeType="1"/>
              </p:cNvSpPr>
              <p:nvPr/>
            </p:nvSpPr>
            <p:spPr bwMode="auto">
              <a:xfrm flipH="1">
                <a:off x="3791" y="2352"/>
                <a:ext cx="1" cy="1035"/>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16389" name="Object 5"/>
              <p:cNvGraphicFramePr>
                <a:graphicFrameLocks noChangeAspect="1"/>
              </p:cNvGraphicFramePr>
              <p:nvPr/>
            </p:nvGraphicFramePr>
            <p:xfrm>
              <a:off x="3674" y="3360"/>
              <a:ext cx="259" cy="277"/>
            </p:xfrm>
            <a:graphic>
              <a:graphicData uri="http://schemas.openxmlformats.org/presentationml/2006/ole">
                <mc:AlternateContent xmlns:mc="http://schemas.openxmlformats.org/markup-compatibility/2006">
                  <mc:Choice xmlns:v="urn:schemas-microsoft-com:vml" Requires="v">
                    <p:oleObj spid="_x0000_s16422" name="Equation" r:id="rId4" imgW="190440" imgH="203040" progId="Equation.DSMT4">
                      <p:embed/>
                    </p:oleObj>
                  </mc:Choice>
                  <mc:Fallback>
                    <p:oleObj name="Equation" r:id="rId4" imgW="190440" imgH="2030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74" y="3360"/>
                            <a:ext cx="259" cy="2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6400" name="Line 14"/>
            <p:cNvSpPr>
              <a:spLocks noChangeShapeType="1"/>
            </p:cNvSpPr>
            <p:nvPr/>
          </p:nvSpPr>
          <p:spPr bwMode="auto">
            <a:xfrm>
              <a:off x="2928" y="1488"/>
              <a:ext cx="1632" cy="1632"/>
            </a:xfrm>
            <a:prstGeom prst="line">
              <a:avLst/>
            </a:prstGeom>
            <a:noFill/>
            <a:ln w="28575">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6401" name="Group 15"/>
            <p:cNvGrpSpPr>
              <a:grpSpLocks/>
            </p:cNvGrpSpPr>
            <p:nvPr/>
          </p:nvGrpSpPr>
          <p:grpSpPr bwMode="auto">
            <a:xfrm>
              <a:off x="1890" y="2209"/>
              <a:ext cx="1902" cy="287"/>
              <a:chOff x="1890" y="2209"/>
              <a:chExt cx="1902" cy="287"/>
            </a:xfrm>
          </p:grpSpPr>
          <p:sp>
            <p:nvSpPr>
              <p:cNvPr id="16402" name="Line 16"/>
              <p:cNvSpPr>
                <a:spLocks noChangeShapeType="1"/>
              </p:cNvSpPr>
              <p:nvPr/>
            </p:nvSpPr>
            <p:spPr bwMode="auto">
              <a:xfrm flipH="1">
                <a:off x="2592" y="2352"/>
                <a:ext cx="1200" cy="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16388" name="Object 4"/>
              <p:cNvGraphicFramePr>
                <a:graphicFrameLocks noChangeAspect="1"/>
              </p:cNvGraphicFramePr>
              <p:nvPr/>
            </p:nvGraphicFramePr>
            <p:xfrm>
              <a:off x="1890" y="2209"/>
              <a:ext cx="680" cy="287"/>
            </p:xfrm>
            <a:graphic>
              <a:graphicData uri="http://schemas.openxmlformats.org/presentationml/2006/ole">
                <mc:AlternateContent xmlns:mc="http://schemas.openxmlformats.org/markup-compatibility/2006">
                  <mc:Choice xmlns:v="urn:schemas-microsoft-com:vml" Requires="v">
                    <p:oleObj spid="_x0000_s16423" name="Equation" r:id="rId6" imgW="571320" imgH="241200" progId="Equation.DSMT4">
                      <p:embed/>
                    </p:oleObj>
                  </mc:Choice>
                  <mc:Fallback>
                    <p:oleObj name="Equation" r:id="rId6" imgW="571320" imgH="2412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90" y="2209"/>
                            <a:ext cx="680" cy="287"/>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77843" name="Line 19"/>
          <p:cNvSpPr>
            <a:spLocks noChangeShapeType="1"/>
          </p:cNvSpPr>
          <p:nvPr/>
        </p:nvSpPr>
        <p:spPr bwMode="auto">
          <a:xfrm>
            <a:off x="5029200" y="2133600"/>
            <a:ext cx="2590800" cy="25908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7" name="Group 20"/>
          <p:cNvGrpSpPr>
            <a:grpSpLocks/>
          </p:cNvGrpSpPr>
          <p:nvPr/>
        </p:nvGrpSpPr>
        <p:grpSpPr bwMode="auto">
          <a:xfrm>
            <a:off x="2986088" y="2874963"/>
            <a:ext cx="3033712" cy="455612"/>
            <a:chOff x="1881" y="1811"/>
            <a:chExt cx="1911" cy="287"/>
          </a:xfrm>
        </p:grpSpPr>
        <p:sp>
          <p:nvSpPr>
            <p:cNvPr id="16397" name="Line 21"/>
            <p:cNvSpPr>
              <a:spLocks noChangeShapeType="1"/>
            </p:cNvSpPr>
            <p:nvPr/>
          </p:nvSpPr>
          <p:spPr bwMode="auto">
            <a:xfrm flipH="1">
              <a:off x="2592" y="1976"/>
              <a:ext cx="1200" cy="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16387" name="Object 2"/>
            <p:cNvGraphicFramePr>
              <a:graphicFrameLocks noChangeAspect="1"/>
            </p:cNvGraphicFramePr>
            <p:nvPr/>
          </p:nvGraphicFramePr>
          <p:xfrm>
            <a:off x="1881" y="1811"/>
            <a:ext cx="680" cy="287"/>
          </p:xfrm>
          <a:graphic>
            <a:graphicData uri="http://schemas.openxmlformats.org/presentationml/2006/ole">
              <mc:AlternateContent xmlns:mc="http://schemas.openxmlformats.org/markup-compatibility/2006">
                <mc:Choice xmlns:v="urn:schemas-microsoft-com:vml" Requires="v">
                  <p:oleObj spid="_x0000_s16424" name="Equation" r:id="rId8" imgW="571320" imgH="241200" progId="Equation.DSMT4">
                    <p:embed/>
                  </p:oleObj>
                </mc:Choice>
                <mc:Fallback>
                  <p:oleObj name="Equation" r:id="rId8" imgW="571320" imgH="2412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81" y="1811"/>
                          <a:ext cx="680" cy="287"/>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7847" name="Line 23"/>
          <p:cNvSpPr>
            <a:spLocks noChangeShapeType="1"/>
          </p:cNvSpPr>
          <p:nvPr/>
        </p:nvSpPr>
        <p:spPr bwMode="auto">
          <a:xfrm flipV="1">
            <a:off x="6018213" y="3148013"/>
            <a:ext cx="0" cy="581025"/>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7848" name="Rectangle 24"/>
          <p:cNvSpPr>
            <a:spLocks noChangeArrowheads="1"/>
          </p:cNvSpPr>
          <p:nvPr/>
        </p:nvSpPr>
        <p:spPr bwMode="auto">
          <a:xfrm>
            <a:off x="984250" y="4459288"/>
            <a:ext cx="2590800" cy="1752600"/>
          </a:xfrm>
          <a:prstGeom prst="rect">
            <a:avLst/>
          </a:prstGeom>
          <a:solidFill>
            <a:srgbClr val="FFFFCC"/>
          </a:solidFill>
          <a:ln w="9525">
            <a:noFill/>
            <a:miter lim="800000"/>
            <a:headEnd/>
            <a:tailEnd/>
          </a:ln>
          <a:effectLst>
            <a:outerShdw blurRad="50800" dist="38100" dir="2700000" algn="tl" rotWithShape="0">
              <a:prstClr val="black">
                <a:alpha val="40000"/>
              </a:prstClr>
            </a:outerShdw>
          </a:effectLst>
        </p:spPr>
        <p:txBody>
          <a:bodyPr/>
          <a:lstStyle/>
          <a:p>
            <a:pPr>
              <a:lnSpc>
                <a:spcPct val="105000"/>
              </a:lnSpc>
              <a:spcBef>
                <a:spcPct val="15000"/>
              </a:spcBef>
              <a:buClr>
                <a:srgbClr val="008080"/>
              </a:buClr>
              <a:buSzPct val="120000"/>
              <a:defRPr/>
            </a:pPr>
            <a:r>
              <a:rPr lang="en-US" sz="2500" i="1" dirty="0"/>
              <a:t>E.g</a:t>
            </a:r>
            <a:r>
              <a:rPr lang="en-US" sz="2500" dirty="0"/>
              <a:t>., an increase </a:t>
            </a:r>
            <a:br>
              <a:rPr lang="en-US" sz="2500" dirty="0"/>
            </a:br>
            <a:r>
              <a:rPr lang="en-US" sz="2500" dirty="0"/>
              <a:t>in </a:t>
            </a:r>
            <a:r>
              <a:rPr lang="en-US" sz="2700" b="1" i="1" dirty="0" smtClean="0">
                <a:latin typeface="Times New Roman" pitchFamily="18" charset="0"/>
                <a:cs typeface="Times New Roman" pitchFamily="18" charset="0"/>
              </a:rPr>
              <a:t>E</a:t>
            </a:r>
            <a:r>
              <a:rPr lang="en-US" sz="2700" b="1" i="1" kern="0" dirty="0">
                <a:solidFill>
                  <a:srgbClr val="000000"/>
                </a:solidFill>
                <a:latin typeface="Symbol" charset="2"/>
                <a:cs typeface="Symbol" charset="2"/>
                <a:sym typeface="Symbol" pitchFamily="18" charset="2"/>
              </a:rPr>
              <a:t>π</a:t>
            </a:r>
            <a:r>
              <a:rPr lang="en-US" sz="2500" dirty="0" smtClean="0">
                <a:sym typeface="Symbol" pitchFamily="18" charset="2"/>
              </a:rPr>
              <a:t> </a:t>
            </a:r>
            <a:r>
              <a:rPr lang="en-US" sz="1400" dirty="0" smtClean="0"/>
              <a:t> </a:t>
            </a:r>
            <a:r>
              <a:rPr lang="en-US" sz="2500" dirty="0"/>
              <a:t>shifts the short-run P.C. upward.</a:t>
            </a:r>
          </a:p>
        </p:txBody>
      </p:sp>
      <p:graphicFrame>
        <p:nvGraphicFramePr>
          <p:cNvPr id="16386" name="Object 25"/>
          <p:cNvGraphicFramePr>
            <a:graphicFrameLocks noChangeAspect="1"/>
          </p:cNvGraphicFramePr>
          <p:nvPr/>
        </p:nvGraphicFramePr>
        <p:xfrm>
          <a:off x="4622800" y="1241425"/>
          <a:ext cx="4086225" cy="766763"/>
        </p:xfrm>
        <a:graphic>
          <a:graphicData uri="http://schemas.openxmlformats.org/presentationml/2006/ole">
            <mc:AlternateContent xmlns:mc="http://schemas.openxmlformats.org/markup-compatibility/2006">
              <mc:Choice xmlns:v="urn:schemas-microsoft-com:vml" Requires="v">
                <p:oleObj spid="_x0000_s16425" name="Equation" r:id="rId10" imgW="1600200" imgH="241200" progId="Equation.DSMT4">
                  <p:embed/>
                </p:oleObj>
              </mc:Choice>
              <mc:Fallback>
                <p:oleObj name="Equation" r:id="rId10" imgW="1600200" imgH="2412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l="-5714" t="-18954" r="-5714" b="-18954"/>
                      <a:stretch>
                        <a:fillRect/>
                      </a:stretch>
                    </p:blipFill>
                    <p:spPr bwMode="auto">
                      <a:xfrm>
                        <a:off x="4622800" y="1241425"/>
                        <a:ext cx="4086225" cy="766763"/>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12700">
                            <a:solidFill>
                              <a:srgbClr val="FF00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814085694"/>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7827"/>
                                        </p:tgtEl>
                                        <p:attrNameLst>
                                          <p:attrName>style.visibility</p:attrName>
                                        </p:attrNameLst>
                                      </p:cBhvr>
                                      <p:to>
                                        <p:strVal val="visible"/>
                                      </p:to>
                                    </p:set>
                                    <p:animEffect transition="in" filter="fade">
                                      <p:cBhvr>
                                        <p:cTn id="7" dur="500"/>
                                        <p:tgtEl>
                                          <p:spTgt spid="778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7848"/>
                                        </p:tgtEl>
                                        <p:attrNameLst>
                                          <p:attrName>style.visibility</p:attrName>
                                        </p:attrNameLst>
                                      </p:cBhvr>
                                      <p:to>
                                        <p:strVal val="visible"/>
                                      </p:to>
                                    </p:set>
                                    <p:animEffect transition="in" filter="fade">
                                      <p:cBhvr>
                                        <p:cTn id="12" dur="500"/>
                                        <p:tgtEl>
                                          <p:spTgt spid="778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4" fill="hold" grpId="0" nodeType="clickEffect">
                                  <p:stCondLst>
                                    <p:cond delay="0"/>
                                  </p:stCondLst>
                                  <p:childTnLst>
                                    <p:set>
                                      <p:cBhvr>
                                        <p:cTn id="16" dur="1" fill="hold">
                                          <p:stCondLst>
                                            <p:cond delay="0"/>
                                          </p:stCondLst>
                                        </p:cTn>
                                        <p:tgtEl>
                                          <p:spTgt spid="77847"/>
                                        </p:tgtEl>
                                        <p:attrNameLst>
                                          <p:attrName>style.visibility</p:attrName>
                                        </p:attrNameLst>
                                      </p:cBhvr>
                                      <p:to>
                                        <p:strVal val="visible"/>
                                      </p:to>
                                    </p:set>
                                    <p:anim calcmode="lin" valueType="num">
                                      <p:cBhvr>
                                        <p:cTn id="17" dur="500" fill="hold"/>
                                        <p:tgtEl>
                                          <p:spTgt spid="77847"/>
                                        </p:tgtEl>
                                        <p:attrNameLst>
                                          <p:attrName>ppt_x</p:attrName>
                                        </p:attrNameLst>
                                      </p:cBhvr>
                                      <p:tavLst>
                                        <p:tav tm="0">
                                          <p:val>
                                            <p:strVal val="#ppt_x"/>
                                          </p:val>
                                        </p:tav>
                                        <p:tav tm="100000">
                                          <p:val>
                                            <p:strVal val="#ppt_x"/>
                                          </p:val>
                                        </p:tav>
                                      </p:tavLst>
                                    </p:anim>
                                    <p:anim calcmode="lin" valueType="num">
                                      <p:cBhvr>
                                        <p:cTn id="18" dur="500" fill="hold"/>
                                        <p:tgtEl>
                                          <p:spTgt spid="77847"/>
                                        </p:tgtEl>
                                        <p:attrNameLst>
                                          <p:attrName>ppt_y</p:attrName>
                                        </p:attrNameLst>
                                      </p:cBhvr>
                                      <p:tavLst>
                                        <p:tav tm="0">
                                          <p:val>
                                            <p:strVal val="#ppt_y+#ppt_h/2"/>
                                          </p:val>
                                        </p:tav>
                                        <p:tav tm="100000">
                                          <p:val>
                                            <p:strVal val="#ppt_y"/>
                                          </p:val>
                                        </p:tav>
                                      </p:tavLst>
                                    </p:anim>
                                    <p:anim calcmode="lin" valueType="num">
                                      <p:cBhvr>
                                        <p:cTn id="19" dur="500" fill="hold"/>
                                        <p:tgtEl>
                                          <p:spTgt spid="77847"/>
                                        </p:tgtEl>
                                        <p:attrNameLst>
                                          <p:attrName>ppt_w</p:attrName>
                                        </p:attrNameLst>
                                      </p:cBhvr>
                                      <p:tavLst>
                                        <p:tav tm="0">
                                          <p:val>
                                            <p:strVal val="#ppt_w"/>
                                          </p:val>
                                        </p:tav>
                                        <p:tav tm="100000">
                                          <p:val>
                                            <p:strVal val="#ppt_w"/>
                                          </p:val>
                                        </p:tav>
                                      </p:tavLst>
                                    </p:anim>
                                    <p:anim calcmode="lin" valueType="num">
                                      <p:cBhvr>
                                        <p:cTn id="20" dur="500" fill="hold"/>
                                        <p:tgtEl>
                                          <p:spTgt spid="77847"/>
                                        </p:tgtEl>
                                        <p:attrNameLst>
                                          <p:attrName>ppt_h</p:attrName>
                                        </p:attrNameLst>
                                      </p:cBhvr>
                                      <p:tavLst>
                                        <p:tav tm="0">
                                          <p:val>
                                            <p:fltVal val="0"/>
                                          </p:val>
                                        </p:tav>
                                        <p:tav tm="100000">
                                          <p:val>
                                            <p:strVal val="#ppt_h"/>
                                          </p:val>
                                        </p:tav>
                                      </p:tavLst>
                                    </p:anim>
                                  </p:childTnLst>
                                </p:cTn>
                              </p:par>
                            </p:childTnLst>
                          </p:cTn>
                        </p:par>
                        <p:par>
                          <p:cTn id="21" fill="hold" nodeType="afterGroup">
                            <p:stCondLst>
                              <p:cond delay="500"/>
                            </p:stCondLst>
                            <p:childTnLst>
                              <p:par>
                                <p:cTn id="22" presetID="18" presetClass="entr" presetSubtype="6" fill="hold" grpId="0" nodeType="afterEffect">
                                  <p:stCondLst>
                                    <p:cond delay="0"/>
                                  </p:stCondLst>
                                  <p:childTnLst>
                                    <p:set>
                                      <p:cBhvr>
                                        <p:cTn id="23" dur="1" fill="hold">
                                          <p:stCondLst>
                                            <p:cond delay="0"/>
                                          </p:stCondLst>
                                        </p:cTn>
                                        <p:tgtEl>
                                          <p:spTgt spid="77843"/>
                                        </p:tgtEl>
                                        <p:attrNameLst>
                                          <p:attrName>style.visibility</p:attrName>
                                        </p:attrNameLst>
                                      </p:cBhvr>
                                      <p:to>
                                        <p:strVal val="visible"/>
                                      </p:to>
                                    </p:set>
                                    <p:animEffect transition="in" filter="strips(downRight)">
                                      <p:cBhvr>
                                        <p:cTn id="24" dur="500"/>
                                        <p:tgtEl>
                                          <p:spTgt spid="77843"/>
                                        </p:tgtEl>
                                      </p:cBhvr>
                                    </p:animEffect>
                                  </p:childTnLst>
                                </p:cTn>
                              </p:par>
                            </p:childTnLst>
                          </p:cTn>
                        </p:par>
                        <p:par>
                          <p:cTn id="25" fill="hold" nodeType="afterGroup">
                            <p:stCondLst>
                              <p:cond delay="1000"/>
                            </p:stCondLst>
                            <p:childTnLst>
                              <p:par>
                                <p:cTn id="26" presetID="22" presetClass="entr" presetSubtype="8" fill="hold"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left)">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animBg="1" autoUpdateAnimBg="0"/>
      <p:bldP spid="77843" grpId="0" animBg="1"/>
      <p:bldP spid="77847" grpId="0" animBg="1"/>
      <p:bldP spid="77848"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Grp="1" noChangeArrowheads="1"/>
          </p:cNvSpPr>
          <p:nvPr>
            <p:ph type="title"/>
          </p:nvPr>
        </p:nvSpPr>
        <p:spPr/>
        <p:txBody>
          <a:bodyPr/>
          <a:lstStyle/>
          <a:p>
            <a:r>
              <a:rPr lang="en-US" smtClean="0"/>
              <a:t>The sacrifice ratio</a:t>
            </a:r>
          </a:p>
        </p:txBody>
      </p:sp>
      <p:sp>
        <p:nvSpPr>
          <p:cNvPr id="31747" name="Rectangle 5"/>
          <p:cNvSpPr>
            <a:spLocks noGrp="1" noChangeArrowheads="1"/>
          </p:cNvSpPr>
          <p:nvPr>
            <p:ph type="body" idx="1"/>
          </p:nvPr>
        </p:nvSpPr>
        <p:spPr/>
        <p:txBody>
          <a:bodyPr/>
          <a:lstStyle/>
          <a:p>
            <a:r>
              <a:rPr lang="en-US" dirty="0" smtClean="0"/>
              <a:t>To reduce inflation, policymakers can </a:t>
            </a:r>
            <a:br>
              <a:rPr lang="en-US" dirty="0" smtClean="0"/>
            </a:br>
            <a:r>
              <a:rPr lang="en-US" dirty="0" smtClean="0"/>
              <a:t>contract </a:t>
            </a:r>
            <a:r>
              <a:rPr lang="en-US" dirty="0" err="1" smtClean="0"/>
              <a:t>agg</a:t>
            </a:r>
            <a:r>
              <a:rPr lang="en-US" dirty="0" smtClean="0"/>
              <a:t>. demand, causing </a:t>
            </a:r>
            <a:br>
              <a:rPr lang="en-US" dirty="0" smtClean="0"/>
            </a:br>
            <a:r>
              <a:rPr lang="en-US" dirty="0" smtClean="0"/>
              <a:t>unemployment to rise above the natural rate.</a:t>
            </a:r>
          </a:p>
          <a:p>
            <a:r>
              <a:rPr lang="en-US" dirty="0" smtClean="0"/>
              <a:t>The </a:t>
            </a:r>
            <a:r>
              <a:rPr lang="en-US" b="1" dirty="0" smtClean="0">
                <a:solidFill>
                  <a:srgbClr val="CC0000"/>
                </a:solidFill>
              </a:rPr>
              <a:t>sacrifice ratio </a:t>
            </a:r>
            <a:r>
              <a:rPr lang="en-US" dirty="0" smtClean="0"/>
              <a:t>measures </a:t>
            </a:r>
            <a:br>
              <a:rPr lang="en-US" dirty="0" smtClean="0"/>
            </a:br>
            <a:r>
              <a:rPr lang="en-US" dirty="0" smtClean="0"/>
              <a:t>the percentage of a year’s real GDP </a:t>
            </a:r>
            <a:br>
              <a:rPr lang="en-US" dirty="0" smtClean="0"/>
            </a:br>
            <a:r>
              <a:rPr lang="en-US" dirty="0" smtClean="0"/>
              <a:t>that must be forgone to reduce inflation </a:t>
            </a:r>
            <a:br>
              <a:rPr lang="en-US" dirty="0" smtClean="0"/>
            </a:br>
            <a:r>
              <a:rPr lang="en-US" dirty="0" smtClean="0"/>
              <a:t>by 1 percentage point. </a:t>
            </a:r>
          </a:p>
          <a:p>
            <a:r>
              <a:rPr lang="en-US" dirty="0" smtClean="0"/>
              <a:t>A typical estimate of the ratio is 5.</a:t>
            </a:r>
          </a:p>
        </p:txBody>
      </p:sp>
    </p:spTree>
    <p:extLst>
      <p:ext uri="{BB962C8B-B14F-4D97-AF65-F5344CB8AC3E}">
        <p14:creationId xmlns:p14="http://schemas.microsoft.com/office/powerpoint/2010/main" val="1740586888"/>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Grp="1" noChangeArrowheads="1"/>
          </p:cNvSpPr>
          <p:nvPr>
            <p:ph type="title"/>
          </p:nvPr>
        </p:nvSpPr>
        <p:spPr/>
        <p:txBody>
          <a:bodyPr/>
          <a:lstStyle/>
          <a:p>
            <a:r>
              <a:rPr lang="en-US" smtClean="0"/>
              <a:t>The sacrifice ratio</a:t>
            </a:r>
          </a:p>
        </p:txBody>
      </p:sp>
      <p:sp>
        <p:nvSpPr>
          <p:cNvPr id="32771" name="Rectangle 5"/>
          <p:cNvSpPr>
            <a:spLocks noGrp="1" noChangeArrowheads="1"/>
          </p:cNvSpPr>
          <p:nvPr>
            <p:ph type="body" idx="1"/>
          </p:nvPr>
        </p:nvSpPr>
        <p:spPr>
          <a:xfrm>
            <a:off x="457200" y="1411288"/>
            <a:ext cx="8229600" cy="4846637"/>
          </a:xfrm>
        </p:spPr>
        <p:txBody>
          <a:bodyPr/>
          <a:lstStyle/>
          <a:p>
            <a:r>
              <a:rPr lang="en-US" sz="2700" dirty="0" smtClean="0"/>
              <a:t>Example:  To reduce inflation from 6 to 2 percent, must sacrifice 20 percent of one year’s GDP:</a:t>
            </a:r>
          </a:p>
          <a:p>
            <a:pPr lvl="1">
              <a:buFont typeface="Wingdings" pitchFamily="2" charset="2"/>
              <a:buNone/>
            </a:pPr>
            <a:r>
              <a:rPr lang="en-US" dirty="0" smtClean="0"/>
              <a:t>GDP loss =  (inflation reduction) × (sacrifice ratio)</a:t>
            </a:r>
            <a:br>
              <a:rPr lang="en-US" dirty="0" smtClean="0"/>
            </a:br>
            <a:r>
              <a:rPr lang="en-US" dirty="0" smtClean="0"/>
              <a:t>		  =                4                ×           5</a:t>
            </a:r>
            <a:endParaRPr lang="en-US" dirty="0" smtClean="0">
              <a:sym typeface="Symbol" pitchFamily="18" charset="2"/>
            </a:endParaRPr>
          </a:p>
          <a:p>
            <a:r>
              <a:rPr lang="en-US" sz="2700" dirty="0" smtClean="0">
                <a:sym typeface="Symbol" pitchFamily="18" charset="2"/>
              </a:rPr>
              <a:t>This loss could be incurred in one year or spread over several, </a:t>
            </a:r>
            <a:r>
              <a:rPr lang="en-US" sz="2700" i="1" dirty="0" smtClean="0">
                <a:sym typeface="Symbol" pitchFamily="18" charset="2"/>
              </a:rPr>
              <a:t>e.g</a:t>
            </a:r>
            <a:r>
              <a:rPr lang="en-US" sz="2700" dirty="0" smtClean="0">
                <a:sym typeface="Symbol" pitchFamily="18" charset="2"/>
              </a:rPr>
              <a:t>., 5% loss for each of four years.</a:t>
            </a:r>
            <a:endParaRPr lang="en-US" sz="2700" dirty="0" smtClean="0"/>
          </a:p>
          <a:p>
            <a:r>
              <a:rPr lang="en-US" sz="2700" dirty="0" smtClean="0"/>
              <a:t>The cost of disinflation is lost GDP.  </a:t>
            </a:r>
            <a:br>
              <a:rPr lang="en-US" sz="2700" dirty="0" smtClean="0"/>
            </a:br>
            <a:r>
              <a:rPr lang="en-US" sz="2700" dirty="0" smtClean="0"/>
              <a:t>One could use </a:t>
            </a:r>
            <a:r>
              <a:rPr lang="en-US" sz="2700" dirty="0" err="1" smtClean="0"/>
              <a:t>Okun’s</a:t>
            </a:r>
            <a:r>
              <a:rPr lang="en-US" sz="2700" dirty="0" smtClean="0"/>
              <a:t> law to translate this cost into unemployment.</a:t>
            </a:r>
          </a:p>
        </p:txBody>
      </p:sp>
    </p:spTree>
    <p:extLst>
      <p:ext uri="{BB962C8B-B14F-4D97-AF65-F5344CB8AC3E}">
        <p14:creationId xmlns:p14="http://schemas.microsoft.com/office/powerpoint/2010/main" val="149409983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55638" y="236538"/>
            <a:ext cx="7794625" cy="1195387"/>
          </a:xfrm>
        </p:spPr>
        <p:txBody>
          <a:bodyPr/>
          <a:lstStyle/>
          <a:p>
            <a:r>
              <a:rPr lang="en-US" sz="3100" smtClean="0"/>
              <a:t>Rational expectations </a:t>
            </a:r>
          </a:p>
        </p:txBody>
      </p:sp>
      <p:sp>
        <p:nvSpPr>
          <p:cNvPr id="83971" name="Rectangle 3"/>
          <p:cNvSpPr>
            <a:spLocks noGrp="1" noChangeArrowheads="1"/>
          </p:cNvSpPr>
          <p:nvPr>
            <p:ph type="body" idx="1"/>
          </p:nvPr>
        </p:nvSpPr>
        <p:spPr>
          <a:xfrm>
            <a:off x="501650" y="1473200"/>
            <a:ext cx="8229600" cy="4652963"/>
          </a:xfrm>
        </p:spPr>
        <p:txBody>
          <a:bodyPr/>
          <a:lstStyle/>
          <a:p>
            <a:pPr marL="0" indent="0">
              <a:spcBef>
                <a:spcPct val="30000"/>
              </a:spcBef>
              <a:buFont typeface="Wingdings" pitchFamily="2" charset="2"/>
              <a:buNone/>
            </a:pPr>
            <a:r>
              <a:rPr lang="en-US" dirty="0" smtClean="0"/>
              <a:t>Ways of modeling the formation of expectations:  </a:t>
            </a:r>
          </a:p>
          <a:p>
            <a:pPr marL="519113" lvl="1" indent="-290513">
              <a:spcBef>
                <a:spcPct val="30000"/>
              </a:spcBef>
            </a:pPr>
            <a:r>
              <a:rPr lang="en-US" b="1" dirty="0" smtClean="0">
                <a:solidFill>
                  <a:srgbClr val="969696"/>
                </a:solidFill>
              </a:rPr>
              <a:t>adaptive expectations</a:t>
            </a:r>
            <a:r>
              <a:rPr lang="en-US" dirty="0" smtClean="0"/>
              <a:t>:  </a:t>
            </a:r>
            <a:br>
              <a:rPr lang="en-US" dirty="0" smtClean="0"/>
            </a:br>
            <a:r>
              <a:rPr lang="en-US" dirty="0" smtClean="0"/>
              <a:t>People base their expectations of future inflation on recently observed inflation.</a:t>
            </a:r>
          </a:p>
          <a:p>
            <a:pPr marL="519113" lvl="1" indent="-290513">
              <a:spcBef>
                <a:spcPct val="30000"/>
              </a:spcBef>
            </a:pPr>
            <a:r>
              <a:rPr lang="en-US" b="1" dirty="0" smtClean="0">
                <a:solidFill>
                  <a:srgbClr val="CC0000"/>
                </a:solidFill>
              </a:rPr>
              <a:t>rational expectations</a:t>
            </a:r>
            <a:r>
              <a:rPr lang="en-US" dirty="0" smtClean="0"/>
              <a:t>:</a:t>
            </a:r>
            <a:br>
              <a:rPr lang="en-US" dirty="0" smtClean="0"/>
            </a:br>
            <a:r>
              <a:rPr lang="en-US" dirty="0" smtClean="0"/>
              <a:t>People base their expectations on all available information, including information about current and prospective future policies.  </a:t>
            </a:r>
          </a:p>
        </p:txBody>
      </p:sp>
    </p:spTree>
    <p:extLst>
      <p:ext uri="{BB962C8B-B14F-4D97-AF65-F5344CB8AC3E}">
        <p14:creationId xmlns:p14="http://schemas.microsoft.com/office/powerpoint/2010/main" val="181956116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3971">
                                            <p:txEl>
                                              <p:pRg st="2" end="2"/>
                                            </p:txEl>
                                          </p:spTgt>
                                        </p:tgtEl>
                                        <p:attrNameLst>
                                          <p:attrName>style.visibility</p:attrName>
                                        </p:attrNameLst>
                                      </p:cBhvr>
                                      <p:to>
                                        <p:strVal val="visible"/>
                                      </p:to>
                                    </p:set>
                                    <p:animEffect transition="in" filter="wipe(left)">
                                      <p:cBhvr>
                                        <p:cTn id="7" dur="500"/>
                                        <p:tgtEl>
                                          <p:spTgt spid="839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build="p" bldLvl="5"/>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Grp="1" noChangeArrowheads="1"/>
          </p:cNvSpPr>
          <p:nvPr>
            <p:ph type="title"/>
          </p:nvPr>
        </p:nvSpPr>
        <p:spPr/>
        <p:txBody>
          <a:bodyPr/>
          <a:lstStyle/>
          <a:p>
            <a:r>
              <a:rPr lang="en-US" i="1" smtClean="0"/>
              <a:t>Painless disinflation?</a:t>
            </a:r>
          </a:p>
        </p:txBody>
      </p:sp>
      <p:sp>
        <p:nvSpPr>
          <p:cNvPr id="34819" name="Rectangle 5"/>
          <p:cNvSpPr>
            <a:spLocks noGrp="1" noChangeArrowheads="1"/>
          </p:cNvSpPr>
          <p:nvPr>
            <p:ph type="body" idx="1"/>
          </p:nvPr>
        </p:nvSpPr>
        <p:spPr>
          <a:xfrm>
            <a:off x="457200" y="1349375"/>
            <a:ext cx="8229600" cy="4786313"/>
          </a:xfrm>
        </p:spPr>
        <p:txBody>
          <a:bodyPr/>
          <a:lstStyle/>
          <a:p>
            <a:r>
              <a:rPr lang="en-US" dirty="0" smtClean="0"/>
              <a:t>Proponents of rational expectations believe </a:t>
            </a:r>
            <a:br>
              <a:rPr lang="en-US" dirty="0" smtClean="0"/>
            </a:br>
            <a:r>
              <a:rPr lang="en-US" dirty="0" smtClean="0"/>
              <a:t>that the sacrifice ratio may be very small:</a:t>
            </a:r>
          </a:p>
          <a:p>
            <a:r>
              <a:rPr lang="en-US" dirty="0" smtClean="0"/>
              <a:t>Suppose  </a:t>
            </a:r>
            <a:r>
              <a:rPr lang="en-US" b="1" i="1" dirty="0" smtClean="0"/>
              <a:t>u</a:t>
            </a:r>
            <a:r>
              <a:rPr lang="en-US" dirty="0" smtClean="0"/>
              <a:t> = </a:t>
            </a:r>
            <a:r>
              <a:rPr lang="en-US" b="1" i="1" dirty="0" smtClean="0"/>
              <a:t>u</a:t>
            </a:r>
            <a:r>
              <a:rPr lang="en-US" b="1" i="1" baseline="30000" dirty="0" smtClean="0"/>
              <a:t>n</a:t>
            </a:r>
            <a:r>
              <a:rPr lang="en-US" dirty="0" smtClean="0"/>
              <a:t>  and  </a:t>
            </a:r>
            <a:r>
              <a:rPr lang="en-US" sz="2700" b="1" i="1" dirty="0">
                <a:latin typeface="Symbol" charset="2"/>
                <a:cs typeface="Symbol" charset="2"/>
                <a:sym typeface="Symbol" pitchFamily="18" charset="2"/>
              </a:rPr>
              <a:t>π</a:t>
            </a:r>
            <a:r>
              <a:rPr lang="en-US" dirty="0" smtClean="0"/>
              <a:t>  =  </a:t>
            </a:r>
            <a:r>
              <a:rPr lang="en-US" sz="3000" b="1" i="1" dirty="0" smtClean="0">
                <a:latin typeface="Times New Roman" pitchFamily="18" charset="0"/>
                <a:cs typeface="Times New Roman" pitchFamily="18" charset="0"/>
              </a:rPr>
              <a:t>E</a:t>
            </a:r>
            <a:r>
              <a:rPr lang="en-US" b="1" i="1" dirty="0" smtClean="0">
                <a:latin typeface="Symbol" charset="2"/>
                <a:cs typeface="Symbol" charset="2"/>
                <a:sym typeface="Symbol" pitchFamily="18" charset="2"/>
              </a:rPr>
              <a:t>π</a:t>
            </a:r>
            <a:r>
              <a:rPr lang="en-US" dirty="0" smtClean="0">
                <a:sym typeface="Symbol" pitchFamily="18" charset="2"/>
              </a:rPr>
              <a:t>  </a:t>
            </a:r>
            <a:r>
              <a:rPr lang="en-US" dirty="0" smtClean="0"/>
              <a:t>=  6%,</a:t>
            </a:r>
          </a:p>
          <a:p>
            <a:pPr>
              <a:spcBef>
                <a:spcPct val="20000"/>
              </a:spcBef>
              <a:buFont typeface="Wingdings" pitchFamily="2" charset="2"/>
              <a:buNone/>
            </a:pPr>
            <a:r>
              <a:rPr lang="en-US" dirty="0" smtClean="0"/>
              <a:t>	and suppose the Fed announces that it will </a:t>
            </a:r>
            <a:br>
              <a:rPr lang="en-US" dirty="0" smtClean="0"/>
            </a:br>
            <a:r>
              <a:rPr lang="en-US" dirty="0" smtClean="0"/>
              <a:t>do whatever is necessary to reduce inflation </a:t>
            </a:r>
            <a:br>
              <a:rPr lang="en-US" dirty="0" smtClean="0"/>
            </a:br>
            <a:r>
              <a:rPr lang="en-US" dirty="0" smtClean="0"/>
              <a:t>from 6 to 2 percent as soon as possible.</a:t>
            </a:r>
          </a:p>
          <a:p>
            <a:r>
              <a:rPr lang="en-US" dirty="0" smtClean="0"/>
              <a:t>If the announcement is credible, </a:t>
            </a:r>
            <a:br>
              <a:rPr lang="en-US" dirty="0" smtClean="0"/>
            </a:br>
            <a:r>
              <a:rPr lang="en-US" dirty="0" smtClean="0"/>
              <a:t>then </a:t>
            </a:r>
            <a:r>
              <a:rPr lang="en-US" sz="3000" b="1" i="1" dirty="0" smtClean="0">
                <a:solidFill>
                  <a:srgbClr val="000000"/>
                </a:solidFill>
                <a:latin typeface="Times New Roman" pitchFamily="18" charset="0"/>
                <a:cs typeface="Times New Roman" pitchFamily="18" charset="0"/>
              </a:rPr>
              <a:t>E</a:t>
            </a:r>
            <a:r>
              <a:rPr lang="en-US" b="1" i="1" dirty="0">
                <a:latin typeface="Symbol" charset="2"/>
                <a:cs typeface="Symbol" charset="2"/>
                <a:sym typeface="Symbol" pitchFamily="18" charset="2"/>
              </a:rPr>
              <a:t>π</a:t>
            </a:r>
            <a:r>
              <a:rPr lang="en-US" dirty="0" smtClean="0">
                <a:sym typeface="Symbol" pitchFamily="18" charset="2"/>
              </a:rPr>
              <a:t>  will fall, perhaps by the full 4 points.  </a:t>
            </a:r>
          </a:p>
          <a:p>
            <a:r>
              <a:rPr lang="en-US" dirty="0" smtClean="0">
                <a:sym typeface="Symbol" pitchFamily="18" charset="2"/>
              </a:rPr>
              <a:t>Then, </a:t>
            </a:r>
            <a:r>
              <a:rPr lang="en-US" b="1" i="1" dirty="0">
                <a:latin typeface="Symbol" charset="2"/>
                <a:cs typeface="Symbol" charset="2"/>
                <a:sym typeface="Symbol" pitchFamily="18" charset="2"/>
              </a:rPr>
              <a:t>π</a:t>
            </a:r>
            <a:r>
              <a:rPr lang="en-US" dirty="0" smtClean="0">
                <a:sym typeface="Symbol" pitchFamily="18" charset="2"/>
              </a:rPr>
              <a:t>  can fall without an increase in </a:t>
            </a:r>
            <a:r>
              <a:rPr lang="en-US" b="1" i="1" dirty="0" smtClean="0">
                <a:sym typeface="Symbol" pitchFamily="18" charset="2"/>
              </a:rPr>
              <a:t>u</a:t>
            </a:r>
            <a:r>
              <a:rPr lang="en-US" dirty="0" smtClean="0">
                <a:sym typeface="Symbol" pitchFamily="18" charset="2"/>
              </a:rPr>
              <a:t>. </a:t>
            </a:r>
          </a:p>
        </p:txBody>
      </p:sp>
    </p:spTree>
    <p:extLst>
      <p:ext uri="{BB962C8B-B14F-4D97-AF65-F5344CB8AC3E}">
        <p14:creationId xmlns:p14="http://schemas.microsoft.com/office/powerpoint/2010/main" val="3662515842"/>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47"/>
          <p:cNvSpPr>
            <a:spLocks noGrp="1" noChangeArrowheads="1"/>
          </p:cNvSpPr>
          <p:nvPr>
            <p:ph type="title"/>
          </p:nvPr>
        </p:nvSpPr>
        <p:spPr/>
        <p:txBody>
          <a:bodyPr/>
          <a:lstStyle/>
          <a:p>
            <a:r>
              <a:rPr lang="en-US" sz="3100" smtClean="0"/>
              <a:t>Calculating the sacrifice ratio </a:t>
            </a:r>
            <a:br>
              <a:rPr lang="en-US" sz="3100" smtClean="0"/>
            </a:br>
            <a:r>
              <a:rPr lang="en-US" sz="3100" smtClean="0"/>
              <a:t>for the Volcker disinflation</a:t>
            </a:r>
          </a:p>
        </p:txBody>
      </p:sp>
      <p:sp>
        <p:nvSpPr>
          <p:cNvPr id="53252" name="Rectangle 3"/>
          <p:cNvSpPr>
            <a:spLocks noGrp="1" noChangeArrowheads="1"/>
          </p:cNvSpPr>
          <p:nvPr>
            <p:ph type="body" idx="4294967295"/>
          </p:nvPr>
        </p:nvSpPr>
        <p:spPr>
          <a:xfrm>
            <a:off x="509588" y="1600200"/>
            <a:ext cx="3824287" cy="1038225"/>
          </a:xfrm>
        </p:spPr>
        <p:txBody>
          <a:bodyPr/>
          <a:lstStyle/>
          <a:p>
            <a:pPr>
              <a:spcBef>
                <a:spcPct val="20000"/>
              </a:spcBef>
            </a:pPr>
            <a:r>
              <a:rPr lang="en-US" sz="2700" dirty="0" smtClean="0"/>
              <a:t>1981:  </a:t>
            </a:r>
            <a:r>
              <a:rPr lang="en-US" sz="2700" b="1" i="1" dirty="0">
                <a:latin typeface="Symbol" charset="2"/>
                <a:cs typeface="Symbol" charset="2"/>
                <a:sym typeface="Symbol" pitchFamily="18" charset="2"/>
              </a:rPr>
              <a:t>π</a:t>
            </a:r>
            <a:r>
              <a:rPr lang="en-US" sz="2700" dirty="0" smtClean="0"/>
              <a:t> = 9.7%</a:t>
            </a:r>
          </a:p>
          <a:p>
            <a:pPr>
              <a:spcBef>
                <a:spcPct val="20000"/>
              </a:spcBef>
              <a:buNone/>
            </a:pPr>
            <a:r>
              <a:rPr lang="en-US" sz="2700" dirty="0" smtClean="0"/>
              <a:t>	1985:  </a:t>
            </a:r>
            <a:r>
              <a:rPr lang="en-US" sz="2700" b="1" i="1" dirty="0">
                <a:latin typeface="Symbol" charset="2"/>
                <a:cs typeface="Symbol" charset="2"/>
                <a:sym typeface="Symbol" pitchFamily="18" charset="2"/>
              </a:rPr>
              <a:t>π</a:t>
            </a:r>
            <a:r>
              <a:rPr lang="en-US" sz="2700" dirty="0" smtClean="0"/>
              <a:t> = 3.0%</a:t>
            </a:r>
          </a:p>
        </p:txBody>
      </p:sp>
      <p:graphicFrame>
        <p:nvGraphicFramePr>
          <p:cNvPr id="88068" name="Group 4"/>
          <p:cNvGraphicFramePr>
            <a:graphicFrameLocks noGrp="1"/>
          </p:cNvGraphicFramePr>
          <p:nvPr>
            <p:extLst>
              <p:ext uri="{D42A27DB-BD31-4B8C-83A1-F6EECF244321}">
                <p14:modId xmlns:p14="http://schemas.microsoft.com/office/powerpoint/2010/main" val="4191960301"/>
              </p:ext>
            </p:extLst>
          </p:nvPr>
        </p:nvGraphicFramePr>
        <p:xfrm>
          <a:off x="1495425" y="3049588"/>
          <a:ext cx="6324600" cy="2730500"/>
        </p:xfrm>
        <a:graphic>
          <a:graphicData uri="http://schemas.openxmlformats.org/drawingml/2006/table">
            <a:tbl>
              <a:tblPr/>
              <a:tblGrid>
                <a:gridCol w="1295400"/>
                <a:gridCol w="1371600"/>
                <a:gridCol w="1295400"/>
                <a:gridCol w="2362200"/>
              </a:tblGrid>
              <a:tr h="546100">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500" b="0" i="0" u="none" strike="noStrike" cap="none" normalizeH="0" baseline="0" smtClean="0">
                          <a:ln>
                            <a:noFill/>
                          </a:ln>
                          <a:solidFill>
                            <a:schemeClr val="tx1"/>
                          </a:solidFill>
                          <a:effectLst/>
                          <a:latin typeface="Arial" pitchFamily="34" charset="0"/>
                        </a:rPr>
                        <a:t>year</a:t>
                      </a:r>
                    </a:p>
                  </a:txBody>
                  <a:tcPr anchor="ctr" anchorCtr="1"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500" b="1" i="1" u="none" strike="noStrike" cap="none" normalizeH="0" baseline="0" smtClean="0">
                          <a:ln>
                            <a:noFill/>
                          </a:ln>
                          <a:solidFill>
                            <a:schemeClr val="tx1"/>
                          </a:solidFill>
                          <a:effectLst/>
                          <a:latin typeface="Arial" pitchFamily="34" charset="0"/>
                        </a:rPr>
                        <a:t>u</a:t>
                      </a:r>
                    </a:p>
                  </a:txBody>
                  <a:tcPr anchor="ctr" anchorCtr="1"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500" b="1" i="1" u="none" strike="noStrike" cap="none" normalizeH="0" baseline="0" smtClean="0">
                          <a:ln>
                            <a:noFill/>
                          </a:ln>
                          <a:solidFill>
                            <a:schemeClr val="tx1"/>
                          </a:solidFill>
                          <a:effectLst/>
                          <a:latin typeface="Arial" pitchFamily="34" charset="0"/>
                        </a:rPr>
                        <a:t>u</a:t>
                      </a:r>
                      <a:r>
                        <a:rPr kumimoji="0" lang="en-US" sz="1100" b="1" i="1" u="none" strike="noStrike" cap="none" normalizeH="0" baseline="0" smtClean="0">
                          <a:ln>
                            <a:noFill/>
                          </a:ln>
                          <a:solidFill>
                            <a:schemeClr val="tx1"/>
                          </a:solidFill>
                          <a:effectLst/>
                          <a:latin typeface="Arial" pitchFamily="34" charset="0"/>
                        </a:rPr>
                        <a:t> </a:t>
                      </a:r>
                      <a:r>
                        <a:rPr kumimoji="0" lang="en-US" sz="2500" b="1" i="1" u="none" strike="noStrike" cap="none" normalizeH="0" baseline="30000" smtClean="0">
                          <a:ln>
                            <a:noFill/>
                          </a:ln>
                          <a:solidFill>
                            <a:schemeClr val="tx1"/>
                          </a:solidFill>
                          <a:effectLst/>
                          <a:latin typeface="Arial" pitchFamily="34" charset="0"/>
                        </a:rPr>
                        <a:t>n</a:t>
                      </a:r>
                    </a:p>
                  </a:txBody>
                  <a:tcPr anchor="ctr" anchorCtr="1"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500" b="1" i="1" u="none" strike="noStrike" cap="none" normalizeH="0" baseline="0" dirty="0" smtClean="0">
                          <a:ln>
                            <a:noFill/>
                          </a:ln>
                          <a:solidFill>
                            <a:schemeClr val="tx1"/>
                          </a:solidFill>
                          <a:effectLst/>
                          <a:latin typeface="Arial" pitchFamily="34" charset="0"/>
                        </a:rPr>
                        <a:t>u</a:t>
                      </a:r>
                      <a:r>
                        <a:rPr kumimoji="0" lang="en-US" sz="2500" b="0" i="0" u="none" strike="noStrike" cap="none" normalizeH="0" baseline="0" dirty="0" smtClean="0">
                          <a:ln>
                            <a:noFill/>
                          </a:ln>
                          <a:solidFill>
                            <a:schemeClr val="tx1"/>
                          </a:solidFill>
                          <a:effectLst/>
                          <a:latin typeface="Times New Roman"/>
                          <a:cs typeface="Times New Roman"/>
                          <a:sym typeface="Symbol" pitchFamily="18" charset="2"/>
                        </a:rPr>
                        <a:t>−</a:t>
                      </a:r>
                      <a:r>
                        <a:rPr kumimoji="0" lang="en-US" sz="2500" b="1" i="1" u="none" strike="noStrike" cap="none" normalizeH="0" baseline="0" dirty="0" smtClean="0">
                          <a:ln>
                            <a:noFill/>
                          </a:ln>
                          <a:solidFill>
                            <a:schemeClr val="tx1"/>
                          </a:solidFill>
                          <a:effectLst/>
                          <a:latin typeface="Arial" pitchFamily="34" charset="0"/>
                        </a:rPr>
                        <a:t>u</a:t>
                      </a:r>
                      <a:r>
                        <a:rPr kumimoji="0" lang="en-US" sz="1100" b="1" i="1" u="none" strike="noStrike" cap="none" normalizeH="0" baseline="0" dirty="0" smtClean="0">
                          <a:ln>
                            <a:noFill/>
                          </a:ln>
                          <a:solidFill>
                            <a:schemeClr val="tx1"/>
                          </a:solidFill>
                          <a:effectLst/>
                          <a:latin typeface="Arial" pitchFamily="34" charset="0"/>
                        </a:rPr>
                        <a:t> </a:t>
                      </a:r>
                      <a:r>
                        <a:rPr kumimoji="0" lang="en-US" sz="2500" b="1" i="1" u="none" strike="noStrike" cap="none" normalizeH="0" baseline="30000" dirty="0" smtClean="0">
                          <a:ln>
                            <a:noFill/>
                          </a:ln>
                          <a:solidFill>
                            <a:schemeClr val="tx1"/>
                          </a:solidFill>
                          <a:effectLst/>
                          <a:latin typeface="Arial" pitchFamily="34" charset="0"/>
                        </a:rPr>
                        <a:t>n</a:t>
                      </a:r>
                    </a:p>
                  </a:txBody>
                  <a:tcPr anchor="ctr" anchorCtr="1"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46100">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500" b="0" i="0" u="none" strike="noStrike" cap="none" normalizeH="0" baseline="0" smtClean="0">
                          <a:ln>
                            <a:noFill/>
                          </a:ln>
                          <a:solidFill>
                            <a:schemeClr val="tx1"/>
                          </a:solidFill>
                          <a:effectLst/>
                          <a:latin typeface="Arial" pitchFamily="34" charset="0"/>
                        </a:rPr>
                        <a:t>1982</a:t>
                      </a:r>
                    </a:p>
                  </a:txBody>
                  <a:tcPr anchor="ctr" anchorCtr="1"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500" b="0" i="0" u="none" strike="noStrike" cap="none" normalizeH="0" baseline="0" smtClean="0">
                          <a:ln>
                            <a:noFill/>
                          </a:ln>
                          <a:solidFill>
                            <a:schemeClr val="tx1"/>
                          </a:solidFill>
                          <a:effectLst/>
                          <a:latin typeface="Arial" pitchFamily="34" charset="0"/>
                        </a:rPr>
                        <a:t>9.5%</a:t>
                      </a:r>
                    </a:p>
                  </a:txBody>
                  <a:tcPr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500" b="0" i="0" u="none" strike="noStrike" cap="none" normalizeH="0" baseline="0" smtClean="0">
                          <a:ln>
                            <a:noFill/>
                          </a:ln>
                          <a:solidFill>
                            <a:schemeClr val="tx1"/>
                          </a:solidFill>
                          <a:effectLst/>
                          <a:latin typeface="Arial" pitchFamily="34" charset="0"/>
                        </a:rPr>
                        <a:t>6.0%</a:t>
                      </a:r>
                    </a:p>
                  </a:txBody>
                  <a:tcPr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500" b="0" i="0" u="none" strike="noStrike" cap="none" normalizeH="0" baseline="0" smtClean="0">
                          <a:ln>
                            <a:noFill/>
                          </a:ln>
                          <a:solidFill>
                            <a:schemeClr val="tx1"/>
                          </a:solidFill>
                          <a:effectLst/>
                          <a:latin typeface="Arial" pitchFamily="34" charset="0"/>
                        </a:rPr>
                        <a:t>3.5%</a:t>
                      </a:r>
                    </a:p>
                  </a:txBody>
                  <a:tcPr anchor="ctr" anchorCtr="1"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solidFill>
                      <a:srgbClr val="FFFFCC"/>
                    </a:solidFill>
                  </a:tcPr>
                </a:tc>
              </a:tr>
              <a:tr h="546100">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500" b="0" i="0" u="none" strike="noStrike" cap="none" normalizeH="0" baseline="0" smtClean="0">
                          <a:ln>
                            <a:noFill/>
                          </a:ln>
                          <a:solidFill>
                            <a:schemeClr val="tx1"/>
                          </a:solidFill>
                          <a:effectLst/>
                          <a:latin typeface="Arial" pitchFamily="34" charset="0"/>
                        </a:rPr>
                        <a:t>1983</a:t>
                      </a:r>
                    </a:p>
                  </a:txBody>
                  <a:tcPr anchor="ctr" anchorCtr="1" horzOverflow="overflow">
                    <a:lnL cap="flat">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500" b="0" i="0" u="none" strike="noStrike" cap="none" normalizeH="0" baseline="0" smtClean="0">
                          <a:ln>
                            <a:noFill/>
                          </a:ln>
                          <a:solidFill>
                            <a:schemeClr val="tx1"/>
                          </a:solidFill>
                          <a:effectLst/>
                          <a:latin typeface="Arial" pitchFamily="34" charset="0"/>
                        </a:rPr>
                        <a:t>9.5</a:t>
                      </a:r>
                    </a:p>
                  </a:txBody>
                  <a:tcPr anchor="ctr" anchorCtr="1"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500" b="0" i="0" u="none" strike="noStrike" cap="none" normalizeH="0" baseline="0" smtClean="0">
                          <a:ln>
                            <a:noFill/>
                          </a:ln>
                          <a:solidFill>
                            <a:schemeClr val="tx1"/>
                          </a:solidFill>
                          <a:effectLst/>
                          <a:latin typeface="Arial" pitchFamily="34" charset="0"/>
                        </a:rPr>
                        <a:t>6.0</a:t>
                      </a:r>
                    </a:p>
                  </a:txBody>
                  <a:tcPr anchor="ctr" anchorCtr="1"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500" b="0" i="0" u="none" strike="noStrike" cap="none" normalizeH="0" baseline="0" smtClean="0">
                          <a:ln>
                            <a:noFill/>
                          </a:ln>
                          <a:solidFill>
                            <a:schemeClr val="tx1"/>
                          </a:solidFill>
                          <a:effectLst/>
                          <a:latin typeface="Arial" pitchFamily="34" charset="0"/>
                        </a:rPr>
                        <a:t>3.5</a:t>
                      </a:r>
                    </a:p>
                  </a:txBody>
                  <a:tcPr anchor="ctr" anchorCtr="1" horzOverflow="overflow">
                    <a:lnL>
                      <a:noFill/>
                    </a:lnL>
                    <a:lnR cap="flat">
                      <a:noFill/>
                    </a:lnR>
                    <a:lnT>
                      <a:noFill/>
                    </a:lnT>
                    <a:lnB>
                      <a:noFill/>
                    </a:lnB>
                    <a:lnTlToBr>
                      <a:noFill/>
                    </a:lnTlToBr>
                    <a:lnBlToTr>
                      <a:noFill/>
                    </a:lnBlToTr>
                    <a:solidFill>
                      <a:srgbClr val="FFFFCC"/>
                    </a:solidFill>
                  </a:tcPr>
                </a:tc>
              </a:tr>
              <a:tr h="546100">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500" b="0" i="0" u="none" strike="noStrike" cap="none" normalizeH="0" baseline="0" smtClean="0">
                          <a:ln>
                            <a:noFill/>
                          </a:ln>
                          <a:solidFill>
                            <a:schemeClr val="tx1"/>
                          </a:solidFill>
                          <a:effectLst/>
                          <a:latin typeface="Arial" pitchFamily="34" charset="0"/>
                        </a:rPr>
                        <a:t>1984</a:t>
                      </a:r>
                    </a:p>
                  </a:txBody>
                  <a:tcPr anchor="ctr" anchorCtr="1" horzOverflow="overflow">
                    <a:lnL cap="flat">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500" b="0" i="0" u="none" strike="noStrike" cap="none" normalizeH="0" baseline="0" smtClean="0">
                          <a:ln>
                            <a:noFill/>
                          </a:ln>
                          <a:solidFill>
                            <a:schemeClr val="tx1"/>
                          </a:solidFill>
                          <a:effectLst/>
                          <a:latin typeface="Arial" pitchFamily="34" charset="0"/>
                        </a:rPr>
                        <a:t>7.4</a:t>
                      </a:r>
                    </a:p>
                  </a:txBody>
                  <a:tcPr anchor="ctr" anchorCtr="1"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500" b="0" i="0" u="none" strike="noStrike" cap="none" normalizeH="0" baseline="0" smtClean="0">
                          <a:ln>
                            <a:noFill/>
                          </a:ln>
                          <a:solidFill>
                            <a:schemeClr val="tx1"/>
                          </a:solidFill>
                          <a:effectLst/>
                          <a:latin typeface="Arial" pitchFamily="34" charset="0"/>
                        </a:rPr>
                        <a:t>6.0</a:t>
                      </a:r>
                    </a:p>
                  </a:txBody>
                  <a:tcPr anchor="ctr" anchorCtr="1"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500" b="0" i="0" u="none" strike="noStrike" cap="none" normalizeH="0" baseline="0" smtClean="0">
                          <a:ln>
                            <a:noFill/>
                          </a:ln>
                          <a:solidFill>
                            <a:schemeClr val="tx1"/>
                          </a:solidFill>
                          <a:effectLst/>
                          <a:latin typeface="Arial" pitchFamily="34" charset="0"/>
                        </a:rPr>
                        <a:t>1.4</a:t>
                      </a:r>
                    </a:p>
                  </a:txBody>
                  <a:tcPr anchor="ctr" anchorCtr="1" horzOverflow="overflow">
                    <a:lnL>
                      <a:noFill/>
                    </a:lnL>
                    <a:lnR cap="flat">
                      <a:noFill/>
                    </a:lnR>
                    <a:lnT>
                      <a:noFill/>
                    </a:lnT>
                    <a:lnB>
                      <a:noFill/>
                    </a:lnB>
                    <a:lnTlToBr>
                      <a:noFill/>
                    </a:lnTlToBr>
                    <a:lnBlToTr>
                      <a:noFill/>
                    </a:lnBlToTr>
                    <a:solidFill>
                      <a:srgbClr val="FFFFCC"/>
                    </a:solidFill>
                  </a:tcPr>
                </a:tc>
              </a:tr>
              <a:tr h="546100">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500" b="0" i="0" u="none" strike="noStrike" cap="none" normalizeH="0" baseline="0" smtClean="0">
                          <a:ln>
                            <a:noFill/>
                          </a:ln>
                          <a:solidFill>
                            <a:schemeClr val="tx1"/>
                          </a:solidFill>
                          <a:effectLst/>
                          <a:latin typeface="Arial" pitchFamily="34" charset="0"/>
                        </a:rPr>
                        <a:t>1985</a:t>
                      </a:r>
                    </a:p>
                  </a:txBody>
                  <a:tcPr anchor="ctr" anchorCtr="1" horzOverflow="overflow">
                    <a:lnL cap="flat">
                      <a:noFill/>
                    </a:lnL>
                    <a:lnR>
                      <a:noFill/>
                    </a:lnR>
                    <a:lnT>
                      <a:noFill/>
                    </a:lnT>
                    <a:lnB cap="flat">
                      <a:noFill/>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500" b="0" i="0" u="none" strike="noStrike" cap="none" normalizeH="0" baseline="0" smtClean="0">
                          <a:ln>
                            <a:noFill/>
                          </a:ln>
                          <a:solidFill>
                            <a:schemeClr val="tx1"/>
                          </a:solidFill>
                          <a:effectLst/>
                          <a:latin typeface="Arial" pitchFamily="34" charset="0"/>
                        </a:rPr>
                        <a:t>7.1</a:t>
                      </a:r>
                    </a:p>
                  </a:txBody>
                  <a:tcPr anchor="ctr" anchorCtr="1" horzOverflow="overflow">
                    <a:lnL>
                      <a:noFill/>
                    </a:lnL>
                    <a:lnR>
                      <a:noFill/>
                    </a:lnR>
                    <a:lnT>
                      <a:noFill/>
                    </a:lnT>
                    <a:lnB cap="flat">
                      <a:noFill/>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500" b="0" i="0" u="none" strike="noStrike" cap="none" normalizeH="0" baseline="0" smtClean="0">
                          <a:ln>
                            <a:noFill/>
                          </a:ln>
                          <a:solidFill>
                            <a:schemeClr val="tx1"/>
                          </a:solidFill>
                          <a:effectLst/>
                          <a:latin typeface="Arial" pitchFamily="34" charset="0"/>
                        </a:rPr>
                        <a:t>6.0</a:t>
                      </a:r>
                    </a:p>
                  </a:txBody>
                  <a:tcPr anchor="ctr" anchorCtr="1" horzOverflow="overflow">
                    <a:lnL>
                      <a:noFill/>
                    </a:lnL>
                    <a:lnR>
                      <a:noFill/>
                    </a:lnR>
                    <a:lnT>
                      <a:noFill/>
                    </a:lnT>
                    <a:lnB cap="flat">
                      <a:noFill/>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500" b="0" i="0" u="none" strike="noStrike" cap="none" normalizeH="0" baseline="0" dirty="0" smtClean="0">
                          <a:ln>
                            <a:noFill/>
                          </a:ln>
                          <a:solidFill>
                            <a:schemeClr val="tx1"/>
                          </a:solidFill>
                          <a:effectLst/>
                          <a:latin typeface="Arial" pitchFamily="34" charset="0"/>
                        </a:rPr>
                        <a:t>1.1</a:t>
                      </a:r>
                    </a:p>
                  </a:txBody>
                  <a:tcPr anchor="ctr" anchorCtr="1" horzOverflow="overflow">
                    <a:lnL>
                      <a:noFill/>
                    </a:lnL>
                    <a:lnR cap="flat">
                      <a:noFill/>
                    </a:lnR>
                    <a:lnT>
                      <a:noFill/>
                    </a:lnT>
                    <a:lnB cap="flat">
                      <a:noFill/>
                    </a:lnB>
                    <a:lnTlToBr>
                      <a:noFill/>
                    </a:lnTlToBr>
                    <a:lnBlToTr>
                      <a:noFill/>
                    </a:lnBlToTr>
                    <a:solidFill>
                      <a:srgbClr val="FFFFCC"/>
                    </a:solidFill>
                  </a:tcPr>
                </a:tc>
              </a:tr>
            </a:tbl>
          </a:graphicData>
        </a:graphic>
      </p:graphicFrame>
      <p:sp>
        <p:nvSpPr>
          <p:cNvPr id="88108" name="Text Box 44"/>
          <p:cNvSpPr txBox="1">
            <a:spLocks noChangeArrowheads="1"/>
          </p:cNvSpPr>
          <p:nvPr/>
        </p:nvSpPr>
        <p:spPr bwMode="auto">
          <a:xfrm>
            <a:off x="5414963" y="5918200"/>
            <a:ext cx="19812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500"/>
              <a:t>Total  9.5%</a:t>
            </a:r>
          </a:p>
        </p:txBody>
      </p:sp>
      <p:sp>
        <p:nvSpPr>
          <p:cNvPr id="88109" name="Line 45"/>
          <p:cNvSpPr>
            <a:spLocks noChangeShapeType="1"/>
          </p:cNvSpPr>
          <p:nvPr/>
        </p:nvSpPr>
        <p:spPr bwMode="auto">
          <a:xfrm>
            <a:off x="6100763" y="5848350"/>
            <a:ext cx="1066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110" name="Text Box 46"/>
          <p:cNvSpPr txBox="1">
            <a:spLocks noChangeArrowheads="1"/>
          </p:cNvSpPr>
          <p:nvPr/>
        </p:nvSpPr>
        <p:spPr bwMode="auto">
          <a:xfrm>
            <a:off x="3781425" y="1889125"/>
            <a:ext cx="39624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20000"/>
              </a:spcBef>
              <a:buClr>
                <a:schemeClr val="accent2"/>
              </a:buClr>
              <a:buSzPct val="110000"/>
              <a:buFont typeface="Wingdings" pitchFamily="2" charset="2"/>
              <a:buNone/>
            </a:pPr>
            <a:r>
              <a:rPr lang="en-US" sz="2700"/>
              <a:t>Total disinflation = </a:t>
            </a:r>
            <a:r>
              <a:rPr lang="en-US" sz="2700">
                <a:sym typeface="Symbol" pitchFamily="18" charset="2"/>
              </a:rPr>
              <a:t>6.7% </a:t>
            </a:r>
            <a:endParaRPr lang="en-US" sz="2400"/>
          </a:p>
        </p:txBody>
      </p:sp>
      <p:sp>
        <p:nvSpPr>
          <p:cNvPr id="88112" name="AutoShape 48"/>
          <p:cNvSpPr>
            <a:spLocks/>
          </p:cNvSpPr>
          <p:nvPr/>
        </p:nvSpPr>
        <p:spPr bwMode="auto">
          <a:xfrm>
            <a:off x="3473450" y="1697038"/>
            <a:ext cx="309563" cy="866775"/>
          </a:xfrm>
          <a:prstGeom prst="rightBrace">
            <a:avLst>
              <a:gd name="adj1" fmla="val 23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1838075159"/>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252">
                                            <p:txEl>
                                              <p:pRg st="0" end="0"/>
                                            </p:txEl>
                                          </p:spTgt>
                                        </p:tgtEl>
                                        <p:attrNameLst>
                                          <p:attrName>style.visibility</p:attrName>
                                        </p:attrNameLst>
                                      </p:cBhvr>
                                      <p:to>
                                        <p:strVal val="visible"/>
                                      </p:to>
                                    </p:set>
                                    <p:animEffect transition="in" filter="wipe(left)">
                                      <p:cBhvr>
                                        <p:cTn id="7" dur="500"/>
                                        <p:tgtEl>
                                          <p:spTgt spid="5325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3252">
                                            <p:txEl>
                                              <p:pRg st="1" end="1"/>
                                            </p:txEl>
                                          </p:spTgt>
                                        </p:tgtEl>
                                        <p:attrNameLst>
                                          <p:attrName>style.visibility</p:attrName>
                                        </p:attrNameLst>
                                      </p:cBhvr>
                                      <p:to>
                                        <p:strVal val="visible"/>
                                      </p:to>
                                    </p:set>
                                    <p:animEffect transition="in" filter="wipe(left)">
                                      <p:cBhvr>
                                        <p:cTn id="12" dur="500"/>
                                        <p:tgtEl>
                                          <p:spTgt spid="5325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8112"/>
                                        </p:tgtEl>
                                        <p:attrNameLst>
                                          <p:attrName>style.visibility</p:attrName>
                                        </p:attrNameLst>
                                      </p:cBhvr>
                                      <p:to>
                                        <p:strVal val="visible"/>
                                      </p:to>
                                    </p:set>
                                    <p:animEffect transition="in" filter="fade">
                                      <p:cBhvr>
                                        <p:cTn id="17" dur="500"/>
                                        <p:tgtEl>
                                          <p:spTgt spid="88112"/>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88110"/>
                                        </p:tgtEl>
                                        <p:attrNameLst>
                                          <p:attrName>style.visibility</p:attrName>
                                        </p:attrNameLst>
                                      </p:cBhvr>
                                      <p:to>
                                        <p:strVal val="visible"/>
                                      </p:to>
                                    </p:set>
                                    <p:animEffect transition="in" filter="wipe(left)">
                                      <p:cBhvr>
                                        <p:cTn id="20" dur="500"/>
                                        <p:tgtEl>
                                          <p:spTgt spid="8811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nodeType="clickEffect">
                                  <p:stCondLst>
                                    <p:cond delay="0"/>
                                  </p:stCondLst>
                                  <p:childTnLst>
                                    <p:set>
                                      <p:cBhvr>
                                        <p:cTn id="24" dur="1" fill="hold">
                                          <p:stCondLst>
                                            <p:cond delay="0"/>
                                          </p:stCondLst>
                                        </p:cTn>
                                        <p:tgtEl>
                                          <p:spTgt spid="88068"/>
                                        </p:tgtEl>
                                        <p:attrNameLst>
                                          <p:attrName>style.visibility</p:attrName>
                                        </p:attrNameLst>
                                      </p:cBhvr>
                                      <p:to>
                                        <p:strVal val="visible"/>
                                      </p:to>
                                    </p:set>
                                    <p:animEffect transition="in" filter="fade">
                                      <p:cBhvr>
                                        <p:cTn id="25" dur="500"/>
                                        <p:tgtEl>
                                          <p:spTgt spid="8806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88109"/>
                                        </p:tgtEl>
                                        <p:attrNameLst>
                                          <p:attrName>style.visibility</p:attrName>
                                        </p:attrNameLst>
                                      </p:cBhvr>
                                      <p:to>
                                        <p:strVal val="visible"/>
                                      </p:to>
                                    </p:set>
                                    <p:animEffect transition="in" filter="wipe(left)">
                                      <p:cBhvr>
                                        <p:cTn id="30" dur="500"/>
                                        <p:tgtEl>
                                          <p:spTgt spid="88109"/>
                                        </p:tgtEl>
                                      </p:cBhvr>
                                    </p:animEffect>
                                  </p:childTnLst>
                                </p:cTn>
                              </p:par>
                            </p:childTnLst>
                          </p:cTn>
                        </p:par>
                        <p:par>
                          <p:cTn id="31" fill="hold" nodeType="afterGroup">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88108"/>
                                        </p:tgtEl>
                                        <p:attrNameLst>
                                          <p:attrName>style.visibility</p:attrName>
                                        </p:attrNameLst>
                                      </p:cBhvr>
                                      <p:to>
                                        <p:strVal val="visible"/>
                                      </p:to>
                                    </p:set>
                                    <p:animEffect transition="in" filter="wipe(left)">
                                      <p:cBhvr>
                                        <p:cTn id="34" dur="500"/>
                                        <p:tgtEl>
                                          <p:spTgt spid="88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2" grpId="0" build="p" bldLvl="5"/>
      <p:bldP spid="88108" grpId="0" autoUpdateAnimBg="0"/>
      <p:bldP spid="88109" grpId="0" animBg="1"/>
      <p:bldP spid="88110" grpId="0" autoUpdateAnimBg="0"/>
      <p:bldP spid="8811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Grp="1" noChangeArrowheads="1"/>
          </p:cNvSpPr>
          <p:nvPr>
            <p:ph type="title"/>
          </p:nvPr>
        </p:nvSpPr>
        <p:spPr/>
        <p:txBody>
          <a:bodyPr/>
          <a:lstStyle/>
          <a:p>
            <a:r>
              <a:rPr lang="en-US" sz="3100" smtClean="0"/>
              <a:t>Calculating the sacrifice ratio </a:t>
            </a:r>
            <a:br>
              <a:rPr lang="en-US" sz="3100" smtClean="0"/>
            </a:br>
            <a:r>
              <a:rPr lang="en-US" sz="3100" smtClean="0"/>
              <a:t>for the Volcker disinflation</a:t>
            </a:r>
          </a:p>
        </p:txBody>
      </p:sp>
      <p:sp>
        <p:nvSpPr>
          <p:cNvPr id="36867" name="Rectangle 5"/>
          <p:cNvSpPr>
            <a:spLocks noGrp="1" noChangeArrowheads="1"/>
          </p:cNvSpPr>
          <p:nvPr>
            <p:ph type="body" idx="1"/>
          </p:nvPr>
        </p:nvSpPr>
        <p:spPr>
          <a:xfrm>
            <a:off x="457200" y="1511300"/>
            <a:ext cx="8229600" cy="4716463"/>
          </a:xfrm>
        </p:spPr>
        <p:txBody>
          <a:bodyPr/>
          <a:lstStyle/>
          <a:p>
            <a:r>
              <a:rPr lang="en-US" sz="2700" dirty="0" smtClean="0"/>
              <a:t>From previous slide:  Inflation fell by 6.7%, </a:t>
            </a:r>
            <a:br>
              <a:rPr lang="en-US" sz="2700" dirty="0" smtClean="0"/>
            </a:br>
            <a:r>
              <a:rPr lang="en-US" sz="2700" dirty="0" smtClean="0"/>
              <a:t>total cyclical unemployment was 9.5%.</a:t>
            </a:r>
          </a:p>
          <a:p>
            <a:r>
              <a:rPr lang="en-US" sz="2700" dirty="0" err="1" smtClean="0"/>
              <a:t>Okun’s</a:t>
            </a:r>
            <a:r>
              <a:rPr lang="en-US" sz="2700" dirty="0" smtClean="0"/>
              <a:t> law:  </a:t>
            </a:r>
            <a:br>
              <a:rPr lang="en-US" sz="2700" dirty="0" smtClean="0"/>
            </a:br>
            <a:r>
              <a:rPr lang="en-US" sz="2700" dirty="0" smtClean="0"/>
              <a:t>1% of unemployment = 2% of lost output.</a:t>
            </a:r>
          </a:p>
          <a:p>
            <a:r>
              <a:rPr lang="en-US" sz="2700" dirty="0" smtClean="0"/>
              <a:t>Thus, 9.5% cyclical unemployment </a:t>
            </a:r>
            <a:br>
              <a:rPr lang="en-US" sz="2700" dirty="0" smtClean="0"/>
            </a:br>
            <a:r>
              <a:rPr lang="en-US" sz="2700" dirty="0" smtClean="0"/>
              <a:t>= 19.0% of a year’s real GDP.</a:t>
            </a:r>
          </a:p>
          <a:p>
            <a:r>
              <a:rPr lang="en-US" sz="2700" b="1" dirty="0" smtClean="0">
                <a:solidFill>
                  <a:srgbClr val="CC0000"/>
                </a:solidFill>
              </a:rPr>
              <a:t>Sacrifice ratio</a:t>
            </a:r>
            <a:r>
              <a:rPr lang="en-US" sz="2700" dirty="0" smtClean="0">
                <a:solidFill>
                  <a:srgbClr val="CC0000"/>
                </a:solidFill>
              </a:rPr>
              <a:t> </a:t>
            </a:r>
            <a:r>
              <a:rPr lang="en-US" sz="2700" dirty="0" smtClean="0"/>
              <a:t>= (lost GDP)/(total disinflation)</a:t>
            </a:r>
          </a:p>
          <a:p>
            <a:pPr>
              <a:spcBef>
                <a:spcPct val="15000"/>
              </a:spcBef>
              <a:buFont typeface="Wingdings" pitchFamily="2" charset="2"/>
              <a:buNone/>
            </a:pPr>
            <a:r>
              <a:rPr lang="en-US" sz="2700" dirty="0" smtClean="0"/>
              <a:t>	= 19/6.7 = </a:t>
            </a:r>
            <a:r>
              <a:rPr lang="en-US" sz="2700" dirty="0" smtClean="0">
                <a:solidFill>
                  <a:srgbClr val="FF0000"/>
                </a:solidFill>
              </a:rPr>
              <a:t>2.8</a:t>
            </a:r>
            <a:r>
              <a:rPr lang="en-US" sz="2700" dirty="0" smtClean="0"/>
              <a:t> percentage points of GDP were lost for each 1 percentage point reduction in inflation.</a:t>
            </a:r>
          </a:p>
        </p:txBody>
      </p:sp>
    </p:spTree>
    <p:extLst>
      <p:ext uri="{BB962C8B-B14F-4D97-AF65-F5344CB8AC3E}">
        <p14:creationId xmlns:p14="http://schemas.microsoft.com/office/powerpoint/2010/main" val="381583116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5"/>
          <p:cNvSpPr>
            <a:spLocks noGrp="1" noChangeArrowheads="1"/>
          </p:cNvSpPr>
          <p:nvPr>
            <p:ph type="title"/>
          </p:nvPr>
        </p:nvSpPr>
        <p:spPr/>
        <p:txBody>
          <a:bodyPr/>
          <a:lstStyle/>
          <a:p>
            <a:r>
              <a:rPr lang="en-US" dirty="0" smtClean="0"/>
              <a:t>The natural-rate hypothesis</a:t>
            </a:r>
          </a:p>
        </p:txBody>
      </p:sp>
      <p:sp>
        <p:nvSpPr>
          <p:cNvPr id="55300" name="Rectangle 3"/>
          <p:cNvSpPr>
            <a:spLocks noGrp="1" noChangeArrowheads="1"/>
          </p:cNvSpPr>
          <p:nvPr>
            <p:ph type="body" idx="4294967295"/>
          </p:nvPr>
        </p:nvSpPr>
        <p:spPr>
          <a:xfrm>
            <a:off x="619125" y="1333500"/>
            <a:ext cx="7543800" cy="1371600"/>
          </a:xfrm>
        </p:spPr>
        <p:txBody>
          <a:bodyPr/>
          <a:lstStyle/>
          <a:p>
            <a:pPr marL="0" indent="0">
              <a:buFont typeface="Wingdings" pitchFamily="2" charset="2"/>
              <a:buNone/>
            </a:pPr>
            <a:r>
              <a:rPr lang="en-US" sz="2700" dirty="0" smtClean="0"/>
              <a:t>Our analysis of the costs of disinflation, and of economic fluctuations in the preceding chapters, is based on the </a:t>
            </a:r>
            <a:r>
              <a:rPr lang="en-US" sz="2700" b="1" dirty="0" smtClean="0">
                <a:solidFill>
                  <a:srgbClr val="CC0000"/>
                </a:solidFill>
              </a:rPr>
              <a:t>natural-rate hypothesis</a:t>
            </a:r>
            <a:r>
              <a:rPr lang="en-US" sz="2700" dirty="0" smtClean="0"/>
              <a:t>:</a:t>
            </a:r>
          </a:p>
        </p:txBody>
      </p:sp>
      <p:sp>
        <p:nvSpPr>
          <p:cNvPr id="92164" name="Text Box 4"/>
          <p:cNvSpPr txBox="1">
            <a:spLocks noChangeArrowheads="1"/>
          </p:cNvSpPr>
          <p:nvPr/>
        </p:nvSpPr>
        <p:spPr bwMode="auto">
          <a:xfrm>
            <a:off x="1023938" y="2968625"/>
            <a:ext cx="7470775" cy="3151188"/>
          </a:xfrm>
          <a:prstGeom prst="rect">
            <a:avLst/>
          </a:prstGeom>
          <a:noFill/>
          <a:ln w="9525">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ct val="110000"/>
              </a:lnSpc>
              <a:spcBef>
                <a:spcPct val="45000"/>
              </a:spcBef>
              <a:buClr>
                <a:schemeClr val="accent2"/>
              </a:buClr>
              <a:buSzPct val="110000"/>
              <a:buFont typeface="Wingdings" pitchFamily="2" charset="2"/>
              <a:buNone/>
            </a:pPr>
            <a:r>
              <a:rPr lang="en-US" sz="2700" dirty="0"/>
              <a:t>Changes in aggregate demand affect output </a:t>
            </a:r>
            <a:br>
              <a:rPr lang="en-US" sz="2700" dirty="0"/>
            </a:br>
            <a:r>
              <a:rPr lang="en-US" sz="2700" dirty="0"/>
              <a:t>and employment only in the short run.  </a:t>
            </a:r>
          </a:p>
          <a:p>
            <a:pPr algn="ctr" eaLnBrk="1" hangingPunct="1">
              <a:lnSpc>
                <a:spcPct val="110000"/>
              </a:lnSpc>
              <a:spcBef>
                <a:spcPct val="45000"/>
              </a:spcBef>
              <a:buClr>
                <a:schemeClr val="accent2"/>
              </a:buClr>
              <a:buSzPct val="110000"/>
              <a:buFont typeface="Wingdings" pitchFamily="2" charset="2"/>
              <a:buNone/>
            </a:pPr>
            <a:r>
              <a:rPr lang="en-US" sz="2700" dirty="0"/>
              <a:t>In the long run, the economy returns to </a:t>
            </a:r>
            <a:br>
              <a:rPr lang="en-US" sz="2700" dirty="0"/>
            </a:br>
            <a:r>
              <a:rPr lang="en-US" sz="2700" dirty="0"/>
              <a:t>the levels of output, employment, </a:t>
            </a:r>
            <a:br>
              <a:rPr lang="en-US" sz="2700" dirty="0"/>
            </a:br>
            <a:r>
              <a:rPr lang="en-US" sz="2700" dirty="0"/>
              <a:t>and unemployment described by </a:t>
            </a:r>
            <a:br>
              <a:rPr lang="en-US" sz="2700" dirty="0"/>
            </a:br>
            <a:r>
              <a:rPr lang="en-US" sz="2700" dirty="0"/>
              <a:t>the classical model (Chaps. </a:t>
            </a:r>
            <a:r>
              <a:rPr lang="en-US" sz="2700" dirty="0" smtClean="0"/>
              <a:t>3–9).</a:t>
            </a:r>
            <a:endParaRPr lang="en-US" sz="2700" dirty="0"/>
          </a:p>
        </p:txBody>
      </p:sp>
    </p:spTree>
    <p:extLst>
      <p:ext uri="{BB962C8B-B14F-4D97-AF65-F5344CB8AC3E}">
        <p14:creationId xmlns:p14="http://schemas.microsoft.com/office/powerpoint/2010/main" val="378185853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5300">
                                            <p:txEl>
                                              <p:pRg st="0" end="0"/>
                                            </p:txEl>
                                          </p:spTgt>
                                        </p:tgtEl>
                                        <p:attrNameLst>
                                          <p:attrName>style.visibility</p:attrName>
                                        </p:attrNameLst>
                                      </p:cBhvr>
                                      <p:to>
                                        <p:strVal val="visible"/>
                                      </p:to>
                                    </p:set>
                                    <p:animEffect transition="in" filter="wipe(left)">
                                      <p:cBhvr>
                                        <p:cTn id="7" dur="500"/>
                                        <p:tgtEl>
                                          <p:spTgt spid="5530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2164"/>
                                        </p:tgtEl>
                                        <p:attrNameLst>
                                          <p:attrName>style.visibility</p:attrName>
                                        </p:attrNameLst>
                                      </p:cBhvr>
                                      <p:to>
                                        <p:strVal val="visible"/>
                                      </p:to>
                                    </p:set>
                                    <p:animEffect transition="in" filter="fade">
                                      <p:cBhvr>
                                        <p:cTn id="12" dur="500"/>
                                        <p:tgtEl>
                                          <p:spTgt spid="92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build="p" bldLvl="5"/>
      <p:bldP spid="92164"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mtClean="0"/>
              <a:t>Introduction</a:t>
            </a:r>
          </a:p>
        </p:txBody>
      </p:sp>
      <p:sp>
        <p:nvSpPr>
          <p:cNvPr id="27651" name="Content Placeholder 2"/>
          <p:cNvSpPr>
            <a:spLocks noGrp="1"/>
          </p:cNvSpPr>
          <p:nvPr>
            <p:ph idx="1"/>
          </p:nvPr>
        </p:nvSpPr>
        <p:spPr/>
        <p:txBody>
          <a:bodyPr/>
          <a:lstStyle/>
          <a:p>
            <a:r>
              <a:rPr lang="en-US" dirty="0" smtClean="0"/>
              <a:t>In previous chapters, we assumed the price level </a:t>
            </a:r>
            <a:r>
              <a:rPr lang="en-US" b="1" i="1" dirty="0" smtClean="0"/>
              <a:t>P</a:t>
            </a:r>
            <a:r>
              <a:rPr lang="en-US" dirty="0" smtClean="0"/>
              <a:t> was “stuck” in the short run.  </a:t>
            </a:r>
          </a:p>
          <a:p>
            <a:pPr lvl="1"/>
            <a:r>
              <a:rPr lang="en-US" dirty="0" smtClean="0"/>
              <a:t>This implies a horizontal SRAS curve. </a:t>
            </a:r>
          </a:p>
          <a:p>
            <a:pPr>
              <a:spcBef>
                <a:spcPts val="1800"/>
              </a:spcBef>
            </a:pPr>
            <a:r>
              <a:rPr lang="en-US" dirty="0" smtClean="0"/>
              <a:t>Now, we consider two prominent models of aggregate supply in the short run:</a:t>
            </a:r>
          </a:p>
          <a:p>
            <a:pPr lvl="1"/>
            <a:r>
              <a:rPr lang="en-US" dirty="0" smtClean="0"/>
              <a:t>Sticky-price model</a:t>
            </a:r>
          </a:p>
          <a:p>
            <a:pPr lvl="1"/>
            <a:r>
              <a:rPr lang="en-US" dirty="0" smtClean="0"/>
              <a:t>Imperfect-information model</a:t>
            </a:r>
          </a:p>
        </p:txBody>
      </p:sp>
    </p:spTree>
    <p:extLst>
      <p:ext uri="{BB962C8B-B14F-4D97-AF65-F5344CB8AC3E}">
        <p14:creationId xmlns:p14="http://schemas.microsoft.com/office/powerpoint/2010/main" val="392978606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p:cNvSpPr>
            <a:spLocks noGrp="1" noChangeArrowheads="1"/>
          </p:cNvSpPr>
          <p:nvPr>
            <p:ph type="title"/>
          </p:nvPr>
        </p:nvSpPr>
        <p:spPr/>
        <p:txBody>
          <a:bodyPr/>
          <a:lstStyle/>
          <a:p>
            <a:r>
              <a:rPr lang="en-US" smtClean="0"/>
              <a:t>An alternative hypothesis:  Hysteresis</a:t>
            </a:r>
          </a:p>
        </p:txBody>
      </p:sp>
      <p:sp>
        <p:nvSpPr>
          <p:cNvPr id="38915" name="Rectangle 5"/>
          <p:cNvSpPr>
            <a:spLocks noGrp="1" noChangeArrowheads="1"/>
          </p:cNvSpPr>
          <p:nvPr>
            <p:ph type="body" idx="1"/>
          </p:nvPr>
        </p:nvSpPr>
        <p:spPr>
          <a:xfrm>
            <a:off x="479425" y="1600200"/>
            <a:ext cx="8229600" cy="4525963"/>
          </a:xfrm>
        </p:spPr>
        <p:txBody>
          <a:bodyPr/>
          <a:lstStyle/>
          <a:p>
            <a:r>
              <a:rPr lang="en-US" b="1" dirty="0" smtClean="0">
                <a:solidFill>
                  <a:srgbClr val="CC0000"/>
                </a:solidFill>
              </a:rPr>
              <a:t>Hysteresis</a:t>
            </a:r>
            <a:r>
              <a:rPr lang="en-US" dirty="0" smtClean="0"/>
              <a:t>:  the long-lasting influence of history on variables such as the natural rate of unemployment.</a:t>
            </a:r>
          </a:p>
          <a:p>
            <a:r>
              <a:rPr lang="en-US" dirty="0" smtClean="0"/>
              <a:t>Negative shocks may increase </a:t>
            </a:r>
            <a:r>
              <a:rPr lang="en-US" b="1" i="1" dirty="0" smtClean="0"/>
              <a:t>u</a:t>
            </a:r>
            <a:r>
              <a:rPr lang="en-US" b="1" i="1" baseline="30000" dirty="0" smtClean="0"/>
              <a:t>n</a:t>
            </a:r>
            <a:r>
              <a:rPr lang="en-US" dirty="0" smtClean="0"/>
              <a:t>,  </a:t>
            </a:r>
            <a:br>
              <a:rPr lang="en-US" dirty="0" smtClean="0"/>
            </a:br>
            <a:r>
              <a:rPr lang="en-US" dirty="0" smtClean="0"/>
              <a:t>so economy may not fully recover.</a:t>
            </a:r>
          </a:p>
        </p:txBody>
      </p:sp>
    </p:spTree>
    <p:extLst>
      <p:ext uri="{BB962C8B-B14F-4D97-AF65-F5344CB8AC3E}">
        <p14:creationId xmlns:p14="http://schemas.microsoft.com/office/powerpoint/2010/main" val="85393406"/>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smtClean="0"/>
              <a:t>Hysteresis:  Why negative shocks may increase the natural rate</a:t>
            </a:r>
          </a:p>
        </p:txBody>
      </p:sp>
      <p:sp>
        <p:nvSpPr>
          <p:cNvPr id="39939" name="Rectangle 3"/>
          <p:cNvSpPr>
            <a:spLocks noGrp="1" noChangeArrowheads="1"/>
          </p:cNvSpPr>
          <p:nvPr>
            <p:ph type="body" idx="1"/>
          </p:nvPr>
        </p:nvSpPr>
        <p:spPr>
          <a:xfrm>
            <a:off x="479425" y="1566863"/>
            <a:ext cx="8229600" cy="4525962"/>
          </a:xfrm>
        </p:spPr>
        <p:txBody>
          <a:bodyPr/>
          <a:lstStyle/>
          <a:p>
            <a:r>
              <a:rPr lang="en-US" sz="2700" dirty="0" smtClean="0"/>
              <a:t>The skills of cyclically unemployed workers may deteriorate while unemployed, and they may not find a job when the recession ends.</a:t>
            </a:r>
          </a:p>
          <a:p>
            <a:r>
              <a:rPr lang="en-US" sz="2700" dirty="0" smtClean="0"/>
              <a:t>Cyclically unemployed workers may lose </a:t>
            </a:r>
            <a:br>
              <a:rPr lang="en-US" sz="2700" dirty="0" smtClean="0"/>
            </a:br>
            <a:r>
              <a:rPr lang="en-US" sz="2700" dirty="0" smtClean="0"/>
              <a:t>their influence on wage setting;  </a:t>
            </a:r>
            <a:br>
              <a:rPr lang="en-US" sz="2700" dirty="0" smtClean="0"/>
            </a:br>
            <a:r>
              <a:rPr lang="en-US" sz="2700" dirty="0" smtClean="0"/>
              <a:t>then, insiders (employed workers) </a:t>
            </a:r>
            <a:br>
              <a:rPr lang="en-US" sz="2700" dirty="0" smtClean="0"/>
            </a:br>
            <a:r>
              <a:rPr lang="en-US" sz="2700" dirty="0" smtClean="0"/>
              <a:t>may bargain for higher wages for themselves.</a:t>
            </a:r>
          </a:p>
          <a:p>
            <a:pPr>
              <a:spcBef>
                <a:spcPct val="20000"/>
              </a:spcBef>
              <a:buFont typeface="Wingdings" pitchFamily="2" charset="2"/>
              <a:buNone/>
            </a:pPr>
            <a:r>
              <a:rPr lang="en-US" sz="2700" dirty="0" smtClean="0"/>
              <a:t>	Result:  The cyclically unemployed “outsiders” </a:t>
            </a:r>
            <a:br>
              <a:rPr lang="en-US" sz="2700" dirty="0" smtClean="0"/>
            </a:br>
            <a:r>
              <a:rPr lang="en-US" sz="2700" dirty="0" smtClean="0"/>
              <a:t>may become structurally unemployed when the recession ends.</a:t>
            </a:r>
          </a:p>
        </p:txBody>
      </p:sp>
    </p:spTree>
    <p:extLst>
      <p:ext uri="{BB962C8B-B14F-4D97-AF65-F5344CB8AC3E}">
        <p14:creationId xmlns:p14="http://schemas.microsoft.com/office/powerpoint/2010/main" val="183596737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84038"/>
            <a:ext cx="8245475" cy="559109"/>
          </a:xfrm>
        </p:spPr>
        <p:txBody>
          <a:bodyPr/>
          <a:lstStyle/>
          <a:p>
            <a:pPr algn="ctr"/>
            <a:r>
              <a:rPr lang="en-US" sz="3000" spc="800" dirty="0" smtClean="0">
                <a:solidFill>
                  <a:srgbClr val="0E5229"/>
                </a:solidFill>
                <a:latin typeface="Tahoma" pitchFamily="34" charset="0"/>
                <a:ea typeface="Tahoma" pitchFamily="34" charset="0"/>
                <a:cs typeface="Tahoma" pitchFamily="34" charset="0"/>
              </a:rPr>
              <a:t>CHAPTER SUMMARY</a:t>
            </a:r>
            <a:endParaRPr lang="en-US" sz="3000" spc="800" dirty="0">
              <a:solidFill>
                <a:srgbClr val="0E5229"/>
              </a:solidFill>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476250" y="1092530"/>
            <a:ext cx="8210550" cy="5201392"/>
          </a:xfrm>
        </p:spPr>
        <p:txBody>
          <a:bodyPr/>
          <a:lstStyle/>
          <a:p>
            <a:pPr>
              <a:spcBef>
                <a:spcPct val="15000"/>
              </a:spcBef>
              <a:buSzPct val="95000"/>
              <a:buNone/>
            </a:pPr>
            <a:r>
              <a:rPr lang="en-US" sz="2600" dirty="0">
                <a:solidFill>
                  <a:schemeClr val="accent2"/>
                </a:solidFill>
              </a:rPr>
              <a:t>1.	</a:t>
            </a:r>
            <a:r>
              <a:rPr lang="en-US" sz="2600" dirty="0"/>
              <a:t>Two models of aggregate supply in the short run:</a:t>
            </a:r>
          </a:p>
          <a:p>
            <a:pPr lvl="1">
              <a:spcBef>
                <a:spcPct val="15000"/>
              </a:spcBef>
              <a:buSzPct val="95000"/>
            </a:pPr>
            <a:r>
              <a:rPr lang="en-US" sz="2600" dirty="0"/>
              <a:t>sticky-price model  </a:t>
            </a:r>
          </a:p>
          <a:p>
            <a:pPr lvl="1">
              <a:spcBef>
                <a:spcPct val="15000"/>
              </a:spcBef>
              <a:buSzPct val="95000"/>
            </a:pPr>
            <a:r>
              <a:rPr lang="en-US" sz="2600" dirty="0"/>
              <a:t>imperfect-information model </a:t>
            </a:r>
          </a:p>
          <a:p>
            <a:pPr>
              <a:spcBef>
                <a:spcPct val="15000"/>
              </a:spcBef>
              <a:buSzPct val="95000"/>
              <a:buNone/>
            </a:pPr>
            <a:r>
              <a:rPr lang="en-US" sz="2600" dirty="0"/>
              <a:t>	Both models imply that output rises above its natural rate when the price level rises above the expected price level.</a:t>
            </a:r>
            <a:endParaRPr lang="en-US" sz="2700" dirty="0"/>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31</a:t>
            </a:fld>
            <a:endParaRPr lang="en-US" sz="1600" dirty="0">
              <a:solidFill>
                <a:srgbClr val="006666"/>
              </a:solidFill>
              <a:cs typeface="+mn-cs"/>
            </a:endParaRPr>
          </a:p>
        </p:txBody>
      </p:sp>
      <p:sp>
        <p:nvSpPr>
          <p:cNvPr id="6" name="Rectangle 5"/>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4204463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84038"/>
            <a:ext cx="8245475" cy="559109"/>
          </a:xfrm>
        </p:spPr>
        <p:txBody>
          <a:bodyPr/>
          <a:lstStyle/>
          <a:p>
            <a:pPr algn="ctr"/>
            <a:r>
              <a:rPr lang="en-US" sz="3000" spc="800" dirty="0" smtClean="0">
                <a:solidFill>
                  <a:srgbClr val="0E5229"/>
                </a:solidFill>
                <a:latin typeface="Tahoma" pitchFamily="34" charset="0"/>
                <a:ea typeface="Tahoma" pitchFamily="34" charset="0"/>
                <a:cs typeface="Tahoma" pitchFamily="34" charset="0"/>
              </a:rPr>
              <a:t>CHAPTER SUMMARY</a:t>
            </a:r>
            <a:endParaRPr lang="en-US" sz="3000" spc="800" dirty="0">
              <a:solidFill>
                <a:srgbClr val="0E5229"/>
              </a:solidFill>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476250" y="1092530"/>
            <a:ext cx="8210550" cy="5201392"/>
          </a:xfrm>
        </p:spPr>
        <p:txBody>
          <a:bodyPr/>
          <a:lstStyle/>
          <a:p>
            <a:pPr>
              <a:spcBef>
                <a:spcPct val="15000"/>
              </a:spcBef>
              <a:buSzPct val="95000"/>
              <a:buNone/>
            </a:pPr>
            <a:r>
              <a:rPr lang="en-US" sz="2600" dirty="0">
                <a:solidFill>
                  <a:schemeClr val="accent2"/>
                </a:solidFill>
              </a:rPr>
              <a:t>2.	</a:t>
            </a:r>
            <a:r>
              <a:rPr lang="en-US" sz="2600" dirty="0"/>
              <a:t>Phillips curve</a:t>
            </a:r>
          </a:p>
          <a:p>
            <a:pPr lvl="1">
              <a:spcBef>
                <a:spcPct val="15000"/>
              </a:spcBef>
              <a:buSzPct val="95000"/>
            </a:pPr>
            <a:r>
              <a:rPr lang="en-US" sz="2600" dirty="0"/>
              <a:t>derived from the </a:t>
            </a:r>
            <a:r>
              <a:rPr lang="en-US" sz="2600" i="1" dirty="0"/>
              <a:t>SRAS</a:t>
            </a:r>
            <a:r>
              <a:rPr lang="en-US" sz="2600" dirty="0"/>
              <a:t> curve</a:t>
            </a:r>
          </a:p>
          <a:p>
            <a:pPr lvl="1">
              <a:spcBef>
                <a:spcPct val="15000"/>
              </a:spcBef>
              <a:buSzPct val="95000"/>
            </a:pPr>
            <a:r>
              <a:rPr lang="en-US" sz="2600" dirty="0"/>
              <a:t>states that inflation depends on </a:t>
            </a:r>
          </a:p>
          <a:p>
            <a:pPr lvl="2">
              <a:spcBef>
                <a:spcPct val="15000"/>
              </a:spcBef>
              <a:buSzPct val="95000"/>
            </a:pPr>
            <a:r>
              <a:rPr lang="en-US" dirty="0"/>
              <a:t>expected inflation</a:t>
            </a:r>
          </a:p>
          <a:p>
            <a:pPr lvl="2">
              <a:spcBef>
                <a:spcPct val="15000"/>
              </a:spcBef>
              <a:buSzPct val="95000"/>
            </a:pPr>
            <a:r>
              <a:rPr lang="en-US" dirty="0"/>
              <a:t>cyclical unemployment </a:t>
            </a:r>
          </a:p>
          <a:p>
            <a:pPr lvl="2">
              <a:spcBef>
                <a:spcPct val="15000"/>
              </a:spcBef>
              <a:buSzPct val="95000"/>
            </a:pPr>
            <a:r>
              <a:rPr lang="en-US" dirty="0"/>
              <a:t>supply shocks</a:t>
            </a:r>
          </a:p>
          <a:p>
            <a:pPr lvl="1">
              <a:spcBef>
                <a:spcPct val="15000"/>
              </a:spcBef>
              <a:buSzPct val="95000"/>
            </a:pPr>
            <a:r>
              <a:rPr lang="en-US" sz="2600" dirty="0"/>
              <a:t>presents policymakers with a short-run tradeoff between inflation and unemployment</a:t>
            </a:r>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32</a:t>
            </a:fld>
            <a:endParaRPr lang="en-US" sz="1600" dirty="0">
              <a:solidFill>
                <a:srgbClr val="006666"/>
              </a:solidFill>
              <a:cs typeface="+mn-cs"/>
            </a:endParaRPr>
          </a:p>
        </p:txBody>
      </p:sp>
      <p:sp>
        <p:nvSpPr>
          <p:cNvPr id="6" name="Rectangle 5"/>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8036664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84038"/>
            <a:ext cx="8245475" cy="559109"/>
          </a:xfrm>
        </p:spPr>
        <p:txBody>
          <a:bodyPr/>
          <a:lstStyle/>
          <a:p>
            <a:pPr algn="ctr"/>
            <a:r>
              <a:rPr lang="en-US" sz="3000" spc="800" dirty="0" smtClean="0">
                <a:solidFill>
                  <a:srgbClr val="0E5229"/>
                </a:solidFill>
                <a:latin typeface="Tahoma" pitchFamily="34" charset="0"/>
                <a:ea typeface="Tahoma" pitchFamily="34" charset="0"/>
                <a:cs typeface="Tahoma" pitchFamily="34" charset="0"/>
              </a:rPr>
              <a:t>CHAPTER SUMMARY</a:t>
            </a:r>
            <a:endParaRPr lang="en-US" sz="3000" spc="800" dirty="0">
              <a:solidFill>
                <a:srgbClr val="0E5229"/>
              </a:solidFill>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476250" y="1092530"/>
            <a:ext cx="8210550" cy="5201392"/>
          </a:xfrm>
        </p:spPr>
        <p:txBody>
          <a:bodyPr/>
          <a:lstStyle/>
          <a:p>
            <a:pPr>
              <a:spcBef>
                <a:spcPct val="15000"/>
              </a:spcBef>
              <a:buSzPct val="95000"/>
              <a:buNone/>
            </a:pPr>
            <a:r>
              <a:rPr lang="en-US" sz="2600" dirty="0">
                <a:solidFill>
                  <a:schemeClr val="accent2"/>
                </a:solidFill>
              </a:rPr>
              <a:t>3.	</a:t>
            </a:r>
            <a:r>
              <a:rPr lang="en-US" sz="2600" dirty="0"/>
              <a:t>How people form expectations of inflation</a:t>
            </a:r>
          </a:p>
          <a:p>
            <a:pPr lvl="1">
              <a:spcBef>
                <a:spcPct val="15000"/>
              </a:spcBef>
              <a:buSzPct val="95000"/>
            </a:pPr>
            <a:r>
              <a:rPr lang="en-US" sz="2600" dirty="0"/>
              <a:t>adaptive expectations</a:t>
            </a:r>
          </a:p>
          <a:p>
            <a:pPr lvl="2">
              <a:spcBef>
                <a:spcPct val="15000"/>
              </a:spcBef>
              <a:buSzPct val="95000"/>
            </a:pPr>
            <a:r>
              <a:rPr lang="en-US" sz="2500" dirty="0"/>
              <a:t>based on recently observed inflation</a:t>
            </a:r>
          </a:p>
          <a:p>
            <a:pPr lvl="2">
              <a:spcBef>
                <a:spcPct val="15000"/>
              </a:spcBef>
              <a:buSzPct val="95000"/>
            </a:pPr>
            <a:r>
              <a:rPr lang="en-US" sz="2500" dirty="0"/>
              <a:t>implies “inertia”</a:t>
            </a:r>
          </a:p>
          <a:p>
            <a:pPr lvl="1">
              <a:spcBef>
                <a:spcPct val="15000"/>
              </a:spcBef>
              <a:buSzPct val="95000"/>
            </a:pPr>
            <a:r>
              <a:rPr lang="en-US" sz="2600" dirty="0"/>
              <a:t>rational expectations </a:t>
            </a:r>
          </a:p>
          <a:p>
            <a:pPr lvl="2">
              <a:spcBef>
                <a:spcPct val="15000"/>
              </a:spcBef>
              <a:buSzPct val="95000"/>
            </a:pPr>
            <a:r>
              <a:rPr lang="en-US" dirty="0"/>
              <a:t>based on all available information</a:t>
            </a:r>
          </a:p>
          <a:p>
            <a:pPr lvl="2">
              <a:spcBef>
                <a:spcPct val="15000"/>
              </a:spcBef>
              <a:buSzPct val="95000"/>
            </a:pPr>
            <a:r>
              <a:rPr lang="en-US" dirty="0"/>
              <a:t>implies that disinflation may be painless</a:t>
            </a:r>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33</a:t>
            </a:fld>
            <a:endParaRPr lang="en-US" sz="1600" dirty="0">
              <a:solidFill>
                <a:srgbClr val="006666"/>
              </a:solidFill>
              <a:cs typeface="+mn-cs"/>
            </a:endParaRPr>
          </a:p>
        </p:txBody>
      </p:sp>
      <p:sp>
        <p:nvSpPr>
          <p:cNvPr id="6" name="Rectangle 5"/>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7903891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84038"/>
            <a:ext cx="8245475" cy="559109"/>
          </a:xfrm>
        </p:spPr>
        <p:txBody>
          <a:bodyPr/>
          <a:lstStyle/>
          <a:p>
            <a:pPr algn="ctr"/>
            <a:r>
              <a:rPr lang="en-US" sz="3000" spc="800" dirty="0" smtClean="0">
                <a:solidFill>
                  <a:srgbClr val="0E5229"/>
                </a:solidFill>
                <a:latin typeface="Tahoma" pitchFamily="34" charset="0"/>
                <a:ea typeface="Tahoma" pitchFamily="34" charset="0"/>
                <a:cs typeface="Tahoma" pitchFamily="34" charset="0"/>
              </a:rPr>
              <a:t>CHAPTER SUMMARY</a:t>
            </a:r>
            <a:endParaRPr lang="en-US" sz="3000" spc="800" dirty="0">
              <a:solidFill>
                <a:srgbClr val="0E5229"/>
              </a:solidFill>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476250" y="1092530"/>
            <a:ext cx="8210550" cy="5201392"/>
          </a:xfrm>
        </p:spPr>
        <p:txBody>
          <a:bodyPr/>
          <a:lstStyle/>
          <a:p>
            <a:pPr>
              <a:spcBef>
                <a:spcPct val="15000"/>
              </a:spcBef>
              <a:buSzPct val="95000"/>
              <a:buNone/>
            </a:pPr>
            <a:r>
              <a:rPr lang="en-US" sz="2600" dirty="0">
                <a:solidFill>
                  <a:schemeClr val="accent2"/>
                </a:solidFill>
              </a:rPr>
              <a:t>4.	</a:t>
            </a:r>
            <a:r>
              <a:rPr lang="en-US" sz="2600" dirty="0"/>
              <a:t>The natural rate hypothesis and hysteresis</a:t>
            </a:r>
          </a:p>
          <a:p>
            <a:pPr lvl="1">
              <a:spcBef>
                <a:spcPct val="15000"/>
              </a:spcBef>
              <a:buSzPct val="95000"/>
            </a:pPr>
            <a:r>
              <a:rPr lang="en-US" sz="2600" dirty="0"/>
              <a:t>the natural rate hypotheses</a:t>
            </a:r>
          </a:p>
          <a:p>
            <a:pPr lvl="2">
              <a:spcBef>
                <a:spcPct val="15000"/>
              </a:spcBef>
              <a:buSzPct val="95000"/>
            </a:pPr>
            <a:r>
              <a:rPr lang="en-US" dirty="0"/>
              <a:t>states that changes in aggregate demand can affect output and employment only in the short run</a:t>
            </a:r>
          </a:p>
          <a:p>
            <a:pPr lvl="1">
              <a:spcBef>
                <a:spcPct val="15000"/>
              </a:spcBef>
              <a:buSzPct val="95000"/>
            </a:pPr>
            <a:r>
              <a:rPr lang="en-US" sz="2600" dirty="0"/>
              <a:t>hysteresis</a:t>
            </a:r>
          </a:p>
          <a:p>
            <a:pPr lvl="2">
              <a:spcBef>
                <a:spcPct val="15000"/>
              </a:spcBef>
              <a:buSzPct val="95000"/>
            </a:pPr>
            <a:r>
              <a:rPr lang="en-US" dirty="0"/>
              <a:t>states that aggregate demand can have permanent effects on output and employment</a:t>
            </a:r>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34</a:t>
            </a:fld>
            <a:endParaRPr lang="en-US" sz="1600" dirty="0">
              <a:solidFill>
                <a:srgbClr val="006666"/>
              </a:solidFill>
              <a:cs typeface="+mn-cs"/>
            </a:endParaRPr>
          </a:p>
        </p:txBody>
      </p:sp>
      <p:sp>
        <p:nvSpPr>
          <p:cNvPr id="6" name="Rectangle 5"/>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98683368"/>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1"/>
          <p:cNvSpPr>
            <a:spLocks noGrp="1"/>
          </p:cNvSpPr>
          <p:nvPr>
            <p:ph type="title"/>
          </p:nvPr>
        </p:nvSpPr>
        <p:spPr/>
        <p:txBody>
          <a:bodyPr/>
          <a:lstStyle/>
          <a:p>
            <a:r>
              <a:rPr lang="en-US" smtClean="0"/>
              <a:t>Introduction</a:t>
            </a:r>
          </a:p>
        </p:txBody>
      </p:sp>
      <p:sp>
        <p:nvSpPr>
          <p:cNvPr id="1028" name="Content Placeholder 2"/>
          <p:cNvSpPr>
            <a:spLocks noGrp="1"/>
          </p:cNvSpPr>
          <p:nvPr>
            <p:ph idx="1"/>
          </p:nvPr>
        </p:nvSpPr>
        <p:spPr>
          <a:xfrm>
            <a:off x="476250" y="1241425"/>
            <a:ext cx="8210550" cy="587375"/>
          </a:xfrm>
        </p:spPr>
        <p:txBody>
          <a:bodyPr/>
          <a:lstStyle/>
          <a:p>
            <a:r>
              <a:rPr lang="en-US" dirty="0" smtClean="0"/>
              <a:t>Both models imply:</a:t>
            </a:r>
          </a:p>
        </p:txBody>
      </p:sp>
      <p:graphicFrame>
        <p:nvGraphicFramePr>
          <p:cNvPr id="4" name="Object 2"/>
          <p:cNvGraphicFramePr>
            <a:graphicFrameLocks noChangeAspect="1"/>
          </p:cNvGraphicFramePr>
          <p:nvPr/>
        </p:nvGraphicFramePr>
        <p:xfrm>
          <a:off x="2579688" y="1911350"/>
          <a:ext cx="3536950" cy="596900"/>
        </p:xfrm>
        <a:graphic>
          <a:graphicData uri="http://schemas.openxmlformats.org/presentationml/2006/ole">
            <mc:AlternateContent xmlns:mc="http://schemas.openxmlformats.org/markup-compatibility/2006">
              <mc:Choice xmlns:v="urn:schemas-microsoft-com:vml" Requires="v">
                <p:oleObj spid="_x0000_s1035" name="Equation" r:id="rId4" imgW="1358640" imgH="228600" progId="Equation.DSMT4">
                  <p:embed/>
                </p:oleObj>
              </mc:Choice>
              <mc:Fallback>
                <p:oleObj name="Equation" r:id="rId4" imgW="1358640" imgH="228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9688" y="1911350"/>
                        <a:ext cx="3536950"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5"/>
          <p:cNvGrpSpPr>
            <a:grpSpLocks/>
          </p:cNvGrpSpPr>
          <p:nvPr/>
        </p:nvGrpSpPr>
        <p:grpSpPr bwMode="auto">
          <a:xfrm>
            <a:off x="1382713" y="2473325"/>
            <a:ext cx="2111375" cy="2006600"/>
            <a:chOff x="864" y="2624"/>
            <a:chExt cx="1330" cy="1264"/>
          </a:xfrm>
        </p:grpSpPr>
        <p:sp>
          <p:nvSpPr>
            <p:cNvPr id="1043" name="Line 6"/>
            <p:cNvSpPr>
              <a:spLocks noChangeShapeType="1"/>
            </p:cNvSpPr>
            <p:nvPr/>
          </p:nvSpPr>
          <p:spPr bwMode="auto">
            <a:xfrm flipV="1">
              <a:off x="1872" y="2624"/>
              <a:ext cx="322" cy="7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4" name="Text Box 7"/>
            <p:cNvSpPr txBox="1">
              <a:spLocks noChangeArrowheads="1"/>
            </p:cNvSpPr>
            <p:nvPr/>
          </p:nvSpPr>
          <p:spPr bwMode="auto">
            <a:xfrm>
              <a:off x="864" y="3350"/>
              <a:ext cx="1200" cy="53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500"/>
                <a:t>natural rate of output</a:t>
              </a:r>
            </a:p>
          </p:txBody>
        </p:sp>
      </p:grpSp>
      <p:grpSp>
        <p:nvGrpSpPr>
          <p:cNvPr id="3" name="Group 8"/>
          <p:cNvGrpSpPr>
            <a:grpSpLocks/>
          </p:cNvGrpSpPr>
          <p:nvPr/>
        </p:nvGrpSpPr>
        <p:grpSpPr bwMode="auto">
          <a:xfrm>
            <a:off x="3530600" y="2489200"/>
            <a:ext cx="1676400" cy="1768475"/>
            <a:chOff x="2256" y="2592"/>
            <a:chExt cx="1056" cy="1114"/>
          </a:xfrm>
        </p:grpSpPr>
        <p:sp>
          <p:nvSpPr>
            <p:cNvPr id="1041" name="Line 9"/>
            <p:cNvSpPr>
              <a:spLocks noChangeShapeType="1"/>
            </p:cNvSpPr>
            <p:nvPr/>
          </p:nvSpPr>
          <p:spPr bwMode="auto">
            <a:xfrm flipH="1">
              <a:off x="2779" y="2592"/>
              <a:ext cx="0" cy="59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2" name="Text Box 10"/>
            <p:cNvSpPr txBox="1">
              <a:spLocks noChangeArrowheads="1"/>
            </p:cNvSpPr>
            <p:nvPr/>
          </p:nvSpPr>
          <p:spPr bwMode="auto">
            <a:xfrm>
              <a:off x="2256" y="3168"/>
              <a:ext cx="1056" cy="538"/>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500"/>
                <a:t>a positive parameter</a:t>
              </a:r>
            </a:p>
          </p:txBody>
        </p:sp>
      </p:grpSp>
      <p:grpSp>
        <p:nvGrpSpPr>
          <p:cNvPr id="5" name="Group 11"/>
          <p:cNvGrpSpPr>
            <a:grpSpLocks/>
          </p:cNvGrpSpPr>
          <p:nvPr/>
        </p:nvGrpSpPr>
        <p:grpSpPr bwMode="auto">
          <a:xfrm>
            <a:off x="5578475" y="2427288"/>
            <a:ext cx="2514600" cy="938212"/>
            <a:chOff x="3730" y="2587"/>
            <a:chExt cx="1694" cy="591"/>
          </a:xfrm>
        </p:grpSpPr>
        <p:cxnSp>
          <p:nvCxnSpPr>
            <p:cNvPr id="1039" name="AutoShape 12"/>
            <p:cNvCxnSpPr>
              <a:cxnSpLocks noChangeShapeType="1"/>
              <a:stCxn id="1040" idx="1"/>
            </p:cNvCxnSpPr>
            <p:nvPr/>
          </p:nvCxnSpPr>
          <p:spPr bwMode="auto">
            <a:xfrm rot="10800000">
              <a:off x="3730" y="2587"/>
              <a:ext cx="398" cy="322"/>
            </a:xfrm>
            <a:prstGeom prst="bentConnector3">
              <a:avLst>
                <a:gd name="adj1" fmla="val 1005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1040" name="Text Box 13"/>
            <p:cNvSpPr txBox="1">
              <a:spLocks noChangeArrowheads="1"/>
            </p:cNvSpPr>
            <p:nvPr/>
          </p:nvSpPr>
          <p:spPr bwMode="auto">
            <a:xfrm>
              <a:off x="4128" y="2640"/>
              <a:ext cx="1296" cy="53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500"/>
                <a:t>expected price level</a:t>
              </a:r>
            </a:p>
          </p:txBody>
        </p:sp>
      </p:grpSp>
      <p:grpSp>
        <p:nvGrpSpPr>
          <p:cNvPr id="6" name="Group 14"/>
          <p:cNvGrpSpPr>
            <a:grpSpLocks/>
          </p:cNvGrpSpPr>
          <p:nvPr/>
        </p:nvGrpSpPr>
        <p:grpSpPr bwMode="auto">
          <a:xfrm>
            <a:off x="4884738" y="2466975"/>
            <a:ext cx="2209800" cy="2057400"/>
            <a:chOff x="3168" y="2592"/>
            <a:chExt cx="1392" cy="1296"/>
          </a:xfrm>
        </p:grpSpPr>
        <p:sp>
          <p:nvSpPr>
            <p:cNvPr id="1037" name="Line 15"/>
            <p:cNvSpPr>
              <a:spLocks noChangeShapeType="1"/>
            </p:cNvSpPr>
            <p:nvPr/>
          </p:nvSpPr>
          <p:spPr bwMode="auto">
            <a:xfrm>
              <a:off x="3168" y="2592"/>
              <a:ext cx="781" cy="7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8" name="Text Box 16"/>
            <p:cNvSpPr txBox="1">
              <a:spLocks noChangeArrowheads="1"/>
            </p:cNvSpPr>
            <p:nvPr/>
          </p:nvSpPr>
          <p:spPr bwMode="auto">
            <a:xfrm>
              <a:off x="3504" y="3350"/>
              <a:ext cx="1056" cy="538"/>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500"/>
                <a:t>actual price level</a:t>
              </a:r>
            </a:p>
          </p:txBody>
        </p:sp>
      </p:grpSp>
      <p:grpSp>
        <p:nvGrpSpPr>
          <p:cNvPr id="7" name="Group 17"/>
          <p:cNvGrpSpPr>
            <a:grpSpLocks/>
          </p:cNvGrpSpPr>
          <p:nvPr/>
        </p:nvGrpSpPr>
        <p:grpSpPr bwMode="auto">
          <a:xfrm>
            <a:off x="1128713" y="2419350"/>
            <a:ext cx="1447800" cy="1006475"/>
            <a:chOff x="624" y="2592"/>
            <a:chExt cx="912" cy="634"/>
          </a:xfrm>
        </p:grpSpPr>
        <p:sp>
          <p:nvSpPr>
            <p:cNvPr id="1035" name="Line 18"/>
            <p:cNvSpPr>
              <a:spLocks noChangeShapeType="1"/>
            </p:cNvSpPr>
            <p:nvPr/>
          </p:nvSpPr>
          <p:spPr bwMode="auto">
            <a:xfrm flipV="1">
              <a:off x="1296" y="2592"/>
              <a:ext cx="24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 name="Text Box 19"/>
            <p:cNvSpPr txBox="1">
              <a:spLocks noChangeArrowheads="1"/>
            </p:cNvSpPr>
            <p:nvPr/>
          </p:nvSpPr>
          <p:spPr bwMode="auto">
            <a:xfrm>
              <a:off x="624" y="2688"/>
              <a:ext cx="720" cy="538"/>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500" dirty="0" err="1"/>
                <a:t>agg</a:t>
              </a:r>
              <a:r>
                <a:rPr lang="en-US" sz="2500" dirty="0"/>
                <a:t>. </a:t>
              </a:r>
              <a:br>
                <a:rPr lang="en-US" sz="2500" dirty="0"/>
              </a:br>
              <a:r>
                <a:rPr lang="en-US" sz="2500" dirty="0"/>
                <a:t>output</a:t>
              </a:r>
            </a:p>
          </p:txBody>
        </p:sp>
      </p:grpSp>
      <p:sp>
        <p:nvSpPr>
          <p:cNvPr id="20" name="Content Placeholder 2"/>
          <p:cNvSpPr txBox="1">
            <a:spLocks/>
          </p:cNvSpPr>
          <p:nvPr/>
        </p:nvSpPr>
        <p:spPr bwMode="auto">
          <a:xfrm>
            <a:off x="471488" y="4987925"/>
            <a:ext cx="8210550" cy="1019175"/>
          </a:xfrm>
          <a:prstGeom prst="rect">
            <a:avLst/>
          </a:prstGeom>
          <a:noFill/>
          <a:ln w="9525">
            <a:noFill/>
            <a:miter lim="800000"/>
            <a:headEnd/>
            <a:tailEnd/>
          </a:ln>
        </p:spPr>
        <p:txBody>
          <a:bodyPr/>
          <a:lstStyle/>
          <a:p>
            <a:pPr marL="342900" indent="-342900" eaLnBrk="0" hangingPunct="0">
              <a:lnSpc>
                <a:spcPct val="105000"/>
              </a:lnSpc>
              <a:spcBef>
                <a:spcPct val="45000"/>
              </a:spcBef>
              <a:buClr>
                <a:srgbClr val="996633"/>
              </a:buClr>
              <a:buSzPct val="120000"/>
              <a:buFont typeface="Wingdings" pitchFamily="2" charset="2"/>
              <a:buChar char="§"/>
              <a:defRPr/>
            </a:pPr>
            <a:r>
              <a:rPr lang="en-US" sz="2800" kern="0" dirty="0">
                <a:latin typeface="+mn-lt"/>
                <a:cs typeface="+mn-cs"/>
              </a:rPr>
              <a:t>Other things equal, </a:t>
            </a:r>
            <a:r>
              <a:rPr lang="en-US" sz="2800" b="1" i="1" kern="0" dirty="0">
                <a:latin typeface="+mn-lt"/>
                <a:cs typeface="+mn-cs"/>
              </a:rPr>
              <a:t>Y</a:t>
            </a:r>
            <a:r>
              <a:rPr lang="en-US" sz="2800" kern="0" dirty="0">
                <a:latin typeface="+mn-lt"/>
                <a:cs typeface="+mn-cs"/>
              </a:rPr>
              <a:t> and </a:t>
            </a:r>
            <a:r>
              <a:rPr lang="en-US" sz="2800" b="1" i="1" kern="0" dirty="0">
                <a:latin typeface="+mn-lt"/>
                <a:cs typeface="+mn-cs"/>
              </a:rPr>
              <a:t>P</a:t>
            </a:r>
            <a:r>
              <a:rPr lang="en-US" sz="2800" kern="0" dirty="0">
                <a:latin typeface="+mn-lt"/>
                <a:cs typeface="+mn-cs"/>
              </a:rPr>
              <a:t> are positively related, so the SRAS curve is </a:t>
            </a:r>
            <a:r>
              <a:rPr lang="en-US" sz="2800" kern="0" dirty="0" smtClean="0">
                <a:latin typeface="+mn-lt"/>
                <a:cs typeface="+mn-cs"/>
              </a:rPr>
              <a:t>upward sloping</a:t>
            </a:r>
            <a:r>
              <a:rPr lang="en-US" sz="2800" kern="0" dirty="0">
                <a:latin typeface="+mn-lt"/>
                <a:cs typeface="+mn-cs"/>
              </a:rPr>
              <a:t>.</a:t>
            </a:r>
          </a:p>
        </p:txBody>
      </p:sp>
    </p:spTree>
    <p:extLst>
      <p:ext uri="{BB962C8B-B14F-4D97-AF65-F5344CB8AC3E}">
        <p14:creationId xmlns:p14="http://schemas.microsoft.com/office/powerpoint/2010/main" val="2992174516"/>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trips(upRight)">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strips(upRigh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down)">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9"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strips(upLeft)">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9"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strips(upLeft)">
                                      <p:cBhvr>
                                        <p:cTn id="32" dur="500"/>
                                        <p:tgtEl>
                                          <p:spTgt spid="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title"/>
          </p:nvPr>
        </p:nvSpPr>
        <p:spPr/>
        <p:txBody>
          <a:bodyPr/>
          <a:lstStyle/>
          <a:p>
            <a:r>
              <a:rPr lang="en-US" smtClean="0"/>
              <a:t>The sticky-price model</a:t>
            </a:r>
          </a:p>
        </p:txBody>
      </p:sp>
      <p:sp>
        <p:nvSpPr>
          <p:cNvPr id="28675" name="Rectangle 5"/>
          <p:cNvSpPr>
            <a:spLocks noGrp="1" noChangeArrowheads="1"/>
          </p:cNvSpPr>
          <p:nvPr>
            <p:ph type="body" idx="1"/>
          </p:nvPr>
        </p:nvSpPr>
        <p:spPr/>
        <p:txBody>
          <a:bodyPr/>
          <a:lstStyle/>
          <a:p>
            <a:r>
              <a:rPr lang="en-US" smtClean="0"/>
              <a:t>Reasons for sticky prices:</a:t>
            </a:r>
          </a:p>
          <a:p>
            <a:pPr lvl="1"/>
            <a:r>
              <a:rPr lang="en-US" smtClean="0"/>
              <a:t>long-term contracts between firms and customers</a:t>
            </a:r>
          </a:p>
          <a:p>
            <a:pPr lvl="1"/>
            <a:r>
              <a:rPr lang="en-US" smtClean="0"/>
              <a:t>menu costs</a:t>
            </a:r>
          </a:p>
          <a:p>
            <a:pPr lvl="1"/>
            <a:r>
              <a:rPr lang="en-US" smtClean="0"/>
              <a:t>firms not wishing to annoy customers with frequent price changes</a:t>
            </a:r>
          </a:p>
          <a:p>
            <a:r>
              <a:rPr lang="en-US" smtClean="0"/>
              <a:t>Assumption:</a:t>
            </a:r>
          </a:p>
          <a:p>
            <a:pPr lvl="1"/>
            <a:r>
              <a:rPr lang="en-US" smtClean="0"/>
              <a:t>Firms set their own prices </a:t>
            </a:r>
            <a:br>
              <a:rPr lang="en-US" smtClean="0"/>
            </a:br>
            <a:r>
              <a:rPr lang="en-US" smtClean="0"/>
              <a:t>(</a:t>
            </a:r>
            <a:r>
              <a:rPr lang="en-US" i="1" smtClean="0"/>
              <a:t>e.g.</a:t>
            </a:r>
            <a:r>
              <a:rPr lang="en-US" smtClean="0"/>
              <a:t>, as in monopolistic competition).</a:t>
            </a:r>
          </a:p>
        </p:txBody>
      </p:sp>
    </p:spTree>
    <p:extLst>
      <p:ext uri="{BB962C8B-B14F-4D97-AF65-F5344CB8AC3E}">
        <p14:creationId xmlns:p14="http://schemas.microsoft.com/office/powerpoint/2010/main" val="113042424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2" name="Rectangle 7"/>
          <p:cNvSpPr>
            <a:spLocks noGrp="1" noChangeArrowheads="1"/>
          </p:cNvSpPr>
          <p:nvPr>
            <p:ph type="title"/>
          </p:nvPr>
        </p:nvSpPr>
        <p:spPr/>
        <p:txBody>
          <a:bodyPr/>
          <a:lstStyle/>
          <a:p>
            <a:r>
              <a:rPr lang="en-US" smtClean="0"/>
              <a:t>The sticky-price model</a:t>
            </a:r>
          </a:p>
        </p:txBody>
      </p:sp>
      <p:sp>
        <p:nvSpPr>
          <p:cNvPr id="47107" name="Rectangle 3"/>
          <p:cNvSpPr>
            <a:spLocks noGrp="1" noChangeArrowheads="1"/>
          </p:cNvSpPr>
          <p:nvPr>
            <p:ph type="body" idx="4294967295"/>
          </p:nvPr>
        </p:nvSpPr>
        <p:spPr>
          <a:xfrm>
            <a:off x="517525" y="1284288"/>
            <a:ext cx="6335713" cy="609600"/>
          </a:xfrm>
        </p:spPr>
        <p:txBody>
          <a:bodyPr/>
          <a:lstStyle/>
          <a:p>
            <a:r>
              <a:rPr lang="en-US" sz="2700" smtClean="0"/>
              <a:t>An individual firm’s desired price is:</a:t>
            </a:r>
          </a:p>
        </p:txBody>
      </p:sp>
      <p:sp>
        <p:nvSpPr>
          <p:cNvPr id="47108" name="Rectangle 4"/>
          <p:cNvSpPr>
            <a:spLocks noChangeArrowheads="1"/>
          </p:cNvSpPr>
          <p:nvPr/>
        </p:nvSpPr>
        <p:spPr bwMode="auto">
          <a:xfrm>
            <a:off x="836613" y="2422525"/>
            <a:ext cx="78486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5000"/>
              </a:lnSpc>
              <a:spcBef>
                <a:spcPct val="45000"/>
              </a:spcBef>
              <a:buClr>
                <a:srgbClr val="008080"/>
              </a:buClr>
              <a:buSzPct val="120000"/>
              <a:buFont typeface="Wingdings" pitchFamily="2" charset="2"/>
              <a:buNone/>
            </a:pPr>
            <a:r>
              <a:rPr lang="en-US" sz="2700"/>
              <a:t>where  </a:t>
            </a:r>
            <a:r>
              <a:rPr lang="en-US" sz="3000" b="1" i="1">
                <a:latin typeface="Times New Roman" pitchFamily="18" charset="0"/>
              </a:rPr>
              <a:t>a</a:t>
            </a:r>
            <a:r>
              <a:rPr lang="en-US" sz="2700"/>
              <a:t> &gt; 0.  </a:t>
            </a:r>
          </a:p>
          <a:p>
            <a:pPr>
              <a:lnSpc>
                <a:spcPct val="105000"/>
              </a:lnSpc>
              <a:spcBef>
                <a:spcPct val="45000"/>
              </a:spcBef>
              <a:buClr>
                <a:srgbClr val="008080"/>
              </a:buClr>
              <a:buSzPct val="120000"/>
              <a:buFont typeface="Wingdings" pitchFamily="2" charset="2"/>
              <a:buNone/>
            </a:pPr>
            <a:r>
              <a:rPr lang="en-US" sz="2700"/>
              <a:t>Suppose two types of firms:</a:t>
            </a:r>
          </a:p>
          <a:p>
            <a:pPr marL="404813" lvl="1" indent="-290513">
              <a:lnSpc>
                <a:spcPct val="105000"/>
              </a:lnSpc>
              <a:spcBef>
                <a:spcPct val="20000"/>
              </a:spcBef>
              <a:buClr>
                <a:srgbClr val="FF9900"/>
              </a:buClr>
              <a:buSzPct val="120000"/>
              <a:buFontTx/>
              <a:buChar char="•"/>
            </a:pPr>
            <a:r>
              <a:rPr lang="en-US" sz="2700"/>
              <a:t>firms with flexible prices, set prices as above</a:t>
            </a:r>
          </a:p>
          <a:p>
            <a:pPr marL="404813" lvl="1" indent="-290513">
              <a:lnSpc>
                <a:spcPct val="105000"/>
              </a:lnSpc>
              <a:spcBef>
                <a:spcPct val="20000"/>
              </a:spcBef>
              <a:buClr>
                <a:srgbClr val="FF9900"/>
              </a:buClr>
              <a:buSzPct val="120000"/>
              <a:buFontTx/>
              <a:buChar char="•"/>
            </a:pPr>
            <a:r>
              <a:rPr lang="en-US" sz="2700"/>
              <a:t>firms with sticky prices, must set their price before they know how </a:t>
            </a:r>
            <a:r>
              <a:rPr lang="en-US" sz="3000" b="1" i="1">
                <a:latin typeface="Times New Roman" pitchFamily="18" charset="0"/>
                <a:cs typeface="Times New Roman" pitchFamily="18" charset="0"/>
              </a:rPr>
              <a:t>P</a:t>
            </a:r>
            <a:r>
              <a:rPr lang="en-US" sz="2700"/>
              <a:t>  and </a:t>
            </a:r>
            <a:r>
              <a:rPr lang="en-US" sz="3000" b="1" i="1">
                <a:latin typeface="Times New Roman" pitchFamily="18" charset="0"/>
                <a:cs typeface="Times New Roman" pitchFamily="18" charset="0"/>
              </a:rPr>
              <a:t>Y</a:t>
            </a:r>
            <a:r>
              <a:rPr lang="en-US" sz="2700"/>
              <a:t>  will turn out:</a:t>
            </a:r>
          </a:p>
        </p:txBody>
      </p:sp>
      <p:graphicFrame>
        <p:nvGraphicFramePr>
          <p:cNvPr id="2050" name="Object 8"/>
          <p:cNvGraphicFramePr>
            <a:graphicFrameLocks noChangeAspect="1"/>
          </p:cNvGraphicFramePr>
          <p:nvPr/>
        </p:nvGraphicFramePr>
        <p:xfrm>
          <a:off x="3067050" y="1789113"/>
          <a:ext cx="3503613" cy="685800"/>
        </p:xfrm>
        <a:graphic>
          <a:graphicData uri="http://schemas.openxmlformats.org/presentationml/2006/ole">
            <mc:AlternateContent xmlns:mc="http://schemas.openxmlformats.org/markup-compatibility/2006">
              <mc:Choice xmlns:v="urn:schemas-microsoft-com:vml" Requires="v">
                <p:oleObj spid="_x0000_s2068" name="Equation" r:id="rId4" imgW="1168200" imgH="228600" progId="Equation.DSMT4">
                  <p:embed/>
                </p:oleObj>
              </mc:Choice>
              <mc:Fallback>
                <p:oleObj name="Equation" r:id="rId4" imgW="1168200" imgH="228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67050" y="1789113"/>
                        <a:ext cx="3503613"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 name="Object 9"/>
          <p:cNvGraphicFramePr>
            <a:graphicFrameLocks noChangeAspect="1"/>
          </p:cNvGraphicFramePr>
          <p:nvPr/>
        </p:nvGraphicFramePr>
        <p:xfrm>
          <a:off x="2151063" y="5105400"/>
          <a:ext cx="4532312" cy="685800"/>
        </p:xfrm>
        <a:graphic>
          <a:graphicData uri="http://schemas.openxmlformats.org/presentationml/2006/ole">
            <mc:AlternateContent xmlns:mc="http://schemas.openxmlformats.org/markup-compatibility/2006">
              <mc:Choice xmlns:v="urn:schemas-microsoft-com:vml" Requires="v">
                <p:oleObj spid="_x0000_s2069" name="Equation" r:id="rId6" imgW="1511280" imgH="228600" progId="Equation.DSMT4">
                  <p:embed/>
                </p:oleObj>
              </mc:Choice>
              <mc:Fallback>
                <p:oleObj name="Equation" r:id="rId6" imgW="1511280" imgH="2286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51063" y="5105400"/>
                        <a:ext cx="4532312"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097874228"/>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wipe(left)">
                                      <p:cBhvr>
                                        <p:cTn id="7" dur="500"/>
                                        <p:tgtEl>
                                          <p:spTgt spid="47107">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050"/>
                                        </p:tgtEl>
                                        <p:attrNameLst>
                                          <p:attrName>style.visibility</p:attrName>
                                        </p:attrNameLst>
                                      </p:cBhvr>
                                      <p:to>
                                        <p:strVal val="visible"/>
                                      </p:to>
                                    </p:set>
                                    <p:animEffect transition="in" filter="wipe(left)">
                                      <p:cBhvr>
                                        <p:cTn id="11" dur="500"/>
                                        <p:tgtEl>
                                          <p:spTgt spid="205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7108">
                                            <p:txEl>
                                              <p:pRg st="0" end="0"/>
                                            </p:txEl>
                                          </p:spTgt>
                                        </p:tgtEl>
                                        <p:attrNameLst>
                                          <p:attrName>style.visibility</p:attrName>
                                        </p:attrNameLst>
                                      </p:cBhvr>
                                      <p:to>
                                        <p:strVal val="visible"/>
                                      </p:to>
                                    </p:set>
                                    <p:animEffect transition="in" filter="wipe(left)">
                                      <p:cBhvr>
                                        <p:cTn id="16" dur="500"/>
                                        <p:tgtEl>
                                          <p:spTgt spid="47108">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7108">
                                            <p:txEl>
                                              <p:pRg st="1" end="1"/>
                                            </p:txEl>
                                          </p:spTgt>
                                        </p:tgtEl>
                                        <p:attrNameLst>
                                          <p:attrName>style.visibility</p:attrName>
                                        </p:attrNameLst>
                                      </p:cBhvr>
                                      <p:to>
                                        <p:strVal val="visible"/>
                                      </p:to>
                                    </p:set>
                                    <p:animEffect transition="in" filter="wipe(left)">
                                      <p:cBhvr>
                                        <p:cTn id="21" dur="500"/>
                                        <p:tgtEl>
                                          <p:spTgt spid="47108">
                                            <p:txEl>
                                              <p:pRg st="1" end="1"/>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47108">
                                            <p:txEl>
                                              <p:pRg st="2" end="2"/>
                                            </p:txEl>
                                          </p:spTgt>
                                        </p:tgtEl>
                                        <p:attrNameLst>
                                          <p:attrName>style.visibility</p:attrName>
                                        </p:attrNameLst>
                                      </p:cBhvr>
                                      <p:to>
                                        <p:strVal val="visible"/>
                                      </p:to>
                                    </p:set>
                                    <p:animEffect transition="in" filter="wipe(left)">
                                      <p:cBhvr>
                                        <p:cTn id="24" dur="500"/>
                                        <p:tgtEl>
                                          <p:spTgt spid="47108">
                                            <p:txEl>
                                              <p:pRg st="2" end="2"/>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47108">
                                            <p:txEl>
                                              <p:pRg st="3" end="3"/>
                                            </p:txEl>
                                          </p:spTgt>
                                        </p:tgtEl>
                                        <p:attrNameLst>
                                          <p:attrName>style.visibility</p:attrName>
                                        </p:attrNameLst>
                                      </p:cBhvr>
                                      <p:to>
                                        <p:strVal val="visible"/>
                                      </p:to>
                                    </p:set>
                                    <p:animEffect transition="in" filter="wipe(left)">
                                      <p:cBhvr>
                                        <p:cTn id="29" dur="500"/>
                                        <p:tgtEl>
                                          <p:spTgt spid="47108">
                                            <p:txEl>
                                              <p:pRg st="3" end="3"/>
                                            </p:txEl>
                                          </p:spTgt>
                                        </p:tgtEl>
                                      </p:cBhvr>
                                    </p:animEffect>
                                  </p:childTnLst>
                                </p:cTn>
                              </p:par>
                            </p:childTnLst>
                          </p:cTn>
                        </p:par>
                        <p:par>
                          <p:cTn id="30" fill="hold" nodeType="afterGroup">
                            <p:stCondLst>
                              <p:cond delay="1000"/>
                            </p:stCondLst>
                            <p:childTnLst>
                              <p:par>
                                <p:cTn id="31" presetID="22" presetClass="entr" presetSubtype="8" fill="hold" nodeType="afterEffect">
                                  <p:stCondLst>
                                    <p:cond delay="0"/>
                                  </p:stCondLst>
                                  <p:childTnLst>
                                    <p:set>
                                      <p:cBhvr>
                                        <p:cTn id="32" dur="1" fill="hold">
                                          <p:stCondLst>
                                            <p:cond delay="0"/>
                                          </p:stCondLst>
                                        </p:cTn>
                                        <p:tgtEl>
                                          <p:spTgt spid="2051"/>
                                        </p:tgtEl>
                                        <p:attrNameLst>
                                          <p:attrName>style.visibility</p:attrName>
                                        </p:attrNameLst>
                                      </p:cBhvr>
                                      <p:to>
                                        <p:strVal val="visible"/>
                                      </p:to>
                                    </p:set>
                                    <p:animEffect transition="in" filter="wipe(left)">
                                      <p:cBhvr>
                                        <p:cTn id="33"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bldLvl="3" autoUpdateAnimBg="0"/>
      <p:bldP spid="47108" grpId="0" build="p" bldLvl="2"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6" name="Rectangle 7"/>
          <p:cNvSpPr>
            <a:spLocks noGrp="1" noChangeArrowheads="1"/>
          </p:cNvSpPr>
          <p:nvPr>
            <p:ph type="title"/>
          </p:nvPr>
        </p:nvSpPr>
        <p:spPr/>
        <p:txBody>
          <a:bodyPr/>
          <a:lstStyle/>
          <a:p>
            <a:r>
              <a:rPr lang="en-US" smtClean="0"/>
              <a:t>The sticky-price model</a:t>
            </a:r>
          </a:p>
        </p:txBody>
      </p:sp>
      <p:sp>
        <p:nvSpPr>
          <p:cNvPr id="5126" name="Rectangle 3"/>
          <p:cNvSpPr>
            <a:spLocks noGrp="1" noChangeArrowheads="1"/>
          </p:cNvSpPr>
          <p:nvPr>
            <p:ph type="body" idx="4294967295"/>
          </p:nvPr>
        </p:nvSpPr>
        <p:spPr>
          <a:xfrm>
            <a:off x="463550" y="1925638"/>
            <a:ext cx="8229600" cy="890587"/>
          </a:xfrm>
        </p:spPr>
        <p:txBody>
          <a:bodyPr/>
          <a:lstStyle/>
          <a:p>
            <a:r>
              <a:rPr lang="en-US" sz="2700" dirty="0" smtClean="0"/>
              <a:t>Assume sticky-price firms expect that output will equal its natural rate.  Then,</a:t>
            </a:r>
          </a:p>
        </p:txBody>
      </p:sp>
      <p:sp>
        <p:nvSpPr>
          <p:cNvPr id="49158" name="Rectangle 6"/>
          <p:cNvSpPr>
            <a:spLocks noChangeArrowheads="1"/>
          </p:cNvSpPr>
          <p:nvPr/>
        </p:nvSpPr>
        <p:spPr bwMode="auto">
          <a:xfrm>
            <a:off x="493713" y="3603625"/>
            <a:ext cx="8328025" cy="248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05000"/>
              </a:lnSpc>
              <a:spcBef>
                <a:spcPct val="45000"/>
              </a:spcBef>
              <a:buClr>
                <a:srgbClr val="996633"/>
              </a:buClr>
              <a:buSzPct val="120000"/>
              <a:buFont typeface="Wingdings" pitchFamily="2" charset="2"/>
              <a:buChar char="§"/>
            </a:pPr>
            <a:r>
              <a:rPr lang="en-US" sz="2700" dirty="0"/>
              <a:t>To derive the aggregate supply curve, </a:t>
            </a:r>
            <a:br>
              <a:rPr lang="en-US" sz="2700" dirty="0"/>
            </a:br>
            <a:r>
              <a:rPr lang="en-US" sz="2700" dirty="0"/>
              <a:t>first find an expression for the overall price level. </a:t>
            </a:r>
          </a:p>
          <a:p>
            <a:pPr marL="342900" indent="-342900">
              <a:lnSpc>
                <a:spcPct val="105000"/>
              </a:lnSpc>
              <a:spcBef>
                <a:spcPct val="45000"/>
              </a:spcBef>
              <a:buClr>
                <a:srgbClr val="996633"/>
              </a:buClr>
              <a:buSzPct val="120000"/>
              <a:buFont typeface="Wingdings" pitchFamily="2" charset="2"/>
              <a:buChar char="§"/>
            </a:pPr>
            <a:r>
              <a:rPr lang="en-US" sz="3000" b="1" i="1" dirty="0">
                <a:latin typeface="Times New Roman" pitchFamily="18" charset="0"/>
                <a:cs typeface="Times New Roman" pitchFamily="18" charset="0"/>
              </a:rPr>
              <a:t>s</a:t>
            </a:r>
            <a:r>
              <a:rPr lang="en-US" sz="1100" dirty="0"/>
              <a:t> </a:t>
            </a:r>
            <a:r>
              <a:rPr lang="en-US" sz="2700" dirty="0"/>
              <a:t> =  fraction of firms with sticky prices.  </a:t>
            </a:r>
            <a:br>
              <a:rPr lang="en-US" sz="2700" dirty="0"/>
            </a:br>
            <a:r>
              <a:rPr lang="en-US" sz="2700" dirty="0"/>
              <a:t>Then, we can write the overall price level as…  </a:t>
            </a:r>
          </a:p>
        </p:txBody>
      </p:sp>
      <p:graphicFrame>
        <p:nvGraphicFramePr>
          <p:cNvPr id="3074" name="Object 8"/>
          <p:cNvGraphicFramePr>
            <a:graphicFrameLocks noChangeAspect="1"/>
          </p:cNvGraphicFramePr>
          <p:nvPr/>
        </p:nvGraphicFramePr>
        <p:xfrm>
          <a:off x="2241550" y="1133475"/>
          <a:ext cx="4532313" cy="685800"/>
        </p:xfrm>
        <a:graphic>
          <a:graphicData uri="http://schemas.openxmlformats.org/presentationml/2006/ole">
            <mc:AlternateContent xmlns:mc="http://schemas.openxmlformats.org/markup-compatibility/2006">
              <mc:Choice xmlns:v="urn:schemas-microsoft-com:vml" Requires="v">
                <p:oleObj spid="_x0000_s3092" name="Equation" r:id="rId4" imgW="1511280" imgH="228600" progId="Equation.DSMT4">
                  <p:embed/>
                </p:oleObj>
              </mc:Choice>
              <mc:Fallback>
                <p:oleObj name="Equation" r:id="rId4" imgW="1511280" imgH="228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41550" y="1133475"/>
                        <a:ext cx="4532313"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5" name="Object 9"/>
          <p:cNvGraphicFramePr>
            <a:graphicFrameLocks noChangeAspect="1"/>
          </p:cNvGraphicFramePr>
          <p:nvPr/>
        </p:nvGraphicFramePr>
        <p:xfrm>
          <a:off x="3509963" y="2882900"/>
          <a:ext cx="1789112" cy="609600"/>
        </p:xfrm>
        <a:graphic>
          <a:graphicData uri="http://schemas.openxmlformats.org/presentationml/2006/ole">
            <mc:AlternateContent xmlns:mc="http://schemas.openxmlformats.org/markup-compatibility/2006">
              <mc:Choice xmlns:v="urn:schemas-microsoft-com:vml" Requires="v">
                <p:oleObj spid="_x0000_s3093" name="Equation" r:id="rId6" imgW="596880" imgH="203040" progId="Equation.DSMT4">
                  <p:embed/>
                </p:oleObj>
              </mc:Choice>
              <mc:Fallback>
                <p:oleObj name="Equation" r:id="rId6" imgW="596880" imgH="20304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09963" y="2882900"/>
                        <a:ext cx="1789112"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18806844"/>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26">
                                            <p:txEl>
                                              <p:pRg st="0" end="0"/>
                                            </p:txEl>
                                          </p:spTgt>
                                        </p:tgtEl>
                                        <p:attrNameLst>
                                          <p:attrName>style.visibility</p:attrName>
                                        </p:attrNameLst>
                                      </p:cBhvr>
                                      <p:to>
                                        <p:strVal val="visible"/>
                                      </p:to>
                                    </p:set>
                                    <p:animEffect transition="in" filter="wipe(left)">
                                      <p:cBhvr>
                                        <p:cTn id="7" dur="500"/>
                                        <p:tgtEl>
                                          <p:spTgt spid="5126">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3075"/>
                                        </p:tgtEl>
                                        <p:attrNameLst>
                                          <p:attrName>style.visibility</p:attrName>
                                        </p:attrNameLst>
                                      </p:cBhvr>
                                      <p:to>
                                        <p:strVal val="visible"/>
                                      </p:to>
                                    </p:set>
                                    <p:animEffect transition="in" filter="wipe(left)">
                                      <p:cBhvr>
                                        <p:cTn id="11" dur="500"/>
                                        <p:tgtEl>
                                          <p:spTgt spid="307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9158">
                                            <p:txEl>
                                              <p:pRg st="0" end="0"/>
                                            </p:txEl>
                                          </p:spTgt>
                                        </p:tgtEl>
                                        <p:attrNameLst>
                                          <p:attrName>style.visibility</p:attrName>
                                        </p:attrNameLst>
                                      </p:cBhvr>
                                      <p:to>
                                        <p:strVal val="visible"/>
                                      </p:to>
                                    </p:set>
                                    <p:animEffect transition="in" filter="wipe(left)">
                                      <p:cBhvr>
                                        <p:cTn id="16" dur="500"/>
                                        <p:tgtEl>
                                          <p:spTgt spid="49158">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9158">
                                            <p:txEl>
                                              <p:pRg st="1" end="1"/>
                                            </p:txEl>
                                          </p:spTgt>
                                        </p:tgtEl>
                                        <p:attrNameLst>
                                          <p:attrName>style.visibility</p:attrName>
                                        </p:attrNameLst>
                                      </p:cBhvr>
                                      <p:to>
                                        <p:strVal val="visible"/>
                                      </p:to>
                                    </p:set>
                                    <p:animEffect transition="in" filter="wipe(left)">
                                      <p:cBhvr>
                                        <p:cTn id="21" dur="500"/>
                                        <p:tgtEl>
                                          <p:spTgt spid="4915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6" grpId="0" build="p" bldLvl="5"/>
      <p:bldP spid="49158"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1" name="Rectangle 2"/>
          <p:cNvSpPr>
            <a:spLocks noGrp="1" noChangeArrowheads="1"/>
          </p:cNvSpPr>
          <p:nvPr>
            <p:ph type="title"/>
          </p:nvPr>
        </p:nvSpPr>
        <p:spPr/>
        <p:txBody>
          <a:bodyPr/>
          <a:lstStyle/>
          <a:p>
            <a:r>
              <a:rPr lang="en-US" smtClean="0"/>
              <a:t>The sticky-price model</a:t>
            </a:r>
          </a:p>
        </p:txBody>
      </p:sp>
      <p:sp>
        <p:nvSpPr>
          <p:cNvPr id="51203" name="Rectangle 3"/>
          <p:cNvSpPr>
            <a:spLocks noGrp="1" noChangeArrowheads="1"/>
          </p:cNvSpPr>
          <p:nvPr>
            <p:ph type="body" idx="1"/>
          </p:nvPr>
        </p:nvSpPr>
        <p:spPr>
          <a:xfrm>
            <a:off x="465138" y="3344863"/>
            <a:ext cx="8229600" cy="593725"/>
          </a:xfrm>
        </p:spPr>
        <p:txBody>
          <a:bodyPr/>
          <a:lstStyle/>
          <a:p>
            <a:r>
              <a:rPr lang="en-US" sz="2700" dirty="0" smtClean="0"/>
              <a:t>Subtract </a:t>
            </a:r>
            <a:r>
              <a:rPr lang="en-US" sz="3000" dirty="0" smtClean="0">
                <a:latin typeface="Times New Roman" pitchFamily="18" charset="0"/>
                <a:cs typeface="Times New Roman" pitchFamily="18" charset="0"/>
              </a:rPr>
              <a:t>(1</a:t>
            </a:r>
            <a:r>
              <a:rPr lang="en-US" sz="3000" dirty="0" smtClean="0">
                <a:latin typeface="Times New Roman" pitchFamily="18" charset="0"/>
                <a:cs typeface="Times New Roman" pitchFamily="18" charset="0"/>
                <a:sym typeface="Symbol" pitchFamily="18" charset="2"/>
              </a:rPr>
              <a:t>−</a:t>
            </a:r>
            <a:r>
              <a:rPr lang="en-US" sz="3000" b="1" i="1" dirty="0" smtClean="0">
                <a:latin typeface="Times New Roman" pitchFamily="18" charset="0"/>
                <a:cs typeface="Times New Roman" pitchFamily="18" charset="0"/>
              </a:rPr>
              <a:t>s</a:t>
            </a:r>
            <a:r>
              <a:rPr lang="en-US" sz="3000" dirty="0" smtClean="0">
                <a:latin typeface="Times New Roman" pitchFamily="18" charset="0"/>
                <a:cs typeface="Times New Roman" pitchFamily="18" charset="0"/>
              </a:rPr>
              <a:t>)</a:t>
            </a:r>
            <a:r>
              <a:rPr lang="en-US" sz="3000" b="1" i="1" dirty="0" smtClean="0">
                <a:latin typeface="Times New Roman" pitchFamily="18" charset="0"/>
                <a:cs typeface="Times New Roman" pitchFamily="18" charset="0"/>
              </a:rPr>
              <a:t>P  </a:t>
            </a:r>
            <a:r>
              <a:rPr lang="en-US" sz="2700" dirty="0" smtClean="0"/>
              <a:t>from both sides:</a:t>
            </a:r>
          </a:p>
        </p:txBody>
      </p:sp>
      <p:grpSp>
        <p:nvGrpSpPr>
          <p:cNvPr id="2" name="Group 5"/>
          <p:cNvGrpSpPr>
            <a:grpSpLocks/>
          </p:cNvGrpSpPr>
          <p:nvPr/>
        </p:nvGrpSpPr>
        <p:grpSpPr bwMode="auto">
          <a:xfrm>
            <a:off x="5127625" y="1895475"/>
            <a:ext cx="2971800" cy="1182688"/>
            <a:chOff x="3072" y="1201"/>
            <a:chExt cx="1872" cy="745"/>
          </a:xfrm>
        </p:grpSpPr>
        <p:sp>
          <p:nvSpPr>
            <p:cNvPr id="4116" name="Line 6"/>
            <p:cNvSpPr>
              <a:spLocks noChangeShapeType="1"/>
            </p:cNvSpPr>
            <p:nvPr/>
          </p:nvSpPr>
          <p:spPr bwMode="auto">
            <a:xfrm flipH="1">
              <a:off x="3979" y="1201"/>
              <a:ext cx="0" cy="21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7" name="Text Box 7"/>
            <p:cNvSpPr txBox="1">
              <a:spLocks noChangeArrowheads="1"/>
            </p:cNvSpPr>
            <p:nvPr/>
          </p:nvSpPr>
          <p:spPr bwMode="auto">
            <a:xfrm>
              <a:off x="3072" y="1408"/>
              <a:ext cx="1872" cy="53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500" dirty="0"/>
                <a:t>price set by </a:t>
              </a:r>
              <a:r>
                <a:rPr lang="en-US" sz="2500" dirty="0" smtClean="0"/>
                <a:t>flexible-price </a:t>
              </a:r>
              <a:r>
                <a:rPr lang="en-US" sz="2500" dirty="0"/>
                <a:t>firms</a:t>
              </a:r>
            </a:p>
          </p:txBody>
        </p:sp>
      </p:grpSp>
      <p:grpSp>
        <p:nvGrpSpPr>
          <p:cNvPr id="3" name="Group 8"/>
          <p:cNvGrpSpPr>
            <a:grpSpLocks/>
          </p:cNvGrpSpPr>
          <p:nvPr/>
        </p:nvGrpSpPr>
        <p:grpSpPr bwMode="auto">
          <a:xfrm>
            <a:off x="5432425" y="1741488"/>
            <a:ext cx="2362200" cy="152400"/>
            <a:chOff x="2544" y="2880"/>
            <a:chExt cx="432" cy="336"/>
          </a:xfrm>
        </p:grpSpPr>
        <p:sp>
          <p:nvSpPr>
            <p:cNvPr id="4113" name="Line 9"/>
            <p:cNvSpPr>
              <a:spLocks noChangeShapeType="1"/>
            </p:cNvSpPr>
            <p:nvPr/>
          </p:nvSpPr>
          <p:spPr bwMode="auto">
            <a:xfrm>
              <a:off x="2544" y="3216"/>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4" name="Line 10"/>
            <p:cNvSpPr>
              <a:spLocks noChangeShapeType="1"/>
            </p:cNvSpPr>
            <p:nvPr/>
          </p:nvSpPr>
          <p:spPr bwMode="auto">
            <a:xfrm flipV="1">
              <a:off x="2544" y="2880"/>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5" name="Line 11"/>
            <p:cNvSpPr>
              <a:spLocks noChangeShapeType="1"/>
            </p:cNvSpPr>
            <p:nvPr/>
          </p:nvSpPr>
          <p:spPr bwMode="auto">
            <a:xfrm flipV="1">
              <a:off x="2976" y="2880"/>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 name="Group 12"/>
          <p:cNvGrpSpPr>
            <a:grpSpLocks/>
          </p:cNvGrpSpPr>
          <p:nvPr/>
        </p:nvGrpSpPr>
        <p:grpSpPr bwMode="auto">
          <a:xfrm>
            <a:off x="2987675" y="1776413"/>
            <a:ext cx="700088" cy="119062"/>
            <a:chOff x="2544" y="2880"/>
            <a:chExt cx="432" cy="336"/>
          </a:xfrm>
        </p:grpSpPr>
        <p:sp>
          <p:nvSpPr>
            <p:cNvPr id="4110" name="Line 13"/>
            <p:cNvSpPr>
              <a:spLocks noChangeShapeType="1"/>
            </p:cNvSpPr>
            <p:nvPr/>
          </p:nvSpPr>
          <p:spPr bwMode="auto">
            <a:xfrm>
              <a:off x="2544" y="3216"/>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1" name="Line 14"/>
            <p:cNvSpPr>
              <a:spLocks noChangeShapeType="1"/>
            </p:cNvSpPr>
            <p:nvPr/>
          </p:nvSpPr>
          <p:spPr bwMode="auto">
            <a:xfrm flipV="1">
              <a:off x="2544" y="2880"/>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2" name="Line 15"/>
            <p:cNvSpPr>
              <a:spLocks noChangeShapeType="1"/>
            </p:cNvSpPr>
            <p:nvPr/>
          </p:nvSpPr>
          <p:spPr bwMode="auto">
            <a:xfrm flipV="1">
              <a:off x="2976" y="2880"/>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 name="Group 16"/>
          <p:cNvGrpSpPr>
            <a:grpSpLocks/>
          </p:cNvGrpSpPr>
          <p:nvPr/>
        </p:nvGrpSpPr>
        <p:grpSpPr bwMode="auto">
          <a:xfrm>
            <a:off x="1203325" y="1892300"/>
            <a:ext cx="2752725" cy="1187450"/>
            <a:chOff x="576" y="1199"/>
            <a:chExt cx="1734" cy="748"/>
          </a:xfrm>
        </p:grpSpPr>
        <p:sp>
          <p:nvSpPr>
            <p:cNvPr id="4108" name="Line 17"/>
            <p:cNvSpPr>
              <a:spLocks noChangeShapeType="1"/>
            </p:cNvSpPr>
            <p:nvPr/>
          </p:nvSpPr>
          <p:spPr bwMode="auto">
            <a:xfrm flipV="1">
              <a:off x="1821" y="1199"/>
              <a:ext cx="84" cy="25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9" name="Text Box 18"/>
            <p:cNvSpPr txBox="1">
              <a:spLocks noChangeArrowheads="1"/>
            </p:cNvSpPr>
            <p:nvPr/>
          </p:nvSpPr>
          <p:spPr bwMode="auto">
            <a:xfrm>
              <a:off x="576" y="1409"/>
              <a:ext cx="1734" cy="538"/>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500" dirty="0"/>
                <a:t>price set by </a:t>
              </a:r>
              <a:r>
                <a:rPr lang="en-US" sz="2500" dirty="0" smtClean="0"/>
                <a:t>sticky-price </a:t>
              </a:r>
              <a:r>
                <a:rPr lang="en-US" sz="2500" dirty="0"/>
                <a:t>firms</a:t>
              </a:r>
            </a:p>
          </p:txBody>
        </p:sp>
      </p:grpSp>
      <p:sp>
        <p:nvSpPr>
          <p:cNvPr id="51220" name="Rectangle 20"/>
          <p:cNvSpPr>
            <a:spLocks noChangeArrowheads="1"/>
          </p:cNvSpPr>
          <p:nvPr/>
        </p:nvSpPr>
        <p:spPr bwMode="auto">
          <a:xfrm>
            <a:off x="488950" y="4627563"/>
            <a:ext cx="7543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05000"/>
              </a:lnSpc>
              <a:spcBef>
                <a:spcPct val="45000"/>
              </a:spcBef>
              <a:buClr>
                <a:srgbClr val="996633"/>
              </a:buClr>
              <a:buSzPct val="120000"/>
              <a:buFont typeface="Wingdings" pitchFamily="2" charset="2"/>
              <a:buChar char="§"/>
            </a:pPr>
            <a:r>
              <a:rPr lang="en-US" sz="2700" dirty="0"/>
              <a:t>Divide both sides by </a:t>
            </a:r>
            <a:r>
              <a:rPr lang="en-US" sz="3000" b="1" i="1" dirty="0" smtClean="0">
                <a:latin typeface="Times New Roman" pitchFamily="18" charset="0"/>
                <a:cs typeface="Times New Roman" pitchFamily="18" charset="0"/>
              </a:rPr>
              <a:t>s</a:t>
            </a:r>
            <a:r>
              <a:rPr lang="en-US" sz="2700" b="1" dirty="0" smtClean="0"/>
              <a:t>:</a:t>
            </a:r>
            <a:endParaRPr lang="en-US" sz="2700" b="1" dirty="0"/>
          </a:p>
        </p:txBody>
      </p:sp>
      <p:graphicFrame>
        <p:nvGraphicFramePr>
          <p:cNvPr id="4098" name="Object 23"/>
          <p:cNvGraphicFramePr>
            <a:graphicFrameLocks noChangeAspect="1"/>
          </p:cNvGraphicFramePr>
          <p:nvPr/>
        </p:nvGraphicFramePr>
        <p:xfrm>
          <a:off x="1577975" y="1133475"/>
          <a:ext cx="6399213" cy="685800"/>
        </p:xfrm>
        <a:graphic>
          <a:graphicData uri="http://schemas.openxmlformats.org/presentationml/2006/ole">
            <mc:AlternateContent xmlns:mc="http://schemas.openxmlformats.org/markup-compatibility/2006">
              <mc:Choice xmlns:v="urn:schemas-microsoft-com:vml" Requires="v">
                <p:oleObj spid="_x0000_s4125" name="Equation" r:id="rId4" imgW="2133360" imgH="228600" progId="Equation.DSMT4">
                  <p:embed/>
                </p:oleObj>
              </mc:Choice>
              <mc:Fallback>
                <p:oleObj name="Equation" r:id="rId4" imgW="2133360" imgH="228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7975" y="1133475"/>
                        <a:ext cx="6399213"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9" name="Object 24"/>
          <p:cNvGraphicFramePr>
            <a:graphicFrameLocks noChangeAspect="1"/>
          </p:cNvGraphicFramePr>
          <p:nvPr/>
        </p:nvGraphicFramePr>
        <p:xfrm>
          <a:off x="1785938" y="3922713"/>
          <a:ext cx="5827712" cy="685800"/>
        </p:xfrm>
        <a:graphic>
          <a:graphicData uri="http://schemas.openxmlformats.org/presentationml/2006/ole">
            <mc:AlternateContent xmlns:mc="http://schemas.openxmlformats.org/markup-compatibility/2006">
              <mc:Choice xmlns:v="urn:schemas-microsoft-com:vml" Requires="v">
                <p:oleObj spid="_x0000_s4126" name="Equation" r:id="rId6" imgW="1942920" imgH="228600" progId="Equation.DSMT4">
                  <p:embed/>
                </p:oleObj>
              </mc:Choice>
              <mc:Fallback>
                <p:oleObj name="Equation" r:id="rId6" imgW="1942920" imgH="2286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85938" y="3922713"/>
                        <a:ext cx="5827712"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0" name="Object 25"/>
          <p:cNvGraphicFramePr>
            <a:graphicFrameLocks noChangeAspect="1"/>
          </p:cNvGraphicFramePr>
          <p:nvPr/>
        </p:nvGraphicFramePr>
        <p:xfrm>
          <a:off x="1858963" y="5097463"/>
          <a:ext cx="5332412" cy="1181100"/>
        </p:xfrm>
        <a:graphic>
          <a:graphicData uri="http://schemas.openxmlformats.org/presentationml/2006/ole">
            <mc:AlternateContent xmlns:mc="http://schemas.openxmlformats.org/markup-compatibility/2006">
              <mc:Choice xmlns:v="urn:schemas-microsoft-com:vml" Requires="v">
                <p:oleObj spid="_x0000_s4127" name="Equation" r:id="rId8" imgW="1777680" imgH="393480" progId="Equation.DSMT4">
                  <p:embed/>
                </p:oleObj>
              </mc:Choice>
              <mc:Fallback>
                <p:oleObj name="Equation" r:id="rId8" imgW="1777680" imgH="39348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8963" y="5097463"/>
                        <a:ext cx="5332412" cy="1181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10490860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5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300"/>
                                        <p:tgtEl>
                                          <p:spTgt spid="4"/>
                                        </p:tgtEl>
                                      </p:cBhvr>
                                    </p:animEffect>
                                  </p:childTnLst>
                                </p:cTn>
                              </p:par>
                            </p:childTnLst>
                          </p:cTn>
                        </p:par>
                        <p:par>
                          <p:cTn id="13" fill="hold" nodeType="afterGroup">
                            <p:stCondLst>
                              <p:cond delay="300"/>
                            </p:stCondLst>
                            <p:childTnLst>
                              <p:par>
                                <p:cTn id="14" presetID="18" presetClass="entr" presetSubtype="3"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strips(upRight)">
                                      <p:cBhvr>
                                        <p:cTn id="16" dur="500"/>
                                        <p:tgtEl>
                                          <p:spTgt spid="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300"/>
                                        <p:tgtEl>
                                          <p:spTgt spid="3"/>
                                        </p:tgtEl>
                                      </p:cBhvr>
                                    </p:animEffect>
                                  </p:childTnLst>
                                </p:cTn>
                              </p:par>
                            </p:childTnLst>
                          </p:cTn>
                        </p:par>
                        <p:par>
                          <p:cTn id="22" fill="hold" nodeType="afterGroup">
                            <p:stCondLst>
                              <p:cond delay="300"/>
                            </p:stCondLst>
                            <p:childTnLst>
                              <p:par>
                                <p:cTn id="23" presetID="18" presetClass="entr" presetSubtype="9"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strips(upLeft)">
                                      <p:cBhvr>
                                        <p:cTn id="25" dur="500"/>
                                        <p:tgtEl>
                                          <p:spTgt spid="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1203">
                                            <p:txEl>
                                              <p:pRg st="0" end="0"/>
                                            </p:txEl>
                                          </p:spTgt>
                                        </p:tgtEl>
                                        <p:attrNameLst>
                                          <p:attrName>style.visibility</p:attrName>
                                        </p:attrNameLst>
                                      </p:cBhvr>
                                      <p:to>
                                        <p:strVal val="visible"/>
                                      </p:to>
                                    </p:set>
                                    <p:animEffect transition="in" filter="wipe(left)">
                                      <p:cBhvr>
                                        <p:cTn id="30" dur="500"/>
                                        <p:tgtEl>
                                          <p:spTgt spid="51203">
                                            <p:txEl>
                                              <p:pRg st="0" end="0"/>
                                            </p:txEl>
                                          </p:spTgt>
                                        </p:tgtEl>
                                      </p:cBhvr>
                                    </p:animEffect>
                                  </p:childTnLst>
                                </p:cTn>
                              </p:par>
                            </p:childTnLst>
                          </p:cTn>
                        </p:par>
                        <p:par>
                          <p:cTn id="31" fill="hold" nodeType="afterGroup">
                            <p:stCondLst>
                              <p:cond delay="500"/>
                            </p:stCondLst>
                            <p:childTnLst>
                              <p:par>
                                <p:cTn id="32" presetID="22" presetClass="entr" presetSubtype="8" fill="hold" nodeType="afterEffect">
                                  <p:stCondLst>
                                    <p:cond delay="0"/>
                                  </p:stCondLst>
                                  <p:childTnLst>
                                    <p:set>
                                      <p:cBhvr>
                                        <p:cTn id="33" dur="1" fill="hold">
                                          <p:stCondLst>
                                            <p:cond delay="0"/>
                                          </p:stCondLst>
                                        </p:cTn>
                                        <p:tgtEl>
                                          <p:spTgt spid="4099"/>
                                        </p:tgtEl>
                                        <p:attrNameLst>
                                          <p:attrName>style.visibility</p:attrName>
                                        </p:attrNameLst>
                                      </p:cBhvr>
                                      <p:to>
                                        <p:strVal val="visible"/>
                                      </p:to>
                                    </p:set>
                                    <p:animEffect transition="in" filter="wipe(left)">
                                      <p:cBhvr>
                                        <p:cTn id="34" dur="500"/>
                                        <p:tgtEl>
                                          <p:spTgt spid="409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51220"/>
                                        </p:tgtEl>
                                        <p:attrNameLst>
                                          <p:attrName>style.visibility</p:attrName>
                                        </p:attrNameLst>
                                      </p:cBhvr>
                                      <p:to>
                                        <p:strVal val="visible"/>
                                      </p:to>
                                    </p:set>
                                    <p:animEffect transition="in" filter="wipe(left)">
                                      <p:cBhvr>
                                        <p:cTn id="39" dur="500"/>
                                        <p:tgtEl>
                                          <p:spTgt spid="51220"/>
                                        </p:tgtEl>
                                      </p:cBhvr>
                                    </p:animEffect>
                                  </p:childTnLst>
                                </p:cTn>
                              </p:par>
                            </p:childTnLst>
                          </p:cTn>
                        </p:par>
                        <p:par>
                          <p:cTn id="40" fill="hold" nodeType="afterGroup">
                            <p:stCondLst>
                              <p:cond delay="1000"/>
                            </p:stCondLst>
                            <p:childTnLst>
                              <p:par>
                                <p:cTn id="41" presetID="22" presetClass="entr" presetSubtype="8" fill="hold" nodeType="afterEffect">
                                  <p:stCondLst>
                                    <p:cond delay="0"/>
                                  </p:stCondLst>
                                  <p:childTnLst>
                                    <p:set>
                                      <p:cBhvr>
                                        <p:cTn id="42" dur="1" fill="hold">
                                          <p:stCondLst>
                                            <p:cond delay="0"/>
                                          </p:stCondLst>
                                        </p:cTn>
                                        <p:tgtEl>
                                          <p:spTgt spid="4100"/>
                                        </p:tgtEl>
                                        <p:attrNameLst>
                                          <p:attrName>style.visibility</p:attrName>
                                        </p:attrNameLst>
                                      </p:cBhvr>
                                      <p:to>
                                        <p:strVal val="visible"/>
                                      </p:to>
                                    </p:set>
                                    <p:animEffect transition="in" filter="wipe(left)">
                                      <p:cBhvr>
                                        <p:cTn id="43"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bldLvl="3" autoUpdateAnimBg="0"/>
      <p:bldP spid="51220"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en-US" smtClean="0"/>
              <a:t>The sticky-price model</a:t>
            </a:r>
          </a:p>
        </p:txBody>
      </p:sp>
      <p:sp>
        <p:nvSpPr>
          <p:cNvPr id="5124" name="Rectangle 3"/>
          <p:cNvSpPr>
            <a:spLocks noGrp="1" noChangeArrowheads="1"/>
          </p:cNvSpPr>
          <p:nvPr>
            <p:ph type="body" idx="1"/>
          </p:nvPr>
        </p:nvSpPr>
        <p:spPr>
          <a:xfrm>
            <a:off x="458788" y="2031669"/>
            <a:ext cx="8148637" cy="4343400"/>
          </a:xfrm>
        </p:spPr>
        <p:txBody>
          <a:bodyPr/>
          <a:lstStyle/>
          <a:p>
            <a:pPr>
              <a:spcBef>
                <a:spcPct val="20000"/>
              </a:spcBef>
            </a:pPr>
            <a:r>
              <a:rPr lang="en-US" sz="2500" dirty="0" smtClean="0"/>
              <a:t>High </a:t>
            </a:r>
            <a:r>
              <a:rPr lang="en-US" b="1" i="1" dirty="0" smtClean="0">
                <a:latin typeface="Times New Roman" pitchFamily="18" charset="0"/>
                <a:cs typeface="Times New Roman" pitchFamily="18" charset="0"/>
              </a:rPr>
              <a:t>EP</a:t>
            </a:r>
            <a:r>
              <a:rPr lang="en-US" sz="2500" b="1" i="1" dirty="0" smtClean="0"/>
              <a:t>  </a:t>
            </a:r>
            <a:r>
              <a:rPr lang="en-US" sz="2700" dirty="0" smtClean="0">
                <a:latin typeface="Wingdings 3" charset="2"/>
                <a:cs typeface="Wingdings 3" charset="2"/>
              </a:rPr>
              <a:t>g</a:t>
            </a:r>
            <a:r>
              <a:rPr lang="en-US" sz="2500" dirty="0" smtClean="0"/>
              <a:t>  High </a:t>
            </a:r>
            <a:r>
              <a:rPr lang="en-US" b="1" i="1" dirty="0" smtClean="0">
                <a:latin typeface="Times New Roman" pitchFamily="18" charset="0"/>
                <a:cs typeface="Times New Roman" pitchFamily="18" charset="0"/>
              </a:rPr>
              <a:t>P</a:t>
            </a:r>
            <a:r>
              <a:rPr lang="en-US" sz="2500" dirty="0" smtClean="0"/>
              <a:t/>
            </a:r>
            <a:br>
              <a:rPr lang="en-US" sz="2500" dirty="0" smtClean="0"/>
            </a:br>
            <a:r>
              <a:rPr lang="en-US" sz="2500" dirty="0" smtClean="0"/>
              <a:t>If firms expect high prices, then firms that must set prices in advance will set them high.</a:t>
            </a:r>
            <a:br>
              <a:rPr lang="en-US" sz="2500" dirty="0" smtClean="0"/>
            </a:br>
            <a:r>
              <a:rPr lang="en-US" sz="2500" dirty="0" smtClean="0"/>
              <a:t>Other firms respond by setting high prices.</a:t>
            </a:r>
          </a:p>
          <a:p>
            <a:pPr>
              <a:spcBef>
                <a:spcPct val="30000"/>
              </a:spcBef>
            </a:pPr>
            <a:r>
              <a:rPr lang="en-US" sz="2500" dirty="0" smtClean="0"/>
              <a:t>High </a:t>
            </a:r>
            <a:r>
              <a:rPr lang="en-US" b="1" i="1" dirty="0" smtClean="0">
                <a:latin typeface="Times New Roman" pitchFamily="18" charset="0"/>
                <a:cs typeface="Times New Roman" pitchFamily="18" charset="0"/>
              </a:rPr>
              <a:t>Y</a:t>
            </a:r>
            <a:r>
              <a:rPr lang="en-US" sz="2500" dirty="0" smtClean="0"/>
              <a:t>  </a:t>
            </a:r>
            <a:r>
              <a:rPr lang="en-US" sz="2400" dirty="0">
                <a:latin typeface="Wingdings 3" charset="2"/>
                <a:cs typeface="Wingdings 3" charset="2"/>
              </a:rPr>
              <a:t>g</a:t>
            </a:r>
            <a:r>
              <a:rPr lang="en-US" sz="2500" dirty="0" smtClean="0"/>
              <a:t>  High </a:t>
            </a:r>
            <a:r>
              <a:rPr lang="en-US" b="1" i="1" dirty="0" smtClean="0">
                <a:latin typeface="Times New Roman" pitchFamily="18" charset="0"/>
                <a:cs typeface="Times New Roman" pitchFamily="18" charset="0"/>
              </a:rPr>
              <a:t>P</a:t>
            </a:r>
            <a:r>
              <a:rPr lang="en-US" sz="2500" dirty="0" smtClean="0"/>
              <a:t>  </a:t>
            </a:r>
            <a:br>
              <a:rPr lang="en-US" sz="2500" dirty="0" smtClean="0"/>
            </a:br>
            <a:r>
              <a:rPr lang="en-US" sz="2500" dirty="0" smtClean="0"/>
              <a:t>When income is high, the demand for goods is high.  Firms with flexible prices set high prices.  </a:t>
            </a:r>
          </a:p>
          <a:p>
            <a:pPr>
              <a:spcBef>
                <a:spcPct val="10000"/>
              </a:spcBef>
              <a:buFont typeface="Wingdings" pitchFamily="2" charset="2"/>
              <a:buNone/>
            </a:pPr>
            <a:r>
              <a:rPr lang="en-US" sz="2500" dirty="0" smtClean="0"/>
              <a:t>	The greater the fraction of flexible-price firms, </a:t>
            </a:r>
            <a:br>
              <a:rPr lang="en-US" sz="2500" dirty="0" smtClean="0"/>
            </a:br>
            <a:r>
              <a:rPr lang="en-US" sz="2500" dirty="0" smtClean="0"/>
              <a:t>the smaller is </a:t>
            </a:r>
            <a:r>
              <a:rPr lang="en-US" b="1" i="1" dirty="0" smtClean="0">
                <a:latin typeface="Times New Roman" pitchFamily="18" charset="0"/>
                <a:cs typeface="Times New Roman" pitchFamily="18" charset="0"/>
              </a:rPr>
              <a:t>s</a:t>
            </a:r>
            <a:r>
              <a:rPr lang="en-US" sz="2500" dirty="0" smtClean="0"/>
              <a:t>  and the bigger the effect of </a:t>
            </a:r>
            <a:r>
              <a:rPr lang="en-US" dirty="0" smtClean="0">
                <a:latin typeface="Symbol" pitchFamily="18" charset="2"/>
              </a:rPr>
              <a:t>Δ</a:t>
            </a:r>
            <a:r>
              <a:rPr lang="en-US" b="1" i="1" dirty="0" smtClean="0">
                <a:latin typeface="Times New Roman" pitchFamily="18" charset="0"/>
                <a:cs typeface="Times New Roman" pitchFamily="18" charset="0"/>
              </a:rPr>
              <a:t>Y</a:t>
            </a:r>
            <a:r>
              <a:rPr lang="en-US" sz="2500" dirty="0" smtClean="0"/>
              <a:t> </a:t>
            </a:r>
            <a:r>
              <a:rPr lang="en-US" sz="1100" dirty="0" smtClean="0"/>
              <a:t> </a:t>
            </a:r>
            <a:r>
              <a:rPr lang="en-US" sz="2500" dirty="0" smtClean="0"/>
              <a:t>on </a:t>
            </a:r>
            <a:r>
              <a:rPr lang="en-US" b="1" i="1" dirty="0" smtClean="0">
                <a:latin typeface="Times New Roman" pitchFamily="18" charset="0"/>
                <a:cs typeface="Times New Roman" pitchFamily="18" charset="0"/>
              </a:rPr>
              <a:t>P</a:t>
            </a:r>
            <a:r>
              <a:rPr lang="en-US" sz="2500" b="1" dirty="0" smtClean="0"/>
              <a:t>. </a:t>
            </a:r>
          </a:p>
        </p:txBody>
      </p:sp>
      <p:graphicFrame>
        <p:nvGraphicFramePr>
          <p:cNvPr id="5122" name="Object 6"/>
          <p:cNvGraphicFramePr>
            <a:graphicFrameLocks noChangeAspect="1"/>
          </p:cNvGraphicFramePr>
          <p:nvPr/>
        </p:nvGraphicFramePr>
        <p:xfrm>
          <a:off x="2312988" y="1074738"/>
          <a:ext cx="4789487" cy="1060450"/>
        </p:xfrm>
        <a:graphic>
          <a:graphicData uri="http://schemas.openxmlformats.org/presentationml/2006/ole">
            <mc:AlternateContent xmlns:mc="http://schemas.openxmlformats.org/markup-compatibility/2006">
              <mc:Choice xmlns:v="urn:schemas-microsoft-com:vml" Requires="v">
                <p:oleObj spid="_x0000_s5131" name="Equation" r:id="rId4" imgW="1777680" imgH="393480" progId="Equation.DSMT4">
                  <p:embed/>
                </p:oleObj>
              </mc:Choice>
              <mc:Fallback>
                <p:oleObj name="Equation" r:id="rId4" imgW="1777680" imgH="39348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2988" y="1074738"/>
                        <a:ext cx="4789487" cy="1060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43889300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14_Default Design">
  <a:themeElements>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4_Default Design">
      <a:majorFont>
        <a:latin typeface="Tahoma"/>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4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4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4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4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4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4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4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4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4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4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4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2334</TotalTime>
  <Words>2325</Words>
  <Application>Microsoft Macintosh PowerPoint</Application>
  <PresentationFormat>On-screen Show (4:3)</PresentationFormat>
  <Paragraphs>292</Paragraphs>
  <Slides>35</Slides>
  <Notes>35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37" baseType="lpstr">
      <vt:lpstr>14_Default Design</vt:lpstr>
      <vt:lpstr>Equation</vt:lpstr>
      <vt:lpstr>PowerPoint Presentation</vt:lpstr>
      <vt:lpstr>IN THIS CHAPTER, YOU WILL LEARN:</vt:lpstr>
      <vt:lpstr>Introduction</vt:lpstr>
      <vt:lpstr>Introduction</vt:lpstr>
      <vt:lpstr>The sticky-price model</vt:lpstr>
      <vt:lpstr>The sticky-price model</vt:lpstr>
      <vt:lpstr>The sticky-price model</vt:lpstr>
      <vt:lpstr>The sticky-price model</vt:lpstr>
      <vt:lpstr>The sticky-price model</vt:lpstr>
      <vt:lpstr>The sticky-price model</vt:lpstr>
      <vt:lpstr>The imperfect-information model</vt:lpstr>
      <vt:lpstr>The imperfect-information model</vt:lpstr>
      <vt:lpstr>Summary &amp; implications</vt:lpstr>
      <vt:lpstr>Summary &amp; implications</vt:lpstr>
      <vt:lpstr>Inflation, unemployment,  and the Phillips curve</vt:lpstr>
      <vt:lpstr>Deriving the Phillips curve from SRAS</vt:lpstr>
      <vt:lpstr>Comparing SRAS and the Phillips curve</vt:lpstr>
      <vt:lpstr>Adaptive expectations</vt:lpstr>
      <vt:lpstr>Inflation inertia</vt:lpstr>
      <vt:lpstr>Two causes of rising &amp; falling inflation</vt:lpstr>
      <vt:lpstr>Graphing the Phillips curve</vt:lpstr>
      <vt:lpstr>Shifting the Phillips curve</vt:lpstr>
      <vt:lpstr>The sacrifice ratio</vt:lpstr>
      <vt:lpstr>The sacrifice ratio</vt:lpstr>
      <vt:lpstr>Rational expectations </vt:lpstr>
      <vt:lpstr>Painless disinflation?</vt:lpstr>
      <vt:lpstr>Calculating the sacrifice ratio  for the Volcker disinflation</vt:lpstr>
      <vt:lpstr>Calculating the sacrifice ratio  for the Volcker disinflation</vt:lpstr>
      <vt:lpstr>The natural-rate hypothesis</vt:lpstr>
      <vt:lpstr>An alternative hypothesis:  Hysteresis</vt:lpstr>
      <vt:lpstr>Hysteresis:  Why negative shocks may increase the natural rate</vt:lpstr>
      <vt:lpstr>CHAPTER SUMMARY</vt:lpstr>
      <vt:lpstr>CHAPTER SUMMARY</vt:lpstr>
      <vt:lpstr>CHAPTER SUMMARY</vt:lpstr>
      <vt:lpstr>CHAPTER SUMMARY</vt:lpstr>
    </vt:vector>
  </TitlesOfParts>
  <Company>UNLV</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Mankiw 6e PowerPoints</dc:title>
  <dc:creator>Ron Cronovich</dc:creator>
  <cp:lastModifiedBy>Ron Cronovich</cp:lastModifiedBy>
  <cp:revision>220</cp:revision>
  <dcterms:created xsi:type="dcterms:W3CDTF">2006-04-29T00:50:43Z</dcterms:created>
  <dcterms:modified xsi:type="dcterms:W3CDTF">2015-05-27T20:39:39Z</dcterms:modified>
</cp:coreProperties>
</file>