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9.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10.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11.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12.xml" ContentType="application/vnd.openxmlformats-officedocument.presentationml.notesSlide+xml"/>
  <Override PartName="/ppt/embeddings/oleObject11.bin" ContentType="application/vnd.openxmlformats-officedocument.oleObject"/>
  <Override PartName="/ppt/notesSlides/notesSlide13.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14.xml" ContentType="application/vnd.openxmlformats-officedocument.presentationml.notesSlide+xml"/>
  <Override PartName="/ppt/embeddings/oleObject14.bin" ContentType="application/vnd.openxmlformats-officedocument.oleObject"/>
  <Override PartName="/ppt/notesSlides/notesSlide15.xml" ContentType="application/vnd.openxmlformats-officedocument.presentationml.notesSlide+xml"/>
  <Override PartName="/ppt/embeddings/oleObject15.bin" ContentType="application/vnd.openxmlformats-officedocument.oleObject"/>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notesSlides/notesSlide18.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19.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notesSlides/notesSlide20.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33.bin" ContentType="application/vnd.openxmlformats-officedocument.oleObject"/>
  <Override PartName="/ppt/notesSlides/notesSlide23.xml" ContentType="application/vnd.openxmlformats-officedocument.presentationml.notesSlide+xml"/>
  <Override PartName="/ppt/embeddings/oleObject34.bin" ContentType="application/vnd.openxmlformats-officedocument.oleObject"/>
  <Override PartName="/ppt/notesSlides/notesSlide24.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25.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26.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notesSlides/notesSlide27.xml" ContentType="application/vnd.openxmlformats-officedocument.presentationml.notesSlide+xml"/>
  <Override PartName="/ppt/embeddings/oleObject44.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notesSlides/notesSlide32.xml" ContentType="application/vnd.openxmlformats-officedocument.presentationml.notesSlide+xml"/>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notesSlides/notesSlide33.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notesSlides/notesSlide34.xml" ContentType="application/vnd.openxmlformats-officedocument.presentationml.notesSlide+xml"/>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notesSlides/notesSlide35.xml" ContentType="application/vnd.openxmlformats-officedocument.presentationml.notesSlide+xml"/>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notesSlides/notesSlide38.xml" ContentType="application/vnd.openxmlformats-officedocument.presentationml.notesSlide+xml"/>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notesSlides/notesSlide39.xml" ContentType="application/vnd.openxmlformats-officedocument.presentationml.notesSlide+xml"/>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notesSlides/notesSlide40.xml" ContentType="application/vnd.openxmlformats-officedocument.presentationml.notesSlide+xml"/>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notesSlides/notesSlide43.xml" ContentType="application/vnd.openxmlformats-officedocument.presentationml.notesSlide+xml"/>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notesSlides/notesSlide44.xml" ContentType="application/vnd.openxmlformats-officedocument.presentationml.notesSlide+xml"/>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notesSlides/notesSlide45.xml" ContentType="application/vnd.openxmlformats-officedocument.presentationml.notesSlide+xml"/>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embeddings/oleObject91.bin" ContentType="application/vnd.openxmlformats-officedocument.oleObject"/>
  <Override PartName="/ppt/embeddings/oleObject92.bin" ContentType="application/vnd.openxmlformats-officedocument.oleObject"/>
  <Override PartName="/ppt/notesSlides/notesSlide51.xml" ContentType="application/vnd.openxmlformats-officedocument.presentationml.notesSlide+xml"/>
  <Override PartName="/ppt/embeddings/oleObject93.bin" ContentType="application/vnd.openxmlformats-officedocument.oleObject"/>
  <Override PartName="/ppt/embeddings/oleObject94.bin" ContentType="application/vnd.openxmlformats-officedocument.oleObject"/>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57"/>
  </p:notesMasterIdLst>
  <p:sldIdLst>
    <p:sldId id="374" r:id="rId2"/>
    <p:sldId id="37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378" r:id="rId54"/>
    <p:sldId id="406" r:id="rId55"/>
    <p:sldId id="407"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0" autoAdjust="0"/>
    <p:restoredTop sz="81257" autoAdjust="0"/>
  </p:normalViewPr>
  <p:slideViewPr>
    <p:cSldViewPr snapToGrid="0">
      <p:cViewPr>
        <p:scale>
          <a:sx n="90" d="100"/>
          <a:sy n="90" d="100"/>
        </p:scale>
        <p:origin x="-1368" y="-736"/>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90" d="100"/>
          <a:sy n="90" d="100"/>
        </p:scale>
        <p:origin x="-1856" y="56"/>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ebastian\Desktop\2013PP\Mankiw%20Intermediate\Data\Chapter%2015\Taylor%20ru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307209405842"/>
          <c:y val="0.0326322027543167"/>
          <c:w val="0.873582704251752"/>
          <c:h val="0.832349716878611"/>
        </c:manualLayout>
      </c:layout>
      <c:scatterChart>
        <c:scatterStyle val="lineMarker"/>
        <c:varyColors val="0"/>
        <c:ser>
          <c:idx val="3"/>
          <c:order val="0"/>
          <c:tx>
            <c:strRef>
              <c:f>Sheet1!$E$1:$E$2</c:f>
              <c:strCache>
                <c:ptCount val="1"/>
                <c:pt idx="0">
                  <c:v>Taylor's rule Taylor Rule Fed Funds Rate</c:v>
                </c:pt>
              </c:strCache>
            </c:strRef>
          </c:tx>
          <c:spPr>
            <a:ln w="44450">
              <a:solidFill>
                <a:srgbClr val="339933"/>
              </a:solidFill>
            </a:ln>
          </c:spPr>
          <c:marker>
            <c:symbol val="none"/>
          </c:marker>
          <c:xVal>
            <c:numRef>
              <c:f>Sheet1!$A$3:$A$107</c:f>
              <c:numCache>
                <c:formatCode>0.00</c:formatCode>
                <c:ptCount val="105"/>
                <c:pt idx="0">
                  <c:v>1987.0</c:v>
                </c:pt>
                <c:pt idx="1">
                  <c:v>1987.25</c:v>
                </c:pt>
                <c:pt idx="2">
                  <c:v>1987.5</c:v>
                </c:pt>
                <c:pt idx="3">
                  <c:v>1987.75</c:v>
                </c:pt>
                <c:pt idx="4">
                  <c:v>1988.0</c:v>
                </c:pt>
                <c:pt idx="5">
                  <c:v>1988.25</c:v>
                </c:pt>
                <c:pt idx="6">
                  <c:v>1988.5</c:v>
                </c:pt>
                <c:pt idx="7">
                  <c:v>1988.75</c:v>
                </c:pt>
                <c:pt idx="8">
                  <c:v>1989.0</c:v>
                </c:pt>
                <c:pt idx="9">
                  <c:v>1989.25</c:v>
                </c:pt>
                <c:pt idx="10">
                  <c:v>1989.5</c:v>
                </c:pt>
                <c:pt idx="11">
                  <c:v>1989.75</c:v>
                </c:pt>
                <c:pt idx="12">
                  <c:v>1990.0</c:v>
                </c:pt>
                <c:pt idx="13">
                  <c:v>1990.25</c:v>
                </c:pt>
                <c:pt idx="14">
                  <c:v>1990.5</c:v>
                </c:pt>
                <c:pt idx="15">
                  <c:v>1990.75</c:v>
                </c:pt>
                <c:pt idx="16">
                  <c:v>1991.0</c:v>
                </c:pt>
                <c:pt idx="17">
                  <c:v>1991.25</c:v>
                </c:pt>
                <c:pt idx="18">
                  <c:v>1991.5</c:v>
                </c:pt>
                <c:pt idx="19">
                  <c:v>1991.75</c:v>
                </c:pt>
                <c:pt idx="20">
                  <c:v>1992.0</c:v>
                </c:pt>
                <c:pt idx="21">
                  <c:v>1992.25</c:v>
                </c:pt>
                <c:pt idx="22">
                  <c:v>1992.5</c:v>
                </c:pt>
                <c:pt idx="23">
                  <c:v>1992.75</c:v>
                </c:pt>
                <c:pt idx="24">
                  <c:v>1993.0</c:v>
                </c:pt>
                <c:pt idx="25">
                  <c:v>1993.25</c:v>
                </c:pt>
                <c:pt idx="26">
                  <c:v>1993.5</c:v>
                </c:pt>
                <c:pt idx="27">
                  <c:v>1993.75</c:v>
                </c:pt>
                <c:pt idx="28">
                  <c:v>1994.0</c:v>
                </c:pt>
                <c:pt idx="29">
                  <c:v>1994.25</c:v>
                </c:pt>
                <c:pt idx="30">
                  <c:v>1994.5</c:v>
                </c:pt>
                <c:pt idx="31">
                  <c:v>1994.75</c:v>
                </c:pt>
                <c:pt idx="32">
                  <c:v>1995.0</c:v>
                </c:pt>
                <c:pt idx="33">
                  <c:v>1995.25</c:v>
                </c:pt>
                <c:pt idx="34">
                  <c:v>1995.5</c:v>
                </c:pt>
                <c:pt idx="35">
                  <c:v>1995.75</c:v>
                </c:pt>
                <c:pt idx="36">
                  <c:v>1996.0</c:v>
                </c:pt>
                <c:pt idx="37">
                  <c:v>1996.25</c:v>
                </c:pt>
                <c:pt idx="38">
                  <c:v>1996.5</c:v>
                </c:pt>
                <c:pt idx="39">
                  <c:v>1996.75</c:v>
                </c:pt>
                <c:pt idx="40">
                  <c:v>1997.0</c:v>
                </c:pt>
                <c:pt idx="41">
                  <c:v>1997.25</c:v>
                </c:pt>
                <c:pt idx="42">
                  <c:v>1997.5</c:v>
                </c:pt>
                <c:pt idx="43">
                  <c:v>1997.75</c:v>
                </c:pt>
                <c:pt idx="44">
                  <c:v>1998.0</c:v>
                </c:pt>
                <c:pt idx="45">
                  <c:v>1998.25</c:v>
                </c:pt>
                <c:pt idx="46">
                  <c:v>1998.5</c:v>
                </c:pt>
                <c:pt idx="47">
                  <c:v>1998.75</c:v>
                </c:pt>
                <c:pt idx="48">
                  <c:v>1999.0</c:v>
                </c:pt>
                <c:pt idx="49">
                  <c:v>1999.25</c:v>
                </c:pt>
                <c:pt idx="50">
                  <c:v>1999.5</c:v>
                </c:pt>
                <c:pt idx="51">
                  <c:v>1999.75</c:v>
                </c:pt>
                <c:pt idx="52">
                  <c:v>2000.0</c:v>
                </c:pt>
                <c:pt idx="53">
                  <c:v>2000.25</c:v>
                </c:pt>
                <c:pt idx="54">
                  <c:v>2000.5</c:v>
                </c:pt>
                <c:pt idx="55">
                  <c:v>2000.75</c:v>
                </c:pt>
                <c:pt idx="56">
                  <c:v>2001.0</c:v>
                </c:pt>
                <c:pt idx="57">
                  <c:v>2001.25</c:v>
                </c:pt>
                <c:pt idx="58">
                  <c:v>2001.5</c:v>
                </c:pt>
                <c:pt idx="59">
                  <c:v>2001.75</c:v>
                </c:pt>
                <c:pt idx="60">
                  <c:v>2002.0</c:v>
                </c:pt>
                <c:pt idx="61">
                  <c:v>2002.25</c:v>
                </c:pt>
                <c:pt idx="62">
                  <c:v>2002.5</c:v>
                </c:pt>
                <c:pt idx="63">
                  <c:v>2002.75</c:v>
                </c:pt>
                <c:pt idx="64">
                  <c:v>2003.0</c:v>
                </c:pt>
                <c:pt idx="65">
                  <c:v>2003.25</c:v>
                </c:pt>
                <c:pt idx="66">
                  <c:v>2003.5</c:v>
                </c:pt>
                <c:pt idx="67">
                  <c:v>2003.75</c:v>
                </c:pt>
                <c:pt idx="68">
                  <c:v>2004.0</c:v>
                </c:pt>
                <c:pt idx="69">
                  <c:v>2004.25</c:v>
                </c:pt>
                <c:pt idx="70">
                  <c:v>2004.5</c:v>
                </c:pt>
                <c:pt idx="71">
                  <c:v>2004.75</c:v>
                </c:pt>
                <c:pt idx="72">
                  <c:v>2005.0</c:v>
                </c:pt>
                <c:pt idx="73">
                  <c:v>2005.25</c:v>
                </c:pt>
                <c:pt idx="74">
                  <c:v>2005.5</c:v>
                </c:pt>
                <c:pt idx="75">
                  <c:v>2005.75</c:v>
                </c:pt>
                <c:pt idx="76">
                  <c:v>2006.0</c:v>
                </c:pt>
                <c:pt idx="77">
                  <c:v>2006.25</c:v>
                </c:pt>
                <c:pt idx="78">
                  <c:v>2006.5</c:v>
                </c:pt>
                <c:pt idx="79">
                  <c:v>2006.75</c:v>
                </c:pt>
                <c:pt idx="80">
                  <c:v>2007.0</c:v>
                </c:pt>
                <c:pt idx="81">
                  <c:v>2007.25</c:v>
                </c:pt>
                <c:pt idx="82">
                  <c:v>2007.5</c:v>
                </c:pt>
                <c:pt idx="83">
                  <c:v>2007.75</c:v>
                </c:pt>
                <c:pt idx="84">
                  <c:v>2008.0</c:v>
                </c:pt>
                <c:pt idx="85">
                  <c:v>2008.25</c:v>
                </c:pt>
                <c:pt idx="86">
                  <c:v>2008.5</c:v>
                </c:pt>
                <c:pt idx="87">
                  <c:v>2008.75</c:v>
                </c:pt>
                <c:pt idx="88">
                  <c:v>2009.0</c:v>
                </c:pt>
                <c:pt idx="89">
                  <c:v>2009.25</c:v>
                </c:pt>
                <c:pt idx="90">
                  <c:v>2009.5</c:v>
                </c:pt>
                <c:pt idx="91">
                  <c:v>2009.75</c:v>
                </c:pt>
                <c:pt idx="92">
                  <c:v>2010.0</c:v>
                </c:pt>
                <c:pt idx="93">
                  <c:v>2010.25</c:v>
                </c:pt>
                <c:pt idx="94">
                  <c:v>2010.5</c:v>
                </c:pt>
                <c:pt idx="95">
                  <c:v>2010.75</c:v>
                </c:pt>
                <c:pt idx="96">
                  <c:v>2011.0</c:v>
                </c:pt>
                <c:pt idx="97">
                  <c:v>2011.25</c:v>
                </c:pt>
                <c:pt idx="98">
                  <c:v>2011.5</c:v>
                </c:pt>
                <c:pt idx="99">
                  <c:v>2011.75</c:v>
                </c:pt>
                <c:pt idx="100">
                  <c:v>2012.0</c:v>
                </c:pt>
                <c:pt idx="101">
                  <c:v>2012.25</c:v>
                </c:pt>
                <c:pt idx="102">
                  <c:v>2012.5</c:v>
                </c:pt>
                <c:pt idx="103">
                  <c:v>2012.75</c:v>
                </c:pt>
                <c:pt idx="104">
                  <c:v>2013.0</c:v>
                </c:pt>
              </c:numCache>
            </c:numRef>
          </c:xVal>
          <c:yVal>
            <c:numRef>
              <c:f>Sheet1!$E$3:$E$107</c:f>
              <c:numCache>
                <c:formatCode>General</c:formatCode>
                <c:ptCount val="105"/>
                <c:pt idx="0">
                  <c:v>5.292481106699101</c:v>
                </c:pt>
                <c:pt idx="1">
                  <c:v>5.656977670181232</c:v>
                </c:pt>
                <c:pt idx="2">
                  <c:v>6.189808846586316</c:v>
                </c:pt>
                <c:pt idx="3">
                  <c:v>6.532120439850868</c:v>
                </c:pt>
                <c:pt idx="4">
                  <c:v>6.460723192019957</c:v>
                </c:pt>
                <c:pt idx="5">
                  <c:v>7.22820568453026</c:v>
                </c:pt>
                <c:pt idx="6">
                  <c:v>7.656409822705376</c:v>
                </c:pt>
                <c:pt idx="7">
                  <c:v>7.846314665038911</c:v>
                </c:pt>
                <c:pt idx="8">
                  <c:v>8.427880365683844</c:v>
                </c:pt>
                <c:pt idx="9">
                  <c:v>8.4954580215628</c:v>
                </c:pt>
                <c:pt idx="10">
                  <c:v>7.76683372379232</c:v>
                </c:pt>
                <c:pt idx="11">
                  <c:v>7.318312657277794</c:v>
                </c:pt>
                <c:pt idx="12">
                  <c:v>7.532275948372448</c:v>
                </c:pt>
                <c:pt idx="13">
                  <c:v>7.806709030389474</c:v>
                </c:pt>
                <c:pt idx="14">
                  <c:v>7.712454369765927</c:v>
                </c:pt>
                <c:pt idx="15">
                  <c:v>7.533201075131217</c:v>
                </c:pt>
                <c:pt idx="16">
                  <c:v>6.828159514374841</c:v>
                </c:pt>
                <c:pt idx="17">
                  <c:v>5.833851902268281</c:v>
                </c:pt>
                <c:pt idx="18">
                  <c:v>5.515958984240577</c:v>
                </c:pt>
                <c:pt idx="19">
                  <c:v>4.872047679515004</c:v>
                </c:pt>
                <c:pt idx="20">
                  <c:v>3.706735471320881</c:v>
                </c:pt>
                <c:pt idx="21">
                  <c:v>3.36242404732205</c:v>
                </c:pt>
                <c:pt idx="22">
                  <c:v>2.784176061118304</c:v>
                </c:pt>
                <c:pt idx="23">
                  <c:v>2.965227805052327</c:v>
                </c:pt>
                <c:pt idx="24">
                  <c:v>3.302717434236538</c:v>
                </c:pt>
                <c:pt idx="25">
                  <c:v>3.203324915274184</c:v>
                </c:pt>
                <c:pt idx="26">
                  <c:v>3.397819687931416</c:v>
                </c:pt>
                <c:pt idx="27">
                  <c:v>3.56948480845444</c:v>
                </c:pt>
                <c:pt idx="28">
                  <c:v>3.355374177684514</c:v>
                </c:pt>
                <c:pt idx="29">
                  <c:v>3.640099352162443</c:v>
                </c:pt>
                <c:pt idx="30">
                  <c:v>4.044080238574675</c:v>
                </c:pt>
                <c:pt idx="31">
                  <c:v>4.392136583140014</c:v>
                </c:pt>
                <c:pt idx="32">
                  <c:v>4.466255626583935</c:v>
                </c:pt>
                <c:pt idx="33">
                  <c:v>4.214998305914266</c:v>
                </c:pt>
                <c:pt idx="34">
                  <c:v>4.025710115639392</c:v>
                </c:pt>
                <c:pt idx="35">
                  <c:v>4.113924741858614</c:v>
                </c:pt>
                <c:pt idx="36">
                  <c:v>4.120805054418915</c:v>
                </c:pt>
                <c:pt idx="37">
                  <c:v>4.030083418307779</c:v>
                </c:pt>
                <c:pt idx="38">
                  <c:v>3.996258253851793</c:v>
                </c:pt>
                <c:pt idx="39">
                  <c:v>3.964766713303731</c:v>
                </c:pt>
                <c:pt idx="40">
                  <c:v>4.168634329260915</c:v>
                </c:pt>
                <c:pt idx="41">
                  <c:v>4.138967549134215</c:v>
                </c:pt>
                <c:pt idx="42">
                  <c:v>4.288288288288296</c:v>
                </c:pt>
                <c:pt idx="43">
                  <c:v>4.110106319436166</c:v>
                </c:pt>
                <c:pt idx="44">
                  <c:v>3.486033400197011</c:v>
                </c:pt>
                <c:pt idx="45">
                  <c:v>3.696330242637391</c:v>
                </c:pt>
                <c:pt idx="46">
                  <c:v>3.64706756980009</c:v>
                </c:pt>
                <c:pt idx="47">
                  <c:v>3.645405913820456</c:v>
                </c:pt>
                <c:pt idx="48">
                  <c:v>4.165189323693045</c:v>
                </c:pt>
                <c:pt idx="49">
                  <c:v>4.43589611484508</c:v>
                </c:pt>
                <c:pt idx="50">
                  <c:v>4.520368836683046</c:v>
                </c:pt>
                <c:pt idx="51">
                  <c:v>4.797413592594328</c:v>
                </c:pt>
                <c:pt idx="52">
                  <c:v>5.429074573641625</c:v>
                </c:pt>
                <c:pt idx="53">
                  <c:v>5.864897605999426</c:v>
                </c:pt>
                <c:pt idx="54">
                  <c:v>6.215595760822079</c:v>
                </c:pt>
                <c:pt idx="55">
                  <c:v>6.580201592119577</c:v>
                </c:pt>
                <c:pt idx="56">
                  <c:v>6.101136363636366</c:v>
                </c:pt>
                <c:pt idx="57">
                  <c:v>6.265009158130383</c:v>
                </c:pt>
                <c:pt idx="58">
                  <c:v>5.426065700895715</c:v>
                </c:pt>
                <c:pt idx="59">
                  <c:v>4.39339273536284</c:v>
                </c:pt>
                <c:pt idx="60">
                  <c:v>3.80016656672664</c:v>
                </c:pt>
                <c:pt idx="61">
                  <c:v>3.349096684534456</c:v>
                </c:pt>
                <c:pt idx="62">
                  <c:v>3.627051631629873</c:v>
                </c:pt>
                <c:pt idx="63">
                  <c:v>3.832593826727474</c:v>
                </c:pt>
                <c:pt idx="64">
                  <c:v>4.357058598656538</c:v>
                </c:pt>
                <c:pt idx="65">
                  <c:v>3.917452291632677</c:v>
                </c:pt>
                <c:pt idx="66">
                  <c:v>4.105829174019907</c:v>
                </c:pt>
                <c:pt idx="67">
                  <c:v>4.306766852541594</c:v>
                </c:pt>
                <c:pt idx="68">
                  <c:v>4.667435297136056</c:v>
                </c:pt>
                <c:pt idx="69">
                  <c:v>5.613078931940529</c:v>
                </c:pt>
                <c:pt idx="70">
                  <c:v>6.171204299479522</c:v>
                </c:pt>
                <c:pt idx="71">
                  <c:v>6.534525090172748</c:v>
                </c:pt>
                <c:pt idx="72">
                  <c:v>6.713584893823897</c:v>
                </c:pt>
                <c:pt idx="73">
                  <c:v>6.645412130637627</c:v>
                </c:pt>
                <c:pt idx="74">
                  <c:v>7.309162214742298</c:v>
                </c:pt>
                <c:pt idx="75">
                  <c:v>7.453693524327213</c:v>
                </c:pt>
                <c:pt idx="76">
                  <c:v>7.479448449015972</c:v>
                </c:pt>
                <c:pt idx="77">
                  <c:v>7.896318271870626</c:v>
                </c:pt>
                <c:pt idx="78">
                  <c:v>7.57666487487309</c:v>
                </c:pt>
                <c:pt idx="79">
                  <c:v>7.170399399814415</c:v>
                </c:pt>
                <c:pt idx="80">
                  <c:v>7.687070697173076</c:v>
                </c:pt>
                <c:pt idx="81">
                  <c:v>7.48969576873763</c:v>
                </c:pt>
                <c:pt idx="82">
                  <c:v>6.646531178897837</c:v>
                </c:pt>
                <c:pt idx="83">
                  <c:v>6.590939281669311</c:v>
                </c:pt>
                <c:pt idx="84">
                  <c:v>6.020117669386968</c:v>
                </c:pt>
                <c:pt idx="85">
                  <c:v>6.379155120737436</c:v>
                </c:pt>
                <c:pt idx="86">
                  <c:v>6.807976290005904</c:v>
                </c:pt>
                <c:pt idx="87">
                  <c:v>3.075698872454611</c:v>
                </c:pt>
                <c:pt idx="88">
                  <c:v>-0.406545019610028</c:v>
                </c:pt>
                <c:pt idx="89">
                  <c:v>-2.367509674106416</c:v>
                </c:pt>
                <c:pt idx="90">
                  <c:v>-3.132988568317918</c:v>
                </c:pt>
                <c:pt idx="91">
                  <c:v>-0.147115561609549</c:v>
                </c:pt>
                <c:pt idx="92">
                  <c:v>1.574270802487418</c:v>
                </c:pt>
                <c:pt idx="93">
                  <c:v>1.381223270904</c:v>
                </c:pt>
                <c:pt idx="94">
                  <c:v>0.91934793347606</c:v>
                </c:pt>
                <c:pt idx="95">
                  <c:v>0.589959959687311</c:v>
                </c:pt>
                <c:pt idx="96">
                  <c:v>1.707453971926716</c:v>
                </c:pt>
                <c:pt idx="97">
                  <c:v>2.835392655035783</c:v>
                </c:pt>
                <c:pt idx="98">
                  <c:v>3.337516869095817</c:v>
                </c:pt>
                <c:pt idx="99">
                  <c:v>3.216209831136411</c:v>
                </c:pt>
                <c:pt idx="100">
                  <c:v>3.343716041052594</c:v>
                </c:pt>
                <c:pt idx="101">
                  <c:v>2.459297720672358</c:v>
                </c:pt>
                <c:pt idx="102">
                  <c:v>2.377355849155646</c:v>
                </c:pt>
                <c:pt idx="103">
                  <c:v>2.781097827035522</c:v>
                </c:pt>
                <c:pt idx="104">
                  <c:v>2.322684024736111</c:v>
                </c:pt>
              </c:numCache>
            </c:numRef>
          </c:yVal>
          <c:smooth val="0"/>
        </c:ser>
        <c:ser>
          <c:idx val="4"/>
          <c:order val="1"/>
          <c:tx>
            <c:strRef>
              <c:f>Sheet1!$F$1:$F$2</c:f>
              <c:strCache>
                <c:ptCount val="1"/>
                <c:pt idx="0">
                  <c:v>Taylor's rule Actual Federal</c:v>
                </c:pt>
              </c:strCache>
            </c:strRef>
          </c:tx>
          <c:spPr>
            <a:ln w="44450">
              <a:solidFill>
                <a:srgbClr val="FF0000"/>
              </a:solidFill>
            </a:ln>
          </c:spPr>
          <c:marker>
            <c:symbol val="none"/>
          </c:marker>
          <c:xVal>
            <c:numRef>
              <c:f>Sheet1!$A$3:$A$107</c:f>
              <c:numCache>
                <c:formatCode>0.00</c:formatCode>
                <c:ptCount val="105"/>
                <c:pt idx="0">
                  <c:v>1987.0</c:v>
                </c:pt>
                <c:pt idx="1">
                  <c:v>1987.25</c:v>
                </c:pt>
                <c:pt idx="2">
                  <c:v>1987.5</c:v>
                </c:pt>
                <c:pt idx="3">
                  <c:v>1987.75</c:v>
                </c:pt>
                <c:pt idx="4">
                  <c:v>1988.0</c:v>
                </c:pt>
                <c:pt idx="5">
                  <c:v>1988.25</c:v>
                </c:pt>
                <c:pt idx="6">
                  <c:v>1988.5</c:v>
                </c:pt>
                <c:pt idx="7">
                  <c:v>1988.75</c:v>
                </c:pt>
                <c:pt idx="8">
                  <c:v>1989.0</c:v>
                </c:pt>
                <c:pt idx="9">
                  <c:v>1989.25</c:v>
                </c:pt>
                <c:pt idx="10">
                  <c:v>1989.5</c:v>
                </c:pt>
                <c:pt idx="11">
                  <c:v>1989.75</c:v>
                </c:pt>
                <c:pt idx="12">
                  <c:v>1990.0</c:v>
                </c:pt>
                <c:pt idx="13">
                  <c:v>1990.25</c:v>
                </c:pt>
                <c:pt idx="14">
                  <c:v>1990.5</c:v>
                </c:pt>
                <c:pt idx="15">
                  <c:v>1990.75</c:v>
                </c:pt>
                <c:pt idx="16">
                  <c:v>1991.0</c:v>
                </c:pt>
                <c:pt idx="17">
                  <c:v>1991.25</c:v>
                </c:pt>
                <c:pt idx="18">
                  <c:v>1991.5</c:v>
                </c:pt>
                <c:pt idx="19">
                  <c:v>1991.75</c:v>
                </c:pt>
                <c:pt idx="20">
                  <c:v>1992.0</c:v>
                </c:pt>
                <c:pt idx="21">
                  <c:v>1992.25</c:v>
                </c:pt>
                <c:pt idx="22">
                  <c:v>1992.5</c:v>
                </c:pt>
                <c:pt idx="23">
                  <c:v>1992.75</c:v>
                </c:pt>
                <c:pt idx="24">
                  <c:v>1993.0</c:v>
                </c:pt>
                <c:pt idx="25">
                  <c:v>1993.25</c:v>
                </c:pt>
                <c:pt idx="26">
                  <c:v>1993.5</c:v>
                </c:pt>
                <c:pt idx="27">
                  <c:v>1993.75</c:v>
                </c:pt>
                <c:pt idx="28">
                  <c:v>1994.0</c:v>
                </c:pt>
                <c:pt idx="29">
                  <c:v>1994.25</c:v>
                </c:pt>
                <c:pt idx="30">
                  <c:v>1994.5</c:v>
                </c:pt>
                <c:pt idx="31">
                  <c:v>1994.75</c:v>
                </c:pt>
                <c:pt idx="32">
                  <c:v>1995.0</c:v>
                </c:pt>
                <c:pt idx="33">
                  <c:v>1995.25</c:v>
                </c:pt>
                <c:pt idx="34">
                  <c:v>1995.5</c:v>
                </c:pt>
                <c:pt idx="35">
                  <c:v>1995.75</c:v>
                </c:pt>
                <c:pt idx="36">
                  <c:v>1996.0</c:v>
                </c:pt>
                <c:pt idx="37">
                  <c:v>1996.25</c:v>
                </c:pt>
                <c:pt idx="38">
                  <c:v>1996.5</c:v>
                </c:pt>
                <c:pt idx="39">
                  <c:v>1996.75</c:v>
                </c:pt>
                <c:pt idx="40">
                  <c:v>1997.0</c:v>
                </c:pt>
                <c:pt idx="41">
                  <c:v>1997.25</c:v>
                </c:pt>
                <c:pt idx="42">
                  <c:v>1997.5</c:v>
                </c:pt>
                <c:pt idx="43">
                  <c:v>1997.75</c:v>
                </c:pt>
                <c:pt idx="44">
                  <c:v>1998.0</c:v>
                </c:pt>
                <c:pt idx="45">
                  <c:v>1998.25</c:v>
                </c:pt>
                <c:pt idx="46">
                  <c:v>1998.5</c:v>
                </c:pt>
                <c:pt idx="47">
                  <c:v>1998.75</c:v>
                </c:pt>
                <c:pt idx="48">
                  <c:v>1999.0</c:v>
                </c:pt>
                <c:pt idx="49">
                  <c:v>1999.25</c:v>
                </c:pt>
                <c:pt idx="50">
                  <c:v>1999.5</c:v>
                </c:pt>
                <c:pt idx="51">
                  <c:v>1999.75</c:v>
                </c:pt>
                <c:pt idx="52">
                  <c:v>2000.0</c:v>
                </c:pt>
                <c:pt idx="53">
                  <c:v>2000.25</c:v>
                </c:pt>
                <c:pt idx="54">
                  <c:v>2000.5</c:v>
                </c:pt>
                <c:pt idx="55">
                  <c:v>2000.75</c:v>
                </c:pt>
                <c:pt idx="56">
                  <c:v>2001.0</c:v>
                </c:pt>
                <c:pt idx="57">
                  <c:v>2001.25</c:v>
                </c:pt>
                <c:pt idx="58">
                  <c:v>2001.5</c:v>
                </c:pt>
                <c:pt idx="59">
                  <c:v>2001.75</c:v>
                </c:pt>
                <c:pt idx="60">
                  <c:v>2002.0</c:v>
                </c:pt>
                <c:pt idx="61">
                  <c:v>2002.25</c:v>
                </c:pt>
                <c:pt idx="62">
                  <c:v>2002.5</c:v>
                </c:pt>
                <c:pt idx="63">
                  <c:v>2002.75</c:v>
                </c:pt>
                <c:pt idx="64">
                  <c:v>2003.0</c:v>
                </c:pt>
                <c:pt idx="65">
                  <c:v>2003.25</c:v>
                </c:pt>
                <c:pt idx="66">
                  <c:v>2003.5</c:v>
                </c:pt>
                <c:pt idx="67">
                  <c:v>2003.75</c:v>
                </c:pt>
                <c:pt idx="68">
                  <c:v>2004.0</c:v>
                </c:pt>
                <c:pt idx="69">
                  <c:v>2004.25</c:v>
                </c:pt>
                <c:pt idx="70">
                  <c:v>2004.5</c:v>
                </c:pt>
                <c:pt idx="71">
                  <c:v>2004.75</c:v>
                </c:pt>
                <c:pt idx="72">
                  <c:v>2005.0</c:v>
                </c:pt>
                <c:pt idx="73">
                  <c:v>2005.25</c:v>
                </c:pt>
                <c:pt idx="74">
                  <c:v>2005.5</c:v>
                </c:pt>
                <c:pt idx="75">
                  <c:v>2005.75</c:v>
                </c:pt>
                <c:pt idx="76">
                  <c:v>2006.0</c:v>
                </c:pt>
                <c:pt idx="77">
                  <c:v>2006.25</c:v>
                </c:pt>
                <c:pt idx="78">
                  <c:v>2006.5</c:v>
                </c:pt>
                <c:pt idx="79">
                  <c:v>2006.75</c:v>
                </c:pt>
                <c:pt idx="80">
                  <c:v>2007.0</c:v>
                </c:pt>
                <c:pt idx="81">
                  <c:v>2007.25</c:v>
                </c:pt>
                <c:pt idx="82">
                  <c:v>2007.5</c:v>
                </c:pt>
                <c:pt idx="83">
                  <c:v>2007.75</c:v>
                </c:pt>
                <c:pt idx="84">
                  <c:v>2008.0</c:v>
                </c:pt>
                <c:pt idx="85">
                  <c:v>2008.25</c:v>
                </c:pt>
                <c:pt idx="86">
                  <c:v>2008.5</c:v>
                </c:pt>
                <c:pt idx="87">
                  <c:v>2008.75</c:v>
                </c:pt>
                <c:pt idx="88">
                  <c:v>2009.0</c:v>
                </c:pt>
                <c:pt idx="89">
                  <c:v>2009.25</c:v>
                </c:pt>
                <c:pt idx="90">
                  <c:v>2009.5</c:v>
                </c:pt>
                <c:pt idx="91">
                  <c:v>2009.75</c:v>
                </c:pt>
                <c:pt idx="92">
                  <c:v>2010.0</c:v>
                </c:pt>
                <c:pt idx="93">
                  <c:v>2010.25</c:v>
                </c:pt>
                <c:pt idx="94">
                  <c:v>2010.5</c:v>
                </c:pt>
                <c:pt idx="95">
                  <c:v>2010.75</c:v>
                </c:pt>
                <c:pt idx="96">
                  <c:v>2011.0</c:v>
                </c:pt>
                <c:pt idx="97">
                  <c:v>2011.25</c:v>
                </c:pt>
                <c:pt idx="98">
                  <c:v>2011.5</c:v>
                </c:pt>
                <c:pt idx="99">
                  <c:v>2011.75</c:v>
                </c:pt>
                <c:pt idx="100">
                  <c:v>2012.0</c:v>
                </c:pt>
                <c:pt idx="101">
                  <c:v>2012.25</c:v>
                </c:pt>
                <c:pt idx="102">
                  <c:v>2012.5</c:v>
                </c:pt>
                <c:pt idx="103">
                  <c:v>2012.75</c:v>
                </c:pt>
                <c:pt idx="104">
                  <c:v>2013.0</c:v>
                </c:pt>
              </c:numCache>
            </c:numRef>
          </c:xVal>
          <c:yVal>
            <c:numRef>
              <c:f>Sheet1!$F$3:$F$107</c:f>
              <c:numCache>
                <c:formatCode>General</c:formatCode>
                <c:ptCount val="105"/>
                <c:pt idx="0">
                  <c:v>6.22</c:v>
                </c:pt>
                <c:pt idx="1">
                  <c:v>6.649999999999998</c:v>
                </c:pt>
                <c:pt idx="2">
                  <c:v>6.843333333</c:v>
                </c:pt>
                <c:pt idx="3">
                  <c:v>6.916666667</c:v>
                </c:pt>
                <c:pt idx="4">
                  <c:v>6.663333332999994</c:v>
                </c:pt>
                <c:pt idx="5">
                  <c:v>7.156666666999994</c:v>
                </c:pt>
                <c:pt idx="6">
                  <c:v>7.983333333</c:v>
                </c:pt>
                <c:pt idx="7">
                  <c:v>8.47</c:v>
                </c:pt>
                <c:pt idx="8">
                  <c:v>9.443333333</c:v>
                </c:pt>
                <c:pt idx="9">
                  <c:v>9.726666667000001</c:v>
                </c:pt>
                <c:pt idx="10">
                  <c:v>9.083333333</c:v>
                </c:pt>
                <c:pt idx="11">
                  <c:v>8.613333333000001</c:v>
                </c:pt>
                <c:pt idx="12">
                  <c:v>8.25</c:v>
                </c:pt>
                <c:pt idx="13">
                  <c:v>8.243333332999998</c:v>
                </c:pt>
                <c:pt idx="14">
                  <c:v>8.16</c:v>
                </c:pt>
                <c:pt idx="15">
                  <c:v>7.743333333</c:v>
                </c:pt>
                <c:pt idx="16">
                  <c:v>6.426666667</c:v>
                </c:pt>
                <c:pt idx="17">
                  <c:v>5.863333332999995</c:v>
                </c:pt>
                <c:pt idx="18">
                  <c:v>5.643333333</c:v>
                </c:pt>
                <c:pt idx="19">
                  <c:v>4.816666666999994</c:v>
                </c:pt>
                <c:pt idx="20">
                  <c:v>4.023333333</c:v>
                </c:pt>
                <c:pt idx="21">
                  <c:v>3.77</c:v>
                </c:pt>
                <c:pt idx="22">
                  <c:v>3.256666667</c:v>
                </c:pt>
                <c:pt idx="23">
                  <c:v>3.036666667</c:v>
                </c:pt>
                <c:pt idx="24">
                  <c:v>3.04</c:v>
                </c:pt>
                <c:pt idx="25">
                  <c:v>3.0</c:v>
                </c:pt>
                <c:pt idx="26">
                  <c:v>3.06</c:v>
                </c:pt>
                <c:pt idx="27">
                  <c:v>2.99</c:v>
                </c:pt>
                <c:pt idx="28">
                  <c:v>3.213333333</c:v>
                </c:pt>
                <c:pt idx="29">
                  <c:v>3.94</c:v>
                </c:pt>
                <c:pt idx="30">
                  <c:v>4.486666667</c:v>
                </c:pt>
                <c:pt idx="31">
                  <c:v>5.166666666999994</c:v>
                </c:pt>
                <c:pt idx="32">
                  <c:v>5.81</c:v>
                </c:pt>
                <c:pt idx="33">
                  <c:v>6.02</c:v>
                </c:pt>
                <c:pt idx="34">
                  <c:v>5.796666667</c:v>
                </c:pt>
                <c:pt idx="35">
                  <c:v>5.72</c:v>
                </c:pt>
                <c:pt idx="36">
                  <c:v>5.363333332999995</c:v>
                </c:pt>
                <c:pt idx="37">
                  <c:v>5.243333333</c:v>
                </c:pt>
                <c:pt idx="38">
                  <c:v>5.306666667</c:v>
                </c:pt>
                <c:pt idx="39">
                  <c:v>5.28</c:v>
                </c:pt>
                <c:pt idx="40">
                  <c:v>5.276666667</c:v>
                </c:pt>
                <c:pt idx="41">
                  <c:v>5.523333333</c:v>
                </c:pt>
                <c:pt idx="42">
                  <c:v>5.533333333</c:v>
                </c:pt>
                <c:pt idx="43">
                  <c:v>5.506666667</c:v>
                </c:pt>
                <c:pt idx="44">
                  <c:v>5.52</c:v>
                </c:pt>
                <c:pt idx="45">
                  <c:v>5.5</c:v>
                </c:pt>
                <c:pt idx="46">
                  <c:v>5.533333333</c:v>
                </c:pt>
                <c:pt idx="47">
                  <c:v>4.859999999999998</c:v>
                </c:pt>
                <c:pt idx="48">
                  <c:v>4.733333333</c:v>
                </c:pt>
                <c:pt idx="49">
                  <c:v>4.746666667</c:v>
                </c:pt>
                <c:pt idx="50">
                  <c:v>5.093333333</c:v>
                </c:pt>
                <c:pt idx="51">
                  <c:v>5.306666667</c:v>
                </c:pt>
                <c:pt idx="52">
                  <c:v>5.676666667</c:v>
                </c:pt>
                <c:pt idx="53">
                  <c:v>6.273333333</c:v>
                </c:pt>
                <c:pt idx="54">
                  <c:v>6.52</c:v>
                </c:pt>
                <c:pt idx="55">
                  <c:v>6.473333333</c:v>
                </c:pt>
                <c:pt idx="56">
                  <c:v>5.593333333</c:v>
                </c:pt>
                <c:pt idx="57">
                  <c:v>4.326666666999994</c:v>
                </c:pt>
                <c:pt idx="58">
                  <c:v>3.496666666999999</c:v>
                </c:pt>
                <c:pt idx="59">
                  <c:v>2.133333333</c:v>
                </c:pt>
                <c:pt idx="60">
                  <c:v>1.733333333</c:v>
                </c:pt>
                <c:pt idx="61">
                  <c:v>1.75</c:v>
                </c:pt>
                <c:pt idx="62">
                  <c:v>1.74</c:v>
                </c:pt>
                <c:pt idx="63">
                  <c:v>1.443333333</c:v>
                </c:pt>
                <c:pt idx="64">
                  <c:v>1.25</c:v>
                </c:pt>
                <c:pt idx="65">
                  <c:v>1.246666667</c:v>
                </c:pt>
                <c:pt idx="66">
                  <c:v>1.016666667</c:v>
                </c:pt>
                <c:pt idx="67">
                  <c:v>0.996666667</c:v>
                </c:pt>
                <c:pt idx="68">
                  <c:v>1.003333333</c:v>
                </c:pt>
                <c:pt idx="69">
                  <c:v>1.01</c:v>
                </c:pt>
                <c:pt idx="70">
                  <c:v>1.433333333</c:v>
                </c:pt>
                <c:pt idx="71">
                  <c:v>1.95</c:v>
                </c:pt>
                <c:pt idx="72">
                  <c:v>2.47</c:v>
                </c:pt>
                <c:pt idx="73">
                  <c:v>2.943333333</c:v>
                </c:pt>
                <c:pt idx="74">
                  <c:v>3.46</c:v>
                </c:pt>
                <c:pt idx="75">
                  <c:v>3.98</c:v>
                </c:pt>
                <c:pt idx="76">
                  <c:v>4.456666666666667</c:v>
                </c:pt>
                <c:pt idx="77">
                  <c:v>4.906666666666668</c:v>
                </c:pt>
                <c:pt idx="78">
                  <c:v>5.246666666666667</c:v>
                </c:pt>
                <c:pt idx="79">
                  <c:v>5.246666666666667</c:v>
                </c:pt>
                <c:pt idx="80">
                  <c:v>5.256666666666667</c:v>
                </c:pt>
                <c:pt idx="81">
                  <c:v>5.25</c:v>
                </c:pt>
                <c:pt idx="82">
                  <c:v>5.07333333333334</c:v>
                </c:pt>
                <c:pt idx="83">
                  <c:v>4.496666666666667</c:v>
                </c:pt>
                <c:pt idx="84">
                  <c:v>3.176666666666666</c:v>
                </c:pt>
                <c:pt idx="85">
                  <c:v>2.086666666666666</c:v>
                </c:pt>
                <c:pt idx="86">
                  <c:v>1.94</c:v>
                </c:pt>
                <c:pt idx="87">
                  <c:v>0.506666666666667</c:v>
                </c:pt>
                <c:pt idx="88">
                  <c:v>0.18</c:v>
                </c:pt>
                <c:pt idx="89">
                  <c:v>0.18</c:v>
                </c:pt>
                <c:pt idx="90">
                  <c:v>0.16</c:v>
                </c:pt>
                <c:pt idx="91">
                  <c:v>0.12</c:v>
                </c:pt>
                <c:pt idx="92" formatCode="0.00">
                  <c:v>0.13</c:v>
                </c:pt>
                <c:pt idx="93" formatCode="0.00">
                  <c:v>0.19</c:v>
                </c:pt>
                <c:pt idx="94" formatCode="0.00">
                  <c:v>0.19</c:v>
                </c:pt>
                <c:pt idx="95" formatCode="0.00">
                  <c:v>0.19</c:v>
                </c:pt>
                <c:pt idx="96" formatCode="0.00">
                  <c:v>0.16</c:v>
                </c:pt>
                <c:pt idx="97" formatCode="0.00">
                  <c:v>0.09</c:v>
                </c:pt>
                <c:pt idx="98" formatCode="0.00">
                  <c:v>0.08</c:v>
                </c:pt>
                <c:pt idx="99" formatCode="0.00">
                  <c:v>0.07</c:v>
                </c:pt>
                <c:pt idx="100" formatCode="0.00">
                  <c:v>0.1</c:v>
                </c:pt>
                <c:pt idx="101" formatCode="0.00">
                  <c:v>0.15</c:v>
                </c:pt>
                <c:pt idx="102" formatCode="0.00">
                  <c:v>0.14</c:v>
                </c:pt>
                <c:pt idx="103" formatCode="0.00">
                  <c:v>0.16</c:v>
                </c:pt>
                <c:pt idx="104" formatCode="0.00">
                  <c:v>0.14</c:v>
                </c:pt>
              </c:numCache>
            </c:numRef>
          </c:yVal>
          <c:smooth val="0"/>
        </c:ser>
        <c:dLbls>
          <c:showLegendKey val="0"/>
          <c:showVal val="0"/>
          <c:showCatName val="0"/>
          <c:showSerName val="0"/>
          <c:showPercent val="0"/>
          <c:showBubbleSize val="0"/>
        </c:dLbls>
        <c:axId val="2135286664"/>
        <c:axId val="2135291304"/>
      </c:scatterChart>
      <c:valAx>
        <c:axId val="2135286664"/>
        <c:scaling>
          <c:orientation val="minMax"/>
          <c:max val="2013.0"/>
          <c:min val="1987.0"/>
        </c:scaling>
        <c:delete val="0"/>
        <c:axPos val="b"/>
        <c:numFmt formatCode="0" sourceLinked="0"/>
        <c:majorTickMark val="out"/>
        <c:minorTickMark val="none"/>
        <c:tickLblPos val="nextTo"/>
        <c:txPr>
          <a:bodyPr rot="-5400000" vert="horz"/>
          <a:lstStyle/>
          <a:p>
            <a:pPr>
              <a:defRPr sz="2000">
                <a:latin typeface="Arial" pitchFamily="34" charset="0"/>
                <a:cs typeface="Arial" pitchFamily="34" charset="0"/>
              </a:defRPr>
            </a:pPr>
            <a:endParaRPr lang="en-US"/>
          </a:p>
        </c:txPr>
        <c:crossAx val="2135291304"/>
        <c:crossesAt val="-1000.0"/>
        <c:crossBetween val="midCat"/>
        <c:majorUnit val="1.0"/>
        <c:minorUnit val="1.0"/>
      </c:valAx>
      <c:valAx>
        <c:axId val="2135291304"/>
        <c:scaling>
          <c:orientation val="minMax"/>
          <c:max val="10.0"/>
          <c:min val="-3.0"/>
        </c:scaling>
        <c:delete val="0"/>
        <c:axPos val="l"/>
        <c:title>
          <c:tx>
            <c:rich>
              <a:bodyPr rot="-5400000" vert="horz"/>
              <a:lstStyle/>
              <a:p>
                <a:pPr>
                  <a:defRPr sz="2000"/>
                </a:pPr>
                <a:r>
                  <a:rPr lang="en-US" sz="2000" dirty="0" smtClean="0"/>
                  <a:t>percent</a:t>
                </a:r>
                <a:endParaRPr lang="en-US" sz="2000" dirty="0"/>
              </a:p>
            </c:rich>
          </c:tx>
          <c:layout/>
          <c:overlay val="0"/>
        </c:title>
        <c:numFmt formatCode="General" sourceLinked="1"/>
        <c:majorTickMark val="out"/>
        <c:minorTickMark val="none"/>
        <c:tickLblPos val="nextTo"/>
        <c:txPr>
          <a:bodyPr/>
          <a:lstStyle/>
          <a:p>
            <a:pPr>
              <a:defRPr sz="2000">
                <a:latin typeface="Arial" pitchFamily="34" charset="0"/>
                <a:cs typeface="Arial" pitchFamily="34" charset="0"/>
              </a:defRPr>
            </a:pPr>
            <a:endParaRPr lang="en-US"/>
          </a:p>
        </c:txPr>
        <c:crossAx val="2135286664"/>
        <c:crosses val="autoZero"/>
        <c:crossBetween val="midCat"/>
        <c:majorUnit val="1.0"/>
        <c:minorUnit val="0.4"/>
      </c:valAx>
      <c:spPr>
        <a:solidFill>
          <a:schemeClr val="bg1"/>
        </a:solidFill>
        <a:ln>
          <a:solidFill>
            <a:schemeClr val="tx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25.wmf"/><Relationship Id="rId5" Type="http://schemas.openxmlformats.org/officeDocument/2006/relationships/image" Target="../media/image26.wmf"/><Relationship Id="rId1" Type="http://schemas.openxmlformats.org/officeDocument/2006/relationships/image" Target="../media/image22.wmf"/><Relationship Id="rId2"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image" Target="../media/image31.wmf"/><Relationship Id="rId1" Type="http://schemas.openxmlformats.org/officeDocument/2006/relationships/image" Target="../media/image27.wmf"/><Relationship Id="rId2"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4" Type="http://schemas.openxmlformats.org/officeDocument/2006/relationships/image" Target="../media/image43.wmf"/><Relationship Id="rId1" Type="http://schemas.openxmlformats.org/officeDocument/2006/relationships/image" Target="../media/image40.wmf"/><Relationship Id="rId2"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 Id="rId3"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wmf"/><Relationship Id="rId4" Type="http://schemas.openxmlformats.org/officeDocument/2006/relationships/image" Target="../media/image51.wmf"/><Relationship Id="rId5" Type="http://schemas.openxmlformats.org/officeDocument/2006/relationships/image" Target="../media/image52.wmf"/><Relationship Id="rId6" Type="http://schemas.openxmlformats.org/officeDocument/2006/relationships/image" Target="../media/image53.wmf"/><Relationship Id="rId7" Type="http://schemas.openxmlformats.org/officeDocument/2006/relationships/image" Target="../media/image54.wmf"/><Relationship Id="rId1" Type="http://schemas.openxmlformats.org/officeDocument/2006/relationships/image" Target="../media/image48.wmf"/><Relationship Id="rId2"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5.wmf"/><Relationship Id="rId3"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4" Type="http://schemas.openxmlformats.org/officeDocument/2006/relationships/image" Target="../media/image58.png"/><Relationship Id="rId1" Type="http://schemas.openxmlformats.org/officeDocument/2006/relationships/image" Target="../media/image55.png"/><Relationship Id="rId2"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0.wmf"/><Relationship Id="rId4" Type="http://schemas.openxmlformats.org/officeDocument/2006/relationships/image" Target="../media/image57.wmf"/><Relationship Id="rId1" Type="http://schemas.openxmlformats.org/officeDocument/2006/relationships/image" Target="../media/image59.png"/><Relationship Id="rId2" Type="http://schemas.openxmlformats.org/officeDocument/2006/relationships/image" Target="../media/image58.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4" Type="http://schemas.openxmlformats.org/officeDocument/2006/relationships/image" Target="../media/image57.wmf"/><Relationship Id="rId1" Type="http://schemas.openxmlformats.org/officeDocument/2006/relationships/image" Target="../media/image61.png"/><Relationship Id="rId2" Type="http://schemas.openxmlformats.org/officeDocument/2006/relationships/image" Target="../media/image58.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4.wmf"/><Relationship Id="rId4" Type="http://schemas.openxmlformats.org/officeDocument/2006/relationships/image" Target="../media/image57.wmf"/><Relationship Id="rId1" Type="http://schemas.openxmlformats.org/officeDocument/2006/relationships/image" Target="../media/image63.png"/><Relationship Id="rId2" Type="http://schemas.openxmlformats.org/officeDocument/2006/relationships/image" Target="../media/image58.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6.wmf"/><Relationship Id="rId4" Type="http://schemas.openxmlformats.org/officeDocument/2006/relationships/image" Target="../media/image67.png"/><Relationship Id="rId1" Type="http://schemas.openxmlformats.org/officeDocument/2006/relationships/image" Target="../media/image65.png"/><Relationship Id="rId2"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6.wmf"/><Relationship Id="rId4" Type="http://schemas.openxmlformats.org/officeDocument/2006/relationships/image" Target="../media/image67.png"/><Relationship Id="rId1" Type="http://schemas.openxmlformats.org/officeDocument/2006/relationships/image" Target="../media/image68.png"/><Relationship Id="rId2"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6.wmf"/><Relationship Id="rId4" Type="http://schemas.openxmlformats.org/officeDocument/2006/relationships/image" Target="../media/image67.png"/><Relationship Id="rId1" Type="http://schemas.openxmlformats.org/officeDocument/2006/relationships/image" Target="../media/image69.png"/><Relationship Id="rId2"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6.wmf"/><Relationship Id="rId4" Type="http://schemas.openxmlformats.org/officeDocument/2006/relationships/image" Target="../media/image67.png"/><Relationship Id="rId1" Type="http://schemas.openxmlformats.org/officeDocument/2006/relationships/image" Target="../media/image70.png"/><Relationship Id="rId2" Type="http://schemas.openxmlformats.org/officeDocument/2006/relationships/image" Target="../media/image6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2.wmf"/><Relationship Id="rId4" Type="http://schemas.openxmlformats.org/officeDocument/2006/relationships/image" Target="../media/image73.png"/><Relationship Id="rId1" Type="http://schemas.openxmlformats.org/officeDocument/2006/relationships/image" Target="../media/image71.png"/><Relationship Id="rId2" Type="http://schemas.openxmlformats.org/officeDocument/2006/relationships/image" Target="../media/image5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2.wmf"/><Relationship Id="rId4" Type="http://schemas.openxmlformats.org/officeDocument/2006/relationships/image" Target="../media/image73.png"/><Relationship Id="rId1" Type="http://schemas.openxmlformats.org/officeDocument/2006/relationships/image" Target="../media/image74.png"/><Relationship Id="rId2"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2.wmf"/><Relationship Id="rId4" Type="http://schemas.openxmlformats.org/officeDocument/2006/relationships/image" Target="../media/image73.png"/><Relationship Id="rId1" Type="http://schemas.openxmlformats.org/officeDocument/2006/relationships/image" Target="../media/image75.png"/><Relationship Id="rId2" Type="http://schemas.openxmlformats.org/officeDocument/2006/relationships/image" Target="../media/image6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2.wmf"/><Relationship Id="rId4" Type="http://schemas.openxmlformats.org/officeDocument/2006/relationships/image" Target="../media/image73.png"/><Relationship Id="rId1" Type="http://schemas.openxmlformats.org/officeDocument/2006/relationships/image" Target="../media/image76.png"/><Relationship Id="rId2" Type="http://schemas.openxmlformats.org/officeDocument/2006/relationships/image" Target="../media/image6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7.wmf"/><Relationship Id="rId2" Type="http://schemas.openxmlformats.org/officeDocument/2006/relationships/image" Target="../media/image7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7.wmf"/><Relationship Id="rId2"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wmf"/><Relationship Id="rId5" Type="http://schemas.openxmlformats.org/officeDocument/2006/relationships/image" Target="../media/image21.wmf"/><Relationship Id="rId1" Type="http://schemas.openxmlformats.org/officeDocument/2006/relationships/image" Target="../media/image17.wmf"/><Relationship Id="rId2"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This chapter is probably the most challenging in the text, but also one of the most worthwhile.  </a:t>
            </a:r>
          </a:p>
          <a:p>
            <a:pPr eaLnBrk="1" hangingPunct="1"/>
            <a:endParaRPr lang="en-US" sz="1200" dirty="0" smtClean="0"/>
          </a:p>
          <a:p>
            <a:pPr eaLnBrk="1" hangingPunct="1"/>
            <a:r>
              <a:rPr lang="en-US" sz="1200" dirty="0" smtClean="0"/>
              <a:t>To make it easier for students, emphasize the connections between the model’s elements and what students have learned previously.  If some students feel overwhelmed by the notation, remind them that the concepts behind the notation are familiar:  the IS curve, the Phillips curve, the Fisher equation, and others. </a:t>
            </a:r>
            <a:endParaRPr lang="en-US" dirty="0" smtClean="0"/>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558925" y="650875"/>
            <a:ext cx="3748088" cy="2811463"/>
          </a:xfrm>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Fisher equation, familiar from Chapter 4, states that the nominal interest rate equals the real interest rate plus the inflation rate.  </a:t>
            </a:r>
          </a:p>
          <a:p>
            <a:endParaRPr lang="en-US" smtClean="0"/>
          </a:p>
          <a:p>
            <a:r>
              <a:rPr lang="en-US" smtClean="0"/>
              <a:t>The equation on this slide is obtained by solving the Fisher equation for the real interest rate, and using the expected (rather than actual/realized) inflation rate to determine the </a:t>
            </a:r>
            <a:r>
              <a:rPr lang="en-US" i="1" smtClean="0"/>
              <a:t>ex ante</a:t>
            </a:r>
            <a:r>
              <a:rPr lang="en-US" smtClean="0"/>
              <a:t> (rather than </a:t>
            </a:r>
            <a:r>
              <a:rPr lang="en-US" i="1" smtClean="0"/>
              <a:t>ex post</a:t>
            </a:r>
            <a:r>
              <a:rPr lang="en-US" smtClean="0"/>
              <a:t>) real interest rate.  </a:t>
            </a:r>
          </a:p>
          <a:p>
            <a:endParaRPr lang="en-US" smtClean="0"/>
          </a:p>
          <a:p>
            <a:r>
              <a:rPr lang="en-US" smtClean="0"/>
              <a:t>Thus, the real return savers expect to earn on their loans, and the real cost borrowers expect to pay on their debts, is the nominal interest rate minus the inflation rate people expect.  </a:t>
            </a:r>
          </a:p>
        </p:txBody>
      </p:sp>
      <p:sp>
        <p:nvSpPr>
          <p:cNvPr id="4" name="Slide Number Placeholder 3"/>
          <p:cNvSpPr>
            <a:spLocks noGrp="1"/>
          </p:cNvSpPr>
          <p:nvPr>
            <p:ph type="sldNum" sz="quarter" idx="5"/>
          </p:nvPr>
        </p:nvSpPr>
        <p:spPr/>
        <p:txBody>
          <a:bodyPr/>
          <a:lstStyle/>
          <a:p>
            <a:pPr>
              <a:defRPr/>
            </a:pPr>
            <a:fld id="{8734A19B-DDEE-43EC-BAE9-29B0D64E29F8}" type="slidenum">
              <a:rPr lang="en-US" smtClean="0"/>
              <a:pPr>
                <a:defRPr/>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558925" y="650875"/>
            <a:ext cx="3748088" cy="28114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Current inflation is affected by three things:</a:t>
            </a:r>
          </a:p>
          <a:p>
            <a:endParaRPr lang="en-US" dirty="0" smtClean="0"/>
          </a:p>
          <a:p>
            <a:r>
              <a:rPr lang="en-US" dirty="0" smtClean="0"/>
              <a:t>1) the rate of inflation people expected in the previous period, because it figured into their previous wage and price-setting decisions</a:t>
            </a:r>
          </a:p>
          <a:p>
            <a:endParaRPr lang="en-US" dirty="0" smtClean="0"/>
          </a:p>
          <a:p>
            <a:r>
              <a:rPr lang="en-US" dirty="0" smtClean="0"/>
              <a:t>2) the output gap:  when output is above its natural level, firms experience rising marginal costs, so they raise prices faster.  When output is below its natural level, marginal costs fall, so firms slow the rate of their price increases.  </a:t>
            </a:r>
          </a:p>
          <a:p>
            <a:endParaRPr lang="en-US" dirty="0" smtClean="0"/>
          </a:p>
          <a:p>
            <a:r>
              <a:rPr lang="en-US" dirty="0" smtClean="0"/>
              <a:t>3) a supply shock (</a:t>
            </a:r>
            <a:r>
              <a:rPr lang="en-US" i="1" dirty="0" smtClean="0"/>
              <a:t>e.g</a:t>
            </a:r>
            <a:r>
              <a:rPr lang="en-US" dirty="0" smtClean="0"/>
              <a:t>. sharp changes in the price of oil), as discussed in Chapter 14</a:t>
            </a:r>
          </a:p>
          <a:p>
            <a:endParaRPr lang="en-US" dirty="0" smtClean="0"/>
          </a:p>
        </p:txBody>
      </p:sp>
      <p:sp>
        <p:nvSpPr>
          <p:cNvPr id="4" name="Slide Number Placeholder 3"/>
          <p:cNvSpPr>
            <a:spLocks noGrp="1"/>
          </p:cNvSpPr>
          <p:nvPr>
            <p:ph type="sldNum" sz="quarter" idx="5"/>
          </p:nvPr>
        </p:nvSpPr>
        <p:spPr/>
        <p:txBody>
          <a:bodyPr/>
          <a:lstStyle/>
          <a:p>
            <a:pPr>
              <a:defRPr/>
            </a:pPr>
            <a:fld id="{69BC895A-0E73-4A95-8012-27772338382D}" type="slidenum">
              <a:rPr lang="en-US" smtClean="0"/>
              <a:pPr>
                <a:defRPr/>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558925" y="650875"/>
            <a:ext cx="3748088" cy="2811463"/>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As the textbook mentions at this point and in Chapter 14, adaptive expectations is a crude simplification.   Most people form their expectations rationally (at least when making important financial decisions, such as when a firm chooses prices for its catalog), taking into account all currently available relevant information.  </a:t>
            </a:r>
          </a:p>
          <a:p>
            <a:endParaRPr lang="en-US" dirty="0" smtClean="0"/>
          </a:p>
          <a:p>
            <a:r>
              <a:rPr lang="en-US" dirty="0" smtClean="0"/>
              <a:t>Suppose inflation has been 3% for a number of years, when an “unemployment hawk” is appointed Fed chairperson.  Surely, most people would expect inflation to rise, yet adaptive expectations assumes that people would continue to expect 3% inflation until actual inflation started rising.  </a:t>
            </a:r>
          </a:p>
          <a:p>
            <a:endParaRPr lang="en-US" dirty="0" smtClean="0"/>
          </a:p>
          <a:p>
            <a:r>
              <a:rPr lang="en-US" dirty="0" smtClean="0"/>
              <a:t>We use adaptive expectations not because it’s perfect, but because it keeps the model from getting terribly complicated, yet doesn’t compromise the integrity of the results.  </a:t>
            </a:r>
          </a:p>
        </p:txBody>
      </p:sp>
      <p:sp>
        <p:nvSpPr>
          <p:cNvPr id="4" name="Slide Number Placeholder 3"/>
          <p:cNvSpPr>
            <a:spLocks noGrp="1"/>
          </p:cNvSpPr>
          <p:nvPr>
            <p:ph type="sldNum" sz="quarter" idx="5"/>
          </p:nvPr>
        </p:nvSpPr>
        <p:spPr/>
        <p:txBody>
          <a:bodyPr/>
          <a:lstStyle/>
          <a:p>
            <a:pPr>
              <a:defRPr/>
            </a:pPr>
            <a:fld id="{17B54B92-F487-440D-B91C-8B189008B80E}" type="slidenum">
              <a:rPr lang="en-US" smtClean="0"/>
              <a:pPr>
                <a:defRPr/>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908778"/>
            <a:ext cx="5486400" cy="4605831"/>
          </a:xfrm>
        </p:spPr>
        <p:txBody>
          <a:bodyPr/>
          <a:lstStyle/>
          <a:p>
            <a:r>
              <a:rPr lang="en-US" sz="1150" dirty="0" smtClean="0"/>
              <a:t>The preceding four equations are all conceptually similar to equations students have learned in previous chapters.  This one is not; it is new.  Some additional explanation, therefore, is appropriate.  </a:t>
            </a:r>
          </a:p>
          <a:p>
            <a:endParaRPr lang="en-US" sz="1150" dirty="0" smtClean="0"/>
          </a:p>
          <a:p>
            <a:r>
              <a:rPr lang="en-US" sz="1150" dirty="0" smtClean="0"/>
              <a:t>First, the interest rate explicitly becomes the central bank’s policy variable, not the money supply.  In the real world, the Federal Reserve and many other central banks conduct monetary policy in terms of interest rates.  The money supply is still present, behind the scenes:  the central bank adjusts the money supply (or its growth rate) to achieve whatever nominal interest rate it desires.  Students should recall that doing so is quite consistent with the IS-LM model from preceding chapters.  </a:t>
            </a:r>
          </a:p>
          <a:p>
            <a:endParaRPr lang="en-US" sz="1150" dirty="0" smtClean="0"/>
          </a:p>
          <a:p>
            <a:r>
              <a:rPr lang="en-US" sz="1150" dirty="0" smtClean="0"/>
              <a:t>Second,  the central bank sets a target for the inflation rate and adjusts the interest rate accordingly:  if inflation is above the target, the central bank raises the nominal interest rate.  For a given value of inflation, a higher nominal interest rate becomes a higher real interest rate, which will depress demand and bring inflation down.  </a:t>
            </a:r>
          </a:p>
          <a:p>
            <a:endParaRPr lang="en-US" sz="1150" dirty="0" smtClean="0"/>
          </a:p>
          <a:p>
            <a:r>
              <a:rPr lang="en-US" sz="1150" dirty="0" smtClean="0"/>
              <a:t>Third, the central bank adjusts the interest rate when output deviates from its full-employment level.  In a recession, output is below its potential level and the actual unemployment rate exceeds the natural rate of unemployment.  In that case, the central bank would reduce the nominal interest rate.  For a given level of inflation, the real interest rate falls, which stimulates aggregate demand and boosts output and employment.  </a:t>
            </a:r>
          </a:p>
          <a:p>
            <a:endParaRPr lang="en-US" sz="1150" dirty="0" smtClean="0"/>
          </a:p>
          <a:p>
            <a:r>
              <a:rPr lang="en-US" sz="1150" dirty="0" smtClean="0"/>
              <a:t>(The following slide discusses the central bank’s policy parameters, the two thetas.)</a:t>
            </a:r>
          </a:p>
        </p:txBody>
      </p:sp>
      <p:sp>
        <p:nvSpPr>
          <p:cNvPr id="4" name="Slide Number Placeholder 3"/>
          <p:cNvSpPr>
            <a:spLocks noGrp="1"/>
          </p:cNvSpPr>
          <p:nvPr>
            <p:ph type="sldNum" sz="quarter" idx="5"/>
          </p:nvPr>
        </p:nvSpPr>
        <p:spPr/>
        <p:txBody>
          <a:bodyPr/>
          <a:lstStyle/>
          <a:p>
            <a:fld id="{57918C6D-DB5F-4C1A-A056-D54C69060BDF}" type="slidenum">
              <a:rPr lang="en-US" smtClean="0"/>
              <a:pPr/>
              <a:t>12</a:t>
            </a:fld>
            <a:endParaRPr lang="en-US"/>
          </a:p>
        </p:txBody>
      </p:sp>
      <p:sp>
        <p:nvSpPr>
          <p:cNvPr id="6" name="Slide Image Placeholder 5"/>
          <p:cNvSpPr>
            <a:spLocks noGrp="1" noRot="1" noChangeAspect="1"/>
          </p:cNvSpPr>
          <p:nvPr>
            <p:ph type="sldImg"/>
          </p:nvPr>
        </p:nvSpPr>
        <p:spPr>
          <a:xfrm>
            <a:off x="1524001" y="685800"/>
            <a:ext cx="4049889" cy="3037417"/>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340554" y="685800"/>
            <a:ext cx="4078111" cy="3058583"/>
          </a:xfrm>
          <a:ln/>
        </p:spPr>
      </p:sp>
      <p:sp>
        <p:nvSpPr>
          <p:cNvPr id="90115" name="Notes Placeholder 2"/>
          <p:cNvSpPr>
            <a:spLocks noGrp="1"/>
          </p:cNvSpPr>
          <p:nvPr>
            <p:ph type="body" idx="1"/>
          </p:nvPr>
        </p:nvSpPr>
        <p:spPr>
          <a:xfrm>
            <a:off x="685800" y="3735238"/>
            <a:ext cx="5486400" cy="5072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z="1150" dirty="0" smtClean="0"/>
              <a:t>Two notes on this equation:</a:t>
            </a:r>
          </a:p>
          <a:p>
            <a:pPr>
              <a:spcBef>
                <a:spcPct val="0"/>
              </a:spcBef>
            </a:pPr>
            <a:endParaRPr lang="en-US" sz="1150" dirty="0" smtClean="0"/>
          </a:p>
          <a:p>
            <a:pPr>
              <a:spcBef>
                <a:spcPct val="0"/>
              </a:spcBef>
            </a:pPr>
            <a:r>
              <a:rPr lang="en-US" sz="1150" dirty="0" smtClean="0"/>
              <a:t>(1) The two theta parameters reflect the central bank’s policy priorities.  </a:t>
            </a:r>
          </a:p>
          <a:p>
            <a:pPr>
              <a:spcBef>
                <a:spcPct val="0"/>
              </a:spcBef>
            </a:pPr>
            <a:endParaRPr lang="en-US" sz="1150" dirty="0" smtClean="0"/>
          </a:p>
          <a:p>
            <a:pPr>
              <a:spcBef>
                <a:spcPct val="0"/>
              </a:spcBef>
            </a:pPr>
            <a:r>
              <a:rPr lang="en-US" sz="1150" dirty="0" err="1" smtClean="0"/>
              <a:t>Theta_pi</a:t>
            </a:r>
            <a:r>
              <a:rPr lang="en-US" sz="1150" dirty="0" smtClean="0"/>
              <a:t> will be high relative to </a:t>
            </a:r>
            <a:r>
              <a:rPr lang="en-US" sz="1150" dirty="0" err="1" smtClean="0"/>
              <a:t>theta_Y</a:t>
            </a:r>
            <a:r>
              <a:rPr lang="en-US" sz="1150" dirty="0" smtClean="0"/>
              <a:t> if the central bank considers fighting inflation more important than fighting unemployment.  </a:t>
            </a:r>
          </a:p>
          <a:p>
            <a:pPr>
              <a:spcBef>
                <a:spcPct val="0"/>
              </a:spcBef>
            </a:pPr>
            <a:endParaRPr lang="en-US" sz="1150" dirty="0" smtClean="0"/>
          </a:p>
          <a:p>
            <a:pPr>
              <a:spcBef>
                <a:spcPct val="0"/>
              </a:spcBef>
            </a:pPr>
            <a:r>
              <a:rPr lang="en-US" sz="1150" dirty="0" err="1" smtClean="0"/>
              <a:t>Theta_pi</a:t>
            </a:r>
            <a:r>
              <a:rPr lang="en-US" sz="1150" dirty="0" smtClean="0"/>
              <a:t> will be low relative to </a:t>
            </a:r>
            <a:r>
              <a:rPr lang="en-US" sz="1150" dirty="0" err="1" smtClean="0"/>
              <a:t>theta_Y</a:t>
            </a:r>
            <a:r>
              <a:rPr lang="en-US" sz="1150" dirty="0" smtClean="0"/>
              <a:t> if the central bank considers unemployment the bigger problem.  </a:t>
            </a:r>
          </a:p>
          <a:p>
            <a:pPr>
              <a:spcBef>
                <a:spcPct val="0"/>
              </a:spcBef>
            </a:pPr>
            <a:endParaRPr lang="en-US" sz="1150" dirty="0" smtClean="0"/>
          </a:p>
          <a:p>
            <a:pPr>
              <a:spcBef>
                <a:spcPct val="0"/>
              </a:spcBef>
            </a:pPr>
            <a:r>
              <a:rPr lang="en-US" sz="1150" dirty="0" smtClean="0"/>
              <a:t>If you or your students are detail-oriented, note that it is not quite correct to say “</a:t>
            </a:r>
            <a:r>
              <a:rPr lang="en-US" sz="1150" dirty="0" err="1" smtClean="0"/>
              <a:t>theta_pi</a:t>
            </a:r>
            <a:r>
              <a:rPr lang="en-US" sz="1150" dirty="0" smtClean="0"/>
              <a:t> &gt; </a:t>
            </a:r>
            <a:r>
              <a:rPr lang="en-US" sz="1150" dirty="0" err="1" smtClean="0"/>
              <a:t>theta_Y</a:t>
            </a:r>
            <a:r>
              <a:rPr lang="en-US" sz="1150" dirty="0" smtClean="0"/>
              <a:t> if fighting inflation is more important than fighting unemployment,” because the units of inflation and output are vastly different.  Instead, we would say “as </a:t>
            </a:r>
            <a:r>
              <a:rPr lang="en-US" sz="1150" dirty="0" err="1" smtClean="0"/>
              <a:t>theta_pi</a:t>
            </a:r>
            <a:r>
              <a:rPr lang="en-US" sz="1150" dirty="0" smtClean="0"/>
              <a:t>/</a:t>
            </a:r>
            <a:r>
              <a:rPr lang="en-US" sz="1150" dirty="0" err="1" smtClean="0"/>
              <a:t>theta_Y</a:t>
            </a:r>
            <a:r>
              <a:rPr lang="en-US" sz="1150" dirty="0" smtClean="0"/>
              <a:t> rises, the central bank puts more weight on fighting inflation relative to fighting unemployment.”  </a:t>
            </a:r>
          </a:p>
          <a:p>
            <a:pPr>
              <a:spcBef>
                <a:spcPct val="0"/>
              </a:spcBef>
            </a:pPr>
            <a:endParaRPr lang="en-US" sz="1150" dirty="0" smtClean="0"/>
          </a:p>
          <a:p>
            <a:pPr>
              <a:spcBef>
                <a:spcPct val="0"/>
              </a:spcBef>
            </a:pPr>
            <a:r>
              <a:rPr lang="en-US" sz="1150" dirty="0" smtClean="0"/>
              <a:t>(2)  An increase in inflation will cause the central bank to not only increase the nominal interest rate, but the real interest rate, as well.  To see this, note that inflation appears in two places on the right-hand-side of the equation, so the coefficient on inflation is really (1+theta_pi).  Since </a:t>
            </a:r>
            <a:r>
              <a:rPr lang="en-US" sz="1150" dirty="0" err="1" smtClean="0"/>
              <a:t>theta_pi</a:t>
            </a:r>
            <a:r>
              <a:rPr lang="en-US" sz="1150" dirty="0" smtClean="0"/>
              <a:t> is positive, (1+theta_pi) is greater than 1.  Therefore, each percentage point increase in inflation will induce the central bank to increase the nominal interest rate by more than a percentage point, so the real interest rate rises.  </a:t>
            </a:r>
          </a:p>
          <a:p>
            <a:pPr>
              <a:spcBef>
                <a:spcPct val="0"/>
              </a:spcBef>
            </a:pPr>
            <a:endParaRPr lang="en-US" sz="1150" dirty="0" smtClean="0"/>
          </a:p>
          <a:p>
            <a:pPr>
              <a:spcBef>
                <a:spcPct val="0"/>
              </a:spcBef>
            </a:pPr>
            <a:r>
              <a:rPr lang="en-US" sz="1150" dirty="0" smtClean="0"/>
              <a:t>This should be intuitive.  After all, the reason the central bank increases the interest rate is to help the economy “cool down” by reducing demand for goods and services, which depend on the real interest rate, not the nominal interest rate.  </a:t>
            </a:r>
          </a:p>
          <a:p>
            <a:pPr>
              <a:spcBef>
                <a:spcPct val="0"/>
              </a:spcBef>
            </a:pPr>
            <a:endParaRPr lang="en-US" sz="1150" dirty="0" smtClean="0"/>
          </a:p>
        </p:txBody>
      </p:sp>
      <p:sp>
        <p:nvSpPr>
          <p:cNvPr id="4" name="Slide Number Placeholder 3"/>
          <p:cNvSpPr>
            <a:spLocks noGrp="1"/>
          </p:cNvSpPr>
          <p:nvPr>
            <p:ph type="sldNum" sz="quarter" idx="5"/>
          </p:nvPr>
        </p:nvSpPr>
        <p:spPr/>
        <p:txBody>
          <a:bodyPr/>
          <a:lstStyle/>
          <a:p>
            <a:pPr>
              <a:defRPr/>
            </a:pPr>
            <a:fld id="{4AFA7997-2D2D-472A-A603-910AA9C35C1C}" type="slidenum">
              <a:rPr lang="en-US" smtClean="0"/>
              <a:pPr>
                <a:defRPr/>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558925" y="650875"/>
            <a:ext cx="3748088" cy="2811463"/>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75E19C0-29AA-4923-A683-C18CFA7403F8}" type="slidenum">
              <a:rPr lang="en-US" smtClean="0"/>
              <a:pPr>
                <a:defRPr/>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558925" y="650875"/>
            <a:ext cx="3748088" cy="2811463"/>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Notice</a:t>
            </a:r>
            <a:r>
              <a:rPr lang="en-US" baseline="0" dirty="0" smtClean="0"/>
              <a:t> that the Taylor rule rate is negative in 2009-2010, while the actual federal funds rate nearly hits its zero lower bound.  </a:t>
            </a:r>
            <a:endParaRPr lang="en-US" dirty="0" smtClean="0"/>
          </a:p>
          <a:p>
            <a:endParaRPr lang="en-US" dirty="0" smtClean="0"/>
          </a:p>
          <a:p>
            <a:r>
              <a:rPr lang="en-US" dirty="0" smtClean="0"/>
              <a:t>Source:  See notes accompanying</a:t>
            </a:r>
            <a:r>
              <a:rPr lang="en-US" baseline="0" dirty="0" smtClean="0"/>
              <a:t> Figure 15-1, p.447.  </a:t>
            </a:r>
            <a:endParaRPr lang="en-US" dirty="0" smtClean="0"/>
          </a:p>
        </p:txBody>
      </p:sp>
      <p:sp>
        <p:nvSpPr>
          <p:cNvPr id="4" name="Slide Number Placeholder 3"/>
          <p:cNvSpPr>
            <a:spLocks noGrp="1"/>
          </p:cNvSpPr>
          <p:nvPr>
            <p:ph type="sldNum" sz="quarter" idx="5"/>
          </p:nvPr>
        </p:nvSpPr>
        <p:spPr/>
        <p:txBody>
          <a:bodyPr/>
          <a:lstStyle/>
          <a:p>
            <a:pPr>
              <a:defRPr/>
            </a:pPr>
            <a:fld id="{ABDE3FDD-04C4-4806-A971-56C7D67769A1}" type="slidenum">
              <a:rPr lang="en-US" smtClean="0">
                <a:solidFill>
                  <a:prstClr val="black"/>
                </a:solidFill>
              </a:rPr>
              <a:pPr>
                <a:defRPr/>
              </a:pPr>
              <a:t>15</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slide and the two that follow simply take stock of the model’s variables and parameters.  If you wish, make these slides into handouts, so your students can refer to them throughout, and then you can safely omit the slides from your presentation. </a:t>
            </a:r>
          </a:p>
          <a:p>
            <a:endParaRPr lang="en-US" smtClean="0"/>
          </a:p>
          <a:p>
            <a:r>
              <a:rPr lang="en-US" smtClean="0"/>
              <a:t>In addition to the endogenous variables on this slide, we also care about the unemployment rate, which does not explicitly appear in the model.  Remind your students about Okun’s law, which states a very strong negative relationship between output and unemployment over the business cycle.  </a:t>
            </a:r>
          </a:p>
          <a:p>
            <a:endParaRPr lang="en-US" smtClean="0"/>
          </a:p>
          <a:p>
            <a:r>
              <a:rPr lang="en-US" smtClean="0"/>
              <a:t>Thus, if our model shows output falling below its natural rate, then we can infer that unemployment is rising above the natural rate of unemployment. </a:t>
            </a:r>
          </a:p>
        </p:txBody>
      </p:sp>
      <p:sp>
        <p:nvSpPr>
          <p:cNvPr id="4" name="Slide Number Placeholder 3"/>
          <p:cNvSpPr>
            <a:spLocks noGrp="1"/>
          </p:cNvSpPr>
          <p:nvPr>
            <p:ph type="sldNum" sz="quarter" idx="5"/>
          </p:nvPr>
        </p:nvSpPr>
        <p:spPr/>
        <p:txBody>
          <a:bodyPr/>
          <a:lstStyle/>
          <a:p>
            <a:pPr>
              <a:defRPr/>
            </a:pPr>
            <a:fld id="{4992ED49-DD78-497A-946C-AF9489D76FC6}" type="slidenum">
              <a:rPr lang="en-US" smtClean="0"/>
              <a:pPr>
                <a:defRPr/>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 want to solve the model for period </a:t>
            </a:r>
            <a:r>
              <a:rPr lang="en-US" b="1" i="1" dirty="0" smtClean="0"/>
              <a:t>t</a:t>
            </a:r>
            <a:r>
              <a:rPr lang="en-US" dirty="0" smtClean="0"/>
              <a:t>.  Inflation in period  </a:t>
            </a:r>
            <a:r>
              <a:rPr lang="en-US" b="1" i="1" dirty="0" smtClean="0"/>
              <a:t>t </a:t>
            </a:r>
            <a:r>
              <a:rPr lang="en-US" dirty="0" smtClean="0"/>
              <a:t>− 1  is no longer variable in period </a:t>
            </a:r>
            <a:r>
              <a:rPr lang="en-US" b="1" i="1" dirty="0" smtClean="0"/>
              <a:t>t</a:t>
            </a:r>
            <a:r>
              <a:rPr lang="en-US" dirty="0" smtClean="0"/>
              <a:t>, so it becomes exogenous, in a sense, in period t.  </a:t>
            </a:r>
          </a:p>
          <a:p>
            <a:endParaRPr lang="en-US" dirty="0" smtClean="0"/>
          </a:p>
          <a:p>
            <a:r>
              <a:rPr lang="en-US" dirty="0" smtClean="0"/>
              <a:t>Previous period inflation was used in period  </a:t>
            </a:r>
            <a:r>
              <a:rPr lang="en-US" b="1" i="1" dirty="0"/>
              <a:t>t </a:t>
            </a:r>
            <a:r>
              <a:rPr lang="en-US" dirty="0"/>
              <a:t>− 1</a:t>
            </a:r>
            <a:r>
              <a:rPr lang="en-US" dirty="0" smtClean="0"/>
              <a:t>  to form expectations of current period inflation, so it enters into the model in the Phillips curve equation for period t. </a:t>
            </a:r>
          </a:p>
          <a:p>
            <a:endParaRPr lang="en-US" dirty="0" smtClean="0"/>
          </a:p>
        </p:txBody>
      </p:sp>
      <p:sp>
        <p:nvSpPr>
          <p:cNvPr id="4" name="Slide Number Placeholder 3"/>
          <p:cNvSpPr>
            <a:spLocks noGrp="1"/>
          </p:cNvSpPr>
          <p:nvPr>
            <p:ph type="sldNum" sz="quarter" idx="5"/>
          </p:nvPr>
        </p:nvSpPr>
        <p:spPr/>
        <p:txBody>
          <a:bodyPr/>
          <a:lstStyle/>
          <a:p>
            <a:pPr>
              <a:defRPr/>
            </a:pPr>
            <a:fld id="{1F62F2CB-1E85-4A51-ABF1-793CFEF1CA0B}" type="slidenum">
              <a:rPr lang="en-US" smtClean="0"/>
              <a:pPr>
                <a:defRPr/>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Students sometimes confuse parameters and exogenous variables.  </a:t>
            </a:r>
          </a:p>
          <a:p>
            <a:endParaRPr lang="en-US" smtClean="0"/>
          </a:p>
          <a:p>
            <a:r>
              <a:rPr lang="en-US" smtClean="0"/>
              <a:t>Loosely speaking,  an exogenous variable is something that we might change.  Loosely speaking, a parameter is a structural feature of the model that is unlikely to change. </a:t>
            </a:r>
          </a:p>
          <a:p>
            <a:endParaRPr lang="en-US" smtClean="0"/>
          </a:p>
          <a:p>
            <a:r>
              <a:rPr lang="en-US" smtClean="0"/>
              <a:t>For example, in the Solow model, we might change the saving rate to see its effects on endogenous variables, such as the steady-state level of income per capita.  However, it’s very unlikely that we would change the Cobb-Douglas exponent that measure’s capital’s share in income, or the depreciation rate.  In the IS-LM model, we might see how endogenous variables respond to a change in government purchases, but not to a change in the marginal propensity to consume.  </a:t>
            </a:r>
          </a:p>
          <a:p>
            <a:endParaRPr lang="en-US" smtClean="0"/>
          </a:p>
          <a:p>
            <a:r>
              <a:rPr lang="en-US" smtClean="0"/>
              <a:t>I said “loosely speaking” above because these are guidelines only.  For example, in the present model, we consider the two thetas to be parameters.  However, it would not be unreasonable to consider the impact of a change in the thetas corresponding to a switch in central bank priorities.  </a:t>
            </a:r>
          </a:p>
        </p:txBody>
      </p:sp>
      <p:sp>
        <p:nvSpPr>
          <p:cNvPr id="4" name="Slide Number Placeholder 3"/>
          <p:cNvSpPr>
            <a:spLocks noGrp="1"/>
          </p:cNvSpPr>
          <p:nvPr>
            <p:ph type="sldNum" sz="quarter" idx="5"/>
          </p:nvPr>
        </p:nvSpPr>
        <p:spPr/>
        <p:txBody>
          <a:bodyPr/>
          <a:lstStyle/>
          <a:p>
            <a:pPr>
              <a:defRPr/>
            </a:pPr>
            <a:fld id="{9152302E-A000-4EA8-99CB-B5FCEBB8A7ED}" type="slidenum">
              <a:rPr lang="en-US" smtClean="0"/>
              <a:pPr>
                <a:defRPr/>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Plugging these two conditions into the model’s five equations yields the solution on the next slide…</a:t>
            </a:r>
          </a:p>
        </p:txBody>
      </p:sp>
      <p:sp>
        <p:nvSpPr>
          <p:cNvPr id="4" name="Slide Number Placeholder 3"/>
          <p:cNvSpPr>
            <a:spLocks noGrp="1"/>
          </p:cNvSpPr>
          <p:nvPr>
            <p:ph type="sldNum" sz="quarter" idx="5"/>
          </p:nvPr>
        </p:nvSpPr>
        <p:spPr/>
        <p:txBody>
          <a:bodyPr/>
          <a:lstStyle/>
          <a:p>
            <a:pPr>
              <a:defRPr/>
            </a:pPr>
            <a:fld id="{1EB1E6D3-E26E-44F3-8807-4CFD727020AF}" type="slidenum">
              <a:rPr lang="en-US" smtClean="0"/>
              <a:pPr>
                <a:defRPr/>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The model’s long-run solution expresses each of the five endogenous variables in terms of exogenous variables and parameters.  </a:t>
            </a:r>
          </a:p>
          <a:p>
            <a:pPr>
              <a:defRPr/>
            </a:pPr>
            <a:endParaRPr lang="en-US" dirty="0" smtClean="0"/>
          </a:p>
          <a:p>
            <a:pPr>
              <a:defRPr/>
            </a:pPr>
            <a:r>
              <a:rPr lang="en-US" dirty="0" smtClean="0"/>
              <a:t>In the long-run equilibrium, </a:t>
            </a:r>
          </a:p>
          <a:p>
            <a:pPr marL="173038" indent="-120650">
              <a:spcBef>
                <a:spcPts val="600"/>
              </a:spcBef>
              <a:buFont typeface="Arial" pitchFamily="34" charset="0"/>
              <a:buChar char="•"/>
              <a:defRPr/>
            </a:pPr>
            <a:r>
              <a:rPr lang="en-US" dirty="0" smtClean="0"/>
              <a:t>output equals the natural rate of output (which means the unemployment rate equals the natural rate of unemployment)</a:t>
            </a:r>
          </a:p>
          <a:p>
            <a:pPr marL="173038" indent="-120650">
              <a:spcBef>
                <a:spcPts val="600"/>
              </a:spcBef>
              <a:buFont typeface="Arial" pitchFamily="34" charset="0"/>
              <a:buChar char="•"/>
              <a:defRPr/>
            </a:pPr>
            <a:r>
              <a:rPr lang="en-US" dirty="0" smtClean="0"/>
              <a:t>the real interest rate equals the so-called “natural rate of interest” defined earlier in this chapter</a:t>
            </a:r>
          </a:p>
          <a:p>
            <a:pPr marL="173038" indent="-120650">
              <a:spcBef>
                <a:spcPts val="600"/>
              </a:spcBef>
              <a:buFont typeface="Arial" pitchFamily="34" charset="0"/>
              <a:buChar char="•"/>
              <a:defRPr/>
            </a:pPr>
            <a:r>
              <a:rPr lang="en-US" dirty="0" smtClean="0"/>
              <a:t>the inflation rate equals the central bank’s target</a:t>
            </a:r>
          </a:p>
          <a:p>
            <a:pPr marL="173038" indent="-120650">
              <a:spcBef>
                <a:spcPts val="600"/>
              </a:spcBef>
              <a:buFont typeface="Arial" pitchFamily="34" charset="0"/>
              <a:buChar char="•"/>
              <a:defRPr/>
            </a:pPr>
            <a:r>
              <a:rPr lang="en-US" dirty="0" smtClean="0"/>
              <a:t>inflation expectations are accurate (inflation is the same every period and equals the central bank’s target, so using this period’s inflation to forecast next period’s inflation will yield an accurate forecast)</a:t>
            </a:r>
          </a:p>
          <a:p>
            <a:pPr marL="173038" indent="-120650">
              <a:spcBef>
                <a:spcPts val="600"/>
              </a:spcBef>
              <a:buFont typeface="Arial" pitchFamily="34" charset="0"/>
              <a:buChar char="•"/>
              <a:defRPr/>
            </a:pPr>
            <a:r>
              <a:rPr lang="en-US" dirty="0" smtClean="0"/>
              <a:t>the nominal interest rate equals the natural real interest rate plus the (constant) central bank target inflation rate</a:t>
            </a:r>
          </a:p>
          <a:p>
            <a:pPr>
              <a:defRPr/>
            </a:pPr>
            <a:endParaRPr lang="en-US" dirty="0" smtClean="0"/>
          </a:p>
        </p:txBody>
      </p:sp>
      <p:sp>
        <p:nvSpPr>
          <p:cNvPr id="4" name="Slide Number Placeholder 3"/>
          <p:cNvSpPr>
            <a:spLocks noGrp="1"/>
          </p:cNvSpPr>
          <p:nvPr>
            <p:ph type="sldNum" sz="quarter" idx="5"/>
          </p:nvPr>
        </p:nvSpPr>
        <p:spPr/>
        <p:txBody>
          <a:bodyPr/>
          <a:lstStyle/>
          <a:p>
            <a:pPr>
              <a:defRPr/>
            </a:pPr>
            <a:fld id="{A03D5AB6-33D7-4A31-8FD0-B14CDD215747}" type="slidenum">
              <a:rPr lang="en-US" smtClean="0"/>
              <a:pPr>
                <a:defRPr/>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equation comes from using the expectations equation to substitute the expected inflation term out of the Phillips curve equation.  See </a:t>
            </a:r>
            <a:r>
              <a:rPr lang="en-US" dirty="0" smtClean="0"/>
              <a:t>pp.449-450 </a:t>
            </a:r>
            <a:r>
              <a:rPr lang="en-US" dirty="0" smtClean="0"/>
              <a:t>for details. </a:t>
            </a:r>
          </a:p>
        </p:txBody>
      </p:sp>
      <p:sp>
        <p:nvSpPr>
          <p:cNvPr id="4" name="Slide Number Placeholder 3"/>
          <p:cNvSpPr>
            <a:spLocks noGrp="1"/>
          </p:cNvSpPr>
          <p:nvPr>
            <p:ph type="sldNum" sz="quarter" idx="5"/>
          </p:nvPr>
        </p:nvSpPr>
        <p:spPr/>
        <p:txBody>
          <a:bodyPr/>
          <a:lstStyle/>
          <a:p>
            <a:pPr>
              <a:defRPr/>
            </a:pPr>
            <a:fld id="{FB495A6C-475A-4B1F-AB59-454E1BC946BD}" type="slidenum">
              <a:rPr lang="en-US" smtClean="0"/>
              <a:pPr>
                <a:defRPr/>
              </a:pPr>
              <a:t>21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558925" y="650875"/>
            <a:ext cx="3748088" cy="2811463"/>
          </a:xfrm>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intuition for the positive slope of DAS comes from the Phillips Curve:  </a:t>
            </a:r>
          </a:p>
          <a:p>
            <a:endParaRPr lang="en-US" smtClean="0"/>
          </a:p>
          <a:p>
            <a:r>
              <a:rPr lang="en-US" smtClean="0"/>
              <a:t>If output is above its natural rate, unemployment is below the natural rate of unemployment.  The labor market is very “tight” and the economy is “overheating,” leading to an increase in inflation.  </a:t>
            </a:r>
          </a:p>
          <a:p>
            <a:endParaRPr lang="en-US" smtClean="0"/>
          </a:p>
          <a:p>
            <a:r>
              <a:rPr lang="en-US" smtClean="0"/>
              <a:t>(Of course, the unemployment rate is not explicitly included in this model, but students know from Okun’s Law that it is very tightly linked to output.)</a:t>
            </a:r>
          </a:p>
          <a:p>
            <a:endParaRPr lang="en-US" smtClean="0"/>
          </a:p>
          <a:p>
            <a:r>
              <a:rPr lang="en-US" smtClean="0"/>
              <a:t>Students may find it odd to say “DAS shifts in response to changes in previous inflation,” thinking that previous inflation is fixed because the past is unchangeable.  However, a change in current period inflation will become a change in </a:t>
            </a:r>
            <a:r>
              <a:rPr lang="en-US" u="sng" smtClean="0"/>
              <a:t>next period’s previous inflation</a:t>
            </a:r>
            <a:r>
              <a:rPr lang="en-US" smtClean="0"/>
              <a:t>, and thus will shift next period’s DAS curve.    </a:t>
            </a:r>
          </a:p>
        </p:txBody>
      </p:sp>
      <p:sp>
        <p:nvSpPr>
          <p:cNvPr id="4" name="Slide Number Placeholder 3"/>
          <p:cNvSpPr>
            <a:spLocks noGrp="1"/>
          </p:cNvSpPr>
          <p:nvPr>
            <p:ph type="sldNum" sz="quarter" idx="5"/>
          </p:nvPr>
        </p:nvSpPr>
        <p:spPr/>
        <p:txBody>
          <a:bodyPr/>
          <a:lstStyle/>
          <a:p>
            <a:pPr>
              <a:defRPr/>
            </a:pPr>
            <a:fld id="{0F512ABB-E75F-4F5A-B017-8FBC432F044C}" type="slidenum">
              <a:rPr lang="en-US" smtClean="0"/>
              <a:pPr>
                <a:defRPr/>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558925" y="650875"/>
            <a:ext cx="3748088" cy="2811463"/>
          </a:xfrm>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derivation of the DAS curve was almost trivial.  Not so for DAD.  The next few slides walk students through (most of) the steps.  See pp.440-441 for more details.  </a:t>
            </a:r>
          </a:p>
        </p:txBody>
      </p:sp>
      <p:sp>
        <p:nvSpPr>
          <p:cNvPr id="4" name="Slide Number Placeholder 3"/>
          <p:cNvSpPr>
            <a:spLocks noGrp="1"/>
          </p:cNvSpPr>
          <p:nvPr>
            <p:ph type="sldNum" sz="quarter" idx="5"/>
          </p:nvPr>
        </p:nvSpPr>
        <p:spPr/>
        <p:txBody>
          <a:bodyPr/>
          <a:lstStyle/>
          <a:p>
            <a:pPr>
              <a:defRPr/>
            </a:pPr>
            <a:fld id="{D3C589F2-DC32-441E-ADF8-74BCAC37B06D}" type="slidenum">
              <a:rPr lang="en-US" smtClean="0"/>
              <a:pPr>
                <a:defRPr/>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558925" y="650875"/>
            <a:ext cx="3748088" cy="2811463"/>
          </a:xfrm>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436798A6-AEF0-44CF-AA0F-E9AA2F733589}" type="slidenum">
              <a:rPr lang="en-US" smtClean="0"/>
              <a:pPr>
                <a:defRPr/>
              </a:pPr>
              <a:t>24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558925" y="650875"/>
            <a:ext cx="3748088" cy="2811463"/>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notation “A” and “B” for the coefficients in the DAD equation is not in the textbook.   I have introduced it here for two reasons.  </a:t>
            </a:r>
          </a:p>
          <a:p>
            <a:endParaRPr lang="en-US" dirty="0"/>
          </a:p>
          <a:p>
            <a:r>
              <a:rPr lang="en-US" dirty="0" smtClean="0"/>
              <a:t>First, the equation would otherwise be too long to fit on the slide.  </a:t>
            </a:r>
          </a:p>
          <a:p>
            <a:endParaRPr lang="en-US" dirty="0"/>
          </a:p>
          <a:p>
            <a:r>
              <a:rPr lang="en-US" dirty="0" smtClean="0"/>
              <a:t>Second, the notation makes it easy for students to see the relationship between output, inflation, and the demand shock.  </a:t>
            </a:r>
          </a:p>
          <a:p>
            <a:endParaRPr lang="en-US" dirty="0"/>
          </a:p>
          <a:p>
            <a:r>
              <a:rPr lang="en-US" dirty="0" smtClean="0"/>
              <a:t>In general, the notation makes the DAD equation less intimidating and easier to work with.  </a:t>
            </a:r>
          </a:p>
        </p:txBody>
      </p:sp>
      <p:sp>
        <p:nvSpPr>
          <p:cNvPr id="4" name="Slide Number Placeholder 3"/>
          <p:cNvSpPr>
            <a:spLocks noGrp="1"/>
          </p:cNvSpPr>
          <p:nvPr>
            <p:ph type="sldNum" sz="quarter" idx="5"/>
          </p:nvPr>
        </p:nvSpPr>
        <p:spPr/>
        <p:txBody>
          <a:bodyPr/>
          <a:lstStyle/>
          <a:p>
            <a:pPr>
              <a:defRPr/>
            </a:pPr>
            <a:fld id="{C7479C8E-3217-46F0-B123-90B36CC90D5C}" type="slidenum">
              <a:rPr lang="en-US" smtClean="0"/>
              <a:pPr>
                <a:defRPr/>
              </a:pPr>
              <a:t>25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558925" y="650875"/>
            <a:ext cx="3748088" cy="2811463"/>
          </a:xfrm>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C2A8ACF8-6CFA-448D-84DA-70B510EB3631}" type="slidenum">
              <a:rPr lang="en-US" smtClean="0"/>
              <a:pPr>
                <a:defRPr/>
              </a:pPr>
              <a:t>26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558925" y="650875"/>
            <a:ext cx="3748088" cy="2811463"/>
          </a:xfrm>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vertical line drawn at Ybar is shown for reference:  it allows us to see the gap between current output and its natural level, which, in turn, influences how the economy will evolve over subsequent periods.  </a:t>
            </a:r>
          </a:p>
        </p:txBody>
      </p:sp>
      <p:sp>
        <p:nvSpPr>
          <p:cNvPr id="4" name="Slide Number Placeholder 3"/>
          <p:cNvSpPr>
            <a:spLocks noGrp="1"/>
          </p:cNvSpPr>
          <p:nvPr>
            <p:ph type="sldNum" sz="quarter" idx="5"/>
          </p:nvPr>
        </p:nvSpPr>
        <p:spPr/>
        <p:txBody>
          <a:bodyPr/>
          <a:lstStyle/>
          <a:p>
            <a:pPr>
              <a:defRPr/>
            </a:pPr>
            <a:fld id="{935C0865-5916-4640-9ADC-13381BD9CD2E}" type="slidenum">
              <a:rPr lang="en-US" smtClean="0"/>
              <a:pPr>
                <a:defRPr/>
              </a:pPr>
              <a:t>27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558925" y="650875"/>
            <a:ext cx="3748088" cy="2811463"/>
          </a:xfrm>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presents the experiment described on pp.454-455 of the text.  </a:t>
            </a:r>
          </a:p>
          <a:p>
            <a:endParaRPr lang="en-US" dirty="0" smtClean="0"/>
          </a:p>
          <a:p>
            <a:r>
              <a:rPr lang="en-US" dirty="0" smtClean="0"/>
              <a:t>Since this experiment concerns the long run, it is best to think of periods t and t+1 as representing decades rather than years.  </a:t>
            </a:r>
          </a:p>
          <a:p>
            <a:endParaRPr lang="en-US" dirty="0" smtClean="0"/>
          </a:p>
          <a:p>
            <a:r>
              <a:rPr lang="en-US" dirty="0" smtClean="0"/>
              <a:t>See the DAD and DAS equations to verify that the horizontal distances of the shifts in both curves are equal.  To see that inflation remains unchanged in the new long-run equilibrium, refer to the model’s long-run solution values, which show that inflation in the long run does not depend on </a:t>
            </a:r>
            <a:r>
              <a:rPr lang="en-US" dirty="0" err="1" smtClean="0"/>
              <a:t>Ybar</a:t>
            </a:r>
            <a:r>
              <a:rPr lang="en-US" dirty="0" smtClean="0"/>
              <a:t>.  </a:t>
            </a:r>
          </a:p>
          <a:p>
            <a:endParaRPr lang="en-US" dirty="0" smtClean="0"/>
          </a:p>
        </p:txBody>
      </p:sp>
      <p:sp>
        <p:nvSpPr>
          <p:cNvPr id="4" name="Slide Number Placeholder 3"/>
          <p:cNvSpPr>
            <a:spLocks noGrp="1"/>
          </p:cNvSpPr>
          <p:nvPr>
            <p:ph type="sldNum" sz="quarter" idx="5"/>
          </p:nvPr>
        </p:nvSpPr>
        <p:spPr/>
        <p:txBody>
          <a:bodyPr/>
          <a:lstStyle/>
          <a:p>
            <a:pPr>
              <a:defRPr/>
            </a:pPr>
            <a:fld id="{ABB9C68C-0888-407F-9B12-533AA7F8AAB9}" type="slidenum">
              <a:rPr lang="en-US" smtClean="0"/>
              <a:pPr>
                <a:defRPr/>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558925" y="650875"/>
            <a:ext cx="3748088" cy="2811463"/>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8D29624-8C47-412C-A1F8-EAF0C3354366}" type="slidenum">
              <a:rPr lang="en-US" smtClean="0"/>
              <a:pPr>
                <a:defRPr/>
              </a:pPr>
              <a:t>2</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558925" y="650875"/>
            <a:ext cx="3748088" cy="2811463"/>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For this and the remaining experiments, we focus on the short run and should think of periods as representing a year rather than a decade.  </a:t>
            </a:r>
          </a:p>
          <a:p>
            <a:endParaRPr lang="en-US" dirty="0" smtClean="0"/>
          </a:p>
          <a:p>
            <a:r>
              <a:rPr lang="en-US" dirty="0" smtClean="0"/>
              <a:t>This slide presents the experiment described on pp.455-456 of the text.  One difference:  This slide shows the DAS curve for period </a:t>
            </a:r>
            <a:r>
              <a:rPr lang="en-US" b="1" i="1" dirty="0" smtClean="0"/>
              <a:t>t </a:t>
            </a:r>
            <a:r>
              <a:rPr lang="en-US" dirty="0" smtClean="0"/>
              <a:t>+ 2 (Figure 15-6 in the text stops at  </a:t>
            </a:r>
            <a:r>
              <a:rPr lang="en-US" b="1" i="1" dirty="0" smtClean="0"/>
              <a:t>t</a:t>
            </a:r>
            <a:r>
              <a:rPr lang="en-US" dirty="0" smtClean="0"/>
              <a:t> + 1), to give students a sense of the process that continues after the shock to bring the economy back toward full employment.  </a:t>
            </a:r>
          </a:p>
          <a:p>
            <a:endParaRPr lang="en-US" dirty="0" smtClean="0"/>
          </a:p>
        </p:txBody>
      </p:sp>
      <p:sp>
        <p:nvSpPr>
          <p:cNvPr id="4" name="Slide Number Placeholder 3"/>
          <p:cNvSpPr>
            <a:spLocks noGrp="1"/>
          </p:cNvSpPr>
          <p:nvPr>
            <p:ph type="sldNum" sz="quarter" idx="5"/>
          </p:nvPr>
        </p:nvSpPr>
        <p:spPr/>
        <p:txBody>
          <a:bodyPr/>
          <a:lstStyle/>
          <a:p>
            <a:pPr>
              <a:defRPr/>
            </a:pPr>
            <a:fld id="{C63435BB-534E-4EB5-918B-E0486BF3FD78}" type="slidenum">
              <a:rPr lang="en-US" smtClean="0"/>
              <a:pPr>
                <a:defRPr/>
              </a:pPr>
              <a:t>29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558925" y="650875"/>
            <a:ext cx="3748088" cy="2811463"/>
          </a:xfrm>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 have specific equations for DAD and DAS.  If we plug in particular values for the parameters and exogenous variables, we can solve for output and inflation (and then use these solutions in the other equations to find the real and nominal interest rates).  </a:t>
            </a:r>
          </a:p>
          <a:p>
            <a:endParaRPr lang="en-US" dirty="0" smtClean="0"/>
          </a:p>
          <a:p>
            <a:r>
              <a:rPr lang="en-US" dirty="0" smtClean="0"/>
              <a:t>Then, we can trace see how our endogenous variables (output, inflation, etc.) respond over time to shocks such as the supply shock we analyzed on the preceding slide.  In effect, we are simulating the economy’s response to a shock.  This is very useful, and a reason why it’s worth the trouble to develop the dynamic model. </a:t>
            </a:r>
          </a:p>
          <a:p>
            <a:endParaRPr lang="en-US" dirty="0" smtClean="0"/>
          </a:p>
          <a:p>
            <a:r>
              <a:rPr lang="en-US" dirty="0" smtClean="0"/>
              <a:t>This slide shows the particular values used in the simulation. (These values will be used in other simulations in this chapter.)  The FYI box on p.458 contains more explanation and interpretation. </a:t>
            </a:r>
          </a:p>
        </p:txBody>
      </p:sp>
      <p:sp>
        <p:nvSpPr>
          <p:cNvPr id="4" name="Slide Number Placeholder 3"/>
          <p:cNvSpPr>
            <a:spLocks noGrp="1"/>
          </p:cNvSpPr>
          <p:nvPr>
            <p:ph type="sldNum" sz="quarter" idx="5"/>
          </p:nvPr>
        </p:nvSpPr>
        <p:spPr/>
        <p:txBody>
          <a:bodyPr/>
          <a:lstStyle/>
          <a:p>
            <a:pPr>
              <a:defRPr/>
            </a:pPr>
            <a:fld id="{A0F20D69-0794-4325-9EA8-48B19ACD8D3C}" type="slidenum">
              <a:rPr lang="en-US" smtClean="0"/>
              <a:pPr>
                <a:defRPr/>
              </a:pPr>
              <a:t>30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558925" y="650875"/>
            <a:ext cx="3748088" cy="2811463"/>
          </a:xfrm>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behavior of output shown on this slide mirrors the behavior of output on the DAD-DAS graph a few slides back.  </a:t>
            </a:r>
          </a:p>
        </p:txBody>
      </p:sp>
      <p:sp>
        <p:nvSpPr>
          <p:cNvPr id="4" name="Slide Number Placeholder 3"/>
          <p:cNvSpPr>
            <a:spLocks noGrp="1"/>
          </p:cNvSpPr>
          <p:nvPr>
            <p:ph type="sldNum" sz="quarter" idx="5"/>
          </p:nvPr>
        </p:nvSpPr>
        <p:spPr/>
        <p:txBody>
          <a:bodyPr/>
          <a:lstStyle/>
          <a:p>
            <a:pPr>
              <a:defRPr/>
            </a:pPr>
            <a:fld id="{B61AD6FF-20A4-42E7-A871-691ED55C1995}" type="slidenum">
              <a:rPr lang="en-US" smtClean="0"/>
              <a:pPr>
                <a:defRPr/>
              </a:pPr>
              <a:t>31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558925" y="650875"/>
            <a:ext cx="3748088" cy="2811463"/>
          </a:xfrm>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Similarly, the behavior of inflation shown here mirrors that depicted on the DAD-DAS graph a few slides back.  </a:t>
            </a:r>
          </a:p>
          <a:p>
            <a:endParaRPr lang="en-US" smtClean="0"/>
          </a:p>
        </p:txBody>
      </p:sp>
      <p:sp>
        <p:nvSpPr>
          <p:cNvPr id="4" name="Slide Number Placeholder 3"/>
          <p:cNvSpPr>
            <a:spLocks noGrp="1"/>
          </p:cNvSpPr>
          <p:nvPr>
            <p:ph type="sldNum" sz="quarter" idx="5"/>
          </p:nvPr>
        </p:nvSpPr>
        <p:spPr/>
        <p:txBody>
          <a:bodyPr/>
          <a:lstStyle/>
          <a:p>
            <a:pPr>
              <a:defRPr/>
            </a:pPr>
            <a:fld id="{960524C1-C2C5-4C86-A696-45763C06D58F}" type="slidenum">
              <a:rPr lang="en-US" smtClean="0"/>
              <a:pPr>
                <a:defRPr/>
              </a:pPr>
              <a:t>32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the shock causes inflation to rise, the central bank responds by raising the real and nominal interest rates.  We see the real rate here.  The nominal rate is shown on the following slide.  </a:t>
            </a:r>
          </a:p>
          <a:p>
            <a:endParaRPr lang="en-US" smtClean="0"/>
          </a:p>
          <a:p>
            <a:r>
              <a:rPr lang="en-US" smtClean="0"/>
              <a:t>Over time, both move back toward their initial values.  </a:t>
            </a:r>
          </a:p>
        </p:txBody>
      </p:sp>
      <p:sp>
        <p:nvSpPr>
          <p:cNvPr id="4" name="Slide Number Placeholder 3"/>
          <p:cNvSpPr>
            <a:spLocks noGrp="1"/>
          </p:cNvSpPr>
          <p:nvPr>
            <p:ph type="sldNum" sz="quarter" idx="5"/>
          </p:nvPr>
        </p:nvSpPr>
        <p:spPr/>
        <p:txBody>
          <a:bodyPr/>
          <a:lstStyle/>
          <a:p>
            <a:pPr>
              <a:defRPr/>
            </a:pPr>
            <a:fld id="{CE3AE5BC-7AAB-46BC-A176-0CDA3AD833A0}" type="slidenum">
              <a:rPr lang="en-US" smtClean="0"/>
              <a:pPr>
                <a:defRPr/>
              </a:pPr>
              <a:t>33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558925" y="650875"/>
            <a:ext cx="3748088" cy="2811463"/>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CBF3187-8EF5-4301-9B5A-BDA7DD9EC70D}" type="slidenum">
              <a:rPr lang="en-US" smtClean="0"/>
              <a:pPr>
                <a:defRPr/>
              </a:pPr>
              <a:t>34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1558925" y="650875"/>
            <a:ext cx="3748088" cy="2811463"/>
          </a:xfrm>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presents the experiment described on pp.458-460 of the text.  </a:t>
            </a:r>
          </a:p>
          <a:p>
            <a:endParaRPr lang="en-US" dirty="0" smtClean="0"/>
          </a:p>
        </p:txBody>
      </p:sp>
      <p:sp>
        <p:nvSpPr>
          <p:cNvPr id="4" name="Slide Number Placeholder 3"/>
          <p:cNvSpPr>
            <a:spLocks noGrp="1"/>
          </p:cNvSpPr>
          <p:nvPr>
            <p:ph type="sldNum" sz="quarter" idx="5"/>
          </p:nvPr>
        </p:nvSpPr>
        <p:spPr/>
        <p:txBody>
          <a:bodyPr/>
          <a:lstStyle/>
          <a:p>
            <a:pPr>
              <a:defRPr/>
            </a:pPr>
            <a:fld id="{1D7438E9-37B5-4565-A397-6C66950FFD00}" type="slidenum">
              <a:rPr lang="en-US" smtClean="0"/>
              <a:pPr>
                <a:defRPr/>
              </a:pPr>
              <a:t>35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558925" y="650875"/>
            <a:ext cx="3748088" cy="2811463"/>
          </a:xfrm>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20B4D9E-B6BC-496B-83A3-6B122B19DAE1}" type="slidenum">
              <a:rPr lang="en-US" smtClean="0"/>
              <a:pPr>
                <a:defRPr/>
              </a:pPr>
              <a:t>36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1558925" y="650875"/>
            <a:ext cx="3748088" cy="2811463"/>
          </a:xfrm>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B334036-7E7F-49B0-804D-AF3663230591}" type="slidenum">
              <a:rPr lang="en-US" smtClean="0"/>
              <a:pPr>
                <a:defRPr/>
              </a:pPr>
              <a:t>37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558925" y="650875"/>
            <a:ext cx="3748088" cy="2811463"/>
          </a:xfrm>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4CC8827B-40AB-4D93-90DB-15C32FAF0F7A}" type="slidenum">
              <a:rPr lang="en-US" smtClean="0"/>
              <a:pPr>
                <a:defRPr/>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558925" y="650875"/>
            <a:ext cx="3748088" cy="2811463"/>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63A8AB3-05B9-446B-AEBF-E278E331516C}" type="slidenum">
              <a:rPr lang="en-US" smtClean="0"/>
              <a:pPr>
                <a:defRPr/>
              </a:pPr>
              <a:t>3</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1558925" y="650875"/>
            <a:ext cx="3748088" cy="2811463"/>
          </a:xfrm>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FF2B6EA-7AAC-4798-955E-CE442A11BCB3}" type="slidenum">
              <a:rPr lang="en-US" smtClean="0"/>
              <a:pPr>
                <a:defRPr/>
              </a:pPr>
              <a:t>39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1558925" y="650875"/>
            <a:ext cx="3748088" cy="2811463"/>
          </a:xfrm>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presents the experiment described on pp.460-463 of the text.  </a:t>
            </a:r>
          </a:p>
        </p:txBody>
      </p:sp>
      <p:sp>
        <p:nvSpPr>
          <p:cNvPr id="4" name="Slide Number Placeholder 3"/>
          <p:cNvSpPr>
            <a:spLocks noGrp="1"/>
          </p:cNvSpPr>
          <p:nvPr>
            <p:ph type="sldNum" sz="quarter" idx="5"/>
          </p:nvPr>
        </p:nvSpPr>
        <p:spPr/>
        <p:txBody>
          <a:bodyPr/>
          <a:lstStyle/>
          <a:p>
            <a:pPr>
              <a:defRPr/>
            </a:pPr>
            <a:fld id="{48792532-AB1F-442A-8302-FAF4F55A0C1C}" type="slidenum">
              <a:rPr lang="en-US" smtClean="0"/>
              <a:pPr>
                <a:defRPr/>
              </a:pPr>
              <a:t>40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1558925" y="650875"/>
            <a:ext cx="3748088" cy="2811463"/>
          </a:xfrm>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lower graph illustrates an important concept in macroeconomics:  </a:t>
            </a:r>
          </a:p>
          <a:p>
            <a:r>
              <a:rPr lang="en-US" dirty="0" smtClean="0"/>
              <a:t>a central bank can permanently lower inflation by inducing a recession. </a:t>
            </a:r>
          </a:p>
        </p:txBody>
      </p:sp>
      <p:sp>
        <p:nvSpPr>
          <p:cNvPr id="4" name="Slide Number Placeholder 3"/>
          <p:cNvSpPr>
            <a:spLocks noGrp="1"/>
          </p:cNvSpPr>
          <p:nvPr>
            <p:ph type="sldNum" sz="quarter" idx="5"/>
          </p:nvPr>
        </p:nvSpPr>
        <p:spPr/>
        <p:txBody>
          <a:bodyPr/>
          <a:lstStyle/>
          <a:p>
            <a:pPr>
              <a:defRPr/>
            </a:pPr>
            <a:fld id="{8512E5EB-6ABE-414E-861A-AFE9B8D2ECCD}" type="slidenum">
              <a:rPr lang="en-US" smtClean="0"/>
              <a:pPr>
                <a:defRPr/>
              </a:pPr>
              <a:t>41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xfrm>
            <a:off x="1558925" y="650875"/>
            <a:ext cx="3748088" cy="2811463"/>
          </a:xfrm>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sluggish behavior of inflation results from our assumption that expectations are adaptive.  </a:t>
            </a:r>
          </a:p>
        </p:txBody>
      </p:sp>
      <p:sp>
        <p:nvSpPr>
          <p:cNvPr id="4" name="Slide Number Placeholder 3"/>
          <p:cNvSpPr>
            <a:spLocks noGrp="1"/>
          </p:cNvSpPr>
          <p:nvPr>
            <p:ph type="sldNum" sz="quarter" idx="5"/>
          </p:nvPr>
        </p:nvSpPr>
        <p:spPr/>
        <p:txBody>
          <a:bodyPr/>
          <a:lstStyle/>
          <a:p>
            <a:pPr>
              <a:defRPr/>
            </a:pPr>
            <a:fld id="{C392CFAE-57FB-4019-8980-B77EA3280F70}" type="slidenum">
              <a:rPr lang="en-US" smtClean="0"/>
              <a:pPr>
                <a:defRPr/>
              </a:pPr>
              <a:t>42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1558925" y="650875"/>
            <a:ext cx="3748088" cy="2811463"/>
          </a:xfrm>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DF62BA1-8A65-4D7D-815D-EE50A4014142}" type="slidenum">
              <a:rPr lang="en-US" smtClean="0"/>
              <a:pPr>
                <a:defRPr/>
              </a:pPr>
              <a:t>43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xfrm>
            <a:off x="1558925" y="650875"/>
            <a:ext cx="3748088" cy="2811463"/>
          </a:xfrm>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06E19D20-3074-44F6-8D83-86B89925E7BF}" type="slidenum">
              <a:rPr lang="en-US" smtClean="0"/>
              <a:pPr>
                <a:defRPr/>
              </a:pPr>
              <a:t>44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and the following two slides correspond to the first half of Section 15-4, pp.463-466.  </a:t>
            </a:r>
          </a:p>
        </p:txBody>
      </p:sp>
      <p:sp>
        <p:nvSpPr>
          <p:cNvPr id="4" name="Slide Number Placeholder 3"/>
          <p:cNvSpPr>
            <a:spLocks noGrp="1"/>
          </p:cNvSpPr>
          <p:nvPr>
            <p:ph type="sldNum" sz="quarter" idx="5"/>
          </p:nvPr>
        </p:nvSpPr>
        <p:spPr/>
        <p:txBody>
          <a:bodyPr/>
          <a:lstStyle/>
          <a:p>
            <a:pPr>
              <a:defRPr/>
            </a:pPr>
            <a:fld id="{5F094495-B4AB-4814-936F-886A44342A46}" type="slidenum">
              <a:rPr lang="en-US" smtClean="0">
                <a:solidFill>
                  <a:prstClr val="black"/>
                </a:solidFill>
              </a:rPr>
              <a:pPr>
                <a:defRPr/>
              </a:pPr>
              <a:t>45</a:t>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1558925" y="650875"/>
            <a:ext cx="3748088" cy="2811463"/>
          </a:xfrm>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latin typeface="Arial" pitchFamily="34" charset="0"/>
                <a:cs typeface="Arial" pitchFamily="34" charset="0"/>
              </a:rPr>
              <a:t>Most students can readily see that the slope of the DAD curve determines the relative magnitudes of the effects on output vs. inflation.  </a:t>
            </a:r>
          </a:p>
          <a:p>
            <a:pPr>
              <a:spcBef>
                <a:spcPct val="0"/>
              </a:spcBef>
            </a:pPr>
            <a:endParaRPr lang="en-US" dirty="0" smtClean="0">
              <a:latin typeface="Arial" pitchFamily="34" charset="0"/>
              <a:cs typeface="Arial" pitchFamily="34" charset="0"/>
            </a:endParaRPr>
          </a:p>
          <a:p>
            <a:pPr>
              <a:spcBef>
                <a:spcPct val="0"/>
              </a:spcBef>
            </a:pPr>
            <a:r>
              <a:rPr lang="en-US" dirty="0" smtClean="0">
                <a:latin typeface="Arial" pitchFamily="34" charset="0"/>
                <a:cs typeface="Arial" pitchFamily="34" charset="0"/>
              </a:rPr>
              <a:t>What is less obvious is the relation between the theta parameters and DAD’s slope.  You can convince students of the relationship using intuition and using math:</a:t>
            </a:r>
          </a:p>
          <a:p>
            <a:pPr>
              <a:spcBef>
                <a:spcPct val="0"/>
              </a:spcBef>
            </a:pPr>
            <a:endParaRPr lang="en-US" dirty="0" smtClean="0">
              <a:latin typeface="Arial" pitchFamily="34" charset="0"/>
              <a:cs typeface="Arial" pitchFamily="34" charset="0"/>
            </a:endParaRPr>
          </a:p>
          <a:p>
            <a:pPr>
              <a:spcBef>
                <a:spcPct val="0"/>
              </a:spcBef>
            </a:pPr>
            <a:r>
              <a:rPr lang="en-US" dirty="0" smtClean="0">
                <a:latin typeface="Arial" pitchFamily="34" charset="0"/>
                <a:cs typeface="Arial" pitchFamily="34" charset="0"/>
              </a:rPr>
              <a:t>Intuition:   Large </a:t>
            </a:r>
            <a:r>
              <a:rPr lang="el-GR" b="1" i="1" dirty="0" smtClean="0">
                <a:latin typeface="Arial" pitchFamily="34" charset="0"/>
                <a:cs typeface="Arial" pitchFamily="34" charset="0"/>
              </a:rPr>
              <a:t>θ</a:t>
            </a:r>
            <a:r>
              <a:rPr lang="el-GR" b="1" baseline="-25000" dirty="0" smtClean="0">
                <a:latin typeface="Arial" pitchFamily="34" charset="0"/>
                <a:cs typeface="Arial" pitchFamily="34" charset="0"/>
              </a:rPr>
              <a:t>π</a:t>
            </a:r>
            <a:r>
              <a:rPr lang="en-US" dirty="0" smtClean="0">
                <a:latin typeface="Arial" pitchFamily="34" charset="0"/>
                <a:cs typeface="Arial" pitchFamily="34" charset="0"/>
              </a:rPr>
              <a:t>  and small </a:t>
            </a:r>
            <a:r>
              <a:rPr lang="el-GR" b="1" i="1" dirty="0" smtClean="0">
                <a:latin typeface="Arial" pitchFamily="34" charset="0"/>
                <a:cs typeface="Arial" pitchFamily="34" charset="0"/>
              </a:rPr>
              <a:t>θ</a:t>
            </a:r>
            <a:r>
              <a:rPr lang="en-US" b="1" baseline="-25000" dirty="0" smtClean="0">
                <a:latin typeface="Arial" pitchFamily="34" charset="0"/>
                <a:cs typeface="Arial" pitchFamily="34" charset="0"/>
              </a:rPr>
              <a:t>Y</a:t>
            </a:r>
            <a:r>
              <a:rPr lang="en-US" dirty="0" smtClean="0">
                <a:latin typeface="Arial" pitchFamily="34" charset="0"/>
                <a:cs typeface="Arial" pitchFamily="34" charset="0"/>
              </a:rPr>
              <a:t>  means the central bank is more concerned with keeping inflation close to its target than with keeping output (and hence employment) close to their natural rates.  Thus, a small change in inflation will induce the central bank to more sharply raise the real interest rate, causing a significant drop in the quantity of goods demanded.  </a:t>
            </a:r>
          </a:p>
          <a:p>
            <a:pPr>
              <a:spcBef>
                <a:spcPct val="0"/>
              </a:spcBef>
            </a:pPr>
            <a:endParaRPr lang="en-US" dirty="0" smtClean="0">
              <a:latin typeface="Arial" pitchFamily="34" charset="0"/>
              <a:cs typeface="Arial" pitchFamily="34" charset="0"/>
            </a:endParaRPr>
          </a:p>
          <a:p>
            <a:pPr>
              <a:spcBef>
                <a:spcPct val="0"/>
              </a:spcBef>
            </a:pPr>
            <a:r>
              <a:rPr lang="en-US" dirty="0" smtClean="0">
                <a:latin typeface="Arial" pitchFamily="34" charset="0"/>
                <a:cs typeface="Arial" pitchFamily="34" charset="0"/>
              </a:rPr>
              <a:t>Math:  </a:t>
            </a:r>
            <a:r>
              <a:rPr lang="en-US" dirty="0" smtClean="0">
                <a:latin typeface="Arial" pitchFamily="34" charset="0"/>
                <a:cs typeface="Arial" pitchFamily="34" charset="0"/>
              </a:rPr>
              <a:t>In the </a:t>
            </a:r>
            <a:r>
              <a:rPr lang="en-US" dirty="0" smtClean="0">
                <a:latin typeface="Arial" pitchFamily="34" charset="0"/>
                <a:cs typeface="Arial" pitchFamily="34" charset="0"/>
              </a:rPr>
              <a:t>equation for the DAD curve, </a:t>
            </a:r>
            <a:r>
              <a:rPr lang="en-US" dirty="0" smtClean="0">
                <a:latin typeface="Arial" pitchFamily="34" charset="0"/>
                <a:cs typeface="Arial" pitchFamily="34" charset="0"/>
              </a:rPr>
              <a:t>output </a:t>
            </a:r>
            <a:r>
              <a:rPr lang="en-US" dirty="0" smtClean="0">
                <a:latin typeface="Arial" pitchFamily="34" charset="0"/>
                <a:cs typeface="Arial" pitchFamily="34" charset="0"/>
              </a:rPr>
              <a:t>appears on the left-hand side, while inflation is on the right.   The coefficient on inflation is a ratio that contains </a:t>
            </a:r>
            <a:r>
              <a:rPr lang="el-GR" b="1" i="1" dirty="0" smtClean="0">
                <a:latin typeface="Arial" pitchFamily="34" charset="0"/>
                <a:cs typeface="Arial" pitchFamily="34" charset="0"/>
              </a:rPr>
              <a:t>θ</a:t>
            </a:r>
            <a:r>
              <a:rPr lang="el-GR" b="1" baseline="-25000" dirty="0" smtClean="0">
                <a:latin typeface="Arial" pitchFamily="34" charset="0"/>
                <a:cs typeface="Arial" pitchFamily="34" charset="0"/>
              </a:rPr>
              <a:t>π</a:t>
            </a:r>
            <a:r>
              <a:rPr lang="en-US" dirty="0" smtClean="0">
                <a:latin typeface="Arial" pitchFamily="34" charset="0"/>
                <a:cs typeface="Arial" pitchFamily="34" charset="0"/>
              </a:rPr>
              <a:t>  in the numerator and </a:t>
            </a:r>
            <a:r>
              <a:rPr lang="el-GR" b="1" i="1" dirty="0" smtClean="0">
                <a:latin typeface="Arial" pitchFamily="34" charset="0"/>
                <a:cs typeface="Arial" pitchFamily="34" charset="0"/>
              </a:rPr>
              <a:t>θ</a:t>
            </a:r>
            <a:r>
              <a:rPr lang="en-US" b="1" baseline="-25000" dirty="0" smtClean="0">
                <a:latin typeface="Arial" pitchFamily="34" charset="0"/>
                <a:cs typeface="Arial" pitchFamily="34" charset="0"/>
              </a:rPr>
              <a:t>Y</a:t>
            </a:r>
            <a:r>
              <a:rPr lang="en-US" dirty="0" smtClean="0">
                <a:latin typeface="Arial" pitchFamily="34" charset="0"/>
                <a:cs typeface="Arial" pitchFamily="34" charset="0"/>
              </a:rPr>
              <a:t> in the denominator.  Other things equal, an increase in </a:t>
            </a:r>
            <a:r>
              <a:rPr lang="el-GR" b="1" i="1" dirty="0" smtClean="0">
                <a:latin typeface="Arial" pitchFamily="34" charset="0"/>
                <a:cs typeface="Arial" pitchFamily="34" charset="0"/>
              </a:rPr>
              <a:t>θ</a:t>
            </a:r>
            <a:r>
              <a:rPr lang="el-GR" b="1" baseline="-25000" dirty="0" smtClean="0">
                <a:latin typeface="Arial" pitchFamily="34" charset="0"/>
                <a:cs typeface="Arial" pitchFamily="34" charset="0"/>
              </a:rPr>
              <a:t>π</a:t>
            </a:r>
            <a:r>
              <a:rPr lang="en-US" dirty="0" smtClean="0">
                <a:latin typeface="Arial" pitchFamily="34" charset="0"/>
                <a:cs typeface="Arial" pitchFamily="34" charset="0"/>
              </a:rPr>
              <a:t>  or a decrease in </a:t>
            </a:r>
            <a:r>
              <a:rPr lang="el-GR" b="1" i="1" dirty="0" smtClean="0">
                <a:latin typeface="Arial" pitchFamily="34" charset="0"/>
                <a:cs typeface="Arial" pitchFamily="34" charset="0"/>
              </a:rPr>
              <a:t>θ</a:t>
            </a:r>
            <a:r>
              <a:rPr lang="en-US" b="1" baseline="-25000" dirty="0" smtClean="0">
                <a:latin typeface="Arial" pitchFamily="34" charset="0"/>
                <a:cs typeface="Arial" pitchFamily="34" charset="0"/>
              </a:rPr>
              <a:t>Y</a:t>
            </a:r>
            <a:r>
              <a:rPr lang="en-US" dirty="0" smtClean="0">
                <a:latin typeface="Arial" pitchFamily="34" charset="0"/>
                <a:cs typeface="Arial" pitchFamily="34" charset="0"/>
              </a:rPr>
              <a:t> will increase this coefficient.   Of course, the coefficient is NOT the slope of the DAD curve (because output, not inflation, is on the left-hand side); it is the </a:t>
            </a:r>
            <a:r>
              <a:rPr lang="en-US" u="sng" dirty="0" smtClean="0">
                <a:latin typeface="Arial" pitchFamily="34" charset="0"/>
                <a:cs typeface="Arial" pitchFamily="34" charset="0"/>
              </a:rPr>
              <a:t>inverse</a:t>
            </a:r>
            <a:r>
              <a:rPr lang="en-US" dirty="0" smtClean="0">
                <a:latin typeface="Arial" pitchFamily="34" charset="0"/>
                <a:cs typeface="Arial" pitchFamily="34" charset="0"/>
              </a:rPr>
              <a:t> of the slope of the DAD.  Hence, if this coefficient is large, the slope of DAD is small, and the DAD curve is relatively flat, as depicted here.  </a:t>
            </a:r>
          </a:p>
          <a:p>
            <a:pPr>
              <a:spcBef>
                <a:spcPct val="0"/>
              </a:spcBef>
            </a:pPr>
            <a:endParaRPr lang="en-US" dirty="0" smtClean="0">
              <a:latin typeface="Arial" pitchFamily="34" charset="0"/>
              <a:cs typeface="Arial" pitchFamily="34" charset="0"/>
            </a:endParaRPr>
          </a:p>
        </p:txBody>
      </p:sp>
      <p:sp>
        <p:nvSpPr>
          <p:cNvPr id="4" name="Slide Number Placeholder 3"/>
          <p:cNvSpPr>
            <a:spLocks noGrp="1"/>
          </p:cNvSpPr>
          <p:nvPr>
            <p:ph type="sldNum" sz="quarter" idx="5"/>
          </p:nvPr>
        </p:nvSpPr>
        <p:spPr/>
        <p:txBody>
          <a:bodyPr/>
          <a:lstStyle/>
          <a:p>
            <a:pPr>
              <a:defRPr/>
            </a:pPr>
            <a:fld id="{9FBE7E4D-F25B-4800-9083-638A7110BD2C}" type="slidenum">
              <a:rPr lang="en-US" smtClean="0">
                <a:solidFill>
                  <a:prstClr val="black"/>
                </a:solidFill>
              </a:rPr>
              <a:pPr>
                <a:defRPr/>
              </a:pPr>
              <a:t>46</a:t>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1558925" y="650875"/>
            <a:ext cx="3748088" cy="2811463"/>
          </a:xfrm>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case, the DAD curve is steep.  </a:t>
            </a:r>
          </a:p>
          <a:p>
            <a:endParaRPr lang="en-US" dirty="0" smtClean="0"/>
          </a:p>
          <a:p>
            <a:r>
              <a:rPr lang="en-US" dirty="0" smtClean="0"/>
              <a:t>Intuition:   Small </a:t>
            </a:r>
            <a:r>
              <a:rPr lang="el-GR" sz="1400" b="1" i="1" dirty="0" smtClean="0">
                <a:latin typeface="Times New Roman" pitchFamily="18" charset="0"/>
                <a:cs typeface="Times New Roman" pitchFamily="18" charset="0"/>
              </a:rPr>
              <a:t>θ</a:t>
            </a:r>
            <a:r>
              <a:rPr lang="el-GR" sz="1400" b="1" baseline="-25000" dirty="0" smtClean="0">
                <a:latin typeface="Times New Roman" pitchFamily="18" charset="0"/>
                <a:cs typeface="Times New Roman" pitchFamily="18" charset="0"/>
              </a:rPr>
              <a:t>π</a:t>
            </a:r>
            <a:r>
              <a:rPr lang="en-US" dirty="0" smtClean="0">
                <a:latin typeface="Times New Roman" pitchFamily="18" charset="0"/>
                <a:cs typeface="Times New Roman" pitchFamily="18" charset="0"/>
              </a:rPr>
              <a:t>  and large </a:t>
            </a:r>
            <a:r>
              <a:rPr lang="el-GR" b="1" i="1" dirty="0" smtClean="0">
                <a:latin typeface="Times New Roman" pitchFamily="18" charset="0"/>
                <a:cs typeface="Times New Roman" pitchFamily="18" charset="0"/>
              </a:rPr>
              <a:t>θ</a:t>
            </a:r>
            <a:r>
              <a:rPr lang="en-US" b="1" baseline="-25000"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dirty="0" smtClean="0">
                <a:cs typeface="Times New Roman" pitchFamily="18" charset="0"/>
              </a:rPr>
              <a:t>mean the central bank is more concerned with maintaining full employment output than with keeping inflation close to its target.  Thus, even if inflation rises a lot, the central bank won’t raise the real interest rate very much, so demand for goods and services won’t fall very much.  </a:t>
            </a:r>
          </a:p>
          <a:p>
            <a:endParaRPr lang="en-US" dirty="0" smtClean="0">
              <a:cs typeface="Times New Roman" pitchFamily="18" charset="0"/>
            </a:endParaRPr>
          </a:p>
          <a:p>
            <a:r>
              <a:rPr lang="en-US" dirty="0" smtClean="0">
                <a:cs typeface="Times New Roman" pitchFamily="18" charset="0"/>
              </a:rPr>
              <a:t>Math:  see explanation in “notes” section of preceding slide.  </a:t>
            </a:r>
          </a:p>
          <a:p>
            <a:endParaRPr lang="en-US" dirty="0" smtClean="0">
              <a:cs typeface="Times New Roman" pitchFamily="18" charset="0"/>
            </a:endParaRPr>
          </a:p>
          <a:p>
            <a:r>
              <a:rPr lang="en-US" dirty="0" smtClean="0">
                <a:cs typeface="Times New Roman" pitchFamily="18" charset="0"/>
              </a:rPr>
              <a:t>The textbook (pp.466-467) includes a nice case study comparing the priorities of the U.S.’ Federal Reserve with those of the European Central Bank.  CASE 1 better fits the recent behavior of the ECB, while CASE 2 better fits the Fed’s recent behavior.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306DEBC8-788A-4FF4-833C-16D9D78BD59D}" type="slidenum">
              <a:rPr lang="en-US" smtClean="0">
                <a:solidFill>
                  <a:prstClr val="black"/>
                </a:solidFill>
              </a:rPr>
              <a:pPr>
                <a:defRPr/>
              </a:pPr>
              <a:t>47</a:t>
            </a:fld>
            <a:endParaRPr 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1558925" y="650875"/>
            <a:ext cx="3748088" cy="2811463"/>
          </a:xfrm>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and the next few slides summarize the second half of Section 15-4, pp.467-469.  </a:t>
            </a:r>
          </a:p>
          <a:p>
            <a:endParaRPr lang="en-US" dirty="0" smtClean="0"/>
          </a:p>
          <a:p>
            <a:r>
              <a:rPr lang="en-US" dirty="0" smtClean="0"/>
              <a:t>Looking at the equation for DAD, the sign of the coefficient on inflation is the opposite of the sign of </a:t>
            </a:r>
            <a:r>
              <a:rPr lang="el-GR" b="1" i="1" dirty="0" smtClean="0">
                <a:latin typeface="Times New Roman" pitchFamily="18" charset="0"/>
                <a:cs typeface="Times New Roman" pitchFamily="18" charset="0"/>
              </a:rPr>
              <a:t>θ</a:t>
            </a:r>
            <a:r>
              <a:rPr lang="el-GR" b="1" baseline="-25000" dirty="0" smtClean="0">
                <a:latin typeface="Times New Roman" pitchFamily="18" charset="0"/>
                <a:cs typeface="Times New Roman" pitchFamily="18" charset="0"/>
              </a:rPr>
              <a:t>π</a:t>
            </a:r>
            <a:r>
              <a:rPr lang="en-US" dirty="0" smtClean="0"/>
              <a:t>.   </a:t>
            </a:r>
          </a:p>
          <a:p>
            <a:endParaRPr lang="en-US" dirty="0" smtClean="0"/>
          </a:p>
        </p:txBody>
      </p:sp>
      <p:sp>
        <p:nvSpPr>
          <p:cNvPr id="4" name="Slide Number Placeholder 3"/>
          <p:cNvSpPr>
            <a:spLocks noGrp="1"/>
          </p:cNvSpPr>
          <p:nvPr>
            <p:ph type="sldNum" sz="quarter" idx="5"/>
          </p:nvPr>
        </p:nvSpPr>
        <p:spPr/>
        <p:txBody>
          <a:bodyPr/>
          <a:lstStyle/>
          <a:p>
            <a:pPr>
              <a:defRPr/>
            </a:pPr>
            <a:fld id="{63ABC8CA-507A-4048-A8D0-7312C4E5CDCC}" type="slidenum">
              <a:rPr lang="en-US" smtClean="0">
                <a:solidFill>
                  <a:prstClr val="black"/>
                </a:solidFill>
              </a:rPr>
              <a:pPr>
                <a:defRPr/>
              </a:pPr>
              <a:t>48</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4CDCE654-46E2-4122-8356-BFC361C70345}" type="slidenum">
              <a:rPr lang="en-US" smtClean="0"/>
              <a:pPr>
                <a:defRPr/>
              </a:pPr>
              <a:t>4</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1558925" y="650875"/>
            <a:ext cx="3748088" cy="2811463"/>
          </a:xfrm>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1401E63B-B560-4D0B-95DE-60ACC2D15F2A}" type="slidenum">
              <a:rPr lang="en-US" smtClean="0">
                <a:solidFill>
                  <a:prstClr val="black"/>
                </a:solidFill>
              </a:rPr>
              <a:pPr>
                <a:defRPr/>
              </a:pPr>
              <a:t>49</a:t>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1558925" y="650875"/>
            <a:ext cx="3748088" cy="2811463"/>
          </a:xfrm>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EAA458-FD7D-401F-95D5-B03560C718D4}" type="slidenum">
              <a:rPr lang="en-US" smtClean="0">
                <a:solidFill>
                  <a:prstClr val="black"/>
                </a:solidFill>
              </a:rPr>
              <a:pPr>
                <a:defRPr/>
              </a:pPr>
              <a:t>50</a:t>
            </a:fld>
            <a:endParaRPr 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1558925" y="650875"/>
            <a:ext cx="3748088" cy="2811463"/>
          </a:xfrm>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These estimates of  </a:t>
            </a:r>
            <a:r>
              <a:rPr lang="el-GR" b="1" i="1" dirty="0" smtClean="0">
                <a:latin typeface="Times New Roman" pitchFamily="18" charset="0"/>
                <a:cs typeface="Times New Roman" pitchFamily="18" charset="0"/>
              </a:rPr>
              <a:t>θ</a:t>
            </a:r>
            <a:r>
              <a:rPr lang="el-GR" b="1" baseline="-25000" dirty="0" smtClean="0">
                <a:latin typeface="Times New Roman" pitchFamily="18" charset="0"/>
                <a:cs typeface="Times New Roman" pitchFamily="18" charset="0"/>
              </a:rPr>
              <a:t>π</a:t>
            </a:r>
            <a:r>
              <a:rPr lang="en-US" dirty="0" smtClean="0">
                <a:cs typeface="Times New Roman" pitchFamily="18" charset="0"/>
              </a:rPr>
              <a:t> help explain why inflation was out of control during the 1970s but came back under control with Paul Volcker and the change in monetary policy.  </a:t>
            </a:r>
          </a:p>
          <a:p>
            <a:endParaRPr lang="en-US" dirty="0" smtClean="0"/>
          </a:p>
          <a:p>
            <a:r>
              <a:rPr lang="en-US" dirty="0" smtClean="0"/>
              <a:t>See the Case Study on pp.470-471 for more information about the estimates of </a:t>
            </a:r>
            <a:r>
              <a:rPr lang="el-GR" b="1" i="1" dirty="0" smtClean="0">
                <a:latin typeface="Times New Roman" pitchFamily="18" charset="0"/>
                <a:cs typeface="Times New Roman" pitchFamily="18" charset="0"/>
              </a:rPr>
              <a:t>θ</a:t>
            </a:r>
            <a:r>
              <a:rPr lang="el-GR" b="1" baseline="-25000" dirty="0" smtClean="0">
                <a:latin typeface="Times New Roman" pitchFamily="18" charset="0"/>
                <a:cs typeface="Times New Roman" pitchFamily="18" charset="0"/>
              </a:rPr>
              <a:t>π</a:t>
            </a:r>
            <a:r>
              <a:rPr lang="en-US" dirty="0" smtClean="0">
                <a:cs typeface="Times New Roman" pitchFamily="18" charset="0"/>
              </a:rPr>
              <a:t> and their implications.  </a:t>
            </a:r>
            <a:endParaRPr lang="en-US" dirty="0" smtClean="0"/>
          </a:p>
        </p:txBody>
      </p:sp>
      <p:sp>
        <p:nvSpPr>
          <p:cNvPr id="4" name="Slide Number Placeholder 3"/>
          <p:cNvSpPr>
            <a:spLocks noGrp="1"/>
          </p:cNvSpPr>
          <p:nvPr>
            <p:ph type="sldNum" sz="quarter" idx="5"/>
          </p:nvPr>
        </p:nvSpPr>
        <p:spPr/>
        <p:txBody>
          <a:bodyPr/>
          <a:lstStyle/>
          <a:p>
            <a:pPr>
              <a:defRPr/>
            </a:pPr>
            <a:fld id="{6A35D5AA-5A16-41BE-895B-CEF0864187DA}" type="slidenum">
              <a:rPr lang="en-US" smtClean="0">
                <a:solidFill>
                  <a:prstClr val="black"/>
                </a:solidFill>
              </a:rPr>
              <a:pPr>
                <a:defRPr/>
              </a:pPr>
              <a:t>51</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53</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54</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558925" y="650875"/>
            <a:ext cx="3748088" cy="2811463"/>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You may wish to delete the second half of the slide and give your students the </a:t>
            </a:r>
            <a:r>
              <a:rPr lang="en-US" smtClean="0"/>
              <a:t>information orally</a:t>
            </a:r>
            <a:r>
              <a:rPr lang="en-US" dirty="0" smtClean="0"/>
              <a:t>.  </a:t>
            </a:r>
          </a:p>
        </p:txBody>
      </p:sp>
      <p:sp>
        <p:nvSpPr>
          <p:cNvPr id="4" name="Slide Number Placeholder 3"/>
          <p:cNvSpPr>
            <a:spLocks noGrp="1"/>
          </p:cNvSpPr>
          <p:nvPr>
            <p:ph type="sldNum" sz="quarter" idx="5"/>
          </p:nvPr>
        </p:nvSpPr>
        <p:spPr/>
        <p:txBody>
          <a:bodyPr/>
          <a:lstStyle/>
          <a:p>
            <a:pPr>
              <a:defRPr/>
            </a:pPr>
            <a:fld id="{E5CE8D8E-8A8D-41E6-9B74-5D580F2B8E95}" type="slidenum">
              <a:rPr lang="en-US" smtClean="0"/>
              <a:pPr>
                <a:defRPr/>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558925" y="650875"/>
            <a:ext cx="3748088" cy="2811463"/>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1F280C2-9075-4902-9B46-32A97558633A}" type="slidenum">
              <a:rPr lang="en-US" smtClean="0"/>
              <a:pPr>
                <a:defRPr/>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558925" y="650875"/>
            <a:ext cx="3748088" cy="2811463"/>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demand for goods and services is negatively related to the real interest rate, just as with the IS curve:  a higher interest rate reduces investment (and the interest-sensitive portion of consumption, if you’re modeling consumption and saving as functions of the interest rate), and therefore reduces income.  </a:t>
            </a:r>
          </a:p>
          <a:p>
            <a:endParaRPr lang="en-US" dirty="0" smtClean="0"/>
          </a:p>
          <a:p>
            <a:r>
              <a:rPr lang="en-US" dirty="0" smtClean="0"/>
              <a:t>This equation also shows that the demand for goods and services is higher when the natural rate of output is higher.  </a:t>
            </a:r>
          </a:p>
          <a:p>
            <a:endParaRPr lang="en-US" dirty="0" smtClean="0"/>
          </a:p>
          <a:p>
            <a:r>
              <a:rPr lang="en-US" dirty="0" smtClean="0"/>
              <a:t>The following slide explains the parameters (alpha and rho) and the demand shock.  </a:t>
            </a:r>
          </a:p>
        </p:txBody>
      </p:sp>
      <p:sp>
        <p:nvSpPr>
          <p:cNvPr id="4" name="Slide Number Placeholder 3"/>
          <p:cNvSpPr>
            <a:spLocks noGrp="1"/>
          </p:cNvSpPr>
          <p:nvPr>
            <p:ph type="sldNum" sz="quarter" idx="5"/>
          </p:nvPr>
        </p:nvSpPr>
        <p:spPr/>
        <p:txBody>
          <a:bodyPr/>
          <a:lstStyle/>
          <a:p>
            <a:pPr>
              <a:defRPr/>
            </a:pPr>
            <a:fld id="{8D2F82A1-C1F4-4239-B070-48F7848F1A13}" type="slidenum">
              <a:rPr lang="en-US" smtClean="0"/>
              <a:pPr>
                <a:defRPr/>
              </a:pPr>
              <a:t>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558925" y="650875"/>
            <a:ext cx="3748088" cy="2811463"/>
          </a:xfrm>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might explain the demand shock term as follows:  When epsilon is zero, as it is on average, demand is determined by its “fundamentals,” the real interest rate and the natural rate of output. When epsilon &gt; 0, demand is higher than the level implied by its fundamentals. This would occur, for example, if consumers or businesses were unusually optimistic. When epsilon &lt; 0, demand is lower than implied by the fundamental determinants of demand.  This might represent pessimistic consumers or business firms.  </a:t>
            </a:r>
          </a:p>
          <a:p>
            <a:endParaRPr lang="en-US" smtClean="0"/>
          </a:p>
          <a:p>
            <a:r>
              <a:rPr lang="en-US" smtClean="0"/>
              <a:t>(Caution:  the preceding use of the term “fundamentals” is not in the textbook.)  </a:t>
            </a:r>
          </a:p>
          <a:p>
            <a:endParaRPr lang="en-US" smtClean="0"/>
          </a:p>
          <a:p>
            <a:r>
              <a:rPr lang="en-US" smtClean="0"/>
              <a:t>Alpha is a positive parameter that reflects the sensitivity of aggregate demand to changes in the interest rate.  A given change in the real interest rate has a bigger effect on output if alpha is large than if it is small.  </a:t>
            </a:r>
          </a:p>
          <a:p>
            <a:endParaRPr lang="en-US" smtClean="0"/>
          </a:p>
          <a:p>
            <a:r>
              <a:rPr lang="en-US" smtClean="0"/>
              <a:t>Rho can be thought of as the “natural rate of interest,” the interest rate that, in absence of demand shocks, would prevail when output equals its natural level.   To keep the model from becoming too complicated, we take rho to be an exogenous constant term.  </a:t>
            </a:r>
          </a:p>
          <a:p>
            <a:endParaRPr lang="en-US" smtClean="0"/>
          </a:p>
        </p:txBody>
      </p:sp>
      <p:sp>
        <p:nvSpPr>
          <p:cNvPr id="4" name="Slide Number Placeholder 3"/>
          <p:cNvSpPr>
            <a:spLocks noGrp="1"/>
          </p:cNvSpPr>
          <p:nvPr>
            <p:ph type="sldNum" sz="quarter" idx="5"/>
          </p:nvPr>
        </p:nvSpPr>
        <p:spPr/>
        <p:txBody>
          <a:bodyPr/>
          <a:lstStyle/>
          <a:p>
            <a:pPr>
              <a:defRPr/>
            </a:pPr>
            <a:fld id="{F4154AC9-03CF-4738-9CD2-1D65F101DB5C}"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A Dynamic Model of Economic Fluctuations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15</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15</a:t>
            </a:r>
            <a:r>
              <a:rPr lang="en-US" sz="1700" dirty="0" smtClean="0">
                <a:solidFill>
                  <a:srgbClr val="198A46"/>
                </a:solidFill>
                <a:cs typeface="+mn-cs"/>
              </a:rPr>
              <a:t>    </a:t>
            </a:r>
            <a:r>
              <a:rPr lang="en-US" sz="2100" dirty="0" smtClean="0">
                <a:solidFill>
                  <a:srgbClr val="198A46"/>
                </a:solidFill>
                <a:cs typeface="+mn-cs"/>
              </a:rPr>
              <a:t>Dynamic Model of Economic Fluctuations</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6.bin"/><Relationship Id="rId5" Type="http://schemas.openxmlformats.org/officeDocument/2006/relationships/image" Target="../media/image7.wmf"/><Relationship Id="rId6" Type="http://schemas.openxmlformats.org/officeDocument/2006/relationships/oleObject" Target="../embeddings/oleObject7.bin"/><Relationship Id="rId7" Type="http://schemas.openxmlformats.org/officeDocument/2006/relationships/image" Target="../media/image8.wmf"/><Relationship Id="rId8" Type="http://schemas.openxmlformats.org/officeDocument/2006/relationships/oleObject" Target="../embeddings/oleObject8.bin"/><Relationship Id="rId9"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9.bin"/><Relationship Id="rId5" Type="http://schemas.openxmlformats.org/officeDocument/2006/relationships/image" Target="../media/image10.wmf"/><Relationship Id="rId6" Type="http://schemas.openxmlformats.org/officeDocument/2006/relationships/oleObject" Target="../embeddings/oleObject10.bin"/><Relationship Id="rId7"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1.bin"/><Relationship Id="rId5" Type="http://schemas.openxmlformats.org/officeDocument/2006/relationships/image" Target="../media/image12.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2.bin"/><Relationship Id="rId5" Type="http://schemas.openxmlformats.org/officeDocument/2006/relationships/image" Target="../media/image13.wmf"/><Relationship Id="rId6" Type="http://schemas.openxmlformats.org/officeDocument/2006/relationships/oleObject" Target="../embeddings/oleObject13.bin"/><Relationship Id="rId7" Type="http://schemas.openxmlformats.org/officeDocument/2006/relationships/image" Target="../media/image14.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4.bin"/><Relationship Id="rId5" Type="http://schemas.openxmlformats.org/officeDocument/2006/relationships/image" Target="../media/image15.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5.bin"/><Relationship Id="rId5" Type="http://schemas.openxmlformats.org/officeDocument/2006/relationships/image" Target="../media/image16.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xml"/></Relationships>
</file>

<file path=ppt/slides/_rels/slide17.xml.rels><?xml version="1.0" encoding="UTF-8" standalone="yes"?>
<Relationships xmlns="http://schemas.openxmlformats.org/package/2006/relationships"><Relationship Id="rId11" Type="http://schemas.openxmlformats.org/officeDocument/2006/relationships/image" Target="../media/image20.wmf"/><Relationship Id="rId12" Type="http://schemas.openxmlformats.org/officeDocument/2006/relationships/oleObject" Target="../embeddings/oleObject20.bin"/><Relationship Id="rId13" Type="http://schemas.openxmlformats.org/officeDocument/2006/relationships/image" Target="../media/image21.w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7.xml"/><Relationship Id="rId4" Type="http://schemas.openxmlformats.org/officeDocument/2006/relationships/oleObject" Target="../embeddings/oleObject16.bin"/><Relationship Id="rId5" Type="http://schemas.openxmlformats.org/officeDocument/2006/relationships/image" Target="../media/image17.wmf"/><Relationship Id="rId6" Type="http://schemas.openxmlformats.org/officeDocument/2006/relationships/oleObject" Target="../embeddings/oleObject17.bin"/><Relationship Id="rId7" Type="http://schemas.openxmlformats.org/officeDocument/2006/relationships/image" Target="../media/image18.wmf"/><Relationship Id="rId8" Type="http://schemas.openxmlformats.org/officeDocument/2006/relationships/oleObject" Target="../embeddings/oleObject18.bin"/><Relationship Id="rId9" Type="http://schemas.openxmlformats.org/officeDocument/2006/relationships/image" Target="../media/image19.wmf"/><Relationship Id="rId10"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11" Type="http://schemas.openxmlformats.org/officeDocument/2006/relationships/image" Target="../media/image25.wmf"/><Relationship Id="rId12" Type="http://schemas.openxmlformats.org/officeDocument/2006/relationships/oleObject" Target="../embeddings/oleObject25.bin"/><Relationship Id="rId13" Type="http://schemas.openxmlformats.org/officeDocument/2006/relationships/image" Target="../media/image26.w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8.xml"/><Relationship Id="rId4" Type="http://schemas.openxmlformats.org/officeDocument/2006/relationships/oleObject" Target="../embeddings/oleObject21.bin"/><Relationship Id="rId5" Type="http://schemas.openxmlformats.org/officeDocument/2006/relationships/image" Target="../media/image22.wmf"/><Relationship Id="rId6" Type="http://schemas.openxmlformats.org/officeDocument/2006/relationships/oleObject" Target="../embeddings/oleObject22.bin"/><Relationship Id="rId7" Type="http://schemas.openxmlformats.org/officeDocument/2006/relationships/image" Target="../media/image23.wmf"/><Relationship Id="rId8" Type="http://schemas.openxmlformats.org/officeDocument/2006/relationships/oleObject" Target="../embeddings/oleObject23.bin"/><Relationship Id="rId9" Type="http://schemas.openxmlformats.org/officeDocument/2006/relationships/image" Target="../media/image24.wmf"/><Relationship Id="rId10"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11" Type="http://schemas.openxmlformats.org/officeDocument/2006/relationships/image" Target="../media/image30.wmf"/><Relationship Id="rId12" Type="http://schemas.openxmlformats.org/officeDocument/2006/relationships/oleObject" Target="../embeddings/oleObject30.bin"/><Relationship Id="rId13" Type="http://schemas.openxmlformats.org/officeDocument/2006/relationships/image" Target="../media/image31.w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notesSlide" Target="../notesSlides/notesSlide19.xml"/><Relationship Id="rId4" Type="http://schemas.openxmlformats.org/officeDocument/2006/relationships/oleObject" Target="../embeddings/oleObject26.bin"/><Relationship Id="rId5" Type="http://schemas.openxmlformats.org/officeDocument/2006/relationships/image" Target="../media/image27.wmf"/><Relationship Id="rId6" Type="http://schemas.openxmlformats.org/officeDocument/2006/relationships/oleObject" Target="../embeddings/oleObject27.bin"/><Relationship Id="rId7" Type="http://schemas.openxmlformats.org/officeDocument/2006/relationships/image" Target="../media/image28.wmf"/><Relationship Id="rId8" Type="http://schemas.openxmlformats.org/officeDocument/2006/relationships/oleObject" Target="../embeddings/oleObject28.bin"/><Relationship Id="rId9" Type="http://schemas.openxmlformats.org/officeDocument/2006/relationships/image" Target="../media/image29.wmf"/><Relationship Id="rId10"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31.bin"/><Relationship Id="rId5" Type="http://schemas.openxmlformats.org/officeDocument/2006/relationships/image" Target="../media/image32.wmf"/><Relationship Id="rId6" Type="http://schemas.openxmlformats.org/officeDocument/2006/relationships/oleObject" Target="../embeddings/oleObject32.bin"/><Relationship Id="rId7" Type="http://schemas.openxmlformats.org/officeDocument/2006/relationships/image" Target="../media/image33.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35.wmf"/><Relationship Id="rId5" Type="http://schemas.openxmlformats.org/officeDocument/2006/relationships/image" Target="../media/image36.wmf"/><Relationship Id="rId6" Type="http://schemas.openxmlformats.org/officeDocument/2006/relationships/image" Target="../media/image37.wmf"/><Relationship Id="rId7" Type="http://schemas.openxmlformats.org/officeDocument/2006/relationships/image" Target="../media/image38.w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33.bin"/><Relationship Id="rId5" Type="http://schemas.openxmlformats.org/officeDocument/2006/relationships/image" Target="../media/image39.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34.bin"/><Relationship Id="rId5" Type="http://schemas.openxmlformats.org/officeDocument/2006/relationships/image" Target="../media/image39.wmf"/><Relationship Id="rId1" Type="http://schemas.openxmlformats.org/officeDocument/2006/relationships/vmlDrawing" Target="../drawings/vmlDrawing14.vml"/><Relationship Id="rId2"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35.bin"/><Relationship Id="rId5" Type="http://schemas.openxmlformats.org/officeDocument/2006/relationships/image" Target="../media/image3.wmf"/><Relationship Id="rId6" Type="http://schemas.openxmlformats.org/officeDocument/2006/relationships/oleObject" Target="../embeddings/oleObject36.bin"/><Relationship Id="rId7" Type="http://schemas.openxmlformats.org/officeDocument/2006/relationships/image" Target="../media/image40.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37.bin"/><Relationship Id="rId5" Type="http://schemas.openxmlformats.org/officeDocument/2006/relationships/image" Target="../media/image40.wmf"/><Relationship Id="rId6" Type="http://schemas.openxmlformats.org/officeDocument/2006/relationships/oleObject" Target="../embeddings/oleObject38.bin"/><Relationship Id="rId7" Type="http://schemas.openxmlformats.org/officeDocument/2006/relationships/image" Target="../media/image41.wmf"/><Relationship Id="rId8" Type="http://schemas.openxmlformats.org/officeDocument/2006/relationships/oleObject" Target="../embeddings/oleObject39.bin"/><Relationship Id="rId9" Type="http://schemas.openxmlformats.org/officeDocument/2006/relationships/image" Target="../media/image42.wmf"/><Relationship Id="rId10" Type="http://schemas.openxmlformats.org/officeDocument/2006/relationships/oleObject" Target="../embeddings/oleObject40.bin"/><Relationship Id="rId11" Type="http://schemas.openxmlformats.org/officeDocument/2006/relationships/image" Target="../media/image43.wmf"/><Relationship Id="rId1" Type="http://schemas.openxmlformats.org/officeDocument/2006/relationships/vmlDrawing" Target="../drawings/vmlDrawing16.vml"/><Relationship Id="rId2"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41.bin"/><Relationship Id="rId5" Type="http://schemas.openxmlformats.org/officeDocument/2006/relationships/image" Target="../media/image44.wmf"/><Relationship Id="rId6" Type="http://schemas.openxmlformats.org/officeDocument/2006/relationships/oleObject" Target="../embeddings/oleObject42.bin"/><Relationship Id="rId7" Type="http://schemas.openxmlformats.org/officeDocument/2006/relationships/image" Target="../media/image45.wmf"/><Relationship Id="rId8" Type="http://schemas.openxmlformats.org/officeDocument/2006/relationships/oleObject" Target="../embeddings/oleObject43.bin"/><Relationship Id="rId9" Type="http://schemas.openxmlformats.org/officeDocument/2006/relationships/image" Target="../media/image46.wmf"/><Relationship Id="rId1" Type="http://schemas.openxmlformats.org/officeDocument/2006/relationships/vmlDrawing" Target="../drawings/vmlDrawing17.vml"/><Relationship Id="rId2"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44.bin"/><Relationship Id="rId5" Type="http://schemas.openxmlformats.org/officeDocument/2006/relationships/image" Target="../media/image47.wmf"/><Relationship Id="rId1" Type="http://schemas.openxmlformats.org/officeDocument/2006/relationships/vmlDrawing" Target="../drawings/vmlDrawing18.vml"/><Relationship Id="rId2"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1" Type="http://schemas.openxmlformats.org/officeDocument/2006/relationships/image" Target="../media/image51.wmf"/><Relationship Id="rId12" Type="http://schemas.openxmlformats.org/officeDocument/2006/relationships/oleObject" Target="../embeddings/oleObject49.bin"/><Relationship Id="rId13" Type="http://schemas.openxmlformats.org/officeDocument/2006/relationships/image" Target="../media/image52.wmf"/><Relationship Id="rId14" Type="http://schemas.openxmlformats.org/officeDocument/2006/relationships/oleObject" Target="../embeddings/oleObject50.bin"/><Relationship Id="rId15" Type="http://schemas.openxmlformats.org/officeDocument/2006/relationships/image" Target="../media/image53.wmf"/><Relationship Id="rId16" Type="http://schemas.openxmlformats.org/officeDocument/2006/relationships/oleObject" Target="../embeddings/oleObject51.bin"/><Relationship Id="rId17" Type="http://schemas.openxmlformats.org/officeDocument/2006/relationships/image" Target="../media/image54.wmf"/><Relationship Id="rId1" Type="http://schemas.openxmlformats.org/officeDocument/2006/relationships/vmlDrawing" Target="../drawings/vmlDrawing19.vml"/><Relationship Id="rId2" Type="http://schemas.openxmlformats.org/officeDocument/2006/relationships/slideLayout" Target="../slideLayouts/slideLayout5.xml"/><Relationship Id="rId3" Type="http://schemas.openxmlformats.org/officeDocument/2006/relationships/notesSlide" Target="../notesSlides/notesSlide31.xml"/><Relationship Id="rId4" Type="http://schemas.openxmlformats.org/officeDocument/2006/relationships/oleObject" Target="../embeddings/oleObject45.bin"/><Relationship Id="rId5" Type="http://schemas.openxmlformats.org/officeDocument/2006/relationships/image" Target="../media/image48.wmf"/><Relationship Id="rId6" Type="http://schemas.openxmlformats.org/officeDocument/2006/relationships/oleObject" Target="../embeddings/oleObject46.bin"/><Relationship Id="rId7" Type="http://schemas.openxmlformats.org/officeDocument/2006/relationships/image" Target="../media/image49.wmf"/><Relationship Id="rId8" Type="http://schemas.openxmlformats.org/officeDocument/2006/relationships/oleObject" Target="../embeddings/oleObject47.bin"/><Relationship Id="rId9" Type="http://schemas.openxmlformats.org/officeDocument/2006/relationships/image" Target="../media/image50.wmf"/><Relationship Id="rId10"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52.bin"/><Relationship Id="rId5" Type="http://schemas.openxmlformats.org/officeDocument/2006/relationships/image" Target="../media/image55.png"/><Relationship Id="rId6" Type="http://schemas.openxmlformats.org/officeDocument/2006/relationships/oleObject" Target="../embeddings/oleObject53.bin"/><Relationship Id="rId7" Type="http://schemas.openxmlformats.org/officeDocument/2006/relationships/image" Target="../media/image56.wmf"/><Relationship Id="rId8" Type="http://schemas.openxmlformats.org/officeDocument/2006/relationships/oleObject" Target="../embeddings/oleObject54.bin"/><Relationship Id="rId9" Type="http://schemas.openxmlformats.org/officeDocument/2006/relationships/image" Target="../media/image57.wmf"/><Relationship Id="rId10" Type="http://schemas.openxmlformats.org/officeDocument/2006/relationships/oleObject" Target="../embeddings/Microsoft_Excel_97_-_2004_Worksheet1.xls"/><Relationship Id="rId11" Type="http://schemas.openxmlformats.org/officeDocument/2006/relationships/image" Target="../media/image58.png"/><Relationship Id="rId1" Type="http://schemas.openxmlformats.org/officeDocument/2006/relationships/vmlDrawing" Target="../drawings/vmlDrawing20.vml"/><Relationship Id="rId2"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55.bin"/><Relationship Id="rId5" Type="http://schemas.openxmlformats.org/officeDocument/2006/relationships/image" Target="../media/image59.png"/><Relationship Id="rId6" Type="http://schemas.openxmlformats.org/officeDocument/2006/relationships/oleObject" Target="../embeddings/oleObject56.bin"/><Relationship Id="rId7" Type="http://schemas.openxmlformats.org/officeDocument/2006/relationships/image" Target="../media/image58.png"/><Relationship Id="rId8" Type="http://schemas.openxmlformats.org/officeDocument/2006/relationships/oleObject" Target="../embeddings/oleObject57.bin"/><Relationship Id="rId9" Type="http://schemas.openxmlformats.org/officeDocument/2006/relationships/image" Target="../media/image60.wmf"/><Relationship Id="rId10" Type="http://schemas.openxmlformats.org/officeDocument/2006/relationships/oleObject" Target="../embeddings/oleObject58.bin"/><Relationship Id="rId11" Type="http://schemas.openxmlformats.org/officeDocument/2006/relationships/image" Target="../media/image57.wmf"/><Relationship Id="rId1" Type="http://schemas.openxmlformats.org/officeDocument/2006/relationships/vmlDrawing" Target="../drawings/vmlDrawing21.vml"/><Relationship Id="rId2"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59.bin"/><Relationship Id="rId5" Type="http://schemas.openxmlformats.org/officeDocument/2006/relationships/image" Target="../media/image61.png"/><Relationship Id="rId6" Type="http://schemas.openxmlformats.org/officeDocument/2006/relationships/oleObject" Target="../embeddings/oleObject60.bin"/><Relationship Id="rId7" Type="http://schemas.openxmlformats.org/officeDocument/2006/relationships/image" Target="../media/image58.png"/><Relationship Id="rId8" Type="http://schemas.openxmlformats.org/officeDocument/2006/relationships/oleObject" Target="../embeddings/oleObject61.bin"/><Relationship Id="rId9" Type="http://schemas.openxmlformats.org/officeDocument/2006/relationships/image" Target="../media/image62.wmf"/><Relationship Id="rId10" Type="http://schemas.openxmlformats.org/officeDocument/2006/relationships/oleObject" Target="../embeddings/oleObject62.bin"/><Relationship Id="rId11" Type="http://schemas.openxmlformats.org/officeDocument/2006/relationships/image" Target="../media/image57.wmf"/><Relationship Id="rId1" Type="http://schemas.openxmlformats.org/officeDocument/2006/relationships/vmlDrawing" Target="../drawings/vmlDrawing22.vml"/><Relationship Id="rId2"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63.bin"/><Relationship Id="rId5" Type="http://schemas.openxmlformats.org/officeDocument/2006/relationships/image" Target="../media/image63.png"/><Relationship Id="rId6" Type="http://schemas.openxmlformats.org/officeDocument/2006/relationships/oleObject" Target="../embeddings/oleObject64.bin"/><Relationship Id="rId7" Type="http://schemas.openxmlformats.org/officeDocument/2006/relationships/image" Target="../media/image58.png"/><Relationship Id="rId8" Type="http://schemas.openxmlformats.org/officeDocument/2006/relationships/oleObject" Target="../embeddings/oleObject65.bin"/><Relationship Id="rId9" Type="http://schemas.openxmlformats.org/officeDocument/2006/relationships/image" Target="../media/image64.wmf"/><Relationship Id="rId10" Type="http://schemas.openxmlformats.org/officeDocument/2006/relationships/oleObject" Target="../embeddings/oleObject66.bin"/><Relationship Id="rId11" Type="http://schemas.openxmlformats.org/officeDocument/2006/relationships/image" Target="../media/image57.wmf"/><Relationship Id="rId1" Type="http://schemas.openxmlformats.org/officeDocument/2006/relationships/vmlDrawing" Target="../drawings/vmlDrawing23.vml"/><Relationship Id="rId2"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67.bin"/><Relationship Id="rId5" Type="http://schemas.openxmlformats.org/officeDocument/2006/relationships/image" Target="../media/image65.png"/><Relationship Id="rId6" Type="http://schemas.openxmlformats.org/officeDocument/2006/relationships/oleObject" Target="../embeddings/oleObject68.bin"/><Relationship Id="rId7" Type="http://schemas.openxmlformats.org/officeDocument/2006/relationships/image" Target="../media/image56.wmf"/><Relationship Id="rId8" Type="http://schemas.openxmlformats.org/officeDocument/2006/relationships/oleObject" Target="../embeddings/oleObject69.bin"/><Relationship Id="rId9" Type="http://schemas.openxmlformats.org/officeDocument/2006/relationships/image" Target="../media/image66.wmf"/><Relationship Id="rId10" Type="http://schemas.openxmlformats.org/officeDocument/2006/relationships/oleObject" Target="../embeddings/Microsoft_Excel_97_-_2004_Worksheet2.xls"/><Relationship Id="rId11" Type="http://schemas.openxmlformats.org/officeDocument/2006/relationships/image" Target="../media/image67.png"/><Relationship Id="rId1" Type="http://schemas.openxmlformats.org/officeDocument/2006/relationships/vmlDrawing" Target="../drawings/vmlDrawing24.vml"/><Relationship Id="rId2"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70.bin"/><Relationship Id="rId5" Type="http://schemas.openxmlformats.org/officeDocument/2006/relationships/image" Target="../media/image68.png"/><Relationship Id="rId6" Type="http://schemas.openxmlformats.org/officeDocument/2006/relationships/oleObject" Target="../embeddings/oleObject71.bin"/><Relationship Id="rId7" Type="http://schemas.openxmlformats.org/officeDocument/2006/relationships/image" Target="../media/image60.wmf"/><Relationship Id="rId8" Type="http://schemas.openxmlformats.org/officeDocument/2006/relationships/oleObject" Target="../embeddings/oleObject72.bin"/><Relationship Id="rId9" Type="http://schemas.openxmlformats.org/officeDocument/2006/relationships/image" Target="../media/image66.wmf"/><Relationship Id="rId10" Type="http://schemas.openxmlformats.org/officeDocument/2006/relationships/oleObject" Target="../embeddings/Microsoft_Excel_97_-_2004_Worksheet3.xls"/><Relationship Id="rId11" Type="http://schemas.openxmlformats.org/officeDocument/2006/relationships/image" Target="../media/image67.png"/><Relationship Id="rId1" Type="http://schemas.openxmlformats.org/officeDocument/2006/relationships/vmlDrawing" Target="../drawings/vmlDrawing25.vml"/><Relationship Id="rId2"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73.bin"/><Relationship Id="rId5" Type="http://schemas.openxmlformats.org/officeDocument/2006/relationships/image" Target="../media/image69.png"/><Relationship Id="rId6" Type="http://schemas.openxmlformats.org/officeDocument/2006/relationships/oleObject" Target="../embeddings/oleObject74.bin"/><Relationship Id="rId7" Type="http://schemas.openxmlformats.org/officeDocument/2006/relationships/image" Target="../media/image62.wmf"/><Relationship Id="rId8" Type="http://schemas.openxmlformats.org/officeDocument/2006/relationships/oleObject" Target="../embeddings/oleObject75.bin"/><Relationship Id="rId9" Type="http://schemas.openxmlformats.org/officeDocument/2006/relationships/image" Target="../media/image66.wmf"/><Relationship Id="rId10" Type="http://schemas.openxmlformats.org/officeDocument/2006/relationships/oleObject" Target="../embeddings/Microsoft_Excel_97_-_2004_Worksheet4.xls"/><Relationship Id="rId11" Type="http://schemas.openxmlformats.org/officeDocument/2006/relationships/image" Target="../media/image67.png"/><Relationship Id="rId1" Type="http://schemas.openxmlformats.org/officeDocument/2006/relationships/vmlDrawing" Target="../drawings/vmlDrawing26.vml"/><Relationship Id="rId2"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76.bin"/><Relationship Id="rId5" Type="http://schemas.openxmlformats.org/officeDocument/2006/relationships/image" Target="../media/image70.png"/><Relationship Id="rId6" Type="http://schemas.openxmlformats.org/officeDocument/2006/relationships/oleObject" Target="../embeddings/oleObject77.bin"/><Relationship Id="rId7" Type="http://schemas.openxmlformats.org/officeDocument/2006/relationships/image" Target="../media/image64.wmf"/><Relationship Id="rId8" Type="http://schemas.openxmlformats.org/officeDocument/2006/relationships/oleObject" Target="../embeddings/oleObject78.bin"/><Relationship Id="rId9" Type="http://schemas.openxmlformats.org/officeDocument/2006/relationships/image" Target="../media/image66.wmf"/><Relationship Id="rId10" Type="http://schemas.openxmlformats.org/officeDocument/2006/relationships/oleObject" Target="../embeddings/Microsoft_Excel_97_-_2004_Worksheet5.xls"/><Relationship Id="rId11" Type="http://schemas.openxmlformats.org/officeDocument/2006/relationships/image" Target="../media/image67.png"/><Relationship Id="rId1" Type="http://schemas.openxmlformats.org/officeDocument/2006/relationships/vmlDrawing" Target="../drawings/vmlDrawing27.vml"/><Relationship Id="rId2"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79.bin"/><Relationship Id="rId5" Type="http://schemas.openxmlformats.org/officeDocument/2006/relationships/image" Target="../media/image71.png"/><Relationship Id="rId6" Type="http://schemas.openxmlformats.org/officeDocument/2006/relationships/oleObject" Target="../embeddings/oleObject80.bin"/><Relationship Id="rId7" Type="http://schemas.openxmlformats.org/officeDocument/2006/relationships/image" Target="../media/image56.wmf"/><Relationship Id="rId8" Type="http://schemas.openxmlformats.org/officeDocument/2006/relationships/oleObject" Target="../embeddings/oleObject81.bin"/><Relationship Id="rId9" Type="http://schemas.openxmlformats.org/officeDocument/2006/relationships/image" Target="../media/image72.wmf"/><Relationship Id="rId10" Type="http://schemas.openxmlformats.org/officeDocument/2006/relationships/oleObject" Target="../embeddings/Microsoft_Excel_97_-_2004_Worksheet6.xls"/><Relationship Id="rId11" Type="http://schemas.openxmlformats.org/officeDocument/2006/relationships/image" Target="../media/image73.png"/><Relationship Id="rId1" Type="http://schemas.openxmlformats.org/officeDocument/2006/relationships/vmlDrawing" Target="../drawings/vmlDrawing28.vml"/><Relationship Id="rId2"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82.bin"/><Relationship Id="rId5" Type="http://schemas.openxmlformats.org/officeDocument/2006/relationships/image" Target="../media/image74.png"/><Relationship Id="rId6" Type="http://schemas.openxmlformats.org/officeDocument/2006/relationships/oleObject" Target="../embeddings/oleObject83.bin"/><Relationship Id="rId7" Type="http://schemas.openxmlformats.org/officeDocument/2006/relationships/image" Target="../media/image60.wmf"/><Relationship Id="rId8" Type="http://schemas.openxmlformats.org/officeDocument/2006/relationships/oleObject" Target="../embeddings/oleObject84.bin"/><Relationship Id="rId9" Type="http://schemas.openxmlformats.org/officeDocument/2006/relationships/image" Target="../media/image72.wmf"/><Relationship Id="rId10" Type="http://schemas.openxmlformats.org/officeDocument/2006/relationships/oleObject" Target="../embeddings/Microsoft_Excel_97_-_2004_Worksheet7.xls"/><Relationship Id="rId11" Type="http://schemas.openxmlformats.org/officeDocument/2006/relationships/image" Target="../media/image73.png"/><Relationship Id="rId1" Type="http://schemas.openxmlformats.org/officeDocument/2006/relationships/vmlDrawing" Target="../drawings/vmlDrawing29.vml"/><Relationship Id="rId2"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85.bin"/><Relationship Id="rId5" Type="http://schemas.openxmlformats.org/officeDocument/2006/relationships/image" Target="../media/image75.png"/><Relationship Id="rId6" Type="http://schemas.openxmlformats.org/officeDocument/2006/relationships/oleObject" Target="../embeddings/oleObject86.bin"/><Relationship Id="rId7" Type="http://schemas.openxmlformats.org/officeDocument/2006/relationships/image" Target="../media/image62.wmf"/><Relationship Id="rId8" Type="http://schemas.openxmlformats.org/officeDocument/2006/relationships/oleObject" Target="../embeddings/oleObject87.bin"/><Relationship Id="rId9" Type="http://schemas.openxmlformats.org/officeDocument/2006/relationships/image" Target="../media/image72.wmf"/><Relationship Id="rId10" Type="http://schemas.openxmlformats.org/officeDocument/2006/relationships/oleObject" Target="../embeddings/Microsoft_Excel_97_-_2004_Worksheet8.xls"/><Relationship Id="rId11" Type="http://schemas.openxmlformats.org/officeDocument/2006/relationships/image" Target="../media/image73.png"/><Relationship Id="rId1" Type="http://schemas.openxmlformats.org/officeDocument/2006/relationships/vmlDrawing" Target="../drawings/vmlDrawing30.vml"/><Relationship Id="rId2"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88.bin"/><Relationship Id="rId5" Type="http://schemas.openxmlformats.org/officeDocument/2006/relationships/image" Target="../media/image76.png"/><Relationship Id="rId6" Type="http://schemas.openxmlformats.org/officeDocument/2006/relationships/oleObject" Target="../embeddings/oleObject89.bin"/><Relationship Id="rId7" Type="http://schemas.openxmlformats.org/officeDocument/2006/relationships/image" Target="../media/image64.wmf"/><Relationship Id="rId8" Type="http://schemas.openxmlformats.org/officeDocument/2006/relationships/oleObject" Target="../embeddings/oleObject90.bin"/><Relationship Id="rId9" Type="http://schemas.openxmlformats.org/officeDocument/2006/relationships/image" Target="../media/image72.wmf"/><Relationship Id="rId10" Type="http://schemas.openxmlformats.org/officeDocument/2006/relationships/oleObject" Target="../embeddings/Microsoft_Excel_97_-_2004_Worksheet9.xls"/><Relationship Id="rId11" Type="http://schemas.openxmlformats.org/officeDocument/2006/relationships/image" Target="../media/image73.png"/><Relationship Id="rId1" Type="http://schemas.openxmlformats.org/officeDocument/2006/relationships/vmlDrawing" Target="../drawings/vmlDrawing31.vml"/><Relationship Id="rId2"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91.bin"/><Relationship Id="rId5" Type="http://schemas.openxmlformats.org/officeDocument/2006/relationships/image" Target="../media/image77.wmf"/><Relationship Id="rId6" Type="http://schemas.openxmlformats.org/officeDocument/2006/relationships/oleObject" Target="../embeddings/oleObject92.bin"/><Relationship Id="rId7" Type="http://schemas.openxmlformats.org/officeDocument/2006/relationships/image" Target="../media/image78.w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93.bin"/><Relationship Id="rId5" Type="http://schemas.openxmlformats.org/officeDocument/2006/relationships/image" Target="../media/image77.wmf"/><Relationship Id="rId6" Type="http://schemas.openxmlformats.org/officeDocument/2006/relationships/oleObject" Target="../embeddings/oleObject94.bin"/><Relationship Id="rId7" Type="http://schemas.openxmlformats.org/officeDocument/2006/relationships/image" Target="../media/image78.w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bin"/><Relationship Id="rId5" Type="http://schemas.openxmlformats.org/officeDocument/2006/relationships/image" Target="../media/image3.wmf"/><Relationship Id="rId6" Type="http://schemas.openxmlformats.org/officeDocument/2006/relationships/oleObject" Target="../embeddings/oleObject4.bin"/><Relationship Id="rId7" Type="http://schemas.openxmlformats.org/officeDocument/2006/relationships/image" Target="../media/image5.wmf"/><Relationship Id="rId8" Type="http://schemas.openxmlformats.org/officeDocument/2006/relationships/oleObject" Target="../embeddings/oleObject5.bin"/><Relationship Id="rId9"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Rectangle 28"/>
          <p:cNvSpPr/>
          <p:nvPr/>
        </p:nvSpPr>
        <p:spPr>
          <a:xfrm>
            <a:off x="2976563" y="1544638"/>
            <a:ext cx="3179762" cy="7334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477838" y="4167188"/>
            <a:ext cx="7985125" cy="1989137"/>
          </a:xfrm>
          <a:prstGeom prst="rect">
            <a:avLst/>
          </a:prstGeom>
          <a:solidFill>
            <a:srgbClr val="FFCC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9" name="Title 1"/>
          <p:cNvSpPr>
            <a:spLocks noGrp="1"/>
          </p:cNvSpPr>
          <p:nvPr>
            <p:ph type="title"/>
          </p:nvPr>
        </p:nvSpPr>
        <p:spPr>
          <a:xfrm>
            <a:off x="466725" y="327025"/>
            <a:ext cx="8245475" cy="939800"/>
          </a:xfrm>
        </p:spPr>
        <p:txBody>
          <a:bodyPr/>
          <a:lstStyle/>
          <a:p>
            <a:pPr algn="ctr">
              <a:lnSpc>
                <a:spcPct val="110000"/>
              </a:lnSpc>
            </a:pPr>
            <a:r>
              <a:rPr lang="en-US" sz="3200" smtClean="0"/>
              <a:t>The Real Interest Rate:  </a:t>
            </a:r>
            <a:br>
              <a:rPr lang="en-US" sz="3200" smtClean="0"/>
            </a:br>
            <a:r>
              <a:rPr lang="en-US" sz="3200" smtClean="0"/>
              <a:t>The Fisher Equation</a:t>
            </a:r>
          </a:p>
        </p:txBody>
      </p:sp>
      <p:graphicFrame>
        <p:nvGraphicFramePr>
          <p:cNvPr id="3074" name="Object 2"/>
          <p:cNvGraphicFramePr>
            <a:graphicFrameLocks noChangeAspect="1"/>
          </p:cNvGraphicFramePr>
          <p:nvPr/>
        </p:nvGraphicFramePr>
        <p:xfrm>
          <a:off x="3027363" y="1570038"/>
          <a:ext cx="3084512" cy="684212"/>
        </p:xfrm>
        <a:graphic>
          <a:graphicData uri="http://schemas.openxmlformats.org/presentationml/2006/ole">
            <mc:AlternateContent xmlns:mc="http://schemas.openxmlformats.org/markup-compatibility/2006">
              <mc:Choice xmlns:v="urn:schemas-microsoft-com:vml" Requires="v">
                <p:oleObj spid="_x0000_s3114" name="Equation" r:id="rId4" imgW="1028520" imgH="228600" progId="Equation.DSMT4">
                  <p:embed/>
                </p:oleObj>
              </mc:Choice>
              <mc:Fallback>
                <p:oleObj name="Equation" r:id="rId4" imgW="102852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7363" y="1570038"/>
                        <a:ext cx="3084512"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
          <p:cNvGrpSpPr>
            <a:grpSpLocks/>
          </p:cNvGrpSpPr>
          <p:nvPr/>
        </p:nvGrpSpPr>
        <p:grpSpPr bwMode="auto">
          <a:xfrm>
            <a:off x="3030538" y="2179638"/>
            <a:ext cx="1362075" cy="1695450"/>
            <a:chOff x="4476306" y="2126514"/>
            <a:chExt cx="1361782" cy="1694743"/>
          </a:xfrm>
        </p:grpSpPr>
        <p:sp>
          <p:nvSpPr>
            <p:cNvPr id="3088" name="TextBox 5"/>
            <p:cNvSpPr txBox="1">
              <a:spLocks noChangeArrowheads="1"/>
            </p:cNvSpPr>
            <p:nvPr/>
          </p:nvSpPr>
          <p:spPr bwMode="auto">
            <a:xfrm>
              <a:off x="4476306" y="2574762"/>
              <a:ext cx="136178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nominal interest rate</a:t>
              </a:r>
            </a:p>
          </p:txBody>
        </p:sp>
        <p:cxnSp>
          <p:nvCxnSpPr>
            <p:cNvPr id="7" name="Straight Arrow Connector 6"/>
            <p:cNvCxnSpPr/>
            <p:nvPr/>
          </p:nvCxnSpPr>
          <p:spPr>
            <a:xfrm rot="5400000" flipH="1" flipV="1">
              <a:off x="5103283" y="2232804"/>
              <a:ext cx="488746" cy="276166"/>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3" name="Group 8"/>
          <p:cNvGrpSpPr>
            <a:grpSpLocks/>
          </p:cNvGrpSpPr>
          <p:nvPr/>
        </p:nvGrpSpPr>
        <p:grpSpPr bwMode="auto">
          <a:xfrm>
            <a:off x="5213350" y="2286000"/>
            <a:ext cx="2027238" cy="1206500"/>
            <a:chOff x="4954774" y="2133600"/>
            <a:chExt cx="2027276" cy="1207244"/>
          </a:xfrm>
        </p:grpSpPr>
        <p:sp>
          <p:nvSpPr>
            <p:cNvPr id="3086" name="TextBox 9"/>
            <p:cNvSpPr txBox="1">
              <a:spLocks noChangeArrowheads="1"/>
            </p:cNvSpPr>
            <p:nvPr/>
          </p:nvSpPr>
          <p:spPr bwMode="auto">
            <a:xfrm>
              <a:off x="4954774" y="2479070"/>
              <a:ext cx="202727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expected inflation rate</a:t>
              </a:r>
            </a:p>
          </p:txBody>
        </p:sp>
        <p:cxnSp>
          <p:nvCxnSpPr>
            <p:cNvPr id="11" name="Straight Arrow Connector 10"/>
            <p:cNvCxnSpPr/>
            <p:nvPr/>
          </p:nvCxnSpPr>
          <p:spPr>
            <a:xfrm rot="16200000" flipV="1">
              <a:off x="5084024" y="2309156"/>
              <a:ext cx="446363" cy="95252"/>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4" name="Group 11"/>
          <p:cNvGrpSpPr>
            <a:grpSpLocks/>
          </p:cNvGrpSpPr>
          <p:nvPr/>
        </p:nvGrpSpPr>
        <p:grpSpPr bwMode="auto">
          <a:xfrm>
            <a:off x="404813" y="1951038"/>
            <a:ext cx="2551112" cy="1631950"/>
            <a:chOff x="4244876" y="2191992"/>
            <a:chExt cx="1657452" cy="1631216"/>
          </a:xfrm>
        </p:grpSpPr>
        <p:sp>
          <p:nvSpPr>
            <p:cNvPr id="3084" name="TextBox 12"/>
            <p:cNvSpPr txBox="1">
              <a:spLocks noChangeArrowheads="1"/>
            </p:cNvSpPr>
            <p:nvPr/>
          </p:nvSpPr>
          <p:spPr bwMode="auto">
            <a:xfrm>
              <a:off x="4244876" y="2191992"/>
              <a:ext cx="149861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ex ante </a:t>
              </a:r>
              <a:br>
                <a:rPr lang="en-US" sz="2500" i="1"/>
              </a:br>
              <a:r>
                <a:rPr lang="en-US" sz="2500" i="1"/>
                <a:t>(i.e. expected) real interest rate</a:t>
              </a:r>
            </a:p>
          </p:txBody>
        </p:sp>
        <p:cxnSp>
          <p:nvCxnSpPr>
            <p:cNvPr id="14" name="Straight Arrow Connector 13"/>
            <p:cNvCxnSpPr/>
            <p:nvPr/>
          </p:nvCxnSpPr>
          <p:spPr>
            <a:xfrm flipV="1">
              <a:off x="5556811" y="2314174"/>
              <a:ext cx="345517" cy="255473"/>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24" name="TextBox 23"/>
          <p:cNvSpPr txBox="1">
            <a:spLocks noChangeArrowheads="1"/>
          </p:cNvSpPr>
          <p:nvPr/>
        </p:nvSpPr>
        <p:spPr bwMode="auto">
          <a:xfrm>
            <a:off x="2103438" y="4267200"/>
            <a:ext cx="6307137"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1200"/>
              </a:spcBef>
            </a:pPr>
            <a:r>
              <a:rPr lang="en-US" sz="2500" dirty="0"/>
              <a:t>increase in price level from period </a:t>
            </a:r>
            <a:r>
              <a:rPr lang="en-US" sz="2500" i="1" dirty="0"/>
              <a:t>t</a:t>
            </a:r>
            <a:r>
              <a:rPr lang="en-US" sz="2500" dirty="0"/>
              <a:t>  to </a:t>
            </a:r>
            <a:r>
              <a:rPr lang="en-US" sz="2500" i="1" dirty="0"/>
              <a:t>t </a:t>
            </a:r>
            <a:r>
              <a:rPr lang="en-US" sz="2500" dirty="0"/>
              <a:t>+1, </a:t>
            </a:r>
            <a:br>
              <a:rPr lang="en-US" sz="2500" dirty="0"/>
            </a:br>
            <a:r>
              <a:rPr lang="en-US" sz="2500" dirty="0"/>
              <a:t>not known in period </a:t>
            </a:r>
            <a:r>
              <a:rPr lang="en-US" sz="2500" i="1" dirty="0"/>
              <a:t>t</a:t>
            </a:r>
            <a:endParaRPr lang="en-US" sz="2500" dirty="0"/>
          </a:p>
          <a:p>
            <a:pPr eaLnBrk="1" hangingPunct="1">
              <a:spcBef>
                <a:spcPts val="1200"/>
              </a:spcBef>
            </a:pPr>
            <a:r>
              <a:rPr lang="en-US" sz="2500" dirty="0"/>
              <a:t>expectation, formed in period </a:t>
            </a:r>
            <a:r>
              <a:rPr lang="en-US" sz="2500" i="1" dirty="0"/>
              <a:t>t</a:t>
            </a:r>
            <a:r>
              <a:rPr lang="en-US" sz="2500" dirty="0"/>
              <a:t>, </a:t>
            </a:r>
            <a:br>
              <a:rPr lang="en-US" sz="2500" dirty="0"/>
            </a:br>
            <a:r>
              <a:rPr lang="en-US" sz="2500" dirty="0"/>
              <a:t>of inflation from </a:t>
            </a:r>
            <a:r>
              <a:rPr lang="en-US" sz="2500" i="1" dirty="0"/>
              <a:t>t</a:t>
            </a:r>
            <a:r>
              <a:rPr lang="en-US" sz="2500" dirty="0"/>
              <a:t>  to </a:t>
            </a:r>
            <a:r>
              <a:rPr lang="en-US" sz="2500" i="1" dirty="0"/>
              <a:t>t</a:t>
            </a:r>
            <a:r>
              <a:rPr lang="en-US" sz="2500" dirty="0"/>
              <a:t> +1</a:t>
            </a:r>
          </a:p>
          <a:p>
            <a:pPr eaLnBrk="1" hangingPunct="1">
              <a:spcBef>
                <a:spcPts val="1200"/>
              </a:spcBef>
            </a:pPr>
            <a:endParaRPr lang="en-US" sz="2500" dirty="0"/>
          </a:p>
        </p:txBody>
      </p:sp>
      <p:graphicFrame>
        <p:nvGraphicFramePr>
          <p:cNvPr id="134147" name="Object 3"/>
          <p:cNvGraphicFramePr>
            <a:graphicFrameLocks noChangeAspect="1"/>
          </p:cNvGraphicFramePr>
          <p:nvPr/>
        </p:nvGraphicFramePr>
        <p:xfrm>
          <a:off x="1042988" y="4229100"/>
          <a:ext cx="1014412" cy="576263"/>
        </p:xfrm>
        <a:graphic>
          <a:graphicData uri="http://schemas.openxmlformats.org/presentationml/2006/ole">
            <mc:AlternateContent xmlns:mc="http://schemas.openxmlformats.org/markup-compatibility/2006">
              <mc:Choice xmlns:v="urn:schemas-microsoft-com:vml" Requires="v">
                <p:oleObj spid="_x0000_s3115" name="Equation" r:id="rId6" imgW="406080" imgH="228600" progId="Equation.DSMT4">
                  <p:embed/>
                </p:oleObj>
              </mc:Choice>
              <mc:Fallback>
                <p:oleObj name="Equation" r:id="rId6" imgW="4060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4229100"/>
                        <a:ext cx="10144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48" name="Object 4"/>
          <p:cNvGraphicFramePr>
            <a:graphicFrameLocks noChangeAspect="1"/>
          </p:cNvGraphicFramePr>
          <p:nvPr/>
        </p:nvGraphicFramePr>
        <p:xfrm>
          <a:off x="657225" y="5145088"/>
          <a:ext cx="1397000" cy="576262"/>
        </p:xfrm>
        <a:graphic>
          <a:graphicData uri="http://schemas.openxmlformats.org/presentationml/2006/ole">
            <mc:AlternateContent xmlns:mc="http://schemas.openxmlformats.org/markup-compatibility/2006">
              <mc:Choice xmlns:v="urn:schemas-microsoft-com:vml" Requires="v">
                <p:oleObj spid="_x0000_s3116" name="Equation" r:id="rId8" imgW="558720" imgH="228600" progId="Equation.DSMT4">
                  <p:embed/>
                </p:oleObj>
              </mc:Choice>
              <mc:Fallback>
                <p:oleObj name="Equation" r:id="rId8" imgW="5587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225" y="5145088"/>
                        <a:ext cx="13970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826675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4147"/>
                                        </p:tgtEl>
                                        <p:attrNameLst>
                                          <p:attrName>style.visibility</p:attrName>
                                        </p:attrNameLst>
                                      </p:cBhvr>
                                      <p:to>
                                        <p:strVal val="visible"/>
                                      </p:to>
                                    </p:set>
                                    <p:animEffect transition="in" filter="fade">
                                      <p:cBhvr>
                                        <p:cTn id="22" dur="500"/>
                                        <p:tgtEl>
                                          <p:spTgt spid="1341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wipe(left)">
                                      <p:cBhvr>
                                        <p:cTn id="29" dur="500"/>
                                        <p:tgtEl>
                                          <p:spTgt spid="24">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134148"/>
                                        </p:tgtEl>
                                        <p:attrNameLst>
                                          <p:attrName>style.visibility</p:attrName>
                                        </p:attrNameLst>
                                      </p:cBhvr>
                                      <p:to>
                                        <p:strVal val="visible"/>
                                      </p:to>
                                    </p:set>
                                    <p:animEffect transition="in" filter="fade">
                                      <p:cBhvr>
                                        <p:cTn id="34" dur="500"/>
                                        <p:tgtEl>
                                          <p:spTgt spid="134148"/>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4">
                                            <p:txEl>
                                              <p:pRg st="1" end="1"/>
                                            </p:txEl>
                                          </p:spTgt>
                                        </p:tgtEl>
                                        <p:attrNameLst>
                                          <p:attrName>style.visibility</p:attrName>
                                        </p:attrNameLst>
                                      </p:cBhvr>
                                      <p:to>
                                        <p:strVal val="visible"/>
                                      </p:to>
                                    </p:set>
                                    <p:animEffect transition="in" filter="wipe(left)">
                                      <p:cBhvr>
                                        <p:cTn id="38"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p:nvPr/>
        </p:nvSpPr>
        <p:spPr>
          <a:xfrm>
            <a:off x="1670050" y="1544638"/>
            <a:ext cx="5751513" cy="7334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1" name="Title 1"/>
          <p:cNvSpPr>
            <a:spLocks noGrp="1"/>
          </p:cNvSpPr>
          <p:nvPr>
            <p:ph type="title"/>
          </p:nvPr>
        </p:nvSpPr>
        <p:spPr>
          <a:xfrm>
            <a:off x="466725" y="327025"/>
            <a:ext cx="8245475" cy="939800"/>
          </a:xfrm>
        </p:spPr>
        <p:txBody>
          <a:bodyPr/>
          <a:lstStyle/>
          <a:p>
            <a:pPr algn="ctr">
              <a:lnSpc>
                <a:spcPct val="110000"/>
              </a:lnSpc>
            </a:pPr>
            <a:r>
              <a:rPr lang="en-US" sz="3200" dirty="0" smtClean="0"/>
              <a:t>Inflation:  </a:t>
            </a:r>
            <a:br>
              <a:rPr lang="en-US" sz="3200" dirty="0" smtClean="0"/>
            </a:br>
            <a:r>
              <a:rPr lang="en-US" sz="3200" dirty="0" smtClean="0"/>
              <a:t>The Phillips Curve</a:t>
            </a:r>
          </a:p>
        </p:txBody>
      </p:sp>
      <p:graphicFrame>
        <p:nvGraphicFramePr>
          <p:cNvPr id="4098" name="Object 2"/>
          <p:cNvGraphicFramePr>
            <a:graphicFrameLocks noChangeAspect="1"/>
          </p:cNvGraphicFramePr>
          <p:nvPr/>
        </p:nvGraphicFramePr>
        <p:xfrm>
          <a:off x="1711325" y="1550988"/>
          <a:ext cx="5715000" cy="722312"/>
        </p:xfrm>
        <a:graphic>
          <a:graphicData uri="http://schemas.openxmlformats.org/presentationml/2006/ole">
            <mc:AlternateContent xmlns:mc="http://schemas.openxmlformats.org/markup-compatibility/2006">
              <mc:Choice xmlns:v="urn:schemas-microsoft-com:vml" Requires="v">
                <p:oleObj spid="_x0000_s4125" name="Equation" r:id="rId4" imgW="1904760" imgH="241200" progId="Equation.DSMT4">
                  <p:embed/>
                </p:oleObj>
              </mc:Choice>
              <mc:Fallback>
                <p:oleObj name="Equation" r:id="rId4" imgW="19047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325" y="1550988"/>
                        <a:ext cx="57150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2381250" y="2392363"/>
            <a:ext cx="1658938" cy="1679575"/>
            <a:chOff x="4476306" y="2158411"/>
            <a:chExt cx="1361782" cy="1662846"/>
          </a:xfrm>
        </p:grpSpPr>
        <p:sp>
          <p:nvSpPr>
            <p:cNvPr id="4112" name="TextBox 6"/>
            <p:cNvSpPr txBox="1">
              <a:spLocks noChangeArrowheads="1"/>
            </p:cNvSpPr>
            <p:nvPr/>
          </p:nvSpPr>
          <p:spPr bwMode="auto">
            <a:xfrm>
              <a:off x="4476306" y="2574762"/>
              <a:ext cx="136178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previously expected inflation</a:t>
              </a:r>
            </a:p>
          </p:txBody>
        </p:sp>
        <p:cxnSp>
          <p:nvCxnSpPr>
            <p:cNvPr id="8" name="Straight Arrow Connector 7"/>
            <p:cNvCxnSpPr/>
            <p:nvPr/>
          </p:nvCxnSpPr>
          <p:spPr>
            <a:xfrm rot="5400000" flipH="1" flipV="1">
              <a:off x="5037980" y="2330405"/>
              <a:ext cx="457361" cy="113373"/>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3" name="Group 9"/>
          <p:cNvGrpSpPr>
            <a:grpSpLocks/>
          </p:cNvGrpSpPr>
          <p:nvPr/>
        </p:nvGrpSpPr>
        <p:grpSpPr bwMode="auto">
          <a:xfrm>
            <a:off x="417513" y="2211388"/>
            <a:ext cx="1319212" cy="1371600"/>
            <a:chOff x="779489" y="2158587"/>
            <a:chExt cx="1319134" cy="1371435"/>
          </a:xfrm>
        </p:grpSpPr>
        <p:sp>
          <p:nvSpPr>
            <p:cNvPr id="4110" name="TextBox 10"/>
            <p:cNvSpPr txBox="1">
              <a:spLocks noChangeArrowheads="1"/>
            </p:cNvSpPr>
            <p:nvPr/>
          </p:nvSpPr>
          <p:spPr bwMode="auto">
            <a:xfrm>
              <a:off x="779489" y="2668248"/>
              <a:ext cx="130449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current inflation</a:t>
              </a:r>
            </a:p>
          </p:txBody>
        </p:sp>
        <p:cxnSp>
          <p:nvCxnSpPr>
            <p:cNvPr id="12" name="Straight Arrow Connector 11"/>
            <p:cNvCxnSpPr/>
            <p:nvPr/>
          </p:nvCxnSpPr>
          <p:spPr>
            <a:xfrm rot="5400000" flipH="1" flipV="1">
              <a:off x="1581146" y="2166507"/>
              <a:ext cx="525399" cy="509557"/>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5" name="Group 12"/>
          <p:cNvGrpSpPr>
            <a:grpSpLocks/>
          </p:cNvGrpSpPr>
          <p:nvPr/>
        </p:nvGrpSpPr>
        <p:grpSpPr bwMode="auto">
          <a:xfrm>
            <a:off x="6845300" y="2265363"/>
            <a:ext cx="1958975" cy="2497137"/>
            <a:chOff x="6760564" y="2243470"/>
            <a:chExt cx="1958134" cy="2497477"/>
          </a:xfrm>
        </p:grpSpPr>
        <p:sp>
          <p:nvSpPr>
            <p:cNvPr id="4108" name="TextBox 13"/>
            <p:cNvSpPr txBox="1">
              <a:spLocks noChangeArrowheads="1"/>
            </p:cNvSpPr>
            <p:nvPr/>
          </p:nvSpPr>
          <p:spPr bwMode="auto">
            <a:xfrm>
              <a:off x="6760564" y="2725011"/>
              <a:ext cx="1958134"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supply shock, random and zero on average</a:t>
              </a:r>
            </a:p>
          </p:txBody>
        </p:sp>
        <p:cxnSp>
          <p:nvCxnSpPr>
            <p:cNvPr id="15" name="Straight Arrow Connector 14"/>
            <p:cNvCxnSpPr/>
            <p:nvPr/>
          </p:nvCxnSpPr>
          <p:spPr>
            <a:xfrm rot="16200000" flipV="1">
              <a:off x="7076197" y="2291219"/>
              <a:ext cx="509656" cy="414159"/>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6" name="Group 16"/>
          <p:cNvGrpSpPr>
            <a:grpSpLocks/>
          </p:cNvGrpSpPr>
          <p:nvPr/>
        </p:nvGrpSpPr>
        <p:grpSpPr bwMode="auto">
          <a:xfrm>
            <a:off x="2736850" y="2241550"/>
            <a:ext cx="3802063" cy="3781425"/>
            <a:chOff x="1470835" y="827610"/>
            <a:chExt cx="3802914" cy="3781942"/>
          </a:xfrm>
        </p:grpSpPr>
        <p:cxnSp>
          <p:nvCxnSpPr>
            <p:cNvPr id="18" name="Straight Arrow Connector 17"/>
            <p:cNvCxnSpPr>
              <a:stCxn id="4107" idx="0"/>
            </p:cNvCxnSpPr>
            <p:nvPr/>
          </p:nvCxnSpPr>
          <p:spPr>
            <a:xfrm rot="5400000" flipH="1" flipV="1">
              <a:off x="2333134" y="1867562"/>
              <a:ext cx="2151357" cy="71454"/>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4107" name="TextBox 18"/>
            <p:cNvSpPr txBox="1">
              <a:spLocks noChangeArrowheads="1"/>
            </p:cNvSpPr>
            <p:nvPr/>
          </p:nvSpPr>
          <p:spPr bwMode="auto">
            <a:xfrm>
              <a:off x="1470835" y="2978336"/>
              <a:ext cx="380291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dirty="0"/>
                <a:t>        indicates how much inflation responds when output fluctuates around its natural level</a:t>
              </a:r>
            </a:p>
          </p:txBody>
        </p:sp>
      </p:grpSp>
      <p:graphicFrame>
        <p:nvGraphicFramePr>
          <p:cNvPr id="135171" name="Object 3"/>
          <p:cNvGraphicFramePr>
            <a:graphicFrameLocks noChangeAspect="1"/>
          </p:cNvGraphicFramePr>
          <p:nvPr/>
        </p:nvGraphicFramePr>
        <p:xfrm>
          <a:off x="2667000" y="4400550"/>
          <a:ext cx="850900" cy="487363"/>
        </p:xfrm>
        <a:graphic>
          <a:graphicData uri="http://schemas.openxmlformats.org/presentationml/2006/ole">
            <mc:AlternateContent xmlns:mc="http://schemas.openxmlformats.org/markup-compatibility/2006">
              <mc:Choice xmlns:v="urn:schemas-microsoft-com:vml" Requires="v">
                <p:oleObj spid="_x0000_s4126" name="Equation" r:id="rId6" imgW="355320" imgH="203040" progId="Equation.DSMT4">
                  <p:embed/>
                </p:oleObj>
              </mc:Choice>
              <mc:Fallback>
                <p:oleObj name="Equation" r:id="rId6" imgW="35532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4400550"/>
                        <a:ext cx="8509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8744594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up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5171"/>
                                        </p:tgtEl>
                                        <p:attrNameLst>
                                          <p:attrName>style.visibility</p:attrName>
                                        </p:attrNameLst>
                                      </p:cBhvr>
                                      <p:to>
                                        <p:strVal val="visible"/>
                                      </p:to>
                                    </p:set>
                                    <p:animEffect transition="in" filter="dissolve">
                                      <p:cBhvr>
                                        <p:cTn id="22" dur="500"/>
                                        <p:tgtEl>
                                          <p:spTgt spid="135171"/>
                                        </p:tgtEl>
                                      </p:cBhvr>
                                    </p:animEffect>
                                  </p:childTnLst>
                                </p:cTn>
                              </p:par>
                              <p:par>
                                <p:cTn id="23" presetID="18" presetClass="entr" presetSubtype="3"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upRigh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0263" y="1544638"/>
            <a:ext cx="2424112" cy="7334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4" name="Title 1"/>
          <p:cNvSpPr>
            <a:spLocks noGrp="1"/>
          </p:cNvSpPr>
          <p:nvPr>
            <p:ph type="title"/>
          </p:nvPr>
        </p:nvSpPr>
        <p:spPr>
          <a:xfrm>
            <a:off x="466725" y="327025"/>
            <a:ext cx="8245475" cy="939800"/>
          </a:xfrm>
        </p:spPr>
        <p:txBody>
          <a:bodyPr/>
          <a:lstStyle/>
          <a:p>
            <a:pPr algn="ctr">
              <a:lnSpc>
                <a:spcPct val="110000"/>
              </a:lnSpc>
            </a:pPr>
            <a:r>
              <a:rPr lang="en-US" sz="3200" smtClean="0"/>
              <a:t>Expected Inflation:  </a:t>
            </a:r>
            <a:br>
              <a:rPr lang="en-US" sz="3200" smtClean="0"/>
            </a:br>
            <a:r>
              <a:rPr lang="en-US" sz="3200" smtClean="0"/>
              <a:t>Adaptive Expectations</a:t>
            </a:r>
          </a:p>
        </p:txBody>
      </p:sp>
      <p:graphicFrame>
        <p:nvGraphicFramePr>
          <p:cNvPr id="5122" name="Object 2"/>
          <p:cNvGraphicFramePr>
            <a:graphicFrameLocks noChangeAspect="1"/>
          </p:cNvGraphicFramePr>
          <p:nvPr/>
        </p:nvGraphicFramePr>
        <p:xfrm>
          <a:off x="3387725" y="1570038"/>
          <a:ext cx="2362200" cy="684212"/>
        </p:xfrm>
        <a:graphic>
          <a:graphicData uri="http://schemas.openxmlformats.org/presentationml/2006/ole">
            <mc:AlternateContent xmlns:mc="http://schemas.openxmlformats.org/markup-compatibility/2006">
              <mc:Choice xmlns:v="urn:schemas-microsoft-com:vml" Requires="v">
                <p:oleObj spid="_x0000_s5136" name="Equation" r:id="rId4" imgW="787320" imgH="228600" progId="Equation.DSMT4">
                  <p:embed/>
                </p:oleObj>
              </mc:Choice>
              <mc:Fallback>
                <p:oleObj name="Equation" r:id="rId4" imgW="78732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1570038"/>
                        <a:ext cx="2362200"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005013" y="2954338"/>
            <a:ext cx="4968875" cy="1276350"/>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500" dirty="0"/>
              <a:t>For simplicity, we assume people expect prices to continue rising at the current inflation rate.</a:t>
            </a:r>
          </a:p>
        </p:txBody>
      </p:sp>
    </p:spTree>
    <p:extLst>
      <p:ext uri="{BB962C8B-B14F-4D97-AF65-F5344CB8AC3E}">
        <p14:creationId xmlns:p14="http://schemas.microsoft.com/office/powerpoint/2010/main" val="7363370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7063" y="1544638"/>
            <a:ext cx="7804150" cy="7334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9" name="Title 1"/>
          <p:cNvSpPr>
            <a:spLocks noGrp="1"/>
          </p:cNvSpPr>
          <p:nvPr>
            <p:ph type="title"/>
          </p:nvPr>
        </p:nvSpPr>
        <p:spPr>
          <a:xfrm>
            <a:off x="466725" y="327025"/>
            <a:ext cx="8245475" cy="939800"/>
          </a:xfrm>
        </p:spPr>
        <p:txBody>
          <a:bodyPr/>
          <a:lstStyle/>
          <a:p>
            <a:pPr algn="ctr">
              <a:lnSpc>
                <a:spcPct val="110000"/>
              </a:lnSpc>
            </a:pPr>
            <a:r>
              <a:rPr lang="en-US" sz="3200" smtClean="0"/>
              <a:t>The Nominal Interest Rate:  </a:t>
            </a:r>
            <a:br>
              <a:rPr lang="en-US" sz="3200" smtClean="0"/>
            </a:br>
            <a:r>
              <a:rPr lang="en-US" sz="3200" smtClean="0"/>
              <a:t>The Monetary-Policy Rule</a:t>
            </a:r>
          </a:p>
        </p:txBody>
      </p:sp>
      <p:graphicFrame>
        <p:nvGraphicFramePr>
          <p:cNvPr id="6146" name="Object 2"/>
          <p:cNvGraphicFramePr>
            <a:graphicFrameLocks noChangeAspect="1"/>
          </p:cNvGraphicFramePr>
          <p:nvPr/>
        </p:nvGraphicFramePr>
        <p:xfrm>
          <a:off x="703263" y="1550988"/>
          <a:ext cx="7732712" cy="722312"/>
        </p:xfrm>
        <a:graphic>
          <a:graphicData uri="http://schemas.openxmlformats.org/presentationml/2006/ole">
            <mc:AlternateContent xmlns:mc="http://schemas.openxmlformats.org/markup-compatibility/2006">
              <mc:Choice xmlns:v="urn:schemas-microsoft-com:vml" Requires="v">
                <p:oleObj spid="_x0000_s6173" name="Equation" r:id="rId4" imgW="2577960" imgH="241200" progId="Equation.DSMT4">
                  <p:embed/>
                </p:oleObj>
              </mc:Choice>
              <mc:Fallback>
                <p:oleObj name="Equation" r:id="rId4" imgW="25779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1550988"/>
                        <a:ext cx="7732712"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255588" y="2243138"/>
            <a:ext cx="2360612" cy="2489200"/>
            <a:chOff x="4251782" y="1772096"/>
            <a:chExt cx="1533141" cy="2488995"/>
          </a:xfrm>
        </p:grpSpPr>
        <p:sp>
          <p:nvSpPr>
            <p:cNvPr id="6157" name="TextBox 6"/>
            <p:cNvSpPr txBox="1">
              <a:spLocks noChangeArrowheads="1"/>
            </p:cNvSpPr>
            <p:nvPr/>
          </p:nvSpPr>
          <p:spPr bwMode="auto">
            <a:xfrm>
              <a:off x="4251782" y="2245155"/>
              <a:ext cx="1533141"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nominal interest rate, set each period by the central bank</a:t>
              </a:r>
            </a:p>
          </p:txBody>
        </p:sp>
        <p:cxnSp>
          <p:nvCxnSpPr>
            <p:cNvPr id="8" name="Straight Arrow Connector 7"/>
            <p:cNvCxnSpPr/>
            <p:nvPr/>
          </p:nvCxnSpPr>
          <p:spPr>
            <a:xfrm rot="16200000" flipV="1">
              <a:off x="4462226" y="1941071"/>
              <a:ext cx="552405" cy="214454"/>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3" name="Group 16"/>
          <p:cNvGrpSpPr>
            <a:grpSpLocks/>
          </p:cNvGrpSpPr>
          <p:nvPr/>
        </p:nvGrpSpPr>
        <p:grpSpPr bwMode="auto">
          <a:xfrm>
            <a:off x="2817813" y="2243138"/>
            <a:ext cx="1658937" cy="3443287"/>
            <a:chOff x="5078948" y="43399"/>
            <a:chExt cx="1361782" cy="3406840"/>
          </a:xfrm>
        </p:grpSpPr>
        <p:sp>
          <p:nvSpPr>
            <p:cNvPr id="6155" name="TextBox 17"/>
            <p:cNvSpPr txBox="1">
              <a:spLocks noChangeArrowheads="1"/>
            </p:cNvSpPr>
            <p:nvPr/>
          </p:nvSpPr>
          <p:spPr bwMode="auto">
            <a:xfrm>
              <a:off x="5078948" y="2216430"/>
              <a:ext cx="1361782" cy="123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natural rate of interest</a:t>
              </a:r>
            </a:p>
          </p:txBody>
        </p:sp>
        <p:cxnSp>
          <p:nvCxnSpPr>
            <p:cNvPr id="19" name="Straight Arrow Connector 18"/>
            <p:cNvCxnSpPr/>
            <p:nvPr/>
          </p:nvCxnSpPr>
          <p:spPr>
            <a:xfrm rot="16200000" flipV="1">
              <a:off x="4332030" y="878931"/>
              <a:ext cx="2167561" cy="496496"/>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5" name="Group 23"/>
          <p:cNvGrpSpPr>
            <a:grpSpLocks/>
          </p:cNvGrpSpPr>
          <p:nvPr/>
        </p:nvGrpSpPr>
        <p:grpSpPr bwMode="auto">
          <a:xfrm>
            <a:off x="4559300" y="2205038"/>
            <a:ext cx="1658938" cy="2097087"/>
            <a:chOff x="4471957" y="32510"/>
            <a:chExt cx="1361782" cy="2076477"/>
          </a:xfrm>
        </p:grpSpPr>
        <p:sp>
          <p:nvSpPr>
            <p:cNvPr id="6153" name="TextBox 24"/>
            <p:cNvSpPr txBox="1">
              <a:spLocks noChangeArrowheads="1"/>
            </p:cNvSpPr>
            <p:nvPr/>
          </p:nvSpPr>
          <p:spPr bwMode="auto">
            <a:xfrm>
              <a:off x="4471957" y="494372"/>
              <a:ext cx="1361782" cy="161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central bank’s inflation target</a:t>
              </a:r>
            </a:p>
          </p:txBody>
        </p:sp>
        <p:cxnSp>
          <p:nvCxnSpPr>
            <p:cNvPr id="26" name="Straight Arrow Connector 25"/>
            <p:cNvCxnSpPr/>
            <p:nvPr/>
          </p:nvCxnSpPr>
          <p:spPr>
            <a:xfrm rot="5400000" flipH="1" flipV="1">
              <a:off x="4841340" y="295151"/>
              <a:ext cx="526585" cy="1303"/>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aphicFrame>
        <p:nvGraphicFramePr>
          <p:cNvPr id="6147" name="Object 5"/>
          <p:cNvGraphicFramePr>
            <a:graphicFrameLocks noChangeAspect="1"/>
          </p:cNvGraphicFramePr>
          <p:nvPr/>
        </p:nvGraphicFramePr>
        <p:xfrm>
          <a:off x="6083300" y="4994275"/>
          <a:ext cx="2251075" cy="576263"/>
        </p:xfrm>
        <a:graphic>
          <a:graphicData uri="http://schemas.openxmlformats.org/presentationml/2006/ole">
            <mc:AlternateContent xmlns:mc="http://schemas.openxmlformats.org/markup-compatibility/2006">
              <mc:Choice xmlns:v="urn:schemas-microsoft-com:vml" Requires="v">
                <p:oleObj spid="_x0000_s6174" name="Equation" r:id="rId6" imgW="901440" imgH="228600" progId="Equation.DSMT4">
                  <p:embed/>
                </p:oleObj>
              </mc:Choice>
              <mc:Fallback>
                <p:oleObj name="Equation" r:id="rId6" imgW="90144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3300" y="4994275"/>
                        <a:ext cx="22510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70858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7063" y="1544638"/>
            <a:ext cx="7804150" cy="7334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2" name="Title 1"/>
          <p:cNvSpPr>
            <a:spLocks noGrp="1"/>
          </p:cNvSpPr>
          <p:nvPr>
            <p:ph type="title"/>
          </p:nvPr>
        </p:nvSpPr>
        <p:spPr>
          <a:xfrm>
            <a:off x="466725" y="327025"/>
            <a:ext cx="8245475" cy="939800"/>
          </a:xfrm>
        </p:spPr>
        <p:txBody>
          <a:bodyPr/>
          <a:lstStyle/>
          <a:p>
            <a:pPr algn="ctr">
              <a:lnSpc>
                <a:spcPct val="110000"/>
              </a:lnSpc>
            </a:pPr>
            <a:r>
              <a:rPr lang="en-US" sz="3200" smtClean="0"/>
              <a:t>The Nominal Interest Rate:  </a:t>
            </a:r>
            <a:br>
              <a:rPr lang="en-US" sz="3200" smtClean="0"/>
            </a:br>
            <a:r>
              <a:rPr lang="en-US" sz="3200" smtClean="0"/>
              <a:t>The Monetary-Policy Rule</a:t>
            </a:r>
          </a:p>
        </p:txBody>
      </p:sp>
      <p:graphicFrame>
        <p:nvGraphicFramePr>
          <p:cNvPr id="7170" name="Object 2"/>
          <p:cNvGraphicFramePr>
            <a:graphicFrameLocks noChangeAspect="1"/>
          </p:cNvGraphicFramePr>
          <p:nvPr/>
        </p:nvGraphicFramePr>
        <p:xfrm>
          <a:off x="703263" y="1550988"/>
          <a:ext cx="7732712" cy="722312"/>
        </p:xfrm>
        <a:graphic>
          <a:graphicData uri="http://schemas.openxmlformats.org/presentationml/2006/ole">
            <mc:AlternateContent xmlns:mc="http://schemas.openxmlformats.org/markup-compatibility/2006">
              <mc:Choice xmlns:v="urn:schemas-microsoft-com:vml" Requires="v">
                <p:oleObj spid="_x0000_s7184" name="Equation" r:id="rId4" imgW="2577960" imgH="241200" progId="Equation.DSMT4">
                  <p:embed/>
                </p:oleObj>
              </mc:Choice>
              <mc:Fallback>
                <p:oleObj name="Equation" r:id="rId4" imgW="25779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1550988"/>
                        <a:ext cx="7732712"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9"/>
          <p:cNvGrpSpPr>
            <a:grpSpLocks/>
          </p:cNvGrpSpPr>
          <p:nvPr/>
        </p:nvGrpSpPr>
        <p:grpSpPr bwMode="auto">
          <a:xfrm>
            <a:off x="765175" y="2179638"/>
            <a:ext cx="3438525" cy="2851150"/>
            <a:chOff x="3968631" y="1293629"/>
            <a:chExt cx="2232487" cy="2850046"/>
          </a:xfrm>
        </p:grpSpPr>
        <p:sp>
          <p:nvSpPr>
            <p:cNvPr id="7177" name="TextBox 20"/>
            <p:cNvSpPr txBox="1">
              <a:spLocks noChangeArrowheads="1"/>
            </p:cNvSpPr>
            <p:nvPr/>
          </p:nvSpPr>
          <p:spPr bwMode="auto">
            <a:xfrm>
              <a:off x="3968631" y="2128196"/>
              <a:ext cx="2232487" cy="201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measures how much the central bank adjusts the interest rate when inflation deviates from its target</a:t>
              </a:r>
            </a:p>
          </p:txBody>
        </p:sp>
        <p:cxnSp>
          <p:nvCxnSpPr>
            <p:cNvPr id="22" name="Straight Arrow Connector 21"/>
            <p:cNvCxnSpPr/>
            <p:nvPr/>
          </p:nvCxnSpPr>
          <p:spPr>
            <a:xfrm rot="5400000" flipH="1" flipV="1">
              <a:off x="5185343" y="1493093"/>
              <a:ext cx="902937" cy="504011"/>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3" name="Group 28"/>
          <p:cNvGrpSpPr>
            <a:grpSpLocks/>
          </p:cNvGrpSpPr>
          <p:nvPr/>
        </p:nvGrpSpPr>
        <p:grpSpPr bwMode="auto">
          <a:xfrm>
            <a:off x="4735513" y="2190750"/>
            <a:ext cx="3671887" cy="2854325"/>
            <a:chOff x="3907267" y="1205024"/>
            <a:chExt cx="2383716" cy="2853853"/>
          </a:xfrm>
        </p:grpSpPr>
        <p:sp>
          <p:nvSpPr>
            <p:cNvPr id="7175" name="TextBox 29"/>
            <p:cNvSpPr txBox="1">
              <a:spLocks noChangeArrowheads="1"/>
            </p:cNvSpPr>
            <p:nvPr/>
          </p:nvSpPr>
          <p:spPr bwMode="auto">
            <a:xfrm>
              <a:off x="3907267" y="2043136"/>
              <a:ext cx="2383716" cy="201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measures how much the central bank adjusts the interest rate when output deviates from </a:t>
              </a:r>
              <a:br>
                <a:rPr lang="en-US" sz="2500" i="1"/>
              </a:br>
              <a:r>
                <a:rPr lang="en-US" sz="2500" i="1"/>
                <a:t>its natural rate</a:t>
              </a:r>
            </a:p>
          </p:txBody>
        </p:sp>
        <p:cxnSp>
          <p:nvCxnSpPr>
            <p:cNvPr id="31" name="Straight Arrow Connector 30"/>
            <p:cNvCxnSpPr/>
            <p:nvPr/>
          </p:nvCxnSpPr>
          <p:spPr>
            <a:xfrm rot="5400000" flipH="1" flipV="1">
              <a:off x="4629533" y="1577227"/>
              <a:ext cx="882504" cy="138097"/>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423437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n-US" sz="2800" dirty="0" smtClean="0"/>
              <a:t>CASE STUDY</a:t>
            </a:r>
            <a:r>
              <a:rPr lang="en-US" dirty="0" smtClean="0"/>
              <a:t/>
            </a:r>
            <a:br>
              <a:rPr lang="en-US" dirty="0" smtClean="0"/>
            </a:br>
            <a:r>
              <a:rPr lang="en-US" sz="3200" dirty="0" smtClean="0"/>
              <a:t>The Taylor rule</a:t>
            </a:r>
          </a:p>
        </p:txBody>
      </p:sp>
      <p:sp>
        <p:nvSpPr>
          <p:cNvPr id="8196" name="Content Placeholder 2"/>
          <p:cNvSpPr>
            <a:spLocks noGrp="1"/>
          </p:cNvSpPr>
          <p:nvPr>
            <p:ph idx="1"/>
          </p:nvPr>
        </p:nvSpPr>
        <p:spPr>
          <a:xfrm>
            <a:off x="476250" y="1319213"/>
            <a:ext cx="8262938" cy="4806950"/>
          </a:xfrm>
        </p:spPr>
        <p:txBody>
          <a:bodyPr/>
          <a:lstStyle/>
          <a:p>
            <a:r>
              <a:rPr lang="en-US" sz="2700" dirty="0" smtClean="0"/>
              <a:t>Economist John Taylor proposed a monetary policy rule very similar to ours:</a:t>
            </a:r>
          </a:p>
          <a:p>
            <a:pPr algn="ctr">
              <a:spcBef>
                <a:spcPts val="1000"/>
              </a:spcBef>
              <a:buNone/>
            </a:pPr>
            <a:r>
              <a:rPr lang="en-US" sz="3100" b="1" i="1" dirty="0" err="1" smtClean="0">
                <a:latin typeface="Times New Roman" pitchFamily="18" charset="0"/>
                <a:cs typeface="Times New Roman" pitchFamily="18" charset="0"/>
              </a:rPr>
              <a:t>i</a:t>
            </a:r>
            <a:r>
              <a:rPr lang="en-US" baseline="-25000" dirty="0" err="1" smtClean="0"/>
              <a:t>ff</a:t>
            </a:r>
            <a:r>
              <a:rPr lang="en-US" dirty="0" smtClean="0"/>
              <a:t>  =  </a:t>
            </a:r>
            <a:r>
              <a:rPr lang="en-US" b="1" i="1" dirty="0" smtClean="0">
                <a:latin typeface="Symbol" charset="2"/>
                <a:cs typeface="Symbol" charset="2"/>
                <a:sym typeface="Symbol" pitchFamily="18" charset="2"/>
              </a:rPr>
              <a:t>π</a:t>
            </a:r>
            <a:r>
              <a:rPr lang="en-US" sz="1100" dirty="0" smtClean="0">
                <a:sym typeface="Symbol" pitchFamily="18" charset="2"/>
              </a:rPr>
              <a:t> </a:t>
            </a:r>
            <a:r>
              <a:rPr lang="en-US" dirty="0" smtClean="0">
                <a:sym typeface="Symbol" pitchFamily="18" charset="2"/>
              </a:rPr>
              <a:t>  +  2  +  0.5</a:t>
            </a:r>
            <a:r>
              <a:rPr lang="en-US" sz="1100" dirty="0" smtClean="0">
                <a:sym typeface="Symbol" pitchFamily="18" charset="2"/>
              </a:rPr>
              <a:t> </a:t>
            </a:r>
            <a:r>
              <a:rPr lang="en-US" dirty="0" smtClean="0">
                <a:sym typeface="Symbol" pitchFamily="18" charset="2"/>
              </a:rPr>
              <a:t>(</a:t>
            </a:r>
            <a:r>
              <a:rPr lang="en-US" b="1" i="1" dirty="0">
                <a:latin typeface="Symbol" charset="2"/>
                <a:cs typeface="Symbol" charset="2"/>
                <a:sym typeface="Symbol" pitchFamily="18" charset="2"/>
              </a:rPr>
              <a:t>π</a:t>
            </a:r>
            <a:r>
              <a:rPr lang="en-US" sz="1100" dirty="0" smtClean="0">
                <a:sym typeface="Symbol" pitchFamily="18" charset="2"/>
              </a:rPr>
              <a:t> </a:t>
            </a:r>
            <a:r>
              <a:rPr lang="en-US" dirty="0" smtClean="0">
                <a:sym typeface="Symbol" pitchFamily="18" charset="2"/>
              </a:rPr>
              <a:t> – 2)  –  0.5</a:t>
            </a:r>
            <a:r>
              <a:rPr lang="en-US" sz="1100" dirty="0" smtClean="0">
                <a:sym typeface="Symbol" pitchFamily="18" charset="2"/>
              </a:rPr>
              <a:t> </a:t>
            </a:r>
            <a:r>
              <a:rPr lang="en-US" dirty="0" smtClean="0">
                <a:sym typeface="Symbol" pitchFamily="18" charset="2"/>
              </a:rPr>
              <a:t>(GDP gap)</a:t>
            </a:r>
          </a:p>
          <a:p>
            <a:pPr>
              <a:spcBef>
                <a:spcPts val="1000"/>
              </a:spcBef>
              <a:buFont typeface="Wingdings" pitchFamily="2" charset="2"/>
              <a:buNone/>
            </a:pPr>
            <a:r>
              <a:rPr lang="en-US" dirty="0" smtClean="0">
                <a:sym typeface="Symbol" pitchFamily="18" charset="2"/>
              </a:rPr>
              <a:t>	</a:t>
            </a:r>
            <a:r>
              <a:rPr lang="en-US" sz="2700" dirty="0" smtClean="0">
                <a:sym typeface="Symbol" pitchFamily="18" charset="2"/>
              </a:rPr>
              <a:t>where</a:t>
            </a:r>
          </a:p>
          <a:p>
            <a:pPr lvl="1">
              <a:spcBef>
                <a:spcPts val="900"/>
              </a:spcBef>
            </a:pPr>
            <a:r>
              <a:rPr lang="en-US" sz="3100" b="1" i="1" dirty="0" err="1" smtClean="0">
                <a:latin typeface="Times New Roman" pitchFamily="18" charset="0"/>
                <a:cs typeface="Times New Roman" pitchFamily="18" charset="0"/>
              </a:rPr>
              <a:t>i</a:t>
            </a:r>
            <a:r>
              <a:rPr lang="en-US" baseline="-25000" dirty="0" err="1" smtClean="0"/>
              <a:t>ff</a:t>
            </a:r>
            <a:r>
              <a:rPr lang="en-US" dirty="0" smtClean="0"/>
              <a:t>  = nominal federal funds rate target</a:t>
            </a:r>
          </a:p>
          <a:p>
            <a:pPr lvl="1">
              <a:spcBef>
                <a:spcPts val="1200"/>
              </a:spcBef>
            </a:pPr>
            <a:r>
              <a:rPr lang="en-US" dirty="0" smtClean="0"/>
              <a:t>GDP gap = 100 x </a:t>
            </a:r>
          </a:p>
          <a:p>
            <a:pPr lvl="1">
              <a:spcBef>
                <a:spcPts val="1200"/>
              </a:spcBef>
              <a:buFont typeface="Wingdings" pitchFamily="2" charset="2"/>
              <a:buNone/>
            </a:pPr>
            <a:r>
              <a:rPr lang="en-US" dirty="0" smtClean="0"/>
              <a:t>	= percent by which real GDP is below its</a:t>
            </a:r>
            <a:br>
              <a:rPr lang="en-US" dirty="0" smtClean="0"/>
            </a:br>
            <a:r>
              <a:rPr lang="en-US" dirty="0" smtClean="0"/>
              <a:t>   natural rate</a:t>
            </a:r>
          </a:p>
          <a:p>
            <a:pPr>
              <a:spcBef>
                <a:spcPts val="1200"/>
              </a:spcBef>
            </a:pPr>
            <a:r>
              <a:rPr lang="en-US" dirty="0" smtClean="0"/>
              <a:t>The Taylor rule matches Fed policy fairly well.…</a:t>
            </a:r>
          </a:p>
          <a:p>
            <a:pPr>
              <a:buFont typeface="Wingdings" pitchFamily="2" charset="2"/>
              <a:buNone/>
            </a:pPr>
            <a:endParaRPr lang="en-US" dirty="0" smtClean="0"/>
          </a:p>
        </p:txBody>
      </p:sp>
      <p:graphicFrame>
        <p:nvGraphicFramePr>
          <p:cNvPr id="143362" name="Object 2"/>
          <p:cNvGraphicFramePr>
            <a:graphicFrameLocks noChangeAspect="1"/>
          </p:cNvGraphicFramePr>
          <p:nvPr/>
        </p:nvGraphicFramePr>
        <p:xfrm>
          <a:off x="4030663" y="3927475"/>
          <a:ext cx="896937" cy="841375"/>
        </p:xfrm>
        <a:graphic>
          <a:graphicData uri="http://schemas.openxmlformats.org/presentationml/2006/ole">
            <mc:AlternateContent xmlns:mc="http://schemas.openxmlformats.org/markup-compatibility/2006">
              <mc:Choice xmlns:v="urn:schemas-microsoft-com:vml" Requires="v">
                <p:oleObj spid="_x0000_s8208" name="Equation" r:id="rId4" imgW="431640" imgH="406080" progId="Equation.DSMT4">
                  <p:embed/>
                </p:oleObj>
              </mc:Choice>
              <mc:Fallback>
                <p:oleObj name="Equation" r:id="rId4" imgW="43164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0663" y="3927475"/>
                        <a:ext cx="896937"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37810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wipe(left)">
                                      <p:cBhvr>
                                        <p:cTn id="7" dur="500"/>
                                        <p:tgtEl>
                                          <p:spTgt spid="8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wipe(left)">
                                      <p:cBhvr>
                                        <p:cTn id="12" dur="500"/>
                                        <p:tgtEl>
                                          <p:spTgt spid="81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wipe(left)">
                                      <p:cBhvr>
                                        <p:cTn id="17" dur="500"/>
                                        <p:tgtEl>
                                          <p:spTgt spid="8196">
                                            <p:txEl>
                                              <p:pRg st="2" end="2"/>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196">
                                            <p:txEl>
                                              <p:pRg st="3" end="3"/>
                                            </p:txEl>
                                          </p:spTgt>
                                        </p:tgtEl>
                                        <p:attrNameLst>
                                          <p:attrName>style.visibility</p:attrName>
                                        </p:attrNameLst>
                                      </p:cBhvr>
                                      <p:to>
                                        <p:strVal val="visible"/>
                                      </p:to>
                                    </p:set>
                                    <p:animEffect transition="in" filter="wipe(left)">
                                      <p:cBhvr>
                                        <p:cTn id="21" dur="500"/>
                                        <p:tgtEl>
                                          <p:spTgt spid="8196">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196">
                                            <p:txEl>
                                              <p:pRg st="4" end="4"/>
                                            </p:txEl>
                                          </p:spTgt>
                                        </p:tgtEl>
                                        <p:attrNameLst>
                                          <p:attrName>style.visibility</p:attrName>
                                        </p:attrNameLst>
                                      </p:cBhvr>
                                      <p:to>
                                        <p:strVal val="visible"/>
                                      </p:to>
                                    </p:set>
                                    <p:animEffect transition="in" filter="wipe(left)">
                                      <p:cBhvr>
                                        <p:cTn id="26" dur="500"/>
                                        <p:tgtEl>
                                          <p:spTgt spid="8196">
                                            <p:txEl>
                                              <p:pRg st="4" end="4"/>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43362"/>
                                        </p:tgtEl>
                                        <p:attrNameLst>
                                          <p:attrName>style.visibility</p:attrName>
                                        </p:attrNameLst>
                                      </p:cBhvr>
                                      <p:to>
                                        <p:strVal val="visible"/>
                                      </p:to>
                                    </p:set>
                                    <p:animEffect transition="in" filter="wipe(left)">
                                      <p:cBhvr>
                                        <p:cTn id="30" dur="500"/>
                                        <p:tgtEl>
                                          <p:spTgt spid="143362"/>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8196">
                                            <p:txEl>
                                              <p:pRg st="5" end="5"/>
                                            </p:txEl>
                                          </p:spTgt>
                                        </p:tgtEl>
                                        <p:attrNameLst>
                                          <p:attrName>style.visibility</p:attrName>
                                        </p:attrNameLst>
                                      </p:cBhvr>
                                      <p:to>
                                        <p:strVal val="visible"/>
                                      </p:to>
                                    </p:set>
                                    <p:animEffect transition="in" filter="wipe(left)">
                                      <p:cBhvr>
                                        <p:cTn id="34" dur="500"/>
                                        <p:tgtEl>
                                          <p:spTgt spid="8196">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196">
                                            <p:txEl>
                                              <p:pRg st="6" end="6"/>
                                            </p:txEl>
                                          </p:spTgt>
                                        </p:tgtEl>
                                        <p:attrNameLst>
                                          <p:attrName>style.visibility</p:attrName>
                                        </p:attrNameLst>
                                      </p:cBhvr>
                                      <p:to>
                                        <p:strVal val="visible"/>
                                      </p:to>
                                    </p:set>
                                    <p:animEffect transition="in" filter="wipe(left)">
                                      <p:cBhvr>
                                        <p:cTn id="39" dur="500"/>
                                        <p:tgtEl>
                                          <p:spTgt spid="8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graphicFrame>
        <p:nvGraphicFramePr>
          <p:cNvPr id="11" name="Chart 10"/>
          <p:cNvGraphicFramePr>
            <a:graphicFrameLocks noGrp="1"/>
          </p:cNvGraphicFramePr>
          <p:nvPr>
            <p:extLst>
              <p:ext uri="{D42A27DB-BD31-4B8C-83A1-F6EECF244321}">
                <p14:modId xmlns:p14="http://schemas.microsoft.com/office/powerpoint/2010/main" val="4105769641"/>
              </p:ext>
            </p:extLst>
          </p:nvPr>
        </p:nvGraphicFramePr>
        <p:xfrm>
          <a:off x="133782" y="1248497"/>
          <a:ext cx="8860536" cy="5349240"/>
        </p:xfrm>
        <a:graphic>
          <a:graphicData uri="http://schemas.openxmlformats.org/drawingml/2006/chart">
            <c:chart xmlns:c="http://schemas.openxmlformats.org/drawingml/2006/chart" xmlns:r="http://schemas.openxmlformats.org/officeDocument/2006/relationships" r:id="rId3"/>
          </a:graphicData>
        </a:graphic>
      </p:graphicFrame>
      <p:sp>
        <p:nvSpPr>
          <p:cNvPr id="60418" name="Title 1"/>
          <p:cNvSpPr>
            <a:spLocks noGrp="1"/>
          </p:cNvSpPr>
          <p:nvPr>
            <p:ph type="title"/>
          </p:nvPr>
        </p:nvSpPr>
        <p:spPr/>
        <p:txBody>
          <a:bodyPr/>
          <a:lstStyle/>
          <a:p>
            <a:r>
              <a:rPr lang="en-US" sz="2800" dirty="0" smtClean="0">
                <a:solidFill>
                  <a:srgbClr val="336699"/>
                </a:solidFill>
              </a:rPr>
              <a:t>CASE STUDY</a:t>
            </a:r>
            <a:r>
              <a:rPr lang="en-US" dirty="0" smtClean="0">
                <a:solidFill>
                  <a:srgbClr val="336699"/>
                </a:solidFill>
              </a:rPr>
              <a:t/>
            </a:r>
            <a:br>
              <a:rPr lang="en-US" dirty="0" smtClean="0">
                <a:solidFill>
                  <a:srgbClr val="336699"/>
                </a:solidFill>
              </a:rPr>
            </a:br>
            <a:r>
              <a:rPr lang="en-US" sz="3200" dirty="0" smtClean="0">
                <a:solidFill>
                  <a:srgbClr val="336699"/>
                </a:solidFill>
              </a:rPr>
              <a:t>The Taylor rule</a:t>
            </a:r>
          </a:p>
        </p:txBody>
      </p:sp>
      <p:grpSp>
        <p:nvGrpSpPr>
          <p:cNvPr id="60421" name="Group 10"/>
          <p:cNvGrpSpPr>
            <a:grpSpLocks/>
          </p:cNvGrpSpPr>
          <p:nvPr/>
        </p:nvGrpSpPr>
        <p:grpSpPr bwMode="auto">
          <a:xfrm>
            <a:off x="2202068" y="1443774"/>
            <a:ext cx="2194089" cy="1144929"/>
            <a:chOff x="4225601" y="1719460"/>
            <a:chExt cx="1889018" cy="1145227"/>
          </a:xfrm>
        </p:grpSpPr>
        <p:sp>
          <p:nvSpPr>
            <p:cNvPr id="60422" name="TextBox 11"/>
            <p:cNvSpPr txBox="1">
              <a:spLocks noChangeArrowheads="1"/>
            </p:cNvSpPr>
            <p:nvPr/>
          </p:nvSpPr>
          <p:spPr bwMode="auto">
            <a:xfrm>
              <a:off x="4460827" y="1719460"/>
              <a:ext cx="1653792" cy="1145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2400" i="1" dirty="0">
                  <a:solidFill>
                    <a:srgbClr val="000000"/>
                  </a:solidFill>
                </a:rPr>
                <a:t>actual </a:t>
              </a:r>
              <a:r>
                <a:rPr lang="en-US" sz="2400" i="1" dirty="0" smtClean="0">
                  <a:solidFill>
                    <a:srgbClr val="000000"/>
                  </a:solidFill>
                </a:rPr>
                <a:t>federal funds </a:t>
              </a:r>
              <a:r>
                <a:rPr lang="en-US" sz="2400" i="1" dirty="0">
                  <a:solidFill>
                    <a:srgbClr val="000000"/>
                  </a:solidFill>
                </a:rPr>
                <a:t>rate</a:t>
              </a:r>
            </a:p>
          </p:txBody>
        </p:sp>
        <p:cxnSp>
          <p:nvCxnSpPr>
            <p:cNvPr id="13" name="Straight Arrow Connector 12"/>
            <p:cNvCxnSpPr/>
            <p:nvPr/>
          </p:nvCxnSpPr>
          <p:spPr>
            <a:xfrm flipV="1">
              <a:off x="4225601" y="2290414"/>
              <a:ext cx="564737" cy="1659"/>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60420" name="Group 6"/>
          <p:cNvGrpSpPr>
            <a:grpSpLocks/>
          </p:cNvGrpSpPr>
          <p:nvPr/>
        </p:nvGrpSpPr>
        <p:grpSpPr bwMode="auto">
          <a:xfrm>
            <a:off x="5079190" y="1544961"/>
            <a:ext cx="1352550" cy="1313931"/>
            <a:chOff x="4821323" y="1494440"/>
            <a:chExt cx="1165587" cy="1314183"/>
          </a:xfrm>
        </p:grpSpPr>
        <p:sp>
          <p:nvSpPr>
            <p:cNvPr id="60424" name="TextBox 7"/>
            <p:cNvSpPr txBox="1">
              <a:spLocks noChangeArrowheads="1"/>
            </p:cNvSpPr>
            <p:nvPr/>
          </p:nvSpPr>
          <p:spPr bwMode="auto">
            <a:xfrm>
              <a:off x="4821323" y="1494440"/>
              <a:ext cx="116558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000000"/>
                  </a:solidFill>
                </a:rPr>
                <a:t>Taylor’s rule</a:t>
              </a:r>
            </a:p>
          </p:txBody>
        </p:sp>
        <p:cxnSp>
          <p:nvCxnSpPr>
            <p:cNvPr id="9" name="Straight Arrow Connector 8"/>
            <p:cNvCxnSpPr/>
            <p:nvPr/>
          </p:nvCxnSpPr>
          <p:spPr>
            <a:xfrm flipH="1" flipV="1">
              <a:off x="5611522" y="2222267"/>
              <a:ext cx="191715" cy="586356"/>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a:off x="1140031" y="4902707"/>
            <a:ext cx="768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64587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3" name="Title 1"/>
          <p:cNvSpPr>
            <a:spLocks noGrp="1"/>
          </p:cNvSpPr>
          <p:nvPr>
            <p:ph type="title"/>
          </p:nvPr>
        </p:nvSpPr>
        <p:spPr>
          <a:xfrm>
            <a:off x="0" y="236538"/>
            <a:ext cx="9144000" cy="939800"/>
          </a:xfrm>
        </p:spPr>
        <p:txBody>
          <a:bodyPr/>
          <a:lstStyle/>
          <a:p>
            <a:pPr algn="ctr"/>
            <a:r>
              <a:rPr lang="en-US" sz="3200" smtClean="0"/>
              <a:t>The model’s variables and parameters</a:t>
            </a:r>
          </a:p>
        </p:txBody>
      </p:sp>
      <p:sp>
        <p:nvSpPr>
          <p:cNvPr id="9224" name="Content Placeholder 2"/>
          <p:cNvSpPr>
            <a:spLocks noGrp="1"/>
          </p:cNvSpPr>
          <p:nvPr>
            <p:ph idx="1"/>
          </p:nvPr>
        </p:nvSpPr>
        <p:spPr>
          <a:xfrm>
            <a:off x="476250" y="1173163"/>
            <a:ext cx="8210550" cy="576262"/>
          </a:xfrm>
        </p:spPr>
        <p:txBody>
          <a:bodyPr/>
          <a:lstStyle/>
          <a:p>
            <a:r>
              <a:rPr lang="en-US" smtClean="0"/>
              <a:t>Endogenous variables:</a:t>
            </a:r>
          </a:p>
        </p:txBody>
      </p:sp>
      <p:graphicFrame>
        <p:nvGraphicFramePr>
          <p:cNvPr id="34820" name="Object 4"/>
          <p:cNvGraphicFramePr>
            <a:graphicFrameLocks noChangeAspect="1"/>
          </p:cNvGraphicFramePr>
          <p:nvPr/>
        </p:nvGraphicFramePr>
        <p:xfrm>
          <a:off x="1890713" y="2008188"/>
          <a:ext cx="855662" cy="622300"/>
        </p:xfrm>
        <a:graphic>
          <a:graphicData uri="http://schemas.openxmlformats.org/presentationml/2006/ole">
            <mc:AlternateContent xmlns:mc="http://schemas.openxmlformats.org/markup-compatibility/2006">
              <mc:Choice xmlns:v="urn:schemas-microsoft-com:vml" Requires="v">
                <p:oleObj spid="_x0000_s9284" name="Equation" r:id="rId4" imgW="317160" imgH="228600" progId="Equation.DSMT4">
                  <p:embed/>
                </p:oleObj>
              </mc:Choice>
              <mc:Fallback>
                <p:oleObj name="Equation" r:id="rId4" imgW="3171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0713" y="2008188"/>
                        <a:ext cx="855662"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5"/>
          <p:cNvGraphicFramePr>
            <a:graphicFrameLocks noChangeAspect="1"/>
          </p:cNvGraphicFramePr>
          <p:nvPr/>
        </p:nvGraphicFramePr>
        <p:xfrm>
          <a:off x="1943100" y="3602038"/>
          <a:ext cx="822325" cy="622300"/>
        </p:xfrm>
        <a:graphic>
          <a:graphicData uri="http://schemas.openxmlformats.org/presentationml/2006/ole">
            <mc:AlternateContent xmlns:mc="http://schemas.openxmlformats.org/markup-compatibility/2006">
              <mc:Choice xmlns:v="urn:schemas-microsoft-com:vml" Requires="v">
                <p:oleObj spid="_x0000_s9285" name="Equation" r:id="rId6" imgW="304560" imgH="228600" progId="Equation.DSMT4">
                  <p:embed/>
                </p:oleObj>
              </mc:Choice>
              <mc:Fallback>
                <p:oleObj name="Equation" r:id="rId6" imgW="30456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3100" y="3602038"/>
                        <a:ext cx="8223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6"/>
          <p:cNvGraphicFramePr>
            <a:graphicFrameLocks noChangeAspect="1"/>
          </p:cNvGraphicFramePr>
          <p:nvPr/>
        </p:nvGraphicFramePr>
        <p:xfrm>
          <a:off x="1841500" y="2836863"/>
          <a:ext cx="925513" cy="622300"/>
        </p:xfrm>
        <a:graphic>
          <a:graphicData uri="http://schemas.openxmlformats.org/presentationml/2006/ole">
            <mc:AlternateContent xmlns:mc="http://schemas.openxmlformats.org/markup-compatibility/2006">
              <mc:Choice xmlns:v="urn:schemas-microsoft-com:vml" Requires="v">
                <p:oleObj spid="_x0000_s9286" name="Equation" r:id="rId8" imgW="342720" imgH="228600" progId="Equation.DSMT4">
                  <p:embed/>
                </p:oleObj>
              </mc:Choice>
              <mc:Fallback>
                <p:oleObj name="Equation" r:id="rId8" imgW="3427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1500" y="2836863"/>
                        <a:ext cx="925513"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3" name="Object 7"/>
          <p:cNvGraphicFramePr>
            <a:graphicFrameLocks noChangeAspect="1"/>
          </p:cNvGraphicFramePr>
          <p:nvPr/>
        </p:nvGraphicFramePr>
        <p:xfrm>
          <a:off x="1160463" y="5130800"/>
          <a:ext cx="1611312" cy="622300"/>
        </p:xfrm>
        <a:graphic>
          <a:graphicData uri="http://schemas.openxmlformats.org/presentationml/2006/ole">
            <mc:AlternateContent xmlns:mc="http://schemas.openxmlformats.org/markup-compatibility/2006">
              <mc:Choice xmlns:v="urn:schemas-microsoft-com:vml" Requires="v">
                <p:oleObj spid="_x0000_s9287" name="Equation" r:id="rId10" imgW="596880" imgH="228600" progId="Equation.DSMT4">
                  <p:embed/>
                </p:oleObj>
              </mc:Choice>
              <mc:Fallback>
                <p:oleObj name="Equation" r:id="rId10" imgW="5968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463" y="5130800"/>
                        <a:ext cx="1611312"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8"/>
          <p:cNvGraphicFramePr>
            <a:graphicFrameLocks noChangeAspect="1"/>
          </p:cNvGraphicFramePr>
          <p:nvPr/>
        </p:nvGraphicFramePr>
        <p:xfrm>
          <a:off x="1997075" y="4391025"/>
          <a:ext cx="787400" cy="622300"/>
        </p:xfrm>
        <a:graphic>
          <a:graphicData uri="http://schemas.openxmlformats.org/presentationml/2006/ole">
            <mc:AlternateContent xmlns:mc="http://schemas.openxmlformats.org/markup-compatibility/2006">
              <mc:Choice xmlns:v="urn:schemas-microsoft-com:vml" Requires="v">
                <p:oleObj spid="_x0000_s9288" name="Equation" r:id="rId12" imgW="291960" imgH="228600" progId="Equation.DSMT4">
                  <p:embed/>
                </p:oleObj>
              </mc:Choice>
              <mc:Fallback>
                <p:oleObj name="Equation" r:id="rId12" imgW="29196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7075" y="4391025"/>
                        <a:ext cx="7874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TextBox 8"/>
          <p:cNvSpPr txBox="1">
            <a:spLocks noChangeArrowheads="1"/>
          </p:cNvSpPr>
          <p:nvPr/>
        </p:nvSpPr>
        <p:spPr bwMode="auto">
          <a:xfrm>
            <a:off x="2921000" y="2065338"/>
            <a:ext cx="4114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Output</a:t>
            </a:r>
          </a:p>
        </p:txBody>
      </p:sp>
      <p:sp>
        <p:nvSpPr>
          <p:cNvPr id="9226" name="TextBox 9"/>
          <p:cNvSpPr txBox="1">
            <a:spLocks noChangeArrowheads="1"/>
          </p:cNvSpPr>
          <p:nvPr/>
        </p:nvSpPr>
        <p:spPr bwMode="auto">
          <a:xfrm>
            <a:off x="2921000" y="2887663"/>
            <a:ext cx="4114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Inflation</a:t>
            </a:r>
          </a:p>
        </p:txBody>
      </p:sp>
      <p:sp>
        <p:nvSpPr>
          <p:cNvPr id="9227" name="TextBox 10"/>
          <p:cNvSpPr txBox="1">
            <a:spLocks noChangeArrowheads="1"/>
          </p:cNvSpPr>
          <p:nvPr/>
        </p:nvSpPr>
        <p:spPr bwMode="auto">
          <a:xfrm>
            <a:off x="2921000" y="3667125"/>
            <a:ext cx="4114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Real interest rate</a:t>
            </a:r>
          </a:p>
        </p:txBody>
      </p:sp>
      <p:sp>
        <p:nvSpPr>
          <p:cNvPr id="9228" name="TextBox 11"/>
          <p:cNvSpPr txBox="1">
            <a:spLocks noChangeArrowheads="1"/>
          </p:cNvSpPr>
          <p:nvPr/>
        </p:nvSpPr>
        <p:spPr bwMode="auto">
          <a:xfrm>
            <a:off x="2928938" y="4433888"/>
            <a:ext cx="4114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Nominal interest rate</a:t>
            </a:r>
          </a:p>
        </p:txBody>
      </p:sp>
      <p:sp>
        <p:nvSpPr>
          <p:cNvPr id="9229" name="TextBox 12"/>
          <p:cNvSpPr txBox="1">
            <a:spLocks noChangeArrowheads="1"/>
          </p:cNvSpPr>
          <p:nvPr/>
        </p:nvSpPr>
        <p:spPr bwMode="auto">
          <a:xfrm>
            <a:off x="2930525" y="5200650"/>
            <a:ext cx="4114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Expected inflation</a:t>
            </a:r>
          </a:p>
        </p:txBody>
      </p:sp>
    </p:spTree>
    <p:extLst>
      <p:ext uri="{BB962C8B-B14F-4D97-AF65-F5344CB8AC3E}">
        <p14:creationId xmlns:p14="http://schemas.microsoft.com/office/powerpoint/2010/main" val="22117352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7" name="Title 1"/>
          <p:cNvSpPr>
            <a:spLocks noGrp="1"/>
          </p:cNvSpPr>
          <p:nvPr>
            <p:ph type="title"/>
          </p:nvPr>
        </p:nvSpPr>
        <p:spPr>
          <a:xfrm>
            <a:off x="0" y="236538"/>
            <a:ext cx="9144000" cy="939800"/>
          </a:xfrm>
        </p:spPr>
        <p:txBody>
          <a:bodyPr/>
          <a:lstStyle/>
          <a:p>
            <a:pPr algn="ctr"/>
            <a:r>
              <a:rPr lang="en-US" sz="3200" smtClean="0"/>
              <a:t>The model’s variables and parameters</a:t>
            </a:r>
          </a:p>
        </p:txBody>
      </p:sp>
      <p:sp>
        <p:nvSpPr>
          <p:cNvPr id="35843" name="Content Placeholder 2"/>
          <p:cNvSpPr>
            <a:spLocks noGrp="1"/>
          </p:cNvSpPr>
          <p:nvPr>
            <p:ph idx="1"/>
          </p:nvPr>
        </p:nvSpPr>
        <p:spPr>
          <a:xfrm>
            <a:off x="476250" y="1173163"/>
            <a:ext cx="8210550" cy="4884737"/>
          </a:xfrm>
        </p:spPr>
        <p:txBody>
          <a:bodyPr/>
          <a:lstStyle/>
          <a:p>
            <a:r>
              <a:rPr lang="en-US" smtClean="0"/>
              <a:t>Exogenous variables:</a:t>
            </a:r>
          </a:p>
          <a:p>
            <a:endParaRPr lang="en-US" smtClean="0"/>
          </a:p>
          <a:p>
            <a:endParaRPr lang="en-US" smtClean="0"/>
          </a:p>
          <a:p>
            <a:endParaRPr lang="en-US" smtClean="0"/>
          </a:p>
          <a:p>
            <a:endParaRPr lang="en-US" smtClean="0"/>
          </a:p>
          <a:p>
            <a:endParaRPr lang="en-US" smtClean="0"/>
          </a:p>
          <a:p>
            <a:pPr>
              <a:spcBef>
                <a:spcPts val="900"/>
              </a:spcBef>
            </a:pPr>
            <a:r>
              <a:rPr lang="en-US" smtClean="0"/>
              <a:t>Predetermined variable:</a:t>
            </a:r>
          </a:p>
        </p:txBody>
      </p:sp>
      <p:graphicFrame>
        <p:nvGraphicFramePr>
          <p:cNvPr id="4" name="Object 4"/>
          <p:cNvGraphicFramePr>
            <a:graphicFrameLocks noChangeAspect="1"/>
          </p:cNvGraphicFramePr>
          <p:nvPr/>
        </p:nvGraphicFramePr>
        <p:xfrm>
          <a:off x="1900238" y="1798638"/>
          <a:ext cx="855662" cy="650875"/>
        </p:xfrm>
        <a:graphic>
          <a:graphicData uri="http://schemas.openxmlformats.org/presentationml/2006/ole">
            <mc:AlternateContent xmlns:mc="http://schemas.openxmlformats.org/markup-compatibility/2006">
              <mc:Choice xmlns:v="urn:schemas-microsoft-com:vml" Requires="v">
                <p:oleObj spid="_x0000_s10308" name="Equation" r:id="rId4" imgW="317160" imgH="241200" progId="Equation.DSMT4">
                  <p:embed/>
                </p:oleObj>
              </mc:Choice>
              <mc:Fallback>
                <p:oleObj name="Equation" r:id="rId4" imgW="3171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238" y="1798638"/>
                        <a:ext cx="855662"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1793875" y="2576513"/>
          <a:ext cx="993775" cy="650875"/>
        </p:xfrm>
        <a:graphic>
          <a:graphicData uri="http://schemas.openxmlformats.org/presentationml/2006/ole">
            <mc:AlternateContent xmlns:mc="http://schemas.openxmlformats.org/markup-compatibility/2006">
              <mc:Choice xmlns:v="urn:schemas-microsoft-com:vml" Requires="v">
                <p:oleObj spid="_x0000_s10309" name="Equation" r:id="rId6" imgW="368280" imgH="241200" progId="Equation.DSMT4">
                  <p:embed/>
                </p:oleObj>
              </mc:Choice>
              <mc:Fallback>
                <p:oleObj name="Equation" r:id="rId6" imgW="3682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75" y="2576513"/>
                        <a:ext cx="99377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1881188" y="3386138"/>
          <a:ext cx="890587" cy="617537"/>
        </p:xfrm>
        <a:graphic>
          <a:graphicData uri="http://schemas.openxmlformats.org/presentationml/2006/ole">
            <mc:AlternateContent xmlns:mc="http://schemas.openxmlformats.org/markup-compatibility/2006">
              <mc:Choice xmlns:v="urn:schemas-microsoft-com:vml" Requires="v">
                <p:oleObj spid="_x0000_s10310" name="Equation" r:id="rId8" imgW="330120" imgH="228600" progId="Equation.DSMT4">
                  <p:embed/>
                </p:oleObj>
              </mc:Choice>
              <mc:Fallback>
                <p:oleObj name="Equation" r:id="rId8" imgW="3301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1188" y="3386138"/>
                        <a:ext cx="890587"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1881188" y="4124325"/>
          <a:ext cx="890587" cy="617538"/>
        </p:xfrm>
        <a:graphic>
          <a:graphicData uri="http://schemas.openxmlformats.org/presentationml/2006/ole">
            <mc:AlternateContent xmlns:mc="http://schemas.openxmlformats.org/markup-compatibility/2006">
              <mc:Choice xmlns:v="urn:schemas-microsoft-com:vml" Requires="v">
                <p:oleObj spid="_x0000_s10311" name="Equation" r:id="rId10" imgW="330120" imgH="228600" progId="Equation.DSMT4">
                  <p:embed/>
                </p:oleObj>
              </mc:Choice>
              <mc:Fallback>
                <p:oleObj name="Equation" r:id="rId10" imgW="33012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1188" y="4124325"/>
                        <a:ext cx="890587"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1598613" y="5503863"/>
          <a:ext cx="1165225" cy="617537"/>
        </p:xfrm>
        <a:graphic>
          <a:graphicData uri="http://schemas.openxmlformats.org/presentationml/2006/ole">
            <mc:AlternateContent xmlns:mc="http://schemas.openxmlformats.org/markup-compatibility/2006">
              <mc:Choice xmlns:v="urn:schemas-microsoft-com:vml" Requires="v">
                <p:oleObj spid="_x0000_s10312" name="Equation" r:id="rId12" imgW="431640" imgH="228600" progId="Equation.DSMT4">
                  <p:embed/>
                </p:oleObj>
              </mc:Choice>
              <mc:Fallback>
                <p:oleObj name="Equation" r:id="rId12" imgW="43164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98613" y="5503863"/>
                        <a:ext cx="1165225"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9" name="TextBox 8"/>
          <p:cNvSpPr txBox="1">
            <a:spLocks noChangeArrowheads="1"/>
          </p:cNvSpPr>
          <p:nvPr/>
        </p:nvSpPr>
        <p:spPr bwMode="auto">
          <a:xfrm>
            <a:off x="2921000" y="1889125"/>
            <a:ext cx="4114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Natural level of output</a:t>
            </a:r>
          </a:p>
        </p:txBody>
      </p:sp>
      <p:sp>
        <p:nvSpPr>
          <p:cNvPr id="10250" name="TextBox 9"/>
          <p:cNvSpPr txBox="1">
            <a:spLocks noChangeArrowheads="1"/>
          </p:cNvSpPr>
          <p:nvPr/>
        </p:nvSpPr>
        <p:spPr bwMode="auto">
          <a:xfrm>
            <a:off x="2921000" y="2668588"/>
            <a:ext cx="55403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Central bank’s target inflation rate</a:t>
            </a:r>
          </a:p>
        </p:txBody>
      </p:sp>
      <p:sp>
        <p:nvSpPr>
          <p:cNvPr id="10251" name="TextBox 10"/>
          <p:cNvSpPr txBox="1">
            <a:spLocks noChangeArrowheads="1"/>
          </p:cNvSpPr>
          <p:nvPr/>
        </p:nvSpPr>
        <p:spPr bwMode="auto">
          <a:xfrm>
            <a:off x="2921000" y="3449638"/>
            <a:ext cx="41148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Demand shock</a:t>
            </a:r>
          </a:p>
        </p:txBody>
      </p:sp>
      <p:sp>
        <p:nvSpPr>
          <p:cNvPr id="10252" name="TextBox 11"/>
          <p:cNvSpPr txBox="1">
            <a:spLocks noChangeArrowheads="1"/>
          </p:cNvSpPr>
          <p:nvPr/>
        </p:nvSpPr>
        <p:spPr bwMode="auto">
          <a:xfrm>
            <a:off x="2928938" y="4202113"/>
            <a:ext cx="4114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Supply shock</a:t>
            </a:r>
          </a:p>
        </p:txBody>
      </p:sp>
      <p:sp>
        <p:nvSpPr>
          <p:cNvPr id="13" name="TextBox 12"/>
          <p:cNvSpPr txBox="1">
            <a:spLocks noChangeArrowheads="1"/>
          </p:cNvSpPr>
          <p:nvPr/>
        </p:nvSpPr>
        <p:spPr bwMode="auto">
          <a:xfrm>
            <a:off x="2930525" y="5568950"/>
            <a:ext cx="4114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Previous period’s inflation</a:t>
            </a:r>
          </a:p>
        </p:txBody>
      </p:sp>
    </p:spTree>
    <p:extLst>
      <p:ext uri="{BB962C8B-B14F-4D97-AF65-F5344CB8AC3E}">
        <p14:creationId xmlns:p14="http://schemas.microsoft.com/office/powerpoint/2010/main" val="30028109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6" end="6"/>
                                            </p:txEl>
                                          </p:spTgt>
                                        </p:tgtEl>
                                        <p:attrNameLst>
                                          <p:attrName>style.visibility</p:attrName>
                                        </p:attrNameLst>
                                      </p:cBhvr>
                                      <p:to>
                                        <p:strVal val="visible"/>
                                      </p:to>
                                    </p:set>
                                    <p:animEffect transition="in" filter="wipe(left)">
                                      <p:cBhvr>
                                        <p:cTn id="7" dur="500"/>
                                        <p:tgtEl>
                                          <p:spTgt spid="35843">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5"/>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1" name="Title 1"/>
          <p:cNvSpPr>
            <a:spLocks noGrp="1"/>
          </p:cNvSpPr>
          <p:nvPr>
            <p:ph type="title"/>
          </p:nvPr>
        </p:nvSpPr>
        <p:spPr>
          <a:xfrm>
            <a:off x="0" y="236538"/>
            <a:ext cx="9144000" cy="939800"/>
          </a:xfrm>
        </p:spPr>
        <p:txBody>
          <a:bodyPr/>
          <a:lstStyle/>
          <a:p>
            <a:pPr algn="ctr"/>
            <a:r>
              <a:rPr lang="en-US" sz="3200" smtClean="0"/>
              <a:t>The model’s variables and parameters</a:t>
            </a:r>
          </a:p>
        </p:txBody>
      </p:sp>
      <p:sp>
        <p:nvSpPr>
          <p:cNvPr id="11272" name="Content Placeholder 2"/>
          <p:cNvSpPr>
            <a:spLocks noGrp="1"/>
          </p:cNvSpPr>
          <p:nvPr>
            <p:ph idx="1"/>
          </p:nvPr>
        </p:nvSpPr>
        <p:spPr>
          <a:xfrm>
            <a:off x="476250" y="1173163"/>
            <a:ext cx="8210550" cy="655637"/>
          </a:xfrm>
        </p:spPr>
        <p:txBody>
          <a:bodyPr/>
          <a:lstStyle/>
          <a:p>
            <a:r>
              <a:rPr lang="en-US" smtClean="0"/>
              <a:t>Parameters:</a:t>
            </a:r>
          </a:p>
        </p:txBody>
      </p:sp>
      <p:graphicFrame>
        <p:nvGraphicFramePr>
          <p:cNvPr id="4" name="Object 4"/>
          <p:cNvGraphicFramePr>
            <a:graphicFrameLocks noChangeAspect="1"/>
          </p:cNvGraphicFramePr>
          <p:nvPr/>
        </p:nvGraphicFramePr>
        <p:xfrm>
          <a:off x="1928813" y="1833563"/>
          <a:ext cx="855662" cy="444500"/>
        </p:xfrm>
        <a:graphic>
          <a:graphicData uri="http://schemas.openxmlformats.org/presentationml/2006/ole">
            <mc:AlternateContent xmlns:mc="http://schemas.openxmlformats.org/markup-compatibility/2006">
              <mc:Choice xmlns:v="urn:schemas-microsoft-com:vml" Requires="v">
                <p:oleObj spid="_x0000_s11332" name="Equation" r:id="rId4" imgW="317160" imgH="164880" progId="Equation.DSMT4">
                  <p:embed/>
                </p:oleObj>
              </mc:Choice>
              <mc:Fallback>
                <p:oleObj name="Equation" r:id="rId4" imgW="317160" imgH="164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1833563"/>
                        <a:ext cx="855662"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1928813" y="2803525"/>
          <a:ext cx="855662" cy="444500"/>
        </p:xfrm>
        <a:graphic>
          <a:graphicData uri="http://schemas.openxmlformats.org/presentationml/2006/ole">
            <mc:AlternateContent xmlns:mc="http://schemas.openxmlformats.org/markup-compatibility/2006">
              <mc:Choice xmlns:v="urn:schemas-microsoft-com:vml" Requires="v">
                <p:oleObj spid="_x0000_s11333" name="Equation" r:id="rId6" imgW="317160" imgH="164880" progId="Equation.DSMT4">
                  <p:embed/>
                </p:oleObj>
              </mc:Choice>
              <mc:Fallback>
                <p:oleObj name="Equation" r:id="rId6" imgW="317160" imgH="164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8813" y="2803525"/>
                        <a:ext cx="855662"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1984375" y="3303588"/>
          <a:ext cx="787400" cy="547687"/>
        </p:xfrm>
        <a:graphic>
          <a:graphicData uri="http://schemas.openxmlformats.org/presentationml/2006/ole">
            <mc:AlternateContent xmlns:mc="http://schemas.openxmlformats.org/markup-compatibility/2006">
              <mc:Choice xmlns:v="urn:schemas-microsoft-com:vml" Requires="v">
                <p:oleObj spid="_x0000_s11334" name="Equation" r:id="rId8" imgW="291960" imgH="203040" progId="Equation.DSMT4">
                  <p:embed/>
                </p:oleObj>
              </mc:Choice>
              <mc:Fallback>
                <p:oleObj name="Equation" r:id="rId8" imgW="29196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4375" y="3303588"/>
                        <a:ext cx="7874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1812925" y="4232275"/>
          <a:ext cx="958850" cy="617538"/>
        </p:xfrm>
        <a:graphic>
          <a:graphicData uri="http://schemas.openxmlformats.org/presentationml/2006/ole">
            <mc:AlternateContent xmlns:mc="http://schemas.openxmlformats.org/markup-compatibility/2006">
              <mc:Choice xmlns:v="urn:schemas-microsoft-com:vml" Requires="v">
                <p:oleObj spid="_x0000_s11335" name="Equation" r:id="rId10" imgW="355320" imgH="228600" progId="Equation.DSMT4">
                  <p:embed/>
                </p:oleObj>
              </mc:Choice>
              <mc:Fallback>
                <p:oleObj name="Equation" r:id="rId10" imgW="35532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12925" y="4232275"/>
                        <a:ext cx="95885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8"/>
          <p:cNvGraphicFramePr>
            <a:graphicFrameLocks noChangeAspect="1"/>
          </p:cNvGraphicFramePr>
          <p:nvPr/>
        </p:nvGraphicFramePr>
        <p:xfrm>
          <a:off x="1812925" y="5208588"/>
          <a:ext cx="958850" cy="617537"/>
        </p:xfrm>
        <a:graphic>
          <a:graphicData uri="http://schemas.openxmlformats.org/presentationml/2006/ole">
            <mc:AlternateContent xmlns:mc="http://schemas.openxmlformats.org/markup-compatibility/2006">
              <mc:Choice xmlns:v="urn:schemas-microsoft-com:vml" Requires="v">
                <p:oleObj spid="_x0000_s11336" name="Equation" r:id="rId12" imgW="355320" imgH="228600" progId="Equation.DSMT4">
                  <p:embed/>
                </p:oleObj>
              </mc:Choice>
              <mc:Fallback>
                <p:oleObj name="Equation" r:id="rId12" imgW="35532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2925" y="5208588"/>
                        <a:ext cx="958850"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TextBox 8"/>
          <p:cNvSpPr txBox="1">
            <a:spLocks noChangeArrowheads="1"/>
          </p:cNvSpPr>
          <p:nvPr/>
        </p:nvSpPr>
        <p:spPr bwMode="auto">
          <a:xfrm>
            <a:off x="2921000" y="1738313"/>
            <a:ext cx="5692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Responsiveness of demand to </a:t>
            </a:r>
            <a:br>
              <a:rPr lang="en-US" sz="2700"/>
            </a:br>
            <a:r>
              <a:rPr lang="en-US" sz="2700"/>
              <a:t>the real interest rate</a:t>
            </a:r>
          </a:p>
        </p:txBody>
      </p:sp>
      <p:sp>
        <p:nvSpPr>
          <p:cNvPr id="11274" name="TextBox 9"/>
          <p:cNvSpPr txBox="1">
            <a:spLocks noChangeArrowheads="1"/>
          </p:cNvSpPr>
          <p:nvPr/>
        </p:nvSpPr>
        <p:spPr bwMode="auto">
          <a:xfrm>
            <a:off x="2921000" y="2695575"/>
            <a:ext cx="56927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Natural rate of interest</a:t>
            </a:r>
          </a:p>
        </p:txBody>
      </p:sp>
      <p:sp>
        <p:nvSpPr>
          <p:cNvPr id="11275" name="TextBox 10"/>
          <p:cNvSpPr txBox="1">
            <a:spLocks noChangeArrowheads="1"/>
          </p:cNvSpPr>
          <p:nvPr/>
        </p:nvSpPr>
        <p:spPr bwMode="auto">
          <a:xfrm>
            <a:off x="2921000" y="3311525"/>
            <a:ext cx="5692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Responsiveness of inflation to output in the Phillips Curve</a:t>
            </a:r>
          </a:p>
        </p:txBody>
      </p:sp>
      <p:sp>
        <p:nvSpPr>
          <p:cNvPr id="11276" name="TextBox 11"/>
          <p:cNvSpPr txBox="1">
            <a:spLocks noChangeArrowheads="1"/>
          </p:cNvSpPr>
          <p:nvPr/>
        </p:nvSpPr>
        <p:spPr bwMode="auto">
          <a:xfrm>
            <a:off x="2928938" y="4268788"/>
            <a:ext cx="5684837"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Responsiveness of  </a:t>
            </a:r>
            <a:r>
              <a:rPr lang="en-US" sz="3000" b="1" i="1">
                <a:latin typeface="Times New Roman" pitchFamily="18" charset="0"/>
                <a:cs typeface="Times New Roman" pitchFamily="18" charset="0"/>
              </a:rPr>
              <a:t>i</a:t>
            </a:r>
            <a:r>
              <a:rPr lang="en-US" sz="2700"/>
              <a:t>  to inflation </a:t>
            </a:r>
            <a:br>
              <a:rPr lang="en-US" sz="2700"/>
            </a:br>
            <a:r>
              <a:rPr lang="en-US" sz="2700"/>
              <a:t>in the monetary-policy rule</a:t>
            </a:r>
          </a:p>
        </p:txBody>
      </p:sp>
      <p:sp>
        <p:nvSpPr>
          <p:cNvPr id="11277" name="TextBox 12"/>
          <p:cNvSpPr txBox="1">
            <a:spLocks noChangeArrowheads="1"/>
          </p:cNvSpPr>
          <p:nvPr/>
        </p:nvSpPr>
        <p:spPr bwMode="auto">
          <a:xfrm>
            <a:off x="2930525" y="5267325"/>
            <a:ext cx="568325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700"/>
              <a:t>Responsiveness of  </a:t>
            </a:r>
            <a:r>
              <a:rPr lang="en-US" sz="3000" b="1" i="1">
                <a:latin typeface="Times New Roman" pitchFamily="18" charset="0"/>
                <a:cs typeface="Times New Roman" pitchFamily="18" charset="0"/>
              </a:rPr>
              <a:t>i</a:t>
            </a:r>
            <a:r>
              <a:rPr lang="en-US" sz="2700"/>
              <a:t>  to output </a:t>
            </a:r>
            <a:br>
              <a:rPr lang="en-US" sz="2700"/>
            </a:br>
            <a:r>
              <a:rPr lang="en-US" sz="2700"/>
              <a:t>in the monetary-policy rule</a:t>
            </a:r>
          </a:p>
        </p:txBody>
      </p:sp>
    </p:spTree>
    <p:extLst>
      <p:ext uri="{BB962C8B-B14F-4D97-AF65-F5344CB8AC3E}">
        <p14:creationId xmlns:p14="http://schemas.microsoft.com/office/powerpoint/2010/main" val="1555301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400" dirty="0"/>
              <a:t>how to incorporate dynamics into the </a:t>
            </a:r>
            <a:br>
              <a:rPr lang="en-US" sz="2400" dirty="0"/>
            </a:br>
            <a:r>
              <a:rPr lang="en-US" sz="2400" dirty="0"/>
              <a:t>AD-AS model we previously studied</a:t>
            </a:r>
          </a:p>
          <a:p>
            <a:pPr>
              <a:buClr>
                <a:schemeClr val="tx1">
                  <a:lumMod val="50000"/>
                  <a:lumOff val="50000"/>
                </a:schemeClr>
              </a:buClr>
            </a:pPr>
            <a:r>
              <a:rPr lang="en-US" sz="2400" dirty="0"/>
              <a:t>how to use the dynamic AD-AS model to illustrate long-run economic growth</a:t>
            </a:r>
          </a:p>
          <a:p>
            <a:pPr>
              <a:buClr>
                <a:schemeClr val="tx1">
                  <a:lumMod val="50000"/>
                  <a:lumOff val="50000"/>
                </a:schemeClr>
              </a:buClr>
            </a:pPr>
            <a:r>
              <a:rPr lang="en-US" sz="2400" dirty="0"/>
              <a:t>how to use the dynamic AD-AS model to trace out the effects over time of various shocks and policy changes on output, inflation, and other endogenous variables</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Title 1"/>
          <p:cNvSpPr>
            <a:spLocks noGrp="1"/>
          </p:cNvSpPr>
          <p:nvPr>
            <p:ph type="title"/>
          </p:nvPr>
        </p:nvSpPr>
        <p:spPr/>
        <p:txBody>
          <a:bodyPr/>
          <a:lstStyle/>
          <a:p>
            <a:r>
              <a:rPr lang="en-US" smtClean="0"/>
              <a:t>The model’s long-run equilibrium</a:t>
            </a:r>
          </a:p>
        </p:txBody>
      </p:sp>
      <p:sp>
        <p:nvSpPr>
          <p:cNvPr id="37891" name="Content Placeholder 2"/>
          <p:cNvSpPr>
            <a:spLocks noGrp="1"/>
          </p:cNvSpPr>
          <p:nvPr>
            <p:ph idx="1"/>
          </p:nvPr>
        </p:nvSpPr>
        <p:spPr/>
        <p:txBody>
          <a:bodyPr/>
          <a:lstStyle/>
          <a:p>
            <a:r>
              <a:rPr lang="en-US" smtClean="0"/>
              <a:t>The normal state around which the economy fluctuates. </a:t>
            </a:r>
          </a:p>
          <a:p>
            <a:r>
              <a:rPr lang="en-US" smtClean="0"/>
              <a:t>Two conditions required for long-run equilibrium:</a:t>
            </a:r>
          </a:p>
          <a:p>
            <a:pPr lvl="1">
              <a:spcBef>
                <a:spcPts val="1200"/>
              </a:spcBef>
            </a:pPr>
            <a:r>
              <a:rPr lang="en-US" smtClean="0"/>
              <a:t>There are no shocks:</a:t>
            </a:r>
          </a:p>
          <a:p>
            <a:pPr lvl="1">
              <a:spcBef>
                <a:spcPts val="2400"/>
              </a:spcBef>
            </a:pPr>
            <a:r>
              <a:rPr lang="en-US" smtClean="0"/>
              <a:t>Inflation is constant:</a:t>
            </a:r>
          </a:p>
          <a:p>
            <a:endParaRPr lang="en-US" smtClean="0"/>
          </a:p>
        </p:txBody>
      </p:sp>
      <p:graphicFrame>
        <p:nvGraphicFramePr>
          <p:cNvPr id="6" name="Object 4"/>
          <p:cNvGraphicFramePr>
            <a:graphicFrameLocks noChangeAspect="1"/>
          </p:cNvGraphicFramePr>
          <p:nvPr/>
        </p:nvGraphicFramePr>
        <p:xfrm>
          <a:off x="4857750" y="2909888"/>
          <a:ext cx="2063750" cy="576262"/>
        </p:xfrm>
        <a:graphic>
          <a:graphicData uri="http://schemas.openxmlformats.org/presentationml/2006/ole">
            <mc:AlternateContent xmlns:mc="http://schemas.openxmlformats.org/markup-compatibility/2006">
              <mc:Choice xmlns:v="urn:schemas-microsoft-com:vml" Requires="v">
                <p:oleObj spid="_x0000_s12317" name="Equation" r:id="rId4" imgW="825480" imgH="228600" progId="Equation.DSMT4">
                  <p:embed/>
                </p:oleObj>
              </mc:Choice>
              <mc:Fallback>
                <p:oleObj name="Equation" r:id="rId4" imgW="8254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0" y="2909888"/>
                        <a:ext cx="20637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p:cNvGraphicFramePr>
            <a:graphicFrameLocks noChangeAspect="1"/>
          </p:cNvGraphicFramePr>
          <p:nvPr/>
        </p:nvGraphicFramePr>
        <p:xfrm>
          <a:off x="4864100" y="3632200"/>
          <a:ext cx="1619250" cy="576263"/>
        </p:xfrm>
        <a:graphic>
          <a:graphicData uri="http://schemas.openxmlformats.org/presentationml/2006/ole">
            <mc:AlternateContent xmlns:mc="http://schemas.openxmlformats.org/markup-compatibility/2006">
              <mc:Choice xmlns:v="urn:schemas-microsoft-com:vml" Requires="v">
                <p:oleObj spid="_x0000_s12318" name="Equation" r:id="rId6" imgW="647640" imgH="228600" progId="Equation.DSMT4">
                  <p:embed/>
                </p:oleObj>
              </mc:Choice>
              <mc:Fallback>
                <p:oleObj name="Equation" r:id="rId6" imgW="64764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4100" y="3632200"/>
                        <a:ext cx="16192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114342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left)">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wipe(left)">
                                      <p:cBhvr>
                                        <p:cTn id="17" dur="500"/>
                                        <p:tgtEl>
                                          <p:spTgt spid="37891">
                                            <p:txEl>
                                              <p:pRg st="2" end="2"/>
                                            </p:txEl>
                                          </p:spTgt>
                                        </p:tgtEl>
                                      </p:cBhvr>
                                    </p:animEffect>
                                  </p:childTnLst>
                                </p:cTn>
                              </p:par>
                            </p:childTnLst>
                          </p:cTn>
                        </p:par>
                        <p:par>
                          <p:cTn id="18" fill="hold" nodeType="afterGroup">
                            <p:stCondLst>
                              <p:cond delay="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891">
                                            <p:txEl>
                                              <p:pRg st="3" end="3"/>
                                            </p:txEl>
                                          </p:spTgt>
                                        </p:tgtEl>
                                        <p:attrNameLst>
                                          <p:attrName>style.visibility</p:attrName>
                                        </p:attrNameLst>
                                      </p:cBhvr>
                                      <p:to>
                                        <p:strVal val="visible"/>
                                      </p:to>
                                    </p:set>
                                    <p:animEffect transition="in" filter="wipe(left)">
                                      <p:cBhvr>
                                        <p:cTn id="26" dur="500"/>
                                        <p:tgtEl>
                                          <p:spTgt spid="37891">
                                            <p:txEl>
                                              <p:pRg st="3" end="3"/>
                                            </p:txEl>
                                          </p:spTgt>
                                        </p:tgtEl>
                                      </p:cBhvr>
                                    </p:animEffect>
                                  </p:childTnLst>
                                </p:cTn>
                              </p:par>
                            </p:childTnLst>
                          </p:cTn>
                        </p:par>
                        <p:par>
                          <p:cTn id="27" fill="hold" nodeType="afterGroup">
                            <p:stCondLst>
                              <p:cond delay="500"/>
                            </p:stCondLst>
                            <p:childTnLst>
                              <p:par>
                                <p:cTn id="28" presetID="10"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The model’s long-run equilibrium</a:t>
            </a:r>
          </a:p>
        </p:txBody>
      </p:sp>
      <p:sp>
        <p:nvSpPr>
          <p:cNvPr id="61443" name="Content Placeholder 4"/>
          <p:cNvSpPr>
            <a:spLocks noGrp="1"/>
          </p:cNvSpPr>
          <p:nvPr>
            <p:ph idx="1"/>
          </p:nvPr>
        </p:nvSpPr>
        <p:spPr>
          <a:xfrm>
            <a:off x="476250" y="1147763"/>
            <a:ext cx="8210550" cy="4965700"/>
          </a:xfrm>
        </p:spPr>
        <p:txBody>
          <a:bodyPr/>
          <a:lstStyle/>
          <a:p>
            <a:r>
              <a:rPr lang="en-US" sz="2700" smtClean="0"/>
              <a:t>Plugging the preceding conditions into the </a:t>
            </a:r>
            <a:br>
              <a:rPr lang="en-US" sz="2700" smtClean="0"/>
            </a:br>
            <a:r>
              <a:rPr lang="en-US" sz="2700" smtClean="0"/>
              <a:t>model’s five equations and using algebra </a:t>
            </a:r>
            <a:br>
              <a:rPr lang="en-US" sz="2700" smtClean="0"/>
            </a:br>
            <a:r>
              <a:rPr lang="en-US" sz="2700" smtClean="0"/>
              <a:t>yields these long-run values:</a:t>
            </a:r>
          </a:p>
        </p:txBody>
      </p:sp>
      <p:pic>
        <p:nvPicPr>
          <p:cNvPr id="6"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2644775"/>
            <a:ext cx="14843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ject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6925" y="3382963"/>
            <a:ext cx="1446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9288" y="4022725"/>
            <a:ext cx="1676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Object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6338" y="4722813"/>
            <a:ext cx="23987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Object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7563" y="5386388"/>
            <a:ext cx="25511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83010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8919"/>
                                        </p:tgtEl>
                                        <p:attrNameLst>
                                          <p:attrName>style.visibility</p:attrName>
                                        </p:attrNameLst>
                                      </p:cBhvr>
                                      <p:to>
                                        <p:strVal val="visible"/>
                                      </p:to>
                                    </p:set>
                                    <p:animEffect transition="in" filter="fade">
                                      <p:cBhvr>
                                        <p:cTn id="22" dur="500"/>
                                        <p:tgtEl>
                                          <p:spTgt spid="389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14400" y="2882900"/>
            <a:ext cx="5287963" cy="7334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6" name="Title 1"/>
          <p:cNvSpPr>
            <a:spLocks noGrp="1"/>
          </p:cNvSpPr>
          <p:nvPr>
            <p:ph type="title"/>
          </p:nvPr>
        </p:nvSpPr>
        <p:spPr/>
        <p:txBody>
          <a:bodyPr/>
          <a:lstStyle/>
          <a:p>
            <a:r>
              <a:rPr lang="en-US" sz="3200" smtClean="0"/>
              <a:t>The Dynamic Aggregate Supply Curve</a:t>
            </a:r>
          </a:p>
        </p:txBody>
      </p:sp>
      <p:sp>
        <p:nvSpPr>
          <p:cNvPr id="13317" name="Content Placeholder 2"/>
          <p:cNvSpPr>
            <a:spLocks noGrp="1"/>
          </p:cNvSpPr>
          <p:nvPr>
            <p:ph idx="1"/>
          </p:nvPr>
        </p:nvSpPr>
        <p:spPr/>
        <p:txBody>
          <a:bodyPr/>
          <a:lstStyle/>
          <a:p>
            <a:r>
              <a:rPr lang="en-US" smtClean="0"/>
              <a:t>The DAS curve shows a relation between output and inflation that comes from the Phillips Curve and Adaptive Expectations:</a:t>
            </a:r>
          </a:p>
        </p:txBody>
      </p:sp>
      <p:graphicFrame>
        <p:nvGraphicFramePr>
          <p:cNvPr id="179201" name="Object 2"/>
          <p:cNvGraphicFramePr>
            <a:graphicFrameLocks noChangeAspect="1"/>
          </p:cNvGraphicFramePr>
          <p:nvPr/>
        </p:nvGraphicFramePr>
        <p:xfrm>
          <a:off x="914400" y="2870200"/>
          <a:ext cx="5219700" cy="722313"/>
        </p:xfrm>
        <a:graphic>
          <a:graphicData uri="http://schemas.openxmlformats.org/presentationml/2006/ole">
            <mc:AlternateContent xmlns:mc="http://schemas.openxmlformats.org/markup-compatibility/2006">
              <mc:Choice xmlns:v="urn:schemas-microsoft-com:vml" Requires="v">
                <p:oleObj spid="_x0000_s13328" name="Equation" r:id="rId4" imgW="1739880" imgH="241200" progId="Equation.DSMT4">
                  <p:embed/>
                </p:oleObj>
              </mc:Choice>
              <mc:Fallback>
                <p:oleObj name="Equation" r:id="rId4" imgW="173988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870200"/>
                        <a:ext cx="52197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a:spLocks noChangeArrowheads="1"/>
          </p:cNvSpPr>
          <p:nvPr/>
        </p:nvSpPr>
        <p:spPr bwMode="auto">
          <a:xfrm>
            <a:off x="7275513" y="2952750"/>
            <a:ext cx="1254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800"/>
              <a:t>(</a:t>
            </a:r>
            <a:r>
              <a:rPr lang="en-US" sz="2800" i="1"/>
              <a:t>DAS</a:t>
            </a:r>
            <a:r>
              <a:rPr lang="en-US" sz="2800"/>
              <a:t>)</a:t>
            </a:r>
          </a:p>
        </p:txBody>
      </p:sp>
    </p:spTree>
    <p:extLst>
      <p:ext uri="{BB962C8B-B14F-4D97-AF65-F5344CB8AC3E}">
        <p14:creationId xmlns:p14="http://schemas.microsoft.com/office/powerpoint/2010/main" val="11588048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79201"/>
                                        </p:tgtEl>
                                        <p:attrNameLst>
                                          <p:attrName>style.visibility</p:attrName>
                                        </p:attrNameLst>
                                      </p:cBhvr>
                                      <p:to>
                                        <p:strVal val="visible"/>
                                      </p:to>
                                    </p:set>
                                    <p:animEffect transition="in" filter="wipe(left)">
                                      <p:cBhvr>
                                        <p:cTn id="10" dur="500"/>
                                        <p:tgtEl>
                                          <p:spTgt spid="179201"/>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3"/>
          <p:cNvSpPr>
            <a:spLocks noGrp="1"/>
          </p:cNvSpPr>
          <p:nvPr>
            <p:ph type="title"/>
          </p:nvPr>
        </p:nvSpPr>
        <p:spPr>
          <a:xfrm>
            <a:off x="466725" y="236538"/>
            <a:ext cx="8245475" cy="760412"/>
          </a:xfrm>
        </p:spPr>
        <p:txBody>
          <a:bodyPr/>
          <a:lstStyle/>
          <a:p>
            <a:r>
              <a:rPr lang="en-US" sz="3200" smtClean="0"/>
              <a:t>The Dynamic Aggregate Supply Curve</a:t>
            </a:r>
          </a:p>
        </p:txBody>
      </p:sp>
      <p:sp>
        <p:nvSpPr>
          <p:cNvPr id="5" name="TextBox 4"/>
          <p:cNvSpPr txBox="1"/>
          <p:nvPr/>
        </p:nvSpPr>
        <p:spPr>
          <a:xfrm>
            <a:off x="5100638" y="1851025"/>
            <a:ext cx="3065462" cy="1633538"/>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DAS slopes upward:   high levels of output are associated with high inflation.  </a:t>
            </a:r>
          </a:p>
        </p:txBody>
      </p:sp>
      <p:grpSp>
        <p:nvGrpSpPr>
          <p:cNvPr id="2" name="Group 53"/>
          <p:cNvGrpSpPr>
            <a:grpSpLocks/>
          </p:cNvGrpSpPr>
          <p:nvPr/>
        </p:nvGrpSpPr>
        <p:grpSpPr bwMode="auto">
          <a:xfrm>
            <a:off x="565150" y="1677988"/>
            <a:ext cx="4954588" cy="4383087"/>
            <a:chOff x="914401" y="1218064"/>
            <a:chExt cx="4954137" cy="4382469"/>
          </a:xfrm>
        </p:grpSpPr>
        <p:grpSp>
          <p:nvGrpSpPr>
            <p:cNvPr id="14346" name="Group 5"/>
            <p:cNvGrpSpPr>
              <a:grpSpLocks/>
            </p:cNvGrpSpPr>
            <p:nvPr/>
          </p:nvGrpSpPr>
          <p:grpSpPr bwMode="auto">
            <a:xfrm>
              <a:off x="1168589" y="1647457"/>
              <a:ext cx="4258102" cy="3731223"/>
              <a:chOff x="2637" y="1872645"/>
              <a:chExt cx="2496" cy="3731223"/>
            </a:xfrm>
          </p:grpSpPr>
          <p:sp>
            <p:nvSpPr>
              <p:cNvPr id="14349" name="Line 6"/>
              <p:cNvSpPr>
                <a:spLocks noChangeShapeType="1"/>
              </p:cNvSpPr>
              <p:nvPr/>
            </p:nvSpPr>
            <p:spPr bwMode="auto">
              <a:xfrm>
                <a:off x="2640" y="1872645"/>
                <a:ext cx="0" cy="3725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7"/>
              <p:cNvSpPr>
                <a:spLocks noChangeShapeType="1"/>
              </p:cNvSpPr>
              <p:nvPr/>
            </p:nvSpPr>
            <p:spPr bwMode="auto">
              <a:xfrm>
                <a:off x="2637" y="56038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47" name="Text Box 8"/>
            <p:cNvSpPr txBox="1">
              <a:spLocks noChangeArrowheads="1"/>
            </p:cNvSpPr>
            <p:nvPr/>
          </p:nvSpPr>
          <p:spPr bwMode="auto">
            <a:xfrm>
              <a:off x="5457968" y="5154257"/>
              <a:ext cx="41057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a:latin typeface="Times New Roman" pitchFamily="18" charset="0"/>
                  <a:cs typeface="Times New Roman" pitchFamily="18" charset="0"/>
                </a:rPr>
                <a:t> </a:t>
              </a:r>
            </a:p>
          </p:txBody>
        </p:sp>
        <p:sp>
          <p:nvSpPr>
            <p:cNvPr id="14348" name="Text Box 9"/>
            <p:cNvSpPr txBox="1">
              <a:spLocks noChangeArrowheads="1"/>
            </p:cNvSpPr>
            <p:nvPr/>
          </p:nvSpPr>
          <p:spPr bwMode="auto">
            <a:xfrm>
              <a:off x="914401" y="1218064"/>
              <a:ext cx="532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dirty="0">
                  <a:latin typeface="Times New Roman" pitchFamily="18" charset="0"/>
                  <a:cs typeface="Times New Roman" pitchFamily="18" charset="0"/>
                </a:rPr>
                <a:t>π</a:t>
              </a:r>
              <a:endParaRPr lang="en-US" sz="2600" dirty="0"/>
            </a:p>
          </p:txBody>
        </p:sp>
      </p:grpSp>
      <p:grpSp>
        <p:nvGrpSpPr>
          <p:cNvPr id="4" name="Group 38"/>
          <p:cNvGrpSpPr>
            <a:grpSpLocks/>
          </p:cNvGrpSpPr>
          <p:nvPr/>
        </p:nvGrpSpPr>
        <p:grpSpPr bwMode="auto">
          <a:xfrm>
            <a:off x="1260475" y="2671763"/>
            <a:ext cx="3438525" cy="1730375"/>
            <a:chOff x="1610432" y="2210665"/>
            <a:chExt cx="3437818" cy="1730975"/>
          </a:xfrm>
        </p:grpSpPr>
        <p:sp>
          <p:nvSpPr>
            <p:cNvPr id="14344" name="Line 33"/>
            <p:cNvSpPr>
              <a:spLocks noChangeShapeType="1"/>
            </p:cNvSpPr>
            <p:nvPr/>
          </p:nvSpPr>
          <p:spPr bwMode="auto">
            <a:xfrm flipV="1">
              <a:off x="1610432" y="2494826"/>
              <a:ext cx="2702233" cy="1446814"/>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Text Box 38"/>
            <p:cNvSpPr txBox="1">
              <a:spLocks noChangeArrowheads="1"/>
            </p:cNvSpPr>
            <p:nvPr/>
          </p:nvSpPr>
          <p:spPr bwMode="auto">
            <a:xfrm>
              <a:off x="4353941" y="2210665"/>
              <a:ext cx="694309"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grpSp>
      <p:graphicFrame>
        <p:nvGraphicFramePr>
          <p:cNvPr id="14338" name="Object 2"/>
          <p:cNvGraphicFramePr>
            <a:graphicFrameLocks noChangeAspect="1"/>
          </p:cNvGraphicFramePr>
          <p:nvPr/>
        </p:nvGraphicFramePr>
        <p:xfrm>
          <a:off x="2327275" y="1014413"/>
          <a:ext cx="4360863" cy="603250"/>
        </p:xfrm>
        <a:graphic>
          <a:graphicData uri="http://schemas.openxmlformats.org/presentationml/2006/ole">
            <mc:AlternateContent xmlns:mc="http://schemas.openxmlformats.org/markup-compatibility/2006">
              <mc:Choice xmlns:v="urn:schemas-microsoft-com:vml" Requires="v">
                <p:oleObj spid="_x0000_s14352" name="Equation" r:id="rId4" imgW="1739880" imgH="241200" progId="Equation.DSMT4">
                  <p:embed/>
                </p:oleObj>
              </mc:Choice>
              <mc:Fallback>
                <p:oleObj name="Equation" r:id="rId4" imgW="173988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275" y="1014413"/>
                        <a:ext cx="436086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p:nvSpPr>
        <p:spPr>
          <a:xfrm>
            <a:off x="5492750" y="3698875"/>
            <a:ext cx="3268663" cy="200342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DAS shifts in response to changes in the natural level of output, previous inflation, </a:t>
            </a:r>
            <a:br>
              <a:rPr lang="en-US" sz="2400" dirty="0"/>
            </a:br>
            <a:r>
              <a:rPr lang="en-US" sz="2400" dirty="0"/>
              <a:t>and supply shocks.  </a:t>
            </a:r>
          </a:p>
        </p:txBody>
      </p:sp>
    </p:spTree>
    <p:extLst>
      <p:ext uri="{BB962C8B-B14F-4D97-AF65-F5344CB8AC3E}">
        <p14:creationId xmlns:p14="http://schemas.microsoft.com/office/powerpoint/2010/main" val="96053982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nodeType="afterGroup">
                            <p:stCondLst>
                              <p:cond delay="500"/>
                            </p:stCondLst>
                            <p:childTnLst>
                              <p:par>
                                <p:cTn id="14" presetID="18" presetClass="entr" presetSubtype="3"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upRigh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1"/>
          <p:cNvSpPr>
            <a:spLocks noGrp="1"/>
          </p:cNvSpPr>
          <p:nvPr>
            <p:ph type="title"/>
          </p:nvPr>
        </p:nvSpPr>
        <p:spPr/>
        <p:txBody>
          <a:bodyPr/>
          <a:lstStyle/>
          <a:p>
            <a:r>
              <a:rPr lang="en-US" sz="3200" smtClean="0"/>
              <a:t>The Dynamic Aggregate Demand Curve</a:t>
            </a:r>
          </a:p>
        </p:txBody>
      </p:sp>
      <p:sp>
        <p:nvSpPr>
          <p:cNvPr id="15365" name="Content Placeholder 2"/>
          <p:cNvSpPr>
            <a:spLocks noGrp="1"/>
          </p:cNvSpPr>
          <p:nvPr>
            <p:ph idx="1"/>
          </p:nvPr>
        </p:nvSpPr>
        <p:spPr>
          <a:xfrm>
            <a:off x="476250" y="1241425"/>
            <a:ext cx="8210550" cy="2133600"/>
          </a:xfrm>
        </p:spPr>
        <p:txBody>
          <a:bodyPr/>
          <a:lstStyle/>
          <a:p>
            <a:r>
              <a:rPr lang="en-US" sz="2700" smtClean="0"/>
              <a:t>To derive the DAD curve, we will combine four equations and then eliminate all the endogenous variables other than output and inflation.</a:t>
            </a:r>
          </a:p>
          <a:p>
            <a:pPr>
              <a:buFont typeface="Wingdings" pitchFamily="2" charset="2"/>
              <a:buNone/>
            </a:pPr>
            <a:r>
              <a:rPr lang="en-US" sz="2700" smtClean="0"/>
              <a:t>	Start with the demand for goods and services:</a:t>
            </a:r>
          </a:p>
        </p:txBody>
      </p:sp>
      <p:graphicFrame>
        <p:nvGraphicFramePr>
          <p:cNvPr id="176129" name="Object 2"/>
          <p:cNvGraphicFramePr>
            <a:graphicFrameLocks noChangeAspect="1"/>
          </p:cNvGraphicFramePr>
          <p:nvPr/>
        </p:nvGraphicFramePr>
        <p:xfrm>
          <a:off x="892175" y="3406775"/>
          <a:ext cx="4441825" cy="657225"/>
        </p:xfrm>
        <a:graphic>
          <a:graphicData uri="http://schemas.openxmlformats.org/presentationml/2006/ole">
            <mc:AlternateContent xmlns:mc="http://schemas.openxmlformats.org/markup-compatibility/2006">
              <mc:Choice xmlns:v="urn:schemas-microsoft-com:vml" Requires="v">
                <p:oleObj spid="_x0000_s15389" name="Equation" r:id="rId4" imgW="1625400" imgH="241200" progId="Equation.DSMT4">
                  <p:embed/>
                </p:oleObj>
              </mc:Choice>
              <mc:Fallback>
                <p:oleObj name="Equation" r:id="rId4" imgW="162540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175" y="3406775"/>
                        <a:ext cx="444182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0" name="Object 2"/>
          <p:cNvGraphicFramePr>
            <a:graphicFrameLocks noChangeAspect="1"/>
          </p:cNvGraphicFramePr>
          <p:nvPr/>
        </p:nvGraphicFramePr>
        <p:xfrm>
          <a:off x="757238" y="4960938"/>
          <a:ext cx="6078537" cy="658812"/>
        </p:xfrm>
        <a:graphic>
          <a:graphicData uri="http://schemas.openxmlformats.org/presentationml/2006/ole">
            <mc:AlternateContent xmlns:mc="http://schemas.openxmlformats.org/markup-compatibility/2006">
              <mc:Choice xmlns:v="urn:schemas-microsoft-com:vml" Requires="v">
                <p:oleObj spid="_x0000_s15390" name="Equation" r:id="rId6" imgW="2222280" imgH="241200" progId="Equation.DSMT4">
                  <p:embed/>
                </p:oleObj>
              </mc:Choice>
              <mc:Fallback>
                <p:oleObj name="Equation" r:id="rId6" imgW="22222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38" y="4960938"/>
                        <a:ext cx="6078537"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eft Brace 6"/>
          <p:cNvSpPr/>
          <p:nvPr/>
        </p:nvSpPr>
        <p:spPr>
          <a:xfrm rot="5400000">
            <a:off x="3913187" y="4043363"/>
            <a:ext cx="334963" cy="1760538"/>
          </a:xfrm>
          <a:prstGeom prst="leftBrace">
            <a:avLst>
              <a:gd name="adj1" fmla="val 33333"/>
              <a:gd name="adj2" fmla="val 56151"/>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 name="Shape 8"/>
          <p:cNvCxnSpPr>
            <a:stCxn id="7" idx="1"/>
          </p:cNvCxnSpPr>
          <p:nvPr/>
        </p:nvCxnSpPr>
        <p:spPr>
          <a:xfrm rot="16200000" flipV="1">
            <a:off x="3324225" y="4108450"/>
            <a:ext cx="711200" cy="584200"/>
          </a:xfrm>
          <a:prstGeom prst="bentConnector5">
            <a:avLst>
              <a:gd name="adj1" fmla="val 48235"/>
              <a:gd name="adj2" fmla="val 100061"/>
              <a:gd name="adj3" fmla="val 67809"/>
            </a:avLst>
          </a:prstGeom>
          <a:ln w="1270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76863" y="4235450"/>
            <a:ext cx="3289300" cy="541338"/>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500" dirty="0"/>
              <a:t>using the Fisher </a:t>
            </a:r>
            <a:r>
              <a:rPr lang="en-US" sz="2500" dirty="0" err="1"/>
              <a:t>eq’n</a:t>
            </a:r>
            <a:endParaRPr lang="en-US" sz="2500" dirty="0"/>
          </a:p>
        </p:txBody>
      </p:sp>
    </p:spTree>
    <p:extLst>
      <p:ext uri="{BB962C8B-B14F-4D97-AF65-F5344CB8AC3E}">
        <p14:creationId xmlns:p14="http://schemas.microsoft.com/office/powerpoint/2010/main" val="33190781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6129"/>
                                        </p:tgtEl>
                                        <p:attrNameLst>
                                          <p:attrName>style.visibility</p:attrName>
                                        </p:attrNameLst>
                                      </p:cBhvr>
                                      <p:to>
                                        <p:strVal val="visible"/>
                                      </p:to>
                                    </p:set>
                                    <p:animEffect transition="in" filter="wipe(left)">
                                      <p:cBhvr>
                                        <p:cTn id="7" dur="500"/>
                                        <p:tgtEl>
                                          <p:spTgt spid="1761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6130"/>
                                        </p:tgtEl>
                                        <p:attrNameLst>
                                          <p:attrName>style.visibility</p:attrName>
                                        </p:attrNameLst>
                                      </p:cBhvr>
                                      <p:to>
                                        <p:strVal val="visible"/>
                                      </p:to>
                                    </p:set>
                                    <p:animEffect transition="in" filter="wipe(left)">
                                      <p:cBhvr>
                                        <p:cTn id="17" dur="500"/>
                                        <p:tgtEl>
                                          <p:spTgt spid="176130"/>
                                        </p:tgtEl>
                                      </p:cBhvr>
                                    </p:animEffect>
                                  </p:childTnLst>
                                </p:cTn>
                              </p:par>
                            </p:childTnLst>
                          </p:cTn>
                        </p:par>
                        <p:par>
                          <p:cTn id="18" fill="hold" nodeType="afterGroup">
                            <p:stCondLst>
                              <p:cond delay="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itle 1"/>
          <p:cNvSpPr>
            <a:spLocks noGrp="1"/>
          </p:cNvSpPr>
          <p:nvPr>
            <p:ph type="title"/>
          </p:nvPr>
        </p:nvSpPr>
        <p:spPr/>
        <p:txBody>
          <a:bodyPr/>
          <a:lstStyle/>
          <a:p>
            <a:r>
              <a:rPr lang="en-US" sz="3200" smtClean="0"/>
              <a:t>The Dynamic Aggregate Demand Curve</a:t>
            </a:r>
          </a:p>
        </p:txBody>
      </p:sp>
      <p:graphicFrame>
        <p:nvGraphicFramePr>
          <p:cNvPr id="16386" name="Object 3"/>
          <p:cNvGraphicFramePr>
            <a:graphicFrameLocks noChangeAspect="1"/>
          </p:cNvGraphicFramePr>
          <p:nvPr/>
        </p:nvGraphicFramePr>
        <p:xfrm>
          <a:off x="679450" y="1630363"/>
          <a:ext cx="6161088" cy="668337"/>
        </p:xfrm>
        <a:graphic>
          <a:graphicData uri="http://schemas.openxmlformats.org/presentationml/2006/ole">
            <mc:AlternateContent xmlns:mc="http://schemas.openxmlformats.org/markup-compatibility/2006">
              <mc:Choice xmlns:v="urn:schemas-microsoft-com:vml" Requires="v">
                <p:oleObj spid="_x0000_s16439" name="Equation" r:id="rId4" imgW="2222280" imgH="241200" progId="Equation.DSMT4">
                  <p:embed/>
                </p:oleObj>
              </mc:Choice>
              <mc:Fallback>
                <p:oleObj name="Equation" r:id="rId4" imgW="222228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 y="1630363"/>
                        <a:ext cx="6161088"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7"/>
          <p:cNvGrpSpPr>
            <a:grpSpLocks/>
          </p:cNvGrpSpPr>
          <p:nvPr/>
        </p:nvGrpSpPr>
        <p:grpSpPr bwMode="auto">
          <a:xfrm>
            <a:off x="3978275" y="2224088"/>
            <a:ext cx="1003300" cy="1038225"/>
            <a:chOff x="3977487" y="2224581"/>
            <a:chExt cx="1004592" cy="1037235"/>
          </a:xfrm>
        </p:grpSpPr>
        <p:sp>
          <p:nvSpPr>
            <p:cNvPr id="7" name="Left Brace 6"/>
            <p:cNvSpPr/>
            <p:nvPr/>
          </p:nvSpPr>
          <p:spPr>
            <a:xfrm rot="5400000" flipH="1">
              <a:off x="4338630" y="1863438"/>
              <a:ext cx="282306" cy="1004592"/>
            </a:xfrm>
            <a:prstGeom prst="leftBrace">
              <a:avLst>
                <a:gd name="adj1" fmla="val 33333"/>
                <a:gd name="adj2" fmla="val 50000"/>
              </a:avLst>
            </a:prstGeom>
            <a:ln>
              <a:solidFill>
                <a:srgbClr val="CC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 name="Shape 8"/>
            <p:cNvCxnSpPr>
              <a:stCxn id="7" idx="1"/>
            </p:cNvCxnSpPr>
            <p:nvPr/>
          </p:nvCxnSpPr>
          <p:spPr>
            <a:xfrm rot="5400000">
              <a:off x="3875809" y="2657841"/>
              <a:ext cx="754929" cy="453020"/>
            </a:xfrm>
            <a:prstGeom prst="bentConnector3">
              <a:avLst>
                <a:gd name="adj1" fmla="val 50000"/>
              </a:avLst>
            </a:prstGeom>
            <a:ln w="12700">
              <a:solidFill>
                <a:srgbClr val="CC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693738" y="1065213"/>
            <a:ext cx="3775075" cy="54292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500" dirty="0"/>
              <a:t>result from previous slide</a:t>
            </a:r>
          </a:p>
        </p:txBody>
      </p:sp>
      <p:graphicFrame>
        <p:nvGraphicFramePr>
          <p:cNvPr id="227333" name="Object 5"/>
          <p:cNvGraphicFramePr>
            <a:graphicFrameLocks noChangeAspect="1"/>
          </p:cNvGraphicFramePr>
          <p:nvPr/>
        </p:nvGraphicFramePr>
        <p:xfrm>
          <a:off x="598488" y="3105150"/>
          <a:ext cx="5457825" cy="668338"/>
        </p:xfrm>
        <a:graphic>
          <a:graphicData uri="http://schemas.openxmlformats.org/presentationml/2006/ole">
            <mc:AlternateContent xmlns:mc="http://schemas.openxmlformats.org/markup-compatibility/2006">
              <mc:Choice xmlns:v="urn:schemas-microsoft-com:vml" Requires="v">
                <p:oleObj spid="_x0000_s16440" name="Equation" r:id="rId6" imgW="1968480" imgH="241200" progId="Equation.DSMT4">
                  <p:embed/>
                </p:oleObj>
              </mc:Choice>
              <mc:Fallback>
                <p:oleObj name="Equation" r:id="rId6" imgW="19684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488" y="3105150"/>
                        <a:ext cx="5457825"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6172200" y="2386013"/>
            <a:ext cx="2725738" cy="909637"/>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500" dirty="0"/>
              <a:t>using the expectations </a:t>
            </a:r>
            <a:r>
              <a:rPr lang="en-US" sz="2500" dirty="0" err="1"/>
              <a:t>eq’n</a:t>
            </a:r>
            <a:endParaRPr lang="en-US" sz="2500" dirty="0"/>
          </a:p>
        </p:txBody>
      </p:sp>
      <p:graphicFrame>
        <p:nvGraphicFramePr>
          <p:cNvPr id="227334" name="Object 6"/>
          <p:cNvGraphicFramePr>
            <a:graphicFrameLocks noChangeAspect="1"/>
          </p:cNvGraphicFramePr>
          <p:nvPr/>
        </p:nvGraphicFramePr>
        <p:xfrm>
          <a:off x="287338" y="4556125"/>
          <a:ext cx="8610600" cy="576263"/>
        </p:xfrm>
        <a:graphic>
          <a:graphicData uri="http://schemas.openxmlformats.org/presentationml/2006/ole">
            <mc:AlternateContent xmlns:mc="http://schemas.openxmlformats.org/markup-compatibility/2006">
              <mc:Choice xmlns:v="urn:schemas-microsoft-com:vml" Requires="v">
                <p:oleObj spid="_x0000_s16441" name="Equation" r:id="rId8" imgW="3606480" imgH="241200" progId="Equation.DSMT4">
                  <p:embed/>
                </p:oleObj>
              </mc:Choice>
              <mc:Fallback>
                <p:oleObj name="Equation" r:id="rId8" imgW="360648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338" y="4556125"/>
                        <a:ext cx="86106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8"/>
          <p:cNvGrpSpPr>
            <a:grpSpLocks/>
          </p:cNvGrpSpPr>
          <p:nvPr/>
        </p:nvGrpSpPr>
        <p:grpSpPr bwMode="auto">
          <a:xfrm>
            <a:off x="2122488" y="3781425"/>
            <a:ext cx="4497387" cy="817563"/>
            <a:chOff x="2122628" y="3780718"/>
            <a:chExt cx="4496535" cy="818584"/>
          </a:xfrm>
        </p:grpSpPr>
        <p:sp>
          <p:nvSpPr>
            <p:cNvPr id="22" name="Left Brace 21"/>
            <p:cNvSpPr/>
            <p:nvPr/>
          </p:nvSpPr>
          <p:spPr>
            <a:xfrm rot="5400000">
              <a:off x="4203205" y="2183344"/>
              <a:ext cx="335381" cy="4496535"/>
            </a:xfrm>
            <a:prstGeom prst="leftBrace">
              <a:avLst>
                <a:gd name="adj1" fmla="val 33333"/>
                <a:gd name="adj2" fmla="val 56151"/>
              </a:avLst>
            </a:prstGeom>
            <a:ln>
              <a:solidFill>
                <a:srgbClr val="CC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23" name="Shape 22"/>
            <p:cNvCxnSpPr/>
            <p:nvPr/>
          </p:nvCxnSpPr>
          <p:spPr>
            <a:xfrm rot="16200000" flipV="1">
              <a:off x="3381732" y="3539008"/>
              <a:ext cx="470487" cy="953907"/>
            </a:xfrm>
            <a:prstGeom prst="bentConnector4">
              <a:avLst>
                <a:gd name="adj1" fmla="val 48663"/>
                <a:gd name="adj2" fmla="val 100154"/>
              </a:avLst>
            </a:prstGeom>
            <a:ln w="12700">
              <a:solidFill>
                <a:srgbClr val="CC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6472238" y="3425825"/>
            <a:ext cx="2413000" cy="909638"/>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500" dirty="0"/>
              <a:t>using monetary policy rule</a:t>
            </a:r>
          </a:p>
        </p:txBody>
      </p:sp>
      <p:graphicFrame>
        <p:nvGraphicFramePr>
          <p:cNvPr id="227335" name="Object 7"/>
          <p:cNvGraphicFramePr>
            <a:graphicFrameLocks noChangeAspect="1"/>
          </p:cNvGraphicFramePr>
          <p:nvPr/>
        </p:nvGraphicFramePr>
        <p:xfrm>
          <a:off x="1212850" y="5529263"/>
          <a:ext cx="6856413" cy="603250"/>
        </p:xfrm>
        <a:graphic>
          <a:graphicData uri="http://schemas.openxmlformats.org/presentationml/2006/ole">
            <mc:AlternateContent xmlns:mc="http://schemas.openxmlformats.org/markup-compatibility/2006">
              <mc:Choice xmlns:v="urn:schemas-microsoft-com:vml" Requires="v">
                <p:oleObj spid="_x0000_s16442" name="Equation" r:id="rId10" imgW="2743200" imgH="241200" progId="Equation.DSMT4">
                  <p:embed/>
                </p:oleObj>
              </mc:Choice>
              <mc:Fallback>
                <p:oleObj name="Equation" r:id="rId10" imgW="274320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2850" y="5529263"/>
                        <a:ext cx="685641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9"/>
          <p:cNvGrpSpPr>
            <a:grpSpLocks/>
          </p:cNvGrpSpPr>
          <p:nvPr/>
        </p:nvGrpSpPr>
        <p:grpSpPr bwMode="auto">
          <a:xfrm>
            <a:off x="2149475" y="4664075"/>
            <a:ext cx="5262563" cy="412750"/>
            <a:chOff x="2149434" y="4664199"/>
            <a:chExt cx="5263160" cy="412502"/>
          </a:xfrm>
        </p:grpSpPr>
        <p:cxnSp>
          <p:nvCxnSpPr>
            <p:cNvPr id="34" name="Straight Connector 33"/>
            <p:cNvCxnSpPr/>
            <p:nvPr/>
          </p:nvCxnSpPr>
          <p:spPr>
            <a:xfrm rot="5400000">
              <a:off x="2081310" y="4735497"/>
              <a:ext cx="409329" cy="273081"/>
            </a:xfrm>
            <a:prstGeom prst="line">
              <a:avLst/>
            </a:prstGeom>
            <a:ln w="25400">
              <a:solidFill>
                <a:srgbClr val="FF5050"/>
              </a:solidFill>
            </a:ln>
            <a:effectLst>
              <a:outerShdw blurRad="25400" dist="25400" dir="2700000" algn="tl" rotWithShape="0">
                <a:srgbClr val="00CC00">
                  <a:alpha val="80000"/>
                </a:srgb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7071389" y="4732323"/>
              <a:ext cx="409329" cy="273081"/>
            </a:xfrm>
            <a:prstGeom prst="line">
              <a:avLst/>
            </a:prstGeom>
            <a:ln w="25400">
              <a:solidFill>
                <a:srgbClr val="FF5050"/>
              </a:solidFill>
            </a:ln>
            <a:effectLst>
              <a:outerShdw blurRad="25400" dist="25400" dir="2700000" algn="tl" rotWithShape="0">
                <a:srgbClr val="00CC00">
                  <a:alpha val="80000"/>
                </a:srgbClr>
              </a:outerShdw>
            </a:effectLst>
          </p:spPr>
          <p:style>
            <a:lnRef idx="1">
              <a:schemeClr val="accent1"/>
            </a:lnRef>
            <a:fillRef idx="0">
              <a:schemeClr val="accent1"/>
            </a:fillRef>
            <a:effectRef idx="0">
              <a:schemeClr val="accent1"/>
            </a:effectRef>
            <a:fontRef idx="minor">
              <a:schemeClr val="tx1"/>
            </a:fontRef>
          </p:style>
        </p:cxnSp>
      </p:grpSp>
      <p:grpSp>
        <p:nvGrpSpPr>
          <p:cNvPr id="5" name="Group 20"/>
          <p:cNvGrpSpPr/>
          <p:nvPr/>
        </p:nvGrpSpPr>
        <p:grpSpPr>
          <a:xfrm>
            <a:off x="2739527" y="4679195"/>
            <a:ext cx="5326716" cy="445055"/>
            <a:chOff x="2739527" y="4679195"/>
            <a:chExt cx="5326716" cy="445055"/>
          </a:xfrm>
          <a:effectLst>
            <a:outerShdw blurRad="25400" dist="25400" dir="2700000" algn="tl" rotWithShape="0">
              <a:srgbClr val="339966">
                <a:alpha val="80000"/>
              </a:srgbClr>
            </a:outerShdw>
          </a:effectLst>
        </p:grpSpPr>
        <p:cxnSp>
          <p:nvCxnSpPr>
            <p:cNvPr id="36" name="Straight Connector 35"/>
            <p:cNvCxnSpPr/>
            <p:nvPr/>
          </p:nvCxnSpPr>
          <p:spPr>
            <a:xfrm rot="5400000">
              <a:off x="2671244" y="4747478"/>
              <a:ext cx="409698" cy="273132"/>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7724828" y="4782835"/>
              <a:ext cx="409698" cy="273132"/>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67489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xit" presetSubtype="0" fill="hold" grpId="0" nodeType="withEffect">
                                  <p:stCondLst>
                                    <p:cond delay="0"/>
                                  </p:stCondLst>
                                  <p:childTnLst>
                                    <p:animEffect transition="out" filter="fade">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27333"/>
                                        </p:tgtEl>
                                        <p:attrNameLst>
                                          <p:attrName>style.visibility</p:attrName>
                                        </p:attrNameLst>
                                      </p:cBhvr>
                                      <p:to>
                                        <p:strVal val="visible"/>
                                      </p:to>
                                    </p:set>
                                    <p:animEffect transition="in" filter="wipe(left)">
                                      <p:cBhvr>
                                        <p:cTn id="14" dur="500"/>
                                        <p:tgtEl>
                                          <p:spTgt spid="227333"/>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227334"/>
                                        </p:tgtEl>
                                        <p:attrNameLst>
                                          <p:attrName>style.visibility</p:attrName>
                                        </p:attrNameLst>
                                      </p:cBhvr>
                                      <p:to>
                                        <p:strVal val="visible"/>
                                      </p:to>
                                    </p:set>
                                    <p:animEffect transition="in" filter="wipe(left)">
                                      <p:cBhvr>
                                        <p:cTn id="33" dur="500"/>
                                        <p:tgtEl>
                                          <p:spTgt spid="227334"/>
                                        </p:tgtEl>
                                      </p:cBhvr>
                                    </p:animEffect>
                                  </p:childTnLst>
                                </p:cTn>
                              </p:par>
                            </p:childTnLst>
                          </p:cTn>
                        </p:par>
                        <p:par>
                          <p:cTn id="34" fill="hold" nodeType="afterGroup">
                            <p:stCondLst>
                              <p:cond delay="1000"/>
                            </p:stCondLst>
                            <p:childTnLst>
                              <p:par>
                                <p:cTn id="35" presetID="10" presetClass="entr" presetSubtype="0"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strips(upRight)">
                                      <p:cBhvr>
                                        <p:cTn id="42" dur="1000"/>
                                        <p:tgtEl>
                                          <p:spTgt spid="4"/>
                                        </p:tgtEl>
                                      </p:cBhvr>
                                    </p:animEffect>
                                  </p:childTnLst>
                                </p:cTn>
                              </p:par>
                              <p:par>
                                <p:cTn id="43" presetID="10" presetClass="exit" presetSubtype="0" fill="hold" nodeType="withEffect">
                                  <p:stCondLst>
                                    <p:cond delay="0"/>
                                  </p:stCondLst>
                                  <p:childTnLst>
                                    <p:animEffect transition="out" filter="fade">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31"/>
                                        </p:tgtEl>
                                      </p:cBhvr>
                                    </p:animEffect>
                                    <p:set>
                                      <p:cBhvr>
                                        <p:cTn id="48" dur="1" fill="hold">
                                          <p:stCondLst>
                                            <p:cond delay="499"/>
                                          </p:stCondLst>
                                        </p:cTn>
                                        <p:tgtEl>
                                          <p:spTgt spid="3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strips(upRight)">
                                      <p:cBhvr>
                                        <p:cTn id="53" dur="10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27335"/>
                                        </p:tgtEl>
                                        <p:attrNameLst>
                                          <p:attrName>style.visibility</p:attrName>
                                        </p:attrNameLst>
                                      </p:cBhvr>
                                      <p:to>
                                        <p:strVal val="visible"/>
                                      </p:to>
                                    </p:set>
                                    <p:animEffect transition="in" filter="wipe(left)">
                                      <p:cBhvr>
                                        <p:cTn id="58" dur="500"/>
                                        <p:tgtEl>
                                          <p:spTgt spid="227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2" grpId="0" animBg="1"/>
      <p:bldP spid="12" grpId="1" animBg="1"/>
      <p:bldP spid="31" grpId="0" animBg="1"/>
      <p:bldP spid="3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698500" y="3536950"/>
            <a:ext cx="5081588" cy="7334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4" name="Title 1"/>
          <p:cNvSpPr>
            <a:spLocks noGrp="1"/>
          </p:cNvSpPr>
          <p:nvPr>
            <p:ph type="title"/>
          </p:nvPr>
        </p:nvSpPr>
        <p:spPr/>
        <p:txBody>
          <a:bodyPr/>
          <a:lstStyle/>
          <a:p>
            <a:r>
              <a:rPr lang="en-US" sz="3200" smtClean="0"/>
              <a:t>The Dynamic Aggregate Demand Curve</a:t>
            </a:r>
          </a:p>
        </p:txBody>
      </p:sp>
      <p:sp>
        <p:nvSpPr>
          <p:cNvPr id="37" name="TextBox 36"/>
          <p:cNvSpPr txBox="1"/>
          <p:nvPr/>
        </p:nvSpPr>
        <p:spPr>
          <a:xfrm>
            <a:off x="693738" y="1065213"/>
            <a:ext cx="3775075" cy="54292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500" dirty="0"/>
              <a:t>result from previous slide</a:t>
            </a:r>
          </a:p>
        </p:txBody>
      </p:sp>
      <p:sp>
        <p:nvSpPr>
          <p:cNvPr id="12" name="TextBox 11"/>
          <p:cNvSpPr txBox="1"/>
          <p:nvPr/>
        </p:nvSpPr>
        <p:spPr>
          <a:xfrm>
            <a:off x="792163" y="2659063"/>
            <a:ext cx="4583112" cy="520700"/>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500" dirty="0"/>
              <a:t>combine like terms, solve for </a:t>
            </a:r>
            <a:r>
              <a:rPr lang="en-US" sz="2800" i="1" dirty="0">
                <a:latin typeface="Times New Roman" pitchFamily="18" charset="0"/>
                <a:cs typeface="Times New Roman" pitchFamily="18" charset="0"/>
              </a:rPr>
              <a:t>Y</a:t>
            </a:r>
          </a:p>
        </p:txBody>
      </p:sp>
      <p:graphicFrame>
        <p:nvGraphicFramePr>
          <p:cNvPr id="17410" name="Object 5"/>
          <p:cNvGraphicFramePr>
            <a:graphicFrameLocks noChangeAspect="1"/>
          </p:cNvGraphicFramePr>
          <p:nvPr/>
        </p:nvGraphicFramePr>
        <p:xfrm>
          <a:off x="695325" y="1722438"/>
          <a:ext cx="7586663" cy="668337"/>
        </p:xfrm>
        <a:graphic>
          <a:graphicData uri="http://schemas.openxmlformats.org/presentationml/2006/ole">
            <mc:AlternateContent xmlns:mc="http://schemas.openxmlformats.org/markup-compatibility/2006">
              <mc:Choice xmlns:v="urn:schemas-microsoft-com:vml" Requires="v">
                <p:oleObj spid="_x0000_s17450" name="Equation" r:id="rId4" imgW="2743200" imgH="241200" progId="Equation.DSMT4">
                  <p:embed/>
                </p:oleObj>
              </mc:Choice>
              <mc:Fallback>
                <p:oleObj name="Equation" r:id="rId4" imgW="274320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25" y="1722438"/>
                        <a:ext cx="7586663"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8358" name="Object 6"/>
          <p:cNvGraphicFramePr>
            <a:graphicFrameLocks noChangeAspect="1"/>
          </p:cNvGraphicFramePr>
          <p:nvPr/>
        </p:nvGraphicFramePr>
        <p:xfrm>
          <a:off x="2370138" y="4476750"/>
          <a:ext cx="5875337" cy="1123950"/>
        </p:xfrm>
        <a:graphic>
          <a:graphicData uri="http://schemas.openxmlformats.org/presentationml/2006/ole">
            <mc:AlternateContent xmlns:mc="http://schemas.openxmlformats.org/markup-compatibility/2006">
              <mc:Choice xmlns:v="urn:schemas-microsoft-com:vml" Requires="v">
                <p:oleObj spid="_x0000_s17451" name="Equation" r:id="rId6" imgW="2260440" imgH="431640" progId="Equation.DSMT4">
                  <p:embed/>
                </p:oleObj>
              </mc:Choice>
              <mc:Fallback>
                <p:oleObj name="Equation" r:id="rId6" imgW="226044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0138" y="4476750"/>
                        <a:ext cx="5875337"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8359" name="Object 7"/>
          <p:cNvGraphicFramePr>
            <a:graphicFrameLocks noChangeAspect="1"/>
          </p:cNvGraphicFramePr>
          <p:nvPr/>
        </p:nvGraphicFramePr>
        <p:xfrm>
          <a:off x="777875" y="3587750"/>
          <a:ext cx="5160963" cy="676275"/>
        </p:xfrm>
        <a:graphic>
          <a:graphicData uri="http://schemas.openxmlformats.org/presentationml/2006/ole">
            <mc:AlternateContent xmlns:mc="http://schemas.openxmlformats.org/markup-compatibility/2006">
              <mc:Choice xmlns:v="urn:schemas-microsoft-com:vml" Requires="v">
                <p:oleObj spid="_x0000_s17452" name="Equation" r:id="rId8" imgW="1841400" imgH="241200" progId="Equation.DSMT4">
                  <p:embed/>
                </p:oleObj>
              </mc:Choice>
              <mc:Fallback>
                <p:oleObj name="Equation" r:id="rId8" imgW="184140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875" y="3587750"/>
                        <a:ext cx="516096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a:spLocks noChangeArrowheads="1"/>
          </p:cNvSpPr>
          <p:nvPr/>
        </p:nvSpPr>
        <p:spPr bwMode="auto">
          <a:xfrm>
            <a:off x="1160463" y="4735513"/>
            <a:ext cx="12684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600"/>
              <a:t>where</a:t>
            </a:r>
          </a:p>
        </p:txBody>
      </p:sp>
      <p:sp>
        <p:nvSpPr>
          <p:cNvPr id="25" name="TextBox 24"/>
          <p:cNvSpPr txBox="1">
            <a:spLocks noChangeArrowheads="1"/>
          </p:cNvSpPr>
          <p:nvPr/>
        </p:nvSpPr>
        <p:spPr bwMode="auto">
          <a:xfrm>
            <a:off x="6989763" y="3594100"/>
            <a:ext cx="1254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800"/>
              <a:t>(</a:t>
            </a:r>
            <a:r>
              <a:rPr lang="en-US" sz="2800" i="1"/>
              <a:t>DAD</a:t>
            </a:r>
            <a:r>
              <a:rPr lang="en-US" sz="2800"/>
              <a:t>)</a:t>
            </a:r>
          </a:p>
        </p:txBody>
      </p:sp>
    </p:spTree>
    <p:extLst>
      <p:ext uri="{BB962C8B-B14F-4D97-AF65-F5344CB8AC3E}">
        <p14:creationId xmlns:p14="http://schemas.microsoft.com/office/powerpoint/2010/main" val="22855807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22" presetClass="entr" presetSubtype="8" fill="hold" nodeType="withEffect">
                                  <p:stCondLst>
                                    <p:cond delay="0"/>
                                  </p:stCondLst>
                                  <p:childTnLst>
                                    <p:set>
                                      <p:cBhvr>
                                        <p:cTn id="16" dur="1" fill="hold">
                                          <p:stCondLst>
                                            <p:cond delay="0"/>
                                          </p:stCondLst>
                                        </p:cTn>
                                        <p:tgtEl>
                                          <p:spTgt spid="228359"/>
                                        </p:tgtEl>
                                        <p:attrNameLst>
                                          <p:attrName>style.visibility</p:attrName>
                                        </p:attrNameLst>
                                      </p:cBhvr>
                                      <p:to>
                                        <p:strVal val="visible"/>
                                      </p:to>
                                    </p:set>
                                    <p:animEffect transition="in" filter="wipe(left)">
                                      <p:cBhvr>
                                        <p:cTn id="17" dur="500"/>
                                        <p:tgtEl>
                                          <p:spTgt spid="228359"/>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228358"/>
                                        </p:tgtEl>
                                        <p:attrNameLst>
                                          <p:attrName>style.visibility</p:attrName>
                                        </p:attrNameLst>
                                      </p:cBhvr>
                                      <p:to>
                                        <p:strVal val="visible"/>
                                      </p:to>
                                    </p:set>
                                    <p:animEffect transition="in" filter="wipe(left)">
                                      <p:cBhvr>
                                        <p:cTn id="29" dur="500"/>
                                        <p:tgtEl>
                                          <p:spTgt spid="228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7" grpId="0" animBg="1"/>
      <p:bldP spid="12" grpId="0" animBg="1"/>
      <p:bldP spid="24"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3"/>
          <p:cNvSpPr>
            <a:spLocks noGrp="1"/>
          </p:cNvSpPr>
          <p:nvPr>
            <p:ph type="title"/>
          </p:nvPr>
        </p:nvSpPr>
        <p:spPr>
          <a:xfrm>
            <a:off x="466725" y="236538"/>
            <a:ext cx="8245475" cy="760412"/>
          </a:xfrm>
        </p:spPr>
        <p:txBody>
          <a:bodyPr/>
          <a:lstStyle/>
          <a:p>
            <a:r>
              <a:rPr lang="en-US" sz="3200" smtClean="0"/>
              <a:t>The Dynamic Aggregate Demand Curve</a:t>
            </a:r>
          </a:p>
        </p:txBody>
      </p:sp>
      <p:sp>
        <p:nvSpPr>
          <p:cNvPr id="5" name="TextBox 4"/>
          <p:cNvSpPr txBox="1"/>
          <p:nvPr/>
        </p:nvSpPr>
        <p:spPr>
          <a:xfrm>
            <a:off x="3121025" y="1962150"/>
            <a:ext cx="5281613" cy="1570038"/>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DAD slopes downward:</a:t>
            </a:r>
          </a:p>
          <a:p>
            <a:pPr>
              <a:defRPr/>
            </a:pPr>
            <a:r>
              <a:rPr lang="en-US" sz="2400" dirty="0"/>
              <a:t>When inflation rises, the central bank raises the real interest rate, reducing the demand for goods &amp; services. </a:t>
            </a:r>
          </a:p>
        </p:txBody>
      </p:sp>
      <p:grpSp>
        <p:nvGrpSpPr>
          <p:cNvPr id="18437" name="Group 53"/>
          <p:cNvGrpSpPr>
            <a:grpSpLocks/>
          </p:cNvGrpSpPr>
          <p:nvPr/>
        </p:nvGrpSpPr>
        <p:grpSpPr bwMode="auto">
          <a:xfrm>
            <a:off x="565150" y="1500188"/>
            <a:ext cx="4835525" cy="4383087"/>
            <a:chOff x="914401" y="1218064"/>
            <a:chExt cx="4954137" cy="4382469"/>
          </a:xfrm>
        </p:grpSpPr>
        <p:grpSp>
          <p:nvGrpSpPr>
            <p:cNvPr id="18442" name="Group 5"/>
            <p:cNvGrpSpPr>
              <a:grpSpLocks/>
            </p:cNvGrpSpPr>
            <p:nvPr/>
          </p:nvGrpSpPr>
          <p:grpSpPr bwMode="auto">
            <a:xfrm>
              <a:off x="1168589" y="1647457"/>
              <a:ext cx="4258102" cy="3731223"/>
              <a:chOff x="2637" y="1872645"/>
              <a:chExt cx="2496" cy="3731223"/>
            </a:xfrm>
          </p:grpSpPr>
          <p:sp>
            <p:nvSpPr>
              <p:cNvPr id="18445" name="Line 6"/>
              <p:cNvSpPr>
                <a:spLocks noChangeShapeType="1"/>
              </p:cNvSpPr>
              <p:nvPr/>
            </p:nvSpPr>
            <p:spPr bwMode="auto">
              <a:xfrm>
                <a:off x="2640" y="1872645"/>
                <a:ext cx="0" cy="3725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7"/>
              <p:cNvSpPr>
                <a:spLocks noChangeShapeType="1"/>
              </p:cNvSpPr>
              <p:nvPr/>
            </p:nvSpPr>
            <p:spPr bwMode="auto">
              <a:xfrm>
                <a:off x="2637" y="56038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43" name="Text Box 8"/>
            <p:cNvSpPr txBox="1">
              <a:spLocks noChangeArrowheads="1"/>
            </p:cNvSpPr>
            <p:nvPr/>
          </p:nvSpPr>
          <p:spPr bwMode="auto">
            <a:xfrm>
              <a:off x="5457968" y="5154257"/>
              <a:ext cx="41057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a:latin typeface="Times New Roman" pitchFamily="18" charset="0"/>
                  <a:cs typeface="Times New Roman" pitchFamily="18" charset="0"/>
                </a:rPr>
                <a:t> </a:t>
              </a:r>
            </a:p>
          </p:txBody>
        </p:sp>
        <p:sp>
          <p:nvSpPr>
            <p:cNvPr id="18444" name="Text Box 9"/>
            <p:cNvSpPr txBox="1">
              <a:spLocks noChangeArrowheads="1"/>
            </p:cNvSpPr>
            <p:nvPr/>
          </p:nvSpPr>
          <p:spPr bwMode="auto">
            <a:xfrm>
              <a:off x="914401" y="1218064"/>
              <a:ext cx="532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endParaRPr lang="en-US" sz="2600"/>
            </a:p>
          </p:txBody>
        </p:sp>
      </p:grpSp>
      <p:sp>
        <p:nvSpPr>
          <p:cNvPr id="32" name="TextBox 31"/>
          <p:cNvSpPr txBox="1"/>
          <p:nvPr/>
        </p:nvSpPr>
        <p:spPr>
          <a:xfrm>
            <a:off x="5511800" y="3898900"/>
            <a:ext cx="3373438" cy="2005013"/>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DAD shifts in response to changes in the natural level of output, the inflation target, and demand shocks.  </a:t>
            </a:r>
          </a:p>
        </p:txBody>
      </p:sp>
      <p:grpSp>
        <p:nvGrpSpPr>
          <p:cNvPr id="4" name="Group 37"/>
          <p:cNvGrpSpPr>
            <a:grpSpLocks/>
          </p:cNvGrpSpPr>
          <p:nvPr/>
        </p:nvGrpSpPr>
        <p:grpSpPr bwMode="auto">
          <a:xfrm>
            <a:off x="1516063" y="2416175"/>
            <a:ext cx="2443162" cy="2884488"/>
            <a:chOff x="1842444" y="1978921"/>
            <a:chExt cx="2444230" cy="2885578"/>
          </a:xfrm>
        </p:grpSpPr>
        <p:sp>
          <p:nvSpPr>
            <p:cNvPr id="18440" name="Text Box 38"/>
            <p:cNvSpPr txBox="1">
              <a:spLocks noChangeArrowheads="1"/>
            </p:cNvSpPr>
            <p:nvPr/>
          </p:nvSpPr>
          <p:spPr bwMode="auto">
            <a:xfrm>
              <a:off x="3584004" y="4434286"/>
              <a:ext cx="70267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DAD</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sp>
          <p:nvSpPr>
            <p:cNvPr id="18441" name="Line 33"/>
            <p:cNvSpPr>
              <a:spLocks noChangeShapeType="1"/>
            </p:cNvSpPr>
            <p:nvPr/>
          </p:nvSpPr>
          <p:spPr bwMode="auto">
            <a:xfrm>
              <a:off x="1842444" y="1978921"/>
              <a:ext cx="1748481" cy="2554979"/>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18434" name="Object 3"/>
          <p:cNvGraphicFramePr>
            <a:graphicFrameLocks noChangeAspect="1"/>
          </p:cNvGraphicFramePr>
          <p:nvPr/>
        </p:nvGraphicFramePr>
        <p:xfrm>
          <a:off x="1931988" y="995363"/>
          <a:ext cx="4983162" cy="676275"/>
        </p:xfrm>
        <a:graphic>
          <a:graphicData uri="http://schemas.openxmlformats.org/presentationml/2006/ole">
            <mc:AlternateContent xmlns:mc="http://schemas.openxmlformats.org/markup-compatibility/2006">
              <mc:Choice xmlns:v="urn:schemas-microsoft-com:vml" Requires="v">
                <p:oleObj spid="_x0000_s18448" name="Equation" r:id="rId4" imgW="1777680" imgH="241200" progId="Equation.DSMT4">
                  <p:embed/>
                </p:oleObj>
              </mc:Choice>
              <mc:Fallback>
                <p:oleObj name="Equation" r:id="rId4" imgW="177768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1988" y="995363"/>
                        <a:ext cx="4983162"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4896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8" presetClass="entr" presetSubtype="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36"/>
          <p:cNvGrpSpPr>
            <a:grpSpLocks/>
          </p:cNvGrpSpPr>
          <p:nvPr/>
        </p:nvGrpSpPr>
        <p:grpSpPr bwMode="auto">
          <a:xfrm>
            <a:off x="3028950" y="1462088"/>
            <a:ext cx="471488" cy="3925887"/>
            <a:chOff x="3028574" y="1449388"/>
            <a:chExt cx="472272" cy="3925887"/>
          </a:xfrm>
        </p:grpSpPr>
        <p:sp>
          <p:nvSpPr>
            <p:cNvPr id="62490" name="Line 21"/>
            <p:cNvSpPr>
              <a:spLocks noChangeShapeType="1"/>
            </p:cNvSpPr>
            <p:nvPr/>
          </p:nvSpPr>
          <p:spPr bwMode="auto">
            <a:xfrm>
              <a:off x="3230187" y="1919288"/>
              <a:ext cx="0" cy="3455987"/>
            </a:xfrm>
            <a:prstGeom prst="line">
              <a:avLst/>
            </a:prstGeom>
            <a:noFill/>
            <a:ln w="349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491" name="Group 95"/>
            <p:cNvGrpSpPr>
              <a:grpSpLocks/>
            </p:cNvGrpSpPr>
            <p:nvPr/>
          </p:nvGrpSpPr>
          <p:grpSpPr bwMode="auto">
            <a:xfrm>
              <a:off x="3028574" y="1449388"/>
              <a:ext cx="472272" cy="492125"/>
              <a:chOff x="4249734" y="2278050"/>
              <a:chExt cx="473056" cy="492443"/>
            </a:xfrm>
          </p:grpSpPr>
          <p:sp>
            <p:nvSpPr>
              <p:cNvPr id="62492" name="Text Box 8"/>
              <p:cNvSpPr txBox="1">
                <a:spLocks noChangeArrowheads="1"/>
              </p:cNvSpPr>
              <p:nvPr/>
            </p:nvSpPr>
            <p:spPr bwMode="auto">
              <a:xfrm>
                <a:off x="4249734" y="2278050"/>
                <a:ext cx="4730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 </a:t>
                </a:r>
                <a:endParaRPr lang="en-US" sz="2600" b="1">
                  <a:latin typeface="Times New Roman" pitchFamily="18" charset="0"/>
                  <a:cs typeface="Times New Roman" pitchFamily="18" charset="0"/>
                </a:endParaRPr>
              </a:p>
            </p:txBody>
          </p:sp>
          <p:cxnSp>
            <p:nvCxnSpPr>
              <p:cNvPr id="98" name="Straight Connector 97"/>
              <p:cNvCxnSpPr/>
              <p:nvPr/>
            </p:nvCxnSpPr>
            <p:spPr>
              <a:xfrm>
                <a:off x="4381935" y="2373362"/>
                <a:ext cx="20069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2467" name="Title 3"/>
          <p:cNvSpPr>
            <a:spLocks noGrp="1"/>
          </p:cNvSpPr>
          <p:nvPr>
            <p:ph type="title"/>
          </p:nvPr>
        </p:nvSpPr>
        <p:spPr>
          <a:xfrm>
            <a:off x="466725" y="236538"/>
            <a:ext cx="8245475" cy="760412"/>
          </a:xfrm>
        </p:spPr>
        <p:txBody>
          <a:bodyPr/>
          <a:lstStyle/>
          <a:p>
            <a:r>
              <a:rPr lang="en-US" sz="3200" smtClean="0"/>
              <a:t>The short-run equilibrium</a:t>
            </a:r>
          </a:p>
        </p:txBody>
      </p:sp>
      <p:sp>
        <p:nvSpPr>
          <p:cNvPr id="5" name="TextBox 4"/>
          <p:cNvSpPr txBox="1"/>
          <p:nvPr/>
        </p:nvSpPr>
        <p:spPr>
          <a:xfrm>
            <a:off x="5395913" y="1123950"/>
            <a:ext cx="3065462" cy="2335213"/>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In each period, the intersection of DAD and DAS determines the short-run </a:t>
            </a:r>
            <a:r>
              <a:rPr lang="en-US" sz="2400" dirty="0" err="1"/>
              <a:t>eq’m</a:t>
            </a:r>
            <a:r>
              <a:rPr lang="en-US" sz="2400" dirty="0"/>
              <a:t> values of inflation and output.</a:t>
            </a:r>
          </a:p>
        </p:txBody>
      </p:sp>
      <p:sp>
        <p:nvSpPr>
          <p:cNvPr id="62469" name="Text Box 9"/>
          <p:cNvSpPr txBox="1">
            <a:spLocks noChangeArrowheads="1"/>
          </p:cNvSpPr>
          <p:nvPr/>
        </p:nvSpPr>
        <p:spPr bwMode="auto">
          <a:xfrm>
            <a:off x="647700" y="3048000"/>
            <a:ext cx="5572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a:t>
            </a:r>
            <a:endParaRPr lang="en-US" sz="2600"/>
          </a:p>
        </p:txBody>
      </p:sp>
      <p:sp>
        <p:nvSpPr>
          <p:cNvPr id="62470" name="Text Box 8"/>
          <p:cNvSpPr txBox="1">
            <a:spLocks noChangeArrowheads="1"/>
          </p:cNvSpPr>
          <p:nvPr/>
        </p:nvSpPr>
        <p:spPr bwMode="auto">
          <a:xfrm>
            <a:off x="2536825" y="5348288"/>
            <a:ext cx="5191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a:t>
            </a:r>
            <a:endParaRPr lang="en-US" sz="2600" b="1">
              <a:latin typeface="Times New Roman" pitchFamily="18" charset="0"/>
              <a:cs typeface="Times New Roman" pitchFamily="18" charset="0"/>
            </a:endParaRPr>
          </a:p>
        </p:txBody>
      </p:sp>
      <p:grpSp>
        <p:nvGrpSpPr>
          <p:cNvPr id="62471" name="Group 53"/>
          <p:cNvGrpSpPr>
            <a:grpSpLocks/>
          </p:cNvGrpSpPr>
          <p:nvPr/>
        </p:nvGrpSpPr>
        <p:grpSpPr bwMode="auto">
          <a:xfrm>
            <a:off x="914400" y="1217613"/>
            <a:ext cx="4954588" cy="4383087"/>
            <a:chOff x="914401" y="1218064"/>
            <a:chExt cx="4954137" cy="4382469"/>
          </a:xfrm>
        </p:grpSpPr>
        <p:grpSp>
          <p:nvGrpSpPr>
            <p:cNvPr id="62485" name="Group 5"/>
            <p:cNvGrpSpPr>
              <a:grpSpLocks/>
            </p:cNvGrpSpPr>
            <p:nvPr/>
          </p:nvGrpSpPr>
          <p:grpSpPr bwMode="auto">
            <a:xfrm>
              <a:off x="1168589" y="1647457"/>
              <a:ext cx="4258102" cy="3731223"/>
              <a:chOff x="2637" y="1872645"/>
              <a:chExt cx="2496" cy="3731223"/>
            </a:xfrm>
          </p:grpSpPr>
          <p:sp>
            <p:nvSpPr>
              <p:cNvPr id="62488" name="Line 6"/>
              <p:cNvSpPr>
                <a:spLocks noChangeShapeType="1"/>
              </p:cNvSpPr>
              <p:nvPr/>
            </p:nvSpPr>
            <p:spPr bwMode="auto">
              <a:xfrm>
                <a:off x="2640" y="1872645"/>
                <a:ext cx="0" cy="3725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9" name="Line 7"/>
              <p:cNvSpPr>
                <a:spLocks noChangeShapeType="1"/>
              </p:cNvSpPr>
              <p:nvPr/>
            </p:nvSpPr>
            <p:spPr bwMode="auto">
              <a:xfrm>
                <a:off x="2637" y="56038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2486" name="Text Box 8"/>
            <p:cNvSpPr txBox="1">
              <a:spLocks noChangeArrowheads="1"/>
            </p:cNvSpPr>
            <p:nvPr/>
          </p:nvSpPr>
          <p:spPr bwMode="auto">
            <a:xfrm>
              <a:off x="5457968" y="5154257"/>
              <a:ext cx="41057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a:latin typeface="Times New Roman" pitchFamily="18" charset="0"/>
                  <a:cs typeface="Times New Roman" pitchFamily="18" charset="0"/>
                </a:rPr>
                <a:t> </a:t>
              </a:r>
            </a:p>
          </p:txBody>
        </p:sp>
        <p:sp>
          <p:nvSpPr>
            <p:cNvPr id="62487" name="Text Box 9"/>
            <p:cNvSpPr txBox="1">
              <a:spLocks noChangeArrowheads="1"/>
            </p:cNvSpPr>
            <p:nvPr/>
          </p:nvSpPr>
          <p:spPr bwMode="auto">
            <a:xfrm>
              <a:off x="914401" y="1218064"/>
              <a:ext cx="532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endParaRPr lang="en-US" sz="2600"/>
            </a:p>
          </p:txBody>
        </p:sp>
      </p:grpSp>
      <p:grpSp>
        <p:nvGrpSpPr>
          <p:cNvPr id="62472" name="Group 37"/>
          <p:cNvGrpSpPr>
            <a:grpSpLocks/>
          </p:cNvGrpSpPr>
          <p:nvPr/>
        </p:nvGrpSpPr>
        <p:grpSpPr bwMode="auto">
          <a:xfrm>
            <a:off x="1843088" y="1979613"/>
            <a:ext cx="2443162" cy="2884487"/>
            <a:chOff x="1842444" y="1978921"/>
            <a:chExt cx="2444230" cy="2885578"/>
          </a:xfrm>
        </p:grpSpPr>
        <p:sp>
          <p:nvSpPr>
            <p:cNvPr id="62483" name="Text Box 38"/>
            <p:cNvSpPr txBox="1">
              <a:spLocks noChangeArrowheads="1"/>
            </p:cNvSpPr>
            <p:nvPr/>
          </p:nvSpPr>
          <p:spPr bwMode="auto">
            <a:xfrm>
              <a:off x="3584004" y="4434286"/>
              <a:ext cx="70267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DAD</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sp>
          <p:nvSpPr>
            <p:cNvPr id="62484" name="Line 33"/>
            <p:cNvSpPr>
              <a:spLocks noChangeShapeType="1"/>
            </p:cNvSpPr>
            <p:nvPr/>
          </p:nvSpPr>
          <p:spPr bwMode="auto">
            <a:xfrm>
              <a:off x="1842444" y="1978921"/>
              <a:ext cx="1748481" cy="2554979"/>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2473" name="Group 38"/>
          <p:cNvGrpSpPr>
            <a:grpSpLocks/>
          </p:cNvGrpSpPr>
          <p:nvPr/>
        </p:nvGrpSpPr>
        <p:grpSpPr bwMode="auto">
          <a:xfrm>
            <a:off x="1609725" y="2211388"/>
            <a:ext cx="3438525" cy="1730375"/>
            <a:chOff x="1610432" y="2210665"/>
            <a:chExt cx="3437818" cy="1730975"/>
          </a:xfrm>
        </p:grpSpPr>
        <p:sp>
          <p:nvSpPr>
            <p:cNvPr id="62481" name="Line 33"/>
            <p:cNvSpPr>
              <a:spLocks noChangeShapeType="1"/>
            </p:cNvSpPr>
            <p:nvPr/>
          </p:nvSpPr>
          <p:spPr bwMode="auto">
            <a:xfrm flipV="1">
              <a:off x="1610432" y="2494826"/>
              <a:ext cx="2702233" cy="1446814"/>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2" name="Text Box 38"/>
            <p:cNvSpPr txBox="1">
              <a:spLocks noChangeArrowheads="1"/>
            </p:cNvSpPr>
            <p:nvPr/>
          </p:nvSpPr>
          <p:spPr bwMode="auto">
            <a:xfrm>
              <a:off x="4353941" y="2210665"/>
              <a:ext cx="694309"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grpSp>
      <p:grpSp>
        <p:nvGrpSpPr>
          <p:cNvPr id="62474" name="Group 58"/>
          <p:cNvGrpSpPr>
            <a:grpSpLocks/>
          </p:cNvGrpSpPr>
          <p:nvPr/>
        </p:nvGrpSpPr>
        <p:grpSpPr bwMode="auto">
          <a:xfrm>
            <a:off x="1176338" y="3317875"/>
            <a:ext cx="1579562" cy="2063750"/>
            <a:chOff x="7334280" y="4533912"/>
            <a:chExt cx="1012836" cy="920760"/>
          </a:xfrm>
        </p:grpSpPr>
        <p:cxnSp>
          <p:nvCxnSpPr>
            <p:cNvPr id="35" name="Straight Connector 34"/>
            <p:cNvCxnSpPr/>
            <p:nvPr/>
          </p:nvCxnSpPr>
          <p:spPr>
            <a:xfrm>
              <a:off x="7334280" y="4533912"/>
              <a:ext cx="1012836"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7886736" y="4994292"/>
              <a:ext cx="92076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62475" name="Group 72"/>
          <p:cNvGrpSpPr>
            <a:grpSpLocks/>
          </p:cNvGrpSpPr>
          <p:nvPr/>
        </p:nvGrpSpPr>
        <p:grpSpPr bwMode="auto">
          <a:xfrm>
            <a:off x="2632075" y="2860675"/>
            <a:ext cx="373063" cy="512763"/>
            <a:chOff x="2666237" y="4253674"/>
            <a:chExt cx="373063" cy="513929"/>
          </a:xfrm>
        </p:grpSpPr>
        <p:sp>
          <p:nvSpPr>
            <p:cNvPr id="41" name="Oval 40"/>
            <p:cNvSpPr>
              <a:spLocks noChangeAspect="1"/>
            </p:cNvSpPr>
            <p:nvPr/>
          </p:nvSpPr>
          <p:spPr>
            <a:xfrm>
              <a:off x="2739262" y="4657816"/>
              <a:ext cx="109538" cy="1097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Text Box 8"/>
            <p:cNvSpPr txBox="1">
              <a:spLocks noChangeArrowheads="1"/>
            </p:cNvSpPr>
            <p:nvPr/>
          </p:nvSpPr>
          <p:spPr bwMode="auto">
            <a:xfrm>
              <a:off x="2666237" y="4253674"/>
              <a:ext cx="373063" cy="431191"/>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A</a:t>
              </a:r>
            </a:p>
          </p:txBody>
        </p:sp>
      </p:grpSp>
      <p:sp>
        <p:nvSpPr>
          <p:cNvPr id="43" name="TextBox 42"/>
          <p:cNvSpPr txBox="1"/>
          <p:nvPr/>
        </p:nvSpPr>
        <p:spPr>
          <a:xfrm>
            <a:off x="6034088" y="3865563"/>
            <a:ext cx="2517775" cy="1579562"/>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In the </a:t>
            </a:r>
            <a:r>
              <a:rPr lang="en-US" sz="2400" dirty="0" err="1"/>
              <a:t>eq’m</a:t>
            </a:r>
            <a:r>
              <a:rPr lang="en-US" sz="2400" dirty="0"/>
              <a:t> shown here at </a:t>
            </a:r>
            <a:r>
              <a:rPr lang="en-US" sz="2400" b="1" dirty="0"/>
              <a:t>A</a:t>
            </a:r>
            <a:r>
              <a:rPr lang="en-US" sz="2400" dirty="0"/>
              <a:t>, output is below its natural level. </a:t>
            </a:r>
          </a:p>
        </p:txBody>
      </p:sp>
    </p:spTree>
    <p:extLst>
      <p:ext uri="{BB962C8B-B14F-4D97-AF65-F5344CB8AC3E}">
        <p14:creationId xmlns:p14="http://schemas.microsoft.com/office/powerpoint/2010/main" val="5872006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6169025" y="2781300"/>
            <a:ext cx="2214563" cy="232727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a:t>
            </a:r>
            <a:r>
              <a:rPr lang="en-US" sz="2600" b="1" dirty="0" smtClean="0">
                <a:latin typeface="Times New Roman" pitchFamily="18" charset="0"/>
                <a:cs typeface="Times New Roman" pitchFamily="18" charset="0"/>
              </a:rPr>
              <a:t>1</a:t>
            </a:r>
            <a:r>
              <a:rPr lang="en-US" sz="2400" dirty="0" smtClean="0"/>
              <a:t>:</a:t>
            </a:r>
            <a:r>
              <a:rPr lang="en-US" sz="2400" dirty="0"/>
              <a:t/>
            </a:r>
            <a:br>
              <a:rPr lang="en-US" sz="2400" dirty="0"/>
            </a:br>
            <a:r>
              <a:rPr lang="en-US" sz="2400" dirty="0"/>
              <a:t>Long-run growth increases the natural rate </a:t>
            </a:r>
            <a:br>
              <a:rPr lang="en-US" sz="2400" dirty="0"/>
            </a:br>
            <a:r>
              <a:rPr lang="en-US" sz="2400" dirty="0"/>
              <a:t>of output.</a:t>
            </a:r>
            <a:endParaRPr lang="en-US" sz="2400" b="1" dirty="0"/>
          </a:p>
        </p:txBody>
      </p:sp>
      <p:sp>
        <p:nvSpPr>
          <p:cNvPr id="63490" name="Title 3"/>
          <p:cNvSpPr>
            <a:spLocks noGrp="1"/>
          </p:cNvSpPr>
          <p:nvPr>
            <p:ph type="title"/>
          </p:nvPr>
        </p:nvSpPr>
        <p:spPr>
          <a:xfrm>
            <a:off x="466725" y="236538"/>
            <a:ext cx="8245475" cy="760412"/>
          </a:xfrm>
        </p:spPr>
        <p:txBody>
          <a:bodyPr/>
          <a:lstStyle/>
          <a:p>
            <a:r>
              <a:rPr lang="en-US" sz="3200" smtClean="0"/>
              <a:t>Long-run growth</a:t>
            </a:r>
          </a:p>
        </p:txBody>
      </p:sp>
      <p:sp>
        <p:nvSpPr>
          <p:cNvPr id="5" name="TextBox 4"/>
          <p:cNvSpPr txBox="1"/>
          <p:nvPr/>
        </p:nvSpPr>
        <p:spPr>
          <a:xfrm>
            <a:off x="5962650" y="1082675"/>
            <a:ext cx="2435225" cy="884238"/>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400" dirty="0"/>
              <a:t>:</a:t>
            </a:r>
            <a:br>
              <a:rPr lang="en-US" sz="2400" dirty="0"/>
            </a:br>
            <a:r>
              <a:rPr lang="en-US" sz="2400" dirty="0"/>
              <a:t>initial </a:t>
            </a:r>
            <a:r>
              <a:rPr lang="en-US" sz="2400" dirty="0" err="1"/>
              <a:t>eq’m</a:t>
            </a:r>
            <a:r>
              <a:rPr lang="en-US" sz="2400" dirty="0"/>
              <a:t> at </a:t>
            </a:r>
            <a:r>
              <a:rPr lang="en-US" sz="2400" b="1" dirty="0"/>
              <a:t>A</a:t>
            </a:r>
          </a:p>
        </p:txBody>
      </p:sp>
      <p:grpSp>
        <p:nvGrpSpPr>
          <p:cNvPr id="63492" name="Group 53"/>
          <p:cNvGrpSpPr>
            <a:grpSpLocks/>
          </p:cNvGrpSpPr>
          <p:nvPr/>
        </p:nvGrpSpPr>
        <p:grpSpPr bwMode="auto">
          <a:xfrm>
            <a:off x="788988" y="1381125"/>
            <a:ext cx="4954587" cy="4383088"/>
            <a:chOff x="914401" y="1218064"/>
            <a:chExt cx="4954137" cy="4382469"/>
          </a:xfrm>
        </p:grpSpPr>
        <p:grpSp>
          <p:nvGrpSpPr>
            <p:cNvPr id="63541" name="Group 5"/>
            <p:cNvGrpSpPr>
              <a:grpSpLocks/>
            </p:cNvGrpSpPr>
            <p:nvPr/>
          </p:nvGrpSpPr>
          <p:grpSpPr bwMode="auto">
            <a:xfrm>
              <a:off x="1170295" y="1646934"/>
              <a:ext cx="4258102" cy="3731745"/>
              <a:chOff x="2638" y="1872122"/>
              <a:chExt cx="2496" cy="3731745"/>
            </a:xfrm>
          </p:grpSpPr>
          <p:sp>
            <p:nvSpPr>
              <p:cNvPr id="63544" name="Line 6"/>
              <p:cNvSpPr>
                <a:spLocks noChangeShapeType="1"/>
              </p:cNvSpPr>
              <p:nvPr/>
            </p:nvSpPr>
            <p:spPr bwMode="auto">
              <a:xfrm>
                <a:off x="2640" y="1872122"/>
                <a:ext cx="0" cy="37258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45" name="Line 7"/>
              <p:cNvSpPr>
                <a:spLocks noChangeShapeType="1"/>
              </p:cNvSpPr>
              <p:nvPr/>
            </p:nvSpPr>
            <p:spPr bwMode="auto">
              <a:xfrm>
                <a:off x="2638" y="5603867"/>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3542" name="Text Box 8"/>
            <p:cNvSpPr txBox="1">
              <a:spLocks noChangeArrowheads="1"/>
            </p:cNvSpPr>
            <p:nvPr/>
          </p:nvSpPr>
          <p:spPr bwMode="auto">
            <a:xfrm>
              <a:off x="5457968" y="5154257"/>
              <a:ext cx="41057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a:latin typeface="Times New Roman" pitchFamily="18" charset="0"/>
                  <a:cs typeface="Times New Roman" pitchFamily="18" charset="0"/>
                </a:rPr>
                <a:t> </a:t>
              </a:r>
            </a:p>
          </p:txBody>
        </p:sp>
        <p:sp>
          <p:nvSpPr>
            <p:cNvPr id="63543" name="Text Box 9"/>
            <p:cNvSpPr txBox="1">
              <a:spLocks noChangeArrowheads="1"/>
            </p:cNvSpPr>
            <p:nvPr/>
          </p:nvSpPr>
          <p:spPr bwMode="auto">
            <a:xfrm>
              <a:off x="914401" y="1218064"/>
              <a:ext cx="532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endParaRPr lang="en-US" sz="2600"/>
            </a:p>
          </p:txBody>
        </p:sp>
      </p:grpSp>
      <p:grpSp>
        <p:nvGrpSpPr>
          <p:cNvPr id="63493" name="Group 81"/>
          <p:cNvGrpSpPr>
            <a:grpSpLocks/>
          </p:cNvGrpSpPr>
          <p:nvPr/>
        </p:nvGrpSpPr>
        <p:grpSpPr bwMode="auto">
          <a:xfrm>
            <a:off x="1441450" y="2255838"/>
            <a:ext cx="3649663" cy="1900237"/>
            <a:chOff x="1982788" y="3408363"/>
            <a:chExt cx="3649440" cy="1720850"/>
          </a:xfrm>
        </p:grpSpPr>
        <p:sp>
          <p:nvSpPr>
            <p:cNvPr id="63539" name="Line 33"/>
            <p:cNvSpPr>
              <a:spLocks noChangeShapeType="1"/>
            </p:cNvSpPr>
            <p:nvPr/>
          </p:nvSpPr>
          <p:spPr bwMode="auto">
            <a:xfrm flipV="1">
              <a:off x="1982788" y="3616325"/>
              <a:ext cx="2959100" cy="1512888"/>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40" name="Text Box 38"/>
            <p:cNvSpPr txBox="1">
              <a:spLocks noChangeArrowheads="1"/>
            </p:cNvSpPr>
            <p:nvPr/>
          </p:nvSpPr>
          <p:spPr bwMode="auto">
            <a:xfrm>
              <a:off x="4949826" y="3408363"/>
              <a:ext cx="682402" cy="39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grpSp>
      <p:grpSp>
        <p:nvGrpSpPr>
          <p:cNvPr id="63494" name="Group 80"/>
          <p:cNvGrpSpPr>
            <a:grpSpLocks/>
          </p:cNvGrpSpPr>
          <p:nvPr/>
        </p:nvGrpSpPr>
        <p:grpSpPr bwMode="auto">
          <a:xfrm>
            <a:off x="2170113" y="1303338"/>
            <a:ext cx="857250" cy="4232275"/>
            <a:chOff x="2605088" y="1303338"/>
            <a:chExt cx="857250" cy="4232275"/>
          </a:xfrm>
        </p:grpSpPr>
        <p:sp>
          <p:nvSpPr>
            <p:cNvPr id="63535" name="Line 21"/>
            <p:cNvSpPr>
              <a:spLocks noChangeShapeType="1"/>
            </p:cNvSpPr>
            <p:nvPr/>
          </p:nvSpPr>
          <p:spPr bwMode="auto">
            <a:xfrm flipH="1">
              <a:off x="2790825" y="1714500"/>
              <a:ext cx="4763" cy="3821113"/>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3536" name="Group 95"/>
            <p:cNvGrpSpPr>
              <a:grpSpLocks/>
            </p:cNvGrpSpPr>
            <p:nvPr/>
          </p:nvGrpSpPr>
          <p:grpSpPr bwMode="auto">
            <a:xfrm>
              <a:off x="2605088" y="1303338"/>
              <a:ext cx="857250" cy="492125"/>
              <a:chOff x="4224290" y="2290758"/>
              <a:chExt cx="858673" cy="492443"/>
            </a:xfrm>
          </p:grpSpPr>
          <p:sp>
            <p:nvSpPr>
              <p:cNvPr id="63537" name="Text Box 8"/>
              <p:cNvSpPr txBox="1">
                <a:spLocks noChangeArrowheads="1"/>
              </p:cNvSpPr>
              <p:nvPr/>
            </p:nvSpPr>
            <p:spPr bwMode="auto">
              <a:xfrm>
                <a:off x="4224290" y="2290758"/>
                <a:ext cx="85867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a:t>
                </a:r>
                <a:endParaRPr lang="en-US" sz="2600" baseline="-25000">
                  <a:latin typeface="Times New Roman" pitchFamily="18" charset="0"/>
                  <a:cs typeface="Times New Roman" pitchFamily="18" charset="0"/>
                </a:endParaRPr>
              </a:p>
            </p:txBody>
          </p:sp>
          <p:cxnSp>
            <p:nvCxnSpPr>
              <p:cNvPr id="98" name="Straight Connector 97"/>
              <p:cNvCxnSpPr/>
              <p:nvPr/>
            </p:nvCxnSpPr>
            <p:spPr>
              <a:xfrm>
                <a:off x="4362631" y="2373361"/>
                <a:ext cx="20035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3495" name="Group 79"/>
          <p:cNvGrpSpPr>
            <a:grpSpLocks/>
          </p:cNvGrpSpPr>
          <p:nvPr/>
        </p:nvGrpSpPr>
        <p:grpSpPr bwMode="auto">
          <a:xfrm>
            <a:off x="1568450" y="2043113"/>
            <a:ext cx="2819400" cy="3414712"/>
            <a:chOff x="1504950" y="2101850"/>
            <a:chExt cx="2819400" cy="3414713"/>
          </a:xfrm>
        </p:grpSpPr>
        <p:sp>
          <p:nvSpPr>
            <p:cNvPr id="63533" name="Text Box 38"/>
            <p:cNvSpPr txBox="1">
              <a:spLocks noChangeArrowheads="1"/>
            </p:cNvSpPr>
            <p:nvPr/>
          </p:nvSpPr>
          <p:spPr bwMode="auto">
            <a:xfrm>
              <a:off x="3054350" y="5086350"/>
              <a:ext cx="1270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DAD</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sp>
          <p:nvSpPr>
            <p:cNvPr id="63534" name="Line 33"/>
            <p:cNvSpPr>
              <a:spLocks noChangeShapeType="1"/>
            </p:cNvSpPr>
            <p:nvPr/>
          </p:nvSpPr>
          <p:spPr bwMode="auto">
            <a:xfrm>
              <a:off x="1504950" y="2101850"/>
              <a:ext cx="1544638" cy="3138488"/>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3496" name="Group 72"/>
          <p:cNvGrpSpPr>
            <a:grpSpLocks/>
          </p:cNvGrpSpPr>
          <p:nvPr/>
        </p:nvGrpSpPr>
        <p:grpSpPr bwMode="auto">
          <a:xfrm>
            <a:off x="1974850" y="3295650"/>
            <a:ext cx="439738" cy="430213"/>
            <a:chOff x="2409967" y="4351535"/>
            <a:chExt cx="439595" cy="430883"/>
          </a:xfrm>
        </p:grpSpPr>
        <p:sp>
          <p:nvSpPr>
            <p:cNvPr id="99" name="Oval 98"/>
            <p:cNvSpPr>
              <a:spLocks noChangeAspect="1"/>
            </p:cNvSpPr>
            <p:nvPr/>
          </p:nvSpPr>
          <p:spPr>
            <a:xfrm>
              <a:off x="2740060" y="4658400"/>
              <a:ext cx="109502" cy="1097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Text Box 8"/>
            <p:cNvSpPr txBox="1">
              <a:spLocks noChangeArrowheads="1"/>
            </p:cNvSpPr>
            <p:nvPr/>
          </p:nvSpPr>
          <p:spPr bwMode="auto">
            <a:xfrm>
              <a:off x="2409967" y="4351535"/>
              <a:ext cx="372942" cy="430883"/>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A</a:t>
              </a:r>
            </a:p>
          </p:txBody>
        </p:sp>
      </p:grpSp>
      <p:sp>
        <p:nvSpPr>
          <p:cNvPr id="63497" name="Text Box 8"/>
          <p:cNvSpPr txBox="1">
            <a:spLocks noChangeArrowheads="1"/>
          </p:cNvSpPr>
          <p:nvPr/>
        </p:nvSpPr>
        <p:spPr bwMode="auto">
          <a:xfrm>
            <a:off x="2120900" y="5521325"/>
            <a:ext cx="5318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a:t>
            </a:r>
            <a:endParaRPr lang="en-US" sz="2600" b="1">
              <a:latin typeface="Times New Roman" pitchFamily="18" charset="0"/>
              <a:cs typeface="Times New Roman" pitchFamily="18" charset="0"/>
            </a:endParaRPr>
          </a:p>
        </p:txBody>
      </p:sp>
      <p:cxnSp>
        <p:nvCxnSpPr>
          <p:cNvPr id="54" name="Straight Connector 53"/>
          <p:cNvCxnSpPr>
            <a:endCxn id="99" idx="2"/>
          </p:cNvCxnSpPr>
          <p:nvPr/>
        </p:nvCxnSpPr>
        <p:spPr bwMode="auto">
          <a:xfrm>
            <a:off x="1052513" y="3654425"/>
            <a:ext cx="1252537" cy="158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0218" name="Text Box 9"/>
          <p:cNvSpPr txBox="1">
            <a:spLocks noChangeArrowheads="1"/>
          </p:cNvSpPr>
          <p:nvPr/>
        </p:nvSpPr>
        <p:spPr bwMode="auto">
          <a:xfrm>
            <a:off x="419100" y="3325813"/>
            <a:ext cx="644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a:t>
            </a:r>
            <a:endParaRPr lang="en-US" sz="2600"/>
          </a:p>
        </p:txBody>
      </p:sp>
      <p:sp>
        <p:nvSpPr>
          <p:cNvPr id="49161" name="Line 47"/>
          <p:cNvSpPr>
            <a:spLocks noChangeShapeType="1"/>
          </p:cNvSpPr>
          <p:nvPr/>
        </p:nvSpPr>
        <p:spPr bwMode="auto">
          <a:xfrm flipH="1">
            <a:off x="2538413" y="1562100"/>
            <a:ext cx="923925" cy="0"/>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10" name="Group 80"/>
          <p:cNvGrpSpPr>
            <a:grpSpLocks/>
          </p:cNvGrpSpPr>
          <p:nvPr/>
        </p:nvGrpSpPr>
        <p:grpSpPr bwMode="auto">
          <a:xfrm>
            <a:off x="3359150" y="1312863"/>
            <a:ext cx="857250" cy="4240212"/>
            <a:chOff x="2605088" y="1303338"/>
            <a:chExt cx="857250" cy="4240901"/>
          </a:xfrm>
        </p:grpSpPr>
        <p:sp>
          <p:nvSpPr>
            <p:cNvPr id="63527" name="Line 21"/>
            <p:cNvSpPr>
              <a:spLocks noChangeShapeType="1"/>
            </p:cNvSpPr>
            <p:nvPr/>
          </p:nvSpPr>
          <p:spPr bwMode="auto">
            <a:xfrm flipH="1">
              <a:off x="2790825" y="1723126"/>
              <a:ext cx="4763" cy="3821113"/>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3528" name="Group 95"/>
            <p:cNvGrpSpPr>
              <a:grpSpLocks/>
            </p:cNvGrpSpPr>
            <p:nvPr/>
          </p:nvGrpSpPr>
          <p:grpSpPr bwMode="auto">
            <a:xfrm>
              <a:off x="2605088" y="1303338"/>
              <a:ext cx="857250" cy="492125"/>
              <a:chOff x="4224290" y="2290758"/>
              <a:chExt cx="858673" cy="492443"/>
            </a:xfrm>
          </p:grpSpPr>
          <p:sp>
            <p:nvSpPr>
              <p:cNvPr id="63529" name="Text Box 8"/>
              <p:cNvSpPr txBox="1">
                <a:spLocks noChangeArrowheads="1"/>
              </p:cNvSpPr>
              <p:nvPr/>
            </p:nvSpPr>
            <p:spPr bwMode="auto">
              <a:xfrm>
                <a:off x="4224290" y="2290758"/>
                <a:ext cx="85867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 +</a:t>
                </a:r>
                <a:r>
                  <a:rPr lang="en-US" sz="2600" b="1" baseline="-25000">
                    <a:latin typeface="Times New Roman" pitchFamily="18" charset="0"/>
                    <a:cs typeface="Times New Roman" pitchFamily="18" charset="0"/>
                  </a:rPr>
                  <a:t>1</a:t>
                </a:r>
                <a:endParaRPr lang="en-US" sz="2600" baseline="-25000">
                  <a:latin typeface="Times New Roman" pitchFamily="18" charset="0"/>
                  <a:cs typeface="Times New Roman" pitchFamily="18" charset="0"/>
                </a:endParaRPr>
              </a:p>
            </p:txBody>
          </p:sp>
          <p:cxnSp>
            <p:nvCxnSpPr>
              <p:cNvPr id="101" name="Straight Connector 100"/>
              <p:cNvCxnSpPr/>
              <p:nvPr/>
            </p:nvCxnSpPr>
            <p:spPr>
              <a:xfrm>
                <a:off x="4362632" y="2373375"/>
                <a:ext cx="20035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81"/>
          <p:cNvGrpSpPr>
            <a:grpSpLocks/>
          </p:cNvGrpSpPr>
          <p:nvPr/>
        </p:nvGrpSpPr>
        <p:grpSpPr bwMode="auto">
          <a:xfrm>
            <a:off x="2074863" y="2579688"/>
            <a:ext cx="3879850" cy="1898650"/>
            <a:chOff x="1982788" y="3408363"/>
            <a:chExt cx="3879158" cy="1720850"/>
          </a:xfrm>
        </p:grpSpPr>
        <p:sp>
          <p:nvSpPr>
            <p:cNvPr id="63525" name="Line 33"/>
            <p:cNvSpPr>
              <a:spLocks noChangeShapeType="1"/>
            </p:cNvSpPr>
            <p:nvPr/>
          </p:nvSpPr>
          <p:spPr bwMode="auto">
            <a:xfrm flipV="1">
              <a:off x="1982788" y="3616325"/>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26" name="Text Box 38"/>
            <p:cNvSpPr txBox="1">
              <a:spLocks noChangeArrowheads="1"/>
            </p:cNvSpPr>
            <p:nvPr/>
          </p:nvSpPr>
          <p:spPr bwMode="auto">
            <a:xfrm>
              <a:off x="4949825" y="3408363"/>
              <a:ext cx="912121" cy="39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+1</a:t>
              </a:r>
            </a:p>
          </p:txBody>
        </p:sp>
      </p:grpSp>
      <p:grpSp>
        <p:nvGrpSpPr>
          <p:cNvPr id="13" name="Group 79"/>
          <p:cNvGrpSpPr>
            <a:grpSpLocks/>
          </p:cNvGrpSpPr>
          <p:nvPr/>
        </p:nvGrpSpPr>
        <p:grpSpPr bwMode="auto">
          <a:xfrm>
            <a:off x="2757488" y="2044700"/>
            <a:ext cx="2455862" cy="3414713"/>
            <a:chOff x="1504950" y="2101850"/>
            <a:chExt cx="2455601" cy="3414713"/>
          </a:xfrm>
        </p:grpSpPr>
        <p:sp>
          <p:nvSpPr>
            <p:cNvPr id="63523" name="Text Box 38"/>
            <p:cNvSpPr txBox="1">
              <a:spLocks noChangeArrowheads="1"/>
            </p:cNvSpPr>
            <p:nvPr/>
          </p:nvSpPr>
          <p:spPr bwMode="auto">
            <a:xfrm>
              <a:off x="3054350" y="5086350"/>
              <a:ext cx="90620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DAD</a:t>
              </a:r>
              <a:r>
                <a:rPr lang="en-US" sz="2400" b="1" i="1" baseline="-25000">
                  <a:latin typeface="Times New Roman" pitchFamily="18" charset="0"/>
                  <a:cs typeface="Times New Roman" pitchFamily="18" charset="0"/>
                </a:rPr>
                <a:t>t </a:t>
              </a:r>
              <a:r>
                <a:rPr lang="en-US" sz="2400" b="1" baseline="-25000">
                  <a:latin typeface="Times New Roman" pitchFamily="18" charset="0"/>
                  <a:cs typeface="Times New Roman" pitchFamily="18" charset="0"/>
                </a:rPr>
                <a:t>+1</a:t>
              </a:r>
            </a:p>
          </p:txBody>
        </p:sp>
        <p:sp>
          <p:nvSpPr>
            <p:cNvPr id="63524" name="Line 33"/>
            <p:cNvSpPr>
              <a:spLocks noChangeShapeType="1"/>
            </p:cNvSpPr>
            <p:nvPr/>
          </p:nvSpPr>
          <p:spPr bwMode="auto">
            <a:xfrm>
              <a:off x="1504950" y="2101850"/>
              <a:ext cx="1544638" cy="31384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 name="Group 142"/>
          <p:cNvGrpSpPr>
            <a:grpSpLocks/>
          </p:cNvGrpSpPr>
          <p:nvPr/>
        </p:nvGrpSpPr>
        <p:grpSpPr bwMode="auto">
          <a:xfrm>
            <a:off x="2414588" y="3297238"/>
            <a:ext cx="1190625" cy="430212"/>
            <a:chOff x="2414815" y="3297259"/>
            <a:chExt cx="1189648" cy="430213"/>
          </a:xfrm>
        </p:grpSpPr>
        <p:cxnSp>
          <p:nvCxnSpPr>
            <p:cNvPr id="115" name="Straight Connector 114"/>
            <p:cNvCxnSpPr>
              <a:stCxn id="99" idx="6"/>
              <a:endCxn id="124" idx="2"/>
            </p:cNvCxnSpPr>
            <p:nvPr/>
          </p:nvCxnSpPr>
          <p:spPr bwMode="auto">
            <a:xfrm>
              <a:off x="2414815" y="3656035"/>
              <a:ext cx="1080200" cy="158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63520" name="Group 72"/>
            <p:cNvGrpSpPr>
              <a:grpSpLocks/>
            </p:cNvGrpSpPr>
            <p:nvPr/>
          </p:nvGrpSpPr>
          <p:grpSpPr bwMode="auto">
            <a:xfrm>
              <a:off x="3130749" y="3297259"/>
              <a:ext cx="473714" cy="430213"/>
              <a:chOff x="2375847" y="4351574"/>
              <a:chExt cx="473715" cy="430887"/>
            </a:xfrm>
          </p:grpSpPr>
          <p:sp>
            <p:nvSpPr>
              <p:cNvPr id="124" name="Oval 123"/>
              <p:cNvSpPr>
                <a:spLocks noChangeAspect="1"/>
              </p:cNvSpPr>
              <p:nvPr/>
            </p:nvSpPr>
            <p:spPr>
              <a:xfrm>
                <a:off x="2740114" y="4658442"/>
                <a:ext cx="109448" cy="1097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Text Box 8"/>
              <p:cNvSpPr txBox="1">
                <a:spLocks noChangeArrowheads="1"/>
              </p:cNvSpPr>
              <p:nvPr/>
            </p:nvSpPr>
            <p:spPr bwMode="auto">
              <a:xfrm>
                <a:off x="2375287" y="4351574"/>
                <a:ext cx="372758" cy="430887"/>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B</a:t>
                </a:r>
              </a:p>
            </p:txBody>
          </p:sp>
        </p:grpSp>
      </p:grpSp>
      <p:grpSp>
        <p:nvGrpSpPr>
          <p:cNvPr id="16" name="Group 130"/>
          <p:cNvGrpSpPr>
            <a:grpSpLocks/>
          </p:cNvGrpSpPr>
          <p:nvPr/>
        </p:nvGrpSpPr>
        <p:grpSpPr bwMode="auto">
          <a:xfrm>
            <a:off x="41275" y="3013075"/>
            <a:ext cx="974725" cy="1149350"/>
            <a:chOff x="40956" y="4591763"/>
            <a:chExt cx="974782" cy="1149319"/>
          </a:xfrm>
        </p:grpSpPr>
        <p:sp>
          <p:nvSpPr>
            <p:cNvPr id="63515" name="Text Box 9"/>
            <p:cNvSpPr txBox="1">
              <a:spLocks noChangeArrowheads="1"/>
            </p:cNvSpPr>
            <p:nvPr/>
          </p:nvSpPr>
          <p:spPr bwMode="auto">
            <a:xfrm>
              <a:off x="40956" y="5237424"/>
              <a:ext cx="814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 </a:t>
              </a:r>
              <a:r>
                <a:rPr lang="en-US" sz="2600" b="1" baseline="-25000">
                  <a:latin typeface="Times New Roman" pitchFamily="18" charset="0"/>
                  <a:cs typeface="Times New Roman" pitchFamily="18" charset="0"/>
                </a:rPr>
                <a:t>+ 1</a:t>
              </a:r>
              <a:endParaRPr lang="en-US" sz="2600"/>
            </a:p>
          </p:txBody>
        </p:sp>
        <p:sp>
          <p:nvSpPr>
            <p:cNvPr id="63516" name="Text Box 9"/>
            <p:cNvSpPr txBox="1">
              <a:spLocks noChangeArrowheads="1"/>
            </p:cNvSpPr>
            <p:nvPr/>
          </p:nvSpPr>
          <p:spPr bwMode="auto">
            <a:xfrm>
              <a:off x="117701" y="4591763"/>
              <a:ext cx="644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a:t>
              </a:r>
              <a:endParaRPr lang="en-US" sz="2600"/>
            </a:p>
          </p:txBody>
        </p:sp>
        <p:sp>
          <p:nvSpPr>
            <p:cNvPr id="129" name="Right Brace 128"/>
            <p:cNvSpPr/>
            <p:nvPr/>
          </p:nvSpPr>
          <p:spPr>
            <a:xfrm>
              <a:off x="660117" y="4731459"/>
              <a:ext cx="355621" cy="1009623"/>
            </a:xfrm>
            <a:prstGeom prst="rightBrace">
              <a:avLst>
                <a:gd name="adj1" fmla="val 3106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3518" name="Text Box 9"/>
            <p:cNvSpPr txBox="1">
              <a:spLocks noChangeArrowheads="1"/>
            </p:cNvSpPr>
            <p:nvPr/>
          </p:nvSpPr>
          <p:spPr bwMode="auto">
            <a:xfrm>
              <a:off x="255463" y="4990872"/>
              <a:ext cx="328291"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600" i="1">
                  <a:latin typeface="Times New Roman" pitchFamily="18" charset="0"/>
                  <a:cs typeface="Times New Roman" pitchFamily="18" charset="0"/>
                </a:rPr>
                <a:t>=</a:t>
              </a:r>
              <a:endParaRPr lang="en-US" sz="2600"/>
            </a:p>
          </p:txBody>
        </p:sp>
      </p:grpSp>
      <p:sp>
        <p:nvSpPr>
          <p:cNvPr id="133" name="Line 47"/>
          <p:cNvSpPr>
            <a:spLocks noChangeShapeType="1"/>
          </p:cNvSpPr>
          <p:nvPr/>
        </p:nvSpPr>
        <p:spPr bwMode="auto">
          <a:xfrm flipH="1">
            <a:off x="1981200" y="2743200"/>
            <a:ext cx="1054100" cy="0"/>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5" name="Line 47"/>
          <p:cNvSpPr>
            <a:spLocks noChangeShapeType="1"/>
          </p:cNvSpPr>
          <p:nvPr/>
        </p:nvSpPr>
        <p:spPr bwMode="auto">
          <a:xfrm flipH="1" flipV="1">
            <a:off x="3703638" y="2935288"/>
            <a:ext cx="1012825" cy="3175"/>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6" name="TextBox 135"/>
          <p:cNvSpPr txBox="1"/>
          <p:nvPr/>
        </p:nvSpPr>
        <p:spPr>
          <a:xfrm>
            <a:off x="6523038" y="1090613"/>
            <a:ext cx="2074862" cy="2044700"/>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DAS shifts because economy can produce more </a:t>
            </a:r>
            <a:r>
              <a:rPr lang="en-US" sz="2400" dirty="0" err="1" smtClean="0"/>
              <a:t>g&amp;s</a:t>
            </a:r>
            <a:r>
              <a:rPr lang="en-US" sz="2400" dirty="0" smtClean="0"/>
              <a:t>.</a:t>
            </a:r>
            <a:endParaRPr lang="en-US" sz="2400" b="1" dirty="0"/>
          </a:p>
        </p:txBody>
      </p:sp>
      <p:sp>
        <p:nvSpPr>
          <p:cNvPr id="138" name="TextBox 137"/>
          <p:cNvSpPr txBox="1"/>
          <p:nvPr/>
        </p:nvSpPr>
        <p:spPr>
          <a:xfrm>
            <a:off x="5995988" y="3382963"/>
            <a:ext cx="2147887" cy="2392362"/>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DAD shifts because higher income raises demand </a:t>
            </a:r>
            <a:br>
              <a:rPr lang="en-US" sz="2400" dirty="0"/>
            </a:br>
            <a:r>
              <a:rPr lang="en-US" sz="2400" dirty="0"/>
              <a:t>for </a:t>
            </a:r>
            <a:r>
              <a:rPr lang="en-US" sz="2400" dirty="0" err="1" smtClean="0"/>
              <a:t>g&amp;s</a:t>
            </a:r>
            <a:r>
              <a:rPr lang="en-US" sz="2400" dirty="0" smtClean="0"/>
              <a:t>.</a:t>
            </a:r>
            <a:endParaRPr lang="en-US" sz="2400" b="1" dirty="0"/>
          </a:p>
        </p:txBody>
      </p:sp>
      <p:sp>
        <p:nvSpPr>
          <p:cNvPr id="139" name="TextBox 138"/>
          <p:cNvSpPr txBox="1"/>
          <p:nvPr/>
        </p:nvSpPr>
        <p:spPr>
          <a:xfrm>
            <a:off x="5905500" y="3213100"/>
            <a:ext cx="2422525" cy="1538288"/>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New </a:t>
            </a:r>
            <a:r>
              <a:rPr lang="en-US" sz="2400" dirty="0" err="1"/>
              <a:t>eq’m</a:t>
            </a:r>
            <a:r>
              <a:rPr lang="en-US" sz="2400" dirty="0"/>
              <a:t> at </a:t>
            </a:r>
            <a:r>
              <a:rPr lang="en-US" sz="2400" b="1" dirty="0" smtClean="0"/>
              <a:t>B</a:t>
            </a:r>
            <a:r>
              <a:rPr lang="en-US" sz="2400" dirty="0"/>
              <a:t>;</a:t>
            </a:r>
            <a:r>
              <a:rPr lang="en-US" sz="2400" dirty="0" smtClean="0"/>
              <a:t> </a:t>
            </a:r>
            <a:r>
              <a:rPr lang="en-US" sz="2400" dirty="0"/>
              <a:t>income grows but inflation remains stable.</a:t>
            </a:r>
            <a:endParaRPr lang="en-US" sz="2400" b="1" dirty="0"/>
          </a:p>
        </p:txBody>
      </p:sp>
      <p:grpSp>
        <p:nvGrpSpPr>
          <p:cNvPr id="17" name="Group 141"/>
          <p:cNvGrpSpPr>
            <a:grpSpLocks/>
          </p:cNvGrpSpPr>
          <p:nvPr/>
        </p:nvGrpSpPr>
        <p:grpSpPr bwMode="auto">
          <a:xfrm>
            <a:off x="2530475" y="5514975"/>
            <a:ext cx="1579563" cy="492125"/>
            <a:chOff x="2530774" y="5514975"/>
            <a:chExt cx="1579754" cy="492443"/>
          </a:xfrm>
        </p:grpSpPr>
        <p:sp>
          <p:nvSpPr>
            <p:cNvPr id="63513" name="Text Box 8"/>
            <p:cNvSpPr txBox="1">
              <a:spLocks noChangeArrowheads="1"/>
            </p:cNvSpPr>
            <p:nvPr/>
          </p:nvSpPr>
          <p:spPr bwMode="auto">
            <a:xfrm>
              <a:off x="3330086" y="5514975"/>
              <a:ext cx="78044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 +</a:t>
              </a:r>
              <a:r>
                <a:rPr lang="en-US" sz="2600" b="1" baseline="-25000">
                  <a:latin typeface="Times New Roman" pitchFamily="18" charset="0"/>
                  <a:cs typeface="Times New Roman" pitchFamily="18" charset="0"/>
                </a:rPr>
                <a:t>1</a:t>
              </a:r>
              <a:endParaRPr lang="en-US" sz="2600" b="1">
                <a:latin typeface="Times New Roman" pitchFamily="18" charset="0"/>
                <a:cs typeface="Times New Roman" pitchFamily="18" charset="0"/>
              </a:endParaRPr>
            </a:p>
          </p:txBody>
        </p:sp>
        <p:sp>
          <p:nvSpPr>
            <p:cNvPr id="63514" name="Line 47"/>
            <p:cNvSpPr>
              <a:spLocks noChangeShapeType="1"/>
            </p:cNvSpPr>
            <p:nvPr/>
          </p:nvSpPr>
          <p:spPr bwMode="auto">
            <a:xfrm flipH="1" flipV="1">
              <a:off x="2530774" y="5775982"/>
              <a:ext cx="896089" cy="975"/>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0048378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161"/>
                                        </p:tgtEl>
                                        <p:attrNameLst>
                                          <p:attrName>style.visibility</p:attrName>
                                        </p:attrNameLst>
                                      </p:cBhvr>
                                      <p:to>
                                        <p:strVal val="visible"/>
                                      </p:to>
                                    </p:set>
                                    <p:animEffect transition="in" filter="wipe(left)">
                                      <p:cBhvr>
                                        <p:cTn id="11" dur="500"/>
                                        <p:tgtEl>
                                          <p:spTgt spid="49161"/>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6"/>
                                        </p:tgtEl>
                                        <p:attrNameLst>
                                          <p:attrName>style.visibility</p:attrName>
                                        </p:attrNameLst>
                                      </p:cBhvr>
                                      <p:to>
                                        <p:strVal val="visible"/>
                                      </p:to>
                                    </p:set>
                                    <p:animEffect transition="in" filter="fade">
                                      <p:cBhvr>
                                        <p:cTn id="20" dur="500"/>
                                        <p:tgtEl>
                                          <p:spTgt spid="136"/>
                                        </p:tgtEl>
                                      </p:cBhvr>
                                    </p:animEffect>
                                  </p:childTnLst>
                                </p:cTn>
                              </p:par>
                              <p:par>
                                <p:cTn id="21" presetID="10" presetClass="exit" presetSubtype="0" fill="hold" grpId="0"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1"/>
                                        </p:tgtEl>
                                      </p:cBhvr>
                                    </p:animEffect>
                                    <p:set>
                                      <p:cBhvr>
                                        <p:cTn id="26" dur="1" fill="hold">
                                          <p:stCondLst>
                                            <p:cond delay="499"/>
                                          </p:stCondLst>
                                        </p:cTn>
                                        <p:tgtEl>
                                          <p:spTgt spid="9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9161"/>
                                        </p:tgtEl>
                                      </p:cBhvr>
                                    </p:animEffect>
                                    <p:set>
                                      <p:cBhvr>
                                        <p:cTn id="29" dur="1" fill="hold">
                                          <p:stCondLst>
                                            <p:cond delay="499"/>
                                          </p:stCondLst>
                                        </p:cTn>
                                        <p:tgtEl>
                                          <p:spTgt spid="49161"/>
                                        </p:tgtEl>
                                        <p:attrNameLst>
                                          <p:attrName>style.visibility</p:attrName>
                                        </p:attrNameLst>
                                      </p:cBhvr>
                                      <p:to>
                                        <p:strVal val="hidden"/>
                                      </p:to>
                                    </p:se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wipe(left)">
                                      <p:cBhvr>
                                        <p:cTn id="33" dur="500"/>
                                        <p:tgtEl>
                                          <p:spTgt spid="135"/>
                                        </p:tgtEl>
                                      </p:cBhvr>
                                    </p:animEffect>
                                  </p:childTnLst>
                                </p:cTn>
                              </p:par>
                            </p:childTnLst>
                          </p:cTn>
                        </p:par>
                        <p:par>
                          <p:cTn id="34" fill="hold" nodeType="afterGroup">
                            <p:stCondLst>
                              <p:cond delay="1000"/>
                            </p:stCondLst>
                            <p:childTnLst>
                              <p:par>
                                <p:cTn id="35" presetID="18" presetClass="entr" presetSubtype="12"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trips(down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fade">
                                      <p:cBhvr>
                                        <p:cTn id="42" dur="500"/>
                                        <p:tgtEl>
                                          <p:spTgt spid="138"/>
                                        </p:tgtEl>
                                      </p:cBhvr>
                                    </p:animEffect>
                                  </p:childTnLst>
                                </p:cTn>
                              </p:par>
                              <p:par>
                                <p:cTn id="43" presetID="10" presetClass="exit" presetSubtype="0" fill="hold" grpId="1" nodeType="withEffect">
                                  <p:stCondLst>
                                    <p:cond delay="0"/>
                                  </p:stCondLst>
                                  <p:childTnLst>
                                    <p:animEffect transition="out" filter="fade">
                                      <p:cBhvr>
                                        <p:cTn id="44" dur="500"/>
                                        <p:tgtEl>
                                          <p:spTgt spid="135"/>
                                        </p:tgtEl>
                                      </p:cBhvr>
                                    </p:animEffect>
                                    <p:set>
                                      <p:cBhvr>
                                        <p:cTn id="45" dur="1" fill="hold">
                                          <p:stCondLst>
                                            <p:cond delay="499"/>
                                          </p:stCondLst>
                                        </p:cTn>
                                        <p:tgtEl>
                                          <p:spTgt spid="135"/>
                                        </p:tgtEl>
                                        <p:attrNameLst>
                                          <p:attrName>style.visibility</p:attrName>
                                        </p:attrNameLst>
                                      </p:cBhvr>
                                      <p:to>
                                        <p:strVal val="hidden"/>
                                      </p:to>
                                    </p:se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wipe(left)">
                                      <p:cBhvr>
                                        <p:cTn id="49" dur="500"/>
                                        <p:tgtEl>
                                          <p:spTgt spid="133"/>
                                        </p:tgtEl>
                                      </p:cBhvr>
                                    </p:animEffect>
                                  </p:childTnLst>
                                </p:cTn>
                              </p:par>
                            </p:childTnLst>
                          </p:cTn>
                        </p:par>
                        <p:par>
                          <p:cTn id="50" fill="hold" nodeType="afterGroup">
                            <p:stCondLst>
                              <p:cond delay="1000"/>
                            </p:stCondLst>
                            <p:childTnLst>
                              <p:par>
                                <p:cTn id="51" presetID="18" presetClass="entr" presetSubtype="6"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strips(downRight)">
                                      <p:cBhvr>
                                        <p:cTn id="53" dur="500"/>
                                        <p:tgtEl>
                                          <p:spTgt spid="1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9"/>
                                        </p:tgtEl>
                                        <p:attrNameLst>
                                          <p:attrName>style.visibility</p:attrName>
                                        </p:attrNameLst>
                                      </p:cBhvr>
                                      <p:to>
                                        <p:strVal val="visible"/>
                                      </p:to>
                                    </p:set>
                                    <p:animEffect transition="in" filter="fade">
                                      <p:cBhvr>
                                        <p:cTn id="58" dur="500"/>
                                        <p:tgtEl>
                                          <p:spTgt spid="139"/>
                                        </p:tgtEl>
                                      </p:cBhvr>
                                    </p:animEffect>
                                  </p:childTnLst>
                                </p:cTn>
                              </p:par>
                              <p:par>
                                <p:cTn id="59" presetID="10" presetClass="exit" presetSubtype="0" fill="hold" grpId="1" nodeType="withEffect">
                                  <p:stCondLst>
                                    <p:cond delay="0"/>
                                  </p:stCondLst>
                                  <p:childTnLst>
                                    <p:animEffect transition="out" filter="fade">
                                      <p:cBhvr>
                                        <p:cTn id="60" dur="500"/>
                                        <p:tgtEl>
                                          <p:spTgt spid="136"/>
                                        </p:tgtEl>
                                      </p:cBhvr>
                                    </p:animEffect>
                                    <p:set>
                                      <p:cBhvr>
                                        <p:cTn id="61" dur="1" fill="hold">
                                          <p:stCondLst>
                                            <p:cond delay="499"/>
                                          </p:stCondLst>
                                        </p:cTn>
                                        <p:tgtEl>
                                          <p:spTgt spid="13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38"/>
                                        </p:tgtEl>
                                      </p:cBhvr>
                                    </p:animEffect>
                                    <p:set>
                                      <p:cBhvr>
                                        <p:cTn id="64" dur="1" fill="hold">
                                          <p:stCondLst>
                                            <p:cond delay="499"/>
                                          </p:stCondLst>
                                        </p:cTn>
                                        <p:tgtEl>
                                          <p:spTgt spid="138"/>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3"/>
                                        </p:tgtEl>
                                      </p:cBhvr>
                                    </p:animEffect>
                                    <p:set>
                                      <p:cBhvr>
                                        <p:cTn id="67" dur="1" fill="hold">
                                          <p:stCondLst>
                                            <p:cond delay="499"/>
                                          </p:stCondLst>
                                        </p:cTn>
                                        <p:tgtEl>
                                          <p:spTgt spid="133"/>
                                        </p:tgtEl>
                                        <p:attrNameLst>
                                          <p:attrName>style.visibility</p:attrName>
                                        </p:attrNameLst>
                                      </p:cBhvr>
                                      <p:to>
                                        <p:strVal val="hidden"/>
                                      </p:to>
                                    </p:set>
                                  </p:childTnLst>
                                </p:cTn>
                              </p:par>
                              <p:par>
                                <p:cTn id="68" presetID="18" presetClass="entr" presetSubtype="3"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strips(upRight)">
                                      <p:cBhvr>
                                        <p:cTn id="70" dur="500"/>
                                        <p:tgtEl>
                                          <p:spTgt spid="14"/>
                                        </p:tgtEl>
                                      </p:cBhvr>
                                    </p:animEffect>
                                  </p:childTnLst>
                                </p:cTn>
                              </p:par>
                              <p:par>
                                <p:cTn id="71" presetID="22" presetClass="entr" presetSubtype="8"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par>
                          <p:cTn id="74" fill="hold" nodeType="afterGroup">
                            <p:stCondLst>
                              <p:cond delay="500"/>
                            </p:stCondLst>
                            <p:childTnLst>
                              <p:par>
                                <p:cTn id="75" presetID="10" presetClass="entr" presetSubtype="0" fill="hold"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par>
                                <p:cTn id="78" presetID="10" presetClass="exit" presetSubtype="0" fill="hold" grpId="0" nodeType="withEffect">
                                  <p:stCondLst>
                                    <p:cond delay="0"/>
                                  </p:stCondLst>
                                  <p:childTnLst>
                                    <p:animEffect transition="out" filter="fade">
                                      <p:cBhvr>
                                        <p:cTn id="79" dur="500"/>
                                        <p:tgtEl>
                                          <p:spTgt spid="50218"/>
                                        </p:tgtEl>
                                      </p:cBhvr>
                                    </p:animEffect>
                                    <p:set>
                                      <p:cBhvr>
                                        <p:cTn id="80" dur="1" fill="hold">
                                          <p:stCondLst>
                                            <p:cond delay="499"/>
                                          </p:stCondLst>
                                        </p:cTn>
                                        <p:tgtEl>
                                          <p:spTgt spid="502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1" grpId="1" animBg="1"/>
      <p:bldP spid="5" grpId="0" animBg="1"/>
      <p:bldP spid="50218" grpId="0"/>
      <p:bldP spid="49161" grpId="0" animBg="1"/>
      <p:bldP spid="49161" grpId="1" animBg="1"/>
      <p:bldP spid="133" grpId="0" animBg="1"/>
      <p:bldP spid="133" grpId="1" animBg="1"/>
      <p:bldP spid="135" grpId="0" animBg="1"/>
      <p:bldP spid="135" grpId="1" animBg="1"/>
      <p:bldP spid="136" grpId="0" animBg="1"/>
      <p:bldP spid="136" grpId="1" animBg="1"/>
      <p:bldP spid="138" grpId="0" animBg="1"/>
      <p:bldP spid="138" grpId="1" animBg="1"/>
      <p:bldP spid="13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Introduction</a:t>
            </a:r>
          </a:p>
        </p:txBody>
      </p:sp>
      <p:sp>
        <p:nvSpPr>
          <p:cNvPr id="3" name="Content Placeholder 2"/>
          <p:cNvSpPr>
            <a:spLocks noGrp="1"/>
          </p:cNvSpPr>
          <p:nvPr>
            <p:ph idx="1"/>
          </p:nvPr>
        </p:nvSpPr>
        <p:spPr/>
        <p:txBody>
          <a:bodyPr/>
          <a:lstStyle/>
          <a:p>
            <a:r>
              <a:rPr lang="en-US" dirty="0" smtClean="0"/>
              <a:t>The dynamic model of aggregate demand and aggregate supply gives us more insight into how the economy works in the short run. </a:t>
            </a:r>
          </a:p>
          <a:p>
            <a:r>
              <a:rPr lang="en-US" dirty="0" smtClean="0"/>
              <a:t>It is a simplified version of a DSGE model, </a:t>
            </a:r>
            <a:br>
              <a:rPr lang="en-US" dirty="0" smtClean="0"/>
            </a:br>
            <a:r>
              <a:rPr lang="en-US" dirty="0" smtClean="0"/>
              <a:t>used in cutting-edge macroeconomic research. </a:t>
            </a:r>
          </a:p>
          <a:p>
            <a:pPr>
              <a:spcBef>
                <a:spcPts val="1200"/>
              </a:spcBef>
              <a:buFont typeface="Wingdings" pitchFamily="2" charset="2"/>
              <a:buNone/>
            </a:pPr>
            <a:r>
              <a:rPr lang="en-US" dirty="0" smtClean="0"/>
              <a:t>	(DSGE = Dynamic, Stochastic, General Equilibrium)</a:t>
            </a:r>
          </a:p>
        </p:txBody>
      </p:sp>
    </p:spTree>
    <p:extLst>
      <p:ext uri="{BB962C8B-B14F-4D97-AF65-F5344CB8AC3E}">
        <p14:creationId xmlns:p14="http://schemas.microsoft.com/office/powerpoint/2010/main" val="353886871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a:xfrm>
            <a:off x="466725" y="236538"/>
            <a:ext cx="8245475" cy="760412"/>
          </a:xfrm>
        </p:spPr>
        <p:txBody>
          <a:bodyPr/>
          <a:lstStyle/>
          <a:p>
            <a:r>
              <a:rPr lang="en-US" sz="3200" smtClean="0"/>
              <a:t>A shock to aggregate supply</a:t>
            </a:r>
          </a:p>
        </p:txBody>
      </p:sp>
      <p:sp>
        <p:nvSpPr>
          <p:cNvPr id="5" name="TextBox 4"/>
          <p:cNvSpPr txBox="1"/>
          <p:nvPr/>
        </p:nvSpPr>
        <p:spPr>
          <a:xfrm>
            <a:off x="6208713" y="1189038"/>
            <a:ext cx="2435225" cy="884237"/>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1</a:t>
            </a:r>
            <a:r>
              <a:rPr lang="en-US" sz="2400" dirty="0"/>
              <a:t>:</a:t>
            </a:r>
            <a:br>
              <a:rPr lang="en-US" sz="2400" dirty="0"/>
            </a:br>
            <a:r>
              <a:rPr lang="en-US" sz="2400" dirty="0"/>
              <a:t>initial </a:t>
            </a:r>
            <a:r>
              <a:rPr lang="en-US" sz="2400" dirty="0" err="1"/>
              <a:t>eq’m</a:t>
            </a:r>
            <a:r>
              <a:rPr lang="en-US" sz="2400" dirty="0"/>
              <a:t> at </a:t>
            </a:r>
            <a:r>
              <a:rPr lang="en-US" sz="2400" b="1" dirty="0"/>
              <a:t>A</a:t>
            </a:r>
          </a:p>
        </p:txBody>
      </p:sp>
      <p:grpSp>
        <p:nvGrpSpPr>
          <p:cNvPr id="64516" name="Group 110"/>
          <p:cNvGrpSpPr>
            <a:grpSpLocks/>
          </p:cNvGrpSpPr>
          <p:nvPr/>
        </p:nvGrpSpPr>
        <p:grpSpPr bwMode="auto">
          <a:xfrm>
            <a:off x="319088" y="4060825"/>
            <a:ext cx="3608387" cy="1946275"/>
            <a:chOff x="319418" y="4060825"/>
            <a:chExt cx="3608524" cy="1946593"/>
          </a:xfrm>
        </p:grpSpPr>
        <p:grpSp>
          <p:nvGrpSpPr>
            <p:cNvPr id="64576" name="Group 51"/>
            <p:cNvGrpSpPr>
              <a:grpSpLocks/>
            </p:cNvGrpSpPr>
            <p:nvPr/>
          </p:nvGrpSpPr>
          <p:grpSpPr bwMode="auto">
            <a:xfrm>
              <a:off x="1047750" y="4363143"/>
              <a:ext cx="2276661" cy="1183581"/>
              <a:chOff x="7334280" y="4533912"/>
              <a:chExt cx="1012836" cy="920760"/>
            </a:xfrm>
          </p:grpSpPr>
          <p:cxnSp>
            <p:nvCxnSpPr>
              <p:cNvPr id="49" name="Straight Connector 48"/>
              <p:cNvCxnSpPr/>
              <p:nvPr/>
            </p:nvCxnSpPr>
            <p:spPr>
              <a:xfrm>
                <a:off x="7334439" y="4533411"/>
                <a:ext cx="1012792"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886505" y="4994136"/>
                <a:ext cx="92145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4577" name="Text Box 9"/>
            <p:cNvSpPr txBox="1">
              <a:spLocks noChangeArrowheads="1"/>
            </p:cNvSpPr>
            <p:nvPr/>
          </p:nvSpPr>
          <p:spPr bwMode="auto">
            <a:xfrm>
              <a:off x="319418" y="4060825"/>
              <a:ext cx="8143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 </a:t>
              </a:r>
              <a:r>
                <a:rPr lang="en-US" sz="2600" b="1" baseline="-25000">
                  <a:latin typeface="Times New Roman" pitchFamily="18" charset="0"/>
                  <a:cs typeface="Times New Roman" pitchFamily="18" charset="0"/>
                </a:rPr>
                <a:t>– 1</a:t>
              </a:r>
              <a:endParaRPr lang="en-US" sz="2600"/>
            </a:p>
          </p:txBody>
        </p:sp>
        <p:sp>
          <p:nvSpPr>
            <p:cNvPr id="64578" name="Text Box 8"/>
            <p:cNvSpPr txBox="1">
              <a:spLocks noChangeArrowheads="1"/>
            </p:cNvSpPr>
            <p:nvPr/>
          </p:nvSpPr>
          <p:spPr bwMode="auto">
            <a:xfrm>
              <a:off x="3148600" y="5514975"/>
              <a:ext cx="77934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 –</a:t>
              </a:r>
              <a:r>
                <a:rPr lang="en-US" sz="2600" b="1" baseline="-25000">
                  <a:latin typeface="Times New Roman" pitchFamily="18" charset="0"/>
                  <a:cs typeface="Times New Roman" pitchFamily="18" charset="0"/>
                </a:rPr>
                <a:t>1</a:t>
              </a:r>
              <a:endParaRPr lang="en-US" sz="2600" b="1">
                <a:latin typeface="Times New Roman" pitchFamily="18" charset="0"/>
                <a:cs typeface="Times New Roman" pitchFamily="18" charset="0"/>
              </a:endParaRPr>
            </a:p>
          </p:txBody>
        </p:sp>
      </p:grpSp>
      <p:sp>
        <p:nvSpPr>
          <p:cNvPr id="49202" name="Line 46"/>
          <p:cNvSpPr>
            <a:spLocks noChangeShapeType="1"/>
          </p:cNvSpPr>
          <p:nvPr/>
        </p:nvSpPr>
        <p:spPr bwMode="auto">
          <a:xfrm rot="5400000" flipH="1">
            <a:off x="2845594" y="3129756"/>
            <a:ext cx="1841500" cy="46038"/>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04" name="Line 46"/>
          <p:cNvSpPr>
            <a:spLocks noChangeShapeType="1"/>
          </p:cNvSpPr>
          <p:nvPr/>
        </p:nvSpPr>
        <p:spPr bwMode="auto">
          <a:xfrm rot="5400000" flipH="1">
            <a:off x="3889376" y="2557462"/>
            <a:ext cx="265112" cy="4763"/>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9" name="TextBox 88"/>
          <p:cNvSpPr txBox="1"/>
          <p:nvPr/>
        </p:nvSpPr>
        <p:spPr>
          <a:xfrm>
            <a:off x="6234113" y="1203325"/>
            <a:ext cx="2441575" cy="3911600"/>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400" dirty="0"/>
              <a:t>:</a:t>
            </a:r>
            <a:br>
              <a:rPr lang="en-US" sz="2400" dirty="0"/>
            </a:br>
            <a:r>
              <a:rPr lang="en-US" sz="2400" dirty="0"/>
              <a:t>Supply shock </a:t>
            </a:r>
            <a:br>
              <a:rPr lang="en-US" sz="2400" dirty="0"/>
            </a:br>
            <a:r>
              <a:rPr lang="en-US" sz="2400" dirty="0"/>
              <a:t>(</a:t>
            </a:r>
            <a:r>
              <a:rPr lang="el-GR" sz="2600" b="1" i="1" dirty="0">
                <a:latin typeface="Times New Roman" pitchFamily="18" charset="0"/>
                <a:cs typeface="Times New Roman" pitchFamily="18" charset="0"/>
              </a:rPr>
              <a:t>ν</a:t>
            </a:r>
            <a:r>
              <a:rPr lang="en-US" sz="2400" dirty="0"/>
              <a:t> &gt; 0) shifts </a:t>
            </a:r>
            <a:br>
              <a:rPr lang="en-US" sz="2400" dirty="0"/>
            </a:br>
            <a:r>
              <a:rPr lang="en-US" sz="2400" dirty="0"/>
              <a:t>DAS upward; inflation rises, central bank responds by raising real interest rate, output falls. </a:t>
            </a:r>
            <a:endParaRPr lang="en-US" sz="2400" b="1" dirty="0"/>
          </a:p>
        </p:txBody>
      </p:sp>
      <p:sp>
        <p:nvSpPr>
          <p:cNvPr id="91" name="TextBox 90"/>
          <p:cNvSpPr txBox="1"/>
          <p:nvPr/>
        </p:nvSpPr>
        <p:spPr>
          <a:xfrm>
            <a:off x="6116638" y="1211263"/>
            <a:ext cx="2651125" cy="315277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+ 1 </a:t>
            </a:r>
            <a:r>
              <a:rPr lang="en-US" sz="2400" dirty="0"/>
              <a:t>:</a:t>
            </a:r>
            <a:br>
              <a:rPr lang="en-US" sz="2400" dirty="0"/>
            </a:br>
            <a:r>
              <a:rPr lang="en-US" sz="2400" dirty="0"/>
              <a:t>Supply shock </a:t>
            </a:r>
            <a:br>
              <a:rPr lang="en-US" sz="2400" dirty="0"/>
            </a:br>
            <a:r>
              <a:rPr lang="en-US" sz="2400" dirty="0"/>
              <a:t>is over (</a:t>
            </a:r>
            <a:r>
              <a:rPr lang="el-GR" sz="2600" b="1" i="1" dirty="0">
                <a:latin typeface="Times New Roman" pitchFamily="18" charset="0"/>
                <a:cs typeface="Times New Roman" pitchFamily="18" charset="0"/>
              </a:rPr>
              <a:t>ν</a:t>
            </a:r>
            <a:r>
              <a:rPr lang="en-US" sz="2400" dirty="0"/>
              <a:t> = 0) </a:t>
            </a:r>
            <a:br>
              <a:rPr lang="en-US" sz="2400" dirty="0"/>
            </a:br>
            <a:r>
              <a:rPr lang="en-US" sz="2400" dirty="0"/>
              <a:t>but DAS does not return to its initial position due to higher inflation expectations.</a:t>
            </a:r>
            <a:endParaRPr lang="en-US" sz="2400" b="1" dirty="0"/>
          </a:p>
        </p:txBody>
      </p:sp>
      <p:sp>
        <p:nvSpPr>
          <p:cNvPr id="92" name="TextBox 91"/>
          <p:cNvSpPr txBox="1"/>
          <p:nvPr/>
        </p:nvSpPr>
        <p:spPr>
          <a:xfrm>
            <a:off x="6132513" y="1250950"/>
            <a:ext cx="2703512" cy="4591050"/>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+ 2</a:t>
            </a:r>
            <a:r>
              <a:rPr lang="en-US" sz="2400" dirty="0"/>
              <a:t>:</a:t>
            </a:r>
            <a:br>
              <a:rPr lang="en-US" sz="2400" dirty="0"/>
            </a:br>
            <a:r>
              <a:rPr lang="en-US" sz="2400" dirty="0"/>
              <a:t>As inflation falls, inflation expectations fall, DAS moves downward, </a:t>
            </a:r>
            <a:br>
              <a:rPr lang="en-US" sz="2400" dirty="0"/>
            </a:br>
            <a:r>
              <a:rPr lang="en-US" sz="2400" dirty="0"/>
              <a:t>output rises.  </a:t>
            </a:r>
            <a:endParaRPr lang="en-US" sz="2400" b="1" dirty="0"/>
          </a:p>
        </p:txBody>
      </p:sp>
      <p:sp>
        <p:nvSpPr>
          <p:cNvPr id="104" name="Line 46"/>
          <p:cNvSpPr>
            <a:spLocks noChangeShapeType="1"/>
          </p:cNvSpPr>
          <p:nvPr/>
        </p:nvSpPr>
        <p:spPr bwMode="auto">
          <a:xfrm rot="5400000" flipH="1">
            <a:off x="3844926" y="2217737"/>
            <a:ext cx="265112" cy="4763"/>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64523" name="Group 105"/>
          <p:cNvGrpSpPr>
            <a:grpSpLocks/>
          </p:cNvGrpSpPr>
          <p:nvPr/>
        </p:nvGrpSpPr>
        <p:grpSpPr bwMode="auto">
          <a:xfrm>
            <a:off x="788988" y="1303338"/>
            <a:ext cx="5181600" cy="4460875"/>
            <a:chOff x="789318" y="1303338"/>
            <a:chExt cx="5181227" cy="4460875"/>
          </a:xfrm>
        </p:grpSpPr>
        <p:grpSp>
          <p:nvGrpSpPr>
            <p:cNvPr id="64559" name="Group 53"/>
            <p:cNvGrpSpPr>
              <a:grpSpLocks/>
            </p:cNvGrpSpPr>
            <p:nvPr/>
          </p:nvGrpSpPr>
          <p:grpSpPr bwMode="auto">
            <a:xfrm>
              <a:off x="789318" y="1381125"/>
              <a:ext cx="4954588" cy="4383088"/>
              <a:chOff x="914401" y="1218064"/>
              <a:chExt cx="4954137" cy="4382469"/>
            </a:xfrm>
          </p:grpSpPr>
          <p:grpSp>
            <p:nvGrpSpPr>
              <p:cNvPr id="64571" name="Group 5"/>
              <p:cNvGrpSpPr>
                <a:grpSpLocks/>
              </p:cNvGrpSpPr>
              <p:nvPr/>
            </p:nvGrpSpPr>
            <p:grpSpPr bwMode="auto">
              <a:xfrm>
                <a:off x="1173707" y="1650429"/>
                <a:ext cx="4258102" cy="3728251"/>
                <a:chOff x="2640" y="1875617"/>
                <a:chExt cx="2496" cy="3728251"/>
              </a:xfrm>
            </p:grpSpPr>
            <p:sp>
              <p:nvSpPr>
                <p:cNvPr id="64574" name="Line 6"/>
                <p:cNvSpPr>
                  <a:spLocks noChangeShapeType="1"/>
                </p:cNvSpPr>
                <p:nvPr/>
              </p:nvSpPr>
              <p:spPr bwMode="auto">
                <a:xfrm>
                  <a:off x="2640" y="1875617"/>
                  <a:ext cx="0" cy="3725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5" name="Line 7"/>
                <p:cNvSpPr>
                  <a:spLocks noChangeShapeType="1"/>
                </p:cNvSpPr>
                <p:nvPr/>
              </p:nvSpPr>
              <p:spPr bwMode="auto">
                <a:xfrm>
                  <a:off x="2640" y="56038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4572" name="Text Box 8"/>
              <p:cNvSpPr txBox="1">
                <a:spLocks noChangeArrowheads="1"/>
              </p:cNvSpPr>
              <p:nvPr/>
            </p:nvSpPr>
            <p:spPr bwMode="auto">
              <a:xfrm>
                <a:off x="5457968" y="5154257"/>
                <a:ext cx="41057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a:latin typeface="Times New Roman" pitchFamily="18" charset="0"/>
                    <a:cs typeface="Times New Roman" pitchFamily="18" charset="0"/>
                  </a:rPr>
                  <a:t> </a:t>
                </a:r>
              </a:p>
            </p:txBody>
          </p:sp>
          <p:sp>
            <p:nvSpPr>
              <p:cNvPr id="64573" name="Text Box 9"/>
              <p:cNvSpPr txBox="1">
                <a:spLocks noChangeArrowheads="1"/>
              </p:cNvSpPr>
              <p:nvPr/>
            </p:nvSpPr>
            <p:spPr bwMode="auto">
              <a:xfrm>
                <a:off x="914401" y="1218064"/>
                <a:ext cx="532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endParaRPr lang="en-US" sz="2600"/>
              </a:p>
            </p:txBody>
          </p:sp>
        </p:grpSp>
        <p:grpSp>
          <p:nvGrpSpPr>
            <p:cNvPr id="64560" name="Group 104"/>
            <p:cNvGrpSpPr>
              <a:grpSpLocks/>
            </p:cNvGrpSpPr>
            <p:nvPr/>
          </p:nvGrpSpPr>
          <p:grpSpPr bwMode="auto">
            <a:xfrm>
              <a:off x="1929623" y="3320902"/>
              <a:ext cx="4040922" cy="1755149"/>
              <a:chOff x="1929623" y="3320902"/>
              <a:chExt cx="4040922" cy="1755149"/>
            </a:xfrm>
          </p:grpSpPr>
          <p:sp>
            <p:nvSpPr>
              <p:cNvPr id="64569" name="Line 33"/>
              <p:cNvSpPr>
                <a:spLocks noChangeShapeType="1"/>
              </p:cNvSpPr>
              <p:nvPr/>
            </p:nvSpPr>
            <p:spPr bwMode="auto">
              <a:xfrm flipV="1">
                <a:off x="1929623" y="3563163"/>
                <a:ext cx="2959100" cy="1512888"/>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0" name="Text Box 38"/>
              <p:cNvSpPr txBox="1">
                <a:spLocks noChangeArrowheads="1"/>
              </p:cNvSpPr>
              <p:nvPr/>
            </p:nvSpPr>
            <p:spPr bwMode="auto">
              <a:xfrm>
                <a:off x="4925970" y="3320902"/>
                <a:ext cx="1044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-1</a:t>
                </a:r>
              </a:p>
            </p:txBody>
          </p:sp>
        </p:grpSp>
        <p:grpSp>
          <p:nvGrpSpPr>
            <p:cNvPr id="64561" name="Group 80"/>
            <p:cNvGrpSpPr>
              <a:grpSpLocks/>
            </p:cNvGrpSpPr>
            <p:nvPr/>
          </p:nvGrpSpPr>
          <p:grpSpPr bwMode="auto">
            <a:xfrm>
              <a:off x="3136738" y="1303338"/>
              <a:ext cx="857250" cy="4232275"/>
              <a:chOff x="2605088" y="1303338"/>
              <a:chExt cx="857250" cy="4232275"/>
            </a:xfrm>
          </p:grpSpPr>
          <p:sp>
            <p:nvSpPr>
              <p:cNvPr id="64565" name="Line 21"/>
              <p:cNvSpPr>
                <a:spLocks noChangeShapeType="1"/>
              </p:cNvSpPr>
              <p:nvPr/>
            </p:nvSpPr>
            <p:spPr bwMode="auto">
              <a:xfrm flipH="1">
                <a:off x="2790825" y="1714500"/>
                <a:ext cx="4763" cy="3821113"/>
              </a:xfrm>
              <a:prstGeom prst="line">
                <a:avLst/>
              </a:prstGeom>
              <a:noFill/>
              <a:ln w="349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4566" name="Group 95"/>
              <p:cNvGrpSpPr>
                <a:grpSpLocks/>
              </p:cNvGrpSpPr>
              <p:nvPr/>
            </p:nvGrpSpPr>
            <p:grpSpPr bwMode="auto">
              <a:xfrm>
                <a:off x="2605088" y="1303338"/>
                <a:ext cx="857250" cy="492125"/>
                <a:chOff x="4224290" y="2290758"/>
                <a:chExt cx="858673" cy="492443"/>
              </a:xfrm>
            </p:grpSpPr>
            <p:sp>
              <p:nvSpPr>
                <p:cNvPr id="64567" name="Text Box 8"/>
                <p:cNvSpPr txBox="1">
                  <a:spLocks noChangeArrowheads="1"/>
                </p:cNvSpPr>
                <p:nvPr/>
              </p:nvSpPr>
              <p:spPr bwMode="auto">
                <a:xfrm>
                  <a:off x="4224290" y="2290758"/>
                  <a:ext cx="85867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endParaRPr lang="en-US" sz="2600">
                    <a:latin typeface="Times New Roman" pitchFamily="18" charset="0"/>
                    <a:cs typeface="Times New Roman" pitchFamily="18" charset="0"/>
                  </a:endParaRPr>
                </a:p>
              </p:txBody>
            </p:sp>
            <p:cxnSp>
              <p:nvCxnSpPr>
                <p:cNvPr id="98" name="Straight Connector 97"/>
                <p:cNvCxnSpPr/>
                <p:nvPr/>
              </p:nvCxnSpPr>
              <p:spPr>
                <a:xfrm>
                  <a:off x="4362946" y="2373361"/>
                  <a:ext cx="20034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4562" name="Group 79"/>
            <p:cNvGrpSpPr>
              <a:grpSpLocks/>
            </p:cNvGrpSpPr>
            <p:nvPr/>
          </p:nvGrpSpPr>
          <p:grpSpPr bwMode="auto">
            <a:xfrm>
              <a:off x="1959426" y="2030680"/>
              <a:ext cx="2429885" cy="3390866"/>
              <a:chOff x="1918833" y="2137005"/>
              <a:chExt cx="2429885" cy="3390866"/>
            </a:xfrm>
          </p:grpSpPr>
          <p:sp>
            <p:nvSpPr>
              <p:cNvPr id="64563" name="Text Box 38"/>
              <p:cNvSpPr txBox="1">
                <a:spLocks noChangeArrowheads="1"/>
              </p:cNvSpPr>
              <p:nvPr/>
            </p:nvSpPr>
            <p:spPr bwMode="auto">
              <a:xfrm>
                <a:off x="3702936" y="5096984"/>
                <a:ext cx="6457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DAD</a:t>
                </a:r>
                <a:endParaRPr lang="en-US" sz="2400" b="1" baseline="-25000">
                  <a:latin typeface="Times New Roman" pitchFamily="18" charset="0"/>
                  <a:cs typeface="Times New Roman" pitchFamily="18" charset="0"/>
                </a:endParaRPr>
              </a:p>
            </p:txBody>
          </p:sp>
          <p:sp>
            <p:nvSpPr>
              <p:cNvPr id="64564" name="Line 33"/>
              <p:cNvSpPr>
                <a:spLocks noChangeShapeType="1"/>
              </p:cNvSpPr>
              <p:nvPr/>
            </p:nvSpPr>
            <p:spPr bwMode="auto">
              <a:xfrm>
                <a:off x="1918833" y="2137005"/>
                <a:ext cx="1789973" cy="3018271"/>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64524" name="Group 72"/>
          <p:cNvGrpSpPr>
            <a:grpSpLocks/>
          </p:cNvGrpSpPr>
          <p:nvPr/>
        </p:nvGrpSpPr>
        <p:grpSpPr bwMode="auto">
          <a:xfrm>
            <a:off x="3284538" y="4205288"/>
            <a:ext cx="452437" cy="430212"/>
            <a:chOff x="2740025" y="4549775"/>
            <a:chExt cx="452438" cy="430887"/>
          </a:xfrm>
        </p:grpSpPr>
        <p:sp>
          <p:nvSpPr>
            <p:cNvPr id="99" name="Oval 98"/>
            <p:cNvSpPr>
              <a:spLocks noChangeAspect="1"/>
            </p:cNvSpPr>
            <p:nvPr/>
          </p:nvSpPr>
          <p:spPr>
            <a:xfrm>
              <a:off x="2740025" y="4657894"/>
              <a:ext cx="109537" cy="1097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Text Box 8"/>
            <p:cNvSpPr txBox="1">
              <a:spLocks noChangeArrowheads="1"/>
            </p:cNvSpPr>
            <p:nvPr/>
          </p:nvSpPr>
          <p:spPr bwMode="auto">
            <a:xfrm>
              <a:off x="2819400" y="4549775"/>
              <a:ext cx="373063" cy="430887"/>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A</a:t>
              </a:r>
            </a:p>
          </p:txBody>
        </p:sp>
      </p:grpSp>
      <p:grpSp>
        <p:nvGrpSpPr>
          <p:cNvPr id="13" name="Group 82"/>
          <p:cNvGrpSpPr>
            <a:grpSpLocks/>
          </p:cNvGrpSpPr>
          <p:nvPr/>
        </p:nvGrpSpPr>
        <p:grpSpPr bwMode="auto">
          <a:xfrm>
            <a:off x="1443038" y="1544638"/>
            <a:ext cx="3686175" cy="1798637"/>
            <a:chOff x="1966913" y="2755734"/>
            <a:chExt cx="3685719" cy="1798804"/>
          </a:xfrm>
        </p:grpSpPr>
        <p:sp>
          <p:nvSpPr>
            <p:cNvPr id="64555" name="Text Box 38"/>
            <p:cNvSpPr txBox="1">
              <a:spLocks noChangeArrowheads="1"/>
            </p:cNvSpPr>
            <p:nvPr/>
          </p:nvSpPr>
          <p:spPr bwMode="auto">
            <a:xfrm>
              <a:off x="4951454" y="2755734"/>
              <a:ext cx="70117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sp>
          <p:nvSpPr>
            <p:cNvPr id="64556" name="Line 33"/>
            <p:cNvSpPr>
              <a:spLocks noChangeShapeType="1"/>
            </p:cNvSpPr>
            <p:nvPr/>
          </p:nvSpPr>
          <p:spPr bwMode="auto">
            <a:xfrm flipV="1">
              <a:off x="1966913" y="3041650"/>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 name="Group 111"/>
          <p:cNvGrpSpPr>
            <a:grpSpLocks/>
          </p:cNvGrpSpPr>
          <p:nvPr/>
        </p:nvGrpSpPr>
        <p:grpSpPr bwMode="auto">
          <a:xfrm>
            <a:off x="477838" y="2392363"/>
            <a:ext cx="2193925" cy="3621087"/>
            <a:chOff x="478206" y="2392536"/>
            <a:chExt cx="2192988" cy="3620914"/>
          </a:xfrm>
        </p:grpSpPr>
        <p:sp>
          <p:nvSpPr>
            <p:cNvPr id="64547" name="Text Box 8"/>
            <p:cNvSpPr txBox="1">
              <a:spLocks noChangeArrowheads="1"/>
            </p:cNvSpPr>
            <p:nvPr/>
          </p:nvSpPr>
          <p:spPr bwMode="auto">
            <a:xfrm>
              <a:off x="2116147" y="5521325"/>
              <a:ext cx="5318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a:t>
              </a:r>
              <a:endParaRPr lang="en-US" sz="2600" b="1">
                <a:latin typeface="Times New Roman" pitchFamily="18" charset="0"/>
                <a:cs typeface="Times New Roman" pitchFamily="18" charset="0"/>
              </a:endParaRPr>
            </a:p>
          </p:txBody>
        </p:sp>
        <p:grpSp>
          <p:nvGrpSpPr>
            <p:cNvPr id="64548" name="Group 73"/>
            <p:cNvGrpSpPr>
              <a:grpSpLocks/>
            </p:cNvGrpSpPr>
            <p:nvPr/>
          </p:nvGrpSpPr>
          <p:grpSpPr bwMode="auto">
            <a:xfrm>
              <a:off x="2315594" y="2392536"/>
              <a:ext cx="355600" cy="491324"/>
              <a:chOff x="4468776" y="3964796"/>
              <a:chExt cx="355600" cy="491324"/>
            </a:xfrm>
          </p:grpSpPr>
          <p:sp>
            <p:nvSpPr>
              <p:cNvPr id="42" name="Oval 41"/>
              <p:cNvSpPr>
                <a:spLocks noChangeAspect="1"/>
              </p:cNvSpPr>
              <p:nvPr/>
            </p:nvSpPr>
            <p:spPr>
              <a:xfrm>
                <a:off x="4540334" y="4347365"/>
                <a:ext cx="109491" cy="1095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Text Box 8"/>
              <p:cNvSpPr txBox="1">
                <a:spLocks noChangeArrowheads="1"/>
              </p:cNvSpPr>
              <p:nvPr/>
            </p:nvSpPr>
            <p:spPr bwMode="auto">
              <a:xfrm>
                <a:off x="4468928" y="3964796"/>
                <a:ext cx="355448" cy="431780"/>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B</a:t>
                </a:r>
              </a:p>
            </p:txBody>
          </p:sp>
        </p:grpSp>
        <p:sp>
          <p:nvSpPr>
            <p:cNvPr id="64549" name="Text Box 9"/>
            <p:cNvSpPr txBox="1">
              <a:spLocks noChangeArrowheads="1"/>
            </p:cNvSpPr>
            <p:nvPr/>
          </p:nvSpPr>
          <p:spPr bwMode="auto">
            <a:xfrm>
              <a:off x="478206" y="2514286"/>
              <a:ext cx="644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a:t>
              </a:r>
              <a:endParaRPr lang="en-US" sz="2600"/>
            </a:p>
          </p:txBody>
        </p:sp>
        <p:grpSp>
          <p:nvGrpSpPr>
            <p:cNvPr id="64550" name="Group 55"/>
            <p:cNvGrpSpPr>
              <a:grpSpLocks/>
            </p:cNvGrpSpPr>
            <p:nvPr/>
          </p:nvGrpSpPr>
          <p:grpSpPr bwMode="auto">
            <a:xfrm>
              <a:off x="1047750" y="2824191"/>
              <a:ext cx="1385235" cy="2719359"/>
              <a:chOff x="7334280" y="4533912"/>
              <a:chExt cx="1012836" cy="920760"/>
            </a:xfrm>
          </p:grpSpPr>
          <p:cxnSp>
            <p:nvCxnSpPr>
              <p:cNvPr id="57" name="Straight Connector 56"/>
              <p:cNvCxnSpPr/>
              <p:nvPr/>
            </p:nvCxnSpPr>
            <p:spPr>
              <a:xfrm>
                <a:off x="7334371" y="4533954"/>
                <a:ext cx="1012881"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7886889" y="4994317"/>
                <a:ext cx="920725"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grpSp>
        <p:nvGrpSpPr>
          <p:cNvPr id="17" name="Group 107"/>
          <p:cNvGrpSpPr>
            <a:grpSpLocks/>
          </p:cNvGrpSpPr>
          <p:nvPr/>
        </p:nvGrpSpPr>
        <p:grpSpPr bwMode="auto">
          <a:xfrm>
            <a:off x="1511300" y="1892300"/>
            <a:ext cx="3892550" cy="1760538"/>
            <a:chOff x="1510610" y="1891758"/>
            <a:chExt cx="3893689" cy="1761087"/>
          </a:xfrm>
        </p:grpSpPr>
        <p:grpSp>
          <p:nvGrpSpPr>
            <p:cNvPr id="64541" name="Group 83"/>
            <p:cNvGrpSpPr>
              <a:grpSpLocks/>
            </p:cNvGrpSpPr>
            <p:nvPr/>
          </p:nvGrpSpPr>
          <p:grpSpPr bwMode="auto">
            <a:xfrm>
              <a:off x="1510610" y="1891758"/>
              <a:ext cx="3893689" cy="1761087"/>
              <a:chOff x="1946275" y="2307676"/>
              <a:chExt cx="3893689" cy="1761087"/>
            </a:xfrm>
          </p:grpSpPr>
          <p:sp>
            <p:nvSpPr>
              <p:cNvPr id="64545" name="Line 33"/>
              <p:cNvSpPr>
                <a:spLocks noChangeShapeType="1"/>
              </p:cNvSpPr>
              <p:nvPr/>
            </p:nvSpPr>
            <p:spPr bwMode="auto">
              <a:xfrm flipV="1">
                <a:off x="1946275" y="2555875"/>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6" name="Text Box 38"/>
              <p:cNvSpPr txBox="1">
                <a:spLocks noChangeArrowheads="1"/>
              </p:cNvSpPr>
              <p:nvPr/>
            </p:nvSpPr>
            <p:spPr bwMode="auto">
              <a:xfrm>
                <a:off x="4944089" y="2307676"/>
                <a:ext cx="895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+1</a:t>
                </a:r>
              </a:p>
            </p:txBody>
          </p:sp>
        </p:grpSp>
        <p:grpSp>
          <p:nvGrpSpPr>
            <p:cNvPr id="64542" name="Group 74"/>
            <p:cNvGrpSpPr>
              <a:grpSpLocks/>
            </p:cNvGrpSpPr>
            <p:nvPr/>
          </p:nvGrpSpPr>
          <p:grpSpPr bwMode="auto">
            <a:xfrm>
              <a:off x="2442925" y="2707106"/>
              <a:ext cx="392113" cy="452684"/>
              <a:chOff x="4014449" y="3027116"/>
              <a:chExt cx="392113" cy="452684"/>
            </a:xfrm>
          </p:grpSpPr>
          <p:sp>
            <p:nvSpPr>
              <p:cNvPr id="43" name="Oval 42"/>
              <p:cNvSpPr>
                <a:spLocks noChangeAspect="1"/>
              </p:cNvSpPr>
              <p:nvPr/>
            </p:nvSpPr>
            <p:spPr>
              <a:xfrm>
                <a:off x="4119076" y="3371004"/>
                <a:ext cx="109569" cy="109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Text Box 8"/>
              <p:cNvSpPr txBox="1">
                <a:spLocks noChangeArrowheads="1"/>
              </p:cNvSpPr>
              <p:nvPr/>
            </p:nvSpPr>
            <p:spPr bwMode="auto">
              <a:xfrm>
                <a:off x="4014270" y="3026410"/>
                <a:ext cx="392227" cy="431935"/>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C</a:t>
                </a:r>
              </a:p>
            </p:txBody>
          </p:sp>
        </p:grpSp>
      </p:grpSp>
      <p:grpSp>
        <p:nvGrpSpPr>
          <p:cNvPr id="20" name="Group 84"/>
          <p:cNvGrpSpPr>
            <a:grpSpLocks/>
          </p:cNvGrpSpPr>
          <p:nvPr/>
        </p:nvGrpSpPr>
        <p:grpSpPr bwMode="auto">
          <a:xfrm>
            <a:off x="1625600" y="2206625"/>
            <a:ext cx="3935413" cy="1730375"/>
            <a:chOff x="1835150" y="1910429"/>
            <a:chExt cx="3935523" cy="1729709"/>
          </a:xfrm>
        </p:grpSpPr>
        <p:sp>
          <p:nvSpPr>
            <p:cNvPr id="64539" name="Line 33"/>
            <p:cNvSpPr>
              <a:spLocks noChangeShapeType="1"/>
            </p:cNvSpPr>
            <p:nvPr/>
          </p:nvSpPr>
          <p:spPr bwMode="auto">
            <a:xfrm flipV="1">
              <a:off x="1835150" y="2127250"/>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0" name="Text Box 38"/>
            <p:cNvSpPr txBox="1">
              <a:spLocks noChangeArrowheads="1"/>
            </p:cNvSpPr>
            <p:nvPr/>
          </p:nvSpPr>
          <p:spPr bwMode="auto">
            <a:xfrm>
              <a:off x="4820758" y="1910429"/>
              <a:ext cx="94991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+2</a:t>
              </a:r>
            </a:p>
          </p:txBody>
        </p:sp>
      </p:grpSp>
      <p:grpSp>
        <p:nvGrpSpPr>
          <p:cNvPr id="21" name="Group 114"/>
          <p:cNvGrpSpPr>
            <a:grpSpLocks/>
          </p:cNvGrpSpPr>
          <p:nvPr/>
        </p:nvGrpSpPr>
        <p:grpSpPr bwMode="auto">
          <a:xfrm>
            <a:off x="288925" y="2960688"/>
            <a:ext cx="3086100" cy="3046412"/>
            <a:chOff x="289376" y="2960370"/>
            <a:chExt cx="3086053" cy="3047048"/>
          </a:xfrm>
        </p:grpSpPr>
        <p:grpSp>
          <p:nvGrpSpPr>
            <p:cNvPr id="64531" name="Group 75"/>
            <p:cNvGrpSpPr>
              <a:grpSpLocks/>
            </p:cNvGrpSpPr>
            <p:nvPr/>
          </p:nvGrpSpPr>
          <p:grpSpPr bwMode="auto">
            <a:xfrm>
              <a:off x="2625605" y="2960370"/>
              <a:ext cx="377825" cy="461652"/>
              <a:chOff x="3848284" y="2619686"/>
              <a:chExt cx="377825" cy="461652"/>
            </a:xfrm>
          </p:grpSpPr>
          <p:sp>
            <p:nvSpPr>
              <p:cNvPr id="44" name="Oval 43"/>
              <p:cNvSpPr>
                <a:spLocks noChangeAspect="1"/>
              </p:cNvSpPr>
              <p:nvPr/>
            </p:nvSpPr>
            <p:spPr>
              <a:xfrm>
                <a:off x="3932956" y="2972184"/>
                <a:ext cx="109535" cy="1095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Text Box 8"/>
              <p:cNvSpPr txBox="1">
                <a:spLocks noChangeArrowheads="1"/>
              </p:cNvSpPr>
              <p:nvPr/>
            </p:nvSpPr>
            <p:spPr bwMode="auto">
              <a:xfrm>
                <a:off x="3848819" y="2619686"/>
                <a:ext cx="377819" cy="431890"/>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D</a:t>
                </a:r>
              </a:p>
            </p:txBody>
          </p:sp>
        </p:grpSp>
        <p:grpSp>
          <p:nvGrpSpPr>
            <p:cNvPr id="64532" name="Group 52"/>
            <p:cNvGrpSpPr>
              <a:grpSpLocks/>
            </p:cNvGrpSpPr>
            <p:nvPr/>
          </p:nvGrpSpPr>
          <p:grpSpPr bwMode="auto">
            <a:xfrm>
              <a:off x="1049572" y="3355058"/>
              <a:ext cx="1704724" cy="2194952"/>
              <a:chOff x="7333304" y="4533906"/>
              <a:chExt cx="1012839" cy="920769"/>
            </a:xfrm>
          </p:grpSpPr>
          <p:cxnSp>
            <p:nvCxnSpPr>
              <p:cNvPr id="54" name="Straight Connector 53"/>
              <p:cNvCxnSpPr/>
              <p:nvPr/>
            </p:nvCxnSpPr>
            <p:spPr>
              <a:xfrm>
                <a:off x="7333426" y="4534192"/>
                <a:ext cx="1012973"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7886133" y="4994457"/>
                <a:ext cx="92053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4533" name="Text Box 8"/>
            <p:cNvSpPr txBox="1">
              <a:spLocks noChangeArrowheads="1"/>
            </p:cNvSpPr>
            <p:nvPr/>
          </p:nvSpPr>
          <p:spPr bwMode="auto">
            <a:xfrm>
              <a:off x="2516591" y="5514975"/>
              <a:ext cx="8588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 + </a:t>
              </a:r>
              <a:r>
                <a:rPr lang="en-US" sz="2600" b="1" baseline="-25000">
                  <a:latin typeface="Times New Roman" pitchFamily="18" charset="0"/>
                  <a:cs typeface="Times New Roman" pitchFamily="18" charset="0"/>
                </a:rPr>
                <a:t>2</a:t>
              </a:r>
              <a:endParaRPr lang="en-US" sz="2600" b="1">
                <a:latin typeface="Times New Roman" pitchFamily="18" charset="0"/>
                <a:cs typeface="Times New Roman" pitchFamily="18" charset="0"/>
              </a:endParaRPr>
            </a:p>
          </p:txBody>
        </p:sp>
        <p:sp>
          <p:nvSpPr>
            <p:cNvPr id="64534" name="Text Box 9"/>
            <p:cNvSpPr txBox="1">
              <a:spLocks noChangeArrowheads="1"/>
            </p:cNvSpPr>
            <p:nvPr/>
          </p:nvSpPr>
          <p:spPr bwMode="auto">
            <a:xfrm>
              <a:off x="289376" y="3089340"/>
              <a:ext cx="814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 + </a:t>
              </a:r>
              <a:r>
                <a:rPr lang="en-US" sz="2600" b="1" baseline="-25000">
                  <a:latin typeface="Times New Roman" pitchFamily="18" charset="0"/>
                  <a:cs typeface="Times New Roman" pitchFamily="18" charset="0"/>
                </a:rPr>
                <a:t>2</a:t>
              </a:r>
              <a:endParaRPr lang="en-US" sz="2600"/>
            </a:p>
          </p:txBody>
        </p:sp>
      </p:grpSp>
      <p:sp>
        <p:nvSpPr>
          <p:cNvPr id="116" name="TextBox 115"/>
          <p:cNvSpPr txBox="1">
            <a:spLocks noChangeArrowheads="1"/>
          </p:cNvSpPr>
          <p:nvPr/>
        </p:nvSpPr>
        <p:spPr bwMode="auto">
          <a:xfrm>
            <a:off x="6126163" y="3890963"/>
            <a:ext cx="2433637"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This process continues until output returns to its natural rate. </a:t>
            </a:r>
          </a:p>
          <a:p>
            <a:pPr eaLnBrk="1" hangingPunct="1"/>
            <a:r>
              <a:rPr lang="en-US" sz="2400"/>
              <a:t>LR eq’m at </a:t>
            </a:r>
            <a:r>
              <a:rPr lang="en-US" sz="2400" b="1"/>
              <a:t>A</a:t>
            </a:r>
            <a:r>
              <a:rPr lang="en-US" sz="2400"/>
              <a:t>.   </a:t>
            </a:r>
            <a:endParaRPr lang="en-US" sz="2400" b="1"/>
          </a:p>
        </p:txBody>
      </p:sp>
    </p:spTree>
    <p:extLst>
      <p:ext uri="{BB962C8B-B14F-4D97-AF65-F5344CB8AC3E}">
        <p14:creationId xmlns:p14="http://schemas.microsoft.com/office/powerpoint/2010/main" val="46154634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par>
                          <p:cTn id="11" fill="hold" nodeType="afterGroup">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9202"/>
                                        </p:tgtEl>
                                        <p:attrNameLst>
                                          <p:attrName>style.visibility</p:attrName>
                                        </p:attrNameLst>
                                      </p:cBhvr>
                                      <p:to>
                                        <p:strVal val="visible"/>
                                      </p:to>
                                    </p:set>
                                    <p:animEffect transition="in" filter="wipe(down)">
                                      <p:cBhvr>
                                        <p:cTn id="14" dur="500"/>
                                        <p:tgtEl>
                                          <p:spTgt spid="49202"/>
                                        </p:tgtEl>
                                      </p:cBhvr>
                                    </p:animEffect>
                                  </p:childTnLst>
                                </p:cTn>
                              </p:par>
                            </p:childTnLst>
                          </p:cTn>
                        </p:par>
                        <p:par>
                          <p:cTn id="15" fill="hold" nodeType="afterGroup">
                            <p:stCondLst>
                              <p:cond delay="1000"/>
                            </p:stCondLst>
                            <p:childTnLst>
                              <p:par>
                                <p:cTn id="16" presetID="18" presetClass="entr" presetSubtype="3"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trips(upRight)">
                                      <p:cBhvr>
                                        <p:cTn id="18" dur="500"/>
                                        <p:tgtEl>
                                          <p:spTgt spid="13"/>
                                        </p:tgtEl>
                                      </p:cBhvr>
                                    </p:animEffect>
                                  </p:childTnLst>
                                </p:cTn>
                              </p:par>
                            </p:childTnLst>
                          </p:cTn>
                        </p:par>
                        <p:par>
                          <p:cTn id="19" fill="hold" nodeType="afterGroup">
                            <p:stCondLst>
                              <p:cond delay="1500"/>
                            </p:stCondLst>
                            <p:childTnLst>
                              <p:par>
                                <p:cTn id="20" presetID="18" presetClass="entr" presetSubtype="12"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down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par>
                                <p:cTn id="28" presetID="10" presetClass="exit" presetSubtype="0" fill="hold" grpId="1" nodeType="withEffect">
                                  <p:stCondLst>
                                    <p:cond delay="0"/>
                                  </p:stCondLst>
                                  <p:childTnLst>
                                    <p:animEffect transition="out" filter="fade">
                                      <p:cBhvr>
                                        <p:cTn id="29" dur="500"/>
                                        <p:tgtEl>
                                          <p:spTgt spid="89"/>
                                        </p:tgtEl>
                                      </p:cBhvr>
                                    </p:animEffect>
                                    <p:set>
                                      <p:cBhvr>
                                        <p:cTn id="30" dur="1" fill="hold">
                                          <p:stCondLst>
                                            <p:cond delay="499"/>
                                          </p:stCondLst>
                                        </p:cTn>
                                        <p:tgtEl>
                                          <p:spTgt spid="8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9202"/>
                                        </p:tgtEl>
                                      </p:cBhvr>
                                    </p:animEffect>
                                    <p:set>
                                      <p:cBhvr>
                                        <p:cTn id="33" dur="1" fill="hold">
                                          <p:stCondLst>
                                            <p:cond delay="499"/>
                                          </p:stCondLst>
                                        </p:cTn>
                                        <p:tgtEl>
                                          <p:spTgt spid="49202"/>
                                        </p:tgtEl>
                                        <p:attrNameLst>
                                          <p:attrName>style.visibility</p:attrName>
                                        </p:attrNameLst>
                                      </p:cBhvr>
                                      <p:to>
                                        <p:strVal val="hidden"/>
                                      </p:to>
                                    </p:se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wipe(up)">
                                      <p:cBhvr>
                                        <p:cTn id="37" dur="500"/>
                                        <p:tgtEl>
                                          <p:spTgt spid="104"/>
                                        </p:tgtEl>
                                      </p:cBhvr>
                                    </p:animEffect>
                                  </p:childTnLst>
                                </p:cTn>
                              </p:par>
                            </p:childTnLst>
                          </p:cTn>
                        </p:par>
                        <p:par>
                          <p:cTn id="38" fill="hold" nodeType="afterGroup">
                            <p:stCondLst>
                              <p:cond delay="1000"/>
                            </p:stCondLst>
                            <p:childTnLst>
                              <p:par>
                                <p:cTn id="39" presetID="18" presetClass="entr" presetSubtype="3"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strips(upRight)">
                                      <p:cBhvr>
                                        <p:cTn id="41" dur="500"/>
                                        <p:tgtEl>
                                          <p:spTgt spid="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500"/>
                                        <p:tgtEl>
                                          <p:spTgt spid="92"/>
                                        </p:tgtEl>
                                      </p:cBhvr>
                                    </p:animEffect>
                                  </p:childTnLst>
                                </p:cTn>
                              </p:par>
                              <p:par>
                                <p:cTn id="47" presetID="10" presetClass="exit" presetSubtype="0" fill="hold" grpId="1" nodeType="withEffect">
                                  <p:stCondLst>
                                    <p:cond delay="0"/>
                                  </p:stCondLst>
                                  <p:childTnLst>
                                    <p:animEffect transition="out" filter="fade">
                                      <p:cBhvr>
                                        <p:cTn id="48" dur="500"/>
                                        <p:tgtEl>
                                          <p:spTgt spid="91"/>
                                        </p:tgtEl>
                                      </p:cBhvr>
                                    </p:animEffect>
                                    <p:set>
                                      <p:cBhvr>
                                        <p:cTn id="49" dur="1" fill="hold">
                                          <p:stCondLst>
                                            <p:cond delay="499"/>
                                          </p:stCondLst>
                                        </p:cTn>
                                        <p:tgtEl>
                                          <p:spTgt spid="91"/>
                                        </p:tgtEl>
                                        <p:attrNameLst>
                                          <p:attrName>style.visibility</p:attrName>
                                        </p:attrNameLst>
                                      </p:cBhvr>
                                      <p:to>
                                        <p:strVal val="hidden"/>
                                      </p:to>
                                    </p:set>
                                  </p:childTnLst>
                                </p:cTn>
                              </p:par>
                            </p:childTnLst>
                          </p:cTn>
                        </p:par>
                        <p:par>
                          <p:cTn id="50" fill="hold" nodeType="afterGroup">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49204"/>
                                        </p:tgtEl>
                                        <p:attrNameLst>
                                          <p:attrName>style.visibility</p:attrName>
                                        </p:attrNameLst>
                                      </p:cBhvr>
                                      <p:to>
                                        <p:strVal val="visible"/>
                                      </p:to>
                                    </p:set>
                                    <p:animEffect transition="in" filter="wipe(up)">
                                      <p:cBhvr>
                                        <p:cTn id="53" dur="500"/>
                                        <p:tgtEl>
                                          <p:spTgt spid="49204"/>
                                        </p:tgtEl>
                                      </p:cBhvr>
                                    </p:animEffect>
                                  </p:childTnLst>
                                </p:cTn>
                              </p:par>
                              <p:par>
                                <p:cTn id="54" presetID="10" presetClass="exit" presetSubtype="0" fill="hold" grpId="1" nodeType="withEffect">
                                  <p:stCondLst>
                                    <p:cond delay="0"/>
                                  </p:stCondLst>
                                  <p:childTnLst>
                                    <p:animEffect transition="out" filter="fade">
                                      <p:cBhvr>
                                        <p:cTn id="55" dur="500"/>
                                        <p:tgtEl>
                                          <p:spTgt spid="104"/>
                                        </p:tgtEl>
                                      </p:cBhvr>
                                    </p:animEffect>
                                    <p:set>
                                      <p:cBhvr>
                                        <p:cTn id="56" dur="1" fill="hold">
                                          <p:stCondLst>
                                            <p:cond delay="499"/>
                                          </p:stCondLst>
                                        </p:cTn>
                                        <p:tgtEl>
                                          <p:spTgt spid="104"/>
                                        </p:tgtEl>
                                        <p:attrNameLst>
                                          <p:attrName>style.visibility</p:attrName>
                                        </p:attrNameLst>
                                      </p:cBhvr>
                                      <p:to>
                                        <p:strVal val="hidden"/>
                                      </p:to>
                                    </p:set>
                                  </p:childTnLst>
                                </p:cTn>
                              </p:par>
                            </p:childTnLst>
                          </p:cTn>
                        </p:par>
                        <p:par>
                          <p:cTn id="57" fill="hold" nodeType="afterGroup">
                            <p:stCondLst>
                              <p:cond delay="1000"/>
                            </p:stCondLst>
                            <p:childTnLst>
                              <p:par>
                                <p:cTn id="58" presetID="18" presetClass="entr" presetSubtype="3"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strips(upRight)">
                                      <p:cBhvr>
                                        <p:cTn id="60" dur="500"/>
                                        <p:tgtEl>
                                          <p:spTgt spid="20"/>
                                        </p:tgtEl>
                                      </p:cBhvr>
                                    </p:animEffect>
                                  </p:childTnLst>
                                </p:cTn>
                              </p:par>
                            </p:childTnLst>
                          </p:cTn>
                        </p:par>
                        <p:par>
                          <p:cTn id="61" fill="hold" nodeType="afterGroup">
                            <p:stCondLst>
                              <p:cond delay="1500"/>
                            </p:stCondLst>
                            <p:childTnLst>
                              <p:par>
                                <p:cTn id="62" presetID="18" presetClass="entr" presetSubtype="12" fill="hold"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strips(downLeft)">
                                      <p:cBhvr>
                                        <p:cTn id="64" dur="500"/>
                                        <p:tgtEl>
                                          <p:spTgt spid="2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16"/>
                                        </p:tgtEl>
                                        <p:attrNameLst>
                                          <p:attrName>style.visibility</p:attrName>
                                        </p:attrNameLst>
                                      </p:cBhvr>
                                      <p:to>
                                        <p:strVal val="visible"/>
                                      </p:to>
                                    </p:set>
                                    <p:animEffect transition="in" filter="fade">
                                      <p:cBhvr>
                                        <p:cTn id="69" dur="500"/>
                                        <p:tgtEl>
                                          <p:spTgt spid="116"/>
                                        </p:tgtEl>
                                      </p:cBhvr>
                                    </p:animEffect>
                                  </p:childTnLst>
                                </p:cTn>
                              </p:par>
                              <p:par>
                                <p:cTn id="70" presetID="10" presetClass="exit" presetSubtype="0" fill="hold" grpId="1" nodeType="withEffect">
                                  <p:stCondLst>
                                    <p:cond delay="0"/>
                                  </p:stCondLst>
                                  <p:childTnLst>
                                    <p:animEffect transition="out" filter="fade">
                                      <p:cBhvr>
                                        <p:cTn id="71" dur="500"/>
                                        <p:tgtEl>
                                          <p:spTgt spid="49204"/>
                                        </p:tgtEl>
                                      </p:cBhvr>
                                    </p:animEffect>
                                    <p:set>
                                      <p:cBhvr>
                                        <p:cTn id="72" dur="1" fill="hold">
                                          <p:stCondLst>
                                            <p:cond delay="499"/>
                                          </p:stCondLst>
                                        </p:cTn>
                                        <p:tgtEl>
                                          <p:spTgt spid="492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9202" grpId="0" animBg="1"/>
      <p:bldP spid="49202" grpId="1" animBg="1"/>
      <p:bldP spid="49204" grpId="0" animBg="1"/>
      <p:bldP spid="49204" grpId="1" animBg="1"/>
      <p:bldP spid="89" grpId="0" animBg="1"/>
      <p:bldP spid="89" grpId="1" animBg="1"/>
      <p:bldP spid="91" grpId="0" animBg="1"/>
      <p:bldP spid="91" grpId="1" animBg="1"/>
      <p:bldP spid="92" grpId="0" animBg="1"/>
      <p:bldP spid="104" grpId="0" animBg="1"/>
      <p:bldP spid="104" grpId="1" animBg="1"/>
      <p:bldP spid="1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3279775" y="1320800"/>
            <a:ext cx="4641850" cy="1252538"/>
            <a:chOff x="3332329" y="1137541"/>
            <a:chExt cx="4641239" cy="1253091"/>
          </a:xfrm>
        </p:grpSpPr>
        <p:sp>
          <p:nvSpPr>
            <p:cNvPr id="16" name="TextBox 15"/>
            <p:cNvSpPr txBox="1"/>
            <p:nvPr/>
          </p:nvSpPr>
          <p:spPr>
            <a:xfrm>
              <a:off x="3332329" y="1143894"/>
              <a:ext cx="4641239" cy="1246738"/>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defRPr/>
              </a:pPr>
              <a:r>
                <a:rPr lang="en-US" sz="2500" dirty="0"/>
                <a:t>Thus, we can interpret </a:t>
              </a:r>
              <a:br>
                <a:rPr lang="en-US" sz="2500" dirty="0"/>
              </a:br>
              <a:r>
                <a:rPr lang="en-US" sz="2500" dirty="0"/>
                <a:t>as the percentage deviation of output from its natural level.</a:t>
              </a:r>
            </a:p>
          </p:txBody>
        </p:sp>
        <p:grpSp>
          <p:nvGrpSpPr>
            <p:cNvPr id="19474" name="Group 19"/>
            <p:cNvGrpSpPr>
              <a:grpSpLocks/>
            </p:cNvGrpSpPr>
            <p:nvPr/>
          </p:nvGrpSpPr>
          <p:grpSpPr bwMode="auto">
            <a:xfrm>
              <a:off x="6743860" y="1137541"/>
              <a:ext cx="1105351" cy="492443"/>
              <a:chOff x="2170112" y="1303338"/>
              <a:chExt cx="1105351" cy="492443"/>
            </a:xfrm>
          </p:grpSpPr>
          <p:sp>
            <p:nvSpPr>
              <p:cNvPr id="19475" name="Text Box 8"/>
              <p:cNvSpPr txBox="1">
                <a:spLocks noChangeArrowheads="1"/>
              </p:cNvSpPr>
              <p:nvPr/>
            </p:nvSpPr>
            <p:spPr bwMode="auto">
              <a:xfrm>
                <a:off x="2170112" y="1303338"/>
                <a:ext cx="11053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 </a:t>
                </a:r>
                <a:r>
                  <a:rPr lang="en-US" sz="2600">
                    <a:latin typeface="Times New Roman" pitchFamily="18" charset="0"/>
                    <a:cs typeface="Times New Roman" pitchFamily="18" charset="0"/>
                  </a:rPr>
                  <a:t> </a:t>
                </a:r>
                <a:r>
                  <a:rPr lang="en-US" sz="2600" b="1">
                    <a:latin typeface="Times New Roman" pitchFamily="18" charset="0"/>
                    <a:cs typeface="Times New Roman" pitchFamily="18" charset="0"/>
                  </a:rPr>
                  <a:t>–</a:t>
                </a:r>
                <a:r>
                  <a:rPr lang="en-US" sz="2600">
                    <a:latin typeface="Times New Roman" pitchFamily="18" charset="0"/>
                    <a:cs typeface="Times New Roman" pitchFamily="18" charset="0"/>
                  </a:rPr>
                  <a:t> </a:t>
                </a: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a:t>
                </a:r>
                <a:endParaRPr lang="en-US" sz="2600" baseline="-25000">
                  <a:latin typeface="Times New Roman" pitchFamily="18" charset="0"/>
                  <a:cs typeface="Times New Roman" pitchFamily="18" charset="0"/>
                </a:endParaRPr>
              </a:p>
            </p:txBody>
          </p:sp>
          <p:cxnSp>
            <p:nvCxnSpPr>
              <p:cNvPr id="19" name="Straight Connector 18"/>
              <p:cNvCxnSpPr/>
              <p:nvPr/>
            </p:nvCxnSpPr>
            <p:spPr bwMode="auto">
              <a:xfrm>
                <a:off x="2941093" y="1385924"/>
                <a:ext cx="19999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466" name="Title 1"/>
          <p:cNvSpPr>
            <a:spLocks noGrp="1"/>
          </p:cNvSpPr>
          <p:nvPr>
            <p:ph type="title"/>
          </p:nvPr>
        </p:nvSpPr>
        <p:spPr/>
        <p:txBody>
          <a:bodyPr/>
          <a:lstStyle/>
          <a:p>
            <a:r>
              <a:rPr lang="en-US" smtClean="0"/>
              <a:t>Parameter values for simulations</a:t>
            </a:r>
          </a:p>
        </p:txBody>
      </p:sp>
      <p:graphicFrame>
        <p:nvGraphicFramePr>
          <p:cNvPr id="4" name="Object 4"/>
          <p:cNvGraphicFramePr>
            <a:graphicFrameLocks noChangeAspect="1"/>
          </p:cNvGraphicFramePr>
          <p:nvPr/>
        </p:nvGraphicFramePr>
        <p:xfrm>
          <a:off x="769938" y="1430338"/>
          <a:ext cx="1643062" cy="650875"/>
        </p:xfrm>
        <a:graphic>
          <a:graphicData uri="http://schemas.openxmlformats.org/presentationml/2006/ole">
            <mc:AlternateContent xmlns:mc="http://schemas.openxmlformats.org/markup-compatibility/2006">
              <mc:Choice xmlns:v="urn:schemas-microsoft-com:vml" Requires="v">
                <p:oleObj spid="_x0000_s19550" name="Equation" r:id="rId4" imgW="609480" imgH="241200" progId="Equation.DSMT4">
                  <p:embed/>
                </p:oleObj>
              </mc:Choice>
              <mc:Fallback>
                <p:oleObj name="Equation" r:id="rId4" imgW="60948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38" y="1430338"/>
                        <a:ext cx="1643062"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658813" y="2076450"/>
          <a:ext cx="1714500" cy="650875"/>
        </p:xfrm>
        <a:graphic>
          <a:graphicData uri="http://schemas.openxmlformats.org/presentationml/2006/ole">
            <mc:AlternateContent xmlns:mc="http://schemas.openxmlformats.org/markup-compatibility/2006">
              <mc:Choice xmlns:v="urn:schemas-microsoft-com:vml" Requires="v">
                <p:oleObj spid="_x0000_s19551" name="Equation" r:id="rId6" imgW="634680" imgH="241200" progId="Equation.DSMT4">
                  <p:embed/>
                </p:oleObj>
              </mc:Choice>
              <mc:Fallback>
                <p:oleObj name="Equation" r:id="rId6" imgW="6346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13" y="2076450"/>
                        <a:ext cx="17145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800100" y="2794000"/>
          <a:ext cx="1504950" cy="547688"/>
        </p:xfrm>
        <a:graphic>
          <a:graphicData uri="http://schemas.openxmlformats.org/presentationml/2006/ole">
            <mc:AlternateContent xmlns:mc="http://schemas.openxmlformats.org/markup-compatibility/2006">
              <mc:Choice xmlns:v="urn:schemas-microsoft-com:vml" Requires="v">
                <p:oleObj spid="_x0000_s19552" name="Equation" r:id="rId8" imgW="558720" imgH="203040" progId="Equation.DSMT4">
                  <p:embed/>
                </p:oleObj>
              </mc:Choice>
              <mc:Fallback>
                <p:oleObj name="Equation" r:id="rId8" imgW="55872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 y="2794000"/>
                        <a:ext cx="1504950"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798513" y="3490913"/>
          <a:ext cx="1574800" cy="547687"/>
        </p:xfrm>
        <a:graphic>
          <a:graphicData uri="http://schemas.openxmlformats.org/presentationml/2006/ole">
            <mc:AlternateContent xmlns:mc="http://schemas.openxmlformats.org/markup-compatibility/2006">
              <mc:Choice xmlns:v="urn:schemas-microsoft-com:vml" Requires="v">
                <p:oleObj spid="_x0000_s19553" name="Equation" r:id="rId10" imgW="583920" imgH="203040" progId="Equation.DSMT4">
                  <p:embed/>
                </p:oleObj>
              </mc:Choice>
              <mc:Fallback>
                <p:oleObj name="Equation" r:id="rId10" imgW="58392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8513" y="3490913"/>
                        <a:ext cx="15748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nvGraphicFramePr>
        <p:xfrm>
          <a:off x="855663" y="4178300"/>
          <a:ext cx="1677987" cy="547688"/>
        </p:xfrm>
        <a:graphic>
          <a:graphicData uri="http://schemas.openxmlformats.org/presentationml/2006/ole">
            <mc:AlternateContent xmlns:mc="http://schemas.openxmlformats.org/markup-compatibility/2006">
              <mc:Choice xmlns:v="urn:schemas-microsoft-com:vml" Requires="v">
                <p:oleObj spid="_x0000_s19554" name="Equation" r:id="rId12" imgW="622080" imgH="203040" progId="Equation.DSMT4">
                  <p:embed/>
                </p:oleObj>
              </mc:Choice>
              <mc:Fallback>
                <p:oleObj name="Equation" r:id="rId12" imgW="62208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5663" y="4178300"/>
                        <a:ext cx="16779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nvGraphicFramePr>
        <p:xfrm>
          <a:off x="688975" y="4833938"/>
          <a:ext cx="1677988" cy="617537"/>
        </p:xfrm>
        <a:graphic>
          <a:graphicData uri="http://schemas.openxmlformats.org/presentationml/2006/ole">
            <mc:AlternateContent xmlns:mc="http://schemas.openxmlformats.org/markup-compatibility/2006">
              <mc:Choice xmlns:v="urn:schemas-microsoft-com:vml" Requires="v">
                <p:oleObj spid="_x0000_s19555" name="Equation" r:id="rId14" imgW="622080" imgH="228600" progId="Equation.DSMT4">
                  <p:embed/>
                </p:oleObj>
              </mc:Choice>
              <mc:Fallback>
                <p:oleObj name="Equation" r:id="rId14" imgW="62208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8975" y="4833938"/>
                        <a:ext cx="1677988"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8"/>
          <p:cNvGraphicFramePr>
            <a:graphicFrameLocks noChangeAspect="1"/>
          </p:cNvGraphicFramePr>
          <p:nvPr/>
        </p:nvGraphicFramePr>
        <p:xfrm>
          <a:off x="687388" y="5481638"/>
          <a:ext cx="1643062" cy="617537"/>
        </p:xfrm>
        <a:graphic>
          <a:graphicData uri="http://schemas.openxmlformats.org/presentationml/2006/ole">
            <mc:AlternateContent xmlns:mc="http://schemas.openxmlformats.org/markup-compatibility/2006">
              <mc:Choice xmlns:v="urn:schemas-microsoft-com:vml" Requires="v">
                <p:oleObj spid="_x0000_s19556" name="Equation" r:id="rId16" imgW="609480" imgH="228600" progId="Equation.DSMT4">
                  <p:embed/>
                </p:oleObj>
              </mc:Choice>
              <mc:Fallback>
                <p:oleObj name="Equation" r:id="rId16" imgW="60948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7388" y="5481638"/>
                        <a:ext cx="1643062"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281363" y="1878013"/>
            <a:ext cx="3533775" cy="862012"/>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defRPr/>
            </a:pPr>
            <a:r>
              <a:rPr lang="en-US" sz="2500" dirty="0"/>
              <a:t>Central bank’s inflation target is 2 percent.</a:t>
            </a:r>
          </a:p>
        </p:txBody>
      </p:sp>
      <p:sp>
        <p:nvSpPr>
          <p:cNvPr id="12" name="TextBox 11"/>
          <p:cNvSpPr txBox="1"/>
          <p:nvPr/>
        </p:nvSpPr>
        <p:spPr>
          <a:xfrm>
            <a:off x="3295650" y="2306638"/>
            <a:ext cx="4610100" cy="1631950"/>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defRPr/>
            </a:pPr>
            <a:r>
              <a:rPr lang="en-US" sz="2500" dirty="0"/>
              <a:t>A 1-percentage-point increase in the real interest rate reduces output demand by 1 percent of its natural level.</a:t>
            </a:r>
          </a:p>
        </p:txBody>
      </p:sp>
      <p:sp>
        <p:nvSpPr>
          <p:cNvPr id="13" name="TextBox 12"/>
          <p:cNvSpPr txBox="1"/>
          <p:nvPr/>
        </p:nvSpPr>
        <p:spPr>
          <a:xfrm>
            <a:off x="3297238" y="3282950"/>
            <a:ext cx="4318000" cy="862013"/>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defRPr/>
            </a:pPr>
            <a:r>
              <a:rPr lang="en-US" sz="2500" dirty="0"/>
              <a:t>The natural rate of interest is 2 percent. </a:t>
            </a:r>
          </a:p>
        </p:txBody>
      </p:sp>
      <p:sp>
        <p:nvSpPr>
          <p:cNvPr id="14" name="TextBox 13"/>
          <p:cNvSpPr txBox="1"/>
          <p:nvPr/>
        </p:nvSpPr>
        <p:spPr>
          <a:xfrm>
            <a:off x="3300413" y="3827463"/>
            <a:ext cx="4610100" cy="1247775"/>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defRPr/>
            </a:pPr>
            <a:r>
              <a:rPr lang="en-US" sz="2500" dirty="0"/>
              <a:t>When output is 1 percent above its natural level, inflation rises by 0.25 percentage point.</a:t>
            </a:r>
          </a:p>
        </p:txBody>
      </p:sp>
      <p:sp>
        <p:nvSpPr>
          <p:cNvPr id="15" name="TextBox 14"/>
          <p:cNvSpPr txBox="1"/>
          <p:nvPr/>
        </p:nvSpPr>
        <p:spPr>
          <a:xfrm>
            <a:off x="3317875" y="4818063"/>
            <a:ext cx="5329238" cy="1246187"/>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defRPr/>
            </a:pPr>
            <a:r>
              <a:rPr lang="en-US" sz="2500" dirty="0"/>
              <a:t>These values are from the Taylor </a:t>
            </a:r>
            <a:r>
              <a:rPr lang="en-US" sz="2500" dirty="0" smtClean="0"/>
              <a:t>rule</a:t>
            </a:r>
            <a:r>
              <a:rPr lang="en-US" sz="2500" dirty="0"/>
              <a:t>, which approximates the actual behavior of the Federal Reserve. </a:t>
            </a:r>
          </a:p>
        </p:txBody>
      </p:sp>
      <p:sp>
        <p:nvSpPr>
          <p:cNvPr id="23" name="TextBox 22"/>
          <p:cNvSpPr txBox="1"/>
          <p:nvPr/>
        </p:nvSpPr>
        <p:spPr>
          <a:xfrm>
            <a:off x="3273425" y="2401888"/>
            <a:ext cx="4694238" cy="2111375"/>
          </a:xfrm>
          <a:prstGeom prst="rect">
            <a:avLst/>
          </a:prstGeom>
          <a:solidFill>
            <a:srgbClr val="CCFF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500" dirty="0"/>
              <a:t>The following graphs are called </a:t>
            </a:r>
            <a:r>
              <a:rPr lang="en-US" sz="2500" b="1" i="1" dirty="0"/>
              <a:t>impulse response functions</a:t>
            </a:r>
            <a:r>
              <a:rPr lang="en-US" sz="2500" dirty="0"/>
              <a:t>. They show the </a:t>
            </a:r>
            <a:r>
              <a:rPr lang="en-US" sz="2500" i="1" dirty="0" smtClean="0"/>
              <a:t>response</a:t>
            </a:r>
            <a:r>
              <a:rPr lang="en-US" sz="2500" dirty="0" smtClean="0"/>
              <a:t> </a:t>
            </a:r>
            <a:r>
              <a:rPr lang="en-US" sz="2500" dirty="0"/>
              <a:t>of the endogenous variables to the </a:t>
            </a:r>
            <a:r>
              <a:rPr lang="en-US" sz="2500" i="1" dirty="0" smtClean="0"/>
              <a:t>impulse</a:t>
            </a:r>
            <a:r>
              <a:rPr lang="en-US" sz="2500" dirty="0" smtClean="0"/>
              <a:t> (the shock).  </a:t>
            </a:r>
            <a:endParaRPr lang="en-US" sz="2500" dirty="0"/>
          </a:p>
        </p:txBody>
      </p:sp>
    </p:spTree>
    <p:extLst>
      <p:ext uri="{BB962C8B-B14F-4D97-AF65-F5344CB8AC3E}">
        <p14:creationId xmlns:p14="http://schemas.microsoft.com/office/powerpoint/2010/main" val="37563582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xit" presetSubtype="0" fill="hold" grpId="1" nodeType="with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xit" presetSubtype="0" fill="hold" grpId="1" nodeType="with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xit" presetSubtype="0" fill="hold" grpId="1" nodeType="withEffect">
                                  <p:stCondLst>
                                    <p:cond delay="0"/>
                                  </p:stCondLst>
                                  <p:childTnLst>
                                    <p:animEffect transition="out" filter="fade">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nodeType="withEffect">
                                  <p:stCondLst>
                                    <p:cond delay="0"/>
                                  </p:stCondLst>
                                  <p:childTnLst>
                                    <p:set>
                                      <p:cBhvr>
                                        <p:cTn id="61" dur="1" fill="hold">
                                          <p:stCondLst>
                                            <p:cond delay="0"/>
                                          </p:stCondLst>
                                        </p:cTn>
                                        <p:tgtEl>
                                          <p:spTgt spid="36872"/>
                                        </p:tgtEl>
                                        <p:attrNameLst>
                                          <p:attrName>style.visibility</p:attrName>
                                        </p:attrNameLst>
                                      </p:cBhvr>
                                      <p:to>
                                        <p:strVal val="visible"/>
                                      </p:to>
                                    </p:set>
                                    <p:animEffect transition="in" filter="fade">
                                      <p:cBhvr>
                                        <p:cTn id="62" dur="500"/>
                                        <p:tgtEl>
                                          <p:spTgt spid="36872"/>
                                        </p:tgtEl>
                                      </p:cBhvr>
                                    </p:animEffect>
                                  </p:childTnLst>
                                </p:cTn>
                              </p:par>
                              <p:par>
                                <p:cTn id="63" presetID="10" presetClass="exit" presetSubtype="0" fill="hold" grpId="1"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xit" presetSubtype="0" fill="hold" grpId="1" nodeType="withEffect">
                                  <p:stCondLst>
                                    <p:cond delay="0"/>
                                  </p:stCondLst>
                                  <p:childTnLst>
                                    <p:animEffect transition="out" filter="fade">
                                      <p:cBhvr>
                                        <p:cTn id="75" dur="500"/>
                                        <p:tgtEl>
                                          <p:spTgt spid="15"/>
                                        </p:tgtEl>
                                      </p:cBhvr>
                                    </p:animEffect>
                                    <p:set>
                                      <p:cBhvr>
                                        <p:cTn id="76"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0487" name="Title 1"/>
          <p:cNvSpPr>
            <a:spLocks noGrp="1"/>
          </p:cNvSpPr>
          <p:nvPr>
            <p:ph type="title"/>
          </p:nvPr>
        </p:nvSpPr>
        <p:spPr>
          <a:xfrm>
            <a:off x="466725" y="158750"/>
            <a:ext cx="8245475" cy="633413"/>
          </a:xfrm>
        </p:spPr>
        <p:txBody>
          <a:bodyPr/>
          <a:lstStyle/>
          <a:p>
            <a:r>
              <a:rPr lang="en-US" sz="2800" dirty="0" smtClean="0">
                <a:solidFill>
                  <a:srgbClr val="336699"/>
                </a:solidFill>
              </a:rPr>
              <a:t>The dynamic response to a supply shock</a:t>
            </a:r>
          </a:p>
        </p:txBody>
      </p:sp>
      <p:graphicFrame>
        <p:nvGraphicFramePr>
          <p:cNvPr id="20482" name="Chart 5"/>
          <p:cNvGraphicFramePr>
            <a:graphicFrameLocks/>
          </p:cNvGraphicFramePr>
          <p:nvPr/>
        </p:nvGraphicFramePr>
        <p:xfrm>
          <a:off x="484188" y="3519488"/>
          <a:ext cx="6581775" cy="3146425"/>
        </p:xfrm>
        <a:graphic>
          <a:graphicData uri="http://schemas.openxmlformats.org/presentationml/2006/ole">
            <mc:AlternateContent xmlns:mc="http://schemas.openxmlformats.org/markup-compatibility/2006">
              <mc:Choice xmlns:v="urn:schemas-microsoft-com:vml" Requires="v">
                <p:oleObj spid="_x0000_s20535"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19488"/>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4"/>
          <p:cNvGraphicFramePr>
            <a:graphicFrameLocks noChangeAspect="1"/>
          </p:cNvGraphicFramePr>
          <p:nvPr/>
        </p:nvGraphicFramePr>
        <p:xfrm>
          <a:off x="257175" y="4484688"/>
          <a:ext cx="334963" cy="554037"/>
        </p:xfrm>
        <a:graphic>
          <a:graphicData uri="http://schemas.openxmlformats.org/presentationml/2006/ole">
            <mc:AlternateContent xmlns:mc="http://schemas.openxmlformats.org/markup-compatibility/2006">
              <mc:Choice xmlns:v="urn:schemas-microsoft-com:vml" Requires="v">
                <p:oleObj spid="_x0000_s20536" name="Equation" r:id="rId6" imgW="139680" imgH="228600" progId="Equation.DSMT4">
                  <p:embed/>
                </p:oleObj>
              </mc:Choice>
              <mc:Fallback>
                <p:oleObj name="Equation" r:id="rId6" imgW="1396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175" y="4484688"/>
                        <a:ext cx="33496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265113" y="1638300"/>
          <a:ext cx="365125" cy="549275"/>
        </p:xfrm>
        <a:graphic>
          <a:graphicData uri="http://schemas.openxmlformats.org/presentationml/2006/ole">
            <mc:AlternateContent xmlns:mc="http://schemas.openxmlformats.org/markup-compatibility/2006">
              <mc:Choice xmlns:v="urn:schemas-microsoft-com:vml" Requires="v">
                <p:oleObj spid="_x0000_s20537" name="Equation" r:id="rId8" imgW="152280" imgH="228600" progId="Equation.DSMT4">
                  <p:embed/>
                </p:oleObj>
              </mc:Choice>
              <mc:Fallback>
                <p:oleObj name="Equation" r:id="rId8" imgW="1522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113" y="1638300"/>
                        <a:ext cx="3651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Chart 6"/>
          <p:cNvGraphicFramePr>
            <a:graphicFrameLocks/>
          </p:cNvGraphicFramePr>
          <p:nvPr/>
        </p:nvGraphicFramePr>
        <p:xfrm>
          <a:off x="485775" y="952500"/>
          <a:ext cx="6581775" cy="2676525"/>
        </p:xfrm>
        <a:graphic>
          <a:graphicData uri="http://schemas.openxmlformats.org/presentationml/2006/ole">
            <mc:AlternateContent xmlns:mc="http://schemas.openxmlformats.org/markup-compatibility/2006">
              <mc:Choice xmlns:v="urn:schemas-microsoft-com:vml" Requires="v">
                <p:oleObj spid="_x0000_s20538" name="Chart" r:id="rId10" imgW="6578154" imgH="2676376" progId="Excel.Chart.8">
                  <p:embed/>
                </p:oleObj>
              </mc:Choice>
              <mc:Fallback>
                <p:oleObj name="Chart" r:id="rId10" imgW="6578154" imgH="2676376" progId="Excel.Char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 y="952500"/>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Oval 17"/>
          <p:cNvSpPr>
            <a:spLocks noChangeAspect="1"/>
          </p:cNvSpPr>
          <p:nvPr/>
        </p:nvSpPr>
        <p:spPr>
          <a:xfrm>
            <a:off x="2513013" y="14763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a:spLocks noChangeAspect="1"/>
          </p:cNvSpPr>
          <p:nvPr/>
        </p:nvSpPr>
        <p:spPr>
          <a:xfrm>
            <a:off x="2508250" y="48291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327900" y="2638425"/>
            <a:ext cx="1489075" cy="3040063"/>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A one-period supply shock affects output for many periods.</a:t>
            </a:r>
          </a:p>
        </p:txBody>
      </p:sp>
      <p:cxnSp>
        <p:nvCxnSpPr>
          <p:cNvPr id="11" name="Straight Connector 10"/>
          <p:cNvCxnSpPr/>
          <p:nvPr/>
        </p:nvCxnSpPr>
        <p:spPr>
          <a:xfrm>
            <a:off x="2206625" y="1954213"/>
            <a:ext cx="7080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78050" y="4410075"/>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88339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1511" name="Title 1"/>
          <p:cNvSpPr>
            <a:spLocks noGrp="1"/>
          </p:cNvSpPr>
          <p:nvPr>
            <p:ph type="title"/>
          </p:nvPr>
        </p:nvSpPr>
        <p:spPr>
          <a:xfrm>
            <a:off x="466725" y="158750"/>
            <a:ext cx="8245475" cy="633413"/>
          </a:xfrm>
        </p:spPr>
        <p:txBody>
          <a:bodyPr/>
          <a:lstStyle/>
          <a:p>
            <a:r>
              <a:rPr lang="en-US" sz="2800" dirty="0" smtClean="0">
                <a:solidFill>
                  <a:srgbClr val="336699"/>
                </a:solidFill>
              </a:rPr>
              <a:t>The dynamic response to a supply shock</a:t>
            </a:r>
          </a:p>
        </p:txBody>
      </p:sp>
      <p:graphicFrame>
        <p:nvGraphicFramePr>
          <p:cNvPr id="21506" name="Chart 5"/>
          <p:cNvGraphicFramePr>
            <a:graphicFrameLocks/>
          </p:cNvGraphicFramePr>
          <p:nvPr/>
        </p:nvGraphicFramePr>
        <p:xfrm>
          <a:off x="484188" y="3519488"/>
          <a:ext cx="6581775" cy="3146425"/>
        </p:xfrm>
        <a:graphic>
          <a:graphicData uri="http://schemas.openxmlformats.org/presentationml/2006/ole">
            <mc:AlternateContent xmlns:mc="http://schemas.openxmlformats.org/markup-compatibility/2006">
              <mc:Choice xmlns:v="urn:schemas-microsoft-com:vml" Requires="v">
                <p:oleObj spid="_x0000_s21559"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19488"/>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Chart 6"/>
          <p:cNvGraphicFramePr>
            <a:graphicFrameLocks/>
          </p:cNvGraphicFramePr>
          <p:nvPr/>
        </p:nvGraphicFramePr>
        <p:xfrm>
          <a:off x="485775" y="952500"/>
          <a:ext cx="6581775" cy="2676525"/>
        </p:xfrm>
        <a:graphic>
          <a:graphicData uri="http://schemas.openxmlformats.org/presentationml/2006/ole">
            <mc:AlternateContent xmlns:mc="http://schemas.openxmlformats.org/markup-compatibility/2006">
              <mc:Choice xmlns:v="urn:schemas-microsoft-com:vml" Requires="v">
                <p:oleObj spid="_x0000_s21560" r:id="rId6" imgW="6578154" imgH="2676376" progId="Excel.Chart.8">
                  <p:embed/>
                </p:oleObj>
              </mc:Choice>
              <mc:Fallback>
                <p:oleObj r:id="rId6" imgW="6578154" imgH="2676376" progId="Excel.Char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 y="952500"/>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5"/>
          <p:cNvGraphicFramePr>
            <a:graphicFrameLocks noChangeAspect="1"/>
          </p:cNvGraphicFramePr>
          <p:nvPr/>
        </p:nvGraphicFramePr>
        <p:xfrm>
          <a:off x="219075" y="4408488"/>
          <a:ext cx="396875" cy="554037"/>
        </p:xfrm>
        <a:graphic>
          <a:graphicData uri="http://schemas.openxmlformats.org/presentationml/2006/ole">
            <mc:AlternateContent xmlns:mc="http://schemas.openxmlformats.org/markup-compatibility/2006">
              <mc:Choice xmlns:v="urn:schemas-microsoft-com:vml" Requires="v">
                <p:oleObj spid="_x0000_s21561" name="Equation" r:id="rId8" imgW="164880" imgH="228600" progId="Equation.DSMT4">
                  <p:embed/>
                </p:oleObj>
              </mc:Choice>
              <mc:Fallback>
                <p:oleObj name="Equation" r:id="rId8" imgW="1648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075" y="4408488"/>
                        <a:ext cx="3968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265113" y="1638300"/>
          <a:ext cx="365125" cy="549275"/>
        </p:xfrm>
        <a:graphic>
          <a:graphicData uri="http://schemas.openxmlformats.org/presentationml/2006/ole">
            <mc:AlternateContent xmlns:mc="http://schemas.openxmlformats.org/markup-compatibility/2006">
              <mc:Choice xmlns:v="urn:schemas-microsoft-com:vml" Requires="v">
                <p:oleObj spid="_x0000_s21562" name="Equation" r:id="rId10" imgW="152280" imgH="228600" progId="Equation.DSMT4">
                  <p:embed/>
                </p:oleObj>
              </mc:Choice>
              <mc:Fallback>
                <p:oleObj name="Equation" r:id="rId10" imgW="1522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113" y="1638300"/>
                        <a:ext cx="3651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Oval 12"/>
          <p:cNvSpPr>
            <a:spLocks noChangeAspect="1"/>
          </p:cNvSpPr>
          <p:nvPr/>
        </p:nvSpPr>
        <p:spPr>
          <a:xfrm>
            <a:off x="2513013" y="14763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a:spLocks noChangeAspect="1"/>
          </p:cNvSpPr>
          <p:nvPr/>
        </p:nvSpPr>
        <p:spPr>
          <a:xfrm>
            <a:off x="2508250" y="39782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315200" y="1449388"/>
            <a:ext cx="1411288" cy="4527550"/>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Because inflation expect-</a:t>
            </a:r>
            <a:r>
              <a:rPr lang="en-US" sz="2300" dirty="0" err="1"/>
              <a:t>ations</a:t>
            </a:r>
            <a:r>
              <a:rPr lang="en-US" sz="2300" dirty="0"/>
              <a:t> adjust slowly, actual inflation remains high for many periods. </a:t>
            </a:r>
          </a:p>
        </p:txBody>
      </p:sp>
      <p:cxnSp>
        <p:nvCxnSpPr>
          <p:cNvPr id="10" name="Straight Connector 9"/>
          <p:cNvCxnSpPr/>
          <p:nvPr/>
        </p:nvCxnSpPr>
        <p:spPr>
          <a:xfrm>
            <a:off x="2206625" y="1954213"/>
            <a:ext cx="7080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17738" y="4633913"/>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4148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2535" name="Title 1"/>
          <p:cNvSpPr>
            <a:spLocks noGrp="1"/>
          </p:cNvSpPr>
          <p:nvPr>
            <p:ph type="title"/>
          </p:nvPr>
        </p:nvSpPr>
        <p:spPr>
          <a:xfrm>
            <a:off x="466725" y="158750"/>
            <a:ext cx="8245475" cy="633413"/>
          </a:xfrm>
        </p:spPr>
        <p:txBody>
          <a:bodyPr/>
          <a:lstStyle/>
          <a:p>
            <a:r>
              <a:rPr lang="en-US" sz="2800" dirty="0" smtClean="0">
                <a:solidFill>
                  <a:srgbClr val="336699"/>
                </a:solidFill>
              </a:rPr>
              <a:t>The dynamic response to a supply shock</a:t>
            </a:r>
          </a:p>
        </p:txBody>
      </p:sp>
      <p:graphicFrame>
        <p:nvGraphicFramePr>
          <p:cNvPr id="22530" name="Chart 5"/>
          <p:cNvGraphicFramePr>
            <a:graphicFrameLocks/>
          </p:cNvGraphicFramePr>
          <p:nvPr/>
        </p:nvGraphicFramePr>
        <p:xfrm>
          <a:off x="484188" y="3519488"/>
          <a:ext cx="6581775" cy="3146425"/>
        </p:xfrm>
        <a:graphic>
          <a:graphicData uri="http://schemas.openxmlformats.org/presentationml/2006/ole">
            <mc:AlternateContent xmlns:mc="http://schemas.openxmlformats.org/markup-compatibility/2006">
              <mc:Choice xmlns:v="urn:schemas-microsoft-com:vml" Requires="v">
                <p:oleObj spid="_x0000_s22583"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19488"/>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Chart 6"/>
          <p:cNvGraphicFramePr>
            <a:graphicFrameLocks/>
          </p:cNvGraphicFramePr>
          <p:nvPr/>
        </p:nvGraphicFramePr>
        <p:xfrm>
          <a:off x="485775" y="952500"/>
          <a:ext cx="6581775" cy="2676525"/>
        </p:xfrm>
        <a:graphic>
          <a:graphicData uri="http://schemas.openxmlformats.org/presentationml/2006/ole">
            <mc:AlternateContent xmlns:mc="http://schemas.openxmlformats.org/markup-compatibility/2006">
              <mc:Choice xmlns:v="urn:schemas-microsoft-com:vml" Requires="v">
                <p:oleObj spid="_x0000_s22584" r:id="rId6" imgW="6578154" imgH="2676376" progId="Excel.Chart.8">
                  <p:embed/>
                </p:oleObj>
              </mc:Choice>
              <mc:Fallback>
                <p:oleObj r:id="rId6" imgW="6578154" imgH="2676376" progId="Excel.Char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 y="952500"/>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4"/>
          <p:cNvGraphicFramePr>
            <a:graphicFrameLocks noChangeAspect="1"/>
          </p:cNvGraphicFramePr>
          <p:nvPr/>
        </p:nvGraphicFramePr>
        <p:xfrm>
          <a:off x="330200" y="4421188"/>
          <a:ext cx="304800" cy="554037"/>
        </p:xfrm>
        <a:graphic>
          <a:graphicData uri="http://schemas.openxmlformats.org/presentationml/2006/ole">
            <mc:AlternateContent xmlns:mc="http://schemas.openxmlformats.org/markup-compatibility/2006">
              <mc:Choice xmlns:v="urn:schemas-microsoft-com:vml" Requires="v">
                <p:oleObj spid="_x0000_s22585" name="Equation" r:id="rId8" imgW="126720" imgH="228600" progId="Equation.DSMT4">
                  <p:embed/>
                </p:oleObj>
              </mc:Choice>
              <mc:Fallback>
                <p:oleObj name="Equation" r:id="rId8" imgW="1267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200" y="4421188"/>
                        <a:ext cx="3048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265113" y="1638300"/>
          <a:ext cx="365125" cy="549275"/>
        </p:xfrm>
        <a:graphic>
          <a:graphicData uri="http://schemas.openxmlformats.org/presentationml/2006/ole">
            <mc:AlternateContent xmlns:mc="http://schemas.openxmlformats.org/markup-compatibility/2006">
              <mc:Choice xmlns:v="urn:schemas-microsoft-com:vml" Requires="v">
                <p:oleObj spid="_x0000_s22586" name="Equation" r:id="rId10" imgW="152280" imgH="228600" progId="Equation.DSMT4">
                  <p:embed/>
                </p:oleObj>
              </mc:Choice>
              <mc:Fallback>
                <p:oleObj name="Equation" r:id="rId10" imgW="1522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113" y="1638300"/>
                        <a:ext cx="3651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Oval 12"/>
          <p:cNvSpPr>
            <a:spLocks noChangeAspect="1"/>
          </p:cNvSpPr>
          <p:nvPr/>
        </p:nvSpPr>
        <p:spPr>
          <a:xfrm>
            <a:off x="2513013" y="14763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a:spLocks noChangeAspect="1"/>
          </p:cNvSpPr>
          <p:nvPr/>
        </p:nvSpPr>
        <p:spPr>
          <a:xfrm>
            <a:off x="2508250" y="4395788"/>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275513" y="2952750"/>
            <a:ext cx="1489075" cy="3038475"/>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The real interest rate takes many periods to return to its natural rate.</a:t>
            </a:r>
          </a:p>
        </p:txBody>
      </p:sp>
      <p:cxnSp>
        <p:nvCxnSpPr>
          <p:cNvPr id="10" name="Straight Connector 9"/>
          <p:cNvCxnSpPr/>
          <p:nvPr/>
        </p:nvCxnSpPr>
        <p:spPr>
          <a:xfrm>
            <a:off x="2206625" y="1954213"/>
            <a:ext cx="7080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24088" y="4795838"/>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944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3559" name="Title 1"/>
          <p:cNvSpPr>
            <a:spLocks noGrp="1"/>
          </p:cNvSpPr>
          <p:nvPr>
            <p:ph type="title"/>
          </p:nvPr>
        </p:nvSpPr>
        <p:spPr>
          <a:xfrm>
            <a:off x="466725" y="158750"/>
            <a:ext cx="8245475" cy="633413"/>
          </a:xfrm>
        </p:spPr>
        <p:txBody>
          <a:bodyPr/>
          <a:lstStyle/>
          <a:p>
            <a:r>
              <a:rPr lang="en-US" sz="2800" dirty="0" smtClean="0">
                <a:solidFill>
                  <a:srgbClr val="336699"/>
                </a:solidFill>
              </a:rPr>
              <a:t>The dynamic response to a supply shock</a:t>
            </a:r>
          </a:p>
        </p:txBody>
      </p:sp>
      <p:graphicFrame>
        <p:nvGraphicFramePr>
          <p:cNvPr id="23554" name="Chart 5"/>
          <p:cNvGraphicFramePr>
            <a:graphicFrameLocks/>
          </p:cNvGraphicFramePr>
          <p:nvPr/>
        </p:nvGraphicFramePr>
        <p:xfrm>
          <a:off x="484188" y="3519488"/>
          <a:ext cx="6581775" cy="3146425"/>
        </p:xfrm>
        <a:graphic>
          <a:graphicData uri="http://schemas.openxmlformats.org/presentationml/2006/ole">
            <mc:AlternateContent xmlns:mc="http://schemas.openxmlformats.org/markup-compatibility/2006">
              <mc:Choice xmlns:v="urn:schemas-microsoft-com:vml" Requires="v">
                <p:oleObj spid="_x0000_s23607"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19488"/>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Chart 6"/>
          <p:cNvGraphicFramePr>
            <a:graphicFrameLocks/>
          </p:cNvGraphicFramePr>
          <p:nvPr/>
        </p:nvGraphicFramePr>
        <p:xfrm>
          <a:off x="485775" y="952500"/>
          <a:ext cx="6581775" cy="2676525"/>
        </p:xfrm>
        <a:graphic>
          <a:graphicData uri="http://schemas.openxmlformats.org/presentationml/2006/ole">
            <mc:AlternateContent xmlns:mc="http://schemas.openxmlformats.org/markup-compatibility/2006">
              <mc:Choice xmlns:v="urn:schemas-microsoft-com:vml" Requires="v">
                <p:oleObj spid="_x0000_s23608" r:id="rId6" imgW="6578154" imgH="2676376" progId="Excel.Chart.8">
                  <p:embed/>
                </p:oleObj>
              </mc:Choice>
              <mc:Fallback>
                <p:oleObj r:id="rId6" imgW="6578154" imgH="2676376" progId="Excel.Char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 y="952500"/>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8"/>
          <p:cNvGraphicFramePr>
            <a:graphicFrameLocks noChangeAspect="1"/>
          </p:cNvGraphicFramePr>
          <p:nvPr/>
        </p:nvGraphicFramePr>
        <p:xfrm>
          <a:off x="352425" y="4419600"/>
          <a:ext cx="274638" cy="554038"/>
        </p:xfrm>
        <a:graphic>
          <a:graphicData uri="http://schemas.openxmlformats.org/presentationml/2006/ole">
            <mc:AlternateContent xmlns:mc="http://schemas.openxmlformats.org/markup-compatibility/2006">
              <mc:Choice xmlns:v="urn:schemas-microsoft-com:vml" Requires="v">
                <p:oleObj spid="_x0000_s23609" name="Equation" r:id="rId8" imgW="114120" imgH="228600" progId="Equation.DSMT4">
                  <p:embed/>
                </p:oleObj>
              </mc:Choice>
              <mc:Fallback>
                <p:oleObj name="Equation" r:id="rId8" imgW="1141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425" y="4419600"/>
                        <a:ext cx="2746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265113" y="1638300"/>
          <a:ext cx="365125" cy="549275"/>
        </p:xfrm>
        <a:graphic>
          <a:graphicData uri="http://schemas.openxmlformats.org/presentationml/2006/ole">
            <mc:AlternateContent xmlns:mc="http://schemas.openxmlformats.org/markup-compatibility/2006">
              <mc:Choice xmlns:v="urn:schemas-microsoft-com:vml" Requires="v">
                <p:oleObj spid="_x0000_s23610" name="Equation" r:id="rId10" imgW="152280" imgH="228600" progId="Equation.DSMT4">
                  <p:embed/>
                </p:oleObj>
              </mc:Choice>
              <mc:Fallback>
                <p:oleObj name="Equation" r:id="rId10" imgW="1522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113" y="1638300"/>
                        <a:ext cx="3651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Oval 11"/>
          <p:cNvSpPr>
            <a:spLocks noChangeAspect="1"/>
          </p:cNvSpPr>
          <p:nvPr/>
        </p:nvSpPr>
        <p:spPr>
          <a:xfrm>
            <a:off x="2513013" y="14763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a:spLocks noChangeAspect="1"/>
          </p:cNvSpPr>
          <p:nvPr/>
        </p:nvSpPr>
        <p:spPr>
          <a:xfrm>
            <a:off x="2514600" y="4189413"/>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250113" y="1149350"/>
            <a:ext cx="1528762" cy="4897438"/>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The behavior </a:t>
            </a:r>
            <a:br>
              <a:rPr lang="en-US" sz="2300" dirty="0"/>
            </a:br>
            <a:r>
              <a:rPr lang="en-US" sz="2300" dirty="0"/>
              <a:t>of the nominal interest </a:t>
            </a:r>
            <a:br>
              <a:rPr lang="en-US" sz="2300" dirty="0"/>
            </a:br>
            <a:r>
              <a:rPr lang="en-US" sz="2300" dirty="0"/>
              <a:t>rate depends </a:t>
            </a:r>
            <a:br>
              <a:rPr lang="en-US" sz="2300" dirty="0"/>
            </a:br>
            <a:r>
              <a:rPr lang="en-US" sz="2300" dirty="0"/>
              <a:t>on that </a:t>
            </a:r>
            <a:br>
              <a:rPr lang="en-US" sz="2300" dirty="0"/>
            </a:br>
            <a:r>
              <a:rPr lang="en-US" sz="2300" dirty="0"/>
              <a:t>of the inflation and real interest rates.</a:t>
            </a:r>
          </a:p>
        </p:txBody>
      </p:sp>
      <p:cxnSp>
        <p:nvCxnSpPr>
          <p:cNvPr id="10" name="Straight Connector 9"/>
          <p:cNvCxnSpPr/>
          <p:nvPr/>
        </p:nvCxnSpPr>
        <p:spPr>
          <a:xfrm>
            <a:off x="2206625" y="1954213"/>
            <a:ext cx="7080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17738" y="5178425"/>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5012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51"/>
          <p:cNvGrpSpPr>
            <a:grpSpLocks/>
          </p:cNvGrpSpPr>
          <p:nvPr/>
        </p:nvGrpSpPr>
        <p:grpSpPr bwMode="auto">
          <a:xfrm>
            <a:off x="1057275" y="4703763"/>
            <a:ext cx="1685925" cy="855662"/>
            <a:chOff x="7334280" y="4533912"/>
            <a:chExt cx="1012836" cy="920760"/>
          </a:xfrm>
        </p:grpSpPr>
        <p:cxnSp>
          <p:nvCxnSpPr>
            <p:cNvPr id="49" name="Straight Connector 48"/>
            <p:cNvCxnSpPr/>
            <p:nvPr/>
          </p:nvCxnSpPr>
          <p:spPr>
            <a:xfrm>
              <a:off x="7334280" y="4533912"/>
              <a:ext cx="1012836"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886736" y="4994292"/>
              <a:ext cx="92076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5539" name="Title 3"/>
          <p:cNvSpPr>
            <a:spLocks noGrp="1"/>
          </p:cNvSpPr>
          <p:nvPr>
            <p:ph type="title"/>
          </p:nvPr>
        </p:nvSpPr>
        <p:spPr>
          <a:xfrm>
            <a:off x="466725" y="236538"/>
            <a:ext cx="8245475" cy="760412"/>
          </a:xfrm>
        </p:spPr>
        <p:txBody>
          <a:bodyPr/>
          <a:lstStyle/>
          <a:p>
            <a:r>
              <a:rPr lang="en-US" sz="3200" smtClean="0"/>
              <a:t>A shock to aggregate demand</a:t>
            </a:r>
          </a:p>
        </p:txBody>
      </p:sp>
      <p:sp>
        <p:nvSpPr>
          <p:cNvPr id="5" name="TextBox 4"/>
          <p:cNvSpPr txBox="1"/>
          <p:nvPr/>
        </p:nvSpPr>
        <p:spPr>
          <a:xfrm>
            <a:off x="6357938" y="1082675"/>
            <a:ext cx="2435225" cy="884238"/>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1</a:t>
            </a:r>
            <a:r>
              <a:rPr lang="en-US" sz="2400" dirty="0"/>
              <a:t>:</a:t>
            </a:r>
            <a:br>
              <a:rPr lang="en-US" sz="2400" dirty="0"/>
            </a:br>
            <a:r>
              <a:rPr lang="en-US" sz="2400" dirty="0"/>
              <a:t>initial </a:t>
            </a:r>
            <a:r>
              <a:rPr lang="en-US" sz="2400" dirty="0" err="1"/>
              <a:t>eq’m</a:t>
            </a:r>
            <a:r>
              <a:rPr lang="en-US" sz="2400" dirty="0"/>
              <a:t> at </a:t>
            </a:r>
            <a:r>
              <a:rPr lang="en-US" sz="2400" b="1" dirty="0"/>
              <a:t>A</a:t>
            </a:r>
          </a:p>
        </p:txBody>
      </p:sp>
      <p:sp>
        <p:nvSpPr>
          <p:cNvPr id="65541" name="Text Box 9"/>
          <p:cNvSpPr txBox="1">
            <a:spLocks noChangeArrowheads="1"/>
          </p:cNvSpPr>
          <p:nvPr/>
        </p:nvSpPr>
        <p:spPr bwMode="auto">
          <a:xfrm>
            <a:off x="319088" y="4429125"/>
            <a:ext cx="814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 </a:t>
            </a:r>
            <a:r>
              <a:rPr lang="en-US" sz="2600" b="1" baseline="-25000">
                <a:latin typeface="Times New Roman" pitchFamily="18" charset="0"/>
                <a:cs typeface="Times New Roman" pitchFamily="18" charset="0"/>
              </a:rPr>
              <a:t>– 1</a:t>
            </a:r>
            <a:endParaRPr lang="en-US" sz="2600"/>
          </a:p>
        </p:txBody>
      </p:sp>
      <p:grpSp>
        <p:nvGrpSpPr>
          <p:cNvPr id="65542" name="Group 53"/>
          <p:cNvGrpSpPr>
            <a:grpSpLocks/>
          </p:cNvGrpSpPr>
          <p:nvPr/>
        </p:nvGrpSpPr>
        <p:grpSpPr bwMode="auto">
          <a:xfrm>
            <a:off x="788988" y="1381125"/>
            <a:ext cx="4954587" cy="4383088"/>
            <a:chOff x="914401" y="1218064"/>
            <a:chExt cx="4954137" cy="4382469"/>
          </a:xfrm>
        </p:grpSpPr>
        <p:grpSp>
          <p:nvGrpSpPr>
            <p:cNvPr id="65622" name="Group 5"/>
            <p:cNvGrpSpPr>
              <a:grpSpLocks/>
            </p:cNvGrpSpPr>
            <p:nvPr/>
          </p:nvGrpSpPr>
          <p:grpSpPr bwMode="auto">
            <a:xfrm>
              <a:off x="1173707" y="1637731"/>
              <a:ext cx="4258102" cy="3740949"/>
              <a:chOff x="2640" y="1862919"/>
              <a:chExt cx="2496" cy="3740949"/>
            </a:xfrm>
          </p:grpSpPr>
          <p:sp>
            <p:nvSpPr>
              <p:cNvPr id="65625" name="Line 6"/>
              <p:cNvSpPr>
                <a:spLocks noChangeShapeType="1"/>
              </p:cNvSpPr>
              <p:nvPr/>
            </p:nvSpPr>
            <p:spPr bwMode="auto">
              <a:xfrm>
                <a:off x="2640" y="1862919"/>
                <a:ext cx="0" cy="3725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26" name="Line 7"/>
              <p:cNvSpPr>
                <a:spLocks noChangeShapeType="1"/>
              </p:cNvSpPr>
              <p:nvPr/>
            </p:nvSpPr>
            <p:spPr bwMode="auto">
              <a:xfrm>
                <a:off x="2640" y="56038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5623" name="Text Box 8"/>
            <p:cNvSpPr txBox="1">
              <a:spLocks noChangeArrowheads="1"/>
            </p:cNvSpPr>
            <p:nvPr/>
          </p:nvSpPr>
          <p:spPr bwMode="auto">
            <a:xfrm>
              <a:off x="5457968" y="5154257"/>
              <a:ext cx="41057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a:latin typeface="Times New Roman" pitchFamily="18" charset="0"/>
                  <a:cs typeface="Times New Roman" pitchFamily="18" charset="0"/>
                </a:rPr>
                <a:t> </a:t>
              </a:r>
            </a:p>
          </p:txBody>
        </p:sp>
        <p:sp>
          <p:nvSpPr>
            <p:cNvPr id="65624" name="Text Box 9"/>
            <p:cNvSpPr txBox="1">
              <a:spLocks noChangeArrowheads="1"/>
            </p:cNvSpPr>
            <p:nvPr/>
          </p:nvSpPr>
          <p:spPr bwMode="auto">
            <a:xfrm>
              <a:off x="914401" y="1218064"/>
              <a:ext cx="532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endParaRPr lang="en-US" sz="2600"/>
            </a:p>
          </p:txBody>
        </p:sp>
      </p:grpSp>
      <p:grpSp>
        <p:nvGrpSpPr>
          <p:cNvPr id="65543" name="Group 81"/>
          <p:cNvGrpSpPr>
            <a:grpSpLocks/>
          </p:cNvGrpSpPr>
          <p:nvPr/>
        </p:nvGrpSpPr>
        <p:grpSpPr bwMode="auto">
          <a:xfrm>
            <a:off x="1939925" y="3408363"/>
            <a:ext cx="4011613" cy="1720850"/>
            <a:chOff x="1982788" y="3408363"/>
            <a:chExt cx="4011612" cy="1720850"/>
          </a:xfrm>
        </p:grpSpPr>
        <p:sp>
          <p:nvSpPr>
            <p:cNvPr id="65620" name="Line 33"/>
            <p:cNvSpPr>
              <a:spLocks noChangeShapeType="1"/>
            </p:cNvSpPr>
            <p:nvPr/>
          </p:nvSpPr>
          <p:spPr bwMode="auto">
            <a:xfrm flipV="1">
              <a:off x="1982788" y="3616325"/>
              <a:ext cx="2959100" cy="1512888"/>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21" name="Text Box 38"/>
            <p:cNvSpPr txBox="1">
              <a:spLocks noChangeArrowheads="1"/>
            </p:cNvSpPr>
            <p:nvPr/>
          </p:nvSpPr>
          <p:spPr bwMode="auto">
            <a:xfrm>
              <a:off x="4949825" y="3408363"/>
              <a:ext cx="1044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-1,t</a:t>
              </a:r>
            </a:p>
          </p:txBody>
        </p:sp>
      </p:grpSp>
      <p:grpSp>
        <p:nvGrpSpPr>
          <p:cNvPr id="65544" name="Group 80"/>
          <p:cNvGrpSpPr>
            <a:grpSpLocks/>
          </p:cNvGrpSpPr>
          <p:nvPr/>
        </p:nvGrpSpPr>
        <p:grpSpPr bwMode="auto">
          <a:xfrm>
            <a:off x="2562225" y="1303338"/>
            <a:ext cx="857250" cy="4232275"/>
            <a:chOff x="2605088" y="1303338"/>
            <a:chExt cx="857250" cy="4232275"/>
          </a:xfrm>
        </p:grpSpPr>
        <p:sp>
          <p:nvSpPr>
            <p:cNvPr id="65616" name="Line 21"/>
            <p:cNvSpPr>
              <a:spLocks noChangeShapeType="1"/>
            </p:cNvSpPr>
            <p:nvPr/>
          </p:nvSpPr>
          <p:spPr bwMode="auto">
            <a:xfrm flipH="1">
              <a:off x="2790825" y="1714500"/>
              <a:ext cx="4763" cy="3821113"/>
            </a:xfrm>
            <a:prstGeom prst="line">
              <a:avLst/>
            </a:prstGeom>
            <a:noFill/>
            <a:ln w="349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5617" name="Group 95"/>
            <p:cNvGrpSpPr>
              <a:grpSpLocks/>
            </p:cNvGrpSpPr>
            <p:nvPr/>
          </p:nvGrpSpPr>
          <p:grpSpPr bwMode="auto">
            <a:xfrm>
              <a:off x="2605088" y="1303338"/>
              <a:ext cx="857250" cy="492125"/>
              <a:chOff x="4224290" y="2290758"/>
              <a:chExt cx="858673" cy="492443"/>
            </a:xfrm>
          </p:grpSpPr>
          <p:sp>
            <p:nvSpPr>
              <p:cNvPr id="65618" name="Text Box 8"/>
              <p:cNvSpPr txBox="1">
                <a:spLocks noChangeArrowheads="1"/>
              </p:cNvSpPr>
              <p:nvPr/>
            </p:nvSpPr>
            <p:spPr bwMode="auto">
              <a:xfrm>
                <a:off x="4224290" y="2290758"/>
                <a:ext cx="85867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endParaRPr lang="en-US" sz="2600">
                  <a:latin typeface="Times New Roman" pitchFamily="18" charset="0"/>
                  <a:cs typeface="Times New Roman" pitchFamily="18" charset="0"/>
                </a:endParaRPr>
              </a:p>
            </p:txBody>
          </p:sp>
          <p:cxnSp>
            <p:nvCxnSpPr>
              <p:cNvPr id="98" name="Straight Connector 97"/>
              <p:cNvCxnSpPr/>
              <p:nvPr/>
            </p:nvCxnSpPr>
            <p:spPr>
              <a:xfrm>
                <a:off x="4362632" y="2373361"/>
                <a:ext cx="20035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9169" name="Line 46"/>
          <p:cNvSpPr>
            <a:spLocks noChangeShapeType="1"/>
          </p:cNvSpPr>
          <p:nvPr/>
        </p:nvSpPr>
        <p:spPr bwMode="auto">
          <a:xfrm rot="5400000" flipH="1">
            <a:off x="4471194" y="3404394"/>
            <a:ext cx="485775" cy="1587"/>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 name="Group 87"/>
          <p:cNvGrpSpPr>
            <a:grpSpLocks/>
          </p:cNvGrpSpPr>
          <p:nvPr/>
        </p:nvGrpSpPr>
        <p:grpSpPr bwMode="auto">
          <a:xfrm>
            <a:off x="3149600" y="1433513"/>
            <a:ext cx="3081338" cy="3552825"/>
            <a:chOff x="3192463" y="1433513"/>
            <a:chExt cx="3081337" cy="3552825"/>
          </a:xfrm>
        </p:grpSpPr>
        <p:sp>
          <p:nvSpPr>
            <p:cNvPr id="65614" name="Line 33"/>
            <p:cNvSpPr>
              <a:spLocks noChangeShapeType="1"/>
            </p:cNvSpPr>
            <p:nvPr/>
          </p:nvSpPr>
          <p:spPr bwMode="auto">
            <a:xfrm>
              <a:off x="3192463" y="1433513"/>
              <a:ext cx="1544637" cy="3138487"/>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5" name="Text Box 38"/>
            <p:cNvSpPr txBox="1">
              <a:spLocks noChangeArrowheads="1"/>
            </p:cNvSpPr>
            <p:nvPr/>
          </p:nvSpPr>
          <p:spPr bwMode="auto">
            <a:xfrm>
              <a:off x="4592638" y="4556125"/>
              <a:ext cx="16811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DAD</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,t+1,…,t+4</a:t>
              </a:r>
            </a:p>
          </p:txBody>
        </p:sp>
      </p:grpSp>
      <p:grpSp>
        <p:nvGrpSpPr>
          <p:cNvPr id="65547" name="Group 79"/>
          <p:cNvGrpSpPr>
            <a:grpSpLocks/>
          </p:cNvGrpSpPr>
          <p:nvPr/>
        </p:nvGrpSpPr>
        <p:grpSpPr bwMode="auto">
          <a:xfrm>
            <a:off x="1462088" y="2101850"/>
            <a:ext cx="2819400" cy="3414713"/>
            <a:chOff x="1504950" y="2101850"/>
            <a:chExt cx="2819400" cy="3414713"/>
          </a:xfrm>
        </p:grpSpPr>
        <p:sp>
          <p:nvSpPr>
            <p:cNvPr id="65612" name="Text Box 38"/>
            <p:cNvSpPr txBox="1">
              <a:spLocks noChangeArrowheads="1"/>
            </p:cNvSpPr>
            <p:nvPr/>
          </p:nvSpPr>
          <p:spPr bwMode="auto">
            <a:xfrm>
              <a:off x="3054350" y="5086350"/>
              <a:ext cx="1270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DAD</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-1, t+5</a:t>
              </a:r>
            </a:p>
          </p:txBody>
        </p:sp>
        <p:sp>
          <p:nvSpPr>
            <p:cNvPr id="65613" name="Line 33"/>
            <p:cNvSpPr>
              <a:spLocks noChangeShapeType="1"/>
            </p:cNvSpPr>
            <p:nvPr/>
          </p:nvSpPr>
          <p:spPr bwMode="auto">
            <a:xfrm>
              <a:off x="1504950" y="2101850"/>
              <a:ext cx="1544638" cy="3138488"/>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86"/>
          <p:cNvGrpSpPr>
            <a:grpSpLocks/>
          </p:cNvGrpSpPr>
          <p:nvPr/>
        </p:nvGrpSpPr>
        <p:grpSpPr bwMode="auto">
          <a:xfrm>
            <a:off x="1501775" y="1098550"/>
            <a:ext cx="4124325" cy="1808163"/>
            <a:chOff x="1544638" y="1098550"/>
            <a:chExt cx="4124325" cy="1808163"/>
          </a:xfrm>
        </p:grpSpPr>
        <p:sp>
          <p:nvSpPr>
            <p:cNvPr id="65610" name="Line 33"/>
            <p:cNvSpPr>
              <a:spLocks noChangeShapeType="1"/>
            </p:cNvSpPr>
            <p:nvPr/>
          </p:nvSpPr>
          <p:spPr bwMode="auto">
            <a:xfrm flipV="1">
              <a:off x="1544638" y="1393825"/>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1" name="Text Box 38"/>
            <p:cNvSpPr txBox="1">
              <a:spLocks noChangeArrowheads="1"/>
            </p:cNvSpPr>
            <p:nvPr/>
          </p:nvSpPr>
          <p:spPr bwMode="auto">
            <a:xfrm>
              <a:off x="4522788" y="1098550"/>
              <a:ext cx="1146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+5</a:t>
              </a:r>
            </a:p>
          </p:txBody>
        </p:sp>
      </p:grpSp>
      <p:sp>
        <p:nvSpPr>
          <p:cNvPr id="65549" name="Text Box 8"/>
          <p:cNvSpPr txBox="1">
            <a:spLocks noChangeArrowheads="1"/>
          </p:cNvSpPr>
          <p:nvPr/>
        </p:nvSpPr>
        <p:spPr bwMode="auto">
          <a:xfrm>
            <a:off x="2481263" y="5514975"/>
            <a:ext cx="8588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 –</a:t>
            </a:r>
            <a:r>
              <a:rPr lang="en-US" sz="2600" b="1" baseline="-25000">
                <a:latin typeface="Times New Roman" pitchFamily="18" charset="0"/>
                <a:cs typeface="Times New Roman" pitchFamily="18" charset="0"/>
              </a:rPr>
              <a:t>1</a:t>
            </a:r>
            <a:endParaRPr lang="en-US" sz="2600" b="1">
              <a:latin typeface="Times New Roman" pitchFamily="18" charset="0"/>
              <a:cs typeface="Times New Roman" pitchFamily="18" charset="0"/>
            </a:endParaRPr>
          </a:p>
        </p:txBody>
      </p:sp>
      <p:grpSp>
        <p:nvGrpSpPr>
          <p:cNvPr id="65550" name="Group 72"/>
          <p:cNvGrpSpPr>
            <a:grpSpLocks/>
          </p:cNvGrpSpPr>
          <p:nvPr/>
        </p:nvGrpSpPr>
        <p:grpSpPr bwMode="auto">
          <a:xfrm>
            <a:off x="2697163" y="4549775"/>
            <a:ext cx="452437" cy="430213"/>
            <a:chOff x="2740025" y="4549775"/>
            <a:chExt cx="452438" cy="430887"/>
          </a:xfrm>
        </p:grpSpPr>
        <p:sp>
          <p:nvSpPr>
            <p:cNvPr id="99" name="Oval 98"/>
            <p:cNvSpPr>
              <a:spLocks noChangeAspect="1"/>
            </p:cNvSpPr>
            <p:nvPr/>
          </p:nvSpPr>
          <p:spPr>
            <a:xfrm>
              <a:off x="2740025" y="4657894"/>
              <a:ext cx="109537" cy="1097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Text Box 8"/>
            <p:cNvSpPr txBox="1">
              <a:spLocks noChangeArrowheads="1"/>
            </p:cNvSpPr>
            <p:nvPr/>
          </p:nvSpPr>
          <p:spPr bwMode="auto">
            <a:xfrm>
              <a:off x="2819400" y="4549775"/>
              <a:ext cx="373063" cy="430887"/>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A</a:t>
              </a:r>
            </a:p>
          </p:txBody>
        </p:sp>
      </p:grpSp>
      <p:grpSp>
        <p:nvGrpSpPr>
          <p:cNvPr id="13" name="Group 95"/>
          <p:cNvGrpSpPr>
            <a:grpSpLocks/>
          </p:cNvGrpSpPr>
          <p:nvPr/>
        </p:nvGrpSpPr>
        <p:grpSpPr bwMode="auto">
          <a:xfrm>
            <a:off x="1924050" y="2851150"/>
            <a:ext cx="4106863" cy="1703388"/>
            <a:chOff x="1924381" y="2851150"/>
            <a:chExt cx="4106862" cy="1703388"/>
          </a:xfrm>
        </p:grpSpPr>
        <p:grpSp>
          <p:nvGrpSpPr>
            <p:cNvPr id="65602" name="Group 82"/>
            <p:cNvGrpSpPr>
              <a:grpSpLocks/>
            </p:cNvGrpSpPr>
            <p:nvPr/>
          </p:nvGrpSpPr>
          <p:grpSpPr bwMode="auto">
            <a:xfrm>
              <a:off x="1924381" y="2851150"/>
              <a:ext cx="4106862" cy="1703388"/>
              <a:chOff x="1966913" y="2851150"/>
              <a:chExt cx="4106862" cy="1703388"/>
            </a:xfrm>
          </p:grpSpPr>
          <p:sp>
            <p:nvSpPr>
              <p:cNvPr id="65606" name="Line 33"/>
              <p:cNvSpPr>
                <a:spLocks noChangeShapeType="1"/>
              </p:cNvSpPr>
              <p:nvPr/>
            </p:nvSpPr>
            <p:spPr bwMode="auto">
              <a:xfrm flipV="1">
                <a:off x="1966913" y="3041650"/>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7" name="Text Box 38"/>
              <p:cNvSpPr txBox="1">
                <a:spLocks noChangeArrowheads="1"/>
              </p:cNvSpPr>
              <p:nvPr/>
            </p:nvSpPr>
            <p:spPr bwMode="auto">
              <a:xfrm>
                <a:off x="4927600" y="2851150"/>
                <a:ext cx="1146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+ 1</a:t>
                </a:r>
              </a:p>
            </p:txBody>
          </p:sp>
        </p:grpSp>
        <p:grpSp>
          <p:nvGrpSpPr>
            <p:cNvPr id="65603" name="Group 74"/>
            <p:cNvGrpSpPr>
              <a:grpSpLocks/>
            </p:cNvGrpSpPr>
            <p:nvPr/>
          </p:nvGrpSpPr>
          <p:grpSpPr bwMode="auto">
            <a:xfrm>
              <a:off x="4077031" y="3270250"/>
              <a:ext cx="450850" cy="430887"/>
              <a:chOff x="4119563" y="3270250"/>
              <a:chExt cx="450850" cy="430887"/>
            </a:xfrm>
          </p:grpSpPr>
          <p:sp>
            <p:nvSpPr>
              <p:cNvPr id="43" name="Oval 42"/>
              <p:cNvSpPr>
                <a:spLocks noChangeAspect="1"/>
              </p:cNvSpPr>
              <p:nvPr/>
            </p:nvSpPr>
            <p:spPr>
              <a:xfrm>
                <a:off x="4119562" y="3370263"/>
                <a:ext cx="109538" cy="1095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Text Box 8"/>
              <p:cNvSpPr txBox="1">
                <a:spLocks noChangeArrowheads="1"/>
              </p:cNvSpPr>
              <p:nvPr/>
            </p:nvSpPr>
            <p:spPr bwMode="auto">
              <a:xfrm>
                <a:off x="4178300" y="3270250"/>
                <a:ext cx="392112" cy="430213"/>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C</a:t>
                </a:r>
              </a:p>
            </p:txBody>
          </p:sp>
        </p:grpSp>
      </p:grpSp>
      <p:grpSp>
        <p:nvGrpSpPr>
          <p:cNvPr id="16" name="Group 96"/>
          <p:cNvGrpSpPr>
            <a:grpSpLocks/>
          </p:cNvGrpSpPr>
          <p:nvPr/>
        </p:nvGrpSpPr>
        <p:grpSpPr bwMode="auto">
          <a:xfrm>
            <a:off x="1903413" y="2336800"/>
            <a:ext cx="4130675" cy="1731963"/>
            <a:chOff x="1903743" y="2336800"/>
            <a:chExt cx="4130675" cy="1731963"/>
          </a:xfrm>
        </p:grpSpPr>
        <p:grpSp>
          <p:nvGrpSpPr>
            <p:cNvPr id="65596" name="Group 83"/>
            <p:cNvGrpSpPr>
              <a:grpSpLocks/>
            </p:cNvGrpSpPr>
            <p:nvPr/>
          </p:nvGrpSpPr>
          <p:grpSpPr bwMode="auto">
            <a:xfrm>
              <a:off x="1903743" y="2336800"/>
              <a:ext cx="4130675" cy="1731963"/>
              <a:chOff x="1946275" y="2336800"/>
              <a:chExt cx="4130675" cy="1731963"/>
            </a:xfrm>
          </p:grpSpPr>
          <p:sp>
            <p:nvSpPr>
              <p:cNvPr id="65600" name="Line 33"/>
              <p:cNvSpPr>
                <a:spLocks noChangeShapeType="1"/>
              </p:cNvSpPr>
              <p:nvPr/>
            </p:nvSpPr>
            <p:spPr bwMode="auto">
              <a:xfrm flipV="1">
                <a:off x="1946275" y="2555875"/>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1" name="Text Box 38"/>
              <p:cNvSpPr txBox="1">
                <a:spLocks noChangeArrowheads="1"/>
              </p:cNvSpPr>
              <p:nvPr/>
            </p:nvSpPr>
            <p:spPr bwMode="auto">
              <a:xfrm>
                <a:off x="4930775" y="2336800"/>
                <a:ext cx="1146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+2</a:t>
                </a:r>
              </a:p>
            </p:txBody>
          </p:sp>
        </p:grpSp>
        <p:grpSp>
          <p:nvGrpSpPr>
            <p:cNvPr id="65597" name="Group 75"/>
            <p:cNvGrpSpPr>
              <a:grpSpLocks/>
            </p:cNvGrpSpPr>
            <p:nvPr/>
          </p:nvGrpSpPr>
          <p:grpSpPr bwMode="auto">
            <a:xfrm>
              <a:off x="3889706" y="2889250"/>
              <a:ext cx="452437" cy="430887"/>
              <a:chOff x="3932238" y="2889250"/>
              <a:chExt cx="452437" cy="430887"/>
            </a:xfrm>
          </p:grpSpPr>
          <p:sp>
            <p:nvSpPr>
              <p:cNvPr id="44" name="Oval 43"/>
              <p:cNvSpPr>
                <a:spLocks noChangeAspect="1"/>
              </p:cNvSpPr>
              <p:nvPr/>
            </p:nvSpPr>
            <p:spPr>
              <a:xfrm>
                <a:off x="3932237" y="2971800"/>
                <a:ext cx="109538"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Text Box 8"/>
              <p:cNvSpPr txBox="1">
                <a:spLocks noChangeArrowheads="1"/>
              </p:cNvSpPr>
              <p:nvPr/>
            </p:nvSpPr>
            <p:spPr bwMode="auto">
              <a:xfrm>
                <a:off x="4006850" y="2889250"/>
                <a:ext cx="377825" cy="430213"/>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D</a:t>
                </a:r>
              </a:p>
            </p:txBody>
          </p:sp>
        </p:grpSp>
      </p:grpSp>
      <p:grpSp>
        <p:nvGrpSpPr>
          <p:cNvPr id="19" name="Group 99"/>
          <p:cNvGrpSpPr>
            <a:grpSpLocks/>
          </p:cNvGrpSpPr>
          <p:nvPr/>
        </p:nvGrpSpPr>
        <p:grpSpPr bwMode="auto">
          <a:xfrm>
            <a:off x="1792288" y="1920875"/>
            <a:ext cx="4121150" cy="1719263"/>
            <a:chOff x="1792618" y="1920875"/>
            <a:chExt cx="4121150" cy="1719263"/>
          </a:xfrm>
        </p:grpSpPr>
        <p:grpSp>
          <p:nvGrpSpPr>
            <p:cNvPr id="65590" name="Group 84"/>
            <p:cNvGrpSpPr>
              <a:grpSpLocks/>
            </p:cNvGrpSpPr>
            <p:nvPr/>
          </p:nvGrpSpPr>
          <p:grpSpPr bwMode="auto">
            <a:xfrm>
              <a:off x="1792618" y="1920875"/>
              <a:ext cx="4121150" cy="1719263"/>
              <a:chOff x="1835150" y="1920875"/>
              <a:chExt cx="4121150" cy="1719263"/>
            </a:xfrm>
          </p:grpSpPr>
          <p:sp>
            <p:nvSpPr>
              <p:cNvPr id="65594" name="Line 33"/>
              <p:cNvSpPr>
                <a:spLocks noChangeShapeType="1"/>
              </p:cNvSpPr>
              <p:nvPr/>
            </p:nvSpPr>
            <p:spPr bwMode="auto">
              <a:xfrm flipV="1">
                <a:off x="1835150" y="2127250"/>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5" name="Text Box 38"/>
              <p:cNvSpPr txBox="1">
                <a:spLocks noChangeArrowheads="1"/>
              </p:cNvSpPr>
              <p:nvPr/>
            </p:nvSpPr>
            <p:spPr bwMode="auto">
              <a:xfrm>
                <a:off x="4810125" y="1920875"/>
                <a:ext cx="1146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+3</a:t>
                </a:r>
              </a:p>
            </p:txBody>
          </p:sp>
        </p:grpSp>
        <p:grpSp>
          <p:nvGrpSpPr>
            <p:cNvPr id="65591" name="Group 76"/>
            <p:cNvGrpSpPr>
              <a:grpSpLocks/>
            </p:cNvGrpSpPr>
            <p:nvPr/>
          </p:nvGrpSpPr>
          <p:grpSpPr bwMode="auto">
            <a:xfrm>
              <a:off x="3702381" y="2493963"/>
              <a:ext cx="419100" cy="430887"/>
              <a:chOff x="3744913" y="2493963"/>
              <a:chExt cx="419100" cy="430887"/>
            </a:xfrm>
          </p:grpSpPr>
          <p:sp>
            <p:nvSpPr>
              <p:cNvPr id="45" name="Oval 44"/>
              <p:cNvSpPr>
                <a:spLocks noChangeAspect="1"/>
              </p:cNvSpPr>
              <p:nvPr/>
            </p:nvSpPr>
            <p:spPr>
              <a:xfrm>
                <a:off x="3744912" y="2589213"/>
                <a:ext cx="109538" cy="1095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Text Box 8"/>
              <p:cNvSpPr txBox="1">
                <a:spLocks noChangeArrowheads="1"/>
              </p:cNvSpPr>
              <p:nvPr/>
            </p:nvSpPr>
            <p:spPr bwMode="auto">
              <a:xfrm>
                <a:off x="3817937" y="2493963"/>
                <a:ext cx="346075" cy="430212"/>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E</a:t>
                </a:r>
              </a:p>
            </p:txBody>
          </p:sp>
        </p:grpSp>
      </p:grpSp>
      <p:grpSp>
        <p:nvGrpSpPr>
          <p:cNvPr id="22" name="Group 100"/>
          <p:cNvGrpSpPr>
            <a:grpSpLocks/>
          </p:cNvGrpSpPr>
          <p:nvPr/>
        </p:nvGrpSpPr>
        <p:grpSpPr bwMode="auto">
          <a:xfrm>
            <a:off x="1689100" y="1482725"/>
            <a:ext cx="4106863" cy="1709738"/>
            <a:chOff x="1689431" y="1482725"/>
            <a:chExt cx="4106862" cy="1709738"/>
          </a:xfrm>
        </p:grpSpPr>
        <p:grpSp>
          <p:nvGrpSpPr>
            <p:cNvPr id="65584" name="Group 85"/>
            <p:cNvGrpSpPr>
              <a:grpSpLocks/>
            </p:cNvGrpSpPr>
            <p:nvPr/>
          </p:nvGrpSpPr>
          <p:grpSpPr bwMode="auto">
            <a:xfrm>
              <a:off x="1689431" y="1482725"/>
              <a:ext cx="4106862" cy="1709738"/>
              <a:chOff x="1731963" y="1482725"/>
              <a:chExt cx="4106862" cy="1709738"/>
            </a:xfrm>
          </p:grpSpPr>
          <p:sp>
            <p:nvSpPr>
              <p:cNvPr id="65588" name="Text Box 38"/>
              <p:cNvSpPr txBox="1">
                <a:spLocks noChangeArrowheads="1"/>
              </p:cNvSpPr>
              <p:nvPr/>
            </p:nvSpPr>
            <p:spPr bwMode="auto">
              <a:xfrm>
                <a:off x="4692650" y="1482725"/>
                <a:ext cx="1146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+4</a:t>
                </a:r>
              </a:p>
            </p:txBody>
          </p:sp>
          <p:sp>
            <p:nvSpPr>
              <p:cNvPr id="65589" name="Line 33"/>
              <p:cNvSpPr>
                <a:spLocks noChangeShapeType="1"/>
              </p:cNvSpPr>
              <p:nvPr/>
            </p:nvSpPr>
            <p:spPr bwMode="auto">
              <a:xfrm flipV="1">
                <a:off x="1731963" y="1679575"/>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5585" name="Group 77"/>
            <p:cNvGrpSpPr>
              <a:grpSpLocks/>
            </p:cNvGrpSpPr>
            <p:nvPr/>
          </p:nvGrpSpPr>
          <p:grpSpPr bwMode="auto">
            <a:xfrm>
              <a:off x="3496006" y="2097088"/>
              <a:ext cx="414337" cy="430887"/>
              <a:chOff x="3538538" y="2097088"/>
              <a:chExt cx="414337" cy="430887"/>
            </a:xfrm>
          </p:grpSpPr>
          <p:sp>
            <p:nvSpPr>
              <p:cNvPr id="46" name="Oval 45"/>
              <p:cNvSpPr>
                <a:spLocks noChangeAspect="1"/>
              </p:cNvSpPr>
              <p:nvPr/>
            </p:nvSpPr>
            <p:spPr>
              <a:xfrm>
                <a:off x="3538538" y="2189163"/>
                <a:ext cx="109538" cy="1095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Text Box 8"/>
              <p:cNvSpPr txBox="1">
                <a:spLocks noChangeArrowheads="1"/>
              </p:cNvSpPr>
              <p:nvPr/>
            </p:nvSpPr>
            <p:spPr bwMode="auto">
              <a:xfrm>
                <a:off x="3611563" y="2097088"/>
                <a:ext cx="341313" cy="430212"/>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F</a:t>
                </a:r>
              </a:p>
            </p:txBody>
          </p:sp>
        </p:grpSp>
      </p:grpSp>
      <p:sp>
        <p:nvSpPr>
          <p:cNvPr id="49202" name="Line 46"/>
          <p:cNvSpPr>
            <a:spLocks noChangeShapeType="1"/>
          </p:cNvSpPr>
          <p:nvPr/>
        </p:nvSpPr>
        <p:spPr bwMode="auto">
          <a:xfrm rot="5400000" flipH="1">
            <a:off x="4479925" y="2876550"/>
            <a:ext cx="388938" cy="14288"/>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03" name="Line 46"/>
          <p:cNvSpPr>
            <a:spLocks noChangeShapeType="1"/>
          </p:cNvSpPr>
          <p:nvPr/>
        </p:nvSpPr>
        <p:spPr bwMode="auto">
          <a:xfrm rot="5400000" flipH="1">
            <a:off x="4366419" y="2451894"/>
            <a:ext cx="401638"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04" name="Line 46"/>
          <p:cNvSpPr>
            <a:spLocks noChangeShapeType="1"/>
          </p:cNvSpPr>
          <p:nvPr/>
        </p:nvSpPr>
        <p:spPr bwMode="auto">
          <a:xfrm rot="5400000" flipH="1">
            <a:off x="4239419" y="2023269"/>
            <a:ext cx="403225" cy="4763"/>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05" name="Line 46"/>
          <p:cNvSpPr>
            <a:spLocks noChangeShapeType="1"/>
          </p:cNvSpPr>
          <p:nvPr/>
        </p:nvSpPr>
        <p:spPr bwMode="auto">
          <a:xfrm rot="5400000" flipH="1" flipV="1">
            <a:off x="4025900" y="1700213"/>
            <a:ext cx="346075" cy="9525"/>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 name="Group 93"/>
          <p:cNvGrpSpPr>
            <a:grpSpLocks/>
          </p:cNvGrpSpPr>
          <p:nvPr/>
        </p:nvGrpSpPr>
        <p:grpSpPr bwMode="auto">
          <a:xfrm>
            <a:off x="454025" y="3611563"/>
            <a:ext cx="4295775" cy="2401887"/>
            <a:chOff x="454356" y="3611563"/>
            <a:chExt cx="4295775" cy="2401887"/>
          </a:xfrm>
        </p:grpSpPr>
        <p:sp>
          <p:nvSpPr>
            <p:cNvPr id="65576" name="Text Box 8"/>
            <p:cNvSpPr txBox="1">
              <a:spLocks noChangeArrowheads="1"/>
            </p:cNvSpPr>
            <p:nvPr/>
          </p:nvSpPr>
          <p:spPr bwMode="auto">
            <a:xfrm>
              <a:off x="4175456" y="5521325"/>
              <a:ext cx="5318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a:t>
              </a:r>
              <a:endParaRPr lang="en-US" sz="2600" b="1">
                <a:latin typeface="Times New Roman" pitchFamily="18" charset="0"/>
                <a:cs typeface="Times New Roman" pitchFamily="18" charset="0"/>
              </a:endParaRPr>
            </a:p>
          </p:txBody>
        </p:sp>
        <p:grpSp>
          <p:nvGrpSpPr>
            <p:cNvPr id="65577" name="Group 52"/>
            <p:cNvGrpSpPr>
              <a:grpSpLocks/>
            </p:cNvGrpSpPr>
            <p:nvPr/>
          </p:nvGrpSpPr>
          <p:grpSpPr bwMode="auto">
            <a:xfrm>
              <a:off x="1075068" y="3898900"/>
              <a:ext cx="3295650" cy="1643063"/>
              <a:chOff x="7334280" y="4533912"/>
              <a:chExt cx="1012836" cy="920760"/>
            </a:xfrm>
          </p:grpSpPr>
          <p:cxnSp>
            <p:nvCxnSpPr>
              <p:cNvPr id="54" name="Straight Connector 53"/>
              <p:cNvCxnSpPr/>
              <p:nvPr/>
            </p:nvCxnSpPr>
            <p:spPr>
              <a:xfrm>
                <a:off x="7334280" y="4533912"/>
                <a:ext cx="1012836"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7886736" y="4994292"/>
                <a:ext cx="92076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65578" name="Group 73"/>
            <p:cNvGrpSpPr>
              <a:grpSpLocks/>
            </p:cNvGrpSpPr>
            <p:nvPr/>
          </p:nvGrpSpPr>
          <p:grpSpPr bwMode="auto">
            <a:xfrm>
              <a:off x="4313568" y="3748088"/>
              <a:ext cx="436563" cy="430887"/>
              <a:chOff x="4356100" y="3748088"/>
              <a:chExt cx="436563" cy="430887"/>
            </a:xfrm>
          </p:grpSpPr>
          <p:sp>
            <p:nvSpPr>
              <p:cNvPr id="42" name="Oval 41"/>
              <p:cNvSpPr>
                <a:spLocks noChangeAspect="1"/>
              </p:cNvSpPr>
              <p:nvPr/>
            </p:nvSpPr>
            <p:spPr>
              <a:xfrm>
                <a:off x="4356101" y="3848100"/>
                <a:ext cx="109537" cy="1095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Text Box 8"/>
              <p:cNvSpPr txBox="1">
                <a:spLocks noChangeArrowheads="1"/>
              </p:cNvSpPr>
              <p:nvPr/>
            </p:nvSpPr>
            <p:spPr bwMode="auto">
              <a:xfrm>
                <a:off x="4437063" y="3748088"/>
                <a:ext cx="355600" cy="430212"/>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B</a:t>
                </a:r>
              </a:p>
            </p:txBody>
          </p:sp>
        </p:grpSp>
        <p:sp>
          <p:nvSpPr>
            <p:cNvPr id="65579" name="Text Box 9"/>
            <p:cNvSpPr txBox="1">
              <a:spLocks noChangeArrowheads="1"/>
            </p:cNvSpPr>
            <p:nvPr/>
          </p:nvSpPr>
          <p:spPr bwMode="auto">
            <a:xfrm>
              <a:off x="454356" y="3611563"/>
              <a:ext cx="644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a:t>
              </a:r>
              <a:endParaRPr lang="en-US" sz="2600"/>
            </a:p>
          </p:txBody>
        </p:sp>
      </p:grpSp>
      <p:grpSp>
        <p:nvGrpSpPr>
          <p:cNvPr id="28" name="Group 94"/>
          <p:cNvGrpSpPr>
            <a:grpSpLocks/>
          </p:cNvGrpSpPr>
          <p:nvPr/>
        </p:nvGrpSpPr>
        <p:grpSpPr bwMode="auto">
          <a:xfrm>
            <a:off x="273050" y="2317750"/>
            <a:ext cx="2124075" cy="3689350"/>
            <a:chOff x="273381" y="2317750"/>
            <a:chExt cx="2124075" cy="3689668"/>
          </a:xfrm>
        </p:grpSpPr>
        <p:sp>
          <p:nvSpPr>
            <p:cNvPr id="65568" name="Text Box 8"/>
            <p:cNvSpPr txBox="1">
              <a:spLocks noChangeArrowheads="1"/>
            </p:cNvSpPr>
            <p:nvPr/>
          </p:nvSpPr>
          <p:spPr bwMode="auto">
            <a:xfrm>
              <a:off x="1538618" y="5514975"/>
              <a:ext cx="8588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 + </a:t>
              </a:r>
              <a:r>
                <a:rPr lang="en-US" sz="2600" b="1" baseline="-25000">
                  <a:latin typeface="Times New Roman" pitchFamily="18" charset="0"/>
                  <a:cs typeface="Times New Roman" pitchFamily="18" charset="0"/>
                </a:rPr>
                <a:t>5</a:t>
              </a:r>
              <a:endParaRPr lang="en-US" sz="2600" b="1">
                <a:latin typeface="Times New Roman" pitchFamily="18" charset="0"/>
                <a:cs typeface="Times New Roman" pitchFamily="18" charset="0"/>
              </a:endParaRPr>
            </a:p>
          </p:txBody>
        </p:sp>
        <p:grpSp>
          <p:nvGrpSpPr>
            <p:cNvPr id="65569" name="Group 55"/>
            <p:cNvGrpSpPr>
              <a:grpSpLocks/>
            </p:cNvGrpSpPr>
            <p:nvPr/>
          </p:nvGrpSpPr>
          <p:grpSpPr bwMode="auto">
            <a:xfrm>
              <a:off x="1048081" y="2757488"/>
              <a:ext cx="733425" cy="2774950"/>
              <a:chOff x="7334280" y="4533912"/>
              <a:chExt cx="1012836" cy="920760"/>
            </a:xfrm>
          </p:grpSpPr>
          <p:cxnSp>
            <p:nvCxnSpPr>
              <p:cNvPr id="57" name="Straight Connector 56"/>
              <p:cNvCxnSpPr/>
              <p:nvPr/>
            </p:nvCxnSpPr>
            <p:spPr>
              <a:xfrm>
                <a:off x="7334280" y="4533925"/>
                <a:ext cx="1012836"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7886696" y="4994344"/>
                <a:ext cx="920839"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65570" name="Group 78"/>
            <p:cNvGrpSpPr>
              <a:grpSpLocks/>
            </p:cNvGrpSpPr>
            <p:nvPr/>
          </p:nvGrpSpPr>
          <p:grpSpPr bwMode="auto">
            <a:xfrm>
              <a:off x="1646568" y="2317750"/>
              <a:ext cx="395288" cy="495300"/>
              <a:chOff x="1689100" y="2317750"/>
              <a:chExt cx="395288" cy="495300"/>
            </a:xfrm>
          </p:grpSpPr>
          <p:sp>
            <p:nvSpPr>
              <p:cNvPr id="47" name="Oval 46"/>
              <p:cNvSpPr>
                <a:spLocks noChangeAspect="1"/>
              </p:cNvSpPr>
              <p:nvPr/>
            </p:nvSpPr>
            <p:spPr>
              <a:xfrm>
                <a:off x="1774826" y="2703546"/>
                <a:ext cx="109537" cy="10954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Text Box 8"/>
              <p:cNvSpPr txBox="1">
                <a:spLocks noChangeArrowheads="1"/>
              </p:cNvSpPr>
              <p:nvPr/>
            </p:nvSpPr>
            <p:spPr bwMode="auto">
              <a:xfrm>
                <a:off x="1689101" y="2317750"/>
                <a:ext cx="395287" cy="430250"/>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G</a:t>
                </a:r>
              </a:p>
            </p:txBody>
          </p:sp>
        </p:grpSp>
        <p:sp>
          <p:nvSpPr>
            <p:cNvPr id="65571" name="Text Box 9"/>
            <p:cNvSpPr txBox="1">
              <a:spLocks noChangeArrowheads="1"/>
            </p:cNvSpPr>
            <p:nvPr/>
          </p:nvSpPr>
          <p:spPr bwMode="auto">
            <a:xfrm>
              <a:off x="273381" y="2481263"/>
              <a:ext cx="814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 + </a:t>
              </a:r>
              <a:r>
                <a:rPr lang="en-US" sz="2600" b="1" baseline="-25000">
                  <a:latin typeface="Times New Roman" pitchFamily="18" charset="0"/>
                  <a:cs typeface="Times New Roman" pitchFamily="18" charset="0"/>
                </a:rPr>
                <a:t>5</a:t>
              </a:r>
              <a:endParaRPr lang="en-US" sz="2600"/>
            </a:p>
          </p:txBody>
        </p:sp>
      </p:grpSp>
      <p:sp>
        <p:nvSpPr>
          <p:cNvPr id="49161" name="Line 47"/>
          <p:cNvSpPr>
            <a:spLocks noChangeShapeType="1"/>
          </p:cNvSpPr>
          <p:nvPr/>
        </p:nvSpPr>
        <p:spPr bwMode="auto">
          <a:xfrm flipH="1" flipV="1">
            <a:off x="2127250" y="3122613"/>
            <a:ext cx="1725613" cy="1587"/>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9" name="TextBox 88"/>
          <p:cNvSpPr txBox="1"/>
          <p:nvPr/>
        </p:nvSpPr>
        <p:spPr>
          <a:xfrm>
            <a:off x="6383338" y="1076325"/>
            <a:ext cx="2324100" cy="311467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400" dirty="0"/>
              <a:t>:</a:t>
            </a:r>
            <a:br>
              <a:rPr lang="en-US" sz="2400" dirty="0"/>
            </a:br>
            <a:r>
              <a:rPr lang="en-US" sz="2400" dirty="0"/>
              <a:t>Positive demand shock (</a:t>
            </a:r>
            <a:r>
              <a:rPr lang="el-GR" sz="2600" b="1" i="1" dirty="0">
                <a:latin typeface="Times New Roman" pitchFamily="18" charset="0"/>
                <a:cs typeface="Times New Roman" pitchFamily="18" charset="0"/>
              </a:rPr>
              <a:t>ε</a:t>
            </a:r>
            <a:r>
              <a:rPr lang="en-US" sz="2400" dirty="0"/>
              <a:t> &gt; 0) shifts </a:t>
            </a:r>
            <a:br>
              <a:rPr lang="en-US" sz="2400" dirty="0"/>
            </a:br>
            <a:r>
              <a:rPr lang="en-US" sz="2400" dirty="0" smtClean="0"/>
              <a:t>DAD </a:t>
            </a:r>
            <a:r>
              <a:rPr lang="en-US" sz="2400" dirty="0"/>
              <a:t>to the right; output and inflation rise. </a:t>
            </a:r>
            <a:endParaRPr lang="en-US" sz="2400" b="1" dirty="0"/>
          </a:p>
        </p:txBody>
      </p:sp>
      <p:sp>
        <p:nvSpPr>
          <p:cNvPr id="91" name="TextBox 90"/>
          <p:cNvSpPr txBox="1"/>
          <p:nvPr/>
        </p:nvSpPr>
        <p:spPr>
          <a:xfrm>
            <a:off x="6287206" y="1082499"/>
            <a:ext cx="2651125" cy="315277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+ 1 </a:t>
            </a:r>
            <a:r>
              <a:rPr lang="en-US" sz="2400" dirty="0"/>
              <a:t>:</a:t>
            </a:r>
            <a:br>
              <a:rPr lang="en-US" sz="2400" dirty="0"/>
            </a:br>
            <a:r>
              <a:rPr lang="en-US" sz="2400" dirty="0"/>
              <a:t>Higher inflation in </a:t>
            </a:r>
            <a:r>
              <a:rPr lang="en-US" sz="2600" b="1" i="1" dirty="0">
                <a:solidFill>
                  <a:srgbClr val="000000"/>
                </a:solidFill>
                <a:latin typeface="Times New Roman" pitchFamily="18" charset="0"/>
                <a:cs typeface="Times New Roman" pitchFamily="18" charset="0"/>
              </a:rPr>
              <a:t>t</a:t>
            </a:r>
            <a:r>
              <a:rPr lang="en-US" sz="2400" dirty="0"/>
              <a:t> raised inflation expectations </a:t>
            </a:r>
            <a:br>
              <a:rPr lang="en-US" sz="2400" dirty="0"/>
            </a:br>
            <a:r>
              <a:rPr lang="en-US" sz="2400" dirty="0"/>
              <a:t>for </a:t>
            </a:r>
            <a:r>
              <a:rPr lang="en-US" sz="2600" b="1" i="1" dirty="0">
                <a:solidFill>
                  <a:srgbClr val="000000"/>
                </a:solidFill>
                <a:latin typeface="Times New Roman" pitchFamily="18" charset="0"/>
                <a:cs typeface="Times New Roman" pitchFamily="18" charset="0"/>
              </a:rPr>
              <a:t>t</a:t>
            </a:r>
            <a:r>
              <a:rPr lang="en-US" sz="2600" b="1" dirty="0">
                <a:solidFill>
                  <a:srgbClr val="000000"/>
                </a:solidFill>
                <a:latin typeface="Times New Roman" pitchFamily="18" charset="0"/>
                <a:cs typeface="Times New Roman" pitchFamily="18" charset="0"/>
              </a:rPr>
              <a:t> + 1</a:t>
            </a:r>
            <a:r>
              <a:rPr lang="en-US" sz="2400" dirty="0"/>
              <a:t>, </a:t>
            </a:r>
            <a:br>
              <a:rPr lang="en-US" sz="2400" dirty="0"/>
            </a:br>
            <a:r>
              <a:rPr lang="en-US" sz="2400" dirty="0"/>
              <a:t>shifting DAS up.</a:t>
            </a:r>
          </a:p>
          <a:p>
            <a:pPr>
              <a:defRPr/>
            </a:pPr>
            <a:r>
              <a:rPr lang="en-US" sz="2400" dirty="0"/>
              <a:t>Inflation rises more, output falls.</a:t>
            </a:r>
            <a:endParaRPr lang="en-US" sz="2400" b="1" dirty="0"/>
          </a:p>
        </p:txBody>
      </p:sp>
      <p:sp>
        <p:nvSpPr>
          <p:cNvPr id="92" name="TextBox 91"/>
          <p:cNvSpPr txBox="1"/>
          <p:nvPr/>
        </p:nvSpPr>
        <p:spPr>
          <a:xfrm>
            <a:off x="6312605" y="1077736"/>
            <a:ext cx="2449513" cy="387032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Periods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+ 2</a:t>
            </a:r>
            <a:r>
              <a:rPr lang="en-US" sz="2400" dirty="0">
                <a:solidFill>
                  <a:srgbClr val="000000"/>
                </a:solidFill>
              </a:rPr>
              <a:t> </a:t>
            </a:r>
            <a:br>
              <a:rPr lang="en-US" sz="2400" dirty="0">
                <a:solidFill>
                  <a:srgbClr val="000000"/>
                </a:solidFill>
              </a:rPr>
            </a:br>
            <a:r>
              <a:rPr lang="en-US" sz="2400" dirty="0">
                <a:solidFill>
                  <a:srgbClr val="000000"/>
                </a:solidFill>
              </a:rPr>
              <a:t>to</a:t>
            </a:r>
            <a:r>
              <a:rPr lang="en-US" sz="2600" b="1" dirty="0">
                <a:latin typeface="Times New Roman" pitchFamily="18" charset="0"/>
                <a:cs typeface="Times New Roman" pitchFamily="18" charset="0"/>
              </a:rPr>
              <a:t> </a:t>
            </a:r>
            <a:r>
              <a:rPr lang="en-US" sz="2400" b="1" i="1" dirty="0">
                <a:latin typeface="Times New Roman" pitchFamily="18" charset="0"/>
                <a:cs typeface="Times New Roman" pitchFamily="18" charset="0"/>
              </a:rPr>
              <a:t>t</a:t>
            </a:r>
            <a:r>
              <a:rPr lang="en-US" sz="2400" b="1" dirty="0">
                <a:latin typeface="Times New Roman" pitchFamily="18" charset="0"/>
                <a:cs typeface="Times New Roman" pitchFamily="18" charset="0"/>
              </a:rPr>
              <a:t> + 4</a:t>
            </a:r>
            <a:r>
              <a:rPr lang="en-US" sz="2000" dirty="0">
                <a:solidFill>
                  <a:srgbClr val="000000"/>
                </a:solidFill>
              </a:rPr>
              <a:t> </a:t>
            </a:r>
            <a:r>
              <a:rPr lang="en-US" sz="2400" dirty="0"/>
              <a:t>:</a:t>
            </a:r>
            <a:br>
              <a:rPr lang="en-US" sz="2400" dirty="0"/>
            </a:br>
            <a:r>
              <a:rPr lang="en-US" sz="2400" dirty="0"/>
              <a:t>Higher inflation in previous period raises inflation expectations, shifts DAS up.</a:t>
            </a:r>
          </a:p>
          <a:p>
            <a:pPr>
              <a:defRPr/>
            </a:pPr>
            <a:r>
              <a:rPr lang="en-US" sz="2400" dirty="0"/>
              <a:t>Inflation rises, output falls.</a:t>
            </a:r>
            <a:endParaRPr lang="en-US" sz="2400" b="1" dirty="0"/>
          </a:p>
        </p:txBody>
      </p:sp>
      <p:sp>
        <p:nvSpPr>
          <p:cNvPr id="93" name="TextBox 92"/>
          <p:cNvSpPr txBox="1"/>
          <p:nvPr/>
        </p:nvSpPr>
        <p:spPr>
          <a:xfrm>
            <a:off x="6322484" y="1103489"/>
            <a:ext cx="2559050" cy="3867150"/>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+ 5</a:t>
            </a:r>
            <a:r>
              <a:rPr lang="en-US" sz="2400" dirty="0"/>
              <a:t>:</a:t>
            </a:r>
            <a:br>
              <a:rPr lang="en-US" sz="2400" dirty="0"/>
            </a:br>
            <a:r>
              <a:rPr lang="en-US" sz="2400" dirty="0"/>
              <a:t>DAS is higher due to higher inflation in preceding period, but demand shock ends and DAD returns to its initial position.  </a:t>
            </a:r>
          </a:p>
          <a:p>
            <a:pPr>
              <a:defRPr/>
            </a:pPr>
            <a:r>
              <a:rPr lang="en-US" sz="2400" dirty="0" err="1"/>
              <a:t>Eq’m</a:t>
            </a:r>
            <a:r>
              <a:rPr lang="en-US" sz="2400" dirty="0"/>
              <a:t> at </a:t>
            </a:r>
            <a:r>
              <a:rPr lang="en-US" sz="2400" b="1" dirty="0"/>
              <a:t>G</a:t>
            </a:r>
            <a:r>
              <a:rPr lang="en-US" sz="2400" dirty="0"/>
              <a:t>. </a:t>
            </a:r>
            <a:endParaRPr lang="en-US" sz="2400" b="1" dirty="0"/>
          </a:p>
        </p:txBody>
      </p:sp>
      <p:sp>
        <p:nvSpPr>
          <p:cNvPr id="102" name="Line 47"/>
          <p:cNvSpPr>
            <a:spLocks noChangeShapeType="1"/>
          </p:cNvSpPr>
          <p:nvPr/>
        </p:nvSpPr>
        <p:spPr bwMode="auto">
          <a:xfrm flipH="1" flipV="1">
            <a:off x="2163763" y="3317875"/>
            <a:ext cx="1725612" cy="1588"/>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4" name="TextBox 93"/>
          <p:cNvSpPr txBox="1"/>
          <p:nvPr/>
        </p:nvSpPr>
        <p:spPr>
          <a:xfrm>
            <a:off x="6303786" y="1130125"/>
            <a:ext cx="2486025" cy="452437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Periods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+ 6</a:t>
            </a:r>
            <a:r>
              <a:rPr lang="en-US" sz="2400" dirty="0"/>
              <a:t> </a:t>
            </a:r>
            <a:br>
              <a:rPr lang="en-US" sz="2400" dirty="0"/>
            </a:br>
            <a:r>
              <a:rPr lang="en-US" sz="2400" dirty="0"/>
              <a:t>and higher:</a:t>
            </a:r>
            <a:br>
              <a:rPr lang="en-US" sz="2400" dirty="0"/>
            </a:br>
            <a:r>
              <a:rPr lang="en-US" sz="2400" dirty="0"/>
              <a:t>DAS gradually shifts down as inflation and inflation expectations fall, </a:t>
            </a:r>
            <a:br>
              <a:rPr lang="en-US" sz="2400" dirty="0"/>
            </a:br>
            <a:r>
              <a:rPr lang="en-US" sz="2400" dirty="0"/>
              <a:t>economy gradually recovers until reaching  </a:t>
            </a:r>
            <a:br>
              <a:rPr lang="en-US" sz="2400" dirty="0"/>
            </a:br>
            <a:r>
              <a:rPr lang="en-US" sz="2400" dirty="0"/>
              <a:t>LR </a:t>
            </a:r>
            <a:r>
              <a:rPr lang="en-US" sz="2400" dirty="0" err="1"/>
              <a:t>eq’m</a:t>
            </a:r>
            <a:r>
              <a:rPr lang="en-US" sz="2400" dirty="0"/>
              <a:t> at </a:t>
            </a:r>
            <a:r>
              <a:rPr lang="en-US" sz="2400" b="1" dirty="0"/>
              <a:t>A</a:t>
            </a:r>
            <a:r>
              <a:rPr lang="en-US" sz="2400" dirty="0"/>
              <a:t>.</a:t>
            </a:r>
            <a:endParaRPr lang="en-US" sz="2400" b="1" dirty="0"/>
          </a:p>
        </p:txBody>
      </p:sp>
    </p:spTree>
    <p:extLst>
      <p:ext uri="{BB962C8B-B14F-4D97-AF65-F5344CB8AC3E}">
        <p14:creationId xmlns:p14="http://schemas.microsoft.com/office/powerpoint/2010/main" val="20853680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9161"/>
                                        </p:tgtEl>
                                        <p:attrNameLst>
                                          <p:attrName>style.visibility</p:attrName>
                                        </p:attrNameLst>
                                      </p:cBhvr>
                                      <p:to>
                                        <p:strVal val="visible"/>
                                      </p:to>
                                    </p:set>
                                    <p:animEffect transition="in" filter="wipe(left)">
                                      <p:cBhvr>
                                        <p:cTn id="14" dur="500"/>
                                        <p:tgtEl>
                                          <p:spTgt spid="49161"/>
                                        </p:tgtEl>
                                      </p:cBhvr>
                                    </p:animEffect>
                                  </p:childTnLst>
                                </p:cTn>
                              </p:par>
                            </p:childTnLst>
                          </p:cTn>
                        </p:par>
                        <p:par>
                          <p:cTn id="15" fill="hold" nodeType="afterGroup">
                            <p:stCondLst>
                              <p:cond delay="1000"/>
                            </p:stCondLst>
                            <p:childTnLst>
                              <p:par>
                                <p:cTn id="16" presetID="18" presetClass="entr" presetSubtype="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trips(downRight)">
                                      <p:cBhvr>
                                        <p:cTn id="18" dur="500"/>
                                        <p:tgtEl>
                                          <p:spTgt spid="9"/>
                                        </p:tgtEl>
                                      </p:cBhvr>
                                    </p:animEffect>
                                  </p:childTnLst>
                                </p:cTn>
                              </p:par>
                            </p:childTnLst>
                          </p:cTn>
                        </p:par>
                        <p:par>
                          <p:cTn id="19" fill="hold" nodeType="afterGroup">
                            <p:stCondLst>
                              <p:cond delay="1500"/>
                            </p:stCondLst>
                            <p:childTnLst>
                              <p:par>
                                <p:cTn id="20" presetID="18" presetClass="entr" presetSubtype="12"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strips(downLeft)">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par>
                                <p:cTn id="28" presetID="10" presetClass="exit" presetSubtype="0" fill="hold" grpId="1" nodeType="withEffect">
                                  <p:stCondLst>
                                    <p:cond delay="0"/>
                                  </p:stCondLst>
                                  <p:childTnLst>
                                    <p:animEffect transition="out" filter="fade">
                                      <p:cBhvr>
                                        <p:cTn id="29" dur="500"/>
                                        <p:tgtEl>
                                          <p:spTgt spid="89"/>
                                        </p:tgtEl>
                                      </p:cBhvr>
                                    </p:animEffect>
                                    <p:set>
                                      <p:cBhvr>
                                        <p:cTn id="30" dur="1" fill="hold">
                                          <p:stCondLst>
                                            <p:cond delay="499"/>
                                          </p:stCondLst>
                                        </p:cTn>
                                        <p:tgtEl>
                                          <p:spTgt spid="8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9161"/>
                                        </p:tgtEl>
                                      </p:cBhvr>
                                    </p:animEffect>
                                    <p:set>
                                      <p:cBhvr>
                                        <p:cTn id="33" dur="1" fill="hold">
                                          <p:stCondLst>
                                            <p:cond delay="499"/>
                                          </p:stCondLst>
                                        </p:cTn>
                                        <p:tgtEl>
                                          <p:spTgt spid="49161"/>
                                        </p:tgtEl>
                                        <p:attrNameLst>
                                          <p:attrName>style.visibility</p:attrName>
                                        </p:attrNameLst>
                                      </p:cBhvr>
                                      <p:to>
                                        <p:strVal val="hidden"/>
                                      </p:to>
                                    </p:set>
                                  </p:childTnLst>
                                </p:cTn>
                              </p:par>
                            </p:childTnLst>
                          </p:cTn>
                        </p:par>
                        <p:par>
                          <p:cTn id="34" fill="hold" nodeType="afterGroup">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49169"/>
                                        </p:tgtEl>
                                        <p:attrNameLst>
                                          <p:attrName>style.visibility</p:attrName>
                                        </p:attrNameLst>
                                      </p:cBhvr>
                                      <p:to>
                                        <p:strVal val="visible"/>
                                      </p:to>
                                    </p:set>
                                    <p:animEffect transition="in" filter="wipe(down)">
                                      <p:cBhvr>
                                        <p:cTn id="37" dur="500"/>
                                        <p:tgtEl>
                                          <p:spTgt spid="49169"/>
                                        </p:tgtEl>
                                      </p:cBhvr>
                                    </p:animEffect>
                                  </p:childTnLst>
                                </p:cTn>
                              </p:par>
                            </p:childTnLst>
                          </p:cTn>
                        </p:par>
                        <p:par>
                          <p:cTn id="38" fill="hold" nodeType="afterGroup">
                            <p:stCondLst>
                              <p:cond delay="1000"/>
                            </p:stCondLst>
                            <p:childTnLst>
                              <p:par>
                                <p:cTn id="39" presetID="18" presetClass="entr" presetSubtype="3"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strips(upRight)">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500"/>
                                        <p:tgtEl>
                                          <p:spTgt spid="92"/>
                                        </p:tgtEl>
                                      </p:cBhvr>
                                    </p:animEffect>
                                  </p:childTnLst>
                                </p:cTn>
                              </p:par>
                              <p:par>
                                <p:cTn id="47" presetID="10" presetClass="exit" presetSubtype="0" fill="hold" grpId="1" nodeType="withEffect">
                                  <p:stCondLst>
                                    <p:cond delay="0"/>
                                  </p:stCondLst>
                                  <p:childTnLst>
                                    <p:animEffect transition="out" filter="fade">
                                      <p:cBhvr>
                                        <p:cTn id="48" dur="500"/>
                                        <p:tgtEl>
                                          <p:spTgt spid="91"/>
                                        </p:tgtEl>
                                      </p:cBhvr>
                                    </p:animEffect>
                                    <p:set>
                                      <p:cBhvr>
                                        <p:cTn id="49" dur="1" fill="hold">
                                          <p:stCondLst>
                                            <p:cond delay="499"/>
                                          </p:stCondLst>
                                        </p:cTn>
                                        <p:tgtEl>
                                          <p:spTgt spid="9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49169"/>
                                        </p:tgtEl>
                                      </p:cBhvr>
                                    </p:animEffect>
                                    <p:set>
                                      <p:cBhvr>
                                        <p:cTn id="52" dur="1" fill="hold">
                                          <p:stCondLst>
                                            <p:cond delay="499"/>
                                          </p:stCondLst>
                                        </p:cTn>
                                        <p:tgtEl>
                                          <p:spTgt spid="49169"/>
                                        </p:tgtEl>
                                        <p:attrNameLst>
                                          <p:attrName>style.visibility</p:attrName>
                                        </p:attrNameLst>
                                      </p:cBhvr>
                                      <p:to>
                                        <p:strVal val="hidden"/>
                                      </p:to>
                                    </p:set>
                                  </p:childTnLst>
                                </p:cTn>
                              </p:par>
                            </p:childTnLst>
                          </p:cTn>
                        </p:par>
                        <p:par>
                          <p:cTn id="53" fill="hold" nodeType="afterGroup">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49202"/>
                                        </p:tgtEl>
                                        <p:attrNameLst>
                                          <p:attrName>style.visibility</p:attrName>
                                        </p:attrNameLst>
                                      </p:cBhvr>
                                      <p:to>
                                        <p:strVal val="visible"/>
                                      </p:to>
                                    </p:set>
                                    <p:animEffect transition="in" filter="wipe(down)">
                                      <p:cBhvr>
                                        <p:cTn id="56" dur="500"/>
                                        <p:tgtEl>
                                          <p:spTgt spid="49202"/>
                                        </p:tgtEl>
                                      </p:cBhvr>
                                    </p:animEffect>
                                  </p:childTnLst>
                                </p:cTn>
                              </p:par>
                            </p:childTnLst>
                          </p:cTn>
                        </p:par>
                        <p:par>
                          <p:cTn id="57" fill="hold" nodeType="afterGroup">
                            <p:stCondLst>
                              <p:cond delay="1000"/>
                            </p:stCondLst>
                            <p:childTnLst>
                              <p:par>
                                <p:cTn id="58" presetID="18" presetClass="entr" presetSubtype="3"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strips(upRight)">
                                      <p:cBhvr>
                                        <p:cTn id="60" dur="500"/>
                                        <p:tgtEl>
                                          <p:spTgt spid="1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9203"/>
                                        </p:tgtEl>
                                        <p:attrNameLst>
                                          <p:attrName>style.visibility</p:attrName>
                                        </p:attrNameLst>
                                      </p:cBhvr>
                                      <p:to>
                                        <p:strVal val="visible"/>
                                      </p:to>
                                    </p:set>
                                    <p:animEffect transition="in" filter="wipe(down)">
                                      <p:cBhvr>
                                        <p:cTn id="65" dur="500"/>
                                        <p:tgtEl>
                                          <p:spTgt spid="49203"/>
                                        </p:tgtEl>
                                      </p:cBhvr>
                                    </p:animEffect>
                                  </p:childTnLst>
                                </p:cTn>
                              </p:par>
                              <p:par>
                                <p:cTn id="66" presetID="10" presetClass="exit" presetSubtype="0" fill="hold" grpId="1" nodeType="withEffect">
                                  <p:stCondLst>
                                    <p:cond delay="0"/>
                                  </p:stCondLst>
                                  <p:childTnLst>
                                    <p:animEffect transition="out" filter="fade">
                                      <p:cBhvr>
                                        <p:cTn id="67" dur="500"/>
                                        <p:tgtEl>
                                          <p:spTgt spid="49202"/>
                                        </p:tgtEl>
                                      </p:cBhvr>
                                    </p:animEffect>
                                    <p:set>
                                      <p:cBhvr>
                                        <p:cTn id="68" dur="1" fill="hold">
                                          <p:stCondLst>
                                            <p:cond delay="499"/>
                                          </p:stCondLst>
                                        </p:cTn>
                                        <p:tgtEl>
                                          <p:spTgt spid="49202"/>
                                        </p:tgtEl>
                                        <p:attrNameLst>
                                          <p:attrName>style.visibility</p:attrName>
                                        </p:attrNameLst>
                                      </p:cBhvr>
                                      <p:to>
                                        <p:strVal val="hidden"/>
                                      </p:to>
                                    </p:set>
                                  </p:childTnLst>
                                </p:cTn>
                              </p:par>
                            </p:childTnLst>
                          </p:cTn>
                        </p:par>
                        <p:par>
                          <p:cTn id="69" fill="hold" nodeType="afterGroup">
                            <p:stCondLst>
                              <p:cond delay="500"/>
                            </p:stCondLst>
                            <p:childTnLst>
                              <p:par>
                                <p:cTn id="70" presetID="18" presetClass="entr" presetSubtype="3" fill="hold"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strips(upRight)">
                                      <p:cBhvr>
                                        <p:cTn id="72" dur="500"/>
                                        <p:tgtEl>
                                          <p:spTgt spid="1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9204"/>
                                        </p:tgtEl>
                                        <p:attrNameLst>
                                          <p:attrName>style.visibility</p:attrName>
                                        </p:attrNameLst>
                                      </p:cBhvr>
                                      <p:to>
                                        <p:strVal val="visible"/>
                                      </p:to>
                                    </p:set>
                                    <p:animEffect transition="in" filter="wipe(down)">
                                      <p:cBhvr>
                                        <p:cTn id="77" dur="500"/>
                                        <p:tgtEl>
                                          <p:spTgt spid="49204"/>
                                        </p:tgtEl>
                                      </p:cBhvr>
                                    </p:animEffect>
                                  </p:childTnLst>
                                </p:cTn>
                              </p:par>
                              <p:par>
                                <p:cTn id="78" presetID="10" presetClass="exit" presetSubtype="0" fill="hold" grpId="1" nodeType="withEffect">
                                  <p:stCondLst>
                                    <p:cond delay="0"/>
                                  </p:stCondLst>
                                  <p:childTnLst>
                                    <p:animEffect transition="out" filter="fade">
                                      <p:cBhvr>
                                        <p:cTn id="79" dur="500"/>
                                        <p:tgtEl>
                                          <p:spTgt spid="49203"/>
                                        </p:tgtEl>
                                      </p:cBhvr>
                                    </p:animEffect>
                                    <p:set>
                                      <p:cBhvr>
                                        <p:cTn id="80" dur="1" fill="hold">
                                          <p:stCondLst>
                                            <p:cond delay="499"/>
                                          </p:stCondLst>
                                        </p:cTn>
                                        <p:tgtEl>
                                          <p:spTgt spid="49203"/>
                                        </p:tgtEl>
                                        <p:attrNameLst>
                                          <p:attrName>style.visibility</p:attrName>
                                        </p:attrNameLst>
                                      </p:cBhvr>
                                      <p:to>
                                        <p:strVal val="hidden"/>
                                      </p:to>
                                    </p:set>
                                  </p:childTnLst>
                                </p:cTn>
                              </p:par>
                            </p:childTnLst>
                          </p:cTn>
                        </p:par>
                        <p:par>
                          <p:cTn id="81" fill="hold" nodeType="afterGroup">
                            <p:stCondLst>
                              <p:cond delay="500"/>
                            </p:stCondLst>
                            <p:childTnLst>
                              <p:par>
                                <p:cTn id="82" presetID="18" presetClass="entr" presetSubtype="3"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strips(upRight)">
                                      <p:cBhvr>
                                        <p:cTn id="84" dur="500"/>
                                        <p:tgtEl>
                                          <p:spTgt spid="2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fade">
                                      <p:cBhvr>
                                        <p:cTn id="89" dur="500"/>
                                        <p:tgtEl>
                                          <p:spTgt spid="93"/>
                                        </p:tgtEl>
                                      </p:cBhvr>
                                    </p:animEffect>
                                  </p:childTnLst>
                                </p:cTn>
                              </p:par>
                              <p:par>
                                <p:cTn id="90" presetID="10" presetClass="exit" presetSubtype="0" fill="hold" grpId="1" nodeType="withEffect">
                                  <p:stCondLst>
                                    <p:cond delay="0"/>
                                  </p:stCondLst>
                                  <p:childTnLst>
                                    <p:animEffect transition="out" filter="fade">
                                      <p:cBhvr>
                                        <p:cTn id="91" dur="500"/>
                                        <p:tgtEl>
                                          <p:spTgt spid="49204"/>
                                        </p:tgtEl>
                                      </p:cBhvr>
                                    </p:animEffect>
                                    <p:set>
                                      <p:cBhvr>
                                        <p:cTn id="92" dur="1" fill="hold">
                                          <p:stCondLst>
                                            <p:cond delay="499"/>
                                          </p:stCondLst>
                                        </p:cTn>
                                        <p:tgtEl>
                                          <p:spTgt spid="49204"/>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92"/>
                                        </p:tgtEl>
                                      </p:cBhvr>
                                    </p:animEffect>
                                    <p:set>
                                      <p:cBhvr>
                                        <p:cTn id="95" dur="1" fill="hold">
                                          <p:stCondLst>
                                            <p:cond delay="499"/>
                                          </p:stCondLst>
                                        </p:cTn>
                                        <p:tgtEl>
                                          <p:spTgt spid="92"/>
                                        </p:tgtEl>
                                        <p:attrNameLst>
                                          <p:attrName>style.visibility</p:attrName>
                                        </p:attrNameLst>
                                      </p:cBhvr>
                                      <p:to>
                                        <p:strVal val="hidden"/>
                                      </p:to>
                                    </p:set>
                                  </p:childTnLst>
                                </p:cTn>
                              </p:par>
                            </p:childTnLst>
                          </p:cTn>
                        </p:par>
                        <p:par>
                          <p:cTn id="96" fill="hold" nodeType="afterGroup">
                            <p:stCondLst>
                              <p:cond delay="500"/>
                            </p:stCondLst>
                            <p:childTnLst>
                              <p:par>
                                <p:cTn id="97" presetID="22" presetClass="entr" presetSubtype="4" fill="hold" grpId="0" nodeType="afterEffect">
                                  <p:stCondLst>
                                    <p:cond delay="0"/>
                                  </p:stCondLst>
                                  <p:childTnLst>
                                    <p:set>
                                      <p:cBhvr>
                                        <p:cTn id="98" dur="1" fill="hold">
                                          <p:stCondLst>
                                            <p:cond delay="0"/>
                                          </p:stCondLst>
                                        </p:cTn>
                                        <p:tgtEl>
                                          <p:spTgt spid="49205"/>
                                        </p:tgtEl>
                                        <p:attrNameLst>
                                          <p:attrName>style.visibility</p:attrName>
                                        </p:attrNameLst>
                                      </p:cBhvr>
                                      <p:to>
                                        <p:strVal val="visible"/>
                                      </p:to>
                                    </p:set>
                                    <p:animEffect transition="in" filter="wipe(down)">
                                      <p:cBhvr>
                                        <p:cTn id="99" dur="500"/>
                                        <p:tgtEl>
                                          <p:spTgt spid="49205"/>
                                        </p:tgtEl>
                                      </p:cBhvr>
                                    </p:animEffect>
                                  </p:childTnLst>
                                </p:cTn>
                              </p:par>
                            </p:childTnLst>
                          </p:cTn>
                        </p:par>
                        <p:par>
                          <p:cTn id="100" fill="hold" nodeType="afterGroup">
                            <p:stCondLst>
                              <p:cond delay="1000"/>
                            </p:stCondLst>
                            <p:childTnLst>
                              <p:par>
                                <p:cTn id="101" presetID="18" presetClass="entr" presetSubtype="3" fill="hold"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strips(upRight)">
                                      <p:cBhvr>
                                        <p:cTn id="103"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B2B2B2"/>
                                      </p:to>
                                    </p:animClr>
                                  </p:subTnLst>
                                </p:cTn>
                              </p:par>
                            </p:childTnLst>
                          </p:cTn>
                        </p:par>
                        <p:par>
                          <p:cTn id="104" fill="hold" nodeType="afterGroup">
                            <p:stCondLst>
                              <p:cond delay="1500"/>
                            </p:stCondLst>
                            <p:childTnLst>
                              <p:par>
                                <p:cTn id="105" presetID="22" presetClass="entr" presetSubtype="2" fill="hold" grpId="0" nodeType="afterEffect">
                                  <p:stCondLst>
                                    <p:cond delay="0"/>
                                  </p:stCondLst>
                                  <p:childTnLst>
                                    <p:set>
                                      <p:cBhvr>
                                        <p:cTn id="106" dur="1" fill="hold">
                                          <p:stCondLst>
                                            <p:cond delay="0"/>
                                          </p:stCondLst>
                                        </p:cTn>
                                        <p:tgtEl>
                                          <p:spTgt spid="102"/>
                                        </p:tgtEl>
                                        <p:attrNameLst>
                                          <p:attrName>style.visibility</p:attrName>
                                        </p:attrNameLst>
                                      </p:cBhvr>
                                      <p:to>
                                        <p:strVal val="visible"/>
                                      </p:to>
                                    </p:set>
                                    <p:animEffect transition="in" filter="wipe(right)">
                                      <p:cBhvr>
                                        <p:cTn id="107" dur="500"/>
                                        <p:tgtEl>
                                          <p:spTgt spid="102"/>
                                        </p:tgtEl>
                                      </p:cBhvr>
                                    </p:animEffect>
                                  </p:childTnLst>
                                </p:cTn>
                              </p:par>
                            </p:childTnLst>
                          </p:cTn>
                        </p:par>
                        <p:par>
                          <p:cTn id="108" fill="hold" nodeType="afterGroup">
                            <p:stCondLst>
                              <p:cond delay="2000"/>
                            </p:stCondLst>
                            <p:childTnLst>
                              <p:par>
                                <p:cTn id="109" presetID="18" presetClass="entr" presetSubtype="12" fill="hold"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strips(downLeft)">
                                      <p:cBhvr>
                                        <p:cTn id="111" dur="500"/>
                                        <p:tgtEl>
                                          <p:spTgt spid="2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fade">
                                      <p:cBhvr>
                                        <p:cTn id="116" dur="500"/>
                                        <p:tgtEl>
                                          <p:spTgt spid="94"/>
                                        </p:tgtEl>
                                      </p:cBhvr>
                                    </p:animEffect>
                                  </p:childTnLst>
                                </p:cTn>
                              </p:par>
                              <p:par>
                                <p:cTn id="117" presetID="10" presetClass="exit" presetSubtype="0" fill="hold" grpId="1" nodeType="withEffect">
                                  <p:stCondLst>
                                    <p:cond delay="0"/>
                                  </p:stCondLst>
                                  <p:childTnLst>
                                    <p:animEffect transition="out" filter="fade">
                                      <p:cBhvr>
                                        <p:cTn id="118" dur="500"/>
                                        <p:tgtEl>
                                          <p:spTgt spid="102"/>
                                        </p:tgtEl>
                                      </p:cBhvr>
                                    </p:animEffect>
                                    <p:set>
                                      <p:cBhvr>
                                        <p:cTn id="119" dur="1" fill="hold">
                                          <p:stCondLst>
                                            <p:cond delay="499"/>
                                          </p:stCondLst>
                                        </p:cTn>
                                        <p:tgtEl>
                                          <p:spTgt spid="10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49205"/>
                                        </p:tgtEl>
                                      </p:cBhvr>
                                    </p:animEffect>
                                    <p:set>
                                      <p:cBhvr>
                                        <p:cTn id="122" dur="1" fill="hold">
                                          <p:stCondLst>
                                            <p:cond delay="499"/>
                                          </p:stCondLst>
                                        </p:cTn>
                                        <p:tgtEl>
                                          <p:spTgt spid="49205"/>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93"/>
                                        </p:tgtEl>
                                      </p:cBhvr>
                                    </p:animEffect>
                                    <p:set>
                                      <p:cBhvr>
                                        <p:cTn id="125" dur="1" fill="hold">
                                          <p:stCondLst>
                                            <p:cond delay="499"/>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9169" grpId="0" animBg="1"/>
      <p:bldP spid="49169" grpId="1" animBg="1"/>
      <p:bldP spid="49202" grpId="0" animBg="1"/>
      <p:bldP spid="49202" grpId="1" animBg="1"/>
      <p:bldP spid="49203" grpId="0" animBg="1"/>
      <p:bldP spid="49203" grpId="1" animBg="1"/>
      <p:bldP spid="49204" grpId="0" animBg="1"/>
      <p:bldP spid="49204" grpId="1" animBg="1"/>
      <p:bldP spid="49205" grpId="0" animBg="1"/>
      <p:bldP spid="49205" grpId="1" animBg="1"/>
      <p:bldP spid="49161" grpId="0" animBg="1"/>
      <p:bldP spid="49161" grpId="1" animBg="1"/>
      <p:bldP spid="89" grpId="0" animBg="1"/>
      <p:bldP spid="89" grpId="1" animBg="1"/>
      <p:bldP spid="91" grpId="0" animBg="1"/>
      <p:bldP spid="91" grpId="1" animBg="1"/>
      <p:bldP spid="92" grpId="0" animBg="1"/>
      <p:bldP spid="92" grpId="1" animBg="1"/>
      <p:bldP spid="93" grpId="0" animBg="1"/>
      <p:bldP spid="93" grpId="1" animBg="1"/>
      <p:bldP spid="102" grpId="0" animBg="1"/>
      <p:bldP spid="102" grpId="1" animBg="1"/>
      <p:bldP spid="9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4583" name="Title 1"/>
          <p:cNvSpPr>
            <a:spLocks noGrp="1"/>
          </p:cNvSpPr>
          <p:nvPr>
            <p:ph type="title"/>
          </p:nvPr>
        </p:nvSpPr>
        <p:spPr>
          <a:xfrm>
            <a:off x="466725" y="158750"/>
            <a:ext cx="8245475" cy="633413"/>
          </a:xfrm>
        </p:spPr>
        <p:txBody>
          <a:bodyPr/>
          <a:lstStyle/>
          <a:p>
            <a:r>
              <a:rPr lang="en-US" sz="2800" dirty="0" smtClean="0">
                <a:solidFill>
                  <a:srgbClr val="336699"/>
                </a:solidFill>
              </a:rPr>
              <a:t>The dynamic response to a demand shock</a:t>
            </a:r>
          </a:p>
        </p:txBody>
      </p:sp>
      <p:graphicFrame>
        <p:nvGraphicFramePr>
          <p:cNvPr id="24578" name="Chart 5"/>
          <p:cNvGraphicFramePr>
            <a:graphicFrameLocks/>
          </p:cNvGraphicFramePr>
          <p:nvPr/>
        </p:nvGraphicFramePr>
        <p:xfrm>
          <a:off x="484188" y="3519488"/>
          <a:ext cx="6581775" cy="3146425"/>
        </p:xfrm>
        <a:graphic>
          <a:graphicData uri="http://schemas.openxmlformats.org/presentationml/2006/ole">
            <mc:AlternateContent xmlns:mc="http://schemas.openxmlformats.org/markup-compatibility/2006">
              <mc:Choice xmlns:v="urn:schemas-microsoft-com:vml" Requires="v">
                <p:oleObj spid="_x0000_s24631"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19488"/>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4"/>
          <p:cNvGraphicFramePr>
            <a:graphicFrameLocks noChangeAspect="1"/>
          </p:cNvGraphicFramePr>
          <p:nvPr/>
        </p:nvGraphicFramePr>
        <p:xfrm>
          <a:off x="209550" y="4522788"/>
          <a:ext cx="334963" cy="554037"/>
        </p:xfrm>
        <a:graphic>
          <a:graphicData uri="http://schemas.openxmlformats.org/presentationml/2006/ole">
            <mc:AlternateContent xmlns:mc="http://schemas.openxmlformats.org/markup-compatibility/2006">
              <mc:Choice xmlns:v="urn:schemas-microsoft-com:vml" Requires="v">
                <p:oleObj spid="_x0000_s24632" name="Equation" r:id="rId6" imgW="139680" imgH="228600" progId="Equation.DSMT4">
                  <p:embed/>
                </p:oleObj>
              </mc:Choice>
              <mc:Fallback>
                <p:oleObj name="Equation" r:id="rId6" imgW="1396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550" y="4522788"/>
                        <a:ext cx="33496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260350" y="1643063"/>
          <a:ext cx="365125" cy="549275"/>
        </p:xfrm>
        <a:graphic>
          <a:graphicData uri="http://schemas.openxmlformats.org/presentationml/2006/ole">
            <mc:AlternateContent xmlns:mc="http://schemas.openxmlformats.org/markup-compatibility/2006">
              <mc:Choice xmlns:v="urn:schemas-microsoft-com:vml" Requires="v">
                <p:oleObj spid="_x0000_s24633" name="Equation" r:id="rId8" imgW="152280" imgH="228600" progId="Equation.DSMT4">
                  <p:embed/>
                </p:oleObj>
              </mc:Choice>
              <mc:Fallback>
                <p:oleObj name="Equation" r:id="rId8" imgW="1522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350" y="1643063"/>
                        <a:ext cx="3651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Chart 6"/>
          <p:cNvGraphicFramePr>
            <a:graphicFrameLocks/>
          </p:cNvGraphicFramePr>
          <p:nvPr/>
        </p:nvGraphicFramePr>
        <p:xfrm>
          <a:off x="485775" y="952500"/>
          <a:ext cx="6581775" cy="2676525"/>
        </p:xfrm>
        <a:graphic>
          <a:graphicData uri="http://schemas.openxmlformats.org/presentationml/2006/ole">
            <mc:AlternateContent xmlns:mc="http://schemas.openxmlformats.org/markup-compatibility/2006">
              <mc:Choice xmlns:v="urn:schemas-microsoft-com:vml" Requires="v">
                <p:oleObj spid="_x0000_s24634" name="Chart" r:id="rId10" imgW="6578154" imgH="2676376" progId="Excel.Chart.8">
                  <p:embed/>
                </p:oleObj>
              </mc:Choice>
              <mc:Fallback>
                <p:oleObj name="Chart" r:id="rId10" imgW="6578154" imgH="2676376" progId="Excel.Char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 y="952500"/>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8"/>
          <p:cNvSpPr>
            <a:spLocks noChangeAspect="1"/>
          </p:cNvSpPr>
          <p:nvPr/>
        </p:nvSpPr>
        <p:spPr>
          <a:xfrm>
            <a:off x="2436813" y="14763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a:spLocks noChangeAspect="1"/>
          </p:cNvSpPr>
          <p:nvPr/>
        </p:nvSpPr>
        <p:spPr>
          <a:xfrm>
            <a:off x="2509838" y="403542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p:nvPr/>
        </p:nvSpPr>
        <p:spPr>
          <a:xfrm>
            <a:off x="7158038" y="966788"/>
            <a:ext cx="1790700" cy="5295900"/>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The demand shock raises output for five periods.  When the shock ends, output falls below its natural </a:t>
            </a:r>
            <a:r>
              <a:rPr lang="en-US" sz="2300" dirty="0" smtClean="0"/>
              <a:t>level </a:t>
            </a:r>
            <a:r>
              <a:rPr lang="en-US" sz="2300" dirty="0"/>
              <a:t>and recovers gradually.</a:t>
            </a:r>
          </a:p>
        </p:txBody>
      </p:sp>
      <p:cxnSp>
        <p:nvCxnSpPr>
          <p:cNvPr id="12" name="Straight Connector 11"/>
          <p:cNvCxnSpPr/>
          <p:nvPr/>
        </p:nvCxnSpPr>
        <p:spPr>
          <a:xfrm>
            <a:off x="2132013" y="1955800"/>
            <a:ext cx="20256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09800" y="4791075"/>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27752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5607" name="Title 1"/>
          <p:cNvSpPr>
            <a:spLocks noGrp="1"/>
          </p:cNvSpPr>
          <p:nvPr>
            <p:ph type="title"/>
          </p:nvPr>
        </p:nvSpPr>
        <p:spPr>
          <a:xfrm>
            <a:off x="466725" y="158750"/>
            <a:ext cx="8245475" cy="633413"/>
          </a:xfrm>
        </p:spPr>
        <p:txBody>
          <a:bodyPr/>
          <a:lstStyle/>
          <a:p>
            <a:r>
              <a:rPr lang="en-US" sz="2800" dirty="0" smtClean="0">
                <a:solidFill>
                  <a:srgbClr val="336699"/>
                </a:solidFill>
              </a:rPr>
              <a:t>The dynamic response to a demand shock</a:t>
            </a:r>
          </a:p>
        </p:txBody>
      </p:sp>
      <p:graphicFrame>
        <p:nvGraphicFramePr>
          <p:cNvPr id="25602" name="Chart 5"/>
          <p:cNvGraphicFramePr>
            <a:graphicFrameLocks/>
          </p:cNvGraphicFramePr>
          <p:nvPr/>
        </p:nvGraphicFramePr>
        <p:xfrm>
          <a:off x="484188" y="3519488"/>
          <a:ext cx="6581775" cy="3146425"/>
        </p:xfrm>
        <a:graphic>
          <a:graphicData uri="http://schemas.openxmlformats.org/presentationml/2006/ole">
            <mc:AlternateContent xmlns:mc="http://schemas.openxmlformats.org/markup-compatibility/2006">
              <mc:Choice xmlns:v="urn:schemas-microsoft-com:vml" Requires="v">
                <p:oleObj spid="_x0000_s25655"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19488"/>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4"/>
          <p:cNvGraphicFramePr>
            <a:graphicFrameLocks noChangeAspect="1"/>
          </p:cNvGraphicFramePr>
          <p:nvPr/>
        </p:nvGraphicFramePr>
        <p:xfrm>
          <a:off x="219075" y="4408488"/>
          <a:ext cx="396875" cy="554037"/>
        </p:xfrm>
        <a:graphic>
          <a:graphicData uri="http://schemas.openxmlformats.org/presentationml/2006/ole">
            <mc:AlternateContent xmlns:mc="http://schemas.openxmlformats.org/markup-compatibility/2006">
              <mc:Choice xmlns:v="urn:schemas-microsoft-com:vml" Requires="v">
                <p:oleObj spid="_x0000_s25656" name="Equation" r:id="rId6" imgW="164880" imgH="228600" progId="Equation.DSMT4">
                  <p:embed/>
                </p:oleObj>
              </mc:Choice>
              <mc:Fallback>
                <p:oleObj name="Equation" r:id="rId6" imgW="1648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75" y="4408488"/>
                        <a:ext cx="3968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260350" y="1643063"/>
          <a:ext cx="365125" cy="549275"/>
        </p:xfrm>
        <a:graphic>
          <a:graphicData uri="http://schemas.openxmlformats.org/presentationml/2006/ole">
            <mc:AlternateContent xmlns:mc="http://schemas.openxmlformats.org/markup-compatibility/2006">
              <mc:Choice xmlns:v="urn:schemas-microsoft-com:vml" Requires="v">
                <p:oleObj spid="_x0000_s25657" name="Equation" r:id="rId8" imgW="152280" imgH="228600" progId="Equation.DSMT4">
                  <p:embed/>
                </p:oleObj>
              </mc:Choice>
              <mc:Fallback>
                <p:oleObj name="Equation" r:id="rId8" imgW="1522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350" y="1643063"/>
                        <a:ext cx="3651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5" name="Chart 6"/>
          <p:cNvGraphicFramePr>
            <a:graphicFrameLocks/>
          </p:cNvGraphicFramePr>
          <p:nvPr/>
        </p:nvGraphicFramePr>
        <p:xfrm>
          <a:off x="485775" y="952500"/>
          <a:ext cx="6581775" cy="2676525"/>
        </p:xfrm>
        <a:graphic>
          <a:graphicData uri="http://schemas.openxmlformats.org/presentationml/2006/ole">
            <mc:AlternateContent xmlns:mc="http://schemas.openxmlformats.org/markup-compatibility/2006">
              <mc:Choice xmlns:v="urn:schemas-microsoft-com:vml" Requires="v">
                <p:oleObj spid="_x0000_s25658" name="Chart" r:id="rId10" imgW="6578154" imgH="2676376" progId="Excel.Chart.8">
                  <p:embed/>
                </p:oleObj>
              </mc:Choice>
              <mc:Fallback>
                <p:oleObj name="Chart" r:id="rId10" imgW="6578154" imgH="2676376" progId="Excel.Char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 y="952500"/>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a:spLocks noChangeAspect="1"/>
          </p:cNvSpPr>
          <p:nvPr/>
        </p:nvSpPr>
        <p:spPr>
          <a:xfrm>
            <a:off x="2436813" y="14763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a:spLocks noChangeAspect="1"/>
          </p:cNvSpPr>
          <p:nvPr/>
        </p:nvSpPr>
        <p:spPr>
          <a:xfrm>
            <a:off x="2506663" y="4565650"/>
            <a:ext cx="101600" cy="1031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158038" y="1071563"/>
            <a:ext cx="1751012" cy="4897437"/>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The </a:t>
            </a:r>
            <a:br>
              <a:rPr lang="en-US" sz="2300" dirty="0"/>
            </a:br>
            <a:r>
              <a:rPr lang="en-US" sz="2300" dirty="0"/>
              <a:t>demand shock causes inflation </a:t>
            </a:r>
            <a:br>
              <a:rPr lang="en-US" sz="2300" dirty="0"/>
            </a:br>
            <a:r>
              <a:rPr lang="en-US" sz="2300" dirty="0"/>
              <a:t>to rise.  </a:t>
            </a:r>
          </a:p>
          <a:p>
            <a:pPr>
              <a:lnSpc>
                <a:spcPct val="105000"/>
              </a:lnSpc>
              <a:defRPr/>
            </a:pPr>
            <a:r>
              <a:rPr lang="en-US" sz="2300" dirty="0"/>
              <a:t>When the shock ends, inflation gradually falls toward its initial level.</a:t>
            </a:r>
          </a:p>
        </p:txBody>
      </p:sp>
      <p:cxnSp>
        <p:nvCxnSpPr>
          <p:cNvPr id="13" name="Straight Connector 12"/>
          <p:cNvCxnSpPr/>
          <p:nvPr/>
        </p:nvCxnSpPr>
        <p:spPr>
          <a:xfrm>
            <a:off x="2132013" y="1955800"/>
            <a:ext cx="20256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19325" y="4810125"/>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3417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6631" name="Title 1"/>
          <p:cNvSpPr>
            <a:spLocks noGrp="1"/>
          </p:cNvSpPr>
          <p:nvPr>
            <p:ph type="title"/>
          </p:nvPr>
        </p:nvSpPr>
        <p:spPr>
          <a:xfrm>
            <a:off x="466725" y="158750"/>
            <a:ext cx="8245475" cy="633413"/>
          </a:xfrm>
        </p:spPr>
        <p:txBody>
          <a:bodyPr/>
          <a:lstStyle/>
          <a:p>
            <a:r>
              <a:rPr lang="en-US" sz="2800" dirty="0" smtClean="0">
                <a:solidFill>
                  <a:srgbClr val="336699"/>
                </a:solidFill>
              </a:rPr>
              <a:t>The dynamic response to a demand shock</a:t>
            </a:r>
          </a:p>
        </p:txBody>
      </p:sp>
      <p:graphicFrame>
        <p:nvGraphicFramePr>
          <p:cNvPr id="26626" name="Chart 5"/>
          <p:cNvGraphicFramePr>
            <a:graphicFrameLocks/>
          </p:cNvGraphicFramePr>
          <p:nvPr/>
        </p:nvGraphicFramePr>
        <p:xfrm>
          <a:off x="484188" y="3519488"/>
          <a:ext cx="6581775" cy="3146425"/>
        </p:xfrm>
        <a:graphic>
          <a:graphicData uri="http://schemas.openxmlformats.org/presentationml/2006/ole">
            <mc:AlternateContent xmlns:mc="http://schemas.openxmlformats.org/markup-compatibility/2006">
              <mc:Choice xmlns:v="urn:schemas-microsoft-com:vml" Requires="v">
                <p:oleObj spid="_x0000_s26679"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19488"/>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4"/>
          <p:cNvGraphicFramePr>
            <a:graphicFrameLocks noChangeAspect="1"/>
          </p:cNvGraphicFramePr>
          <p:nvPr/>
        </p:nvGraphicFramePr>
        <p:xfrm>
          <a:off x="330200" y="4421188"/>
          <a:ext cx="304800" cy="554037"/>
        </p:xfrm>
        <a:graphic>
          <a:graphicData uri="http://schemas.openxmlformats.org/presentationml/2006/ole">
            <mc:AlternateContent xmlns:mc="http://schemas.openxmlformats.org/markup-compatibility/2006">
              <mc:Choice xmlns:v="urn:schemas-microsoft-com:vml" Requires="v">
                <p:oleObj spid="_x0000_s26680" name="Equation" r:id="rId6" imgW="126720" imgH="228600" progId="Equation.DSMT4">
                  <p:embed/>
                </p:oleObj>
              </mc:Choice>
              <mc:Fallback>
                <p:oleObj name="Equation" r:id="rId6" imgW="12672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200" y="4421188"/>
                        <a:ext cx="3048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260350" y="1643063"/>
          <a:ext cx="365125" cy="549275"/>
        </p:xfrm>
        <a:graphic>
          <a:graphicData uri="http://schemas.openxmlformats.org/presentationml/2006/ole">
            <mc:AlternateContent xmlns:mc="http://schemas.openxmlformats.org/markup-compatibility/2006">
              <mc:Choice xmlns:v="urn:schemas-microsoft-com:vml" Requires="v">
                <p:oleObj spid="_x0000_s26681" name="Equation" r:id="rId8" imgW="152280" imgH="228600" progId="Equation.DSMT4">
                  <p:embed/>
                </p:oleObj>
              </mc:Choice>
              <mc:Fallback>
                <p:oleObj name="Equation" r:id="rId8" imgW="1522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350" y="1643063"/>
                        <a:ext cx="3651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Chart 6"/>
          <p:cNvGraphicFramePr>
            <a:graphicFrameLocks/>
          </p:cNvGraphicFramePr>
          <p:nvPr/>
        </p:nvGraphicFramePr>
        <p:xfrm>
          <a:off x="485775" y="952500"/>
          <a:ext cx="6581775" cy="2676525"/>
        </p:xfrm>
        <a:graphic>
          <a:graphicData uri="http://schemas.openxmlformats.org/presentationml/2006/ole">
            <mc:AlternateContent xmlns:mc="http://schemas.openxmlformats.org/markup-compatibility/2006">
              <mc:Choice xmlns:v="urn:schemas-microsoft-com:vml" Requires="v">
                <p:oleObj spid="_x0000_s26682" name="Chart" r:id="rId10" imgW="6578154" imgH="2676376" progId="Excel.Chart.8">
                  <p:embed/>
                </p:oleObj>
              </mc:Choice>
              <mc:Fallback>
                <p:oleObj name="Chart" r:id="rId10" imgW="6578154" imgH="2676376" progId="Excel.Char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 y="952500"/>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a:spLocks noChangeAspect="1"/>
          </p:cNvSpPr>
          <p:nvPr/>
        </p:nvSpPr>
        <p:spPr>
          <a:xfrm>
            <a:off x="2436813" y="14763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a:spLocks noChangeAspect="1"/>
          </p:cNvSpPr>
          <p:nvPr/>
        </p:nvSpPr>
        <p:spPr>
          <a:xfrm>
            <a:off x="2506663" y="4310063"/>
            <a:ext cx="101600" cy="1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158038" y="809625"/>
            <a:ext cx="1776412" cy="5667375"/>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The demand shock raises the real interest rate.  </a:t>
            </a:r>
          </a:p>
          <a:p>
            <a:pPr>
              <a:lnSpc>
                <a:spcPct val="105000"/>
              </a:lnSpc>
              <a:defRPr/>
            </a:pPr>
            <a:r>
              <a:rPr lang="en-US" sz="2300" dirty="0"/>
              <a:t>After the shock ends, the real interest </a:t>
            </a:r>
            <a:br>
              <a:rPr lang="en-US" sz="2300" dirty="0"/>
            </a:br>
            <a:r>
              <a:rPr lang="en-US" sz="2300" dirty="0"/>
              <a:t>rate falls and approaches its initial level.</a:t>
            </a:r>
          </a:p>
        </p:txBody>
      </p:sp>
      <p:cxnSp>
        <p:nvCxnSpPr>
          <p:cNvPr id="13" name="Straight Connector 12"/>
          <p:cNvCxnSpPr/>
          <p:nvPr/>
        </p:nvCxnSpPr>
        <p:spPr>
          <a:xfrm>
            <a:off x="2132013" y="1955800"/>
            <a:ext cx="20256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24088" y="4799013"/>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98987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Introduction</a:t>
            </a:r>
          </a:p>
        </p:txBody>
      </p:sp>
      <p:sp>
        <p:nvSpPr>
          <p:cNvPr id="56323" name="Content Placeholder 2"/>
          <p:cNvSpPr>
            <a:spLocks noGrp="1"/>
          </p:cNvSpPr>
          <p:nvPr>
            <p:ph idx="1"/>
          </p:nvPr>
        </p:nvSpPr>
        <p:spPr/>
        <p:txBody>
          <a:bodyPr/>
          <a:lstStyle/>
          <a:p>
            <a:r>
              <a:rPr lang="en-US" dirty="0" smtClean="0"/>
              <a:t>The dynamic model of aggregate demand and aggregate supply is built from familiar concepts, such as:</a:t>
            </a:r>
          </a:p>
          <a:p>
            <a:pPr lvl="1"/>
            <a:r>
              <a:rPr lang="en-US" dirty="0" smtClean="0"/>
              <a:t>the IS curve, which negatively relates the real interest rate and demand for goods &amp; services</a:t>
            </a:r>
          </a:p>
          <a:p>
            <a:pPr lvl="1"/>
            <a:r>
              <a:rPr lang="en-US" dirty="0" smtClean="0"/>
              <a:t>the Phillips curve, which relates inflation to the gap between output and its natural level, expected inflation, and supply shocks</a:t>
            </a:r>
          </a:p>
          <a:p>
            <a:pPr lvl="1"/>
            <a:r>
              <a:rPr lang="en-US" dirty="0" smtClean="0"/>
              <a:t>adaptive expectations, a simple model of inflation expectations</a:t>
            </a:r>
          </a:p>
        </p:txBody>
      </p:sp>
    </p:spTree>
    <p:extLst>
      <p:ext uri="{BB962C8B-B14F-4D97-AF65-F5344CB8AC3E}">
        <p14:creationId xmlns:p14="http://schemas.microsoft.com/office/powerpoint/2010/main" val="7960380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7655" name="Title 1"/>
          <p:cNvSpPr>
            <a:spLocks noGrp="1"/>
          </p:cNvSpPr>
          <p:nvPr>
            <p:ph type="title"/>
          </p:nvPr>
        </p:nvSpPr>
        <p:spPr>
          <a:xfrm>
            <a:off x="466725" y="158750"/>
            <a:ext cx="8245475" cy="633413"/>
          </a:xfrm>
        </p:spPr>
        <p:txBody>
          <a:bodyPr/>
          <a:lstStyle/>
          <a:p>
            <a:r>
              <a:rPr lang="en-US" sz="2800" dirty="0" smtClean="0">
                <a:solidFill>
                  <a:srgbClr val="336699"/>
                </a:solidFill>
              </a:rPr>
              <a:t>The dynamic response to a demand shock</a:t>
            </a:r>
          </a:p>
        </p:txBody>
      </p:sp>
      <p:graphicFrame>
        <p:nvGraphicFramePr>
          <p:cNvPr id="27650" name="Chart 5"/>
          <p:cNvGraphicFramePr>
            <a:graphicFrameLocks/>
          </p:cNvGraphicFramePr>
          <p:nvPr/>
        </p:nvGraphicFramePr>
        <p:xfrm>
          <a:off x="484188" y="3519488"/>
          <a:ext cx="6581775" cy="3146425"/>
        </p:xfrm>
        <a:graphic>
          <a:graphicData uri="http://schemas.openxmlformats.org/presentationml/2006/ole">
            <mc:AlternateContent xmlns:mc="http://schemas.openxmlformats.org/markup-compatibility/2006">
              <mc:Choice xmlns:v="urn:schemas-microsoft-com:vml" Requires="v">
                <p:oleObj spid="_x0000_s27703"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19488"/>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8"/>
          <p:cNvGraphicFramePr>
            <a:graphicFrameLocks noChangeAspect="1"/>
          </p:cNvGraphicFramePr>
          <p:nvPr/>
        </p:nvGraphicFramePr>
        <p:xfrm>
          <a:off x="352425" y="4419600"/>
          <a:ext cx="274638" cy="554038"/>
        </p:xfrm>
        <a:graphic>
          <a:graphicData uri="http://schemas.openxmlformats.org/presentationml/2006/ole">
            <mc:AlternateContent xmlns:mc="http://schemas.openxmlformats.org/markup-compatibility/2006">
              <mc:Choice xmlns:v="urn:schemas-microsoft-com:vml" Requires="v">
                <p:oleObj spid="_x0000_s27704" name="Equation" r:id="rId6" imgW="114120" imgH="228600" progId="Equation.DSMT4">
                  <p:embed/>
                </p:oleObj>
              </mc:Choice>
              <mc:Fallback>
                <p:oleObj name="Equation" r:id="rId6" imgW="11412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425" y="4419600"/>
                        <a:ext cx="2746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260350" y="1643063"/>
          <a:ext cx="365125" cy="549275"/>
        </p:xfrm>
        <a:graphic>
          <a:graphicData uri="http://schemas.openxmlformats.org/presentationml/2006/ole">
            <mc:AlternateContent xmlns:mc="http://schemas.openxmlformats.org/markup-compatibility/2006">
              <mc:Choice xmlns:v="urn:schemas-microsoft-com:vml" Requires="v">
                <p:oleObj spid="_x0000_s27705" name="Equation" r:id="rId8" imgW="152280" imgH="228600" progId="Equation.DSMT4">
                  <p:embed/>
                </p:oleObj>
              </mc:Choice>
              <mc:Fallback>
                <p:oleObj name="Equation" r:id="rId8" imgW="1522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350" y="1643063"/>
                        <a:ext cx="3651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Chart 6"/>
          <p:cNvGraphicFramePr>
            <a:graphicFrameLocks/>
          </p:cNvGraphicFramePr>
          <p:nvPr/>
        </p:nvGraphicFramePr>
        <p:xfrm>
          <a:off x="485775" y="952500"/>
          <a:ext cx="6581775" cy="2676525"/>
        </p:xfrm>
        <a:graphic>
          <a:graphicData uri="http://schemas.openxmlformats.org/presentationml/2006/ole">
            <mc:AlternateContent xmlns:mc="http://schemas.openxmlformats.org/markup-compatibility/2006">
              <mc:Choice xmlns:v="urn:schemas-microsoft-com:vml" Requires="v">
                <p:oleObj spid="_x0000_s27706" name="Chart" r:id="rId10" imgW="6578154" imgH="2676376" progId="Excel.Chart.8">
                  <p:embed/>
                </p:oleObj>
              </mc:Choice>
              <mc:Fallback>
                <p:oleObj name="Chart" r:id="rId10" imgW="6578154" imgH="2676376" progId="Excel.Char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 y="952500"/>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a:spLocks noChangeAspect="1"/>
          </p:cNvSpPr>
          <p:nvPr/>
        </p:nvSpPr>
        <p:spPr>
          <a:xfrm>
            <a:off x="2436813" y="1476375"/>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a:spLocks noChangeAspect="1"/>
          </p:cNvSpPr>
          <p:nvPr/>
        </p:nvSpPr>
        <p:spPr>
          <a:xfrm>
            <a:off x="2506663" y="4714875"/>
            <a:ext cx="101600" cy="1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250113" y="1123950"/>
            <a:ext cx="1581150" cy="4897438"/>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The behavior </a:t>
            </a:r>
            <a:br>
              <a:rPr lang="en-US" sz="2300" dirty="0"/>
            </a:br>
            <a:r>
              <a:rPr lang="en-US" sz="2300" dirty="0"/>
              <a:t>of the nominal interest rate depends on that </a:t>
            </a:r>
            <a:br>
              <a:rPr lang="en-US" sz="2300" dirty="0"/>
            </a:br>
            <a:r>
              <a:rPr lang="en-US" sz="2300" dirty="0"/>
              <a:t>of the inflation and real interest rates.</a:t>
            </a:r>
          </a:p>
        </p:txBody>
      </p:sp>
      <p:cxnSp>
        <p:nvCxnSpPr>
          <p:cNvPr id="13" name="Straight Connector 12"/>
          <p:cNvCxnSpPr/>
          <p:nvPr/>
        </p:nvCxnSpPr>
        <p:spPr>
          <a:xfrm>
            <a:off x="2132013" y="1955800"/>
            <a:ext cx="20256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09800" y="5178425"/>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73300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55"/>
          <p:cNvGrpSpPr>
            <a:grpSpLocks/>
          </p:cNvGrpSpPr>
          <p:nvPr/>
        </p:nvGrpSpPr>
        <p:grpSpPr bwMode="auto">
          <a:xfrm>
            <a:off x="1681163" y="2471738"/>
            <a:ext cx="2287587" cy="2992437"/>
            <a:chOff x="7334280" y="4533912"/>
            <a:chExt cx="1012836" cy="920760"/>
          </a:xfrm>
        </p:grpSpPr>
        <p:cxnSp>
          <p:nvCxnSpPr>
            <p:cNvPr id="57" name="Straight Connector 56"/>
            <p:cNvCxnSpPr/>
            <p:nvPr/>
          </p:nvCxnSpPr>
          <p:spPr>
            <a:xfrm>
              <a:off x="7334280" y="4533912"/>
              <a:ext cx="1012836"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7886736" y="4994292"/>
              <a:ext cx="920760"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6563" name="Title 3"/>
          <p:cNvSpPr>
            <a:spLocks noGrp="1"/>
          </p:cNvSpPr>
          <p:nvPr>
            <p:ph type="title"/>
          </p:nvPr>
        </p:nvSpPr>
        <p:spPr>
          <a:xfrm>
            <a:off x="466725" y="236538"/>
            <a:ext cx="8245475" cy="760412"/>
          </a:xfrm>
        </p:spPr>
        <p:txBody>
          <a:bodyPr/>
          <a:lstStyle/>
          <a:p>
            <a:r>
              <a:rPr lang="en-US" sz="3200" smtClean="0"/>
              <a:t>A shift in monetary policy</a:t>
            </a:r>
          </a:p>
        </p:txBody>
      </p:sp>
      <p:sp>
        <p:nvSpPr>
          <p:cNvPr id="5" name="TextBox 4"/>
          <p:cNvSpPr txBox="1"/>
          <p:nvPr/>
        </p:nvSpPr>
        <p:spPr>
          <a:xfrm>
            <a:off x="6364288" y="1176338"/>
            <a:ext cx="2435225" cy="1660525"/>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1</a:t>
            </a:r>
            <a:r>
              <a:rPr lang="en-US" sz="2400" dirty="0"/>
              <a:t>:</a:t>
            </a:r>
            <a:br>
              <a:rPr lang="en-US" sz="2400" dirty="0"/>
            </a:br>
            <a:r>
              <a:rPr lang="en-US" sz="2400" dirty="0"/>
              <a:t>target inflation rate </a:t>
            </a:r>
            <a:r>
              <a:rPr lang="el-GR" sz="2600" b="1" i="1" dirty="0">
                <a:latin typeface="Times New Roman" pitchFamily="18" charset="0"/>
                <a:cs typeface="Times New Roman" pitchFamily="18" charset="0"/>
              </a:rPr>
              <a:t>π</a:t>
            </a:r>
            <a:r>
              <a:rPr lang="en-US" sz="2400" b="1" i="1" dirty="0">
                <a:latin typeface="+mn-lt"/>
                <a:cs typeface="Times New Roman" pitchFamily="18" charset="0"/>
              </a:rPr>
              <a:t>*</a:t>
            </a:r>
            <a:r>
              <a:rPr lang="en-US" sz="2400" b="1" i="1" dirty="0">
                <a:latin typeface="Times New Roman" pitchFamily="18" charset="0"/>
                <a:cs typeface="Times New Roman" pitchFamily="18" charset="0"/>
              </a:rPr>
              <a:t> </a:t>
            </a:r>
            <a:r>
              <a:rPr lang="en-US" sz="2400" dirty="0"/>
              <a:t>= 2%, </a:t>
            </a:r>
            <a:br>
              <a:rPr lang="en-US" sz="2400" dirty="0"/>
            </a:br>
            <a:r>
              <a:rPr lang="en-US" sz="2400" dirty="0"/>
              <a:t>initial </a:t>
            </a:r>
            <a:r>
              <a:rPr lang="en-US" sz="2400" dirty="0" err="1"/>
              <a:t>eq’m</a:t>
            </a:r>
            <a:r>
              <a:rPr lang="en-US" sz="2400" dirty="0"/>
              <a:t> at </a:t>
            </a:r>
            <a:r>
              <a:rPr lang="en-US" sz="2400" b="1" dirty="0"/>
              <a:t>A</a:t>
            </a:r>
          </a:p>
        </p:txBody>
      </p:sp>
      <p:sp>
        <p:nvSpPr>
          <p:cNvPr id="49162" name="Text Box 9"/>
          <p:cNvSpPr txBox="1">
            <a:spLocks noChangeArrowheads="1"/>
          </p:cNvSpPr>
          <p:nvPr/>
        </p:nvSpPr>
        <p:spPr bwMode="auto">
          <a:xfrm>
            <a:off x="160338" y="2197100"/>
            <a:ext cx="1585912" cy="492125"/>
          </a:xfrm>
          <a:prstGeom prst="rect">
            <a:avLst/>
          </a:prstGeom>
          <a:noFill/>
          <a:ln w="9525">
            <a:noFill/>
            <a:miter lim="800000"/>
            <a:headEnd/>
            <a:tailEnd/>
          </a:ln>
        </p:spPr>
        <p:txBody>
          <a:bodyPr>
            <a:spAutoFit/>
          </a:bodyPr>
          <a:lstStyle/>
          <a:p>
            <a:pPr algn="ctr">
              <a:spcBef>
                <a:spcPct val="5000"/>
              </a:spcBef>
              <a:tabLst>
                <a:tab pos="1830388" algn="r"/>
              </a:tabLst>
              <a:defRPr/>
            </a:pPr>
            <a:r>
              <a:rPr lang="el-GR" sz="2600" b="1" i="1" dirty="0">
                <a:latin typeface="Times New Roman" pitchFamily="18" charset="0"/>
                <a:cs typeface="Times New Roman" pitchFamily="18" charset="0"/>
              </a:rPr>
              <a:t>π</a:t>
            </a:r>
            <a:r>
              <a:rPr lang="en-US" sz="2600" b="1" i="1" baseline="-25000" dirty="0">
                <a:latin typeface="Times New Roman" pitchFamily="18" charset="0"/>
                <a:cs typeface="Times New Roman" pitchFamily="18" charset="0"/>
              </a:rPr>
              <a:t>t </a:t>
            </a:r>
            <a:r>
              <a:rPr lang="en-US" sz="2600" b="1" baseline="-25000" dirty="0">
                <a:latin typeface="Times New Roman" pitchFamily="18" charset="0"/>
                <a:cs typeface="Times New Roman" pitchFamily="18" charset="0"/>
              </a:rPr>
              <a:t>– 1</a:t>
            </a:r>
            <a:r>
              <a:rPr lang="en-US" sz="1600" b="1" dirty="0">
                <a:latin typeface="+mn-lt"/>
                <a:cs typeface="Times New Roman" pitchFamily="18" charset="0"/>
              </a:rPr>
              <a:t> </a:t>
            </a:r>
            <a:r>
              <a:rPr lang="en-US" sz="2400" dirty="0">
                <a:latin typeface="+mn-lt"/>
                <a:cs typeface="Times New Roman" pitchFamily="18" charset="0"/>
              </a:rPr>
              <a:t>= 2%</a:t>
            </a:r>
            <a:endParaRPr lang="en-US" sz="2400" dirty="0">
              <a:latin typeface="+mn-lt"/>
            </a:endParaRPr>
          </a:p>
        </p:txBody>
      </p:sp>
      <p:sp>
        <p:nvSpPr>
          <p:cNvPr id="66566" name="Text Box 8"/>
          <p:cNvSpPr txBox="1">
            <a:spLocks noChangeArrowheads="1"/>
          </p:cNvSpPr>
          <p:nvPr/>
        </p:nvSpPr>
        <p:spPr bwMode="auto">
          <a:xfrm>
            <a:off x="3725863" y="5422900"/>
            <a:ext cx="7953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 –</a:t>
            </a:r>
            <a:r>
              <a:rPr lang="en-US" sz="2600" b="1" baseline="-25000">
                <a:latin typeface="Times New Roman" pitchFamily="18" charset="0"/>
                <a:cs typeface="Times New Roman" pitchFamily="18" charset="0"/>
              </a:rPr>
              <a:t>1</a:t>
            </a:r>
            <a:endParaRPr lang="en-US" sz="2600">
              <a:latin typeface="Times New Roman" pitchFamily="18" charset="0"/>
              <a:cs typeface="Times New Roman" pitchFamily="18" charset="0"/>
            </a:endParaRPr>
          </a:p>
        </p:txBody>
      </p:sp>
      <p:sp>
        <p:nvSpPr>
          <p:cNvPr id="89" name="TextBox 88"/>
          <p:cNvSpPr txBox="1"/>
          <p:nvPr/>
        </p:nvSpPr>
        <p:spPr>
          <a:xfrm>
            <a:off x="6619875" y="1198563"/>
            <a:ext cx="2001838" cy="3871912"/>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400" dirty="0"/>
              <a:t>:</a:t>
            </a:r>
            <a:br>
              <a:rPr lang="en-US" sz="2400" dirty="0"/>
            </a:br>
            <a:r>
              <a:rPr lang="en-US" sz="2400" dirty="0"/>
              <a:t>Central bank lowers target </a:t>
            </a:r>
            <a:br>
              <a:rPr lang="en-US" sz="2400" dirty="0"/>
            </a:br>
            <a:r>
              <a:rPr lang="en-US" sz="2400" dirty="0"/>
              <a:t>to </a:t>
            </a:r>
            <a:r>
              <a:rPr lang="el-GR" sz="2600" b="1" i="1" dirty="0">
                <a:latin typeface="Times New Roman" pitchFamily="18" charset="0"/>
                <a:cs typeface="Times New Roman" pitchFamily="18" charset="0"/>
              </a:rPr>
              <a:t>π</a:t>
            </a:r>
            <a:r>
              <a:rPr lang="en-US" sz="2400" b="1" i="1" dirty="0">
                <a:cs typeface="Times New Roman" pitchFamily="18" charset="0"/>
              </a:rPr>
              <a:t>*</a:t>
            </a:r>
            <a:r>
              <a:rPr lang="en-US" sz="2400" b="1" i="1" dirty="0">
                <a:latin typeface="Times New Roman" pitchFamily="18" charset="0"/>
                <a:cs typeface="Times New Roman" pitchFamily="18" charset="0"/>
              </a:rPr>
              <a:t> </a:t>
            </a:r>
            <a:r>
              <a:rPr lang="en-US" sz="2400" dirty="0"/>
              <a:t>= 1%, raises real interest rate, shifts DAD leftward.  Output and inflation fall.</a:t>
            </a:r>
          </a:p>
          <a:p>
            <a:pPr>
              <a:defRPr/>
            </a:pPr>
            <a:endParaRPr lang="en-US" sz="2400" b="1" dirty="0"/>
          </a:p>
        </p:txBody>
      </p:sp>
      <p:sp>
        <p:nvSpPr>
          <p:cNvPr id="91" name="TextBox 90"/>
          <p:cNvSpPr txBox="1"/>
          <p:nvPr/>
        </p:nvSpPr>
        <p:spPr>
          <a:xfrm>
            <a:off x="6526213" y="1200150"/>
            <a:ext cx="2319337" cy="3790950"/>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Period </a:t>
            </a:r>
            <a:r>
              <a:rPr lang="en-US" sz="2600" b="1" i="1" dirty="0">
                <a:latin typeface="Times New Roman" pitchFamily="18" charset="0"/>
                <a:cs typeface="Times New Roman" pitchFamily="18" charset="0"/>
              </a:rPr>
              <a:t>t</a:t>
            </a:r>
            <a:r>
              <a:rPr lang="en-US" sz="2600" b="1" dirty="0">
                <a:latin typeface="Times New Roman" pitchFamily="18" charset="0"/>
                <a:cs typeface="Times New Roman" pitchFamily="18" charset="0"/>
              </a:rPr>
              <a:t> + 1 </a:t>
            </a:r>
            <a:r>
              <a:rPr lang="en-US" sz="2400" dirty="0"/>
              <a:t>:</a:t>
            </a:r>
            <a:br>
              <a:rPr lang="en-US" sz="2400" dirty="0"/>
            </a:br>
            <a:r>
              <a:rPr lang="en-US" sz="2400" dirty="0"/>
              <a:t>The fall in </a:t>
            </a:r>
            <a:r>
              <a:rPr lang="el-GR" sz="2400" b="1" i="1" dirty="0">
                <a:latin typeface="Times New Roman" pitchFamily="18" charset="0"/>
                <a:cs typeface="Times New Roman" pitchFamily="18" charset="0"/>
              </a:rPr>
              <a:t>π</a:t>
            </a:r>
            <a:r>
              <a:rPr lang="en-US" sz="2400" b="1" i="1" baseline="-25000" dirty="0">
                <a:latin typeface="Times New Roman" pitchFamily="18" charset="0"/>
                <a:cs typeface="Times New Roman" pitchFamily="18" charset="0"/>
              </a:rPr>
              <a:t>t</a:t>
            </a:r>
            <a:endParaRPr lang="en-US" sz="2400" dirty="0"/>
          </a:p>
          <a:p>
            <a:pPr>
              <a:defRPr/>
            </a:pPr>
            <a:r>
              <a:rPr lang="en-US" sz="2400" dirty="0"/>
              <a:t>reduced inflation expectations</a:t>
            </a:r>
            <a:br>
              <a:rPr lang="en-US" sz="2400" dirty="0"/>
            </a:br>
            <a:r>
              <a:rPr lang="en-US" sz="2400" dirty="0"/>
              <a:t>for </a:t>
            </a:r>
            <a:r>
              <a:rPr lang="en-US" sz="2400" b="1" i="1" dirty="0">
                <a:latin typeface="Times New Roman" pitchFamily="18" charset="0"/>
                <a:cs typeface="Times New Roman" pitchFamily="18" charset="0"/>
              </a:rPr>
              <a:t>t</a:t>
            </a:r>
            <a:r>
              <a:rPr lang="en-US" sz="2400" b="1" dirty="0">
                <a:latin typeface="Times New Roman" pitchFamily="18" charset="0"/>
                <a:cs typeface="Times New Roman" pitchFamily="18" charset="0"/>
              </a:rPr>
              <a:t> + 1</a:t>
            </a:r>
            <a:r>
              <a:rPr lang="en-US" sz="2400" dirty="0"/>
              <a:t>, shifting DAS downward.  Output rises, inflation falls.</a:t>
            </a:r>
          </a:p>
        </p:txBody>
      </p:sp>
      <p:grpSp>
        <p:nvGrpSpPr>
          <p:cNvPr id="66569" name="Group 53"/>
          <p:cNvGrpSpPr>
            <a:grpSpLocks/>
          </p:cNvGrpSpPr>
          <p:nvPr/>
        </p:nvGrpSpPr>
        <p:grpSpPr bwMode="auto">
          <a:xfrm>
            <a:off x="1419225" y="1309688"/>
            <a:ext cx="4954588" cy="4383087"/>
            <a:chOff x="914401" y="1218064"/>
            <a:chExt cx="4954137" cy="4382469"/>
          </a:xfrm>
        </p:grpSpPr>
        <p:grpSp>
          <p:nvGrpSpPr>
            <p:cNvPr id="66620" name="Group 5"/>
            <p:cNvGrpSpPr>
              <a:grpSpLocks/>
            </p:cNvGrpSpPr>
            <p:nvPr/>
          </p:nvGrpSpPr>
          <p:grpSpPr bwMode="auto">
            <a:xfrm>
              <a:off x="1173707" y="1650429"/>
              <a:ext cx="4258102" cy="3728251"/>
              <a:chOff x="2640" y="1875617"/>
              <a:chExt cx="2496" cy="3728251"/>
            </a:xfrm>
          </p:grpSpPr>
          <p:sp>
            <p:nvSpPr>
              <p:cNvPr id="66623" name="Line 6"/>
              <p:cNvSpPr>
                <a:spLocks noChangeShapeType="1"/>
              </p:cNvSpPr>
              <p:nvPr/>
            </p:nvSpPr>
            <p:spPr bwMode="auto">
              <a:xfrm>
                <a:off x="2640" y="1875617"/>
                <a:ext cx="0" cy="3725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4" name="Line 7"/>
              <p:cNvSpPr>
                <a:spLocks noChangeShapeType="1"/>
              </p:cNvSpPr>
              <p:nvPr/>
            </p:nvSpPr>
            <p:spPr bwMode="auto">
              <a:xfrm>
                <a:off x="2640" y="56038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621" name="Text Box 8"/>
            <p:cNvSpPr txBox="1">
              <a:spLocks noChangeArrowheads="1"/>
            </p:cNvSpPr>
            <p:nvPr/>
          </p:nvSpPr>
          <p:spPr bwMode="auto">
            <a:xfrm>
              <a:off x="5457968" y="5154257"/>
              <a:ext cx="41057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a:latin typeface="Times New Roman" pitchFamily="18" charset="0"/>
                  <a:cs typeface="Times New Roman" pitchFamily="18" charset="0"/>
                </a:rPr>
                <a:t> </a:t>
              </a:r>
            </a:p>
          </p:txBody>
        </p:sp>
        <p:sp>
          <p:nvSpPr>
            <p:cNvPr id="66622" name="Text Box 9"/>
            <p:cNvSpPr txBox="1">
              <a:spLocks noChangeArrowheads="1"/>
            </p:cNvSpPr>
            <p:nvPr/>
          </p:nvSpPr>
          <p:spPr bwMode="auto">
            <a:xfrm>
              <a:off x="914401" y="1218064"/>
              <a:ext cx="532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endParaRPr lang="en-US" sz="2600"/>
            </a:p>
          </p:txBody>
        </p:sp>
      </p:grpSp>
      <p:grpSp>
        <p:nvGrpSpPr>
          <p:cNvPr id="66570" name="Group 104"/>
          <p:cNvGrpSpPr>
            <a:grpSpLocks/>
          </p:cNvGrpSpPr>
          <p:nvPr/>
        </p:nvGrpSpPr>
        <p:grpSpPr bwMode="auto">
          <a:xfrm>
            <a:off x="1943100" y="1727200"/>
            <a:ext cx="4065588" cy="1778000"/>
            <a:chOff x="1929623" y="3297152"/>
            <a:chExt cx="4064672" cy="1778899"/>
          </a:xfrm>
        </p:grpSpPr>
        <p:sp>
          <p:nvSpPr>
            <p:cNvPr id="66618" name="Line 33"/>
            <p:cNvSpPr>
              <a:spLocks noChangeShapeType="1"/>
            </p:cNvSpPr>
            <p:nvPr/>
          </p:nvSpPr>
          <p:spPr bwMode="auto">
            <a:xfrm flipV="1">
              <a:off x="1929623" y="3563163"/>
              <a:ext cx="2959100" cy="1512888"/>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9" name="Text Box 38"/>
            <p:cNvSpPr txBox="1">
              <a:spLocks noChangeArrowheads="1"/>
            </p:cNvSpPr>
            <p:nvPr/>
          </p:nvSpPr>
          <p:spPr bwMode="auto">
            <a:xfrm>
              <a:off x="4949720" y="3297152"/>
              <a:ext cx="1044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-1, </a:t>
              </a:r>
              <a:r>
                <a:rPr lang="en-US" sz="2400" b="1" i="1" baseline="-25000">
                  <a:latin typeface="Times New Roman" pitchFamily="18" charset="0"/>
                  <a:cs typeface="Times New Roman" pitchFamily="18" charset="0"/>
                </a:rPr>
                <a:t>t</a:t>
              </a:r>
            </a:p>
          </p:txBody>
        </p:sp>
      </p:grpSp>
      <p:grpSp>
        <p:nvGrpSpPr>
          <p:cNvPr id="66571" name="Group 80"/>
          <p:cNvGrpSpPr>
            <a:grpSpLocks/>
          </p:cNvGrpSpPr>
          <p:nvPr/>
        </p:nvGrpSpPr>
        <p:grpSpPr bwMode="auto">
          <a:xfrm>
            <a:off x="3778250" y="1231900"/>
            <a:ext cx="857250" cy="4232275"/>
            <a:chOff x="2605088" y="1303338"/>
            <a:chExt cx="857250" cy="4232275"/>
          </a:xfrm>
        </p:grpSpPr>
        <p:sp>
          <p:nvSpPr>
            <p:cNvPr id="66614" name="Line 21"/>
            <p:cNvSpPr>
              <a:spLocks noChangeShapeType="1"/>
            </p:cNvSpPr>
            <p:nvPr/>
          </p:nvSpPr>
          <p:spPr bwMode="auto">
            <a:xfrm flipH="1">
              <a:off x="2790825" y="1714500"/>
              <a:ext cx="4763" cy="3821113"/>
            </a:xfrm>
            <a:prstGeom prst="line">
              <a:avLst/>
            </a:prstGeom>
            <a:noFill/>
            <a:ln w="349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6615" name="Group 95"/>
            <p:cNvGrpSpPr>
              <a:grpSpLocks/>
            </p:cNvGrpSpPr>
            <p:nvPr/>
          </p:nvGrpSpPr>
          <p:grpSpPr bwMode="auto">
            <a:xfrm>
              <a:off x="2605088" y="1303338"/>
              <a:ext cx="857250" cy="492125"/>
              <a:chOff x="4224290" y="2290758"/>
              <a:chExt cx="858673" cy="492443"/>
            </a:xfrm>
          </p:grpSpPr>
          <p:sp>
            <p:nvSpPr>
              <p:cNvPr id="66616" name="Text Box 8"/>
              <p:cNvSpPr txBox="1">
                <a:spLocks noChangeArrowheads="1"/>
              </p:cNvSpPr>
              <p:nvPr/>
            </p:nvSpPr>
            <p:spPr bwMode="auto">
              <a:xfrm>
                <a:off x="4224290" y="2290758"/>
                <a:ext cx="85867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endParaRPr lang="en-US" sz="2600">
                  <a:latin typeface="Times New Roman" pitchFamily="18" charset="0"/>
                  <a:cs typeface="Times New Roman" pitchFamily="18" charset="0"/>
                </a:endParaRPr>
              </a:p>
            </p:txBody>
          </p:sp>
          <p:cxnSp>
            <p:nvCxnSpPr>
              <p:cNvPr id="98" name="Straight Connector 97"/>
              <p:cNvCxnSpPr/>
              <p:nvPr/>
            </p:nvCxnSpPr>
            <p:spPr>
              <a:xfrm>
                <a:off x="4362632" y="2373361"/>
                <a:ext cx="20035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6572" name="Group 79"/>
          <p:cNvGrpSpPr>
            <a:grpSpLocks/>
          </p:cNvGrpSpPr>
          <p:nvPr/>
        </p:nvGrpSpPr>
        <p:grpSpPr bwMode="auto">
          <a:xfrm>
            <a:off x="3433763" y="1576388"/>
            <a:ext cx="2811462" cy="3354387"/>
            <a:chOff x="1918833" y="2137005"/>
            <a:chExt cx="2811509" cy="3354290"/>
          </a:xfrm>
        </p:grpSpPr>
        <p:sp>
          <p:nvSpPr>
            <p:cNvPr id="66612" name="Text Box 38"/>
            <p:cNvSpPr txBox="1">
              <a:spLocks noChangeArrowheads="1"/>
            </p:cNvSpPr>
            <p:nvPr/>
          </p:nvSpPr>
          <p:spPr bwMode="auto">
            <a:xfrm>
              <a:off x="3689220" y="5060408"/>
              <a:ext cx="10411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solidFill>
                    <a:srgbClr val="000000"/>
                  </a:solidFill>
                  <a:latin typeface="Tahoma" pitchFamily="34" charset="0"/>
                </a:rPr>
                <a:t>DAD</a:t>
              </a:r>
              <a:r>
                <a:rPr lang="en-US" sz="2400" b="1" i="1" baseline="-25000">
                  <a:solidFill>
                    <a:srgbClr val="000000"/>
                  </a:solidFill>
                  <a:latin typeface="Times New Roman" pitchFamily="18" charset="0"/>
                  <a:cs typeface="Times New Roman" pitchFamily="18" charset="0"/>
                </a:rPr>
                <a:t>t</a:t>
              </a:r>
              <a:r>
                <a:rPr lang="en-US" sz="2400" b="1" baseline="-25000">
                  <a:solidFill>
                    <a:srgbClr val="000000"/>
                  </a:solidFill>
                  <a:latin typeface="Times New Roman" pitchFamily="18" charset="0"/>
                  <a:cs typeface="Times New Roman" pitchFamily="18" charset="0"/>
                </a:rPr>
                <a:t> </a:t>
              </a:r>
              <a:r>
                <a:rPr lang="en-US" sz="2400" b="1" baseline="-25000">
                  <a:latin typeface="Times New Roman" pitchFamily="18" charset="0"/>
                  <a:cs typeface="Times New Roman" pitchFamily="18" charset="0"/>
                </a:rPr>
                <a:t>– </a:t>
              </a:r>
              <a:r>
                <a:rPr lang="en-US" sz="2400" b="1" baseline="-25000">
                  <a:solidFill>
                    <a:srgbClr val="000000"/>
                  </a:solidFill>
                  <a:latin typeface="Times New Roman" pitchFamily="18" charset="0"/>
                  <a:cs typeface="Times New Roman" pitchFamily="18" charset="0"/>
                </a:rPr>
                <a:t>1</a:t>
              </a:r>
            </a:p>
          </p:txBody>
        </p:sp>
        <p:sp>
          <p:nvSpPr>
            <p:cNvPr id="66613" name="Line 33"/>
            <p:cNvSpPr>
              <a:spLocks noChangeShapeType="1"/>
            </p:cNvSpPr>
            <p:nvPr/>
          </p:nvSpPr>
          <p:spPr bwMode="auto">
            <a:xfrm>
              <a:off x="1918833" y="2137005"/>
              <a:ext cx="1789973" cy="3018271"/>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6573" name="Group 72"/>
          <p:cNvGrpSpPr>
            <a:grpSpLocks/>
          </p:cNvGrpSpPr>
          <p:nvPr/>
        </p:nvGrpSpPr>
        <p:grpSpPr bwMode="auto">
          <a:xfrm>
            <a:off x="3903663" y="2006600"/>
            <a:ext cx="373062" cy="530225"/>
            <a:chOff x="2732947" y="4237217"/>
            <a:chExt cx="373063" cy="530046"/>
          </a:xfrm>
        </p:grpSpPr>
        <p:sp>
          <p:nvSpPr>
            <p:cNvPr id="99" name="Oval 98"/>
            <p:cNvSpPr>
              <a:spLocks noChangeAspect="1"/>
            </p:cNvSpPr>
            <p:nvPr/>
          </p:nvSpPr>
          <p:spPr>
            <a:xfrm>
              <a:off x="2744059" y="4657763"/>
              <a:ext cx="109538" cy="109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Text Box 8"/>
            <p:cNvSpPr txBox="1">
              <a:spLocks noChangeArrowheads="1"/>
            </p:cNvSpPr>
            <p:nvPr/>
          </p:nvSpPr>
          <p:spPr bwMode="auto">
            <a:xfrm>
              <a:off x="2732947" y="4237217"/>
              <a:ext cx="373063" cy="431654"/>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A</a:t>
              </a:r>
            </a:p>
          </p:txBody>
        </p:sp>
      </p:grpSp>
      <p:grpSp>
        <p:nvGrpSpPr>
          <p:cNvPr id="11" name="Group 79"/>
          <p:cNvGrpSpPr>
            <a:grpSpLocks/>
          </p:cNvGrpSpPr>
          <p:nvPr/>
        </p:nvGrpSpPr>
        <p:grpSpPr bwMode="auto">
          <a:xfrm>
            <a:off x="2497138" y="1863725"/>
            <a:ext cx="3092450" cy="3395663"/>
            <a:chOff x="1918833" y="2137005"/>
            <a:chExt cx="3093366" cy="3395438"/>
          </a:xfrm>
        </p:grpSpPr>
        <p:sp>
          <p:nvSpPr>
            <p:cNvPr id="66608" name="Text Box 38"/>
            <p:cNvSpPr txBox="1">
              <a:spLocks noChangeArrowheads="1"/>
            </p:cNvSpPr>
            <p:nvPr/>
          </p:nvSpPr>
          <p:spPr bwMode="auto">
            <a:xfrm>
              <a:off x="3652643" y="5101556"/>
              <a:ext cx="13595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solidFill>
                    <a:srgbClr val="000000"/>
                  </a:solidFill>
                  <a:latin typeface="Tahoma" pitchFamily="34" charset="0"/>
                </a:rPr>
                <a:t>DAD</a:t>
              </a:r>
              <a:r>
                <a:rPr lang="en-US" sz="2400" b="1" i="1" baseline="-25000">
                  <a:solidFill>
                    <a:srgbClr val="000000"/>
                  </a:solidFill>
                  <a:latin typeface="Times New Roman" pitchFamily="18" charset="0"/>
                  <a:cs typeface="Times New Roman" pitchFamily="18" charset="0"/>
                </a:rPr>
                <a:t>t</a:t>
              </a:r>
              <a:r>
                <a:rPr lang="en-US" sz="2400" baseline="-25000">
                  <a:solidFill>
                    <a:srgbClr val="000000"/>
                  </a:solidFill>
                  <a:latin typeface="Times New Roman" pitchFamily="18" charset="0"/>
                  <a:cs typeface="Times New Roman" pitchFamily="18" charset="0"/>
                </a:rPr>
                <a:t>, </a:t>
              </a:r>
              <a:r>
                <a:rPr lang="en-US" sz="2400" b="1" i="1" baseline="-25000">
                  <a:solidFill>
                    <a:srgbClr val="000000"/>
                  </a:solidFill>
                  <a:latin typeface="Times New Roman" pitchFamily="18" charset="0"/>
                  <a:cs typeface="Times New Roman" pitchFamily="18" charset="0"/>
                </a:rPr>
                <a:t>t</a:t>
              </a:r>
              <a:r>
                <a:rPr lang="en-US" sz="2400" baseline="-25000">
                  <a:solidFill>
                    <a:srgbClr val="000000"/>
                  </a:solidFill>
                  <a:latin typeface="Times New Roman" pitchFamily="18" charset="0"/>
                  <a:cs typeface="Times New Roman" pitchFamily="18" charset="0"/>
                </a:rPr>
                <a:t> </a:t>
              </a:r>
              <a:r>
                <a:rPr lang="en-US" sz="2400" b="1" baseline="-25000">
                  <a:solidFill>
                    <a:srgbClr val="000000"/>
                  </a:solidFill>
                  <a:latin typeface="Times New Roman" pitchFamily="18" charset="0"/>
                  <a:cs typeface="Times New Roman" pitchFamily="18" charset="0"/>
                </a:rPr>
                <a:t>+</a:t>
              </a:r>
              <a:r>
                <a:rPr lang="en-US" sz="2400" baseline="-25000">
                  <a:solidFill>
                    <a:srgbClr val="000000"/>
                  </a:solidFill>
                  <a:latin typeface="Times New Roman" pitchFamily="18" charset="0"/>
                  <a:cs typeface="Times New Roman" pitchFamily="18" charset="0"/>
                </a:rPr>
                <a:t> </a:t>
              </a:r>
              <a:r>
                <a:rPr lang="en-US" sz="2400" b="1" baseline="-25000">
                  <a:solidFill>
                    <a:srgbClr val="000000"/>
                  </a:solidFill>
                  <a:latin typeface="Times New Roman" pitchFamily="18" charset="0"/>
                  <a:cs typeface="Times New Roman" pitchFamily="18" charset="0"/>
                </a:rPr>
                <a:t>1</a:t>
              </a:r>
              <a:r>
                <a:rPr lang="en-US" sz="2400" b="1" i="1" baseline="-25000">
                  <a:solidFill>
                    <a:srgbClr val="000000"/>
                  </a:solidFill>
                  <a:latin typeface="Times New Roman" pitchFamily="18" charset="0"/>
                  <a:cs typeface="Times New Roman" pitchFamily="18" charset="0"/>
                </a:rPr>
                <a:t>,…</a:t>
              </a:r>
              <a:endParaRPr lang="en-US" sz="2400" b="1" baseline="-25000">
                <a:solidFill>
                  <a:srgbClr val="000000"/>
                </a:solidFill>
                <a:latin typeface="Times New Roman" pitchFamily="18" charset="0"/>
                <a:cs typeface="Times New Roman" pitchFamily="18" charset="0"/>
              </a:endParaRPr>
            </a:p>
          </p:txBody>
        </p:sp>
        <p:sp>
          <p:nvSpPr>
            <p:cNvPr id="66609" name="Line 33"/>
            <p:cNvSpPr>
              <a:spLocks noChangeShapeType="1"/>
            </p:cNvSpPr>
            <p:nvPr/>
          </p:nvSpPr>
          <p:spPr bwMode="auto">
            <a:xfrm>
              <a:off x="1918833" y="2137005"/>
              <a:ext cx="1789973" cy="3018271"/>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 name="Group 83"/>
          <p:cNvGrpSpPr>
            <a:grpSpLocks/>
          </p:cNvGrpSpPr>
          <p:nvPr/>
        </p:nvGrpSpPr>
        <p:grpSpPr bwMode="auto">
          <a:xfrm>
            <a:off x="2505075" y="3354388"/>
            <a:ext cx="3894138" cy="1760537"/>
            <a:chOff x="1946275" y="2307676"/>
            <a:chExt cx="3893689" cy="1761087"/>
          </a:xfrm>
        </p:grpSpPr>
        <p:sp>
          <p:nvSpPr>
            <p:cNvPr id="66606" name="Line 33"/>
            <p:cNvSpPr>
              <a:spLocks noChangeShapeType="1"/>
            </p:cNvSpPr>
            <p:nvPr/>
          </p:nvSpPr>
          <p:spPr bwMode="auto">
            <a:xfrm flipV="1">
              <a:off x="1946275" y="2555875"/>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7" name="Text Box 38"/>
            <p:cNvSpPr txBox="1">
              <a:spLocks noChangeArrowheads="1"/>
            </p:cNvSpPr>
            <p:nvPr/>
          </p:nvSpPr>
          <p:spPr bwMode="auto">
            <a:xfrm>
              <a:off x="4944089" y="2307676"/>
              <a:ext cx="8958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aseline="-25000">
                  <a:latin typeface="Times New Roman" pitchFamily="18" charset="0"/>
                  <a:cs typeface="Times New Roman" pitchFamily="18" charset="0"/>
                </a:rPr>
                <a:t>final</a:t>
              </a:r>
            </a:p>
          </p:txBody>
        </p:sp>
      </p:grpSp>
      <p:grpSp>
        <p:nvGrpSpPr>
          <p:cNvPr id="13" name="Group 77"/>
          <p:cNvGrpSpPr>
            <a:grpSpLocks/>
          </p:cNvGrpSpPr>
          <p:nvPr/>
        </p:nvGrpSpPr>
        <p:grpSpPr bwMode="auto">
          <a:xfrm>
            <a:off x="1119188" y="2484438"/>
            <a:ext cx="2284412" cy="3430587"/>
            <a:chOff x="1119188" y="2484438"/>
            <a:chExt cx="2284412" cy="3430587"/>
          </a:xfrm>
        </p:grpSpPr>
        <p:sp>
          <p:nvSpPr>
            <p:cNvPr id="66598" name="Text Box 8"/>
            <p:cNvSpPr txBox="1">
              <a:spLocks noChangeArrowheads="1"/>
            </p:cNvSpPr>
            <p:nvPr/>
          </p:nvSpPr>
          <p:spPr bwMode="auto">
            <a:xfrm>
              <a:off x="2871788" y="5422900"/>
              <a:ext cx="5318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i="1" baseline="-25000">
                  <a:latin typeface="Times New Roman" pitchFamily="18" charset="0"/>
                  <a:cs typeface="Times New Roman" pitchFamily="18" charset="0"/>
                </a:rPr>
                <a:t>t</a:t>
              </a:r>
              <a:endParaRPr lang="en-US" sz="2600" b="1">
                <a:latin typeface="Times New Roman" pitchFamily="18" charset="0"/>
                <a:cs typeface="Times New Roman" pitchFamily="18" charset="0"/>
              </a:endParaRPr>
            </a:p>
          </p:txBody>
        </p:sp>
        <p:sp>
          <p:nvSpPr>
            <p:cNvPr id="66599" name="Text Box 9"/>
            <p:cNvSpPr txBox="1">
              <a:spLocks noChangeArrowheads="1"/>
            </p:cNvSpPr>
            <p:nvPr/>
          </p:nvSpPr>
          <p:spPr bwMode="auto">
            <a:xfrm>
              <a:off x="1119188" y="2576513"/>
              <a:ext cx="644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a:t>
              </a:r>
              <a:endParaRPr lang="en-US" sz="2600"/>
            </a:p>
          </p:txBody>
        </p:sp>
        <p:grpSp>
          <p:nvGrpSpPr>
            <p:cNvPr id="66600" name="Group 52"/>
            <p:cNvGrpSpPr>
              <a:grpSpLocks/>
            </p:cNvGrpSpPr>
            <p:nvPr/>
          </p:nvGrpSpPr>
          <p:grpSpPr bwMode="auto">
            <a:xfrm>
              <a:off x="1677988" y="2898775"/>
              <a:ext cx="1425575" cy="2568575"/>
              <a:chOff x="7333304" y="4533906"/>
              <a:chExt cx="1012839" cy="920769"/>
            </a:xfrm>
          </p:grpSpPr>
          <p:cxnSp>
            <p:nvCxnSpPr>
              <p:cNvPr id="54" name="Straight Connector 53"/>
              <p:cNvCxnSpPr/>
              <p:nvPr/>
            </p:nvCxnSpPr>
            <p:spPr>
              <a:xfrm>
                <a:off x="7333304" y="4533906"/>
                <a:ext cx="1012839"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7885758" y="4994291"/>
                <a:ext cx="920769"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66601" name="Group 73"/>
            <p:cNvGrpSpPr>
              <a:grpSpLocks/>
            </p:cNvGrpSpPr>
            <p:nvPr/>
          </p:nvGrpSpPr>
          <p:grpSpPr bwMode="auto">
            <a:xfrm>
              <a:off x="2992438" y="2484438"/>
              <a:ext cx="355600" cy="476250"/>
              <a:chOff x="4471480" y="3980252"/>
              <a:chExt cx="355600" cy="475868"/>
            </a:xfrm>
          </p:grpSpPr>
          <p:sp>
            <p:nvSpPr>
              <p:cNvPr id="42" name="Oval 41"/>
              <p:cNvSpPr>
                <a:spLocks noChangeAspect="1"/>
              </p:cNvSpPr>
              <p:nvPr/>
            </p:nvSpPr>
            <p:spPr>
              <a:xfrm>
                <a:off x="4539742" y="4346670"/>
                <a:ext cx="109538" cy="109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Text Box 8"/>
              <p:cNvSpPr txBox="1">
                <a:spLocks noChangeArrowheads="1"/>
              </p:cNvSpPr>
              <p:nvPr/>
            </p:nvSpPr>
            <p:spPr bwMode="auto">
              <a:xfrm>
                <a:off x="4471480" y="3980252"/>
                <a:ext cx="355600" cy="431454"/>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B</a:t>
                </a:r>
              </a:p>
            </p:txBody>
          </p:sp>
        </p:grpSp>
      </p:grpSp>
      <p:grpSp>
        <p:nvGrpSpPr>
          <p:cNvPr id="16" name="Group 83"/>
          <p:cNvGrpSpPr>
            <a:grpSpLocks/>
          </p:cNvGrpSpPr>
          <p:nvPr/>
        </p:nvGrpSpPr>
        <p:grpSpPr bwMode="auto">
          <a:xfrm>
            <a:off x="2060575" y="2066925"/>
            <a:ext cx="3916363" cy="1725613"/>
            <a:chOff x="1946275" y="2343301"/>
            <a:chExt cx="3917439" cy="1725462"/>
          </a:xfrm>
        </p:grpSpPr>
        <p:sp>
          <p:nvSpPr>
            <p:cNvPr id="66596" name="Line 33"/>
            <p:cNvSpPr>
              <a:spLocks noChangeShapeType="1"/>
            </p:cNvSpPr>
            <p:nvPr/>
          </p:nvSpPr>
          <p:spPr bwMode="auto">
            <a:xfrm flipV="1">
              <a:off x="1946275" y="2555875"/>
              <a:ext cx="2959100" cy="1512888"/>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7" name="Text Box 38"/>
            <p:cNvSpPr txBox="1">
              <a:spLocks noChangeArrowheads="1"/>
            </p:cNvSpPr>
            <p:nvPr/>
          </p:nvSpPr>
          <p:spPr bwMode="auto">
            <a:xfrm>
              <a:off x="4967839" y="2343301"/>
              <a:ext cx="895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+1</a:t>
              </a:r>
            </a:p>
          </p:txBody>
        </p:sp>
      </p:grpSp>
      <p:grpSp>
        <p:nvGrpSpPr>
          <p:cNvPr id="17" name="Group 82"/>
          <p:cNvGrpSpPr>
            <a:grpSpLocks/>
          </p:cNvGrpSpPr>
          <p:nvPr/>
        </p:nvGrpSpPr>
        <p:grpSpPr bwMode="auto">
          <a:xfrm>
            <a:off x="3224213" y="3017838"/>
            <a:ext cx="449262" cy="430212"/>
            <a:chOff x="3256198" y="3144615"/>
            <a:chExt cx="450105" cy="430887"/>
          </a:xfrm>
        </p:grpSpPr>
        <p:sp>
          <p:nvSpPr>
            <p:cNvPr id="43" name="Oval 42"/>
            <p:cNvSpPr>
              <a:spLocks noChangeAspect="1"/>
            </p:cNvSpPr>
            <p:nvPr/>
          </p:nvSpPr>
          <p:spPr>
            <a:xfrm>
              <a:off x="3256198" y="3249554"/>
              <a:ext cx="109743" cy="10970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Text Box 8"/>
            <p:cNvSpPr txBox="1">
              <a:spLocks noChangeArrowheads="1"/>
            </p:cNvSpPr>
            <p:nvPr/>
          </p:nvSpPr>
          <p:spPr bwMode="auto">
            <a:xfrm>
              <a:off x="3313455" y="3144615"/>
              <a:ext cx="392848" cy="430887"/>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C</a:t>
              </a:r>
            </a:p>
          </p:txBody>
        </p:sp>
      </p:grpSp>
      <p:sp>
        <p:nvSpPr>
          <p:cNvPr id="84" name="TextBox 83"/>
          <p:cNvSpPr txBox="1"/>
          <p:nvPr/>
        </p:nvSpPr>
        <p:spPr>
          <a:xfrm>
            <a:off x="6578600" y="1189038"/>
            <a:ext cx="2319338" cy="3840162"/>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Subsequent periods:</a:t>
            </a:r>
            <a:br>
              <a:rPr lang="en-US" sz="2400" dirty="0"/>
            </a:br>
            <a:r>
              <a:rPr lang="en-US" sz="2400" dirty="0"/>
              <a:t>This process continues until output returns to its natural rate and inflation reaches its new target.  </a:t>
            </a:r>
            <a:endParaRPr lang="en-US" sz="2400" b="1" dirty="0"/>
          </a:p>
        </p:txBody>
      </p:sp>
      <p:sp>
        <p:nvSpPr>
          <p:cNvPr id="65" name="Line 46"/>
          <p:cNvSpPr>
            <a:spLocks noChangeShapeType="1"/>
          </p:cNvSpPr>
          <p:nvPr/>
        </p:nvSpPr>
        <p:spPr bwMode="auto">
          <a:xfrm rot="5400000" flipH="1">
            <a:off x="3258344" y="3267869"/>
            <a:ext cx="223837" cy="136525"/>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 name="Line 46"/>
          <p:cNvSpPr>
            <a:spLocks noChangeShapeType="1"/>
          </p:cNvSpPr>
          <p:nvPr/>
        </p:nvSpPr>
        <p:spPr bwMode="auto">
          <a:xfrm rot="5400000" flipH="1">
            <a:off x="3390106" y="3485357"/>
            <a:ext cx="217487" cy="127000"/>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3" name="Line 46"/>
          <p:cNvSpPr>
            <a:spLocks noChangeShapeType="1"/>
          </p:cNvSpPr>
          <p:nvPr/>
        </p:nvSpPr>
        <p:spPr bwMode="auto">
          <a:xfrm rot="5400000" flipH="1">
            <a:off x="3517900" y="3692526"/>
            <a:ext cx="198437" cy="112712"/>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4" name="Line 46"/>
          <p:cNvSpPr>
            <a:spLocks noChangeShapeType="1"/>
          </p:cNvSpPr>
          <p:nvPr/>
        </p:nvSpPr>
        <p:spPr bwMode="auto">
          <a:xfrm rot="5400000" flipH="1">
            <a:off x="3633788" y="3884613"/>
            <a:ext cx="188912" cy="112712"/>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7" name="Line 46"/>
          <p:cNvSpPr>
            <a:spLocks noChangeShapeType="1"/>
          </p:cNvSpPr>
          <p:nvPr/>
        </p:nvSpPr>
        <p:spPr bwMode="auto">
          <a:xfrm rot="5400000" flipH="1">
            <a:off x="3744119" y="4067969"/>
            <a:ext cx="185737" cy="111125"/>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09" name="Line 46"/>
          <p:cNvSpPr>
            <a:spLocks noChangeShapeType="1"/>
          </p:cNvSpPr>
          <p:nvPr/>
        </p:nvSpPr>
        <p:spPr bwMode="auto">
          <a:xfrm rot="5400000" flipH="1">
            <a:off x="3095625" y="2998788"/>
            <a:ext cx="223837" cy="122238"/>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12" name="Line 46"/>
          <p:cNvSpPr>
            <a:spLocks noChangeShapeType="1"/>
          </p:cNvSpPr>
          <p:nvPr/>
        </p:nvSpPr>
        <p:spPr bwMode="auto">
          <a:xfrm rot="5400000" flipH="1" flipV="1">
            <a:off x="3329781" y="2315370"/>
            <a:ext cx="396875" cy="766762"/>
          </a:xfrm>
          <a:prstGeom prst="line">
            <a:avLst/>
          </a:prstGeom>
          <a:noFill/>
          <a:ln w="444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18" name="Group 82"/>
          <p:cNvGrpSpPr>
            <a:grpSpLocks/>
          </p:cNvGrpSpPr>
          <p:nvPr/>
        </p:nvGrpSpPr>
        <p:grpSpPr bwMode="auto">
          <a:xfrm>
            <a:off x="206375" y="4117975"/>
            <a:ext cx="4333875" cy="2190750"/>
            <a:chOff x="206375" y="4117975"/>
            <a:chExt cx="4333726" cy="2190385"/>
          </a:xfrm>
        </p:grpSpPr>
        <p:cxnSp>
          <p:nvCxnSpPr>
            <p:cNvPr id="80" name="Straight Connector 79"/>
            <p:cNvCxnSpPr/>
            <p:nvPr/>
          </p:nvCxnSpPr>
          <p:spPr bwMode="auto">
            <a:xfrm>
              <a:off x="1687462" y="4354474"/>
              <a:ext cx="2277984"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66589" name="Group 74"/>
            <p:cNvGrpSpPr>
              <a:grpSpLocks/>
            </p:cNvGrpSpPr>
            <p:nvPr/>
          </p:nvGrpSpPr>
          <p:grpSpPr bwMode="auto">
            <a:xfrm>
              <a:off x="3921125" y="4221163"/>
              <a:ext cx="500063" cy="431800"/>
              <a:chOff x="4290251" y="3265389"/>
              <a:chExt cx="499299" cy="430887"/>
            </a:xfrm>
          </p:grpSpPr>
          <p:sp>
            <p:nvSpPr>
              <p:cNvPr id="75" name="Oval 74"/>
              <p:cNvSpPr>
                <a:spLocks noChangeAspect="1"/>
              </p:cNvSpPr>
              <p:nvPr/>
            </p:nvSpPr>
            <p:spPr>
              <a:xfrm>
                <a:off x="4290123" y="3358820"/>
                <a:ext cx="109367" cy="109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Text Box 8"/>
              <p:cNvSpPr txBox="1">
                <a:spLocks noChangeArrowheads="1"/>
              </p:cNvSpPr>
              <p:nvPr/>
            </p:nvSpPr>
            <p:spPr bwMode="auto">
              <a:xfrm>
                <a:off x="4397905" y="3265372"/>
                <a:ext cx="391501" cy="430815"/>
              </a:xfrm>
              <a:prstGeom prst="rect">
                <a:avLst/>
              </a:prstGeom>
              <a:noFill/>
              <a:ln w="9525">
                <a:noFill/>
                <a:miter lim="800000"/>
                <a:headEnd/>
                <a:tailEnd/>
              </a:ln>
            </p:spPr>
            <p:txBody>
              <a:bodyPr>
                <a:spAutoFit/>
              </a:bodyPr>
              <a:lstStyle/>
              <a:p>
                <a:pPr>
                  <a:spcBef>
                    <a:spcPct val="50000"/>
                  </a:spcBef>
                  <a:defRPr/>
                </a:pPr>
                <a:r>
                  <a:rPr lang="en-US" sz="2200" b="1" dirty="0">
                    <a:latin typeface="+mn-lt"/>
                    <a:cs typeface="Times New Roman" pitchFamily="18" charset="0"/>
                  </a:rPr>
                  <a:t>Z</a:t>
                </a:r>
              </a:p>
            </p:txBody>
          </p:sp>
        </p:grpSp>
        <p:sp>
          <p:nvSpPr>
            <p:cNvPr id="82" name="Text Box 9"/>
            <p:cNvSpPr txBox="1">
              <a:spLocks noChangeArrowheads="1"/>
            </p:cNvSpPr>
            <p:nvPr/>
          </p:nvSpPr>
          <p:spPr bwMode="auto">
            <a:xfrm>
              <a:off x="206375" y="4117975"/>
              <a:ext cx="1587445" cy="492043"/>
            </a:xfrm>
            <a:prstGeom prst="rect">
              <a:avLst/>
            </a:prstGeom>
            <a:noFill/>
            <a:ln w="9525">
              <a:noFill/>
              <a:miter lim="800000"/>
              <a:headEnd/>
              <a:tailEnd/>
            </a:ln>
          </p:spPr>
          <p:txBody>
            <a:bodyPr>
              <a:spAutoFit/>
            </a:bodyPr>
            <a:lstStyle/>
            <a:p>
              <a:pPr algn="ctr">
                <a:spcBef>
                  <a:spcPct val="5000"/>
                </a:spcBef>
                <a:tabLst>
                  <a:tab pos="1830388" algn="r"/>
                </a:tabLst>
                <a:defRPr/>
              </a:pPr>
              <a:r>
                <a:rPr lang="el-GR" sz="2600" b="1" i="1" dirty="0">
                  <a:latin typeface="Times New Roman" pitchFamily="18" charset="0"/>
                  <a:cs typeface="Times New Roman" pitchFamily="18" charset="0"/>
                </a:rPr>
                <a:t>π</a:t>
              </a:r>
              <a:r>
                <a:rPr lang="en-US" sz="2600" baseline="-25000" dirty="0">
                  <a:latin typeface="Times New Roman" pitchFamily="18" charset="0"/>
                  <a:cs typeface="Times New Roman" pitchFamily="18" charset="0"/>
                </a:rPr>
                <a:t>final</a:t>
              </a:r>
              <a:r>
                <a:rPr lang="en-US" sz="1600" b="1" dirty="0">
                  <a:latin typeface="+mn-lt"/>
                  <a:cs typeface="Times New Roman" pitchFamily="18" charset="0"/>
                </a:rPr>
                <a:t> </a:t>
              </a:r>
              <a:r>
                <a:rPr lang="en-US" sz="2400" dirty="0">
                  <a:latin typeface="+mn-lt"/>
                  <a:cs typeface="Times New Roman" pitchFamily="18" charset="0"/>
                </a:rPr>
                <a:t>= 1%</a:t>
              </a:r>
              <a:endParaRPr lang="en-US" sz="2400" dirty="0">
                <a:latin typeface="+mn-lt"/>
              </a:endParaRPr>
            </a:p>
          </p:txBody>
        </p:sp>
        <p:sp>
          <p:nvSpPr>
            <p:cNvPr id="66591" name="Text Box 8"/>
            <p:cNvSpPr txBox="1">
              <a:spLocks noChangeArrowheads="1"/>
            </p:cNvSpPr>
            <p:nvPr/>
          </p:nvSpPr>
          <p:spPr bwMode="auto">
            <a:xfrm>
              <a:off x="3708144" y="5415808"/>
              <a:ext cx="83195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       </a:t>
              </a:r>
              <a:r>
                <a:rPr lang="en-US" sz="2600" b="1" baseline="-25000">
                  <a:latin typeface="Times New Roman" pitchFamily="18" charset="0"/>
                  <a:cs typeface="Times New Roman" pitchFamily="18" charset="0"/>
                </a:rPr>
                <a:t>,</a:t>
              </a:r>
              <a:r>
                <a:rPr lang="en-US" sz="2600" b="1" i="1">
                  <a:latin typeface="Times New Roman" pitchFamily="18" charset="0"/>
                  <a:cs typeface="Times New Roman" pitchFamily="18" charset="0"/>
                </a:rPr>
                <a:t> </a:t>
              </a:r>
              <a:br>
                <a:rPr lang="en-US" sz="2600" b="1" i="1">
                  <a:latin typeface="Times New Roman" pitchFamily="18" charset="0"/>
                  <a:cs typeface="Times New Roman" pitchFamily="18" charset="0"/>
                </a:rPr>
              </a:br>
              <a:r>
                <a:rPr lang="en-US" sz="2600" b="1" i="1">
                  <a:latin typeface="Times New Roman" pitchFamily="18" charset="0"/>
                  <a:cs typeface="Times New Roman" pitchFamily="18" charset="0"/>
                </a:rPr>
                <a:t>Y</a:t>
              </a:r>
              <a:r>
                <a:rPr lang="en-US" sz="2600" baseline="-25000">
                  <a:latin typeface="Times New Roman" pitchFamily="18" charset="0"/>
                  <a:cs typeface="Times New Roman" pitchFamily="18" charset="0"/>
                </a:rPr>
                <a:t>final</a:t>
              </a:r>
              <a:endParaRPr lang="en-US" sz="2600">
                <a:latin typeface="Times New Roman" pitchFamily="18" charset="0"/>
                <a:cs typeface="Times New Roman" pitchFamily="18" charset="0"/>
              </a:endParaRPr>
            </a:p>
          </p:txBody>
        </p:sp>
      </p:grpSp>
    </p:spTree>
    <p:extLst>
      <p:ext uri="{BB962C8B-B14F-4D97-AF65-F5344CB8AC3E}">
        <p14:creationId xmlns:p14="http://schemas.microsoft.com/office/powerpoint/2010/main" val="30450568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8" presetClass="entr" presetSubtype="12" fill="hold" grpId="0" nodeType="withEffect">
                                  <p:stCondLst>
                                    <p:cond delay="0"/>
                                  </p:stCondLst>
                                  <p:childTnLst>
                                    <p:set>
                                      <p:cBhvr>
                                        <p:cTn id="12" dur="1" fill="hold">
                                          <p:stCondLst>
                                            <p:cond delay="0"/>
                                          </p:stCondLst>
                                        </p:cTn>
                                        <p:tgtEl>
                                          <p:spTgt spid="51212"/>
                                        </p:tgtEl>
                                        <p:attrNameLst>
                                          <p:attrName>style.visibility</p:attrName>
                                        </p:attrNameLst>
                                      </p:cBhvr>
                                      <p:to>
                                        <p:strVal val="visible"/>
                                      </p:to>
                                    </p:set>
                                    <p:animEffect transition="in" filter="strips(downLeft)">
                                      <p:cBhvr>
                                        <p:cTn id="13" dur="500"/>
                                        <p:tgtEl>
                                          <p:spTgt spid="51212"/>
                                        </p:tgtEl>
                                      </p:cBhvr>
                                    </p:animEffect>
                                  </p:childTnLst>
                                </p:cTn>
                              </p:par>
                            </p:childTnLst>
                          </p:cTn>
                        </p:par>
                        <p:par>
                          <p:cTn id="14" fill="hold" nodeType="afterGroup">
                            <p:stCondLst>
                              <p:cond delay="500"/>
                            </p:stCondLst>
                            <p:childTnLst>
                              <p:par>
                                <p:cTn id="15" presetID="18" presetClass="entr" presetSubtype="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par>
                          <p:cTn id="18" fill="hold" nodeType="afterGroup">
                            <p:stCondLst>
                              <p:cond delay="1000"/>
                            </p:stCondLst>
                            <p:childTnLst>
                              <p:par>
                                <p:cTn id="19" presetID="18" presetClass="entr" presetSubtype="12"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trips(downLeft)">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1"/>
                                        </p:tgtEl>
                                        <p:attrNameLst>
                                          <p:attrName>style.visibility</p:attrName>
                                        </p:attrNameLst>
                                      </p:cBhvr>
                                      <p:to>
                                        <p:strVal val="visible"/>
                                      </p:to>
                                    </p:set>
                                    <p:animEffect transition="in" filter="fade">
                                      <p:cBhvr>
                                        <p:cTn id="26" dur="500"/>
                                        <p:tgtEl>
                                          <p:spTgt spid="91"/>
                                        </p:tgtEl>
                                      </p:cBhvr>
                                    </p:animEffect>
                                  </p:childTnLst>
                                </p:cTn>
                              </p:par>
                              <p:par>
                                <p:cTn id="27" presetID="10" presetClass="exit" presetSubtype="0" fill="hold" grpId="1" nodeType="withEffect">
                                  <p:stCondLst>
                                    <p:cond delay="0"/>
                                  </p:stCondLst>
                                  <p:childTnLst>
                                    <p:animEffect transition="out" filter="fade">
                                      <p:cBhvr>
                                        <p:cTn id="28" dur="500"/>
                                        <p:tgtEl>
                                          <p:spTgt spid="89"/>
                                        </p:tgtEl>
                                      </p:cBhvr>
                                    </p:animEffect>
                                    <p:set>
                                      <p:cBhvr>
                                        <p:cTn id="29" dur="1" fill="hold">
                                          <p:stCondLst>
                                            <p:cond delay="499"/>
                                          </p:stCondLst>
                                        </p:cTn>
                                        <p:tgtEl>
                                          <p:spTgt spid="8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1212"/>
                                        </p:tgtEl>
                                      </p:cBhvr>
                                    </p:animEffect>
                                    <p:set>
                                      <p:cBhvr>
                                        <p:cTn id="32" dur="1" fill="hold">
                                          <p:stCondLst>
                                            <p:cond delay="499"/>
                                          </p:stCondLst>
                                        </p:cTn>
                                        <p:tgtEl>
                                          <p:spTgt spid="51212"/>
                                        </p:tgtEl>
                                        <p:attrNameLst>
                                          <p:attrName>style.visibility</p:attrName>
                                        </p:attrNameLst>
                                      </p:cBhvr>
                                      <p:to>
                                        <p:strVal val="hidden"/>
                                      </p:to>
                                    </p:set>
                                  </p:childTnLst>
                                </p:cTn>
                              </p:par>
                              <p:par>
                                <p:cTn id="33" presetID="18" presetClass="entr" presetSubtype="6" fill="hold" grpId="0" nodeType="withEffect">
                                  <p:stCondLst>
                                    <p:cond delay="0"/>
                                  </p:stCondLst>
                                  <p:childTnLst>
                                    <p:set>
                                      <p:cBhvr>
                                        <p:cTn id="34" dur="1" fill="hold">
                                          <p:stCondLst>
                                            <p:cond delay="0"/>
                                          </p:stCondLst>
                                        </p:cTn>
                                        <p:tgtEl>
                                          <p:spTgt spid="51209"/>
                                        </p:tgtEl>
                                        <p:attrNameLst>
                                          <p:attrName>style.visibility</p:attrName>
                                        </p:attrNameLst>
                                      </p:cBhvr>
                                      <p:to>
                                        <p:strVal val="visible"/>
                                      </p:to>
                                    </p:set>
                                    <p:animEffect transition="in" filter="strips(downRight)">
                                      <p:cBhvr>
                                        <p:cTn id="35" dur="500"/>
                                        <p:tgtEl>
                                          <p:spTgt spid="51209"/>
                                        </p:tgtEl>
                                      </p:cBhvr>
                                    </p:animEffect>
                                  </p:childTnLst>
                                </p:cTn>
                              </p:par>
                            </p:childTnLst>
                          </p:cTn>
                        </p:par>
                        <p:par>
                          <p:cTn id="36" fill="hold" nodeType="afterGroup">
                            <p:stCondLst>
                              <p:cond delay="500"/>
                            </p:stCondLst>
                            <p:childTnLst>
                              <p:par>
                                <p:cTn id="37" presetID="18" presetClass="entr" presetSubtype="12"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strips(downLeft)">
                                      <p:cBhvr>
                                        <p:cTn id="39" dur="500"/>
                                        <p:tgtEl>
                                          <p:spTgt spid="16"/>
                                        </p:tgtEl>
                                      </p:cBhvr>
                                    </p:animEffect>
                                  </p:childTnLst>
                                </p:cTn>
                              </p:par>
                            </p:childTnLst>
                          </p:cTn>
                        </p:par>
                        <p:par>
                          <p:cTn id="40" fill="hold" nodeType="afterGroup">
                            <p:stCondLst>
                              <p:cond delay="1000"/>
                            </p:stCondLst>
                            <p:childTnLst>
                              <p:par>
                                <p:cTn id="41" presetID="10"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500"/>
                                        <p:tgtEl>
                                          <p:spTgt spid="84"/>
                                        </p:tgtEl>
                                      </p:cBhvr>
                                    </p:animEffect>
                                  </p:childTnLst>
                                </p:cTn>
                              </p:par>
                              <p:par>
                                <p:cTn id="49" presetID="10" presetClass="exit" presetSubtype="0" fill="hold" grpId="1" nodeType="withEffect">
                                  <p:stCondLst>
                                    <p:cond delay="0"/>
                                  </p:stCondLst>
                                  <p:childTnLst>
                                    <p:animEffect transition="out" filter="fade">
                                      <p:cBhvr>
                                        <p:cTn id="50" dur="500"/>
                                        <p:tgtEl>
                                          <p:spTgt spid="91"/>
                                        </p:tgtEl>
                                      </p:cBhvr>
                                    </p:animEffect>
                                    <p:set>
                                      <p:cBhvr>
                                        <p:cTn id="51" dur="1" fill="hold">
                                          <p:stCondLst>
                                            <p:cond delay="499"/>
                                          </p:stCondLst>
                                        </p:cTn>
                                        <p:tgtEl>
                                          <p:spTgt spid="91"/>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51209"/>
                                        </p:tgtEl>
                                      </p:cBhvr>
                                    </p:animEffect>
                                    <p:set>
                                      <p:cBhvr>
                                        <p:cTn id="54" dur="1" fill="hold">
                                          <p:stCondLst>
                                            <p:cond delay="499"/>
                                          </p:stCondLst>
                                        </p:cTn>
                                        <p:tgtEl>
                                          <p:spTgt spid="51209"/>
                                        </p:tgtEl>
                                        <p:attrNameLst>
                                          <p:attrName>style.visibility</p:attrName>
                                        </p:attrNameLst>
                                      </p:cBhvr>
                                      <p:to>
                                        <p:strVal val="hidden"/>
                                      </p:to>
                                    </p:set>
                                  </p:childTnLst>
                                </p:cTn>
                              </p:par>
                            </p:childTnLst>
                          </p:cTn>
                        </p:par>
                        <p:par>
                          <p:cTn id="55" fill="hold" nodeType="afterGroup">
                            <p:stCondLst>
                              <p:cond delay="500"/>
                            </p:stCondLst>
                            <p:childTnLst>
                              <p:par>
                                <p:cTn id="56" presetID="18" presetClass="entr" presetSubtype="6" fill="hold" grpId="0" nodeType="after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strips(downRight)">
                                      <p:cBhvr>
                                        <p:cTn id="58" dur="500"/>
                                        <p:tgtEl>
                                          <p:spTgt spid="65"/>
                                        </p:tgtEl>
                                      </p:cBhvr>
                                    </p:animEffect>
                                  </p:childTnLst>
                                </p:cTn>
                              </p:par>
                            </p:childTnLst>
                          </p:cTn>
                        </p:par>
                        <p:par>
                          <p:cTn id="59" fill="hold" nodeType="afterGroup">
                            <p:stCondLst>
                              <p:cond delay="1000"/>
                            </p:stCondLst>
                            <p:childTnLst>
                              <p:par>
                                <p:cTn id="60" presetID="18" presetClass="entr" presetSubtype="6" fill="hold" grpId="0" nodeType="after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strips(downRight)">
                                      <p:cBhvr>
                                        <p:cTn id="62" dur="500"/>
                                        <p:tgtEl>
                                          <p:spTgt spid="66"/>
                                        </p:tgtEl>
                                      </p:cBhvr>
                                    </p:animEffect>
                                  </p:childTnLst>
                                </p:cTn>
                              </p:par>
                              <p:par>
                                <p:cTn id="63" presetID="10" presetClass="exit" presetSubtype="0" fill="hold" grpId="1" nodeType="withEffect">
                                  <p:stCondLst>
                                    <p:cond delay="0"/>
                                  </p:stCondLst>
                                  <p:childTnLst>
                                    <p:animEffect transition="out" filter="fade">
                                      <p:cBhvr>
                                        <p:cTn id="64" dur="500"/>
                                        <p:tgtEl>
                                          <p:spTgt spid="65"/>
                                        </p:tgtEl>
                                      </p:cBhvr>
                                    </p:animEffect>
                                    <p:set>
                                      <p:cBhvr>
                                        <p:cTn id="65" dur="1" fill="hold">
                                          <p:stCondLst>
                                            <p:cond delay="499"/>
                                          </p:stCondLst>
                                        </p:cTn>
                                        <p:tgtEl>
                                          <p:spTgt spid="65"/>
                                        </p:tgtEl>
                                        <p:attrNameLst>
                                          <p:attrName>style.visibility</p:attrName>
                                        </p:attrNameLst>
                                      </p:cBhvr>
                                      <p:to>
                                        <p:strVal val="hidden"/>
                                      </p:to>
                                    </p:set>
                                  </p:childTnLst>
                                </p:cTn>
                              </p:par>
                            </p:childTnLst>
                          </p:cTn>
                        </p:par>
                        <p:par>
                          <p:cTn id="66" fill="hold" nodeType="afterGroup">
                            <p:stCondLst>
                              <p:cond delay="1500"/>
                            </p:stCondLst>
                            <p:childTnLst>
                              <p:par>
                                <p:cTn id="67" presetID="18" presetClass="entr" presetSubtype="6" fill="hold" grpId="0" nodeType="after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strips(downRight)">
                                      <p:cBhvr>
                                        <p:cTn id="69" dur="500"/>
                                        <p:tgtEl>
                                          <p:spTgt spid="73"/>
                                        </p:tgtEl>
                                      </p:cBhvr>
                                    </p:animEffect>
                                  </p:childTnLst>
                                </p:cTn>
                              </p:par>
                              <p:par>
                                <p:cTn id="70" presetID="10" presetClass="exit" presetSubtype="0" fill="hold" grpId="1" nodeType="withEffect">
                                  <p:stCondLst>
                                    <p:cond delay="0"/>
                                  </p:stCondLst>
                                  <p:childTnLst>
                                    <p:animEffect transition="out" filter="fade">
                                      <p:cBhvr>
                                        <p:cTn id="71" dur="500"/>
                                        <p:tgtEl>
                                          <p:spTgt spid="66"/>
                                        </p:tgtEl>
                                      </p:cBhvr>
                                    </p:animEffect>
                                    <p:set>
                                      <p:cBhvr>
                                        <p:cTn id="72" dur="1" fill="hold">
                                          <p:stCondLst>
                                            <p:cond delay="499"/>
                                          </p:stCondLst>
                                        </p:cTn>
                                        <p:tgtEl>
                                          <p:spTgt spid="66"/>
                                        </p:tgtEl>
                                        <p:attrNameLst>
                                          <p:attrName>style.visibility</p:attrName>
                                        </p:attrNameLst>
                                      </p:cBhvr>
                                      <p:to>
                                        <p:strVal val="hidden"/>
                                      </p:to>
                                    </p:set>
                                  </p:childTnLst>
                                </p:cTn>
                              </p:par>
                            </p:childTnLst>
                          </p:cTn>
                        </p:par>
                        <p:par>
                          <p:cTn id="73" fill="hold" nodeType="afterGroup">
                            <p:stCondLst>
                              <p:cond delay="2000"/>
                            </p:stCondLst>
                            <p:childTnLst>
                              <p:par>
                                <p:cTn id="74" presetID="18" presetClass="entr" presetSubtype="6" fill="hold" grpId="0" nodeType="after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strips(downRight)">
                                      <p:cBhvr>
                                        <p:cTn id="76" dur="500"/>
                                        <p:tgtEl>
                                          <p:spTgt spid="74"/>
                                        </p:tgtEl>
                                      </p:cBhvr>
                                    </p:animEffect>
                                  </p:childTnLst>
                                </p:cTn>
                              </p:par>
                              <p:par>
                                <p:cTn id="77" presetID="10" presetClass="exit" presetSubtype="0" fill="hold" grpId="1" nodeType="withEffect">
                                  <p:stCondLst>
                                    <p:cond delay="0"/>
                                  </p:stCondLst>
                                  <p:childTnLst>
                                    <p:animEffect transition="out" filter="fade">
                                      <p:cBhvr>
                                        <p:cTn id="78" dur="500"/>
                                        <p:tgtEl>
                                          <p:spTgt spid="73"/>
                                        </p:tgtEl>
                                      </p:cBhvr>
                                    </p:animEffect>
                                    <p:set>
                                      <p:cBhvr>
                                        <p:cTn id="79" dur="1" fill="hold">
                                          <p:stCondLst>
                                            <p:cond delay="499"/>
                                          </p:stCondLst>
                                        </p:cTn>
                                        <p:tgtEl>
                                          <p:spTgt spid="73"/>
                                        </p:tgtEl>
                                        <p:attrNameLst>
                                          <p:attrName>style.visibility</p:attrName>
                                        </p:attrNameLst>
                                      </p:cBhvr>
                                      <p:to>
                                        <p:strVal val="hidden"/>
                                      </p:to>
                                    </p:set>
                                  </p:childTnLst>
                                </p:cTn>
                              </p:par>
                            </p:childTnLst>
                          </p:cTn>
                        </p:par>
                        <p:par>
                          <p:cTn id="80" fill="hold" nodeType="afterGroup">
                            <p:stCondLst>
                              <p:cond delay="2500"/>
                            </p:stCondLst>
                            <p:childTnLst>
                              <p:par>
                                <p:cTn id="81" presetID="18" presetClass="entr" presetSubtype="6" fill="hold" grpId="0" nodeType="after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strips(downRight)">
                                      <p:cBhvr>
                                        <p:cTn id="83" dur="500"/>
                                        <p:tgtEl>
                                          <p:spTgt spid="77"/>
                                        </p:tgtEl>
                                      </p:cBhvr>
                                    </p:animEffect>
                                  </p:childTnLst>
                                </p:cTn>
                              </p:par>
                              <p:par>
                                <p:cTn id="84" presetID="10" presetClass="exit" presetSubtype="0" fill="hold" grpId="1" nodeType="withEffect">
                                  <p:stCondLst>
                                    <p:cond delay="0"/>
                                  </p:stCondLst>
                                  <p:childTnLst>
                                    <p:animEffect transition="out" filter="fade">
                                      <p:cBhvr>
                                        <p:cTn id="85" dur="500"/>
                                        <p:tgtEl>
                                          <p:spTgt spid="74"/>
                                        </p:tgtEl>
                                      </p:cBhvr>
                                    </p:animEffect>
                                    <p:set>
                                      <p:cBhvr>
                                        <p:cTn id="86" dur="1" fill="hold">
                                          <p:stCondLst>
                                            <p:cond delay="499"/>
                                          </p:stCondLst>
                                        </p:cTn>
                                        <p:tgtEl>
                                          <p:spTgt spid="74"/>
                                        </p:tgtEl>
                                        <p:attrNameLst>
                                          <p:attrName>style.visibility</p:attrName>
                                        </p:attrNameLst>
                                      </p:cBhvr>
                                      <p:to>
                                        <p:strVal val="hidden"/>
                                      </p:to>
                                    </p:set>
                                  </p:childTnLst>
                                </p:cTn>
                              </p:par>
                            </p:childTnLst>
                          </p:cTn>
                        </p:par>
                        <p:par>
                          <p:cTn id="87" fill="hold" nodeType="afterGroup">
                            <p:stCondLst>
                              <p:cond delay="3000"/>
                            </p:stCondLst>
                            <p:childTnLst>
                              <p:par>
                                <p:cTn id="88" presetID="18" presetClass="entr" presetSubtype="12" fill="hold" nodeType="after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strips(downLeft)">
                                      <p:cBhvr>
                                        <p:cTn id="90" dur="500"/>
                                        <p:tgtEl>
                                          <p:spTgt spid="12"/>
                                        </p:tgtEl>
                                      </p:cBhvr>
                                    </p:animEffect>
                                  </p:childTnLst>
                                </p:cTn>
                              </p:par>
                            </p:childTnLst>
                          </p:cTn>
                        </p:par>
                        <p:par>
                          <p:cTn id="91" fill="hold" nodeType="afterGroup">
                            <p:stCondLst>
                              <p:cond delay="3500"/>
                            </p:stCondLst>
                            <p:childTnLst>
                              <p:par>
                                <p:cTn id="92" presetID="18" presetClass="entr" presetSubtype="12" fill="hold" nodeType="after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strips(downLeft)">
                                      <p:cBhvr>
                                        <p:cTn id="94" dur="500"/>
                                        <p:tgtEl>
                                          <p:spTgt spid="18"/>
                                        </p:tgtEl>
                                      </p:cBhvr>
                                    </p:animEffect>
                                  </p:childTnLst>
                                </p:cTn>
                              </p:par>
                              <p:par>
                                <p:cTn id="95" presetID="10" presetClass="exit" presetSubtype="0" fill="hold" grpId="1" nodeType="withEffect">
                                  <p:stCondLst>
                                    <p:cond delay="0"/>
                                  </p:stCondLst>
                                  <p:childTnLst>
                                    <p:animEffect transition="out" filter="fade">
                                      <p:cBhvr>
                                        <p:cTn id="96" dur="500"/>
                                        <p:tgtEl>
                                          <p:spTgt spid="77"/>
                                        </p:tgtEl>
                                      </p:cBhvr>
                                    </p:animEffect>
                                    <p:set>
                                      <p:cBhvr>
                                        <p:cTn id="97"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9" grpId="0" animBg="1"/>
      <p:bldP spid="89" grpId="1" animBg="1"/>
      <p:bldP spid="91" grpId="0" animBg="1"/>
      <p:bldP spid="91" grpId="1" animBg="1"/>
      <p:bldP spid="84" grpId="0" animBg="1"/>
      <p:bldP spid="65" grpId="0" animBg="1"/>
      <p:bldP spid="65" grpId="1" animBg="1"/>
      <p:bldP spid="66" grpId="0" animBg="1"/>
      <p:bldP spid="66" grpId="1" animBg="1"/>
      <p:bldP spid="73" grpId="0" animBg="1"/>
      <p:bldP spid="73" grpId="1" animBg="1"/>
      <p:bldP spid="74" grpId="0" animBg="1"/>
      <p:bldP spid="74" grpId="1" animBg="1"/>
      <p:bldP spid="77" grpId="0" animBg="1"/>
      <p:bldP spid="77" grpId="1" animBg="1"/>
      <p:bldP spid="51209" grpId="0" animBg="1"/>
      <p:bldP spid="51209" grpId="1" animBg="1"/>
      <p:bldP spid="51212" grpId="0" animBg="1"/>
      <p:bldP spid="51212" grpId="1"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8679" name="Title 1"/>
          <p:cNvSpPr>
            <a:spLocks noGrp="1"/>
          </p:cNvSpPr>
          <p:nvPr>
            <p:ph type="title"/>
          </p:nvPr>
        </p:nvSpPr>
        <p:spPr>
          <a:xfrm>
            <a:off x="466725" y="234950"/>
            <a:ext cx="8245475" cy="633413"/>
          </a:xfrm>
        </p:spPr>
        <p:txBody>
          <a:bodyPr/>
          <a:lstStyle/>
          <a:p>
            <a:r>
              <a:rPr lang="en-US" sz="2600" dirty="0" smtClean="0">
                <a:solidFill>
                  <a:srgbClr val="336699"/>
                </a:solidFill>
              </a:rPr>
              <a:t>The dynamic response to a reduction in </a:t>
            </a:r>
            <a:br>
              <a:rPr lang="en-US" sz="2600" dirty="0" smtClean="0">
                <a:solidFill>
                  <a:srgbClr val="336699"/>
                </a:solidFill>
              </a:rPr>
            </a:br>
            <a:r>
              <a:rPr lang="en-US" sz="2600" dirty="0" smtClean="0">
                <a:solidFill>
                  <a:srgbClr val="336699"/>
                </a:solidFill>
              </a:rPr>
              <a:t>target inflation</a:t>
            </a:r>
          </a:p>
        </p:txBody>
      </p:sp>
      <p:graphicFrame>
        <p:nvGraphicFramePr>
          <p:cNvPr id="28674" name="Chart 5"/>
          <p:cNvGraphicFramePr>
            <a:graphicFrameLocks/>
          </p:cNvGraphicFramePr>
          <p:nvPr/>
        </p:nvGraphicFramePr>
        <p:xfrm>
          <a:off x="484188" y="3567113"/>
          <a:ext cx="6581775" cy="3146425"/>
        </p:xfrm>
        <a:graphic>
          <a:graphicData uri="http://schemas.openxmlformats.org/presentationml/2006/ole">
            <mc:AlternateContent xmlns:mc="http://schemas.openxmlformats.org/markup-compatibility/2006">
              <mc:Choice xmlns:v="urn:schemas-microsoft-com:vml" Requires="v">
                <p:oleObj spid="_x0000_s28727"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67113"/>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4"/>
          <p:cNvGraphicFramePr>
            <a:graphicFrameLocks noChangeAspect="1"/>
          </p:cNvGraphicFramePr>
          <p:nvPr/>
        </p:nvGraphicFramePr>
        <p:xfrm>
          <a:off x="209550" y="4570413"/>
          <a:ext cx="334963" cy="554037"/>
        </p:xfrm>
        <a:graphic>
          <a:graphicData uri="http://schemas.openxmlformats.org/presentationml/2006/ole">
            <mc:AlternateContent xmlns:mc="http://schemas.openxmlformats.org/markup-compatibility/2006">
              <mc:Choice xmlns:v="urn:schemas-microsoft-com:vml" Requires="v">
                <p:oleObj spid="_x0000_s28728" name="Equation" r:id="rId6" imgW="139680" imgH="228600" progId="Equation.DSMT4">
                  <p:embed/>
                </p:oleObj>
              </mc:Choice>
              <mc:Fallback>
                <p:oleObj name="Equation" r:id="rId6" imgW="1396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550" y="4570413"/>
                        <a:ext cx="33496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206375" y="1658938"/>
          <a:ext cx="457200" cy="579437"/>
        </p:xfrm>
        <a:graphic>
          <a:graphicData uri="http://schemas.openxmlformats.org/presentationml/2006/ole">
            <mc:AlternateContent xmlns:mc="http://schemas.openxmlformats.org/markup-compatibility/2006">
              <mc:Choice xmlns:v="urn:schemas-microsoft-com:vml" Requires="v">
                <p:oleObj spid="_x0000_s28729" name="Equation" r:id="rId8" imgW="190440" imgH="241200" progId="Equation.DSMT4">
                  <p:embed/>
                </p:oleObj>
              </mc:Choice>
              <mc:Fallback>
                <p:oleObj name="Equation" r:id="rId8" imgW="19044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75" y="1658938"/>
                        <a:ext cx="4572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Chart 6"/>
          <p:cNvGraphicFramePr>
            <a:graphicFrameLocks/>
          </p:cNvGraphicFramePr>
          <p:nvPr/>
        </p:nvGraphicFramePr>
        <p:xfrm>
          <a:off x="485775" y="1000125"/>
          <a:ext cx="6581775" cy="2676525"/>
        </p:xfrm>
        <a:graphic>
          <a:graphicData uri="http://schemas.openxmlformats.org/presentationml/2006/ole">
            <mc:AlternateContent xmlns:mc="http://schemas.openxmlformats.org/markup-compatibility/2006">
              <mc:Choice xmlns:v="urn:schemas-microsoft-com:vml" Requires="v">
                <p:oleObj spid="_x0000_s28730" name="Chart" r:id="rId10" imgW="6578154" imgH="2676376" progId="Excel.Chart.8">
                  <p:embed/>
                </p:oleObj>
              </mc:Choice>
              <mc:Fallback>
                <p:oleObj name="Chart" r:id="rId10" imgW="6578154" imgH="2676376" progId="Excel.Char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 y="1000125"/>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7"/>
          <p:cNvSpPr>
            <a:spLocks noChangeAspect="1"/>
          </p:cNvSpPr>
          <p:nvPr/>
        </p:nvSpPr>
        <p:spPr>
          <a:xfrm>
            <a:off x="2435225" y="2233613"/>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a:spLocks noChangeAspect="1"/>
          </p:cNvSpPr>
          <p:nvPr/>
        </p:nvSpPr>
        <p:spPr>
          <a:xfrm>
            <a:off x="2509838" y="4875213"/>
            <a:ext cx="103187" cy="1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p:nvPr/>
        </p:nvSpPr>
        <p:spPr>
          <a:xfrm>
            <a:off x="7275513" y="1162050"/>
            <a:ext cx="1581150" cy="4899025"/>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Reducing the target inflation rate causes output to fall below its natural level for a while.    </a:t>
            </a:r>
          </a:p>
          <a:p>
            <a:pPr>
              <a:lnSpc>
                <a:spcPct val="105000"/>
              </a:lnSpc>
              <a:defRPr/>
            </a:pPr>
            <a:r>
              <a:rPr lang="en-US" sz="2300" dirty="0"/>
              <a:t>Output recovers gradually.</a:t>
            </a:r>
          </a:p>
        </p:txBody>
      </p:sp>
      <p:cxnSp>
        <p:nvCxnSpPr>
          <p:cNvPr id="11" name="Straight Connector 10"/>
          <p:cNvCxnSpPr/>
          <p:nvPr/>
        </p:nvCxnSpPr>
        <p:spPr>
          <a:xfrm>
            <a:off x="2224088" y="4452938"/>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78050" y="1717675"/>
            <a:ext cx="437356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2416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9703" name="Title 1"/>
          <p:cNvSpPr>
            <a:spLocks noGrp="1"/>
          </p:cNvSpPr>
          <p:nvPr>
            <p:ph type="title"/>
          </p:nvPr>
        </p:nvSpPr>
        <p:spPr>
          <a:xfrm>
            <a:off x="466725" y="234950"/>
            <a:ext cx="8245475" cy="633413"/>
          </a:xfrm>
        </p:spPr>
        <p:txBody>
          <a:bodyPr/>
          <a:lstStyle/>
          <a:p>
            <a:r>
              <a:rPr lang="en-US" sz="2600" dirty="0" smtClean="0">
                <a:solidFill>
                  <a:srgbClr val="336699"/>
                </a:solidFill>
              </a:rPr>
              <a:t>The dynamic response to a reduction in </a:t>
            </a:r>
            <a:br>
              <a:rPr lang="en-US" sz="2600" dirty="0" smtClean="0">
                <a:solidFill>
                  <a:srgbClr val="336699"/>
                </a:solidFill>
              </a:rPr>
            </a:br>
            <a:r>
              <a:rPr lang="en-US" sz="2600" dirty="0" smtClean="0">
                <a:solidFill>
                  <a:srgbClr val="336699"/>
                </a:solidFill>
              </a:rPr>
              <a:t>target inflation</a:t>
            </a:r>
          </a:p>
        </p:txBody>
      </p:sp>
      <p:graphicFrame>
        <p:nvGraphicFramePr>
          <p:cNvPr id="29698" name="Chart 5"/>
          <p:cNvGraphicFramePr>
            <a:graphicFrameLocks/>
          </p:cNvGraphicFramePr>
          <p:nvPr/>
        </p:nvGraphicFramePr>
        <p:xfrm>
          <a:off x="484188" y="3567113"/>
          <a:ext cx="6581775" cy="3146425"/>
        </p:xfrm>
        <a:graphic>
          <a:graphicData uri="http://schemas.openxmlformats.org/presentationml/2006/ole">
            <mc:AlternateContent xmlns:mc="http://schemas.openxmlformats.org/markup-compatibility/2006">
              <mc:Choice xmlns:v="urn:schemas-microsoft-com:vml" Requires="v">
                <p:oleObj spid="_x0000_s29751"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67113"/>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4"/>
          <p:cNvGraphicFramePr>
            <a:graphicFrameLocks noChangeAspect="1"/>
          </p:cNvGraphicFramePr>
          <p:nvPr/>
        </p:nvGraphicFramePr>
        <p:xfrm>
          <a:off x="219075" y="4456113"/>
          <a:ext cx="396875" cy="554037"/>
        </p:xfrm>
        <a:graphic>
          <a:graphicData uri="http://schemas.openxmlformats.org/presentationml/2006/ole">
            <mc:AlternateContent xmlns:mc="http://schemas.openxmlformats.org/markup-compatibility/2006">
              <mc:Choice xmlns:v="urn:schemas-microsoft-com:vml" Requires="v">
                <p:oleObj spid="_x0000_s29752" name="Equation" r:id="rId6" imgW="164880" imgH="228600" progId="Equation.DSMT4">
                  <p:embed/>
                </p:oleObj>
              </mc:Choice>
              <mc:Fallback>
                <p:oleObj name="Equation" r:id="rId6" imgW="1648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75" y="4456113"/>
                        <a:ext cx="3968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nvGraphicFramePr>
        <p:xfrm>
          <a:off x="206375" y="1658938"/>
          <a:ext cx="457200" cy="579437"/>
        </p:xfrm>
        <a:graphic>
          <a:graphicData uri="http://schemas.openxmlformats.org/presentationml/2006/ole">
            <mc:AlternateContent xmlns:mc="http://schemas.openxmlformats.org/markup-compatibility/2006">
              <mc:Choice xmlns:v="urn:schemas-microsoft-com:vml" Requires="v">
                <p:oleObj spid="_x0000_s29753" name="Equation" r:id="rId8" imgW="190440" imgH="241200" progId="Equation.DSMT4">
                  <p:embed/>
                </p:oleObj>
              </mc:Choice>
              <mc:Fallback>
                <p:oleObj name="Equation" r:id="rId8" imgW="19044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75" y="1658938"/>
                        <a:ext cx="4572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Chart 6"/>
          <p:cNvGraphicFramePr>
            <a:graphicFrameLocks/>
          </p:cNvGraphicFramePr>
          <p:nvPr/>
        </p:nvGraphicFramePr>
        <p:xfrm>
          <a:off x="485775" y="1000125"/>
          <a:ext cx="6581775" cy="2676525"/>
        </p:xfrm>
        <a:graphic>
          <a:graphicData uri="http://schemas.openxmlformats.org/presentationml/2006/ole">
            <mc:AlternateContent xmlns:mc="http://schemas.openxmlformats.org/markup-compatibility/2006">
              <mc:Choice xmlns:v="urn:schemas-microsoft-com:vml" Requires="v">
                <p:oleObj spid="_x0000_s29754" name="Chart" r:id="rId10" imgW="6578154" imgH="2676376" progId="Excel.Chart.8">
                  <p:embed/>
                </p:oleObj>
              </mc:Choice>
              <mc:Fallback>
                <p:oleObj name="Chart" r:id="rId10" imgW="6578154" imgH="2676376" progId="Excel.Char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 y="1000125"/>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a:spLocks noChangeAspect="1"/>
          </p:cNvSpPr>
          <p:nvPr/>
        </p:nvSpPr>
        <p:spPr>
          <a:xfrm>
            <a:off x="2435225" y="2233613"/>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a:spLocks noChangeAspect="1"/>
          </p:cNvSpPr>
          <p:nvPr/>
        </p:nvSpPr>
        <p:spPr>
          <a:xfrm>
            <a:off x="2509838" y="4308475"/>
            <a:ext cx="103187" cy="1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237413" y="1893888"/>
            <a:ext cx="1684337" cy="4179887"/>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Because expect-</a:t>
            </a:r>
            <a:r>
              <a:rPr lang="en-US" sz="2300" dirty="0" err="1"/>
              <a:t>ations</a:t>
            </a:r>
            <a:r>
              <a:rPr lang="en-US" sz="2300" dirty="0"/>
              <a:t> adjust slowly, </a:t>
            </a:r>
            <a:br>
              <a:rPr lang="en-US" sz="2300" dirty="0"/>
            </a:br>
            <a:r>
              <a:rPr lang="en-US" sz="2300" dirty="0"/>
              <a:t>it takes many periods for inflation to reach the new target.</a:t>
            </a:r>
          </a:p>
        </p:txBody>
      </p:sp>
      <p:cxnSp>
        <p:nvCxnSpPr>
          <p:cNvPr id="13" name="Straight Connector 12"/>
          <p:cNvCxnSpPr/>
          <p:nvPr/>
        </p:nvCxnSpPr>
        <p:spPr>
          <a:xfrm>
            <a:off x="2214563" y="4264025"/>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78050" y="1717675"/>
            <a:ext cx="437356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94078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30727" name="Title 1"/>
          <p:cNvSpPr>
            <a:spLocks noGrp="1"/>
          </p:cNvSpPr>
          <p:nvPr>
            <p:ph type="title"/>
          </p:nvPr>
        </p:nvSpPr>
        <p:spPr>
          <a:xfrm>
            <a:off x="466725" y="234950"/>
            <a:ext cx="8245475" cy="633413"/>
          </a:xfrm>
        </p:spPr>
        <p:txBody>
          <a:bodyPr/>
          <a:lstStyle/>
          <a:p>
            <a:r>
              <a:rPr lang="en-US" sz="2600" dirty="0" smtClean="0">
                <a:solidFill>
                  <a:srgbClr val="336699"/>
                </a:solidFill>
              </a:rPr>
              <a:t>The dynamic response to a reduction in </a:t>
            </a:r>
            <a:br>
              <a:rPr lang="en-US" sz="2600" dirty="0" smtClean="0">
                <a:solidFill>
                  <a:srgbClr val="336699"/>
                </a:solidFill>
              </a:rPr>
            </a:br>
            <a:r>
              <a:rPr lang="en-US" sz="2600" dirty="0" smtClean="0">
                <a:solidFill>
                  <a:srgbClr val="336699"/>
                </a:solidFill>
              </a:rPr>
              <a:t>target inflation</a:t>
            </a:r>
          </a:p>
        </p:txBody>
      </p:sp>
      <p:graphicFrame>
        <p:nvGraphicFramePr>
          <p:cNvPr id="30722" name="Chart 5"/>
          <p:cNvGraphicFramePr>
            <a:graphicFrameLocks/>
          </p:cNvGraphicFramePr>
          <p:nvPr/>
        </p:nvGraphicFramePr>
        <p:xfrm>
          <a:off x="484188" y="3567113"/>
          <a:ext cx="6581775" cy="3146425"/>
        </p:xfrm>
        <a:graphic>
          <a:graphicData uri="http://schemas.openxmlformats.org/presentationml/2006/ole">
            <mc:AlternateContent xmlns:mc="http://schemas.openxmlformats.org/markup-compatibility/2006">
              <mc:Choice xmlns:v="urn:schemas-microsoft-com:vml" Requires="v">
                <p:oleObj spid="_x0000_s30775"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67113"/>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4"/>
          <p:cNvGraphicFramePr>
            <a:graphicFrameLocks noChangeAspect="1"/>
          </p:cNvGraphicFramePr>
          <p:nvPr/>
        </p:nvGraphicFramePr>
        <p:xfrm>
          <a:off x="330200" y="4468813"/>
          <a:ext cx="304800" cy="554037"/>
        </p:xfrm>
        <a:graphic>
          <a:graphicData uri="http://schemas.openxmlformats.org/presentationml/2006/ole">
            <mc:AlternateContent xmlns:mc="http://schemas.openxmlformats.org/markup-compatibility/2006">
              <mc:Choice xmlns:v="urn:schemas-microsoft-com:vml" Requires="v">
                <p:oleObj spid="_x0000_s30776" name="Equation" r:id="rId6" imgW="126720" imgH="228600" progId="Equation.DSMT4">
                  <p:embed/>
                </p:oleObj>
              </mc:Choice>
              <mc:Fallback>
                <p:oleObj name="Equation" r:id="rId6" imgW="12672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200" y="4468813"/>
                        <a:ext cx="3048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nvGraphicFramePr>
        <p:xfrm>
          <a:off x="206375" y="1658938"/>
          <a:ext cx="457200" cy="579437"/>
        </p:xfrm>
        <a:graphic>
          <a:graphicData uri="http://schemas.openxmlformats.org/presentationml/2006/ole">
            <mc:AlternateContent xmlns:mc="http://schemas.openxmlformats.org/markup-compatibility/2006">
              <mc:Choice xmlns:v="urn:schemas-microsoft-com:vml" Requires="v">
                <p:oleObj spid="_x0000_s30777" name="Equation" r:id="rId8" imgW="190440" imgH="241200" progId="Equation.DSMT4">
                  <p:embed/>
                </p:oleObj>
              </mc:Choice>
              <mc:Fallback>
                <p:oleObj name="Equation" r:id="rId8" imgW="19044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75" y="1658938"/>
                        <a:ext cx="4572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Chart 6"/>
          <p:cNvGraphicFramePr>
            <a:graphicFrameLocks/>
          </p:cNvGraphicFramePr>
          <p:nvPr/>
        </p:nvGraphicFramePr>
        <p:xfrm>
          <a:off x="485775" y="1000125"/>
          <a:ext cx="6581775" cy="2676525"/>
        </p:xfrm>
        <a:graphic>
          <a:graphicData uri="http://schemas.openxmlformats.org/presentationml/2006/ole">
            <mc:AlternateContent xmlns:mc="http://schemas.openxmlformats.org/markup-compatibility/2006">
              <mc:Choice xmlns:v="urn:schemas-microsoft-com:vml" Requires="v">
                <p:oleObj spid="_x0000_s30778" name="Chart" r:id="rId10" imgW="6578154" imgH="2676376" progId="Excel.Chart.8">
                  <p:embed/>
                </p:oleObj>
              </mc:Choice>
              <mc:Fallback>
                <p:oleObj name="Chart" r:id="rId10" imgW="6578154" imgH="2676376" progId="Excel.Char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 y="1000125"/>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a:spLocks noChangeAspect="1"/>
          </p:cNvSpPr>
          <p:nvPr/>
        </p:nvSpPr>
        <p:spPr>
          <a:xfrm>
            <a:off x="2435225" y="2233613"/>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a:spLocks noChangeAspect="1"/>
          </p:cNvSpPr>
          <p:nvPr/>
        </p:nvSpPr>
        <p:spPr>
          <a:xfrm>
            <a:off x="2514600" y="4711700"/>
            <a:ext cx="101600" cy="1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132638" y="979488"/>
            <a:ext cx="1828800" cy="5295900"/>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To reduce inflation, </a:t>
            </a:r>
            <a:br>
              <a:rPr lang="en-US" sz="2300" dirty="0"/>
            </a:br>
            <a:r>
              <a:rPr lang="en-US" sz="2300" dirty="0"/>
              <a:t>the central bank raises the real interest rate to reduce aggregate demand.</a:t>
            </a:r>
          </a:p>
          <a:p>
            <a:pPr>
              <a:lnSpc>
                <a:spcPct val="105000"/>
              </a:lnSpc>
              <a:defRPr/>
            </a:pPr>
            <a:r>
              <a:rPr lang="en-US" sz="2300" dirty="0"/>
              <a:t>The real interest rate gradually returns to its natural rate.</a:t>
            </a:r>
          </a:p>
        </p:txBody>
      </p:sp>
      <p:cxnSp>
        <p:nvCxnSpPr>
          <p:cNvPr id="13" name="Straight Connector 12"/>
          <p:cNvCxnSpPr/>
          <p:nvPr/>
        </p:nvCxnSpPr>
        <p:spPr>
          <a:xfrm>
            <a:off x="2217738" y="5232400"/>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78050" y="1717675"/>
            <a:ext cx="437356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5196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31751" name="Title 1"/>
          <p:cNvSpPr>
            <a:spLocks noGrp="1"/>
          </p:cNvSpPr>
          <p:nvPr>
            <p:ph type="title"/>
          </p:nvPr>
        </p:nvSpPr>
        <p:spPr>
          <a:xfrm>
            <a:off x="466725" y="234950"/>
            <a:ext cx="8245475" cy="633413"/>
          </a:xfrm>
        </p:spPr>
        <p:txBody>
          <a:bodyPr/>
          <a:lstStyle/>
          <a:p>
            <a:r>
              <a:rPr lang="en-US" sz="2600" dirty="0" smtClean="0">
                <a:solidFill>
                  <a:srgbClr val="336699"/>
                </a:solidFill>
              </a:rPr>
              <a:t>The dynamic response to a reduction in </a:t>
            </a:r>
            <a:br>
              <a:rPr lang="en-US" sz="2600" dirty="0" smtClean="0">
                <a:solidFill>
                  <a:srgbClr val="336699"/>
                </a:solidFill>
              </a:rPr>
            </a:br>
            <a:r>
              <a:rPr lang="en-US" sz="2600" dirty="0" smtClean="0">
                <a:solidFill>
                  <a:srgbClr val="336699"/>
                </a:solidFill>
              </a:rPr>
              <a:t>target inflation</a:t>
            </a:r>
          </a:p>
        </p:txBody>
      </p:sp>
      <p:graphicFrame>
        <p:nvGraphicFramePr>
          <p:cNvPr id="31746" name="Chart 5"/>
          <p:cNvGraphicFramePr>
            <a:graphicFrameLocks/>
          </p:cNvGraphicFramePr>
          <p:nvPr/>
        </p:nvGraphicFramePr>
        <p:xfrm>
          <a:off x="484188" y="3567113"/>
          <a:ext cx="6581775" cy="3146425"/>
        </p:xfrm>
        <a:graphic>
          <a:graphicData uri="http://schemas.openxmlformats.org/presentationml/2006/ole">
            <mc:AlternateContent xmlns:mc="http://schemas.openxmlformats.org/markup-compatibility/2006">
              <mc:Choice xmlns:v="urn:schemas-microsoft-com:vml" Requires="v">
                <p:oleObj spid="_x0000_s31799" r:id="rId4" imgW="6584251" imgH="3145809" progId="Excel.Chart.8">
                  <p:embed/>
                </p:oleObj>
              </mc:Choice>
              <mc:Fallback>
                <p:oleObj r:id="rId4" imgW="6584251" imgH="314580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3567113"/>
                        <a:ext cx="6581775"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8"/>
          <p:cNvGraphicFramePr>
            <a:graphicFrameLocks noChangeAspect="1"/>
          </p:cNvGraphicFramePr>
          <p:nvPr/>
        </p:nvGraphicFramePr>
        <p:xfrm>
          <a:off x="352425" y="4467225"/>
          <a:ext cx="274638" cy="554038"/>
        </p:xfrm>
        <a:graphic>
          <a:graphicData uri="http://schemas.openxmlformats.org/presentationml/2006/ole">
            <mc:AlternateContent xmlns:mc="http://schemas.openxmlformats.org/markup-compatibility/2006">
              <mc:Choice xmlns:v="urn:schemas-microsoft-com:vml" Requires="v">
                <p:oleObj spid="_x0000_s31800" name="Equation" r:id="rId6" imgW="114120" imgH="228600" progId="Equation.DSMT4">
                  <p:embed/>
                </p:oleObj>
              </mc:Choice>
              <mc:Fallback>
                <p:oleObj name="Equation" r:id="rId6" imgW="11412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425" y="4467225"/>
                        <a:ext cx="2746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nvGraphicFramePr>
        <p:xfrm>
          <a:off x="206375" y="1658938"/>
          <a:ext cx="457200" cy="579437"/>
        </p:xfrm>
        <a:graphic>
          <a:graphicData uri="http://schemas.openxmlformats.org/presentationml/2006/ole">
            <mc:AlternateContent xmlns:mc="http://schemas.openxmlformats.org/markup-compatibility/2006">
              <mc:Choice xmlns:v="urn:schemas-microsoft-com:vml" Requires="v">
                <p:oleObj spid="_x0000_s31801" name="Equation" r:id="rId8" imgW="190440" imgH="241200" progId="Equation.DSMT4">
                  <p:embed/>
                </p:oleObj>
              </mc:Choice>
              <mc:Fallback>
                <p:oleObj name="Equation" r:id="rId8" imgW="19044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75" y="1658938"/>
                        <a:ext cx="4572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Chart 6"/>
          <p:cNvGraphicFramePr>
            <a:graphicFrameLocks/>
          </p:cNvGraphicFramePr>
          <p:nvPr/>
        </p:nvGraphicFramePr>
        <p:xfrm>
          <a:off x="485775" y="1000125"/>
          <a:ext cx="6581775" cy="2676525"/>
        </p:xfrm>
        <a:graphic>
          <a:graphicData uri="http://schemas.openxmlformats.org/presentationml/2006/ole">
            <mc:AlternateContent xmlns:mc="http://schemas.openxmlformats.org/markup-compatibility/2006">
              <mc:Choice xmlns:v="urn:schemas-microsoft-com:vml" Requires="v">
                <p:oleObj spid="_x0000_s31802" name="Chart" r:id="rId10" imgW="6578154" imgH="2676376" progId="Excel.Chart.8">
                  <p:embed/>
                </p:oleObj>
              </mc:Choice>
              <mc:Fallback>
                <p:oleObj name="Chart" r:id="rId10" imgW="6578154" imgH="2676376" progId="Excel.Char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775" y="1000125"/>
                        <a:ext cx="6581775"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a:spLocks noChangeAspect="1"/>
          </p:cNvSpPr>
          <p:nvPr/>
        </p:nvSpPr>
        <p:spPr>
          <a:xfrm>
            <a:off x="2435225" y="2233613"/>
            <a:ext cx="98425" cy="984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a:spLocks noChangeAspect="1"/>
          </p:cNvSpPr>
          <p:nvPr/>
        </p:nvSpPr>
        <p:spPr>
          <a:xfrm>
            <a:off x="2509838" y="4535488"/>
            <a:ext cx="103187" cy="10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7197725" y="757238"/>
            <a:ext cx="1724025" cy="5667375"/>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lnSpc>
                <a:spcPct val="105000"/>
              </a:lnSpc>
              <a:defRPr/>
            </a:pPr>
            <a:r>
              <a:rPr lang="en-US" sz="2300" dirty="0"/>
              <a:t>The initial increase in the real interest rate raises the nominal interest rate.  </a:t>
            </a:r>
          </a:p>
          <a:p>
            <a:pPr>
              <a:lnSpc>
                <a:spcPct val="105000"/>
              </a:lnSpc>
              <a:defRPr/>
            </a:pPr>
            <a:r>
              <a:rPr lang="en-US" sz="2300" dirty="0"/>
              <a:t>As the inflation and real interest rates fall, the nominal rate falls.</a:t>
            </a:r>
          </a:p>
        </p:txBody>
      </p:sp>
      <p:cxnSp>
        <p:nvCxnSpPr>
          <p:cNvPr id="13" name="Straight Connector 12"/>
          <p:cNvCxnSpPr/>
          <p:nvPr/>
        </p:nvCxnSpPr>
        <p:spPr>
          <a:xfrm>
            <a:off x="2205038" y="4841875"/>
            <a:ext cx="460375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78050" y="1717675"/>
            <a:ext cx="437356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09958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66725" y="252413"/>
            <a:ext cx="8440738" cy="939800"/>
          </a:xfrm>
        </p:spPr>
        <p:txBody>
          <a:bodyPr/>
          <a:lstStyle/>
          <a:p>
            <a:r>
              <a:rPr lang="en-US" sz="2900" smtClean="0"/>
              <a:t>APPLICATION:</a:t>
            </a:r>
            <a:br>
              <a:rPr lang="en-US" sz="2900" smtClean="0"/>
            </a:br>
            <a:r>
              <a:rPr lang="en-US" sz="3200" smtClean="0"/>
              <a:t>Output variability vs. inflation variability</a:t>
            </a:r>
            <a:endParaRPr lang="en-US" smtClean="0"/>
          </a:p>
        </p:txBody>
      </p:sp>
      <p:sp>
        <p:nvSpPr>
          <p:cNvPr id="67587" name="Content Placeholder 2"/>
          <p:cNvSpPr>
            <a:spLocks noGrp="1"/>
          </p:cNvSpPr>
          <p:nvPr>
            <p:ph idx="1"/>
          </p:nvPr>
        </p:nvSpPr>
        <p:spPr>
          <a:xfrm>
            <a:off x="476250" y="1308100"/>
            <a:ext cx="8210550" cy="4833938"/>
          </a:xfrm>
        </p:spPr>
        <p:txBody>
          <a:bodyPr/>
          <a:lstStyle/>
          <a:p>
            <a:r>
              <a:rPr lang="en-US" smtClean="0"/>
              <a:t>A supply shock reduces output (bad) </a:t>
            </a:r>
            <a:br>
              <a:rPr lang="en-US" smtClean="0"/>
            </a:br>
            <a:r>
              <a:rPr lang="en-US" smtClean="0"/>
              <a:t>and raises inflation (also bad). </a:t>
            </a:r>
          </a:p>
          <a:p>
            <a:r>
              <a:rPr lang="en-US" smtClean="0"/>
              <a:t>The central bank faces a tradeoff between these “bads” – it can reduce the effect on output, </a:t>
            </a:r>
            <a:br>
              <a:rPr lang="en-US" smtClean="0"/>
            </a:br>
            <a:r>
              <a:rPr lang="en-US" smtClean="0"/>
              <a:t>but only by tolerating an increase in the effect </a:t>
            </a:r>
            <a:br>
              <a:rPr lang="en-US" smtClean="0"/>
            </a:br>
            <a:r>
              <a:rPr lang="en-US" smtClean="0"/>
              <a:t>on inflation….  </a:t>
            </a:r>
          </a:p>
        </p:txBody>
      </p:sp>
    </p:spTree>
    <p:extLst>
      <p:ext uri="{BB962C8B-B14F-4D97-AF65-F5344CB8AC3E}">
        <p14:creationId xmlns:p14="http://schemas.microsoft.com/office/powerpoint/2010/main" val="190254699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Title 1"/>
          <p:cNvSpPr>
            <a:spLocks noGrp="1"/>
          </p:cNvSpPr>
          <p:nvPr>
            <p:ph type="title"/>
          </p:nvPr>
        </p:nvSpPr>
        <p:spPr>
          <a:xfrm>
            <a:off x="466725" y="252413"/>
            <a:ext cx="8440738" cy="939800"/>
          </a:xfrm>
        </p:spPr>
        <p:txBody>
          <a:bodyPr/>
          <a:lstStyle/>
          <a:p>
            <a:r>
              <a:rPr lang="en-US" sz="2900" smtClean="0"/>
              <a:t>APPLICATION:</a:t>
            </a:r>
            <a:br>
              <a:rPr lang="en-US" sz="2900" smtClean="0"/>
            </a:br>
            <a:r>
              <a:rPr lang="en-US" sz="3200" smtClean="0"/>
              <a:t>Output variability vs. inflation variability</a:t>
            </a:r>
            <a:endParaRPr lang="en-US" smtClean="0"/>
          </a:p>
        </p:txBody>
      </p:sp>
      <p:sp>
        <p:nvSpPr>
          <p:cNvPr id="3" name="Content Placeholder 2"/>
          <p:cNvSpPr>
            <a:spLocks noGrp="1"/>
          </p:cNvSpPr>
          <p:nvPr>
            <p:ph idx="1"/>
          </p:nvPr>
        </p:nvSpPr>
        <p:spPr>
          <a:xfrm>
            <a:off x="0" y="1308100"/>
            <a:ext cx="9144000" cy="600075"/>
          </a:xfrm>
        </p:spPr>
        <p:txBody>
          <a:bodyPr/>
          <a:lstStyle/>
          <a:p>
            <a:pPr algn="ctr">
              <a:buFont typeface="Wingdings" pitchFamily="2" charset="2"/>
              <a:buNone/>
            </a:pPr>
            <a:r>
              <a:rPr lang="en-US" sz="2700" b="1" smtClean="0"/>
              <a:t>CASE </a:t>
            </a:r>
            <a:r>
              <a:rPr lang="en-US" sz="3000" b="1" smtClean="0"/>
              <a:t>1</a:t>
            </a:r>
            <a:r>
              <a:rPr lang="en-US" sz="2700" smtClean="0"/>
              <a:t>:  </a:t>
            </a:r>
            <a:r>
              <a:rPr lang="el-GR" sz="3000" b="1" i="1" smtClean="0">
                <a:latin typeface="Times New Roman" pitchFamily="18" charset="0"/>
                <a:cs typeface="Times New Roman" pitchFamily="18" charset="0"/>
              </a:rPr>
              <a:t>θ</a:t>
            </a:r>
            <a:r>
              <a:rPr lang="el-GR" sz="3000" b="1" baseline="-25000" smtClean="0">
                <a:latin typeface="Times New Roman" pitchFamily="18" charset="0"/>
                <a:cs typeface="Times New Roman" pitchFamily="18" charset="0"/>
              </a:rPr>
              <a:t>π</a:t>
            </a:r>
            <a:r>
              <a:rPr lang="en-US" sz="2700" smtClean="0">
                <a:latin typeface="Times New Roman" pitchFamily="18" charset="0"/>
                <a:cs typeface="Times New Roman" pitchFamily="18" charset="0"/>
              </a:rPr>
              <a:t>  </a:t>
            </a:r>
            <a:r>
              <a:rPr lang="en-US" sz="2700" smtClean="0">
                <a:cs typeface="Times New Roman" pitchFamily="18" charset="0"/>
              </a:rPr>
              <a:t>is large,  </a:t>
            </a:r>
            <a:r>
              <a:rPr lang="el-GR" sz="3000" b="1" i="1" smtClean="0">
                <a:latin typeface="Times New Roman" pitchFamily="18" charset="0"/>
                <a:cs typeface="Times New Roman" pitchFamily="18" charset="0"/>
              </a:rPr>
              <a:t>θ</a:t>
            </a:r>
            <a:r>
              <a:rPr lang="en-US" sz="3000" b="1" baseline="-25000" smtClean="0">
                <a:latin typeface="Times New Roman" pitchFamily="18" charset="0"/>
                <a:cs typeface="Times New Roman" pitchFamily="18" charset="0"/>
              </a:rPr>
              <a:t>Y</a:t>
            </a:r>
            <a:r>
              <a:rPr lang="en-US" sz="2700" smtClean="0">
                <a:latin typeface="Times New Roman" pitchFamily="18" charset="0"/>
                <a:cs typeface="Times New Roman" pitchFamily="18" charset="0"/>
              </a:rPr>
              <a:t> </a:t>
            </a:r>
            <a:r>
              <a:rPr lang="en-US" sz="2700" smtClean="0">
                <a:cs typeface="Times New Roman" pitchFamily="18" charset="0"/>
              </a:rPr>
              <a:t>is small</a:t>
            </a:r>
            <a:endParaRPr lang="en-US" sz="2700" smtClean="0"/>
          </a:p>
        </p:txBody>
      </p:sp>
      <p:grpSp>
        <p:nvGrpSpPr>
          <p:cNvPr id="2" name="Group 46"/>
          <p:cNvGrpSpPr>
            <a:grpSpLocks/>
          </p:cNvGrpSpPr>
          <p:nvPr/>
        </p:nvGrpSpPr>
        <p:grpSpPr bwMode="auto">
          <a:xfrm>
            <a:off x="646113" y="1816100"/>
            <a:ext cx="4970462" cy="3941763"/>
            <a:chOff x="646386" y="1816707"/>
            <a:chExt cx="4970346" cy="3941653"/>
          </a:xfrm>
        </p:grpSpPr>
        <p:grpSp>
          <p:nvGrpSpPr>
            <p:cNvPr id="68644" name="Group 5"/>
            <p:cNvGrpSpPr>
              <a:grpSpLocks/>
            </p:cNvGrpSpPr>
            <p:nvPr/>
          </p:nvGrpSpPr>
          <p:grpSpPr bwMode="auto">
            <a:xfrm>
              <a:off x="905716" y="2222938"/>
              <a:ext cx="4258490" cy="3266237"/>
              <a:chOff x="2640" y="1862919"/>
              <a:chExt cx="2496" cy="3740949"/>
            </a:xfrm>
          </p:grpSpPr>
          <p:sp>
            <p:nvSpPr>
              <p:cNvPr id="68647" name="Line 6"/>
              <p:cNvSpPr>
                <a:spLocks noChangeShapeType="1"/>
              </p:cNvSpPr>
              <p:nvPr/>
            </p:nvSpPr>
            <p:spPr bwMode="auto">
              <a:xfrm>
                <a:off x="2640" y="1862919"/>
                <a:ext cx="0" cy="3725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8" name="Line 7"/>
              <p:cNvSpPr>
                <a:spLocks noChangeShapeType="1"/>
              </p:cNvSpPr>
              <p:nvPr/>
            </p:nvSpPr>
            <p:spPr bwMode="auto">
              <a:xfrm>
                <a:off x="2640" y="56038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8645" name="Text Box 8"/>
            <p:cNvSpPr txBox="1">
              <a:spLocks noChangeArrowheads="1"/>
            </p:cNvSpPr>
            <p:nvPr/>
          </p:nvSpPr>
          <p:spPr bwMode="auto">
            <a:xfrm>
              <a:off x="5206125" y="5312021"/>
              <a:ext cx="410607" cy="44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a:latin typeface="Times New Roman" pitchFamily="18" charset="0"/>
                  <a:cs typeface="Times New Roman" pitchFamily="18" charset="0"/>
                </a:rPr>
                <a:t> </a:t>
              </a:r>
            </a:p>
          </p:txBody>
        </p:sp>
        <p:sp>
          <p:nvSpPr>
            <p:cNvPr id="68646" name="Text Box 9"/>
            <p:cNvSpPr txBox="1">
              <a:spLocks noChangeArrowheads="1"/>
            </p:cNvSpPr>
            <p:nvPr/>
          </p:nvSpPr>
          <p:spPr bwMode="auto">
            <a:xfrm>
              <a:off x="646386" y="1816707"/>
              <a:ext cx="532311" cy="4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endParaRPr lang="en-US" sz="2600"/>
            </a:p>
          </p:txBody>
        </p:sp>
      </p:grpSp>
      <p:grpSp>
        <p:nvGrpSpPr>
          <p:cNvPr id="5" name="Group 37"/>
          <p:cNvGrpSpPr>
            <a:grpSpLocks/>
          </p:cNvGrpSpPr>
          <p:nvPr/>
        </p:nvGrpSpPr>
        <p:grpSpPr bwMode="auto">
          <a:xfrm>
            <a:off x="1355725" y="3625850"/>
            <a:ext cx="4438650" cy="1606550"/>
            <a:chOff x="1355834" y="3626069"/>
            <a:chExt cx="4439325" cy="1605928"/>
          </a:xfrm>
        </p:grpSpPr>
        <p:sp>
          <p:nvSpPr>
            <p:cNvPr id="68642" name="Text Box 38"/>
            <p:cNvSpPr txBox="1">
              <a:spLocks noChangeArrowheads="1"/>
            </p:cNvSpPr>
            <p:nvPr/>
          </p:nvSpPr>
          <p:spPr bwMode="auto">
            <a:xfrm>
              <a:off x="4582888" y="4801784"/>
              <a:ext cx="121227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DAD</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 1, </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sp>
          <p:nvSpPr>
            <p:cNvPr id="68643" name="Line 33"/>
            <p:cNvSpPr>
              <a:spLocks noChangeShapeType="1"/>
            </p:cNvSpPr>
            <p:nvPr/>
          </p:nvSpPr>
          <p:spPr bwMode="auto">
            <a:xfrm>
              <a:off x="1355834" y="3626069"/>
              <a:ext cx="3484180" cy="1166648"/>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48"/>
          <p:cNvGrpSpPr>
            <a:grpSpLocks/>
          </p:cNvGrpSpPr>
          <p:nvPr/>
        </p:nvGrpSpPr>
        <p:grpSpPr bwMode="auto">
          <a:xfrm>
            <a:off x="1306513" y="2790825"/>
            <a:ext cx="3586162" cy="1590675"/>
            <a:chOff x="1307224" y="2791063"/>
            <a:chExt cx="3585413" cy="1590712"/>
          </a:xfrm>
        </p:grpSpPr>
        <p:sp>
          <p:nvSpPr>
            <p:cNvPr id="68640" name="Text Box 38"/>
            <p:cNvSpPr txBox="1">
              <a:spLocks noChangeArrowheads="1"/>
            </p:cNvSpPr>
            <p:nvPr/>
          </p:nvSpPr>
          <p:spPr bwMode="auto">
            <a:xfrm>
              <a:off x="4168511" y="2791063"/>
              <a:ext cx="724126"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sp>
          <p:nvSpPr>
            <p:cNvPr id="68641" name="Line 33"/>
            <p:cNvSpPr>
              <a:spLocks noChangeShapeType="1"/>
            </p:cNvSpPr>
            <p:nvPr/>
          </p:nvSpPr>
          <p:spPr bwMode="auto">
            <a:xfrm flipV="1">
              <a:off x="1307224" y="3132412"/>
              <a:ext cx="3017838" cy="1249363"/>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47"/>
          <p:cNvGrpSpPr>
            <a:grpSpLocks/>
          </p:cNvGrpSpPr>
          <p:nvPr/>
        </p:nvGrpSpPr>
        <p:grpSpPr bwMode="auto">
          <a:xfrm>
            <a:off x="1847850" y="3573463"/>
            <a:ext cx="3829050" cy="1585912"/>
            <a:chOff x="1848507" y="3572861"/>
            <a:chExt cx="3827900" cy="1586679"/>
          </a:xfrm>
        </p:grpSpPr>
        <p:sp>
          <p:nvSpPr>
            <p:cNvPr id="68638" name="Line 33"/>
            <p:cNvSpPr>
              <a:spLocks noChangeShapeType="1"/>
            </p:cNvSpPr>
            <p:nvPr/>
          </p:nvSpPr>
          <p:spPr bwMode="auto">
            <a:xfrm flipV="1">
              <a:off x="1848507" y="3910177"/>
              <a:ext cx="3017838" cy="1249363"/>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9" name="Text Box 38"/>
            <p:cNvSpPr txBox="1">
              <a:spLocks noChangeArrowheads="1"/>
            </p:cNvSpPr>
            <p:nvPr/>
          </p:nvSpPr>
          <p:spPr bwMode="auto">
            <a:xfrm>
              <a:off x="4712764" y="3572861"/>
              <a:ext cx="963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 1</a:t>
              </a:r>
            </a:p>
          </p:txBody>
        </p:sp>
      </p:grpSp>
      <p:grpSp>
        <p:nvGrpSpPr>
          <p:cNvPr id="8" name="Group 62"/>
          <p:cNvGrpSpPr>
            <a:grpSpLocks/>
          </p:cNvGrpSpPr>
          <p:nvPr/>
        </p:nvGrpSpPr>
        <p:grpSpPr bwMode="auto">
          <a:xfrm>
            <a:off x="231775" y="4151313"/>
            <a:ext cx="4027488" cy="1797050"/>
            <a:chOff x="231568" y="4150572"/>
            <a:chExt cx="4028407" cy="1797153"/>
          </a:xfrm>
        </p:grpSpPr>
        <p:grpSp>
          <p:nvGrpSpPr>
            <p:cNvPr id="68631" name="Group 55"/>
            <p:cNvGrpSpPr>
              <a:grpSpLocks/>
            </p:cNvGrpSpPr>
            <p:nvPr/>
          </p:nvGrpSpPr>
          <p:grpSpPr bwMode="auto">
            <a:xfrm>
              <a:off x="898543" y="4351623"/>
              <a:ext cx="2827422" cy="1136080"/>
              <a:chOff x="898543" y="4351623"/>
              <a:chExt cx="2827422" cy="1136080"/>
            </a:xfrm>
          </p:grpSpPr>
          <p:grpSp>
            <p:nvGrpSpPr>
              <p:cNvPr id="68634" name="Group 58"/>
              <p:cNvGrpSpPr>
                <a:grpSpLocks/>
              </p:cNvGrpSpPr>
              <p:nvPr/>
            </p:nvGrpSpPr>
            <p:grpSpPr bwMode="auto">
              <a:xfrm>
                <a:off x="898543" y="4408555"/>
                <a:ext cx="2774022" cy="1079148"/>
                <a:chOff x="7334280" y="4533912"/>
                <a:chExt cx="1012836" cy="920760"/>
              </a:xfrm>
            </p:grpSpPr>
            <p:cxnSp>
              <p:nvCxnSpPr>
                <p:cNvPr id="41" name="Straight Connector 40"/>
                <p:cNvCxnSpPr/>
                <p:nvPr/>
              </p:nvCxnSpPr>
              <p:spPr>
                <a:xfrm>
                  <a:off x="7334253" y="4534590"/>
                  <a:ext cx="1012827"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7887200" y="4994469"/>
                  <a:ext cx="919759"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44" name="Oval 43"/>
              <p:cNvSpPr>
                <a:spLocks noChangeAspect="1"/>
              </p:cNvSpPr>
              <p:nvPr/>
            </p:nvSpPr>
            <p:spPr>
              <a:xfrm>
                <a:off x="3616890" y="4352196"/>
                <a:ext cx="109563" cy="1095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8632" name="Text Box 8"/>
            <p:cNvSpPr txBox="1">
              <a:spLocks noChangeArrowheads="1"/>
            </p:cNvSpPr>
            <p:nvPr/>
          </p:nvSpPr>
          <p:spPr bwMode="auto">
            <a:xfrm>
              <a:off x="3480663" y="5455362"/>
              <a:ext cx="779312" cy="4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000000"/>
                  </a:solidFill>
                  <a:latin typeface="Times New Roman" pitchFamily="18" charset="0"/>
                  <a:cs typeface="Times New Roman" pitchFamily="18" charset="0"/>
                </a:rPr>
                <a:t>Y</a:t>
              </a:r>
              <a:r>
                <a:rPr lang="en-US" sz="2600" b="1" i="1" baseline="-25000">
                  <a:solidFill>
                    <a:srgbClr val="000000"/>
                  </a:solidFill>
                  <a:latin typeface="Times New Roman" pitchFamily="18" charset="0"/>
                  <a:cs typeface="Times New Roman" pitchFamily="18" charset="0"/>
                </a:rPr>
                <a:t>t –</a:t>
              </a:r>
              <a:r>
                <a:rPr lang="en-US" sz="2600" b="1" baseline="-25000">
                  <a:solidFill>
                    <a:srgbClr val="000000"/>
                  </a:solidFill>
                  <a:latin typeface="Times New Roman" pitchFamily="18" charset="0"/>
                  <a:cs typeface="Times New Roman" pitchFamily="18" charset="0"/>
                </a:rPr>
                <a:t>1</a:t>
              </a:r>
              <a:endParaRPr lang="en-US" sz="2600" b="1">
                <a:solidFill>
                  <a:srgbClr val="000000"/>
                </a:solidFill>
                <a:latin typeface="Times New Roman" pitchFamily="18" charset="0"/>
                <a:cs typeface="Times New Roman" pitchFamily="18" charset="0"/>
              </a:endParaRPr>
            </a:p>
          </p:txBody>
        </p:sp>
        <p:sp>
          <p:nvSpPr>
            <p:cNvPr id="68633" name="Text Box 9"/>
            <p:cNvSpPr txBox="1">
              <a:spLocks noChangeArrowheads="1"/>
            </p:cNvSpPr>
            <p:nvPr/>
          </p:nvSpPr>
          <p:spPr bwMode="auto">
            <a:xfrm>
              <a:off x="231568" y="4150572"/>
              <a:ext cx="73033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 </a:t>
              </a:r>
              <a:r>
                <a:rPr lang="en-US" sz="2600" b="1" i="1" baseline="-25000">
                  <a:solidFill>
                    <a:srgbClr val="000000"/>
                  </a:solidFill>
                  <a:latin typeface="Times New Roman" pitchFamily="18" charset="0"/>
                  <a:cs typeface="Times New Roman" pitchFamily="18" charset="0"/>
                </a:rPr>
                <a:t>–</a:t>
              </a:r>
              <a:r>
                <a:rPr lang="en-US" sz="2600" b="1" baseline="-25000">
                  <a:latin typeface="Times New Roman" pitchFamily="18" charset="0"/>
                  <a:cs typeface="Times New Roman" pitchFamily="18" charset="0"/>
                </a:rPr>
                <a:t>1</a:t>
              </a:r>
              <a:endParaRPr lang="en-US" sz="2600"/>
            </a:p>
          </p:txBody>
        </p:sp>
      </p:grpSp>
      <p:grpSp>
        <p:nvGrpSpPr>
          <p:cNvPr id="11" name="Group 63"/>
          <p:cNvGrpSpPr>
            <a:grpSpLocks/>
          </p:cNvGrpSpPr>
          <p:nvPr/>
        </p:nvGrpSpPr>
        <p:grpSpPr bwMode="auto">
          <a:xfrm>
            <a:off x="425450" y="3679825"/>
            <a:ext cx="2116138" cy="2265363"/>
            <a:chOff x="425058" y="3680493"/>
            <a:chExt cx="2116261" cy="2265337"/>
          </a:xfrm>
        </p:grpSpPr>
        <p:sp>
          <p:nvSpPr>
            <p:cNvPr id="68624" name="Text Box 8"/>
            <p:cNvSpPr txBox="1">
              <a:spLocks noChangeArrowheads="1"/>
            </p:cNvSpPr>
            <p:nvPr/>
          </p:nvSpPr>
          <p:spPr bwMode="auto">
            <a:xfrm>
              <a:off x="2041813" y="5453387"/>
              <a:ext cx="4995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000000"/>
                  </a:solidFill>
                  <a:latin typeface="Times New Roman" pitchFamily="18" charset="0"/>
                  <a:cs typeface="Times New Roman" pitchFamily="18" charset="0"/>
                </a:rPr>
                <a:t>Y</a:t>
              </a:r>
              <a:r>
                <a:rPr lang="en-US" sz="2600" b="1" i="1" baseline="-25000">
                  <a:solidFill>
                    <a:srgbClr val="000000"/>
                  </a:solidFill>
                  <a:latin typeface="Times New Roman" pitchFamily="18" charset="0"/>
                  <a:cs typeface="Times New Roman" pitchFamily="18" charset="0"/>
                </a:rPr>
                <a:t>t</a:t>
              </a:r>
              <a:endParaRPr lang="en-US" sz="2600" b="1">
                <a:solidFill>
                  <a:srgbClr val="000000"/>
                </a:solidFill>
                <a:latin typeface="Times New Roman" pitchFamily="18" charset="0"/>
                <a:cs typeface="Times New Roman" pitchFamily="18" charset="0"/>
              </a:endParaRPr>
            </a:p>
          </p:txBody>
        </p:sp>
        <p:sp>
          <p:nvSpPr>
            <p:cNvPr id="68625" name="Text Box 9"/>
            <p:cNvSpPr txBox="1">
              <a:spLocks noChangeArrowheads="1"/>
            </p:cNvSpPr>
            <p:nvPr/>
          </p:nvSpPr>
          <p:spPr bwMode="auto">
            <a:xfrm>
              <a:off x="425058" y="3680493"/>
              <a:ext cx="49084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a:t>
              </a:r>
              <a:endParaRPr lang="en-US" sz="2600"/>
            </a:p>
          </p:txBody>
        </p:sp>
        <p:grpSp>
          <p:nvGrpSpPr>
            <p:cNvPr id="68626" name="Group 54"/>
            <p:cNvGrpSpPr>
              <a:grpSpLocks/>
            </p:cNvGrpSpPr>
            <p:nvPr/>
          </p:nvGrpSpPr>
          <p:grpSpPr bwMode="auto">
            <a:xfrm>
              <a:off x="901019" y="3897300"/>
              <a:ext cx="1491579" cy="1589100"/>
              <a:chOff x="901019" y="3897300"/>
              <a:chExt cx="1491579" cy="1589100"/>
            </a:xfrm>
          </p:grpSpPr>
          <p:sp>
            <p:nvSpPr>
              <p:cNvPr id="43" name="Oval 42"/>
              <p:cNvSpPr>
                <a:spLocks noChangeAspect="1"/>
              </p:cNvSpPr>
              <p:nvPr/>
            </p:nvSpPr>
            <p:spPr>
              <a:xfrm>
                <a:off x="2282542" y="3897979"/>
                <a:ext cx="109544" cy="1095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8628" name="Group 58"/>
              <p:cNvGrpSpPr>
                <a:grpSpLocks/>
              </p:cNvGrpSpPr>
              <p:nvPr/>
            </p:nvGrpSpPr>
            <p:grpSpPr bwMode="auto">
              <a:xfrm>
                <a:off x="901019" y="3952904"/>
                <a:ext cx="1436099" cy="1533496"/>
                <a:chOff x="7334280" y="4533912"/>
                <a:chExt cx="1012836" cy="920760"/>
              </a:xfrm>
            </p:grpSpPr>
            <p:cxnSp>
              <p:nvCxnSpPr>
                <p:cNvPr id="53" name="Straight Connector 52"/>
                <p:cNvCxnSpPr/>
                <p:nvPr/>
              </p:nvCxnSpPr>
              <p:spPr>
                <a:xfrm>
                  <a:off x="7334504" y="4534294"/>
                  <a:ext cx="1012191"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7886310" y="4994678"/>
                  <a:ext cx="920767"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grpSp>
      <p:sp>
        <p:nvSpPr>
          <p:cNvPr id="57" name="Line 46"/>
          <p:cNvSpPr>
            <a:spLocks noChangeShapeType="1"/>
          </p:cNvSpPr>
          <p:nvPr/>
        </p:nvSpPr>
        <p:spPr bwMode="auto">
          <a:xfrm rot="5400000" flipH="1" flipV="1">
            <a:off x="3725863" y="3705225"/>
            <a:ext cx="803275" cy="3175"/>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 name="TextBox 57"/>
          <p:cNvSpPr txBox="1"/>
          <p:nvPr/>
        </p:nvSpPr>
        <p:spPr>
          <a:xfrm>
            <a:off x="1455738" y="1898650"/>
            <a:ext cx="2335212" cy="830263"/>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A supply shock shifts DAS up.</a:t>
            </a:r>
          </a:p>
        </p:txBody>
      </p:sp>
      <p:sp>
        <p:nvSpPr>
          <p:cNvPr id="59" name="TextBox 58"/>
          <p:cNvSpPr txBox="1"/>
          <p:nvPr/>
        </p:nvSpPr>
        <p:spPr>
          <a:xfrm>
            <a:off x="5881688" y="2093913"/>
            <a:ext cx="2335212" cy="2325687"/>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In this case, a small change in inflation has a large effect on output, so DAD </a:t>
            </a:r>
            <a:br>
              <a:rPr lang="en-US" sz="2400" dirty="0"/>
            </a:br>
            <a:r>
              <a:rPr lang="en-US" sz="2400" dirty="0"/>
              <a:t>is relatively flat. </a:t>
            </a:r>
          </a:p>
        </p:txBody>
      </p:sp>
      <p:sp>
        <p:nvSpPr>
          <p:cNvPr id="60" name="TextBox 59"/>
          <p:cNvSpPr txBox="1"/>
          <p:nvPr/>
        </p:nvSpPr>
        <p:spPr>
          <a:xfrm>
            <a:off x="6021388" y="4570413"/>
            <a:ext cx="2259012" cy="1906587"/>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The shock has a large effect on </a:t>
            </a:r>
            <a:r>
              <a:rPr lang="en-US" sz="2400" dirty="0" smtClean="0"/>
              <a:t>output </a:t>
            </a:r>
            <a:r>
              <a:rPr lang="en-US" sz="2400" dirty="0"/>
              <a:t>but a small effect on inflation. </a:t>
            </a:r>
          </a:p>
        </p:txBody>
      </p:sp>
      <p:sp>
        <p:nvSpPr>
          <p:cNvPr id="61" name="Line 46"/>
          <p:cNvSpPr>
            <a:spLocks noChangeShapeType="1"/>
          </p:cNvSpPr>
          <p:nvPr/>
        </p:nvSpPr>
        <p:spPr bwMode="auto">
          <a:xfrm rot="5400000" flipH="1">
            <a:off x="743743" y="4180682"/>
            <a:ext cx="455613" cy="6350"/>
          </a:xfrm>
          <a:prstGeom prst="line">
            <a:avLst/>
          </a:prstGeom>
          <a:noFill/>
          <a:ln w="44450">
            <a:solidFill>
              <a:srgbClr val="FF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2" name="Line 46"/>
          <p:cNvSpPr>
            <a:spLocks noChangeShapeType="1"/>
          </p:cNvSpPr>
          <p:nvPr/>
        </p:nvSpPr>
        <p:spPr bwMode="auto">
          <a:xfrm flipH="1">
            <a:off x="2333625" y="5430838"/>
            <a:ext cx="1333500" cy="3175"/>
          </a:xfrm>
          <a:prstGeom prst="line">
            <a:avLst/>
          </a:prstGeom>
          <a:noFill/>
          <a:ln w="44450">
            <a:solidFill>
              <a:srgbClr val="FF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559499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afterGroup">
                            <p:stCondLst>
                              <p:cond delay="500"/>
                            </p:stCondLst>
                            <p:childTnLst>
                              <p:par>
                                <p:cTn id="9" presetID="18" presetClass="entr" presetSubtype="1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Left)">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down)">
                                      <p:cBhvr>
                                        <p:cTn id="20" dur="500"/>
                                        <p:tgtEl>
                                          <p:spTgt spid="57"/>
                                        </p:tgtEl>
                                      </p:cBhvr>
                                    </p:animEffect>
                                  </p:childTnLst>
                                </p:cTn>
                              </p:par>
                            </p:childTnLst>
                          </p:cTn>
                        </p:par>
                        <p:par>
                          <p:cTn id="21" fill="hold" nodeType="afterGroup">
                            <p:stCondLst>
                              <p:cond delay="1000"/>
                            </p:stCondLst>
                            <p:childTnLst>
                              <p:par>
                                <p:cTn id="22" presetID="18" presetClass="entr" presetSubtype="1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downLeft)">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wipe(left)">
                                      <p:cBhvr>
                                        <p:cTn id="29" dur="500"/>
                                        <p:tgtEl>
                                          <p:spTgt spid="3">
                                            <p:txEl>
                                              <p:pRg st="0" end="0"/>
                                            </p:txEl>
                                          </p:spTgt>
                                        </p:tgtEl>
                                      </p:cBhvr>
                                    </p:animEffect>
                                  </p:childTnLst>
                                </p:cTn>
                              </p:par>
                              <p:par>
                                <p:cTn id="30" presetID="10" presetClass="exit" presetSubtype="0" fill="hold" grpId="1" nodeType="withEffect">
                                  <p:stCondLst>
                                    <p:cond delay="0"/>
                                  </p:stCondLst>
                                  <p:childTnLst>
                                    <p:animEffect transition="out" filter="fade">
                                      <p:cBhvr>
                                        <p:cTn id="31" dur="500"/>
                                        <p:tgtEl>
                                          <p:spTgt spid="58"/>
                                        </p:tgtEl>
                                      </p:cBhvr>
                                    </p:animEffect>
                                    <p:set>
                                      <p:cBhvr>
                                        <p:cTn id="32" dur="1" fill="hold">
                                          <p:stCondLst>
                                            <p:cond delay="499"/>
                                          </p:stCondLst>
                                        </p:cTn>
                                        <p:tgtEl>
                                          <p:spTgt spid="5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7"/>
                                        </p:tgtEl>
                                      </p:cBhvr>
                                    </p:animEffect>
                                    <p:set>
                                      <p:cBhvr>
                                        <p:cTn id="35" dur="1" fill="hold">
                                          <p:stCondLst>
                                            <p:cond delay="499"/>
                                          </p:stCondLst>
                                        </p:cTn>
                                        <p:tgtEl>
                                          <p:spTgt spid="57"/>
                                        </p:tgtEl>
                                        <p:attrNameLst>
                                          <p:attrName>style.visibility</p:attrName>
                                        </p:attrNameLst>
                                      </p:cBhvr>
                                      <p:to>
                                        <p:strVal val="hidden"/>
                                      </p:to>
                                    </p:set>
                                  </p:childTnLst>
                                </p:cTn>
                              </p:par>
                            </p:childTnLst>
                          </p:cTn>
                        </p:par>
                        <p:par>
                          <p:cTn id="36" fill="hold" nodeType="afterGroup">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strips(down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12"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trips(downLeft)">
                                      <p:cBhvr>
                                        <p:cTn id="49" dur="500"/>
                                        <p:tgtEl>
                                          <p:spTgt spid="8"/>
                                        </p:tgtEl>
                                      </p:cBhvr>
                                    </p:animEffect>
                                  </p:childTnLst>
                                </p:cTn>
                              </p:par>
                            </p:childTnLst>
                          </p:cTn>
                        </p:par>
                        <p:par>
                          <p:cTn id="50" fill="hold" nodeType="afterGroup">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par>
                                <p:cTn id="54" presetID="18" presetClass="entr" presetSubtype="12"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strips(downLeft)">
                                      <p:cBhvr>
                                        <p:cTn id="56" dur="500"/>
                                        <p:tgtEl>
                                          <p:spTgt spid="11"/>
                                        </p:tgtEl>
                                      </p:cBhvr>
                                    </p:animEffect>
                                  </p:childTnLst>
                                </p:cTn>
                              </p:par>
                            </p:childTnLst>
                          </p:cTn>
                        </p:par>
                        <p:par>
                          <p:cTn id="57" fill="hold" nodeType="afterGroup">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P spid="57" grpId="0" animBg="1"/>
      <p:bldP spid="57" grpId="1" animBg="1"/>
      <p:bldP spid="58" grpId="0" animBg="1"/>
      <p:bldP spid="58" grpId="1" animBg="1"/>
      <p:bldP spid="59" grpId="0" animBg="1"/>
      <p:bldP spid="60" grpId="0" animBg="1"/>
      <p:bldP spid="61" grpId="0" animBg="1"/>
      <p:bldP spid="6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Title 1"/>
          <p:cNvSpPr>
            <a:spLocks noGrp="1"/>
          </p:cNvSpPr>
          <p:nvPr>
            <p:ph type="title"/>
          </p:nvPr>
        </p:nvSpPr>
        <p:spPr>
          <a:xfrm>
            <a:off x="466725" y="252413"/>
            <a:ext cx="8440738" cy="939800"/>
          </a:xfrm>
        </p:spPr>
        <p:txBody>
          <a:bodyPr/>
          <a:lstStyle/>
          <a:p>
            <a:r>
              <a:rPr lang="en-US" sz="2900" smtClean="0"/>
              <a:t>APPLICATION:</a:t>
            </a:r>
            <a:br>
              <a:rPr lang="en-US" sz="2900" smtClean="0"/>
            </a:br>
            <a:r>
              <a:rPr lang="en-US" sz="3200" smtClean="0"/>
              <a:t>Output variability vs. inflation variability</a:t>
            </a:r>
            <a:endParaRPr lang="en-US" smtClean="0"/>
          </a:p>
        </p:txBody>
      </p:sp>
      <p:sp>
        <p:nvSpPr>
          <p:cNvPr id="3" name="Content Placeholder 2"/>
          <p:cNvSpPr>
            <a:spLocks noGrp="1"/>
          </p:cNvSpPr>
          <p:nvPr>
            <p:ph idx="1"/>
          </p:nvPr>
        </p:nvSpPr>
        <p:spPr>
          <a:xfrm>
            <a:off x="0" y="1308100"/>
            <a:ext cx="9144000" cy="600075"/>
          </a:xfrm>
        </p:spPr>
        <p:txBody>
          <a:bodyPr/>
          <a:lstStyle/>
          <a:p>
            <a:pPr algn="ctr">
              <a:buFont typeface="Wingdings" pitchFamily="2" charset="2"/>
              <a:buNone/>
            </a:pPr>
            <a:r>
              <a:rPr lang="en-US" sz="2700" b="1" smtClean="0"/>
              <a:t>CASE </a:t>
            </a:r>
            <a:r>
              <a:rPr lang="en-US" sz="3000" b="1" smtClean="0"/>
              <a:t>2</a:t>
            </a:r>
            <a:r>
              <a:rPr lang="en-US" sz="2700" smtClean="0"/>
              <a:t>:  </a:t>
            </a:r>
            <a:r>
              <a:rPr lang="el-GR" sz="3000" b="1" i="1" smtClean="0">
                <a:latin typeface="Times New Roman" pitchFamily="18" charset="0"/>
                <a:cs typeface="Times New Roman" pitchFamily="18" charset="0"/>
              </a:rPr>
              <a:t>θ</a:t>
            </a:r>
            <a:r>
              <a:rPr lang="el-GR" sz="3000" b="1" baseline="-25000" smtClean="0">
                <a:latin typeface="Times New Roman" pitchFamily="18" charset="0"/>
                <a:cs typeface="Times New Roman" pitchFamily="18" charset="0"/>
              </a:rPr>
              <a:t>π</a:t>
            </a:r>
            <a:r>
              <a:rPr lang="en-US" sz="2700" smtClean="0">
                <a:latin typeface="Times New Roman" pitchFamily="18" charset="0"/>
                <a:cs typeface="Times New Roman" pitchFamily="18" charset="0"/>
              </a:rPr>
              <a:t>  </a:t>
            </a:r>
            <a:r>
              <a:rPr lang="en-US" sz="2700" smtClean="0">
                <a:cs typeface="Times New Roman" pitchFamily="18" charset="0"/>
              </a:rPr>
              <a:t>is small,  </a:t>
            </a:r>
            <a:r>
              <a:rPr lang="el-GR" sz="3000" b="1" i="1" smtClean="0">
                <a:latin typeface="Times New Roman" pitchFamily="18" charset="0"/>
                <a:cs typeface="Times New Roman" pitchFamily="18" charset="0"/>
              </a:rPr>
              <a:t>θ</a:t>
            </a:r>
            <a:r>
              <a:rPr lang="en-US" sz="3000" b="1" baseline="-25000" smtClean="0">
                <a:latin typeface="Times New Roman" pitchFamily="18" charset="0"/>
                <a:cs typeface="Times New Roman" pitchFamily="18" charset="0"/>
              </a:rPr>
              <a:t>Y</a:t>
            </a:r>
            <a:r>
              <a:rPr lang="en-US" sz="2700" smtClean="0">
                <a:latin typeface="Times New Roman" pitchFamily="18" charset="0"/>
                <a:cs typeface="Times New Roman" pitchFamily="18" charset="0"/>
              </a:rPr>
              <a:t> </a:t>
            </a:r>
            <a:r>
              <a:rPr lang="en-US" sz="2700" smtClean="0">
                <a:cs typeface="Times New Roman" pitchFamily="18" charset="0"/>
              </a:rPr>
              <a:t>is large</a:t>
            </a:r>
            <a:endParaRPr lang="en-US" sz="2700" smtClean="0"/>
          </a:p>
        </p:txBody>
      </p:sp>
      <p:grpSp>
        <p:nvGrpSpPr>
          <p:cNvPr id="69636" name="Group 46"/>
          <p:cNvGrpSpPr>
            <a:grpSpLocks/>
          </p:cNvGrpSpPr>
          <p:nvPr/>
        </p:nvGrpSpPr>
        <p:grpSpPr bwMode="auto">
          <a:xfrm>
            <a:off x="646113" y="1816100"/>
            <a:ext cx="4970462" cy="3941763"/>
            <a:chOff x="646386" y="1816707"/>
            <a:chExt cx="4970346" cy="3941653"/>
          </a:xfrm>
        </p:grpSpPr>
        <p:grpSp>
          <p:nvGrpSpPr>
            <p:cNvPr id="69664" name="Group 5"/>
            <p:cNvGrpSpPr>
              <a:grpSpLocks/>
            </p:cNvGrpSpPr>
            <p:nvPr/>
          </p:nvGrpSpPr>
          <p:grpSpPr bwMode="auto">
            <a:xfrm>
              <a:off x="900598" y="2232666"/>
              <a:ext cx="4258490" cy="3256509"/>
              <a:chOff x="2637" y="1874061"/>
              <a:chExt cx="2496" cy="3729807"/>
            </a:xfrm>
          </p:grpSpPr>
          <p:sp>
            <p:nvSpPr>
              <p:cNvPr id="69667" name="Line 6"/>
              <p:cNvSpPr>
                <a:spLocks noChangeShapeType="1"/>
              </p:cNvSpPr>
              <p:nvPr/>
            </p:nvSpPr>
            <p:spPr bwMode="auto">
              <a:xfrm>
                <a:off x="2640" y="1874061"/>
                <a:ext cx="0" cy="3725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8" name="Line 7"/>
              <p:cNvSpPr>
                <a:spLocks noChangeShapeType="1"/>
              </p:cNvSpPr>
              <p:nvPr/>
            </p:nvSpPr>
            <p:spPr bwMode="auto">
              <a:xfrm>
                <a:off x="2637" y="56038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9665" name="Text Box 8"/>
            <p:cNvSpPr txBox="1">
              <a:spLocks noChangeArrowheads="1"/>
            </p:cNvSpPr>
            <p:nvPr/>
          </p:nvSpPr>
          <p:spPr bwMode="auto">
            <a:xfrm>
              <a:off x="5206125" y="5312021"/>
              <a:ext cx="410607" cy="44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imes New Roman" pitchFamily="18" charset="0"/>
                  <a:cs typeface="Times New Roman" pitchFamily="18" charset="0"/>
                </a:rPr>
                <a:t>Y</a:t>
              </a:r>
              <a:r>
                <a:rPr lang="en-US" sz="2600" b="1">
                  <a:latin typeface="Times New Roman" pitchFamily="18" charset="0"/>
                  <a:cs typeface="Times New Roman" pitchFamily="18" charset="0"/>
                </a:rPr>
                <a:t> </a:t>
              </a:r>
            </a:p>
          </p:txBody>
        </p:sp>
        <p:sp>
          <p:nvSpPr>
            <p:cNvPr id="69666" name="Text Box 9"/>
            <p:cNvSpPr txBox="1">
              <a:spLocks noChangeArrowheads="1"/>
            </p:cNvSpPr>
            <p:nvPr/>
          </p:nvSpPr>
          <p:spPr bwMode="auto">
            <a:xfrm>
              <a:off x="646386" y="1816707"/>
              <a:ext cx="532311" cy="4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endParaRPr lang="en-US" sz="2600"/>
            </a:p>
          </p:txBody>
        </p:sp>
      </p:grpSp>
      <p:grpSp>
        <p:nvGrpSpPr>
          <p:cNvPr id="5" name="Group 52"/>
          <p:cNvGrpSpPr>
            <a:grpSpLocks/>
          </p:cNvGrpSpPr>
          <p:nvPr/>
        </p:nvGrpSpPr>
        <p:grpSpPr bwMode="auto">
          <a:xfrm>
            <a:off x="2886075" y="2470150"/>
            <a:ext cx="2278063" cy="2935288"/>
            <a:chOff x="2885706" y="2470068"/>
            <a:chExt cx="2278831" cy="2935348"/>
          </a:xfrm>
        </p:grpSpPr>
        <p:sp>
          <p:nvSpPr>
            <p:cNvPr id="69662" name="Text Box 38"/>
            <p:cNvSpPr txBox="1">
              <a:spLocks noChangeArrowheads="1"/>
            </p:cNvSpPr>
            <p:nvPr/>
          </p:nvSpPr>
          <p:spPr bwMode="auto">
            <a:xfrm>
              <a:off x="3952266" y="4975203"/>
              <a:ext cx="121227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DAD</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 1, </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sp>
          <p:nvSpPr>
            <p:cNvPr id="69663" name="Line 33"/>
            <p:cNvSpPr>
              <a:spLocks noChangeShapeType="1"/>
            </p:cNvSpPr>
            <p:nvPr/>
          </p:nvSpPr>
          <p:spPr bwMode="auto">
            <a:xfrm>
              <a:off x="2885706" y="2470068"/>
              <a:ext cx="1068780" cy="2660072"/>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9638" name="Group 48"/>
          <p:cNvGrpSpPr>
            <a:grpSpLocks/>
          </p:cNvGrpSpPr>
          <p:nvPr/>
        </p:nvGrpSpPr>
        <p:grpSpPr bwMode="auto">
          <a:xfrm>
            <a:off x="1306513" y="2790825"/>
            <a:ext cx="3586162" cy="1590675"/>
            <a:chOff x="1307224" y="2791063"/>
            <a:chExt cx="3585413" cy="1590712"/>
          </a:xfrm>
        </p:grpSpPr>
        <p:sp>
          <p:nvSpPr>
            <p:cNvPr id="69660" name="Text Box 38"/>
            <p:cNvSpPr txBox="1">
              <a:spLocks noChangeArrowheads="1"/>
            </p:cNvSpPr>
            <p:nvPr/>
          </p:nvSpPr>
          <p:spPr bwMode="auto">
            <a:xfrm>
              <a:off x="4168511" y="2791063"/>
              <a:ext cx="724126"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endParaRPr lang="en-US" sz="2400" b="1" baseline="-25000">
                <a:latin typeface="Times New Roman" pitchFamily="18" charset="0"/>
                <a:cs typeface="Times New Roman" pitchFamily="18" charset="0"/>
              </a:endParaRPr>
            </a:p>
          </p:txBody>
        </p:sp>
        <p:sp>
          <p:nvSpPr>
            <p:cNvPr id="69661" name="Line 33"/>
            <p:cNvSpPr>
              <a:spLocks noChangeShapeType="1"/>
            </p:cNvSpPr>
            <p:nvPr/>
          </p:nvSpPr>
          <p:spPr bwMode="auto">
            <a:xfrm flipV="1">
              <a:off x="1307224" y="3132412"/>
              <a:ext cx="3017838" cy="1249363"/>
            </a:xfrm>
            <a:prstGeom prst="line">
              <a:avLst/>
            </a:prstGeom>
            <a:noFill/>
            <a:ln w="3492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9639" name="Group 47"/>
          <p:cNvGrpSpPr>
            <a:grpSpLocks/>
          </p:cNvGrpSpPr>
          <p:nvPr/>
        </p:nvGrpSpPr>
        <p:grpSpPr bwMode="auto">
          <a:xfrm>
            <a:off x="1847850" y="3573463"/>
            <a:ext cx="3829050" cy="1585912"/>
            <a:chOff x="1848507" y="3572861"/>
            <a:chExt cx="3827900" cy="1586679"/>
          </a:xfrm>
        </p:grpSpPr>
        <p:sp>
          <p:nvSpPr>
            <p:cNvPr id="69658" name="Line 33"/>
            <p:cNvSpPr>
              <a:spLocks noChangeShapeType="1"/>
            </p:cNvSpPr>
            <p:nvPr/>
          </p:nvSpPr>
          <p:spPr bwMode="auto">
            <a:xfrm flipV="1">
              <a:off x="1848507" y="3910177"/>
              <a:ext cx="3017838" cy="1249363"/>
            </a:xfrm>
            <a:prstGeom prst="line">
              <a:avLst/>
            </a:prstGeom>
            <a:noFill/>
            <a:ln w="3492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9" name="Text Box 38"/>
            <p:cNvSpPr txBox="1">
              <a:spLocks noChangeArrowheads="1"/>
            </p:cNvSpPr>
            <p:nvPr/>
          </p:nvSpPr>
          <p:spPr bwMode="auto">
            <a:xfrm>
              <a:off x="4712764" y="3572861"/>
              <a:ext cx="963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latin typeface="Tahoma" pitchFamily="34" charset="0"/>
                </a:rPr>
                <a:t>DAS</a:t>
              </a:r>
              <a:r>
                <a:rPr lang="en-US" sz="2400" b="1" i="1" baseline="-25000">
                  <a:latin typeface="Times New Roman" pitchFamily="18" charset="0"/>
                  <a:cs typeface="Times New Roman" pitchFamily="18" charset="0"/>
                </a:rPr>
                <a:t>t</a:t>
              </a:r>
              <a:r>
                <a:rPr lang="en-US" sz="2400" b="1" baseline="-25000">
                  <a:latin typeface="Times New Roman" pitchFamily="18" charset="0"/>
                  <a:cs typeface="Times New Roman" pitchFamily="18" charset="0"/>
                </a:rPr>
                <a:t> – 1</a:t>
              </a:r>
            </a:p>
          </p:txBody>
        </p:sp>
      </p:grpSp>
      <p:grpSp>
        <p:nvGrpSpPr>
          <p:cNvPr id="69640" name="Group 53"/>
          <p:cNvGrpSpPr>
            <a:grpSpLocks/>
          </p:cNvGrpSpPr>
          <p:nvPr/>
        </p:nvGrpSpPr>
        <p:grpSpPr bwMode="auto">
          <a:xfrm>
            <a:off x="231775" y="4151313"/>
            <a:ext cx="4027488" cy="1797050"/>
            <a:chOff x="231568" y="4150572"/>
            <a:chExt cx="4028407" cy="1797153"/>
          </a:xfrm>
        </p:grpSpPr>
        <p:grpSp>
          <p:nvGrpSpPr>
            <p:cNvPr id="69652" name="Group 58"/>
            <p:cNvGrpSpPr>
              <a:grpSpLocks/>
            </p:cNvGrpSpPr>
            <p:nvPr/>
          </p:nvGrpSpPr>
          <p:grpSpPr bwMode="auto">
            <a:xfrm>
              <a:off x="898543" y="4408555"/>
              <a:ext cx="2774022" cy="1079148"/>
              <a:chOff x="7334280" y="4533912"/>
              <a:chExt cx="1012836" cy="920760"/>
            </a:xfrm>
          </p:grpSpPr>
          <p:cxnSp>
            <p:nvCxnSpPr>
              <p:cNvPr id="41" name="Straight Connector 40"/>
              <p:cNvCxnSpPr/>
              <p:nvPr/>
            </p:nvCxnSpPr>
            <p:spPr>
              <a:xfrm>
                <a:off x="7334253" y="4533235"/>
                <a:ext cx="1012827"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7886523" y="4993792"/>
                <a:ext cx="921113"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44" name="Oval 43"/>
            <p:cNvSpPr>
              <a:spLocks noChangeAspect="1"/>
            </p:cNvSpPr>
            <p:nvPr/>
          </p:nvSpPr>
          <p:spPr>
            <a:xfrm>
              <a:off x="3616890" y="4352196"/>
              <a:ext cx="109563" cy="1095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54" name="Text Box 8"/>
            <p:cNvSpPr txBox="1">
              <a:spLocks noChangeArrowheads="1"/>
            </p:cNvSpPr>
            <p:nvPr/>
          </p:nvSpPr>
          <p:spPr bwMode="auto">
            <a:xfrm>
              <a:off x="3480663" y="5455362"/>
              <a:ext cx="779312" cy="4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000000"/>
                  </a:solidFill>
                  <a:latin typeface="Times New Roman" pitchFamily="18" charset="0"/>
                  <a:cs typeface="Times New Roman" pitchFamily="18" charset="0"/>
                </a:rPr>
                <a:t>Y</a:t>
              </a:r>
              <a:r>
                <a:rPr lang="en-US" sz="2600" b="1" i="1" baseline="-25000">
                  <a:solidFill>
                    <a:srgbClr val="000000"/>
                  </a:solidFill>
                  <a:latin typeface="Times New Roman" pitchFamily="18" charset="0"/>
                  <a:cs typeface="Times New Roman" pitchFamily="18" charset="0"/>
                </a:rPr>
                <a:t>t –</a:t>
              </a:r>
              <a:r>
                <a:rPr lang="en-US" sz="2600" b="1" baseline="-25000">
                  <a:solidFill>
                    <a:srgbClr val="000000"/>
                  </a:solidFill>
                  <a:latin typeface="Times New Roman" pitchFamily="18" charset="0"/>
                  <a:cs typeface="Times New Roman" pitchFamily="18" charset="0"/>
                </a:rPr>
                <a:t>1</a:t>
              </a:r>
              <a:endParaRPr lang="en-US" sz="2600" b="1">
                <a:solidFill>
                  <a:srgbClr val="000000"/>
                </a:solidFill>
                <a:latin typeface="Times New Roman" pitchFamily="18" charset="0"/>
                <a:cs typeface="Times New Roman" pitchFamily="18" charset="0"/>
              </a:endParaRPr>
            </a:p>
          </p:txBody>
        </p:sp>
        <p:sp>
          <p:nvSpPr>
            <p:cNvPr id="69655" name="Text Box 9"/>
            <p:cNvSpPr txBox="1">
              <a:spLocks noChangeArrowheads="1"/>
            </p:cNvSpPr>
            <p:nvPr/>
          </p:nvSpPr>
          <p:spPr bwMode="auto">
            <a:xfrm>
              <a:off x="231568" y="4150572"/>
              <a:ext cx="73033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 </a:t>
              </a:r>
              <a:r>
                <a:rPr lang="en-US" sz="2600" b="1" i="1" baseline="-25000">
                  <a:solidFill>
                    <a:srgbClr val="000000"/>
                  </a:solidFill>
                  <a:latin typeface="Times New Roman" pitchFamily="18" charset="0"/>
                  <a:cs typeface="Times New Roman" pitchFamily="18" charset="0"/>
                </a:rPr>
                <a:t>–</a:t>
              </a:r>
              <a:r>
                <a:rPr lang="en-US" sz="2600" b="1" baseline="-25000">
                  <a:latin typeface="Times New Roman" pitchFamily="18" charset="0"/>
                  <a:cs typeface="Times New Roman" pitchFamily="18" charset="0"/>
                </a:rPr>
                <a:t>1</a:t>
              </a:r>
              <a:endParaRPr lang="en-US" sz="2600"/>
            </a:p>
          </p:txBody>
        </p:sp>
      </p:grpSp>
      <p:grpSp>
        <p:nvGrpSpPr>
          <p:cNvPr id="10" name="Group 54"/>
          <p:cNvGrpSpPr>
            <a:grpSpLocks/>
          </p:cNvGrpSpPr>
          <p:nvPr/>
        </p:nvGrpSpPr>
        <p:grpSpPr bwMode="auto">
          <a:xfrm>
            <a:off x="411163" y="3227388"/>
            <a:ext cx="3151187" cy="2717800"/>
            <a:chOff x="411678" y="3227333"/>
            <a:chExt cx="3151081" cy="2718497"/>
          </a:xfrm>
        </p:grpSpPr>
        <p:sp>
          <p:nvSpPr>
            <p:cNvPr id="43" name="Oval 42"/>
            <p:cNvSpPr>
              <a:spLocks noChangeAspect="1"/>
            </p:cNvSpPr>
            <p:nvPr/>
          </p:nvSpPr>
          <p:spPr>
            <a:xfrm>
              <a:off x="3261144" y="3497277"/>
              <a:ext cx="109534" cy="1095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47" name="Text Box 8"/>
            <p:cNvSpPr txBox="1">
              <a:spLocks noChangeArrowheads="1"/>
            </p:cNvSpPr>
            <p:nvPr/>
          </p:nvSpPr>
          <p:spPr bwMode="auto">
            <a:xfrm>
              <a:off x="3063253" y="5453387"/>
              <a:ext cx="4995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000000"/>
                  </a:solidFill>
                  <a:latin typeface="Times New Roman" pitchFamily="18" charset="0"/>
                  <a:cs typeface="Times New Roman" pitchFamily="18" charset="0"/>
                </a:rPr>
                <a:t>Y</a:t>
              </a:r>
              <a:r>
                <a:rPr lang="en-US" sz="2600" b="1" i="1" baseline="-25000">
                  <a:solidFill>
                    <a:srgbClr val="000000"/>
                  </a:solidFill>
                  <a:latin typeface="Times New Roman" pitchFamily="18" charset="0"/>
                  <a:cs typeface="Times New Roman" pitchFamily="18" charset="0"/>
                </a:rPr>
                <a:t>t</a:t>
              </a:r>
              <a:endParaRPr lang="en-US" sz="2600" b="1">
                <a:solidFill>
                  <a:srgbClr val="000000"/>
                </a:solidFill>
                <a:latin typeface="Times New Roman" pitchFamily="18" charset="0"/>
                <a:cs typeface="Times New Roman" pitchFamily="18" charset="0"/>
              </a:endParaRPr>
            </a:p>
          </p:txBody>
        </p:sp>
        <p:sp>
          <p:nvSpPr>
            <p:cNvPr id="69648" name="Text Box 9"/>
            <p:cNvSpPr txBox="1">
              <a:spLocks noChangeArrowheads="1"/>
            </p:cNvSpPr>
            <p:nvPr/>
          </p:nvSpPr>
          <p:spPr bwMode="auto">
            <a:xfrm>
              <a:off x="411678" y="3227333"/>
              <a:ext cx="49084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l-GR" sz="2600" b="1" i="1">
                  <a:latin typeface="Times New Roman" pitchFamily="18" charset="0"/>
                  <a:cs typeface="Times New Roman" pitchFamily="18" charset="0"/>
                </a:rPr>
                <a:t>π</a:t>
              </a:r>
              <a:r>
                <a:rPr lang="en-US" sz="2600" b="1" i="1" baseline="-25000">
                  <a:latin typeface="Times New Roman" pitchFamily="18" charset="0"/>
                  <a:cs typeface="Times New Roman" pitchFamily="18" charset="0"/>
                </a:rPr>
                <a:t>t</a:t>
              </a:r>
              <a:endParaRPr lang="en-US" sz="2600"/>
            </a:p>
          </p:txBody>
        </p:sp>
        <p:grpSp>
          <p:nvGrpSpPr>
            <p:cNvPr id="69649" name="Group 58"/>
            <p:cNvGrpSpPr>
              <a:grpSpLocks/>
            </p:cNvGrpSpPr>
            <p:nvPr/>
          </p:nvGrpSpPr>
          <p:grpSpPr bwMode="auto">
            <a:xfrm>
              <a:off x="899810" y="3546118"/>
              <a:ext cx="2412938" cy="1940281"/>
              <a:chOff x="7334280" y="4533912"/>
              <a:chExt cx="1012836" cy="920760"/>
            </a:xfrm>
          </p:grpSpPr>
          <p:cxnSp>
            <p:nvCxnSpPr>
              <p:cNvPr id="28" name="Straight Connector 27"/>
              <p:cNvCxnSpPr/>
              <p:nvPr/>
            </p:nvCxnSpPr>
            <p:spPr>
              <a:xfrm>
                <a:off x="7333950" y="4534094"/>
                <a:ext cx="1013495"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7887031" y="4994508"/>
                <a:ext cx="920827"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5894388" y="2005013"/>
            <a:ext cx="2690812" cy="2325687"/>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In this case, a large change in inflation has only a small effect on output, so DAD </a:t>
            </a:r>
            <a:br>
              <a:rPr lang="en-US" sz="2400" dirty="0"/>
            </a:br>
            <a:r>
              <a:rPr lang="en-US" sz="2400" dirty="0"/>
              <a:t>is relatively steep. </a:t>
            </a:r>
          </a:p>
        </p:txBody>
      </p:sp>
      <p:sp>
        <p:nvSpPr>
          <p:cNvPr id="48" name="TextBox 47"/>
          <p:cNvSpPr txBox="1"/>
          <p:nvPr/>
        </p:nvSpPr>
        <p:spPr>
          <a:xfrm>
            <a:off x="6097588" y="4545013"/>
            <a:ext cx="2398712" cy="1906587"/>
          </a:xfrm>
          <a:prstGeom prst="rect">
            <a:avLst/>
          </a:prstGeom>
          <a:solidFill>
            <a:srgbClr val="FFCCCC"/>
          </a:solidFill>
          <a:effectLst>
            <a:outerShdw blurRad="50800" dist="38100" dir="2700000" algn="tl" rotWithShape="0">
              <a:prstClr val="black">
                <a:alpha val="40000"/>
              </a:prstClr>
            </a:outerShdw>
          </a:effectLst>
        </p:spPr>
        <p:txBody>
          <a:bodyPr/>
          <a:lstStyle/>
          <a:p>
            <a:pPr>
              <a:defRPr/>
            </a:pPr>
            <a:r>
              <a:rPr lang="en-US" sz="2400" dirty="0"/>
              <a:t>Now, the shock has only a small effect on output, but a big effect on inflation. </a:t>
            </a:r>
          </a:p>
        </p:txBody>
      </p:sp>
      <p:sp>
        <p:nvSpPr>
          <p:cNvPr id="49" name="Line 46"/>
          <p:cNvSpPr>
            <a:spLocks noChangeShapeType="1"/>
          </p:cNvSpPr>
          <p:nvPr/>
        </p:nvSpPr>
        <p:spPr bwMode="auto">
          <a:xfrm rot="5400000" flipH="1" flipV="1">
            <a:off x="537369" y="3983832"/>
            <a:ext cx="865187" cy="0"/>
          </a:xfrm>
          <a:prstGeom prst="line">
            <a:avLst/>
          </a:prstGeom>
          <a:noFill/>
          <a:ln w="44450">
            <a:solidFill>
              <a:srgbClr val="FF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2" name="Line 46"/>
          <p:cNvSpPr>
            <a:spLocks noChangeShapeType="1"/>
          </p:cNvSpPr>
          <p:nvPr/>
        </p:nvSpPr>
        <p:spPr bwMode="auto">
          <a:xfrm flipH="1">
            <a:off x="3316288" y="5426075"/>
            <a:ext cx="366712" cy="1588"/>
          </a:xfrm>
          <a:prstGeom prst="line">
            <a:avLst/>
          </a:prstGeom>
          <a:noFill/>
          <a:ln w="44450">
            <a:solidFill>
              <a:srgbClr val="FF0000"/>
            </a:solidFill>
            <a:round/>
            <a:headEnd type="none" w="lg" len="me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2295196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500"/>
                                        <p:tgtEl>
                                          <p:spTgt spid="10"/>
                                        </p:tgtEl>
                                      </p:cBhvr>
                                    </p:animEffect>
                                  </p:childTnLst>
                                </p:cTn>
                              </p:par>
                            </p:childTnLst>
                          </p:cTn>
                        </p:par>
                        <p:par>
                          <p:cTn id="24" fill="hold" nodeType="afterGroup">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par>
                          <p:cTn id="28" fill="hold" nodeType="afterGroup">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P spid="47" grpId="0" animBg="1"/>
      <p:bldP spid="48" grpId="0" animBg="1"/>
      <p:bldP spid="49" grpId="0" animBg="1"/>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66725" y="252413"/>
            <a:ext cx="8440738" cy="939800"/>
          </a:xfrm>
        </p:spPr>
        <p:txBody>
          <a:bodyPr/>
          <a:lstStyle/>
          <a:p>
            <a:r>
              <a:rPr lang="en-US" sz="2900" dirty="0" smtClean="0"/>
              <a:t>APPLICATION:</a:t>
            </a:r>
            <a:br>
              <a:rPr lang="en-US" sz="2900" dirty="0" smtClean="0"/>
            </a:br>
            <a:r>
              <a:rPr lang="en-US" sz="3200" dirty="0" smtClean="0"/>
              <a:t>The Taylor principle</a:t>
            </a:r>
            <a:endParaRPr lang="en-US" dirty="0" smtClean="0"/>
          </a:p>
        </p:txBody>
      </p:sp>
      <p:sp>
        <p:nvSpPr>
          <p:cNvPr id="70659" name="Content Placeholder 2"/>
          <p:cNvSpPr>
            <a:spLocks noGrp="1"/>
          </p:cNvSpPr>
          <p:nvPr>
            <p:ph idx="1"/>
          </p:nvPr>
        </p:nvSpPr>
        <p:spPr>
          <a:xfrm>
            <a:off x="476250" y="1308100"/>
            <a:ext cx="8210550" cy="4833938"/>
          </a:xfrm>
        </p:spPr>
        <p:txBody>
          <a:bodyPr/>
          <a:lstStyle/>
          <a:p>
            <a:r>
              <a:rPr lang="en-US" sz="2700" b="1" dirty="0" smtClean="0">
                <a:solidFill>
                  <a:srgbClr val="CC0000"/>
                </a:solidFill>
              </a:rPr>
              <a:t>The Taylor principle</a:t>
            </a:r>
            <a:r>
              <a:rPr lang="en-US" sz="2700" dirty="0" smtClean="0">
                <a:solidFill>
                  <a:srgbClr val="CC0000"/>
                </a:solidFill>
              </a:rPr>
              <a:t> </a:t>
            </a:r>
            <a:r>
              <a:rPr lang="en-US" sz="2700" dirty="0" smtClean="0"/>
              <a:t>(named after John Taylor):</a:t>
            </a:r>
            <a:br>
              <a:rPr lang="en-US" sz="2700" dirty="0" smtClean="0"/>
            </a:br>
            <a:r>
              <a:rPr lang="en-US" sz="2700" dirty="0" smtClean="0"/>
              <a:t>The proposition that a central bank should respond to an increase in inflation with an even greater increase in the nominal interest rate </a:t>
            </a:r>
            <a:br>
              <a:rPr lang="en-US" sz="2700" dirty="0" smtClean="0"/>
            </a:br>
            <a:r>
              <a:rPr lang="en-US" sz="2700" dirty="0" smtClean="0"/>
              <a:t>(so that the real interest rate rises).</a:t>
            </a:r>
          </a:p>
          <a:p>
            <a:pPr>
              <a:spcBef>
                <a:spcPts val="600"/>
              </a:spcBef>
              <a:buFont typeface="Wingdings" pitchFamily="2" charset="2"/>
              <a:buNone/>
            </a:pPr>
            <a:r>
              <a:rPr lang="en-US" sz="2700" dirty="0" smtClean="0"/>
              <a:t>	</a:t>
            </a:r>
            <a:r>
              <a:rPr lang="en-US" sz="2700" i="1" dirty="0" smtClean="0"/>
              <a:t>I.e.</a:t>
            </a:r>
            <a:r>
              <a:rPr lang="en-US" sz="2700" dirty="0" smtClean="0"/>
              <a:t>, central bank should set  </a:t>
            </a:r>
            <a:r>
              <a:rPr lang="el-GR" sz="3000" b="1" i="1" dirty="0" smtClean="0">
                <a:latin typeface="Times New Roman" pitchFamily="18" charset="0"/>
                <a:cs typeface="Times New Roman" pitchFamily="18" charset="0"/>
              </a:rPr>
              <a:t>θ</a:t>
            </a:r>
            <a:r>
              <a:rPr lang="el-GR" sz="3000" b="1" baseline="-25000" dirty="0" smtClean="0">
                <a:latin typeface="Times New Roman" pitchFamily="18" charset="0"/>
                <a:cs typeface="Times New Roman" pitchFamily="18" charset="0"/>
              </a:rPr>
              <a:t>π</a:t>
            </a:r>
            <a:r>
              <a:rPr lang="en-US" sz="2700" dirty="0" smtClean="0">
                <a:latin typeface="Times New Roman" pitchFamily="18" charset="0"/>
                <a:cs typeface="Times New Roman" pitchFamily="18" charset="0"/>
              </a:rPr>
              <a:t> </a:t>
            </a:r>
            <a:r>
              <a:rPr lang="en-US" sz="2700" dirty="0" smtClean="0">
                <a:cs typeface="Times New Roman" pitchFamily="18" charset="0"/>
              </a:rPr>
              <a:t>&gt; 0.   </a:t>
            </a:r>
          </a:p>
          <a:p>
            <a:r>
              <a:rPr lang="en-US" sz="2700" dirty="0" smtClean="0">
                <a:cs typeface="Times New Roman" pitchFamily="18" charset="0"/>
              </a:rPr>
              <a:t>Otherwise, DAD will slope upward, economy may be unstable, and inflation may spiral out of control.</a:t>
            </a:r>
            <a:endParaRPr lang="en-US" sz="2700" dirty="0" smtClean="0"/>
          </a:p>
        </p:txBody>
      </p:sp>
    </p:spTree>
    <p:extLst>
      <p:ext uri="{BB962C8B-B14F-4D97-AF65-F5344CB8AC3E}">
        <p14:creationId xmlns:p14="http://schemas.microsoft.com/office/powerpoint/2010/main" val="417303373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6725" y="347663"/>
            <a:ext cx="8245475" cy="939800"/>
          </a:xfrm>
        </p:spPr>
        <p:txBody>
          <a:bodyPr/>
          <a:lstStyle/>
          <a:p>
            <a:r>
              <a:rPr lang="en-US" sz="3200" smtClean="0"/>
              <a:t>How the dynamic AD-AS model is different from the standard model</a:t>
            </a:r>
          </a:p>
        </p:txBody>
      </p:sp>
      <p:sp>
        <p:nvSpPr>
          <p:cNvPr id="57347" name="Content Placeholder 2"/>
          <p:cNvSpPr>
            <a:spLocks noGrp="1"/>
          </p:cNvSpPr>
          <p:nvPr>
            <p:ph idx="1"/>
          </p:nvPr>
        </p:nvSpPr>
        <p:spPr>
          <a:xfrm>
            <a:off x="476250" y="1476375"/>
            <a:ext cx="8210550" cy="4729163"/>
          </a:xfrm>
        </p:spPr>
        <p:txBody>
          <a:bodyPr/>
          <a:lstStyle/>
          <a:p>
            <a:r>
              <a:rPr lang="en-US" sz="2700" smtClean="0"/>
              <a:t>Instead of fixing the money supply, the central bank follows a monetary policy rule that adjusts interest rates when output or inflation change. </a:t>
            </a:r>
          </a:p>
          <a:p>
            <a:r>
              <a:rPr lang="en-US" sz="2700" smtClean="0"/>
              <a:t>The vertical axis of the DAD-DAS diagram measures the inflation rate, not the price level.</a:t>
            </a:r>
          </a:p>
          <a:p>
            <a:r>
              <a:rPr lang="en-US" sz="2700" smtClean="0"/>
              <a:t>Subsequent time periods are linked together:</a:t>
            </a:r>
            <a:br>
              <a:rPr lang="en-US" sz="2700" smtClean="0"/>
            </a:br>
            <a:r>
              <a:rPr lang="en-US" sz="2700" smtClean="0"/>
              <a:t>Changes in inflation in one period alter expectations of future inflation, which changes aggregate supply in future periods, which further alters inflation and inflation expectations.</a:t>
            </a:r>
          </a:p>
        </p:txBody>
      </p:sp>
    </p:spTree>
    <p:extLst>
      <p:ext uri="{BB962C8B-B14F-4D97-AF65-F5344CB8AC3E}">
        <p14:creationId xmlns:p14="http://schemas.microsoft.com/office/powerpoint/2010/main" val="392966524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itle 1"/>
          <p:cNvSpPr>
            <a:spLocks noGrp="1"/>
          </p:cNvSpPr>
          <p:nvPr>
            <p:ph type="title"/>
          </p:nvPr>
        </p:nvSpPr>
        <p:spPr>
          <a:xfrm>
            <a:off x="466725" y="252413"/>
            <a:ext cx="8440738" cy="939800"/>
          </a:xfrm>
        </p:spPr>
        <p:txBody>
          <a:bodyPr/>
          <a:lstStyle/>
          <a:p>
            <a:r>
              <a:rPr lang="en-US" sz="2900" dirty="0" smtClean="0"/>
              <a:t>APPLICATION:</a:t>
            </a:r>
            <a:br>
              <a:rPr lang="en-US" sz="2900" dirty="0" smtClean="0"/>
            </a:br>
            <a:r>
              <a:rPr lang="en-US" sz="3200" dirty="0" smtClean="0"/>
              <a:t>The Taylor principle</a:t>
            </a:r>
            <a:endParaRPr lang="en-US" dirty="0" smtClean="0"/>
          </a:p>
        </p:txBody>
      </p:sp>
      <p:sp>
        <p:nvSpPr>
          <p:cNvPr id="32773" name="Content Placeholder 2"/>
          <p:cNvSpPr>
            <a:spLocks noGrp="1"/>
          </p:cNvSpPr>
          <p:nvPr>
            <p:ph idx="1"/>
          </p:nvPr>
        </p:nvSpPr>
        <p:spPr>
          <a:xfrm>
            <a:off x="476250" y="3248025"/>
            <a:ext cx="8435975" cy="2894013"/>
          </a:xfrm>
        </p:spPr>
        <p:txBody>
          <a:bodyPr/>
          <a:lstStyle/>
          <a:p>
            <a:pPr>
              <a:spcBef>
                <a:spcPts val="1200"/>
              </a:spcBef>
              <a:buFont typeface="Wingdings" pitchFamily="2" charset="2"/>
              <a:buNone/>
            </a:pPr>
            <a:r>
              <a:rPr lang="en-US" sz="2700" smtClean="0">
                <a:cs typeface="Times New Roman" pitchFamily="18" charset="0"/>
              </a:rPr>
              <a:t>If </a:t>
            </a:r>
            <a:r>
              <a:rPr lang="el-GR" sz="3000" b="1" i="1" smtClean="0">
                <a:latin typeface="Times New Roman" pitchFamily="18" charset="0"/>
                <a:cs typeface="Times New Roman" pitchFamily="18" charset="0"/>
              </a:rPr>
              <a:t>θ</a:t>
            </a:r>
            <a:r>
              <a:rPr lang="el-GR" sz="3000" b="1" baseline="-25000" smtClean="0">
                <a:latin typeface="Times New Roman" pitchFamily="18" charset="0"/>
                <a:cs typeface="Times New Roman" pitchFamily="18" charset="0"/>
              </a:rPr>
              <a:t>π</a:t>
            </a:r>
            <a:r>
              <a:rPr lang="en-US" sz="2400" smtClean="0"/>
              <a:t> </a:t>
            </a:r>
            <a:r>
              <a:rPr lang="en-US" sz="2700" smtClean="0">
                <a:cs typeface="Times New Roman" pitchFamily="18" charset="0"/>
              </a:rPr>
              <a:t>&gt; 0:</a:t>
            </a:r>
          </a:p>
          <a:p>
            <a:pPr>
              <a:spcBef>
                <a:spcPts val="1200"/>
              </a:spcBef>
            </a:pPr>
            <a:r>
              <a:rPr lang="en-US" sz="2700" smtClean="0">
                <a:cs typeface="Times New Roman" pitchFamily="18" charset="0"/>
              </a:rPr>
              <a:t>When inflation rises, the central bank increases the nominal interest rate even more, which increases the real interest rate and reduces the demand for goods &amp; services. </a:t>
            </a:r>
          </a:p>
          <a:p>
            <a:pPr>
              <a:spcBef>
                <a:spcPts val="1200"/>
              </a:spcBef>
            </a:pPr>
            <a:r>
              <a:rPr lang="en-US" sz="2700" smtClean="0">
                <a:cs typeface="Times New Roman" pitchFamily="18" charset="0"/>
              </a:rPr>
              <a:t>DAD has a negative slope. </a:t>
            </a:r>
            <a:endParaRPr lang="en-US" sz="2700" smtClean="0"/>
          </a:p>
        </p:txBody>
      </p:sp>
      <p:graphicFrame>
        <p:nvGraphicFramePr>
          <p:cNvPr id="32770" name="Object 4"/>
          <p:cNvGraphicFramePr>
            <a:graphicFrameLocks noChangeAspect="1"/>
          </p:cNvGraphicFramePr>
          <p:nvPr/>
        </p:nvGraphicFramePr>
        <p:xfrm>
          <a:off x="473075" y="1206500"/>
          <a:ext cx="6542088" cy="1079500"/>
        </p:xfrm>
        <a:graphic>
          <a:graphicData uri="http://schemas.openxmlformats.org/presentationml/2006/ole">
            <mc:AlternateContent xmlns:mc="http://schemas.openxmlformats.org/markup-compatibility/2006">
              <mc:Choice xmlns:v="urn:schemas-microsoft-com:vml" Requires="v">
                <p:oleObj spid="_x0000_s32797" name="Equation" r:id="rId4" imgW="2616120" imgH="431640" progId="Equation.DSMT4">
                  <p:embed/>
                </p:oleObj>
              </mc:Choice>
              <mc:Fallback>
                <p:oleObj name="Equation" r:id="rId4" imgW="261612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75" y="1206500"/>
                        <a:ext cx="654208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Box 10"/>
          <p:cNvSpPr txBox="1">
            <a:spLocks noChangeArrowheads="1"/>
          </p:cNvSpPr>
          <p:nvPr/>
        </p:nvSpPr>
        <p:spPr bwMode="auto">
          <a:xfrm>
            <a:off x="7535863" y="1436688"/>
            <a:ext cx="1254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800"/>
              <a:t>(</a:t>
            </a:r>
            <a:r>
              <a:rPr lang="en-US" sz="2800" i="1"/>
              <a:t>DAD</a:t>
            </a:r>
            <a:r>
              <a:rPr lang="en-US" sz="2800"/>
              <a:t>)</a:t>
            </a:r>
          </a:p>
        </p:txBody>
      </p:sp>
      <p:graphicFrame>
        <p:nvGraphicFramePr>
          <p:cNvPr id="32771" name="Object 2"/>
          <p:cNvGraphicFramePr>
            <a:graphicFrameLocks noChangeAspect="1"/>
          </p:cNvGraphicFramePr>
          <p:nvPr/>
        </p:nvGraphicFramePr>
        <p:xfrm>
          <a:off x="542925" y="2425700"/>
          <a:ext cx="6016625" cy="603250"/>
        </p:xfrm>
        <a:graphic>
          <a:graphicData uri="http://schemas.openxmlformats.org/presentationml/2006/ole">
            <mc:AlternateContent xmlns:mc="http://schemas.openxmlformats.org/markup-compatibility/2006">
              <mc:Choice xmlns:v="urn:schemas-microsoft-com:vml" Requires="v">
                <p:oleObj spid="_x0000_s32798" name="Equation" r:id="rId6" imgW="2400120" imgH="241200" progId="Equation.DSMT4">
                  <p:embed/>
                </p:oleObj>
              </mc:Choice>
              <mc:Fallback>
                <p:oleObj name="Equation" r:id="rId6" imgW="24001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25" y="2425700"/>
                        <a:ext cx="60166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TextBox 12"/>
          <p:cNvSpPr txBox="1">
            <a:spLocks noChangeArrowheads="1"/>
          </p:cNvSpPr>
          <p:nvPr/>
        </p:nvSpPr>
        <p:spPr bwMode="auto">
          <a:xfrm>
            <a:off x="7219950" y="2408238"/>
            <a:ext cx="170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800"/>
              <a:t>(</a:t>
            </a:r>
            <a:r>
              <a:rPr lang="en-US" sz="2800" i="1"/>
              <a:t>MP rule</a:t>
            </a:r>
            <a:r>
              <a:rPr lang="en-US" sz="2800"/>
              <a:t>)</a:t>
            </a:r>
          </a:p>
        </p:txBody>
      </p:sp>
    </p:spTree>
    <p:extLst>
      <p:ext uri="{BB962C8B-B14F-4D97-AF65-F5344CB8AC3E}">
        <p14:creationId xmlns:p14="http://schemas.microsoft.com/office/powerpoint/2010/main" val="7617134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itle 1"/>
          <p:cNvSpPr>
            <a:spLocks noGrp="1"/>
          </p:cNvSpPr>
          <p:nvPr>
            <p:ph type="title"/>
          </p:nvPr>
        </p:nvSpPr>
        <p:spPr>
          <a:xfrm>
            <a:off x="466725" y="252413"/>
            <a:ext cx="8440738" cy="939800"/>
          </a:xfrm>
        </p:spPr>
        <p:txBody>
          <a:bodyPr/>
          <a:lstStyle/>
          <a:p>
            <a:r>
              <a:rPr lang="en-US" sz="2900" dirty="0" smtClean="0"/>
              <a:t>APPLICATION:</a:t>
            </a:r>
            <a:br>
              <a:rPr lang="en-US" sz="2900" dirty="0" smtClean="0"/>
            </a:br>
            <a:r>
              <a:rPr lang="en-US" sz="3200" dirty="0" smtClean="0"/>
              <a:t>The Taylor principle</a:t>
            </a:r>
            <a:endParaRPr lang="en-US" dirty="0" smtClean="0"/>
          </a:p>
        </p:txBody>
      </p:sp>
      <p:sp>
        <p:nvSpPr>
          <p:cNvPr id="33797" name="Content Placeholder 2"/>
          <p:cNvSpPr>
            <a:spLocks noGrp="1"/>
          </p:cNvSpPr>
          <p:nvPr>
            <p:ph idx="1"/>
          </p:nvPr>
        </p:nvSpPr>
        <p:spPr>
          <a:xfrm>
            <a:off x="476250" y="3248025"/>
            <a:ext cx="8435975" cy="2894013"/>
          </a:xfrm>
        </p:spPr>
        <p:txBody>
          <a:bodyPr/>
          <a:lstStyle/>
          <a:p>
            <a:pPr>
              <a:spcBef>
                <a:spcPts val="1200"/>
              </a:spcBef>
              <a:buFont typeface="Wingdings" pitchFamily="2" charset="2"/>
              <a:buNone/>
            </a:pPr>
            <a:r>
              <a:rPr lang="en-US" sz="2700" smtClean="0">
                <a:cs typeface="Times New Roman" pitchFamily="18" charset="0"/>
              </a:rPr>
              <a:t>If </a:t>
            </a:r>
            <a:r>
              <a:rPr lang="el-GR" sz="3000" b="1" i="1" smtClean="0">
                <a:latin typeface="Times New Roman" pitchFamily="18" charset="0"/>
                <a:cs typeface="Times New Roman" pitchFamily="18" charset="0"/>
              </a:rPr>
              <a:t>θ</a:t>
            </a:r>
            <a:r>
              <a:rPr lang="el-GR" sz="3000" b="1" baseline="-25000" smtClean="0">
                <a:latin typeface="Times New Roman" pitchFamily="18" charset="0"/>
                <a:cs typeface="Times New Roman" pitchFamily="18" charset="0"/>
              </a:rPr>
              <a:t>π</a:t>
            </a:r>
            <a:r>
              <a:rPr lang="en-US" sz="2400" smtClean="0"/>
              <a:t> </a:t>
            </a:r>
            <a:r>
              <a:rPr lang="en-US" sz="2700" smtClean="0">
                <a:cs typeface="Times New Roman" pitchFamily="18" charset="0"/>
              </a:rPr>
              <a:t>&lt; 0:</a:t>
            </a:r>
          </a:p>
          <a:p>
            <a:pPr>
              <a:spcBef>
                <a:spcPts val="1200"/>
              </a:spcBef>
            </a:pPr>
            <a:r>
              <a:rPr lang="en-US" sz="2700" smtClean="0">
                <a:cs typeface="Times New Roman" pitchFamily="18" charset="0"/>
              </a:rPr>
              <a:t>When inflation rises, the central bank increases </a:t>
            </a:r>
            <a:br>
              <a:rPr lang="en-US" sz="2700" smtClean="0">
                <a:cs typeface="Times New Roman" pitchFamily="18" charset="0"/>
              </a:rPr>
            </a:br>
            <a:r>
              <a:rPr lang="en-US" sz="2700" smtClean="0">
                <a:cs typeface="Times New Roman" pitchFamily="18" charset="0"/>
              </a:rPr>
              <a:t>the nominal interest rate by a smaller amount.  </a:t>
            </a:r>
            <a:br>
              <a:rPr lang="en-US" sz="2700" smtClean="0">
                <a:cs typeface="Times New Roman" pitchFamily="18" charset="0"/>
              </a:rPr>
            </a:br>
            <a:r>
              <a:rPr lang="en-US" sz="2700" smtClean="0">
                <a:cs typeface="Times New Roman" pitchFamily="18" charset="0"/>
              </a:rPr>
              <a:t>The real interest rate </a:t>
            </a:r>
            <a:r>
              <a:rPr lang="en-US" sz="2700" u="sng" smtClean="0">
                <a:cs typeface="Times New Roman" pitchFamily="18" charset="0"/>
              </a:rPr>
              <a:t>falls</a:t>
            </a:r>
            <a:r>
              <a:rPr lang="en-US" sz="2700" smtClean="0">
                <a:cs typeface="Times New Roman" pitchFamily="18" charset="0"/>
              </a:rPr>
              <a:t>, which </a:t>
            </a:r>
            <a:r>
              <a:rPr lang="en-US" sz="2700" u="sng" smtClean="0">
                <a:cs typeface="Times New Roman" pitchFamily="18" charset="0"/>
              </a:rPr>
              <a:t>increases</a:t>
            </a:r>
            <a:r>
              <a:rPr lang="en-US" sz="2700" smtClean="0">
                <a:cs typeface="Times New Roman" pitchFamily="18" charset="0"/>
              </a:rPr>
              <a:t> the demand for goods &amp; services. </a:t>
            </a:r>
          </a:p>
          <a:p>
            <a:pPr>
              <a:spcBef>
                <a:spcPts val="1200"/>
              </a:spcBef>
            </a:pPr>
            <a:r>
              <a:rPr lang="en-US" sz="2700" smtClean="0">
                <a:cs typeface="Times New Roman" pitchFamily="18" charset="0"/>
              </a:rPr>
              <a:t>DAD has a positive slope. </a:t>
            </a:r>
            <a:endParaRPr lang="en-US" sz="2700" smtClean="0"/>
          </a:p>
        </p:txBody>
      </p:sp>
      <p:graphicFrame>
        <p:nvGraphicFramePr>
          <p:cNvPr id="33794" name="Object 2"/>
          <p:cNvGraphicFramePr>
            <a:graphicFrameLocks noChangeAspect="1"/>
          </p:cNvGraphicFramePr>
          <p:nvPr/>
        </p:nvGraphicFramePr>
        <p:xfrm>
          <a:off x="473075" y="1206500"/>
          <a:ext cx="6542088" cy="1079500"/>
        </p:xfrm>
        <a:graphic>
          <a:graphicData uri="http://schemas.openxmlformats.org/presentationml/2006/ole">
            <mc:AlternateContent xmlns:mc="http://schemas.openxmlformats.org/markup-compatibility/2006">
              <mc:Choice xmlns:v="urn:schemas-microsoft-com:vml" Requires="v">
                <p:oleObj spid="_x0000_s33821" name="Equation" r:id="rId4" imgW="2616120" imgH="431640" progId="Equation.DSMT4">
                  <p:embed/>
                </p:oleObj>
              </mc:Choice>
              <mc:Fallback>
                <p:oleObj name="Equation" r:id="rId4" imgW="261612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75" y="1206500"/>
                        <a:ext cx="654208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8" name="TextBox 10"/>
          <p:cNvSpPr txBox="1">
            <a:spLocks noChangeArrowheads="1"/>
          </p:cNvSpPr>
          <p:nvPr/>
        </p:nvSpPr>
        <p:spPr bwMode="auto">
          <a:xfrm>
            <a:off x="7535863" y="1436688"/>
            <a:ext cx="1254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800"/>
              <a:t>(</a:t>
            </a:r>
            <a:r>
              <a:rPr lang="en-US" sz="2800" i="1"/>
              <a:t>DAD</a:t>
            </a:r>
            <a:r>
              <a:rPr lang="en-US" sz="2800"/>
              <a:t>)</a:t>
            </a:r>
          </a:p>
        </p:txBody>
      </p:sp>
      <p:graphicFrame>
        <p:nvGraphicFramePr>
          <p:cNvPr id="33795" name="Object 2"/>
          <p:cNvGraphicFramePr>
            <a:graphicFrameLocks noChangeAspect="1"/>
          </p:cNvGraphicFramePr>
          <p:nvPr/>
        </p:nvGraphicFramePr>
        <p:xfrm>
          <a:off x="542925" y="2425700"/>
          <a:ext cx="6016625" cy="603250"/>
        </p:xfrm>
        <a:graphic>
          <a:graphicData uri="http://schemas.openxmlformats.org/presentationml/2006/ole">
            <mc:AlternateContent xmlns:mc="http://schemas.openxmlformats.org/markup-compatibility/2006">
              <mc:Choice xmlns:v="urn:schemas-microsoft-com:vml" Requires="v">
                <p:oleObj spid="_x0000_s33822" name="Equation" r:id="rId6" imgW="2400120" imgH="241200" progId="Equation.DSMT4">
                  <p:embed/>
                </p:oleObj>
              </mc:Choice>
              <mc:Fallback>
                <p:oleObj name="Equation" r:id="rId6" imgW="24001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25" y="2425700"/>
                        <a:ext cx="601662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TextBox 12"/>
          <p:cNvSpPr txBox="1">
            <a:spLocks noChangeArrowheads="1"/>
          </p:cNvSpPr>
          <p:nvPr/>
        </p:nvSpPr>
        <p:spPr bwMode="auto">
          <a:xfrm>
            <a:off x="7219950" y="2408238"/>
            <a:ext cx="170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800"/>
              <a:t>(</a:t>
            </a:r>
            <a:r>
              <a:rPr lang="en-US" sz="2800" i="1"/>
              <a:t>MP rule</a:t>
            </a:r>
            <a:r>
              <a:rPr lang="en-US" sz="2800"/>
              <a:t>)</a:t>
            </a:r>
          </a:p>
        </p:txBody>
      </p:sp>
    </p:spTree>
    <p:extLst>
      <p:ext uri="{BB962C8B-B14F-4D97-AF65-F5344CB8AC3E}">
        <p14:creationId xmlns:p14="http://schemas.microsoft.com/office/powerpoint/2010/main" val="274210510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66725" y="252413"/>
            <a:ext cx="8440738" cy="939800"/>
          </a:xfrm>
        </p:spPr>
        <p:txBody>
          <a:bodyPr/>
          <a:lstStyle/>
          <a:p>
            <a:r>
              <a:rPr lang="en-US" sz="2900" dirty="0" smtClean="0"/>
              <a:t>APPLICATION:</a:t>
            </a:r>
            <a:br>
              <a:rPr lang="en-US" sz="2900" dirty="0" smtClean="0"/>
            </a:br>
            <a:r>
              <a:rPr lang="en-US" sz="3200" dirty="0" smtClean="0"/>
              <a:t>The Taylor principle</a:t>
            </a:r>
            <a:endParaRPr lang="en-US" dirty="0" smtClean="0"/>
          </a:p>
        </p:txBody>
      </p:sp>
      <p:sp>
        <p:nvSpPr>
          <p:cNvPr id="71683" name="Content Placeholder 2"/>
          <p:cNvSpPr>
            <a:spLocks noGrp="1"/>
          </p:cNvSpPr>
          <p:nvPr>
            <p:ph idx="1"/>
          </p:nvPr>
        </p:nvSpPr>
        <p:spPr>
          <a:xfrm>
            <a:off x="476250" y="1281113"/>
            <a:ext cx="8210550" cy="5024437"/>
          </a:xfrm>
        </p:spPr>
        <p:txBody>
          <a:bodyPr/>
          <a:lstStyle/>
          <a:p>
            <a:r>
              <a:rPr lang="en-US" sz="2600" dirty="0" smtClean="0">
                <a:cs typeface="Times New Roman" pitchFamily="18" charset="0"/>
              </a:rPr>
              <a:t>If DAD is upward-sloping and steeper than DAS, then the economy is unstable:  output will not return to its natural level, and inflation will spiral upward </a:t>
            </a:r>
            <a:br>
              <a:rPr lang="en-US" sz="2600" dirty="0" smtClean="0">
                <a:cs typeface="Times New Roman" pitchFamily="18" charset="0"/>
              </a:rPr>
            </a:br>
            <a:r>
              <a:rPr lang="en-US" sz="2600" dirty="0" smtClean="0">
                <a:cs typeface="Times New Roman" pitchFamily="18" charset="0"/>
              </a:rPr>
              <a:t>(for positive demand shocks) or downward </a:t>
            </a:r>
            <a:br>
              <a:rPr lang="en-US" sz="2600" dirty="0" smtClean="0">
                <a:cs typeface="Times New Roman" pitchFamily="18" charset="0"/>
              </a:rPr>
            </a:br>
            <a:r>
              <a:rPr lang="en-US" sz="2600" dirty="0" smtClean="0">
                <a:cs typeface="Times New Roman" pitchFamily="18" charset="0"/>
              </a:rPr>
              <a:t>(for negative ones).  </a:t>
            </a:r>
          </a:p>
          <a:p>
            <a:pPr>
              <a:spcBef>
                <a:spcPts val="1200"/>
              </a:spcBef>
            </a:pPr>
            <a:r>
              <a:rPr lang="en-US" sz="2600" dirty="0" smtClean="0">
                <a:cs typeface="Times New Roman" pitchFamily="18" charset="0"/>
              </a:rPr>
              <a:t>Estimates of </a:t>
            </a:r>
            <a:r>
              <a:rPr lang="el-GR" sz="2900" b="1" i="1" dirty="0" smtClean="0">
                <a:latin typeface="Times New Roman" pitchFamily="18" charset="0"/>
                <a:cs typeface="Times New Roman" pitchFamily="18" charset="0"/>
              </a:rPr>
              <a:t>θ</a:t>
            </a:r>
            <a:r>
              <a:rPr lang="el-GR" sz="2900" b="1" baseline="-25000" dirty="0" smtClean="0">
                <a:latin typeface="Times New Roman" pitchFamily="18" charset="0"/>
                <a:cs typeface="Times New Roman" pitchFamily="18" charset="0"/>
              </a:rPr>
              <a:t>π</a:t>
            </a:r>
            <a:r>
              <a:rPr lang="en-US" sz="2600" dirty="0" smtClean="0">
                <a:cs typeface="Times New Roman" pitchFamily="18" charset="0"/>
              </a:rPr>
              <a:t> from published research:  </a:t>
            </a:r>
          </a:p>
          <a:p>
            <a:pPr lvl="1">
              <a:lnSpc>
                <a:spcPct val="105000"/>
              </a:lnSpc>
              <a:spcBef>
                <a:spcPts val="500"/>
              </a:spcBef>
            </a:pPr>
            <a:r>
              <a:rPr lang="el-GR" sz="2800" b="1" i="1" dirty="0" smtClean="0">
                <a:latin typeface="Times New Roman" pitchFamily="18" charset="0"/>
                <a:cs typeface="Times New Roman" pitchFamily="18" charset="0"/>
              </a:rPr>
              <a:t>θ</a:t>
            </a:r>
            <a:r>
              <a:rPr lang="el-GR" sz="2800" b="1" baseline="-25000" dirty="0" smtClean="0">
                <a:latin typeface="Times New Roman" pitchFamily="18" charset="0"/>
                <a:cs typeface="Times New Roman" pitchFamily="18" charset="0"/>
              </a:rPr>
              <a:t>π</a:t>
            </a:r>
            <a:r>
              <a:rPr lang="en-US" sz="2600" dirty="0" smtClean="0">
                <a:cs typeface="Times New Roman" pitchFamily="18" charset="0"/>
              </a:rPr>
              <a:t> </a:t>
            </a:r>
            <a:r>
              <a:rPr lang="en-US" sz="2500" dirty="0" smtClean="0">
                <a:cs typeface="Times New Roman" pitchFamily="18" charset="0"/>
              </a:rPr>
              <a:t>= –0.14 from 1960–78, before Paul Volcker became Fed chairman.  Inflation was high during this time, especially during the 1970s.  </a:t>
            </a:r>
          </a:p>
          <a:p>
            <a:pPr lvl="1">
              <a:lnSpc>
                <a:spcPct val="105000"/>
              </a:lnSpc>
              <a:spcBef>
                <a:spcPts val="500"/>
              </a:spcBef>
            </a:pPr>
            <a:r>
              <a:rPr lang="el-GR" sz="2800" b="1" i="1" dirty="0" smtClean="0">
                <a:latin typeface="Times New Roman" pitchFamily="18" charset="0"/>
                <a:cs typeface="Times New Roman" pitchFamily="18" charset="0"/>
              </a:rPr>
              <a:t>θ</a:t>
            </a:r>
            <a:r>
              <a:rPr lang="el-GR" sz="2800" b="1" baseline="-25000" dirty="0" smtClean="0">
                <a:latin typeface="Times New Roman" pitchFamily="18" charset="0"/>
                <a:cs typeface="Times New Roman" pitchFamily="18" charset="0"/>
              </a:rPr>
              <a:t>π</a:t>
            </a:r>
            <a:r>
              <a:rPr lang="en-US" sz="2500" dirty="0" smtClean="0">
                <a:cs typeface="Times New Roman" pitchFamily="18" charset="0"/>
              </a:rPr>
              <a:t> = 0.72 during the Volcker and Greenspan years.  Inflation was much lower during these years.  </a:t>
            </a:r>
            <a:endParaRPr lang="en-US" sz="2500" dirty="0" smtClean="0"/>
          </a:p>
        </p:txBody>
      </p:sp>
    </p:spTree>
    <p:extLst>
      <p:ext uri="{BB962C8B-B14F-4D97-AF65-F5344CB8AC3E}">
        <p14:creationId xmlns:p14="http://schemas.microsoft.com/office/powerpoint/2010/main" val="11389150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DAD-DAS model combines five relationships:  an IS-curve-like equation of the goods market, the Fisher equation, a Phillips curve equation, an equation for expected inflation, and a monetary policy rule. </a:t>
            </a:r>
          </a:p>
          <a:p>
            <a:pPr>
              <a:buClr>
                <a:schemeClr val="tx1">
                  <a:lumMod val="50000"/>
                  <a:lumOff val="50000"/>
                </a:schemeClr>
              </a:buClr>
            </a:pPr>
            <a:r>
              <a:rPr lang="en-US" sz="2700" dirty="0"/>
              <a:t>The long-run equilibrium of the model is classical.  Output and the real interest rate are at their natural levels, independent of monetary policy.  The central bank’s inflation target determines inflation, expected inflation, and the nominal interest rate.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DAD-DAS model can be used to determine the immediate impact of any shock on the economy and can be used to trace out the effects of the shock over time. </a:t>
            </a:r>
          </a:p>
          <a:p>
            <a:pPr>
              <a:buClr>
                <a:schemeClr val="tx1">
                  <a:lumMod val="50000"/>
                  <a:lumOff val="50000"/>
                </a:schemeClr>
              </a:buClr>
            </a:pPr>
            <a:r>
              <a:rPr lang="en-US" sz="2700" dirty="0"/>
              <a:t>The parameters of the monetary policy rule influence the slope of the DAS curve, so they determine whether a supply shock has a greater effect on output or inflation.  Thus, the central bank faces a tradeoff between output variability and inflation variability.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53</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53916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DAD-DAS model assumes that the Taylor principle holds, i.e. that the central bank responds to an increase in inflation by raising the real interest rate.  Otherwise, the economy may become unstable and inflation may spiral out of control.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54</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3449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Keeping track of time</a:t>
            </a:r>
          </a:p>
        </p:txBody>
      </p:sp>
      <p:sp>
        <p:nvSpPr>
          <p:cNvPr id="35843" name="Content Placeholder 2"/>
          <p:cNvSpPr>
            <a:spLocks noGrp="1"/>
          </p:cNvSpPr>
          <p:nvPr>
            <p:ph idx="1"/>
          </p:nvPr>
        </p:nvSpPr>
        <p:spPr>
          <a:xfrm>
            <a:off x="476250" y="1163782"/>
            <a:ext cx="8210550" cy="4962381"/>
          </a:xfrm>
        </p:spPr>
        <p:txBody>
          <a:bodyPr/>
          <a:lstStyle/>
          <a:p>
            <a:pPr>
              <a:defRPr/>
            </a:pPr>
            <a:r>
              <a:rPr lang="en-US" dirty="0" smtClean="0"/>
              <a:t>The subscript “</a:t>
            </a:r>
            <a:r>
              <a:rPr lang="en-US" sz="3000" b="1" i="1" dirty="0" smtClean="0">
                <a:latin typeface="Times New Roman" pitchFamily="18" charset="0"/>
                <a:cs typeface="Times New Roman" pitchFamily="18" charset="0"/>
              </a:rPr>
              <a:t>t </a:t>
            </a:r>
            <a:r>
              <a:rPr lang="en-US" dirty="0" smtClean="0"/>
              <a:t>” denotes the time period, </a:t>
            </a:r>
            <a:r>
              <a:rPr lang="en-US" i="1" dirty="0" smtClean="0"/>
              <a:t>e.g</a:t>
            </a:r>
            <a:r>
              <a:rPr lang="en-US" dirty="0" smtClean="0"/>
              <a:t>.</a:t>
            </a:r>
          </a:p>
          <a:p>
            <a:pPr lvl="1">
              <a:defRPr/>
            </a:pPr>
            <a:r>
              <a:rPr lang="en-US" sz="2900" b="1" i="1" dirty="0" err="1" smtClean="0">
                <a:latin typeface="Times New Roman" pitchFamily="18" charset="0"/>
                <a:cs typeface="Times New Roman" pitchFamily="18" charset="0"/>
              </a:rPr>
              <a:t>Y</a:t>
            </a:r>
            <a:r>
              <a:rPr lang="en-US" sz="2900" b="1" i="1" baseline="-25000" dirty="0" err="1"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a:t>
            </a:r>
            <a:r>
              <a:rPr lang="en-US" dirty="0" smtClean="0"/>
              <a:t>= real GDP in period </a:t>
            </a:r>
            <a:r>
              <a:rPr lang="en-US" sz="3000" b="1" i="1" dirty="0" smtClean="0">
                <a:solidFill>
                  <a:srgbClr val="000000"/>
                </a:solidFill>
                <a:latin typeface="Times New Roman" pitchFamily="18" charset="0"/>
                <a:ea typeface="+mn-ea"/>
                <a:cs typeface="Times New Roman" pitchFamily="18" charset="0"/>
              </a:rPr>
              <a:t>t</a:t>
            </a:r>
            <a:r>
              <a:rPr lang="en-US" dirty="0" smtClean="0"/>
              <a:t> </a:t>
            </a:r>
          </a:p>
          <a:p>
            <a:pPr lvl="1">
              <a:defRPr/>
            </a:pPr>
            <a:r>
              <a:rPr lang="en-US" sz="2900" b="1" i="1" dirty="0" err="1" smtClean="0">
                <a:solidFill>
                  <a:srgbClr val="000000"/>
                </a:solidFill>
                <a:latin typeface="Times New Roman" pitchFamily="18" charset="0"/>
                <a:ea typeface="+mn-ea"/>
                <a:cs typeface="Times New Roman" pitchFamily="18" charset="0"/>
              </a:rPr>
              <a:t>Y</a:t>
            </a:r>
            <a:r>
              <a:rPr lang="en-US" sz="2900" b="1" i="1" baseline="-25000" dirty="0" err="1" smtClean="0">
                <a:solidFill>
                  <a:srgbClr val="000000"/>
                </a:solidFill>
                <a:latin typeface="Times New Roman" pitchFamily="18" charset="0"/>
                <a:ea typeface="+mn-ea"/>
                <a:cs typeface="Times New Roman" pitchFamily="18" charset="0"/>
              </a:rPr>
              <a:t>t</a:t>
            </a:r>
            <a:r>
              <a:rPr lang="en-US" sz="2900" b="1" i="1" baseline="-25000" dirty="0" smtClean="0">
                <a:solidFill>
                  <a:srgbClr val="000000"/>
                </a:solidFill>
                <a:latin typeface="Times New Roman" pitchFamily="18" charset="0"/>
                <a:ea typeface="+mn-ea"/>
                <a:cs typeface="Times New Roman" pitchFamily="18" charset="0"/>
              </a:rPr>
              <a:t> </a:t>
            </a:r>
            <a:r>
              <a:rPr lang="en-US" sz="2900" b="1" baseline="-25000" dirty="0" smtClean="0">
                <a:solidFill>
                  <a:srgbClr val="000000"/>
                </a:solidFill>
                <a:latin typeface="Times New Roman" pitchFamily="18" charset="0"/>
                <a:ea typeface="+mn-ea"/>
                <a:cs typeface="Times New Roman" pitchFamily="18" charset="0"/>
              </a:rPr>
              <a:t>-1</a:t>
            </a:r>
            <a:r>
              <a:rPr lang="en-US" dirty="0" smtClean="0"/>
              <a:t> = real GDP in period </a:t>
            </a:r>
            <a:r>
              <a:rPr lang="en-US" sz="3000" b="1" i="1" dirty="0" smtClean="0">
                <a:solidFill>
                  <a:srgbClr val="000000"/>
                </a:solidFill>
                <a:latin typeface="Times New Roman" pitchFamily="18" charset="0"/>
                <a:ea typeface="+mn-ea"/>
                <a:cs typeface="Times New Roman" pitchFamily="18" charset="0"/>
              </a:rPr>
              <a:t>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1</a:t>
            </a:r>
          </a:p>
          <a:p>
            <a:pPr lvl="1">
              <a:defRPr/>
            </a:pPr>
            <a:r>
              <a:rPr lang="en-US" sz="2900" b="1" i="1" dirty="0" err="1" smtClean="0">
                <a:solidFill>
                  <a:srgbClr val="000000"/>
                </a:solidFill>
                <a:latin typeface="Times New Roman" pitchFamily="18" charset="0"/>
                <a:ea typeface="+mn-ea"/>
                <a:cs typeface="Times New Roman" pitchFamily="18" charset="0"/>
              </a:rPr>
              <a:t>Y</a:t>
            </a:r>
            <a:r>
              <a:rPr lang="en-US" sz="2900" b="1" i="1" baseline="-25000" dirty="0" err="1" smtClean="0">
                <a:solidFill>
                  <a:srgbClr val="000000"/>
                </a:solidFill>
                <a:latin typeface="Times New Roman" pitchFamily="18" charset="0"/>
                <a:ea typeface="+mn-ea"/>
                <a:cs typeface="Times New Roman" pitchFamily="18" charset="0"/>
              </a:rPr>
              <a:t>t</a:t>
            </a:r>
            <a:r>
              <a:rPr lang="en-US" sz="2900" b="1" i="1" baseline="-25000" dirty="0" smtClean="0">
                <a:solidFill>
                  <a:srgbClr val="000000"/>
                </a:solidFill>
                <a:latin typeface="Times New Roman" pitchFamily="18" charset="0"/>
                <a:ea typeface="+mn-ea"/>
                <a:cs typeface="Times New Roman" pitchFamily="18" charset="0"/>
              </a:rPr>
              <a:t> </a:t>
            </a:r>
            <a:r>
              <a:rPr lang="en-US" sz="2900" b="1" baseline="-25000" dirty="0" smtClean="0">
                <a:solidFill>
                  <a:srgbClr val="000000"/>
                </a:solidFill>
                <a:latin typeface="Times New Roman" pitchFamily="18" charset="0"/>
                <a:ea typeface="+mn-ea"/>
                <a:cs typeface="Times New Roman" pitchFamily="18" charset="0"/>
              </a:rPr>
              <a:t>+1</a:t>
            </a:r>
            <a:r>
              <a:rPr lang="en-US" dirty="0" smtClean="0"/>
              <a:t> = real GDP in period </a:t>
            </a:r>
            <a:r>
              <a:rPr lang="en-US" sz="3000" b="1" i="1" dirty="0" smtClean="0">
                <a:solidFill>
                  <a:srgbClr val="000000"/>
                </a:solidFill>
                <a:latin typeface="Times New Roman" pitchFamily="18" charset="0"/>
                <a:ea typeface="+mn-ea"/>
                <a:cs typeface="Times New Roman" pitchFamily="18" charset="0"/>
              </a:rPr>
              <a:t>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+ 1</a:t>
            </a:r>
          </a:p>
          <a:p>
            <a:pPr>
              <a:defRPr/>
            </a:pPr>
            <a:r>
              <a:rPr lang="en-US" dirty="0" smtClean="0"/>
              <a:t>We can think of time periods as years. </a:t>
            </a:r>
            <a:br>
              <a:rPr lang="en-US" dirty="0" smtClean="0"/>
            </a:br>
            <a:r>
              <a:rPr lang="en-US" i="1" dirty="0" smtClean="0"/>
              <a:t>E.g</a:t>
            </a:r>
            <a:r>
              <a:rPr lang="en-US" dirty="0" smtClean="0"/>
              <a:t>., if </a:t>
            </a:r>
            <a:r>
              <a:rPr lang="en-US" b="1" i="1" dirty="0" smtClean="0">
                <a:solidFill>
                  <a:srgbClr val="000000"/>
                </a:solidFill>
                <a:latin typeface="Times New Roman" pitchFamily="18" charset="0"/>
                <a:cs typeface="Times New Roman" pitchFamily="18" charset="0"/>
              </a:rPr>
              <a:t>t</a:t>
            </a:r>
            <a:r>
              <a:rPr lang="en-US" dirty="0" smtClean="0"/>
              <a:t> = 2010, then </a:t>
            </a:r>
          </a:p>
          <a:p>
            <a:pPr lvl="1">
              <a:defRPr/>
            </a:pPr>
            <a:r>
              <a:rPr lang="en-US" sz="2900" b="1" i="1" dirty="0" err="1" smtClean="0">
                <a:latin typeface="Times New Roman" pitchFamily="18" charset="0"/>
                <a:cs typeface="Times New Roman" pitchFamily="18" charset="0"/>
              </a:rPr>
              <a:t>Y</a:t>
            </a:r>
            <a:r>
              <a:rPr lang="en-US" sz="2900" b="1" i="1" baseline="-25000" dirty="0" err="1"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  </a:t>
            </a:r>
            <a:r>
              <a:rPr lang="en-US" dirty="0" smtClean="0"/>
              <a:t>= </a:t>
            </a:r>
            <a:r>
              <a:rPr lang="en-US" sz="2900" b="1" i="1" dirty="0" smtClean="0">
                <a:latin typeface="Times New Roman" pitchFamily="18" charset="0"/>
                <a:cs typeface="Times New Roman" pitchFamily="18" charset="0"/>
              </a:rPr>
              <a:t>Y</a:t>
            </a:r>
            <a:r>
              <a:rPr lang="en-US" sz="2900" b="1" baseline="-25000" dirty="0" smtClean="0">
                <a:latin typeface="Times New Roman" pitchFamily="18" charset="0"/>
                <a:cs typeface="Times New Roman" pitchFamily="18" charset="0"/>
              </a:rPr>
              <a:t>2010</a:t>
            </a:r>
            <a:r>
              <a:rPr lang="en-US" sz="2400" dirty="0" smtClean="0">
                <a:latin typeface="Times New Roman" pitchFamily="18" charset="0"/>
                <a:cs typeface="Times New Roman" pitchFamily="18" charset="0"/>
              </a:rPr>
              <a:t>  </a:t>
            </a:r>
            <a:r>
              <a:rPr lang="en-US" dirty="0" smtClean="0"/>
              <a:t>= real GDP in 2010</a:t>
            </a:r>
          </a:p>
          <a:p>
            <a:pPr lvl="1">
              <a:defRPr/>
            </a:pPr>
            <a:r>
              <a:rPr lang="en-US" sz="2900" b="1" i="1" dirty="0" err="1" smtClean="0">
                <a:solidFill>
                  <a:srgbClr val="000000"/>
                </a:solidFill>
                <a:latin typeface="Times New Roman" pitchFamily="18" charset="0"/>
                <a:cs typeface="Times New Roman" pitchFamily="18" charset="0"/>
              </a:rPr>
              <a:t>Y</a:t>
            </a:r>
            <a:r>
              <a:rPr lang="en-US" sz="2900" b="1" i="1" baseline="-25000" dirty="0" err="1" smtClean="0">
                <a:solidFill>
                  <a:srgbClr val="000000"/>
                </a:solidFill>
                <a:latin typeface="Times New Roman" pitchFamily="18" charset="0"/>
                <a:cs typeface="Times New Roman" pitchFamily="18" charset="0"/>
              </a:rPr>
              <a:t>t</a:t>
            </a:r>
            <a:r>
              <a:rPr lang="en-US" sz="2900" b="1" i="1" baseline="-25000" dirty="0" smtClean="0">
                <a:solidFill>
                  <a:srgbClr val="000000"/>
                </a:solidFill>
                <a:latin typeface="Times New Roman" pitchFamily="18" charset="0"/>
                <a:cs typeface="Times New Roman" pitchFamily="18" charset="0"/>
              </a:rPr>
              <a:t> </a:t>
            </a:r>
            <a:r>
              <a:rPr lang="en-US" sz="2900" b="1" baseline="-25000" dirty="0" smtClean="0">
                <a:solidFill>
                  <a:srgbClr val="000000"/>
                </a:solidFill>
                <a:latin typeface="Times New Roman" pitchFamily="18" charset="0"/>
                <a:cs typeface="Times New Roman" pitchFamily="18" charset="0"/>
              </a:rPr>
              <a:t>-1</a:t>
            </a:r>
            <a:r>
              <a:rPr lang="en-US" dirty="0" smtClean="0"/>
              <a:t> = </a:t>
            </a:r>
            <a:r>
              <a:rPr lang="en-US" sz="2900" b="1" i="1" dirty="0" smtClean="0">
                <a:latin typeface="Times New Roman" pitchFamily="18" charset="0"/>
                <a:cs typeface="Times New Roman" pitchFamily="18" charset="0"/>
              </a:rPr>
              <a:t>Y</a:t>
            </a:r>
            <a:r>
              <a:rPr lang="en-US" sz="2900" b="1" baseline="-25000" dirty="0" smtClean="0">
                <a:latin typeface="Times New Roman" pitchFamily="18" charset="0"/>
                <a:cs typeface="Times New Roman" pitchFamily="18" charset="0"/>
              </a:rPr>
              <a:t>2009</a:t>
            </a:r>
            <a:r>
              <a:rPr lang="en-US" sz="2000" dirty="0" smtClean="0">
                <a:latin typeface="Times New Roman" pitchFamily="18" charset="0"/>
                <a:cs typeface="Times New Roman" pitchFamily="18" charset="0"/>
              </a:rPr>
              <a:t>  </a:t>
            </a:r>
            <a:r>
              <a:rPr lang="en-US" dirty="0" smtClean="0"/>
              <a:t>= real GDP in 2009</a:t>
            </a:r>
            <a:endParaRPr lang="en-US" dirty="0" smtClean="0">
              <a:latin typeface="Times New Roman" pitchFamily="18" charset="0"/>
              <a:cs typeface="Times New Roman" pitchFamily="18" charset="0"/>
            </a:endParaRPr>
          </a:p>
          <a:p>
            <a:pPr lvl="1">
              <a:defRPr/>
            </a:pPr>
            <a:r>
              <a:rPr lang="en-US" sz="2900" b="1" i="1" dirty="0" err="1" smtClean="0">
                <a:solidFill>
                  <a:srgbClr val="000000"/>
                </a:solidFill>
                <a:latin typeface="Times New Roman" pitchFamily="18" charset="0"/>
                <a:cs typeface="Times New Roman" pitchFamily="18" charset="0"/>
              </a:rPr>
              <a:t>Y</a:t>
            </a:r>
            <a:r>
              <a:rPr lang="en-US" sz="2900" b="1" i="1" baseline="-25000" dirty="0" err="1" smtClean="0">
                <a:solidFill>
                  <a:srgbClr val="000000"/>
                </a:solidFill>
                <a:latin typeface="Times New Roman" pitchFamily="18" charset="0"/>
                <a:cs typeface="Times New Roman" pitchFamily="18" charset="0"/>
              </a:rPr>
              <a:t>t</a:t>
            </a:r>
            <a:r>
              <a:rPr lang="en-US" sz="2900" b="1" i="1" baseline="-25000" dirty="0" smtClean="0">
                <a:solidFill>
                  <a:srgbClr val="000000"/>
                </a:solidFill>
                <a:latin typeface="Times New Roman" pitchFamily="18" charset="0"/>
                <a:cs typeface="Times New Roman" pitchFamily="18" charset="0"/>
              </a:rPr>
              <a:t> </a:t>
            </a:r>
            <a:r>
              <a:rPr lang="en-US" sz="2900" b="1" baseline="-25000" dirty="0" smtClean="0">
                <a:solidFill>
                  <a:srgbClr val="000000"/>
                </a:solidFill>
                <a:latin typeface="Times New Roman" pitchFamily="18" charset="0"/>
                <a:cs typeface="Times New Roman" pitchFamily="18" charset="0"/>
              </a:rPr>
              <a:t>+1</a:t>
            </a:r>
            <a:r>
              <a:rPr lang="en-US" dirty="0" smtClean="0"/>
              <a:t> = </a:t>
            </a:r>
            <a:r>
              <a:rPr lang="en-US" sz="2900" b="1" i="1" dirty="0" smtClean="0">
                <a:latin typeface="Times New Roman" pitchFamily="18" charset="0"/>
                <a:cs typeface="Times New Roman" pitchFamily="18" charset="0"/>
              </a:rPr>
              <a:t>Y</a:t>
            </a:r>
            <a:r>
              <a:rPr lang="en-US" sz="2900" b="1" baseline="-25000" dirty="0" smtClean="0">
                <a:latin typeface="Times New Roman" pitchFamily="18" charset="0"/>
                <a:cs typeface="Times New Roman" pitchFamily="18" charset="0"/>
              </a:rPr>
              <a:t>2011</a:t>
            </a:r>
            <a:r>
              <a:rPr lang="en-US" sz="2000" dirty="0" smtClean="0">
                <a:latin typeface="Times New Roman" pitchFamily="18" charset="0"/>
                <a:cs typeface="Times New Roman" pitchFamily="18" charset="0"/>
              </a:rPr>
              <a:t>  </a:t>
            </a:r>
            <a:r>
              <a:rPr lang="en-US" dirty="0" smtClean="0"/>
              <a:t>= real GDP in 2011</a:t>
            </a:r>
            <a:endParaRPr lang="en-US" dirty="0" smtClean="0">
              <a:latin typeface="Times New Roman" pitchFamily="18" charset="0"/>
              <a:cs typeface="Times New Roman" pitchFamily="18" charset="0"/>
            </a:endParaRPr>
          </a:p>
          <a:p>
            <a:pPr>
              <a:defRPr/>
            </a:pPr>
            <a:endParaRPr lang="en-US" dirty="0" smtClean="0"/>
          </a:p>
        </p:txBody>
      </p:sp>
    </p:spTree>
    <p:extLst>
      <p:ext uri="{BB962C8B-B14F-4D97-AF65-F5344CB8AC3E}">
        <p14:creationId xmlns:p14="http://schemas.microsoft.com/office/powerpoint/2010/main" val="218206097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left)">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left)">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wipe(left)">
                                      <p:cBhvr>
                                        <p:cTn id="22" dur="500"/>
                                        <p:tgtEl>
                                          <p:spTgt spid="35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wipe(left)">
                                      <p:cBhvr>
                                        <p:cTn id="27" dur="500"/>
                                        <p:tgtEl>
                                          <p:spTgt spid="35843">
                                            <p:txEl>
                                              <p:pRg st="4" end="4"/>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Effect transition="in" filter="wipe(left)">
                                      <p:cBhvr>
                                        <p:cTn id="31" dur="500"/>
                                        <p:tgtEl>
                                          <p:spTgt spid="35843">
                                            <p:txEl>
                                              <p:pRg st="5" end="5"/>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5843">
                                            <p:txEl>
                                              <p:pRg st="6" end="6"/>
                                            </p:txEl>
                                          </p:spTgt>
                                        </p:tgtEl>
                                        <p:attrNameLst>
                                          <p:attrName>style.visibility</p:attrName>
                                        </p:attrNameLst>
                                      </p:cBhvr>
                                      <p:to>
                                        <p:strVal val="visible"/>
                                      </p:to>
                                    </p:set>
                                    <p:animEffect transition="in" filter="wipe(left)">
                                      <p:cBhvr>
                                        <p:cTn id="34" dur="500"/>
                                        <p:tgtEl>
                                          <p:spTgt spid="35843">
                                            <p:txEl>
                                              <p:pRg st="6" end="6"/>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animEffect transition="in" filter="wipe(left)">
                                      <p:cBhvr>
                                        <p:cTn id="37" dur="5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The model’s elements</a:t>
            </a:r>
          </a:p>
        </p:txBody>
      </p:sp>
      <p:sp>
        <p:nvSpPr>
          <p:cNvPr id="59395" name="Content Placeholder 2"/>
          <p:cNvSpPr>
            <a:spLocks noGrp="1"/>
          </p:cNvSpPr>
          <p:nvPr>
            <p:ph idx="1"/>
          </p:nvPr>
        </p:nvSpPr>
        <p:spPr/>
        <p:txBody>
          <a:bodyPr/>
          <a:lstStyle/>
          <a:p>
            <a:r>
              <a:rPr lang="en-US" dirty="0" smtClean="0"/>
              <a:t>The model has five equations and five endogenous variables:  </a:t>
            </a:r>
            <a:br>
              <a:rPr lang="en-US" dirty="0" smtClean="0"/>
            </a:br>
            <a:r>
              <a:rPr lang="en-US" dirty="0" smtClean="0"/>
              <a:t>output, inflation, the real interest rate, </a:t>
            </a:r>
            <a:br>
              <a:rPr lang="en-US" dirty="0" smtClean="0"/>
            </a:br>
            <a:r>
              <a:rPr lang="en-US" dirty="0" smtClean="0"/>
              <a:t>the nominal interest rate, and expected inflation.  </a:t>
            </a:r>
          </a:p>
          <a:p>
            <a:r>
              <a:rPr lang="en-US" dirty="0" smtClean="0"/>
              <a:t>The equations may use different notation, </a:t>
            </a:r>
            <a:br>
              <a:rPr lang="en-US" dirty="0" smtClean="0"/>
            </a:br>
            <a:r>
              <a:rPr lang="en-US" dirty="0" smtClean="0"/>
              <a:t>but they are conceptually similar to things </a:t>
            </a:r>
            <a:br>
              <a:rPr lang="en-US" dirty="0" smtClean="0"/>
            </a:br>
            <a:r>
              <a:rPr lang="en-US" dirty="0" smtClean="0"/>
              <a:t>you’ve already learned.  </a:t>
            </a:r>
          </a:p>
          <a:p>
            <a:r>
              <a:rPr lang="en-US" dirty="0" smtClean="0"/>
              <a:t>The first equation is for output…</a:t>
            </a:r>
          </a:p>
          <a:p>
            <a:endParaRPr lang="en-US" dirty="0" smtClean="0"/>
          </a:p>
        </p:txBody>
      </p:sp>
    </p:spTree>
    <p:extLst>
      <p:ext uri="{BB962C8B-B14F-4D97-AF65-F5344CB8AC3E}">
        <p14:creationId xmlns:p14="http://schemas.microsoft.com/office/powerpoint/2010/main" val="279295117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Rectangle 23"/>
          <p:cNvSpPr/>
          <p:nvPr/>
        </p:nvSpPr>
        <p:spPr>
          <a:xfrm>
            <a:off x="2008188" y="1544638"/>
            <a:ext cx="5081587" cy="7334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Title 1"/>
          <p:cNvSpPr>
            <a:spLocks noGrp="1"/>
          </p:cNvSpPr>
          <p:nvPr>
            <p:ph type="title"/>
          </p:nvPr>
        </p:nvSpPr>
        <p:spPr>
          <a:xfrm>
            <a:off x="466725" y="327025"/>
            <a:ext cx="8245475" cy="939800"/>
          </a:xfrm>
        </p:spPr>
        <p:txBody>
          <a:bodyPr/>
          <a:lstStyle/>
          <a:p>
            <a:pPr algn="ctr">
              <a:lnSpc>
                <a:spcPct val="110000"/>
              </a:lnSpc>
            </a:pPr>
            <a:r>
              <a:rPr lang="en-US" sz="3200" dirty="0" smtClean="0"/>
              <a:t>Output:  </a:t>
            </a:r>
            <a:br>
              <a:rPr lang="en-US" sz="3200" dirty="0" smtClean="0"/>
            </a:br>
            <a:r>
              <a:rPr lang="en-US" sz="3200" dirty="0" smtClean="0"/>
              <a:t>The Demand for Goods and Services</a:t>
            </a:r>
          </a:p>
        </p:txBody>
      </p:sp>
      <p:graphicFrame>
        <p:nvGraphicFramePr>
          <p:cNvPr id="1026" name="Object 2"/>
          <p:cNvGraphicFramePr>
            <a:graphicFrameLocks noChangeAspect="1"/>
          </p:cNvGraphicFramePr>
          <p:nvPr/>
        </p:nvGraphicFramePr>
        <p:xfrm>
          <a:off x="2130425" y="1550988"/>
          <a:ext cx="4876800" cy="722312"/>
        </p:xfrm>
        <a:graphic>
          <a:graphicData uri="http://schemas.openxmlformats.org/presentationml/2006/ole">
            <mc:AlternateContent xmlns:mc="http://schemas.openxmlformats.org/markup-compatibility/2006">
              <mc:Choice xmlns:v="urn:schemas-microsoft-com:vml" Requires="v">
                <p:oleObj spid="_x0000_s1053" name="Equation" r:id="rId4" imgW="1625400" imgH="241200" progId="Equation.DSMT4">
                  <p:embed/>
                </p:oleObj>
              </mc:Choice>
              <mc:Fallback>
                <p:oleObj name="Equation" r:id="rId4" imgW="162540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0425" y="1550988"/>
                        <a:ext cx="48768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4"/>
          <p:cNvGraphicFramePr>
            <a:graphicFrameLocks noChangeAspect="1"/>
          </p:cNvGraphicFramePr>
          <p:nvPr/>
        </p:nvGraphicFramePr>
        <p:xfrm>
          <a:off x="6226175" y="2635250"/>
          <a:ext cx="2011363" cy="501650"/>
        </p:xfrm>
        <a:graphic>
          <a:graphicData uri="http://schemas.openxmlformats.org/presentationml/2006/ole">
            <mc:AlternateContent xmlns:mc="http://schemas.openxmlformats.org/markup-compatibility/2006">
              <mc:Choice xmlns:v="urn:schemas-microsoft-com:vml" Requires="v">
                <p:oleObj spid="_x0000_s1054" name="Equation" r:id="rId6" imgW="812520" imgH="203040" progId="Equation.DSMT4">
                  <p:embed/>
                </p:oleObj>
              </mc:Choice>
              <mc:Fallback>
                <p:oleObj name="Equation" r:id="rId6" imgW="81252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6175" y="2635250"/>
                        <a:ext cx="2011363"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4"/>
          <p:cNvGrpSpPr>
            <a:grpSpLocks/>
          </p:cNvGrpSpPr>
          <p:nvPr/>
        </p:nvGrpSpPr>
        <p:grpSpPr bwMode="auto">
          <a:xfrm>
            <a:off x="779463" y="2159000"/>
            <a:ext cx="1319212" cy="985838"/>
            <a:chOff x="779489" y="2158587"/>
            <a:chExt cx="1319134" cy="986715"/>
          </a:xfrm>
        </p:grpSpPr>
        <p:sp>
          <p:nvSpPr>
            <p:cNvPr id="1038" name="TextBox 5"/>
            <p:cNvSpPr txBox="1">
              <a:spLocks noChangeArrowheads="1"/>
            </p:cNvSpPr>
            <p:nvPr/>
          </p:nvSpPr>
          <p:spPr bwMode="auto">
            <a:xfrm>
              <a:off x="779489" y="2668248"/>
              <a:ext cx="124418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output</a:t>
              </a:r>
            </a:p>
          </p:txBody>
        </p:sp>
        <p:cxnSp>
          <p:nvCxnSpPr>
            <p:cNvPr id="15" name="Straight Arrow Connector 14"/>
            <p:cNvCxnSpPr/>
            <p:nvPr/>
          </p:nvCxnSpPr>
          <p:spPr>
            <a:xfrm rot="5400000" flipH="1" flipV="1">
              <a:off x="1581674" y="2165979"/>
              <a:ext cx="524341" cy="509557"/>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3" name="Group 27"/>
          <p:cNvGrpSpPr>
            <a:grpSpLocks/>
          </p:cNvGrpSpPr>
          <p:nvPr/>
        </p:nvGrpSpPr>
        <p:grpSpPr bwMode="auto">
          <a:xfrm>
            <a:off x="2716213" y="2236788"/>
            <a:ext cx="1243012" cy="1787525"/>
            <a:chOff x="2715718" y="2257824"/>
            <a:chExt cx="1244184" cy="1787533"/>
          </a:xfrm>
        </p:grpSpPr>
        <p:sp>
          <p:nvSpPr>
            <p:cNvPr id="1036" name="TextBox 6"/>
            <p:cNvSpPr txBox="1">
              <a:spLocks noChangeArrowheads="1"/>
            </p:cNvSpPr>
            <p:nvPr/>
          </p:nvSpPr>
          <p:spPr bwMode="auto">
            <a:xfrm>
              <a:off x="2715718" y="2798862"/>
              <a:ext cx="1244184"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natural level of output</a:t>
              </a:r>
            </a:p>
          </p:txBody>
        </p:sp>
        <p:cxnSp>
          <p:nvCxnSpPr>
            <p:cNvPr id="18" name="Straight Arrow Connector 17"/>
            <p:cNvCxnSpPr/>
            <p:nvPr/>
          </p:nvCxnSpPr>
          <p:spPr>
            <a:xfrm rot="5400000" flipH="1" flipV="1">
              <a:off x="3028238" y="2557067"/>
              <a:ext cx="601665" cy="3178"/>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4" name="Group 28"/>
          <p:cNvGrpSpPr>
            <a:grpSpLocks/>
          </p:cNvGrpSpPr>
          <p:nvPr/>
        </p:nvGrpSpPr>
        <p:grpSpPr bwMode="auto">
          <a:xfrm>
            <a:off x="4456113" y="2195513"/>
            <a:ext cx="1243012" cy="1858962"/>
            <a:chOff x="4540742" y="2302210"/>
            <a:chExt cx="1244184" cy="1859290"/>
          </a:xfrm>
        </p:grpSpPr>
        <p:sp>
          <p:nvSpPr>
            <p:cNvPr id="1034" name="TextBox 7"/>
            <p:cNvSpPr txBox="1">
              <a:spLocks noChangeArrowheads="1"/>
            </p:cNvSpPr>
            <p:nvPr/>
          </p:nvSpPr>
          <p:spPr bwMode="auto">
            <a:xfrm>
              <a:off x="4540742" y="2915005"/>
              <a:ext cx="1244184"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real interest rate</a:t>
              </a:r>
            </a:p>
          </p:txBody>
        </p:sp>
        <p:cxnSp>
          <p:nvCxnSpPr>
            <p:cNvPr id="20" name="Straight Arrow Connector 19"/>
            <p:cNvCxnSpPr/>
            <p:nvPr/>
          </p:nvCxnSpPr>
          <p:spPr>
            <a:xfrm rot="16200000" flipV="1">
              <a:off x="4668919" y="2563336"/>
              <a:ext cx="685921" cy="163667"/>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784225" y="4756150"/>
            <a:ext cx="7370763" cy="862013"/>
          </a:xfrm>
          <a:prstGeom prst="rect">
            <a:avLst/>
          </a:prstGeom>
          <a:solidFill>
            <a:srgbClr val="FFCCCC"/>
          </a:solidFill>
          <a:effectLst>
            <a:outerShdw blurRad="50800" dist="38100" dir="2700000" algn="tl" rotWithShape="0">
              <a:prstClr val="black">
                <a:alpha val="40000"/>
              </a:prstClr>
            </a:outerShdw>
          </a:effectLst>
        </p:spPr>
        <p:txBody>
          <a:bodyPr>
            <a:spAutoFit/>
          </a:bodyPr>
          <a:lstStyle/>
          <a:p>
            <a:pPr>
              <a:defRPr/>
            </a:pPr>
            <a:r>
              <a:rPr lang="en-US" sz="2500" dirty="0"/>
              <a:t>Negative relation between output and interest rate, same intuition as </a:t>
            </a:r>
            <a:r>
              <a:rPr lang="en-US" sz="2500" i="1" dirty="0"/>
              <a:t>IS</a:t>
            </a:r>
            <a:r>
              <a:rPr lang="en-US" sz="2500" dirty="0"/>
              <a:t> curve.</a:t>
            </a:r>
          </a:p>
        </p:txBody>
      </p:sp>
    </p:spTree>
    <p:extLst>
      <p:ext uri="{BB962C8B-B14F-4D97-AF65-F5344CB8AC3E}">
        <p14:creationId xmlns:p14="http://schemas.microsoft.com/office/powerpoint/2010/main" val="14310723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008188" y="1544638"/>
            <a:ext cx="5081587" cy="73342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itle 1"/>
          <p:cNvSpPr>
            <a:spLocks noGrp="1"/>
          </p:cNvSpPr>
          <p:nvPr>
            <p:ph type="title"/>
          </p:nvPr>
        </p:nvSpPr>
        <p:spPr>
          <a:xfrm>
            <a:off x="466725" y="327025"/>
            <a:ext cx="8245475" cy="939800"/>
          </a:xfrm>
        </p:spPr>
        <p:txBody>
          <a:bodyPr/>
          <a:lstStyle/>
          <a:p>
            <a:pPr algn="ctr">
              <a:lnSpc>
                <a:spcPct val="110000"/>
              </a:lnSpc>
            </a:pPr>
            <a:r>
              <a:rPr lang="en-US" sz="3200" dirty="0" smtClean="0"/>
              <a:t>Output:  </a:t>
            </a:r>
            <a:br>
              <a:rPr lang="en-US" sz="3200" dirty="0" smtClean="0"/>
            </a:br>
            <a:r>
              <a:rPr lang="en-US" sz="3200" dirty="0" smtClean="0"/>
              <a:t>The Demand for Goods and Services</a:t>
            </a:r>
          </a:p>
        </p:txBody>
      </p:sp>
      <p:graphicFrame>
        <p:nvGraphicFramePr>
          <p:cNvPr id="2050" name="Object 2"/>
          <p:cNvGraphicFramePr>
            <a:graphicFrameLocks noChangeAspect="1"/>
          </p:cNvGraphicFramePr>
          <p:nvPr/>
        </p:nvGraphicFramePr>
        <p:xfrm>
          <a:off x="2130425" y="1550988"/>
          <a:ext cx="4876800" cy="722312"/>
        </p:xfrm>
        <a:graphic>
          <a:graphicData uri="http://schemas.openxmlformats.org/presentationml/2006/ole">
            <mc:AlternateContent xmlns:mc="http://schemas.openxmlformats.org/markup-compatibility/2006">
              <mc:Choice xmlns:v="urn:schemas-microsoft-com:vml" Requires="v">
                <p:oleObj spid="_x0000_s2090" name="Equation" r:id="rId4" imgW="1625400" imgH="241200" progId="Equation.DSMT4">
                  <p:embed/>
                </p:oleObj>
              </mc:Choice>
              <mc:Fallback>
                <p:oleObj name="Equation" r:id="rId4" imgW="162540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0425" y="1550988"/>
                        <a:ext cx="487680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5"/>
          <p:cNvGrpSpPr>
            <a:grpSpLocks/>
          </p:cNvGrpSpPr>
          <p:nvPr/>
        </p:nvGrpSpPr>
        <p:grpSpPr bwMode="auto">
          <a:xfrm>
            <a:off x="6761163" y="2185988"/>
            <a:ext cx="1957387" cy="2554287"/>
            <a:chOff x="6760564" y="2186647"/>
            <a:chExt cx="1958134" cy="2554300"/>
          </a:xfrm>
        </p:grpSpPr>
        <p:sp>
          <p:nvSpPr>
            <p:cNvPr id="2063" name="TextBox 12"/>
            <p:cNvSpPr txBox="1">
              <a:spLocks noChangeArrowheads="1"/>
            </p:cNvSpPr>
            <p:nvPr/>
          </p:nvSpPr>
          <p:spPr bwMode="auto">
            <a:xfrm>
              <a:off x="6760564" y="2725011"/>
              <a:ext cx="1958134"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demand shock, random and zero on average</a:t>
              </a:r>
            </a:p>
          </p:txBody>
        </p:sp>
        <p:cxnSp>
          <p:nvCxnSpPr>
            <p:cNvPr id="14" name="Straight Arrow Connector 13"/>
            <p:cNvCxnSpPr/>
            <p:nvPr/>
          </p:nvCxnSpPr>
          <p:spPr>
            <a:xfrm rot="16200000" flipV="1">
              <a:off x="6980624" y="2195275"/>
              <a:ext cx="566740" cy="549485"/>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3" name="Group 43"/>
          <p:cNvGrpSpPr>
            <a:grpSpLocks/>
          </p:cNvGrpSpPr>
          <p:nvPr/>
        </p:nvGrpSpPr>
        <p:grpSpPr bwMode="auto">
          <a:xfrm>
            <a:off x="949325" y="2189163"/>
            <a:ext cx="3292475" cy="2355850"/>
            <a:chOff x="949841" y="2188568"/>
            <a:chExt cx="3292375" cy="2357189"/>
          </a:xfrm>
        </p:grpSpPr>
        <p:cxnSp>
          <p:nvCxnSpPr>
            <p:cNvPr id="19" name="Straight Arrow Connector 18"/>
            <p:cNvCxnSpPr/>
            <p:nvPr/>
          </p:nvCxnSpPr>
          <p:spPr>
            <a:xfrm rot="5400000" flipH="1" flipV="1">
              <a:off x="3077457" y="2237349"/>
              <a:ext cx="1213539" cy="1115978"/>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2062" name="TextBox 24"/>
            <p:cNvSpPr txBox="1">
              <a:spLocks noChangeArrowheads="1"/>
            </p:cNvSpPr>
            <p:nvPr/>
          </p:nvSpPr>
          <p:spPr bwMode="auto">
            <a:xfrm>
              <a:off x="949841" y="2914541"/>
              <a:ext cx="220105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a:t>measures the interest-rate sensitivity of demand</a:t>
              </a:r>
            </a:p>
          </p:txBody>
        </p:sp>
      </p:grpSp>
      <p:grpSp>
        <p:nvGrpSpPr>
          <p:cNvPr id="4" name="Group 48"/>
          <p:cNvGrpSpPr>
            <a:grpSpLocks/>
          </p:cNvGrpSpPr>
          <p:nvPr/>
        </p:nvGrpSpPr>
        <p:grpSpPr bwMode="auto">
          <a:xfrm>
            <a:off x="3522663" y="2233613"/>
            <a:ext cx="3061525" cy="3343275"/>
            <a:chOff x="3522109" y="2232838"/>
            <a:chExt cx="3062555" cy="3344530"/>
          </a:xfrm>
        </p:grpSpPr>
        <p:cxnSp>
          <p:nvCxnSpPr>
            <p:cNvPr id="27" name="Straight Arrow Connector 26"/>
            <p:cNvCxnSpPr/>
            <p:nvPr/>
          </p:nvCxnSpPr>
          <p:spPr>
            <a:xfrm rot="5400000" flipH="1" flipV="1">
              <a:off x="4741697" y="2626693"/>
              <a:ext cx="1159310" cy="371600"/>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2059" name="TextBox 27"/>
            <p:cNvSpPr txBox="1">
              <a:spLocks noChangeArrowheads="1"/>
            </p:cNvSpPr>
            <p:nvPr/>
          </p:nvSpPr>
          <p:spPr bwMode="auto">
            <a:xfrm>
              <a:off x="3604603" y="3423863"/>
              <a:ext cx="277318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500" i="1" dirty="0" smtClean="0"/>
                <a:t>“Natural </a:t>
              </a:r>
              <a:r>
                <a:rPr lang="en-US" sz="2500" i="1" dirty="0"/>
                <a:t>rate of </a:t>
              </a:r>
              <a:r>
                <a:rPr lang="en-US" sz="2500" i="1" dirty="0" smtClean="0"/>
                <a:t>interest.”</a:t>
              </a:r>
              <a:r>
                <a:rPr lang="en-US" sz="2500" i="1" dirty="0"/>
                <a:t/>
              </a:r>
              <a:br>
                <a:rPr lang="en-US" sz="2500" i="1" dirty="0"/>
              </a:br>
              <a:r>
                <a:rPr lang="en-US" sz="2500" i="1" dirty="0" smtClean="0"/>
                <a:t>In </a:t>
              </a:r>
              <a:r>
                <a:rPr lang="en-US" sz="2500" i="1" dirty="0"/>
                <a:t>absence of demand shocks, </a:t>
              </a:r>
            </a:p>
          </p:txBody>
        </p:sp>
        <p:graphicFrame>
          <p:nvGraphicFramePr>
            <p:cNvPr id="2051" name="Object 4"/>
            <p:cNvGraphicFramePr>
              <a:graphicFrameLocks noChangeAspect="1"/>
            </p:cNvGraphicFramePr>
            <p:nvPr/>
          </p:nvGraphicFramePr>
          <p:xfrm>
            <a:off x="3522109" y="4977293"/>
            <a:ext cx="1041400" cy="600075"/>
          </p:xfrm>
          <a:graphic>
            <a:graphicData uri="http://schemas.openxmlformats.org/presentationml/2006/ole">
              <mc:AlternateContent xmlns:mc="http://schemas.openxmlformats.org/markup-compatibility/2006">
                <mc:Choice xmlns:v="urn:schemas-microsoft-com:vml" Requires="v">
                  <p:oleObj spid="_x0000_s2091" name="Equation" r:id="rId6" imgW="419040" imgH="241200" progId="Equation.DSMT4">
                    <p:embed/>
                  </p:oleObj>
                </mc:Choice>
                <mc:Fallback>
                  <p:oleObj name="Equation" r:id="rId6" imgW="41904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2109" y="4977293"/>
                          <a:ext cx="10414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Rectangle 31"/>
            <p:cNvSpPr>
              <a:spLocks noChangeArrowheads="1"/>
            </p:cNvSpPr>
            <p:nvPr/>
          </p:nvSpPr>
          <p:spPr bwMode="auto">
            <a:xfrm>
              <a:off x="4598686" y="5011610"/>
              <a:ext cx="9492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500" i="1" dirty="0">
                  <a:solidFill>
                    <a:srgbClr val="000000"/>
                  </a:solidFill>
                </a:rPr>
                <a:t>when</a:t>
              </a:r>
              <a:endParaRPr lang="en-US" dirty="0"/>
            </a:p>
          </p:txBody>
        </p:sp>
        <p:graphicFrame>
          <p:nvGraphicFramePr>
            <p:cNvPr id="2052" name="Object 5"/>
            <p:cNvGraphicFramePr>
              <a:graphicFrameLocks noChangeAspect="1"/>
            </p:cNvGraphicFramePr>
            <p:nvPr>
              <p:extLst>
                <p:ext uri="{D42A27DB-BD31-4B8C-83A1-F6EECF244321}">
                  <p14:modId xmlns:p14="http://schemas.microsoft.com/office/powerpoint/2010/main" val="642917672"/>
                </p:ext>
              </p:extLst>
            </p:nvPr>
          </p:nvGraphicFramePr>
          <p:xfrm>
            <a:off x="5597239" y="4998890"/>
            <a:ext cx="987425" cy="574675"/>
          </p:xfrm>
          <a:graphic>
            <a:graphicData uri="http://schemas.openxmlformats.org/presentationml/2006/ole">
              <mc:AlternateContent xmlns:mc="http://schemas.openxmlformats.org/markup-compatibility/2006">
                <mc:Choice xmlns:v="urn:schemas-microsoft-com:vml" Requires="v">
                  <p:oleObj spid="_x0000_s2092" name="Equation" r:id="rId8" imgW="393480" imgH="228600" progId="Equation.DSMT4">
                    <p:embed/>
                  </p:oleObj>
                </mc:Choice>
                <mc:Fallback>
                  <p:oleObj name="Equation" r:id="rId8" imgW="3934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97239" y="4998890"/>
                          <a:ext cx="9874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4905436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2366</TotalTime>
  <Words>5273</Words>
  <Application>Microsoft Macintosh PowerPoint</Application>
  <PresentationFormat>On-screen Show (4:3)</PresentationFormat>
  <Paragraphs>550</Paragraphs>
  <Slides>55</Slides>
  <Notes>55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55</vt:i4>
      </vt:variant>
    </vt:vector>
  </HeadingPairs>
  <TitlesOfParts>
    <vt:vector size="59" baseType="lpstr">
      <vt:lpstr>14_Default Design</vt:lpstr>
      <vt:lpstr>Equation</vt:lpstr>
      <vt:lpstr>Excel.Chart.8</vt:lpstr>
      <vt:lpstr>Chart</vt:lpstr>
      <vt:lpstr>PowerPoint Presentation</vt:lpstr>
      <vt:lpstr>IN THIS CHAPTER, YOU WILL LEARN:</vt:lpstr>
      <vt:lpstr>Introduction</vt:lpstr>
      <vt:lpstr>Introduction</vt:lpstr>
      <vt:lpstr>How the dynamic AD-AS model is different from the standard model</vt:lpstr>
      <vt:lpstr>Keeping track of time</vt:lpstr>
      <vt:lpstr>The model’s elements</vt:lpstr>
      <vt:lpstr>Output:   The Demand for Goods and Services</vt:lpstr>
      <vt:lpstr>Output:   The Demand for Goods and Services</vt:lpstr>
      <vt:lpstr>The Real Interest Rate:   The Fisher Equation</vt:lpstr>
      <vt:lpstr>Inflation:   The Phillips Curve</vt:lpstr>
      <vt:lpstr>Expected Inflation:   Adaptive Expectations</vt:lpstr>
      <vt:lpstr>The Nominal Interest Rate:   The Monetary-Policy Rule</vt:lpstr>
      <vt:lpstr>The Nominal Interest Rate:   The Monetary-Policy Rule</vt:lpstr>
      <vt:lpstr>CASE STUDY The Taylor rule</vt:lpstr>
      <vt:lpstr>CASE STUDY The Taylor rule</vt:lpstr>
      <vt:lpstr>The model’s variables and parameters</vt:lpstr>
      <vt:lpstr>The model’s variables and parameters</vt:lpstr>
      <vt:lpstr>The model’s variables and parameters</vt:lpstr>
      <vt:lpstr>The model’s long-run equilibrium</vt:lpstr>
      <vt:lpstr>The model’s long-run equilibrium</vt:lpstr>
      <vt:lpstr>The Dynamic Aggregate Supply Curve</vt:lpstr>
      <vt:lpstr>The Dynamic Aggregate Supply Curve</vt:lpstr>
      <vt:lpstr>The Dynamic Aggregate Demand Curve</vt:lpstr>
      <vt:lpstr>The Dynamic Aggregate Demand Curve</vt:lpstr>
      <vt:lpstr>The Dynamic Aggregate Demand Curve</vt:lpstr>
      <vt:lpstr>The Dynamic Aggregate Demand Curve</vt:lpstr>
      <vt:lpstr>The short-run equilibrium</vt:lpstr>
      <vt:lpstr>Long-run growth</vt:lpstr>
      <vt:lpstr>A shock to aggregate supply</vt:lpstr>
      <vt:lpstr>Parameter values for simulations</vt:lpstr>
      <vt:lpstr>The dynamic response to a supply shock</vt:lpstr>
      <vt:lpstr>The dynamic response to a supply shock</vt:lpstr>
      <vt:lpstr>The dynamic response to a supply shock</vt:lpstr>
      <vt:lpstr>The dynamic response to a supply shock</vt:lpstr>
      <vt:lpstr>A shock to aggregate demand</vt:lpstr>
      <vt:lpstr>The dynamic response to a demand shock</vt:lpstr>
      <vt:lpstr>The dynamic response to a demand shock</vt:lpstr>
      <vt:lpstr>The dynamic response to a demand shock</vt:lpstr>
      <vt:lpstr>The dynamic response to a demand shock</vt:lpstr>
      <vt:lpstr>A shift in monetary policy</vt:lpstr>
      <vt:lpstr>The dynamic response to a reduction in  target inflation</vt:lpstr>
      <vt:lpstr>The dynamic response to a reduction in  target inflation</vt:lpstr>
      <vt:lpstr>The dynamic response to a reduction in  target inflation</vt:lpstr>
      <vt:lpstr>The dynamic response to a reduction in  target inflation</vt:lpstr>
      <vt:lpstr>APPLICATION: Output variability vs. inflation variability</vt:lpstr>
      <vt:lpstr>APPLICATION: Output variability vs. inflation variability</vt:lpstr>
      <vt:lpstr>APPLICATION: Output variability vs. inflation variability</vt:lpstr>
      <vt:lpstr>APPLICATION: The Taylor principle</vt:lpstr>
      <vt:lpstr>APPLICATION: The Taylor principle</vt:lpstr>
      <vt:lpstr>APPLICATION: The Taylor principle</vt:lpstr>
      <vt:lpstr>APPLICATION: The Taylor principle</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225</cp:revision>
  <dcterms:created xsi:type="dcterms:W3CDTF">2006-04-29T00:50:43Z</dcterms:created>
  <dcterms:modified xsi:type="dcterms:W3CDTF">2015-05-28T15:52:54Z</dcterms:modified>
</cp:coreProperties>
</file>