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12.xml" ContentType="application/vnd.openxmlformats-officedocument.presentationml.notesSlide+xml"/>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4.xml" ContentType="application/vnd.openxmlformats-officedocument.presentationml.notesSlide+xml"/>
  <Override PartName="/ppt/embeddings/oleObject1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50"/>
  </p:notesMasterIdLst>
  <p:sldIdLst>
    <p:sldId id="374" r:id="rId2"/>
    <p:sldId id="377"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378" r:id="rId44"/>
    <p:sldId id="406" r:id="rId45"/>
    <p:sldId id="407" r:id="rId46"/>
    <p:sldId id="408" r:id="rId47"/>
    <p:sldId id="409" r:id="rId48"/>
    <p:sldId id="41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4" autoAdjust="0"/>
    <p:restoredTop sz="81257" autoAdjust="0"/>
  </p:normalViewPr>
  <p:slideViewPr>
    <p:cSldViewPr snapToGrid="0">
      <p:cViewPr>
        <p:scale>
          <a:sx n="90" d="100"/>
          <a:sy n="90" d="100"/>
        </p:scale>
        <p:origin x="-1104"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8448"/>
    </p:cViewPr>
  </p:sorterViewPr>
  <p:notesViewPr>
    <p:cSldViewPr snapToGrid="0">
      <p:cViewPr>
        <p:scale>
          <a:sx n="150" d="100"/>
          <a:sy n="150" d="100"/>
        </p:scale>
        <p:origin x="-136" y="336"/>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10000"/>
              </a:spcBef>
            </a:pPr>
            <a:r>
              <a:rPr lang="en-US" sz="1200" dirty="0" smtClean="0"/>
              <a:t>This long chapter is a survey of the most prominent work on consumption since Keynes.  It is particularly useful to students who expect to continue with graduate studies in economics.  </a:t>
            </a:r>
          </a:p>
          <a:p>
            <a:pPr>
              <a:spcBef>
                <a:spcPct val="10000"/>
              </a:spcBef>
            </a:pPr>
            <a:endParaRPr lang="en-US" sz="1200" dirty="0" smtClean="0"/>
          </a:p>
          <a:p>
            <a:pPr>
              <a:spcBef>
                <a:spcPct val="10000"/>
              </a:spcBef>
            </a:pPr>
            <a:r>
              <a:rPr lang="en-US" sz="1200" dirty="0" smtClean="0"/>
              <a:t>After reviewing the Keynesian consumption function and its implications, the chapter presents Irving Fisher’s theory of </a:t>
            </a:r>
            <a:r>
              <a:rPr lang="en-US" sz="1200" dirty="0" err="1" smtClean="0"/>
              <a:t>intertemporal</a:t>
            </a:r>
            <a:r>
              <a:rPr lang="en-US" sz="1200" dirty="0" smtClean="0"/>
              <a:t> choice, the basis for much subsequent work on consumption.  This section of the chapter uses indifference curves and budget constraints.  The chapter and this PowerPoint presentation do not require or assume that students know these tools.  But if they do not, this section of the chapter is the most difficult.  </a:t>
            </a:r>
          </a:p>
          <a:p>
            <a:pPr>
              <a:spcBef>
                <a:spcPct val="10000"/>
              </a:spcBef>
            </a:pPr>
            <a:endParaRPr lang="en-US" sz="1200" dirty="0" smtClean="0"/>
          </a:p>
          <a:p>
            <a:pPr>
              <a:spcBef>
                <a:spcPct val="10000"/>
              </a:spcBef>
            </a:pPr>
            <a:r>
              <a:rPr lang="en-US" sz="1200" dirty="0" smtClean="0"/>
              <a:t>The chapter then presents the Life-Cycle and Permanent Income Hypotheses, and discusses Hall’s Random Walk Hypothesis.  </a:t>
            </a:r>
          </a:p>
          <a:p>
            <a:pPr>
              <a:spcBef>
                <a:spcPct val="10000"/>
              </a:spcBef>
            </a:pPr>
            <a:endParaRPr lang="en-US" sz="1200" dirty="0" smtClean="0"/>
          </a:p>
          <a:p>
            <a:pPr>
              <a:spcBef>
                <a:spcPct val="10000"/>
              </a:spcBef>
            </a:pPr>
            <a:r>
              <a:rPr lang="en-US" sz="1200" dirty="0" smtClean="0"/>
              <a:t>Finally, there is a brief discussion of some very recent work by </a:t>
            </a:r>
            <a:r>
              <a:rPr lang="en-US" sz="1200" dirty="0" err="1" smtClean="0"/>
              <a:t>Laibson</a:t>
            </a:r>
            <a:r>
              <a:rPr lang="en-US" sz="1200" dirty="0" smtClean="0"/>
              <a:t> and others on psychology and economics, in particular how the pull of instant gratification can cause consumers to deviate from perfect rationality. </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F89F62-1D95-438F-B3E1-472B4997BD7B}" type="slidenum">
              <a:rPr lang="en-US" smtClean="0"/>
              <a:pPr/>
              <a:t>9</a:t>
            </a:fld>
            <a:endParaRPr lang="en-US"/>
          </a:p>
        </p:txBody>
      </p:sp>
      <p:sp>
        <p:nvSpPr>
          <p:cNvPr id="70660" name="Rectangle 3"/>
          <p:cNvSpPr>
            <a:spLocks noGrp="1" noChangeArrowheads="1"/>
          </p:cNvSpPr>
          <p:nvPr>
            <p:ph type="body" idx="1"/>
          </p:nvPr>
        </p:nvSpPr>
        <p:spPr/>
        <p:txBody>
          <a:bodyPr/>
          <a:lstStyle/>
          <a:p>
            <a:r>
              <a:rPr lang="en-US" smtClean="0"/>
              <a:t>Note:  There is no saving in period 2.  Period 2 is the final period, and there are no bequests, so saving in period 2 would only reduce lifetime consumption and therefore lifetime utility/satisfaction. </a:t>
            </a:r>
          </a:p>
        </p:txBody>
      </p:sp>
      <p:sp>
        <p:nvSpPr>
          <p:cNvPr id="4" name="Slide Image Placeholder 3"/>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4AD567-B638-477B-9147-028089E02036}" type="slidenum">
              <a:rPr lang="en-US" smtClean="0"/>
              <a:pPr/>
              <a:t>10</a:t>
            </a:fld>
            <a:endParaRPr lang="en-US"/>
          </a:p>
        </p:txBody>
      </p:sp>
      <p:sp>
        <p:nvSpPr>
          <p:cNvPr id="71684" name="Rectangle 3"/>
          <p:cNvSpPr>
            <a:spLocks noGrp="1" noChangeArrowheads="1"/>
          </p:cNvSpPr>
          <p:nvPr>
            <p:ph type="body" idx="1"/>
          </p:nvPr>
        </p:nvSpPr>
        <p:spPr/>
        <p:txBody>
          <a:bodyPr/>
          <a:lstStyle/>
          <a:p>
            <a:r>
              <a:rPr lang="en-US" smtClean="0"/>
              <a:t>Explain the intuition/interpretation of the period 2 budget constraint.  </a:t>
            </a:r>
            <a:br>
              <a:rPr lang="en-US" smtClean="0"/>
            </a:br>
            <a:r>
              <a:rPr lang="en-US" smtClean="0"/>
              <a:t>If students understand it, then everything else follows nicely. </a:t>
            </a:r>
          </a:p>
          <a:p>
            <a:endParaRPr 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65A38F-F184-40D3-A6F3-99600DD29217}" type="slidenum">
              <a:rPr lang="en-US" smtClean="0"/>
              <a:pPr/>
              <a:t>11</a:t>
            </a:fld>
            <a:endParaRPr lang="en-US"/>
          </a:p>
        </p:txBody>
      </p:sp>
      <p:sp>
        <p:nvSpPr>
          <p:cNvPr id="72708" name="Rectangle 3"/>
          <p:cNvSpPr>
            <a:spLocks noGrp="1" noChangeArrowheads="1"/>
          </p:cNvSpPr>
          <p:nvPr>
            <p:ph type="body" idx="1"/>
          </p:nvPr>
        </p:nvSpPr>
        <p:spPr/>
        <p:txBody>
          <a:bodyPr/>
          <a:lstStyle/>
          <a:p>
            <a:r>
              <a:rPr lang="en-US" dirty="0" smtClean="0"/>
              <a:t>If your students are not familiar with the present value concept, it is explained in a very nice FYI box on p.482.</a:t>
            </a:r>
          </a:p>
          <a:p>
            <a:endParaRPr 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FDACC7-E6CB-4F13-A1A4-1C69035A8C26}" type="slidenum">
              <a:rPr lang="en-US" smtClean="0"/>
              <a:pPr/>
              <a:t>12</a:t>
            </a:fld>
            <a:endParaRPr lang="en-US"/>
          </a:p>
        </p:txBody>
      </p:sp>
      <p:sp>
        <p:nvSpPr>
          <p:cNvPr id="73732" name="Rectangle 3"/>
          <p:cNvSpPr>
            <a:spLocks noGrp="1" noChangeArrowheads="1"/>
          </p:cNvSpPr>
          <p:nvPr>
            <p:ph type="body" idx="1"/>
          </p:nvPr>
        </p:nvSpPr>
        <p:spPr/>
        <p:txBody>
          <a:bodyPr/>
          <a:lstStyle/>
          <a:p>
            <a:r>
              <a:rPr lang="en-US" dirty="0" smtClean="0"/>
              <a:t>The point (Y1, Y2) is always on the budget line because C1=Y1, C2=Y2 </a:t>
            </a:r>
            <a:br>
              <a:rPr lang="en-US" dirty="0" smtClean="0"/>
            </a:br>
            <a:r>
              <a:rPr lang="en-US" dirty="0" smtClean="0"/>
              <a:t>is always possible, regardless of the real interest rate or the existence of borrowing constraints.  </a:t>
            </a:r>
          </a:p>
          <a:p>
            <a:endParaRPr lang="en-US" dirty="0" smtClean="0"/>
          </a:p>
          <a:p>
            <a:r>
              <a:rPr lang="en-US" dirty="0" smtClean="0"/>
              <a:t>To obtain the expression for the horizontal intercept, set C2=0 in the equation for the </a:t>
            </a:r>
            <a:r>
              <a:rPr lang="en-US" dirty="0" err="1" smtClean="0"/>
              <a:t>intertemporal</a:t>
            </a:r>
            <a:r>
              <a:rPr lang="en-US" dirty="0" smtClean="0"/>
              <a:t> budget constraint and solve for C1.  Similarly, the expression for the vertical intercept is the value of C2 when C1=0.  There is intuition for these expressions.  Take the vertical intercept, for example.  If the consumer sets C1=0, then he will be saving all of his first-period income.  In the second period, he gets to consume this saving plus interest earned, (1+r)Y1, as well as his second-period income.  </a:t>
            </a:r>
          </a:p>
          <a:p>
            <a:r>
              <a:rPr lang="en-US" dirty="0" smtClean="0"/>
              <a:t>If the consumer chooses C1&lt;Y1, then the consumer will be saving, so his C2 will exceed his Y2.  </a:t>
            </a:r>
          </a:p>
          <a:p>
            <a:r>
              <a:rPr lang="en-US" dirty="0" smtClean="0"/>
              <a:t>Conversely, if consumer chooses C1&gt;Y1, then consumer is borrowing, so his second-period consumption will fall short of his second-period income (he must use some of the second-period income to repay the loan).  </a:t>
            </a:r>
          </a:p>
          <a:p>
            <a:endParaRPr 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10AF07-BAAD-4904-9E63-BB70AE326FD5}" type="slidenum">
              <a:rPr lang="en-US" smtClean="0"/>
              <a:pPr/>
              <a:t>13</a:t>
            </a:fld>
            <a:endParaRPr lang="en-US"/>
          </a:p>
        </p:txBody>
      </p:sp>
      <p:sp>
        <p:nvSpPr>
          <p:cNvPr id="74756" name="Rectangle 3"/>
          <p:cNvSpPr>
            <a:spLocks noGrp="1" noChangeArrowheads="1"/>
          </p:cNvSpPr>
          <p:nvPr>
            <p:ph type="body" idx="1"/>
          </p:nvPr>
        </p:nvSpPr>
        <p:spPr/>
        <p:txBody>
          <a:bodyPr/>
          <a:lstStyle/>
          <a:p>
            <a:r>
              <a:rPr lang="en-US" smtClean="0"/>
              <a:t>The slope of the budget line equals -(1+r):  </a:t>
            </a:r>
          </a:p>
          <a:p>
            <a:r>
              <a:rPr lang="en-US" smtClean="0"/>
              <a:t>To increase C1 by one unit, the consumer must sacrifice (1+r) units of C2.</a:t>
            </a:r>
          </a:p>
        </p:txBody>
      </p:sp>
      <p:sp>
        <p:nvSpPr>
          <p:cNvPr id="4" name="Slide Image Placeholder 3"/>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C7C539-D3E2-4196-8746-17A37D4C89A3}" type="slidenum">
              <a:rPr lang="en-US"/>
              <a:pPr>
                <a:defRPr/>
              </a:pPr>
              <a:t>14</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EB16E4-B76F-4BAD-B150-657554F7C96A}" type="slidenum">
              <a:rPr lang="en-US"/>
              <a:pPr>
                <a:defRPr/>
              </a:pPr>
              <a:t>15</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3558C40-72F4-4BCC-A88D-EDFBDD1A9D6C}" type="slidenum">
              <a:rPr lang="en-US" smtClean="0"/>
              <a:pPr/>
              <a:t>16</a:t>
            </a:fld>
            <a:endParaRPr lang="en-US"/>
          </a:p>
        </p:txBody>
      </p:sp>
      <p:sp>
        <p:nvSpPr>
          <p:cNvPr id="77828" name="Rectangle 3"/>
          <p:cNvSpPr>
            <a:spLocks noGrp="1" noChangeArrowheads="1"/>
          </p:cNvSpPr>
          <p:nvPr>
            <p:ph type="body" idx="1"/>
          </p:nvPr>
        </p:nvSpPr>
        <p:spPr/>
        <p:txBody>
          <a:bodyPr/>
          <a:lstStyle/>
          <a:p>
            <a:r>
              <a:rPr lang="en-US" smtClean="0"/>
              <a:t>All points along the budget line are affordable, including the two points where the orange indifference curve intersects the budget line.  However, the consumer prefers (and can afford) point O to these points, because O is on a higher indifference curve. </a:t>
            </a:r>
          </a:p>
          <a:p>
            <a:endParaRPr lang="en-US" smtClean="0"/>
          </a:p>
          <a:p>
            <a:r>
              <a:rPr lang="en-US" smtClean="0"/>
              <a:t>At the optimal point, the slope of the indifference curve (MRS) equals the slope of the budget line (1+r).  </a:t>
            </a:r>
          </a:p>
          <a:p>
            <a:endParaRPr 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2EBC57-6F25-424C-9BF2-F569EC79D626}" type="slidenum">
              <a:rPr lang="en-US"/>
              <a:pPr>
                <a:defRPr/>
              </a:pPr>
              <a:t>17</a:t>
            </a:fld>
            <a:endParaRPr lang="en-US"/>
          </a:p>
        </p:txBody>
      </p:sp>
      <p:sp>
        <p:nvSpPr>
          <p:cNvPr id="78851" name="Rectangle 2"/>
          <p:cNvSpPr>
            <a:spLocks noGrp="1" noRot="1" noChangeAspect="1" noChangeArrowheads="1" noTextEdit="1"/>
          </p:cNvSpPr>
          <p:nvPr>
            <p:ph type="sldImg"/>
          </p:nvPr>
        </p:nvSpPr>
        <p:spPr>
          <a:xfrm>
            <a:off x="1558925" y="650875"/>
            <a:ext cx="3748088" cy="2811463"/>
          </a:xfrm>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7AA8BE-C141-40EA-A812-6094417E91F5}" type="slidenum">
              <a:rPr lang="en-US"/>
              <a:pPr>
                <a:defRPr/>
              </a:pPr>
              <a:t>18</a:t>
            </a:fld>
            <a:endParaRPr lang="en-US"/>
          </a:p>
        </p:txBody>
      </p:sp>
      <p:sp>
        <p:nvSpPr>
          <p:cNvPr id="79875" name="Rectangle 2"/>
          <p:cNvSpPr>
            <a:spLocks noGrp="1" noRot="1" noChangeAspect="1" noChangeArrowheads="1" noTextEdit="1"/>
          </p:cNvSpPr>
          <p:nvPr>
            <p:ph type="sldImg"/>
          </p:nvPr>
        </p:nvSpPr>
        <p:spPr>
          <a:xfrm>
            <a:off x="1460500" y="685800"/>
            <a:ext cx="3860800" cy="2895600"/>
          </a:xfrm>
          <a:ln/>
        </p:spPr>
      </p:sp>
      <p:sp>
        <p:nvSpPr>
          <p:cNvPr id="79876" name="Rectangle 3"/>
          <p:cNvSpPr>
            <a:spLocks noGrp="1" noChangeArrowheads="1"/>
          </p:cNvSpPr>
          <p:nvPr>
            <p:ph type="body" idx="1"/>
          </p:nvPr>
        </p:nvSpPr>
        <p:spPr>
          <a:xfrm>
            <a:off x="914400" y="3733800"/>
            <a:ext cx="50292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t>Fisher’s point about the irrelevance of the timing of income is the basis of </a:t>
            </a:r>
            <a:r>
              <a:rPr lang="en-US" sz="1100" dirty="0" err="1" smtClean="0"/>
              <a:t>Ricardian</a:t>
            </a:r>
            <a:r>
              <a:rPr lang="en-US" sz="1100" dirty="0" smtClean="0"/>
              <a:t> equivalence, covered in Chapter 19.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5DBE3A-14F4-4E99-A085-22E142F52DC3}" type="slidenum">
              <a:rPr lang="en-US"/>
              <a:pPr>
                <a:defRPr/>
              </a:pPr>
              <a:t>19</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4F86BA3-77CE-42C8-A2F6-D223DF50E325}" type="slidenum">
              <a:rPr lang="en-US" smtClean="0"/>
              <a:pPr/>
              <a:t>20</a:t>
            </a:fld>
            <a:endParaRPr lang="en-US"/>
          </a:p>
        </p:txBody>
      </p:sp>
      <p:sp>
        <p:nvSpPr>
          <p:cNvPr id="81924" name="Rectangle 3"/>
          <p:cNvSpPr>
            <a:spLocks noGrp="1" noChangeArrowheads="1"/>
          </p:cNvSpPr>
          <p:nvPr>
            <p:ph type="body" idx="1"/>
          </p:nvPr>
        </p:nvSpPr>
        <p:spPr/>
        <p:txBody>
          <a:bodyPr/>
          <a:lstStyle/>
          <a:p>
            <a:r>
              <a:rPr lang="en-US" smtClean="0"/>
              <a:t>Note:  Keynes conjectured that the interest rate matters for consumption only in theory.  In Fisher’s theory, the interest rate doesn’t affect current consumption if the income and substitution effects are of equal magnitude. </a:t>
            </a:r>
          </a:p>
          <a:p>
            <a:endParaRPr lang="en-US" smtClean="0"/>
          </a:p>
          <a:p>
            <a:r>
              <a:rPr lang="en-US" smtClean="0"/>
              <a:t>After you have shown and explained this slide, it would be useful to pause for a moment and ask your students (perhaps working in pairs) to do the analysis of an increase in the interest rate on the consumption choices of a borrower.  In that case, the income effect tends to reduce both current and future consumption, because the interest rate hike makes the borrower worse off.  The substitution effect still tends to increase future consumption while reducing current consumption.  In the end, current consumption falls unambiguously; future consumption falls if the income effect dominates the substitution effect, and rises if the reverse occurs.  </a:t>
            </a:r>
          </a:p>
          <a:p>
            <a:endParaRPr lang="en-US"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CA971A-2A4C-4B24-BD13-3161160439D3}" type="slidenum">
              <a:rPr lang="en-US"/>
              <a:pPr>
                <a:defRPr/>
              </a:pPr>
              <a:t>21</a:t>
            </a:fld>
            <a:endParaRPr lang="en-US"/>
          </a:p>
        </p:txBody>
      </p:sp>
      <p:sp>
        <p:nvSpPr>
          <p:cNvPr id="82947" name="Rectangle 2"/>
          <p:cNvSpPr>
            <a:spLocks noGrp="1" noRot="1" noChangeAspect="1" noChangeArrowheads="1" noTextEdit="1"/>
          </p:cNvSpPr>
          <p:nvPr>
            <p:ph type="sldImg"/>
          </p:nvPr>
        </p:nvSpPr>
        <p:spPr>
          <a:xfrm>
            <a:off x="1558925" y="650875"/>
            <a:ext cx="3748088" cy="2811463"/>
          </a:xfrm>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0BEF7C-76E2-4985-B70B-EB03FB43BF8D}" type="slidenum">
              <a:rPr lang="en-US"/>
              <a:pPr>
                <a:defRPr/>
              </a:pPr>
              <a:t>22</a:t>
            </a:fld>
            <a:endParaRPr lang="en-US"/>
          </a:p>
        </p:txBody>
      </p:sp>
      <p:sp>
        <p:nvSpPr>
          <p:cNvPr id="83971" name="Rectangle 2"/>
          <p:cNvSpPr>
            <a:spLocks noGrp="1" noRot="1" noChangeAspect="1" noChangeArrowheads="1" noTextEdit="1"/>
          </p:cNvSpPr>
          <p:nvPr>
            <p:ph type="sldImg"/>
          </p:nvPr>
        </p:nvSpPr>
        <p:spPr>
          <a:xfrm>
            <a:off x="1558925" y="650875"/>
            <a:ext cx="3748088" cy="2811463"/>
          </a:xfrm>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6C8ACA-17E9-4EDA-A5CF-EBBEDA481A47}" type="slidenum">
              <a:rPr lang="en-US" smtClean="0"/>
              <a:pPr/>
              <a:t>23</a:t>
            </a:fld>
            <a:endParaRPr lang="en-US"/>
          </a:p>
        </p:txBody>
      </p:sp>
      <p:sp>
        <p:nvSpPr>
          <p:cNvPr id="84996" name="Rectangle 3"/>
          <p:cNvSpPr>
            <a:spLocks noGrp="1" noChangeArrowheads="1"/>
          </p:cNvSpPr>
          <p:nvPr>
            <p:ph type="body" idx="1"/>
          </p:nvPr>
        </p:nvSpPr>
        <p:spPr/>
        <p:txBody>
          <a:bodyPr/>
          <a:lstStyle/>
          <a:p>
            <a:r>
              <a:rPr lang="en-US" dirty="0" smtClean="0"/>
              <a:t>Similar to Figure 16-8 on p. 488.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D6DD84-FFA1-424B-A6AC-F627058F139D}" type="slidenum">
              <a:rPr lang="en-US" smtClean="0"/>
              <a:pPr/>
              <a:t>24</a:t>
            </a:fld>
            <a:endParaRPr lang="en-US"/>
          </a:p>
        </p:txBody>
      </p:sp>
      <p:sp>
        <p:nvSpPr>
          <p:cNvPr id="86020" name="Rectangle 3"/>
          <p:cNvSpPr>
            <a:spLocks noGrp="1" noChangeArrowheads="1"/>
          </p:cNvSpPr>
          <p:nvPr>
            <p:ph type="body" idx="1"/>
          </p:nvPr>
        </p:nvSpPr>
        <p:spPr/>
        <p:txBody>
          <a:bodyPr/>
          <a:lstStyle/>
          <a:p>
            <a:r>
              <a:rPr lang="en-US" dirty="0" smtClean="0"/>
              <a:t>Figure 16-9, panel (a), on p.489</a:t>
            </a:r>
          </a:p>
          <a:p>
            <a:endParaRPr lang="en-US" dirty="0" smtClean="0"/>
          </a:p>
          <a:p>
            <a:r>
              <a:rPr lang="en-US" dirty="0" smtClean="0"/>
              <a:t>In this case, the consumer optimally was not going to borrow, so his inability to borrow has no impact on his choices.  </a:t>
            </a:r>
          </a:p>
          <a:p>
            <a:endParaRPr lang="en-US" dirty="0" smtClean="0"/>
          </a:p>
          <a:p>
            <a:endParaRPr 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799DBC-7F4B-41E0-8506-AA6BA47DBB61}" type="slidenum">
              <a:rPr lang="en-US" smtClean="0"/>
              <a:pPr/>
              <a:t>25</a:t>
            </a:fld>
            <a:endParaRPr lang="en-US"/>
          </a:p>
        </p:txBody>
      </p:sp>
      <p:sp>
        <p:nvSpPr>
          <p:cNvPr id="87044" name="Rectangle 3"/>
          <p:cNvSpPr>
            <a:spLocks noGrp="1" noChangeArrowheads="1"/>
          </p:cNvSpPr>
          <p:nvPr>
            <p:ph type="body" idx="1"/>
          </p:nvPr>
        </p:nvSpPr>
        <p:spPr/>
        <p:txBody>
          <a:bodyPr/>
          <a:lstStyle/>
          <a:p>
            <a:r>
              <a:rPr lang="en-US" dirty="0" smtClean="0"/>
              <a:t>Figure 16-9, panel (b), on p.489</a:t>
            </a:r>
          </a:p>
          <a:p>
            <a:endParaRPr lang="en-US" dirty="0" smtClean="0"/>
          </a:p>
          <a:p>
            <a:r>
              <a:rPr lang="en-US" dirty="0" smtClean="0"/>
              <a:t>In this case, the consumer would like to borrow to achieve his optimal consumption at point D.   If he faces a borrowing constraint, though, then the best he can do is at point E.  </a:t>
            </a:r>
          </a:p>
          <a:p>
            <a:endParaRPr lang="en-US" dirty="0" smtClean="0"/>
          </a:p>
          <a:p>
            <a:r>
              <a:rPr lang="en-US" dirty="0" smtClean="0"/>
              <a:t>If you have a few minutes of class time available, have your students do the following experiment: </a:t>
            </a:r>
          </a:p>
          <a:p>
            <a:r>
              <a:rPr lang="en-US" dirty="0" smtClean="0"/>
              <a:t>Suppose Y1 is increased by $1000 while Y2 is reduced by $1000(1+r), so that the present value of lifetime income is unchanged.  Determine the impact on C1:   </a:t>
            </a:r>
          </a:p>
          <a:p>
            <a:pPr marL="234950" indent="-234950"/>
            <a:r>
              <a:rPr lang="en-US" dirty="0" smtClean="0"/>
              <a:t>	- when consumer does not face a binding borrowing constraint</a:t>
            </a:r>
            <a:br>
              <a:rPr lang="en-US" dirty="0" smtClean="0"/>
            </a:br>
            <a:r>
              <a:rPr lang="en-US" dirty="0" smtClean="0"/>
              <a:t>- when consumer does face a binding borrowing constraint</a:t>
            </a:r>
          </a:p>
          <a:p>
            <a:endParaRPr lang="en-US" dirty="0" smtClean="0"/>
          </a:p>
          <a:p>
            <a:r>
              <a:rPr lang="en-US" dirty="0" smtClean="0"/>
              <a:t>Note that the </a:t>
            </a:r>
            <a:r>
              <a:rPr lang="en-US" dirty="0" err="1" smtClean="0"/>
              <a:t>intertemporal</a:t>
            </a:r>
            <a:r>
              <a:rPr lang="en-US" dirty="0" smtClean="0"/>
              <a:t> redistribution of income in this exercise could be achieved  by a debt-financed tax cut in period 1, followed by a tax increase in period 2 that is just sufficient to retire the debt. </a:t>
            </a:r>
          </a:p>
        </p:txBody>
      </p:sp>
      <p:sp>
        <p:nvSpPr>
          <p:cNvPr id="4" name="Slide Image Placeholder 3"/>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B62FFA-0D01-496E-820D-1DFDC7BAF51E}" type="slidenum">
              <a:rPr lang="en-US"/>
              <a:pPr>
                <a:defRPr/>
              </a:pPr>
              <a:t>26</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26E86C-1328-4914-9BE3-7CDA38008B4C}" type="slidenum">
              <a:rPr lang="en-US" smtClean="0"/>
              <a:pPr/>
              <a:t>27</a:t>
            </a:fld>
            <a:endParaRPr lang="en-US"/>
          </a:p>
        </p:txBody>
      </p:sp>
      <p:sp>
        <p:nvSpPr>
          <p:cNvPr id="89092" name="Rectangle 3"/>
          <p:cNvSpPr>
            <a:spLocks noGrp="1" noChangeArrowheads="1"/>
          </p:cNvSpPr>
          <p:nvPr>
            <p:ph type="body" idx="1"/>
          </p:nvPr>
        </p:nvSpPr>
        <p:spPr/>
        <p:txBody>
          <a:bodyPr/>
          <a:lstStyle/>
          <a:p>
            <a:r>
              <a:rPr lang="en-US" dirty="0" smtClean="0"/>
              <a:t>The consumer’s initial wealth could be zero, or could be a gift or inheritance from her parents.</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843CD24-AD0E-4F6F-BBF4-E549AE73AA3D}" type="slidenum">
              <a:rPr lang="en-US"/>
              <a:pPr>
                <a:defRPr/>
              </a:pPr>
              <a:t>28</a:t>
            </a:fld>
            <a:endParaRPr lang="en-US"/>
          </a:p>
        </p:txBody>
      </p:sp>
      <p:sp>
        <p:nvSpPr>
          <p:cNvPr id="90115" name="Rectangle 2"/>
          <p:cNvSpPr>
            <a:spLocks noGrp="1" noRot="1" noChangeAspect="1" noChangeArrowheads="1" noTextEdit="1"/>
          </p:cNvSpPr>
          <p:nvPr>
            <p:ph type="sldImg"/>
          </p:nvPr>
        </p:nvSpPr>
        <p:spPr>
          <a:xfrm>
            <a:off x="1558925" y="650875"/>
            <a:ext cx="3748088" cy="2811463"/>
          </a:xfrm>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E53C58-9693-45AD-9BCE-B0BA0C863D3F}" type="slidenum">
              <a:rPr lang="en-US" smtClean="0"/>
              <a:pPr/>
              <a:t>2</a:t>
            </a:fld>
            <a:endParaRPr lang="en-US"/>
          </a:p>
        </p:txBody>
      </p:sp>
      <p:sp>
        <p:nvSpPr>
          <p:cNvPr id="63492" name="Rectangle 3"/>
          <p:cNvSpPr>
            <a:spLocks noGrp="1" noChangeArrowheads="1"/>
          </p:cNvSpPr>
          <p:nvPr>
            <p:ph type="body" idx="1"/>
          </p:nvPr>
        </p:nvSpPr>
        <p:spPr/>
        <p:txBody>
          <a:bodyPr/>
          <a:lstStyle/>
          <a:p>
            <a:r>
              <a:rPr lang="en-US" dirty="0" smtClean="0"/>
              <a:t>The MPC was defined in Chapter 3 and used in various chapters since.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C8328F-B06A-4FCF-84CF-DD681C9E2ADB}" type="slidenum">
              <a:rPr lang="en-US"/>
              <a:pPr>
                <a:defRPr/>
              </a:pPr>
              <a:t>29</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A3433F-C4DE-4751-A327-0621ADA4B28F}" type="slidenum">
              <a:rPr lang="en-US" smtClean="0"/>
              <a:pPr/>
              <a:t>30</a:t>
            </a:fld>
            <a:endParaRPr lang="en-US"/>
          </a:p>
        </p:txBody>
      </p:sp>
      <p:sp>
        <p:nvSpPr>
          <p:cNvPr id="92164" name="Rectangle 3"/>
          <p:cNvSpPr>
            <a:spLocks noGrp="1" noChangeArrowheads="1"/>
          </p:cNvSpPr>
          <p:nvPr>
            <p:ph type="body" idx="1"/>
          </p:nvPr>
        </p:nvSpPr>
        <p:spPr/>
        <p:txBody>
          <a:bodyPr/>
          <a:lstStyle/>
          <a:p>
            <a:r>
              <a:rPr lang="en-US" dirty="0" smtClean="0"/>
              <a:t>Figure 16-12, p.492. </a:t>
            </a:r>
          </a:p>
        </p:txBody>
      </p:sp>
      <p:sp>
        <p:nvSpPr>
          <p:cNvPr id="4" name="Slide Image Placeholder 3"/>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666CDF-1DAC-4831-8648-17C6580B4734}" type="slidenum">
              <a:rPr lang="en-US" smtClean="0"/>
              <a:pPr/>
              <a:t>31</a:t>
            </a:fld>
            <a:endParaRPr lang="en-US"/>
          </a:p>
        </p:txBody>
      </p:sp>
      <p:sp>
        <p:nvSpPr>
          <p:cNvPr id="93188" name="Rectangle 3"/>
          <p:cNvSpPr>
            <a:spLocks noGrp="1" noChangeArrowheads="1"/>
          </p:cNvSpPr>
          <p:nvPr>
            <p:ph type="body" idx="1"/>
          </p:nvPr>
        </p:nvSpPr>
        <p:spPr/>
        <p:txBody>
          <a:bodyPr/>
          <a:lstStyle/>
          <a:p>
            <a:r>
              <a:rPr lang="en-US" dirty="0" smtClean="0"/>
              <a:t>The middle of page 494 gives two hypothetical examples that help students understand the concepts of permanent and transitory income.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4DFA88-91A3-4F6F-BC1B-90C7F9C93217}" type="slidenum">
              <a:rPr lang="en-US"/>
              <a:pPr>
                <a:defRPr/>
              </a:pPr>
              <a:t>32</a:t>
            </a:fld>
            <a:endParaRPr lang="en-US"/>
          </a:p>
        </p:txBody>
      </p:sp>
      <p:sp>
        <p:nvSpPr>
          <p:cNvPr id="94211" name="Rectangle 2"/>
          <p:cNvSpPr>
            <a:spLocks noGrp="1" noRot="1" noChangeAspect="1" noChangeArrowheads="1" noTextEdit="1"/>
          </p:cNvSpPr>
          <p:nvPr>
            <p:ph type="sldImg"/>
          </p:nvPr>
        </p:nvSpPr>
        <p:spPr>
          <a:xfrm>
            <a:off x="1558925" y="650875"/>
            <a:ext cx="3748088" cy="2811463"/>
          </a:xfrm>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F31F8D-1D12-448F-8081-F707F8C11105}" type="slidenum">
              <a:rPr lang="en-US"/>
              <a:pPr>
                <a:defRPr/>
              </a:pPr>
              <a:t>33</a:t>
            </a:fld>
            <a:endParaRPr lang="en-US"/>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3D7308B-2056-40DD-942F-8A33AB3C8EBE}" type="slidenum">
              <a:rPr lang="en-US"/>
              <a:pPr>
                <a:defRPr/>
              </a:pPr>
              <a:t>34</a:t>
            </a:fld>
            <a:endParaRPr lang="en-US"/>
          </a:p>
        </p:txBody>
      </p:sp>
      <p:sp>
        <p:nvSpPr>
          <p:cNvPr id="96259" name="Rectangle 2"/>
          <p:cNvSpPr>
            <a:spLocks noGrp="1" noRot="1" noChangeAspect="1" noChangeArrowheads="1" noTextEdit="1"/>
          </p:cNvSpPr>
          <p:nvPr>
            <p:ph type="sldImg"/>
          </p:nvPr>
        </p:nvSpPr>
        <p:spPr>
          <a:xfrm>
            <a:off x="1558925" y="650875"/>
            <a:ext cx="3748088" cy="2811463"/>
          </a:xfrm>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C678C8-2C02-4FF3-8503-0CFE8BAC4AD1}" type="slidenum">
              <a:rPr lang="en-US"/>
              <a:pPr>
                <a:defRPr/>
              </a:pPr>
              <a:t>35</a:t>
            </a:fld>
            <a:endParaRPr lang="en-US"/>
          </a:p>
        </p:txBody>
      </p:sp>
      <p:sp>
        <p:nvSpPr>
          <p:cNvPr id="97283" name="Rectangle 2"/>
          <p:cNvSpPr>
            <a:spLocks noGrp="1" noRot="1" noChangeAspect="1" noChangeArrowheads="1" noTextEdit="1"/>
          </p:cNvSpPr>
          <p:nvPr>
            <p:ph type="sldImg"/>
          </p:nvPr>
        </p:nvSpPr>
        <p:spPr>
          <a:xfrm>
            <a:off x="1558925" y="650875"/>
            <a:ext cx="3748088" cy="2811463"/>
          </a:xfrm>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7E8EE3-F308-441F-B21A-DCDD2696917C}" type="slidenum">
              <a:rPr lang="en-US"/>
              <a:pPr>
                <a:defRPr/>
              </a:pPr>
              <a:t>36</a:t>
            </a:fld>
            <a:endParaRPr lang="en-US"/>
          </a:p>
        </p:txBody>
      </p:sp>
      <p:sp>
        <p:nvSpPr>
          <p:cNvPr id="98307" name="Rectangle 2"/>
          <p:cNvSpPr>
            <a:spLocks noGrp="1" noRot="1" noChangeAspect="1" noChangeArrowheads="1" noTextEdit="1"/>
          </p:cNvSpPr>
          <p:nvPr>
            <p:ph type="sldImg"/>
          </p:nvPr>
        </p:nvSpPr>
        <p:spPr>
          <a:xfrm>
            <a:off x="1558925" y="650875"/>
            <a:ext cx="3748088" cy="2811463"/>
          </a:xfrm>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D1EEE5-3FB8-4926-84CE-3F8C1564EE38}" type="slidenum">
              <a:rPr lang="en-US" smtClean="0"/>
              <a:pPr/>
              <a:t>37</a:t>
            </a:fld>
            <a:endParaRPr lang="en-US"/>
          </a:p>
        </p:txBody>
      </p:sp>
      <p:sp>
        <p:nvSpPr>
          <p:cNvPr id="99332" name="Rectangle 3"/>
          <p:cNvSpPr>
            <a:spLocks noGrp="1" noChangeArrowheads="1"/>
          </p:cNvSpPr>
          <p:nvPr>
            <p:ph type="body" idx="1"/>
          </p:nvPr>
        </p:nvSpPr>
        <p:spPr/>
        <p:txBody>
          <a:bodyPr/>
          <a:lstStyle/>
          <a:p>
            <a:r>
              <a:rPr lang="en-US" smtClean="0"/>
              <a:t>This result is important because many policies affect the economy by influencing consumption and saving.  For example, a tax cut to stimulate aggregate demand only works if consumers respond to the tax cut by increasing spending.  The R-W Hypothesis implies that consumption will respond only if consumers had not anticipated the tax cut.  </a:t>
            </a:r>
          </a:p>
          <a:p>
            <a:endParaRPr lang="en-US" smtClean="0"/>
          </a:p>
          <a:p>
            <a:r>
              <a:rPr lang="en-US" smtClean="0"/>
              <a:t>This result also implies that consumption will respond immediately to news about future changes in income.  Students connect with the following example:  Suppose a student is job-hunting in her senior year for a job that will begin after graduation.  If the student secures a job with a higher salary than she had expected, she is likely to start spending more now in anticipation of the higher-than-expected permanent income. </a:t>
            </a:r>
          </a:p>
          <a:p>
            <a:r>
              <a:rPr lang="en-US" smtClean="0"/>
              <a:t> </a:t>
            </a:r>
          </a:p>
        </p:txBody>
      </p:sp>
      <p:sp>
        <p:nvSpPr>
          <p:cNvPr id="4" name="Slide Image Placeholder 3"/>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A1F918-6883-462D-9158-E7E50A1E4B11}" type="slidenum">
              <a:rPr lang="en-US"/>
              <a:pPr>
                <a:defRPr/>
              </a:pPr>
              <a:t>38</a:t>
            </a:fld>
            <a:endParaRPr lang="en-US"/>
          </a:p>
        </p:txBody>
      </p:sp>
      <p:sp>
        <p:nvSpPr>
          <p:cNvPr id="100355" name="Rectangle 2"/>
          <p:cNvSpPr>
            <a:spLocks noGrp="1" noRot="1" noChangeAspect="1" noChangeArrowheads="1" noTextEdit="1"/>
          </p:cNvSpPr>
          <p:nvPr>
            <p:ph type="sldImg"/>
          </p:nvPr>
        </p:nvSpPr>
        <p:spPr>
          <a:xfrm>
            <a:off x="1558925" y="650875"/>
            <a:ext cx="3748088" cy="2811463"/>
          </a:xfrm>
          <a:ln/>
        </p:spPr>
      </p:sp>
      <p:sp>
        <p:nvSpPr>
          <p:cNvPr id="1003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D4073C-9C12-4C2D-B2E6-DECAA6D7040A}" type="slidenum">
              <a:rPr lang="en-US" smtClean="0"/>
              <a:pPr/>
              <a:t>3</a:t>
            </a:fld>
            <a:endParaRPr lang="en-US"/>
          </a:p>
        </p:txBody>
      </p:sp>
      <p:sp>
        <p:nvSpPr>
          <p:cNvPr id="64516" name="Rectangle 3"/>
          <p:cNvSpPr>
            <a:spLocks noGrp="1" noChangeArrowheads="1"/>
          </p:cNvSpPr>
          <p:nvPr>
            <p:ph type="body" idx="1"/>
          </p:nvPr>
        </p:nvSpPr>
        <p:spPr/>
        <p:txBody>
          <a:bodyPr/>
          <a:lstStyle/>
          <a:p>
            <a:r>
              <a:rPr lang="en-US" dirty="0" smtClean="0"/>
              <a:t>Interpretations of </a:t>
            </a:r>
            <a:r>
              <a:rPr lang="en-US" dirty="0" err="1" smtClean="0"/>
              <a:t>Cbar</a:t>
            </a:r>
            <a:r>
              <a:rPr lang="en-US" dirty="0" smtClean="0"/>
              <a:t>:</a:t>
            </a:r>
          </a:p>
          <a:p>
            <a:pPr lvl="1"/>
            <a:r>
              <a:rPr lang="en-US" dirty="0" smtClean="0"/>
              <a:t>autonomous consumption:  the portion of consumption that does not depend on income</a:t>
            </a:r>
          </a:p>
          <a:p>
            <a:pPr lvl="1"/>
            <a:r>
              <a:rPr lang="en-US" dirty="0" smtClean="0"/>
              <a:t>the value of consumption if income were zero.  </a:t>
            </a:r>
          </a:p>
          <a:p>
            <a:pPr lvl="1"/>
            <a:r>
              <a:rPr lang="en-US" dirty="0" smtClean="0"/>
              <a:t>a shift parameter</a:t>
            </a:r>
          </a:p>
        </p:txBody>
      </p:sp>
      <p:sp>
        <p:nvSpPr>
          <p:cNvPr id="4" name="Slide Image Placeholder 3"/>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4BEDAA-934A-42F0-8DBE-A9ED6EEF9BF0}" type="slidenum">
              <a:rPr lang="en-US"/>
              <a:pPr>
                <a:defRPr/>
              </a:pPr>
              <a:t>39</a:t>
            </a:fld>
            <a:endParaRPr lang="en-US"/>
          </a:p>
        </p:txBody>
      </p:sp>
      <p:sp>
        <p:nvSpPr>
          <p:cNvPr id="101379" name="Rectangle 2"/>
          <p:cNvSpPr>
            <a:spLocks noGrp="1" noRot="1" noChangeAspect="1" noChangeArrowheads="1" noTextEdit="1"/>
          </p:cNvSpPr>
          <p:nvPr>
            <p:ph type="sldImg"/>
          </p:nvPr>
        </p:nvSpPr>
        <p:spPr>
          <a:xfrm>
            <a:off x="1558925" y="650875"/>
            <a:ext cx="3748088" cy="2811463"/>
          </a:xfrm>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35B577-FAA7-41BB-8BA3-EC315EDBE224}" type="slidenum">
              <a:rPr lang="en-US"/>
              <a:pPr>
                <a:defRPr/>
              </a:pPr>
              <a:t>40</a:t>
            </a:fld>
            <a:endParaRPr lang="en-US"/>
          </a:p>
        </p:txBody>
      </p:sp>
      <p:sp>
        <p:nvSpPr>
          <p:cNvPr id="102403" name="Rectangle 2"/>
          <p:cNvSpPr>
            <a:spLocks noGrp="1" noRot="1" noChangeAspect="1" noChangeArrowheads="1" noTextEdit="1"/>
          </p:cNvSpPr>
          <p:nvPr>
            <p:ph type="sldImg"/>
          </p:nvPr>
        </p:nvSpPr>
        <p:spPr>
          <a:xfrm>
            <a:off x="1558925" y="650875"/>
            <a:ext cx="3748088" cy="2811463"/>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Discussed further in Chapter 18, the text introduces time inconsistency here.  </a:t>
            </a:r>
          </a:p>
          <a:p>
            <a:r>
              <a:rPr lang="en-US" dirty="0" smtClean="0"/>
              <a:t>Simple definition (from p.500):  A person’s preferences are </a:t>
            </a:r>
            <a:r>
              <a:rPr lang="en-US" i="1" dirty="0" smtClean="0"/>
              <a:t>time-inconsistent</a:t>
            </a:r>
            <a:r>
              <a:rPr lang="en-US" dirty="0" smtClean="0"/>
              <a:t> if they alter their decisions simply because time passes.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62ADBB-9AB9-425B-B8B2-1A3855AC026B}" type="slidenum">
              <a:rPr lang="en-US"/>
              <a:pPr>
                <a:defRPr/>
              </a:pPr>
              <a:t>41</a:t>
            </a:fld>
            <a:endParaRPr lang="en-US"/>
          </a:p>
        </p:txBody>
      </p:sp>
      <p:sp>
        <p:nvSpPr>
          <p:cNvPr id="103427" name="Rectangle 2"/>
          <p:cNvSpPr>
            <a:spLocks noGrp="1" noRot="1" noChangeAspect="1" noChangeArrowheads="1" noTextEdit="1"/>
          </p:cNvSpPr>
          <p:nvPr>
            <p:ph type="sldImg"/>
          </p:nvPr>
        </p:nvSpPr>
        <p:spPr>
          <a:xfrm>
            <a:off x="1558925" y="650875"/>
            <a:ext cx="3748088" cy="2811463"/>
          </a:xfrm>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45</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46</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A8B8BF-73A3-4AD5-A5AE-A64F5978B6FA}" type="slidenum">
              <a:rPr lang="en-US" smtClean="0"/>
              <a:pPr/>
              <a:t>4</a:t>
            </a:fld>
            <a:endParaRPr lang="en-US"/>
          </a:p>
        </p:txBody>
      </p:sp>
      <p:sp>
        <p:nvSpPr>
          <p:cNvPr id="65540" name="Rectangle 3"/>
          <p:cNvSpPr>
            <a:spLocks noGrp="1" noChangeArrowheads="1"/>
          </p:cNvSpPr>
          <p:nvPr>
            <p:ph type="body" idx="1"/>
          </p:nvPr>
        </p:nvSpPr>
        <p:spPr/>
        <p:txBody>
          <a:bodyPr/>
          <a:lstStyle/>
          <a:p>
            <a:r>
              <a:rPr lang="en-US" smtClean="0"/>
              <a:t>Pick a point on the consumption function; that point represents a particular combination of consumption and income.  </a:t>
            </a:r>
          </a:p>
          <a:p>
            <a:r>
              <a:rPr lang="en-US" smtClean="0"/>
              <a:t>Now draw a ray from the origin to that point.  The slope of that ray equals the average propensity to consume at that point.  </a:t>
            </a:r>
          </a:p>
          <a:p>
            <a:r>
              <a:rPr lang="en-US" smtClean="0"/>
              <a:t>(Why?  The slope equals the rise over the run.  The rise from zero to that point equals the value of C at that point.  The run from zero to that point equals the value of Y at that point.  Hence, the rise over the run equals C/Y, or the APC.)</a:t>
            </a:r>
          </a:p>
          <a:p>
            <a:r>
              <a:rPr lang="en-US" smtClean="0"/>
              <a:t>At higher values of Y, the APC (or the slope of the ray from the origin) is smaller.  This is what Keynes conjectured:  at higher values of income, people spend a smaller fraction of their income.  </a:t>
            </a:r>
          </a:p>
        </p:txBody>
      </p:sp>
      <p:sp>
        <p:nvSpPr>
          <p:cNvPr id="4" name="Slide Image Placeholder 3"/>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7F3D0D-77B1-4831-BE04-150CE0975D5B}" type="slidenum">
              <a:rPr lang="en-US"/>
              <a:pPr>
                <a:defRPr/>
              </a:pPr>
              <a:t>5</a:t>
            </a:fld>
            <a:endParaRPr lang="en-US"/>
          </a:p>
        </p:txBody>
      </p:sp>
      <p:sp>
        <p:nvSpPr>
          <p:cNvPr id="66563" name="Rectangle 2"/>
          <p:cNvSpPr>
            <a:spLocks noGrp="1" noRot="1" noChangeAspect="1" noChangeArrowheads="1" noTextEdit="1"/>
          </p:cNvSpPr>
          <p:nvPr>
            <p:ph type="sldImg"/>
          </p:nvPr>
        </p:nvSpPr>
        <p:spPr>
          <a:xfrm>
            <a:off x="1558925" y="650875"/>
            <a:ext cx="3748088" cy="2811463"/>
          </a:xfrm>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19E2CC0-E3AD-480B-BA7A-36812C347F97}" type="slidenum">
              <a:rPr lang="en-US"/>
              <a:pPr>
                <a:defRPr/>
              </a:pPr>
              <a:t>6</a:t>
            </a:fld>
            <a:endParaRPr lang="en-US"/>
          </a:p>
        </p:txBody>
      </p:sp>
      <p:sp>
        <p:nvSpPr>
          <p:cNvPr id="67587" name="Rectangle 2"/>
          <p:cNvSpPr>
            <a:spLocks noGrp="1" noRot="1" noChangeAspect="1" noChangeArrowheads="1" noTextEdit="1"/>
          </p:cNvSpPr>
          <p:nvPr>
            <p:ph type="sldImg"/>
          </p:nvPr>
        </p:nvSpPr>
        <p:spPr>
          <a:xfrm>
            <a:off x="1558925" y="650875"/>
            <a:ext cx="3748088" cy="2811463"/>
          </a:xfrm>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D5C6AA-F214-4637-AB86-3A82D4E0417E}" type="slidenum">
              <a:rPr lang="en-US"/>
              <a:pPr>
                <a:defRPr/>
              </a:pPr>
              <a:t>7</a:t>
            </a:fld>
            <a:endParaRPr lang="en-US"/>
          </a:p>
        </p:txBody>
      </p:sp>
      <p:sp>
        <p:nvSpPr>
          <p:cNvPr id="68611" name="Rectangle 2"/>
          <p:cNvSpPr>
            <a:spLocks noGrp="1" noRot="1" noChangeAspect="1" noChangeArrowheads="1" noTextEdit="1"/>
          </p:cNvSpPr>
          <p:nvPr>
            <p:ph type="sldImg"/>
          </p:nvPr>
        </p:nvSpPr>
        <p:spPr>
          <a:xfrm>
            <a:off x="1558925" y="650875"/>
            <a:ext cx="3748088" cy="2811463"/>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16-2, p.479.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25CF0D-8EEF-4B74-AA1F-0F1BC0E7C0FA}" type="slidenum">
              <a:rPr lang="en-US"/>
              <a:pPr>
                <a:defRPr/>
              </a:pPr>
              <a:t>8</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Understanding Consumer Behavior</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16</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16</a:t>
            </a:r>
            <a:r>
              <a:rPr lang="en-US" sz="1700" dirty="0" smtClean="0">
                <a:solidFill>
                  <a:srgbClr val="198A46"/>
                </a:solidFill>
                <a:cs typeface="+mn-cs"/>
              </a:rPr>
              <a:t>    </a:t>
            </a:r>
            <a:r>
              <a:rPr lang="en-US" sz="2100" dirty="0" smtClean="0">
                <a:solidFill>
                  <a:srgbClr val="198A46"/>
                </a:solidFill>
                <a:cs typeface="+mn-cs"/>
              </a:rPr>
              <a:t>Understanding Consumer Behavior</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5.bin"/><Relationship Id="rId5" Type="http://schemas.openxmlformats.org/officeDocument/2006/relationships/image" Target="../media/image6.wmf"/><Relationship Id="rId6" Type="http://schemas.openxmlformats.org/officeDocument/2006/relationships/oleObject" Target="../embeddings/oleObject6.bin"/><Relationship Id="rId7" Type="http://schemas.openxmlformats.org/officeDocument/2006/relationships/image" Target="../media/image7.wmf"/><Relationship Id="rId8" Type="http://schemas.openxmlformats.org/officeDocument/2006/relationships/oleObject" Target="../embeddings/oleObject7.bin"/><Relationship Id="rId9"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8.bin"/><Relationship Id="rId5"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0.wmf"/><Relationship Id="rId6" Type="http://schemas.openxmlformats.org/officeDocument/2006/relationships/oleObject" Target="../embeddings/oleObject10.bin"/><Relationship Id="rId7" Type="http://schemas.openxmlformats.org/officeDocument/2006/relationships/image" Target="../media/image11.wmf"/><Relationship Id="rId8" Type="http://schemas.openxmlformats.org/officeDocument/2006/relationships/oleObject" Target="../embeddings/oleObject11.bin"/><Relationship Id="rId9"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2.bin"/><Relationship Id="rId5" Type="http://schemas.openxmlformats.org/officeDocument/2006/relationships/image" Target="../media/image9.wmf"/><Relationship Id="rId1" Type="http://schemas.openxmlformats.org/officeDocument/2006/relationships/vmlDrawing" Target="../drawings/vmlDrawing6.vml"/><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3.wmf"/><Relationship Id="rId6" Type="http://schemas.openxmlformats.org/officeDocument/2006/relationships/oleObject" Target="../embeddings/oleObject4.bin"/><Relationship Id="rId7"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200" smtClean="0"/>
              <a:t>The basic two-period model</a:t>
            </a:r>
          </a:p>
        </p:txBody>
      </p:sp>
      <p:sp>
        <p:nvSpPr>
          <p:cNvPr id="24579" name="Rectangle 3"/>
          <p:cNvSpPr>
            <a:spLocks noGrp="1" noChangeArrowheads="1"/>
          </p:cNvSpPr>
          <p:nvPr>
            <p:ph type="body" idx="1"/>
          </p:nvPr>
        </p:nvSpPr>
        <p:spPr>
          <a:xfrm>
            <a:off x="447675" y="1398588"/>
            <a:ext cx="7543800" cy="5203825"/>
          </a:xfrm>
        </p:spPr>
        <p:txBody>
          <a:bodyPr/>
          <a:lstStyle/>
          <a:p>
            <a:r>
              <a:rPr lang="en-US" sz="2700" dirty="0" smtClean="0"/>
              <a:t>Period 1:  the present </a:t>
            </a:r>
            <a:br>
              <a:rPr lang="en-US" sz="2700" dirty="0" smtClean="0"/>
            </a:br>
            <a:r>
              <a:rPr lang="en-US" sz="2700" dirty="0" smtClean="0"/>
              <a:t>Period 2:  the future</a:t>
            </a:r>
          </a:p>
          <a:p>
            <a:r>
              <a:rPr lang="en-US" sz="2700" u="sng" dirty="0" smtClean="0"/>
              <a:t>Notation</a:t>
            </a:r>
          </a:p>
          <a:p>
            <a:pPr lvl="1">
              <a:lnSpc>
                <a:spcPct val="110000"/>
              </a:lnSpc>
              <a:spcBef>
                <a:spcPct val="40000"/>
              </a:spcBef>
              <a:buFont typeface="Wingdings" pitchFamily="2" charset="2"/>
              <a:buNone/>
            </a:pPr>
            <a:r>
              <a:rPr lang="en-US" b="1" i="1" dirty="0" smtClean="0"/>
              <a:t>	Y</a:t>
            </a:r>
            <a:r>
              <a:rPr lang="en-US" baseline="-25000" dirty="0" smtClean="0"/>
              <a:t>1</a:t>
            </a:r>
            <a:r>
              <a:rPr lang="en-US" dirty="0" smtClean="0"/>
              <a:t>, </a:t>
            </a:r>
            <a:r>
              <a:rPr lang="en-US" b="1" i="1" dirty="0" smtClean="0"/>
              <a:t>Y</a:t>
            </a:r>
            <a:r>
              <a:rPr lang="en-US" baseline="-25000" dirty="0" smtClean="0"/>
              <a:t>2</a:t>
            </a:r>
            <a:r>
              <a:rPr lang="en-US" dirty="0" smtClean="0"/>
              <a:t> = income in period 1, 2</a:t>
            </a:r>
          </a:p>
          <a:p>
            <a:pPr lvl="1">
              <a:lnSpc>
                <a:spcPct val="110000"/>
              </a:lnSpc>
              <a:spcBef>
                <a:spcPct val="40000"/>
              </a:spcBef>
              <a:buFont typeface="Wingdings" pitchFamily="2" charset="2"/>
              <a:buNone/>
            </a:pPr>
            <a:r>
              <a:rPr lang="en-US" b="1" i="1" dirty="0" smtClean="0"/>
              <a:t>	C</a:t>
            </a:r>
            <a:r>
              <a:rPr lang="en-US" baseline="-25000" dirty="0" smtClean="0"/>
              <a:t>1</a:t>
            </a:r>
            <a:r>
              <a:rPr lang="en-US" dirty="0" smtClean="0"/>
              <a:t>, </a:t>
            </a:r>
            <a:r>
              <a:rPr lang="en-US" b="1" i="1" dirty="0" smtClean="0"/>
              <a:t>C</a:t>
            </a:r>
            <a:r>
              <a:rPr lang="en-US" baseline="-25000" dirty="0" smtClean="0"/>
              <a:t>2</a:t>
            </a:r>
            <a:r>
              <a:rPr lang="en-US" dirty="0" smtClean="0"/>
              <a:t> = consumption in period 1, 2</a:t>
            </a:r>
          </a:p>
          <a:p>
            <a:pPr lvl="1">
              <a:lnSpc>
                <a:spcPct val="110000"/>
              </a:lnSpc>
              <a:spcBef>
                <a:spcPct val="40000"/>
              </a:spcBef>
              <a:buFont typeface="Wingdings" pitchFamily="2" charset="2"/>
              <a:buNone/>
            </a:pPr>
            <a:r>
              <a:rPr lang="en-US" dirty="0" smtClean="0"/>
              <a:t>	</a:t>
            </a:r>
            <a:r>
              <a:rPr lang="en-US" b="1" i="1" dirty="0" smtClean="0"/>
              <a:t>S</a:t>
            </a:r>
            <a:r>
              <a:rPr lang="en-US" dirty="0" smtClean="0"/>
              <a:t> = </a:t>
            </a:r>
            <a:r>
              <a:rPr lang="en-US" b="1" i="1" dirty="0" smtClean="0"/>
              <a:t>Y</a:t>
            </a:r>
            <a:r>
              <a:rPr lang="en-US" baseline="-25000" dirty="0" smtClean="0"/>
              <a:t>1</a:t>
            </a:r>
            <a:r>
              <a:rPr lang="en-US" dirty="0" smtClean="0"/>
              <a:t> </a:t>
            </a:r>
            <a:r>
              <a:rPr lang="en-US" dirty="0" smtClean="0">
                <a:latin typeface="Symbol" pitchFamily="18" charset="2"/>
              </a:rPr>
              <a:t>-</a:t>
            </a:r>
            <a:r>
              <a:rPr lang="en-US" dirty="0" smtClean="0"/>
              <a:t> </a:t>
            </a:r>
            <a:r>
              <a:rPr lang="en-US" b="1" i="1" dirty="0" smtClean="0"/>
              <a:t>C</a:t>
            </a:r>
            <a:r>
              <a:rPr lang="en-US" baseline="-25000" dirty="0" smtClean="0"/>
              <a:t>1</a:t>
            </a:r>
            <a:r>
              <a:rPr lang="en-US" dirty="0" smtClean="0"/>
              <a:t>  = saving in period 1</a:t>
            </a:r>
          </a:p>
          <a:p>
            <a:pPr lvl="1">
              <a:lnSpc>
                <a:spcPct val="110000"/>
              </a:lnSpc>
              <a:spcBef>
                <a:spcPct val="40000"/>
              </a:spcBef>
              <a:buFont typeface="Wingdings" pitchFamily="2" charset="2"/>
              <a:buNone/>
            </a:pPr>
            <a:r>
              <a:rPr lang="en-US" dirty="0" smtClean="0"/>
              <a:t>	(</a:t>
            </a:r>
            <a:r>
              <a:rPr lang="en-US" b="1" i="1" dirty="0" smtClean="0"/>
              <a:t>S</a:t>
            </a:r>
            <a:r>
              <a:rPr lang="en-US" dirty="0" smtClean="0"/>
              <a:t> &lt; 0 if the consumer borrows in period 1)</a:t>
            </a:r>
          </a:p>
        </p:txBody>
      </p:sp>
    </p:spTree>
    <p:extLst>
      <p:ext uri="{BB962C8B-B14F-4D97-AF65-F5344CB8AC3E}">
        <p14:creationId xmlns:p14="http://schemas.microsoft.com/office/powerpoint/2010/main" val="31368516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9"/>
          <p:cNvSpPr>
            <a:spLocks noGrp="1" noChangeArrowheads="1"/>
          </p:cNvSpPr>
          <p:nvPr>
            <p:ph type="title"/>
          </p:nvPr>
        </p:nvSpPr>
        <p:spPr>
          <a:xfrm>
            <a:off x="466725" y="327025"/>
            <a:ext cx="8245475" cy="939800"/>
          </a:xfrm>
        </p:spPr>
        <p:txBody>
          <a:bodyPr/>
          <a:lstStyle/>
          <a:p>
            <a:r>
              <a:rPr lang="en-US" sz="3100" smtClean="0"/>
              <a:t>Deriving the intertemporal </a:t>
            </a:r>
            <a:br>
              <a:rPr lang="en-US" sz="3100" smtClean="0"/>
            </a:br>
            <a:r>
              <a:rPr lang="en-US" sz="3100" smtClean="0"/>
              <a:t>budget constraint</a:t>
            </a:r>
          </a:p>
        </p:txBody>
      </p:sp>
      <p:sp>
        <p:nvSpPr>
          <p:cNvPr id="51203" name="Rectangle 3"/>
          <p:cNvSpPr>
            <a:spLocks noGrp="1" noChangeArrowheads="1"/>
          </p:cNvSpPr>
          <p:nvPr>
            <p:ph type="body" idx="4294967295"/>
          </p:nvPr>
        </p:nvSpPr>
        <p:spPr>
          <a:xfrm>
            <a:off x="388938" y="1763713"/>
            <a:ext cx="6164262" cy="593725"/>
          </a:xfrm>
        </p:spPr>
        <p:txBody>
          <a:bodyPr/>
          <a:lstStyle/>
          <a:p>
            <a:r>
              <a:rPr lang="en-US" sz="2700" dirty="0" smtClean="0"/>
              <a:t>Period 2 budget constraint:</a:t>
            </a:r>
          </a:p>
        </p:txBody>
      </p:sp>
      <p:graphicFrame>
        <p:nvGraphicFramePr>
          <p:cNvPr id="51204" name="Object 2"/>
          <p:cNvGraphicFramePr>
            <a:graphicFrameLocks noChangeAspect="1"/>
          </p:cNvGraphicFramePr>
          <p:nvPr/>
        </p:nvGraphicFramePr>
        <p:xfrm>
          <a:off x="2438400" y="2347913"/>
          <a:ext cx="3125788" cy="542925"/>
        </p:xfrm>
        <a:graphic>
          <a:graphicData uri="http://schemas.openxmlformats.org/presentationml/2006/ole">
            <mc:AlternateContent xmlns:mc="http://schemas.openxmlformats.org/markup-compatibility/2006">
              <mc:Choice xmlns:v="urn:schemas-microsoft-com:vml" Requires="v">
                <p:oleObj spid="_x0000_s3089" name="Equation" r:id="rId4" imgW="1320480" imgH="228600" progId="Equation.DSMT4">
                  <p:embed/>
                </p:oleObj>
              </mc:Choice>
              <mc:Fallback>
                <p:oleObj name="Equation" r:id="rId4" imgW="13204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347913"/>
                        <a:ext cx="3125788"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3"/>
          <p:cNvGraphicFramePr>
            <a:graphicFrameLocks noChangeAspect="1"/>
          </p:cNvGraphicFramePr>
          <p:nvPr/>
        </p:nvGraphicFramePr>
        <p:xfrm>
          <a:off x="3027363" y="2957513"/>
          <a:ext cx="3727450" cy="542925"/>
        </p:xfrm>
        <a:graphic>
          <a:graphicData uri="http://schemas.openxmlformats.org/presentationml/2006/ole">
            <mc:AlternateContent xmlns:mc="http://schemas.openxmlformats.org/markup-compatibility/2006">
              <mc:Choice xmlns:v="urn:schemas-microsoft-com:vml" Requires="v">
                <p:oleObj spid="_x0000_s3090" name="Equation" r:id="rId6" imgW="1574640" imgH="228600" progId="Equation.DSMT4">
                  <p:embed/>
                </p:oleObj>
              </mc:Choice>
              <mc:Fallback>
                <p:oleObj name="Equation" r:id="rId6" imgW="15746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7363" y="2957513"/>
                        <a:ext cx="37274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6"/>
          <p:cNvSpPr>
            <a:spLocks noChangeArrowheads="1"/>
          </p:cNvSpPr>
          <p:nvPr/>
        </p:nvSpPr>
        <p:spPr bwMode="auto">
          <a:xfrm>
            <a:off x="390525" y="3743325"/>
            <a:ext cx="73453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Rearrange terms:</a:t>
            </a:r>
          </a:p>
        </p:txBody>
      </p:sp>
      <p:graphicFrame>
        <p:nvGraphicFramePr>
          <p:cNvPr id="51207" name="Object 4"/>
          <p:cNvGraphicFramePr>
            <a:graphicFrameLocks noChangeAspect="1"/>
          </p:cNvGraphicFramePr>
          <p:nvPr/>
        </p:nvGraphicFramePr>
        <p:xfrm>
          <a:off x="1503363" y="4386263"/>
          <a:ext cx="5078412" cy="542925"/>
        </p:xfrm>
        <a:graphic>
          <a:graphicData uri="http://schemas.openxmlformats.org/presentationml/2006/ole">
            <mc:AlternateContent xmlns:mc="http://schemas.openxmlformats.org/markup-compatibility/2006">
              <mc:Choice xmlns:v="urn:schemas-microsoft-com:vml" Requires="v">
                <p:oleObj spid="_x0000_s3091" name="Equation" r:id="rId8" imgW="2145960" imgH="228600" progId="Equation.DSMT4">
                  <p:embed/>
                </p:oleObj>
              </mc:Choice>
              <mc:Fallback>
                <p:oleObj name="Equation" r:id="rId8" imgW="214596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3363" y="4386263"/>
                        <a:ext cx="507841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Rectangle 8"/>
          <p:cNvSpPr>
            <a:spLocks noChangeArrowheads="1"/>
          </p:cNvSpPr>
          <p:nvPr/>
        </p:nvSpPr>
        <p:spPr bwMode="auto">
          <a:xfrm>
            <a:off x="401638" y="5181600"/>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996633"/>
              </a:buClr>
              <a:buSzPct val="120000"/>
              <a:buFont typeface="Wingdings" pitchFamily="2" charset="2"/>
              <a:buChar char="§"/>
            </a:pPr>
            <a:r>
              <a:rPr lang="en-US" sz="2700" dirty="0"/>
              <a:t>Divide through by (1+</a:t>
            </a:r>
            <a:r>
              <a:rPr lang="en-US" sz="2700" b="1" i="1" dirty="0"/>
              <a:t>r</a:t>
            </a:r>
            <a:r>
              <a:rPr lang="en-US" sz="1400" b="1" i="1" dirty="0"/>
              <a:t> </a:t>
            </a:r>
            <a:r>
              <a:rPr lang="en-US" sz="2700" dirty="0"/>
              <a:t>) to get…</a:t>
            </a:r>
          </a:p>
        </p:txBody>
      </p:sp>
    </p:spTree>
    <p:extLst>
      <p:ext uri="{BB962C8B-B14F-4D97-AF65-F5344CB8AC3E}">
        <p14:creationId xmlns:p14="http://schemas.microsoft.com/office/powerpoint/2010/main" val="13938074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trips(downRigh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strips(downRight)">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strips(downRight)">
                                      <p:cBhvr>
                                        <p:cTn id="17" dur="500"/>
                                        <p:tgtEl>
                                          <p:spTgt spid="51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strips(downRigh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1207"/>
                                        </p:tgtEl>
                                        <p:attrNameLst>
                                          <p:attrName>style.visibility</p:attrName>
                                        </p:attrNameLst>
                                      </p:cBhvr>
                                      <p:to>
                                        <p:strVal val="visible"/>
                                      </p:to>
                                    </p:set>
                                    <p:animEffect transition="in" filter="strips(downRight)">
                                      <p:cBhvr>
                                        <p:cTn id="27" dur="500"/>
                                        <p:tgtEl>
                                          <p:spTgt spid="512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1208"/>
                                        </p:tgtEl>
                                        <p:attrNameLst>
                                          <p:attrName>style.visibility</p:attrName>
                                        </p:attrNameLst>
                                      </p:cBhvr>
                                      <p:to>
                                        <p:strVal val="visible"/>
                                      </p:to>
                                    </p:set>
                                    <p:animEffect transition="in" filter="strips(downRight)">
                                      <p:cBhvr>
                                        <p:cTn id="3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3" autoUpdateAnimBg="0"/>
      <p:bldP spid="51206" grpId="0" autoUpdateAnimBg="0"/>
      <p:bldP spid="5120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8"/>
          <p:cNvSpPr>
            <a:spLocks noGrp="1" noChangeArrowheads="1"/>
          </p:cNvSpPr>
          <p:nvPr>
            <p:ph type="title"/>
          </p:nvPr>
        </p:nvSpPr>
        <p:spPr/>
        <p:txBody>
          <a:bodyPr/>
          <a:lstStyle/>
          <a:p>
            <a:r>
              <a:rPr lang="en-US" sz="3100" smtClean="0"/>
              <a:t>The intertemporal budget constraint</a:t>
            </a:r>
          </a:p>
        </p:txBody>
      </p:sp>
      <p:graphicFrame>
        <p:nvGraphicFramePr>
          <p:cNvPr id="4098" name="Object 2"/>
          <p:cNvGraphicFramePr>
            <a:graphicFrameLocks noChangeAspect="1"/>
          </p:cNvGraphicFramePr>
          <p:nvPr/>
        </p:nvGraphicFramePr>
        <p:xfrm>
          <a:off x="2438400" y="1676400"/>
          <a:ext cx="4535488" cy="1009650"/>
        </p:xfrm>
        <a:graphic>
          <a:graphicData uri="http://schemas.openxmlformats.org/presentationml/2006/ole">
            <mc:AlternateContent xmlns:mc="http://schemas.openxmlformats.org/markup-compatibility/2006">
              <mc:Choice xmlns:v="urn:schemas-microsoft-com:vml" Requires="v">
                <p:oleObj spid="_x0000_s4103" name="Equation" r:id="rId4" imgW="1828800" imgH="406080" progId="Equation.DSMT4">
                  <p:embed/>
                </p:oleObj>
              </mc:Choice>
              <mc:Fallback>
                <p:oleObj name="Equation" r:id="rId4" imgW="1828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676400"/>
                        <a:ext cx="453548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2" name="Text Box 4"/>
          <p:cNvSpPr txBox="1">
            <a:spLocks noChangeArrowheads="1"/>
          </p:cNvSpPr>
          <p:nvPr/>
        </p:nvSpPr>
        <p:spPr bwMode="auto">
          <a:xfrm>
            <a:off x="1257300" y="3295650"/>
            <a:ext cx="3143250" cy="854075"/>
          </a:xfrm>
          <a:prstGeom prst="rect">
            <a:avLst/>
          </a:prstGeom>
          <a:solidFill>
            <a:srgbClr val="FFFFCC"/>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dirty="0"/>
              <a:t>present value of lifetime consumption</a:t>
            </a:r>
          </a:p>
        </p:txBody>
      </p:sp>
      <p:sp>
        <p:nvSpPr>
          <p:cNvPr id="53253" name="AutoShape 5"/>
          <p:cNvSpPr>
            <a:spLocks/>
          </p:cNvSpPr>
          <p:nvPr/>
        </p:nvSpPr>
        <p:spPr bwMode="auto">
          <a:xfrm rot="-5411843">
            <a:off x="3276600" y="2152650"/>
            <a:ext cx="381000" cy="1600200"/>
          </a:xfrm>
          <a:prstGeom prst="leftBrace">
            <a:avLst>
              <a:gd name="adj1" fmla="val 841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54" name="Text Box 6"/>
          <p:cNvSpPr txBox="1">
            <a:spLocks noChangeArrowheads="1"/>
          </p:cNvSpPr>
          <p:nvPr/>
        </p:nvSpPr>
        <p:spPr bwMode="auto">
          <a:xfrm>
            <a:off x="5372100" y="3295650"/>
            <a:ext cx="2667000" cy="8540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dirty="0"/>
              <a:t>present value of lifetime income</a:t>
            </a:r>
          </a:p>
        </p:txBody>
      </p:sp>
      <p:sp>
        <p:nvSpPr>
          <p:cNvPr id="53255" name="AutoShape 7"/>
          <p:cNvSpPr>
            <a:spLocks/>
          </p:cNvSpPr>
          <p:nvPr/>
        </p:nvSpPr>
        <p:spPr bwMode="auto">
          <a:xfrm rot="-5411843">
            <a:off x="5715000" y="2152650"/>
            <a:ext cx="381000" cy="1600200"/>
          </a:xfrm>
          <a:prstGeom prst="leftBrace">
            <a:avLst>
              <a:gd name="adj1" fmla="val 8417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364376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wipe(left)">
                                      <p:cBhvr>
                                        <p:cTn id="7" dur="500"/>
                                        <p:tgtEl>
                                          <p:spTgt spid="5325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252"/>
                                        </p:tgtEl>
                                        <p:attrNameLst>
                                          <p:attrName>style.visibility</p:attrName>
                                        </p:attrNameLst>
                                      </p:cBhvr>
                                      <p:to>
                                        <p:strVal val="visible"/>
                                      </p:to>
                                    </p:set>
                                    <p:animEffect transition="in" filter="fade">
                                      <p:cBhvr>
                                        <p:cTn id="11" dur="500"/>
                                        <p:tgtEl>
                                          <p:spTgt spid="532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3255"/>
                                        </p:tgtEl>
                                        <p:attrNameLst>
                                          <p:attrName>style.visibility</p:attrName>
                                        </p:attrNameLst>
                                      </p:cBhvr>
                                      <p:to>
                                        <p:strVal val="visible"/>
                                      </p:to>
                                    </p:set>
                                    <p:animEffect transition="in" filter="wipe(left)">
                                      <p:cBhvr>
                                        <p:cTn id="16" dur="500"/>
                                        <p:tgtEl>
                                          <p:spTgt spid="53255"/>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254"/>
                                        </p:tgtEl>
                                        <p:attrNameLst>
                                          <p:attrName>style.visibility</p:attrName>
                                        </p:attrNameLst>
                                      </p:cBhvr>
                                      <p:to>
                                        <p:strVal val="visible"/>
                                      </p:to>
                                    </p:set>
                                    <p:animEffect transition="in" filter="fade">
                                      <p:cBhvr>
                                        <p:cTn id="20"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autoUpdateAnimBg="0"/>
      <p:bldP spid="53253" grpId="0" animBg="1"/>
      <p:bldP spid="53254" grpId="0" animBg="1" autoUpdateAnimBg="0"/>
      <p:bldP spid="5325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Rectangle 31"/>
          <p:cNvSpPr>
            <a:spLocks noGrp="1" noChangeArrowheads="1"/>
          </p:cNvSpPr>
          <p:nvPr>
            <p:ph type="title"/>
          </p:nvPr>
        </p:nvSpPr>
        <p:spPr/>
        <p:txBody>
          <a:bodyPr/>
          <a:lstStyle/>
          <a:p>
            <a:r>
              <a:rPr lang="en-US" sz="3100" smtClean="0"/>
              <a:t>The intertemporal budget constraint</a:t>
            </a:r>
          </a:p>
        </p:txBody>
      </p:sp>
      <p:sp>
        <p:nvSpPr>
          <p:cNvPr id="55298" name="Rectangle 2"/>
          <p:cNvSpPr>
            <a:spLocks noGrp="1" noChangeArrowheads="1"/>
          </p:cNvSpPr>
          <p:nvPr>
            <p:ph type="body" idx="4294967295"/>
          </p:nvPr>
        </p:nvSpPr>
        <p:spPr>
          <a:xfrm>
            <a:off x="811213" y="3349625"/>
            <a:ext cx="2709862" cy="2838450"/>
          </a:xfrm>
          <a:solidFill>
            <a:srgbClr val="C5D8FF"/>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400" dirty="0"/>
              <a:t>The budget constraint shows all combinations </a:t>
            </a:r>
            <a:br>
              <a:rPr lang="en-US" sz="2400" dirty="0"/>
            </a:br>
            <a:r>
              <a:rPr lang="en-US" sz="2400" dirty="0"/>
              <a:t>of </a:t>
            </a:r>
            <a:r>
              <a:rPr lang="en-US" sz="2400" b="1" i="1" dirty="0"/>
              <a:t>C</a:t>
            </a:r>
            <a:r>
              <a:rPr lang="en-US" sz="2400" baseline="-25000" dirty="0"/>
              <a:t>1</a:t>
            </a:r>
            <a:r>
              <a:rPr lang="en-US" sz="2400" dirty="0"/>
              <a:t> and </a:t>
            </a:r>
            <a:r>
              <a:rPr lang="en-US" sz="2400" b="1" i="1" dirty="0"/>
              <a:t>C</a:t>
            </a:r>
            <a:r>
              <a:rPr lang="en-US" sz="2400" baseline="-25000" dirty="0"/>
              <a:t>2</a:t>
            </a:r>
            <a:r>
              <a:rPr lang="en-US" sz="2400" dirty="0"/>
              <a:t> that just exhaust the consumer’s resources.</a:t>
            </a:r>
          </a:p>
        </p:txBody>
      </p:sp>
      <p:grpSp>
        <p:nvGrpSpPr>
          <p:cNvPr id="2" name="Group 32"/>
          <p:cNvGrpSpPr>
            <a:grpSpLocks/>
          </p:cNvGrpSpPr>
          <p:nvPr/>
        </p:nvGrpSpPr>
        <p:grpSpPr bwMode="auto">
          <a:xfrm>
            <a:off x="4038600" y="1524000"/>
            <a:ext cx="4419600" cy="4222750"/>
            <a:chOff x="2544" y="960"/>
            <a:chExt cx="2784" cy="2660"/>
          </a:xfrm>
        </p:grpSpPr>
        <p:grpSp>
          <p:nvGrpSpPr>
            <p:cNvPr id="5147" name="Group 4"/>
            <p:cNvGrpSpPr>
              <a:grpSpLocks/>
            </p:cNvGrpSpPr>
            <p:nvPr/>
          </p:nvGrpSpPr>
          <p:grpSpPr bwMode="auto">
            <a:xfrm>
              <a:off x="2640" y="1210"/>
              <a:ext cx="2448" cy="2256"/>
              <a:chOff x="1056" y="1018"/>
              <a:chExt cx="3312" cy="2352"/>
            </a:xfrm>
          </p:grpSpPr>
          <p:sp>
            <p:nvSpPr>
              <p:cNvPr id="5150" name="Line 5"/>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Line 6"/>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48" name="Text Box 7"/>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5149" name="Text Box 8"/>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55305" name="Line 9"/>
          <p:cNvSpPr>
            <a:spLocks noChangeShapeType="1"/>
          </p:cNvSpPr>
          <p:nvPr/>
        </p:nvSpPr>
        <p:spPr bwMode="auto">
          <a:xfrm>
            <a:off x="4191000" y="2781300"/>
            <a:ext cx="2308225" cy="27225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0"/>
          <p:cNvGrpSpPr>
            <a:grpSpLocks/>
          </p:cNvGrpSpPr>
          <p:nvPr/>
        </p:nvGrpSpPr>
        <p:grpSpPr bwMode="auto">
          <a:xfrm>
            <a:off x="6037263" y="5534025"/>
            <a:ext cx="1887537" cy="942975"/>
            <a:chOff x="3803" y="3486"/>
            <a:chExt cx="1189" cy="594"/>
          </a:xfrm>
        </p:grpSpPr>
        <p:sp>
          <p:nvSpPr>
            <p:cNvPr id="5146" name="Line 11"/>
            <p:cNvSpPr>
              <a:spLocks noChangeShapeType="1"/>
            </p:cNvSpPr>
            <p:nvPr/>
          </p:nvSpPr>
          <p:spPr bwMode="auto">
            <a:xfrm flipV="1">
              <a:off x="4092" y="3486"/>
              <a:ext cx="0" cy="29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124" name="Object 4"/>
            <p:cNvGraphicFramePr>
              <a:graphicFrameLocks noChangeAspect="1"/>
            </p:cNvGraphicFramePr>
            <p:nvPr/>
          </p:nvGraphicFramePr>
          <p:xfrm>
            <a:off x="3803" y="3725"/>
            <a:ext cx="1189" cy="355"/>
          </p:xfrm>
          <a:graphic>
            <a:graphicData uri="http://schemas.openxmlformats.org/presentationml/2006/ole">
              <mc:AlternateContent xmlns:mc="http://schemas.openxmlformats.org/markup-compatibility/2006">
                <mc:Choice xmlns:v="urn:schemas-microsoft-com:vml" Requires="v">
                  <p:oleObj spid="_x0000_s5137" name="Equation" r:id="rId4" imgW="977760" imgH="228600" progId="Equation.DSMT4">
                    <p:embed/>
                  </p:oleObj>
                </mc:Choice>
                <mc:Fallback>
                  <p:oleObj name="Equation" r:id="rId4" imgW="9777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4932" t="-20000" r="-4932" b="-20000"/>
                        <a:stretch>
                          <a:fillRect/>
                        </a:stretch>
                      </p:blipFill>
                      <p:spPr bwMode="auto">
                        <a:xfrm>
                          <a:off x="3803" y="3725"/>
                          <a:ext cx="1189" cy="355"/>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1905000" y="2514600"/>
            <a:ext cx="2243138" cy="561975"/>
            <a:chOff x="1200" y="1584"/>
            <a:chExt cx="1413" cy="354"/>
          </a:xfrm>
        </p:grpSpPr>
        <p:sp>
          <p:nvSpPr>
            <p:cNvPr id="5145" name="Line 14"/>
            <p:cNvSpPr>
              <a:spLocks noChangeShapeType="1"/>
            </p:cNvSpPr>
            <p:nvPr/>
          </p:nvSpPr>
          <p:spPr bwMode="auto">
            <a:xfrm flipV="1">
              <a:off x="2274" y="1758"/>
              <a:ext cx="33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123" name="Object 3"/>
            <p:cNvGraphicFramePr>
              <a:graphicFrameLocks noChangeAspect="1"/>
            </p:cNvGraphicFramePr>
            <p:nvPr/>
          </p:nvGraphicFramePr>
          <p:xfrm>
            <a:off x="1200" y="1584"/>
            <a:ext cx="1127" cy="354"/>
          </p:xfrm>
          <a:graphic>
            <a:graphicData uri="http://schemas.openxmlformats.org/presentationml/2006/ole">
              <mc:AlternateContent xmlns:mc="http://schemas.openxmlformats.org/markup-compatibility/2006">
                <mc:Choice xmlns:v="urn:schemas-microsoft-com:vml" Requires="v">
                  <p:oleObj spid="_x0000_s5138" name="Equation" r:id="rId6" imgW="927000" imgH="228600" progId="Equation.DSMT4">
                    <p:embed/>
                  </p:oleObj>
                </mc:Choice>
                <mc:Fallback>
                  <p:oleObj name="Equation" r:id="rId6" imgW="9270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4932" t="-20000" r="-4932" b="-20000"/>
                        <a:stretch>
                          <a:fillRect/>
                        </a:stretch>
                      </p:blipFill>
                      <p:spPr bwMode="auto">
                        <a:xfrm>
                          <a:off x="1200" y="1584"/>
                          <a:ext cx="1127" cy="354"/>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6"/>
          <p:cNvGrpSpPr>
            <a:grpSpLocks/>
          </p:cNvGrpSpPr>
          <p:nvPr/>
        </p:nvGrpSpPr>
        <p:grpSpPr bwMode="auto">
          <a:xfrm>
            <a:off x="3816350" y="4117975"/>
            <a:ext cx="1898650" cy="1806575"/>
            <a:chOff x="2404" y="2594"/>
            <a:chExt cx="1196" cy="1138"/>
          </a:xfrm>
        </p:grpSpPr>
        <p:sp>
          <p:nvSpPr>
            <p:cNvPr id="5141" name="Text Box 17"/>
            <p:cNvSpPr txBox="1">
              <a:spLocks noChangeArrowheads="1"/>
            </p:cNvSpPr>
            <p:nvPr/>
          </p:nvSpPr>
          <p:spPr bwMode="auto">
            <a:xfrm>
              <a:off x="3360" y="348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5142" name="Text Box 18"/>
            <p:cNvSpPr txBox="1">
              <a:spLocks noChangeArrowheads="1"/>
            </p:cNvSpPr>
            <p:nvPr/>
          </p:nvSpPr>
          <p:spPr bwMode="auto">
            <a:xfrm>
              <a:off x="2404" y="259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5143" name="Line 19"/>
            <p:cNvSpPr>
              <a:spLocks noChangeShapeType="1"/>
            </p:cNvSpPr>
            <p:nvPr/>
          </p:nvSpPr>
          <p:spPr bwMode="auto">
            <a:xfrm flipV="1">
              <a:off x="3456" y="2716"/>
              <a:ext cx="0" cy="7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Line 20"/>
            <p:cNvSpPr>
              <a:spLocks noChangeShapeType="1"/>
            </p:cNvSpPr>
            <p:nvPr/>
          </p:nvSpPr>
          <p:spPr bwMode="auto">
            <a:xfrm flipH="1">
              <a:off x="2636" y="2716"/>
              <a:ext cx="8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21"/>
          <p:cNvGrpSpPr>
            <a:grpSpLocks/>
          </p:cNvGrpSpPr>
          <p:nvPr/>
        </p:nvGrpSpPr>
        <p:grpSpPr bwMode="auto">
          <a:xfrm>
            <a:off x="6010275" y="4040188"/>
            <a:ext cx="1762125" cy="1536700"/>
            <a:chOff x="3786" y="2545"/>
            <a:chExt cx="1110" cy="968"/>
          </a:xfrm>
        </p:grpSpPr>
        <p:sp>
          <p:nvSpPr>
            <p:cNvPr id="5139" name="AutoShape 22"/>
            <p:cNvSpPr>
              <a:spLocks/>
            </p:cNvSpPr>
            <p:nvPr/>
          </p:nvSpPr>
          <p:spPr bwMode="auto">
            <a:xfrm rot="-2452000">
              <a:off x="3786" y="2545"/>
              <a:ext cx="144" cy="968"/>
            </a:xfrm>
            <a:prstGeom prst="rightBrace">
              <a:avLst>
                <a:gd name="adj1" fmla="val 8617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40" name="Text Box 23"/>
            <p:cNvSpPr txBox="1">
              <a:spLocks noChangeArrowheads="1"/>
            </p:cNvSpPr>
            <p:nvPr/>
          </p:nvSpPr>
          <p:spPr bwMode="auto">
            <a:xfrm>
              <a:off x="3888" y="278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Borrowing</a:t>
              </a:r>
            </a:p>
          </p:txBody>
        </p:sp>
      </p:grpSp>
      <p:grpSp>
        <p:nvGrpSpPr>
          <p:cNvPr id="8" name="Group 24"/>
          <p:cNvGrpSpPr>
            <a:grpSpLocks/>
          </p:cNvGrpSpPr>
          <p:nvPr/>
        </p:nvGrpSpPr>
        <p:grpSpPr bwMode="auto">
          <a:xfrm>
            <a:off x="4846638" y="2444750"/>
            <a:ext cx="1225550" cy="1995488"/>
            <a:chOff x="3053" y="1540"/>
            <a:chExt cx="736" cy="1257"/>
          </a:xfrm>
        </p:grpSpPr>
        <p:sp>
          <p:nvSpPr>
            <p:cNvPr id="5137" name="AutoShape 25"/>
            <p:cNvSpPr>
              <a:spLocks/>
            </p:cNvSpPr>
            <p:nvPr/>
          </p:nvSpPr>
          <p:spPr bwMode="auto">
            <a:xfrm rot="-2452000">
              <a:off x="3053" y="1540"/>
              <a:ext cx="144" cy="1257"/>
            </a:xfrm>
            <a:prstGeom prst="rightBrace">
              <a:avLst>
                <a:gd name="adj1" fmla="val 11190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8" name="Text Box 26"/>
            <p:cNvSpPr txBox="1">
              <a:spLocks noChangeArrowheads="1"/>
            </p:cNvSpPr>
            <p:nvPr/>
          </p:nvSpPr>
          <p:spPr bwMode="auto">
            <a:xfrm>
              <a:off x="3090" y="1875"/>
              <a:ext cx="6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Saving</a:t>
              </a:r>
            </a:p>
          </p:txBody>
        </p:sp>
      </p:grpSp>
      <p:grpSp>
        <p:nvGrpSpPr>
          <p:cNvPr id="9" name="Group 27"/>
          <p:cNvGrpSpPr>
            <a:grpSpLocks/>
          </p:cNvGrpSpPr>
          <p:nvPr/>
        </p:nvGrpSpPr>
        <p:grpSpPr bwMode="auto">
          <a:xfrm>
            <a:off x="5522913" y="2736850"/>
            <a:ext cx="2586037" cy="1554163"/>
            <a:chOff x="3507" y="1700"/>
            <a:chExt cx="1629" cy="979"/>
          </a:xfrm>
        </p:grpSpPr>
        <p:sp>
          <p:nvSpPr>
            <p:cNvPr id="5135" name="Line 28"/>
            <p:cNvSpPr>
              <a:spLocks noChangeShapeType="1"/>
            </p:cNvSpPr>
            <p:nvPr/>
          </p:nvSpPr>
          <p:spPr bwMode="auto">
            <a:xfrm flipH="1">
              <a:off x="3507" y="2364"/>
              <a:ext cx="432" cy="3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6" name="Text Box 29"/>
            <p:cNvSpPr txBox="1">
              <a:spLocks noChangeArrowheads="1"/>
            </p:cNvSpPr>
            <p:nvPr/>
          </p:nvSpPr>
          <p:spPr bwMode="auto">
            <a:xfrm>
              <a:off x="3936" y="1700"/>
              <a:ext cx="1200" cy="74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Consump = income in both periods</a:t>
              </a:r>
            </a:p>
          </p:txBody>
        </p:sp>
      </p:grpSp>
      <p:graphicFrame>
        <p:nvGraphicFramePr>
          <p:cNvPr id="5122" name="Object 2"/>
          <p:cNvGraphicFramePr>
            <a:graphicFrameLocks noChangeAspect="1"/>
          </p:cNvGraphicFramePr>
          <p:nvPr/>
        </p:nvGraphicFramePr>
        <p:xfrm>
          <a:off x="5000625" y="1316038"/>
          <a:ext cx="3441700" cy="893762"/>
        </p:xfrm>
        <a:graphic>
          <a:graphicData uri="http://schemas.openxmlformats.org/presentationml/2006/ole">
            <mc:AlternateContent xmlns:mc="http://schemas.openxmlformats.org/markup-compatibility/2006">
              <mc:Choice xmlns:v="urn:schemas-microsoft-com:vml" Requires="v">
                <p:oleObj spid="_x0000_s5139" name="Equation" r:id="rId8" imgW="1828800" imgH="406080" progId="Equation.DSMT4">
                  <p:embed/>
                </p:oleObj>
              </mc:Choice>
              <mc:Fallback>
                <p:oleObj name="Equation" r:id="rId8" imgW="1828800" imgH="4060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2499" t="-11259" r="-2499" b="-11259"/>
                      <a:stretch>
                        <a:fillRect/>
                      </a:stretch>
                    </p:blipFill>
                    <p:spPr bwMode="auto">
                      <a:xfrm>
                        <a:off x="5000625" y="1316038"/>
                        <a:ext cx="3441700" cy="8937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260781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5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305"/>
                                        </p:tgtEl>
                                        <p:attrNameLst>
                                          <p:attrName>style.visibility</p:attrName>
                                        </p:attrNameLst>
                                      </p:cBhvr>
                                      <p:to>
                                        <p:strVal val="visible"/>
                                      </p:to>
                                    </p:set>
                                    <p:animEffect transition="in" filter="strips(downRight)">
                                      <p:cBhvr>
                                        <p:cTn id="17" dur="500"/>
                                        <p:tgtEl>
                                          <p:spTgt spid="553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trips(downRigh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strips(downRigh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autoUpdateAnimBg="0"/>
      <p:bldP spid="5530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3"/>
          <p:cNvSpPr>
            <a:spLocks noGrp="1" noChangeArrowheads="1"/>
          </p:cNvSpPr>
          <p:nvPr>
            <p:ph type="title"/>
          </p:nvPr>
        </p:nvSpPr>
        <p:spPr/>
        <p:txBody>
          <a:bodyPr/>
          <a:lstStyle/>
          <a:p>
            <a:r>
              <a:rPr lang="en-US" sz="3100" smtClean="0"/>
              <a:t>The intertemporal budget constraint</a:t>
            </a:r>
          </a:p>
        </p:txBody>
      </p:sp>
      <p:sp>
        <p:nvSpPr>
          <p:cNvPr id="57346" name="Rectangle 2"/>
          <p:cNvSpPr>
            <a:spLocks noGrp="1" noChangeArrowheads="1"/>
          </p:cNvSpPr>
          <p:nvPr>
            <p:ph type="body" idx="4294967295"/>
          </p:nvPr>
        </p:nvSpPr>
        <p:spPr>
          <a:xfrm>
            <a:off x="914400" y="2065338"/>
            <a:ext cx="2133600" cy="1676400"/>
          </a:xfrm>
          <a:solidFill>
            <a:srgbClr val="CC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dirty="0"/>
              <a:t>The slope of the budget line equals </a:t>
            </a:r>
            <a:br>
              <a:rPr lang="en-US" sz="2500" dirty="0"/>
            </a:br>
            <a:r>
              <a:rPr lang="en-US" sz="2500" b="1" dirty="0">
                <a:latin typeface="Symbol" pitchFamily="18" charset="2"/>
              </a:rPr>
              <a:t>-</a:t>
            </a:r>
            <a:r>
              <a:rPr lang="en-US" sz="2500" dirty="0"/>
              <a:t>(1+</a:t>
            </a:r>
            <a:r>
              <a:rPr lang="en-US" sz="2500" b="1" i="1" dirty="0"/>
              <a:t>r </a:t>
            </a:r>
            <a:r>
              <a:rPr lang="en-US" sz="2500" dirty="0"/>
              <a:t>)</a:t>
            </a:r>
          </a:p>
        </p:txBody>
      </p:sp>
      <p:grpSp>
        <p:nvGrpSpPr>
          <p:cNvPr id="6149" name="Group 4"/>
          <p:cNvGrpSpPr>
            <a:grpSpLocks/>
          </p:cNvGrpSpPr>
          <p:nvPr/>
        </p:nvGrpSpPr>
        <p:grpSpPr bwMode="auto">
          <a:xfrm>
            <a:off x="4191000" y="1920875"/>
            <a:ext cx="3886200" cy="3581400"/>
            <a:chOff x="1056" y="1018"/>
            <a:chExt cx="3312" cy="2352"/>
          </a:xfrm>
        </p:grpSpPr>
        <p:sp>
          <p:nvSpPr>
            <p:cNvPr id="6164" name="Line 5"/>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6"/>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50" name="Text Box 7"/>
          <p:cNvSpPr txBox="1">
            <a:spLocks noChangeArrowheads="1"/>
          </p:cNvSpPr>
          <p:nvPr/>
        </p:nvSpPr>
        <p:spPr bwMode="auto">
          <a:xfrm>
            <a:off x="8077200" y="53498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6151" name="Text Box 8"/>
          <p:cNvSpPr txBox="1">
            <a:spLocks noChangeArrowheads="1"/>
          </p:cNvSpPr>
          <p:nvPr/>
        </p:nvSpPr>
        <p:spPr bwMode="auto">
          <a:xfrm>
            <a:off x="4038600" y="1524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sp>
        <p:nvSpPr>
          <p:cNvPr id="6152" name="Line 9"/>
          <p:cNvSpPr>
            <a:spLocks noChangeShapeType="1"/>
          </p:cNvSpPr>
          <p:nvPr/>
        </p:nvSpPr>
        <p:spPr bwMode="auto">
          <a:xfrm>
            <a:off x="4191000" y="2781300"/>
            <a:ext cx="2308225" cy="27225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53" name="Group 10"/>
          <p:cNvGrpSpPr>
            <a:grpSpLocks/>
          </p:cNvGrpSpPr>
          <p:nvPr/>
        </p:nvGrpSpPr>
        <p:grpSpPr bwMode="auto">
          <a:xfrm>
            <a:off x="3816350" y="4117975"/>
            <a:ext cx="1898650" cy="1806575"/>
            <a:chOff x="2404" y="2594"/>
            <a:chExt cx="1196" cy="1138"/>
          </a:xfrm>
        </p:grpSpPr>
        <p:sp>
          <p:nvSpPr>
            <p:cNvPr id="6160" name="Text Box 11"/>
            <p:cNvSpPr txBox="1">
              <a:spLocks noChangeArrowheads="1"/>
            </p:cNvSpPr>
            <p:nvPr/>
          </p:nvSpPr>
          <p:spPr bwMode="auto">
            <a:xfrm>
              <a:off x="3360" y="348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6161" name="Text Box 12"/>
            <p:cNvSpPr txBox="1">
              <a:spLocks noChangeArrowheads="1"/>
            </p:cNvSpPr>
            <p:nvPr/>
          </p:nvSpPr>
          <p:spPr bwMode="auto">
            <a:xfrm>
              <a:off x="2404" y="259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6162" name="Line 13"/>
            <p:cNvSpPr>
              <a:spLocks noChangeShapeType="1"/>
            </p:cNvSpPr>
            <p:nvPr/>
          </p:nvSpPr>
          <p:spPr bwMode="auto">
            <a:xfrm flipV="1">
              <a:off x="3456" y="2716"/>
              <a:ext cx="0" cy="7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Line 14"/>
            <p:cNvSpPr>
              <a:spLocks noChangeShapeType="1"/>
            </p:cNvSpPr>
            <p:nvPr/>
          </p:nvSpPr>
          <p:spPr bwMode="auto">
            <a:xfrm flipH="1">
              <a:off x="2636" y="2716"/>
              <a:ext cx="8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6"/>
          <p:cNvGrpSpPr>
            <a:grpSpLocks/>
          </p:cNvGrpSpPr>
          <p:nvPr/>
        </p:nvGrpSpPr>
        <p:grpSpPr bwMode="auto">
          <a:xfrm>
            <a:off x="4648200" y="2933700"/>
            <a:ext cx="457200" cy="427038"/>
            <a:chOff x="2928" y="1848"/>
            <a:chExt cx="288" cy="269"/>
          </a:xfrm>
        </p:grpSpPr>
        <p:sp>
          <p:nvSpPr>
            <p:cNvPr id="6158" name="Line 17"/>
            <p:cNvSpPr>
              <a:spLocks noChangeShapeType="1"/>
            </p:cNvSpPr>
            <p:nvPr/>
          </p:nvSpPr>
          <p:spPr bwMode="auto">
            <a:xfrm>
              <a:off x="2928" y="2096"/>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Text Box 18"/>
            <p:cNvSpPr txBox="1">
              <a:spLocks noChangeArrowheads="1"/>
            </p:cNvSpPr>
            <p:nvPr/>
          </p:nvSpPr>
          <p:spPr bwMode="auto">
            <a:xfrm>
              <a:off x="2934" y="1848"/>
              <a:ext cx="1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9"/>
          <p:cNvGrpSpPr>
            <a:grpSpLocks/>
          </p:cNvGrpSpPr>
          <p:nvPr/>
        </p:nvGrpSpPr>
        <p:grpSpPr bwMode="auto">
          <a:xfrm>
            <a:off x="5076825" y="3295650"/>
            <a:ext cx="1066800" cy="558800"/>
            <a:chOff x="3198" y="2076"/>
            <a:chExt cx="672" cy="352"/>
          </a:xfrm>
        </p:grpSpPr>
        <p:sp>
          <p:nvSpPr>
            <p:cNvPr id="6156" name="Text Box 20"/>
            <p:cNvSpPr txBox="1">
              <a:spLocks noChangeArrowheads="1"/>
            </p:cNvSpPr>
            <p:nvPr/>
          </p:nvSpPr>
          <p:spPr bwMode="auto">
            <a:xfrm>
              <a:off x="3198" y="2076"/>
              <a:ext cx="6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(1+</a:t>
              </a:r>
              <a:r>
                <a:rPr lang="en-US" sz="2300" b="1" i="1">
                  <a:latin typeface="Tahoma" pitchFamily="34" charset="0"/>
                </a:rPr>
                <a:t>r</a:t>
              </a:r>
              <a:r>
                <a:rPr lang="en-US" sz="1400" b="1" i="1">
                  <a:latin typeface="Tahoma" pitchFamily="34" charset="0"/>
                </a:rPr>
                <a:t> </a:t>
              </a:r>
              <a:r>
                <a:rPr lang="en-US" sz="2300">
                  <a:latin typeface="Tahoma" pitchFamily="34" charset="0"/>
                </a:rPr>
                <a:t>)</a:t>
              </a:r>
            </a:p>
          </p:txBody>
        </p:sp>
        <p:sp>
          <p:nvSpPr>
            <p:cNvPr id="6157" name="Line 21"/>
            <p:cNvSpPr>
              <a:spLocks noChangeShapeType="1"/>
            </p:cNvSpPr>
            <p:nvPr/>
          </p:nvSpPr>
          <p:spPr bwMode="auto">
            <a:xfrm flipH="1" flipV="1">
              <a:off x="3216" y="2096"/>
              <a:ext cx="0" cy="33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6146" name="Object 2"/>
          <p:cNvGraphicFramePr>
            <a:graphicFrameLocks noChangeAspect="1"/>
          </p:cNvGraphicFramePr>
          <p:nvPr/>
        </p:nvGraphicFramePr>
        <p:xfrm>
          <a:off x="5000625" y="1316038"/>
          <a:ext cx="3441700" cy="893762"/>
        </p:xfrm>
        <a:graphic>
          <a:graphicData uri="http://schemas.openxmlformats.org/presentationml/2006/ole">
            <mc:AlternateContent xmlns:mc="http://schemas.openxmlformats.org/markup-compatibility/2006">
              <mc:Choice xmlns:v="urn:schemas-microsoft-com:vml" Requires="v">
                <p:oleObj spid="_x0000_s6151" name="Equation" r:id="rId4" imgW="1828800" imgH="406080" progId="Equation.DSMT4">
                  <p:embed/>
                </p:oleObj>
              </mc:Choice>
              <mc:Fallback>
                <p:oleObj name="Equation" r:id="rId4" imgW="1828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499" t="-11259" r="-2499" b="-11259"/>
                      <a:stretch>
                        <a:fillRect/>
                      </a:stretch>
                    </p:blipFill>
                    <p:spPr bwMode="auto">
                      <a:xfrm>
                        <a:off x="5000625" y="1316038"/>
                        <a:ext cx="3441700" cy="8937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00933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8"/>
          <p:cNvSpPr>
            <a:spLocks noGrp="1" noChangeArrowheads="1"/>
          </p:cNvSpPr>
          <p:nvPr>
            <p:ph type="title"/>
          </p:nvPr>
        </p:nvSpPr>
        <p:spPr/>
        <p:txBody>
          <a:bodyPr/>
          <a:lstStyle/>
          <a:p>
            <a:r>
              <a:rPr lang="en-US" sz="3100" smtClean="0"/>
              <a:t>Consumer preferences</a:t>
            </a:r>
          </a:p>
        </p:txBody>
      </p:sp>
      <p:sp>
        <p:nvSpPr>
          <p:cNvPr id="59394" name="Rectangle 2"/>
          <p:cNvSpPr>
            <a:spLocks noGrp="1" noChangeArrowheads="1"/>
          </p:cNvSpPr>
          <p:nvPr>
            <p:ph type="body" idx="4294967295"/>
          </p:nvPr>
        </p:nvSpPr>
        <p:spPr>
          <a:xfrm>
            <a:off x="644525" y="1652588"/>
            <a:ext cx="2681288" cy="3359150"/>
          </a:xfrm>
          <a:noFill/>
        </p:spPr>
        <p:txBody>
          <a:bodyPr/>
          <a:lstStyle/>
          <a:p>
            <a:pPr marL="0" indent="0">
              <a:lnSpc>
                <a:spcPct val="110000"/>
              </a:lnSpc>
              <a:buFont typeface="Wingdings" pitchFamily="2" charset="2"/>
              <a:buNone/>
            </a:pPr>
            <a:r>
              <a:rPr lang="en-US" sz="2500" dirty="0" smtClean="0"/>
              <a:t>An </a:t>
            </a:r>
            <a:r>
              <a:rPr lang="en-US" sz="2500" b="1" dirty="0" smtClean="0">
                <a:solidFill>
                  <a:srgbClr val="CC0000"/>
                </a:solidFill>
              </a:rPr>
              <a:t>indifference curve</a:t>
            </a:r>
            <a:r>
              <a:rPr lang="en-US" sz="2500" dirty="0" smtClean="0"/>
              <a:t> shows </a:t>
            </a:r>
            <a:br>
              <a:rPr lang="en-US" sz="2500" dirty="0" smtClean="0"/>
            </a:br>
            <a:r>
              <a:rPr lang="en-US" sz="2500" dirty="0" smtClean="0"/>
              <a:t>all combinations of </a:t>
            </a:r>
            <a:r>
              <a:rPr lang="en-US" sz="2500" b="1" i="1" dirty="0" smtClean="0"/>
              <a:t>C</a:t>
            </a:r>
            <a:r>
              <a:rPr lang="en-US" sz="2500" baseline="-25000" dirty="0" smtClean="0"/>
              <a:t>1</a:t>
            </a:r>
            <a:r>
              <a:rPr lang="en-US" sz="2500" dirty="0" smtClean="0"/>
              <a:t> and </a:t>
            </a:r>
            <a:r>
              <a:rPr lang="en-US" sz="2500" b="1" i="1" dirty="0" smtClean="0"/>
              <a:t>C</a:t>
            </a:r>
            <a:r>
              <a:rPr lang="en-US" sz="2500" baseline="-25000" dirty="0" smtClean="0"/>
              <a:t>2</a:t>
            </a:r>
            <a:r>
              <a:rPr lang="en-US" sz="2500" dirty="0" smtClean="0"/>
              <a:t> </a:t>
            </a:r>
            <a:br>
              <a:rPr lang="en-US" sz="2500" dirty="0" smtClean="0"/>
            </a:br>
            <a:r>
              <a:rPr lang="en-US" sz="2500" dirty="0" smtClean="0"/>
              <a:t>that make the consumer </a:t>
            </a:r>
            <a:br>
              <a:rPr lang="en-US" sz="2500" dirty="0" smtClean="0"/>
            </a:br>
            <a:r>
              <a:rPr lang="en-US" sz="2500" dirty="0" smtClean="0"/>
              <a:t>equally happy.</a:t>
            </a:r>
          </a:p>
        </p:txBody>
      </p:sp>
      <p:grpSp>
        <p:nvGrpSpPr>
          <p:cNvPr id="25604" name="Group 4"/>
          <p:cNvGrpSpPr>
            <a:grpSpLocks/>
          </p:cNvGrpSpPr>
          <p:nvPr/>
        </p:nvGrpSpPr>
        <p:grpSpPr bwMode="auto">
          <a:xfrm>
            <a:off x="4038600" y="1524000"/>
            <a:ext cx="4419600" cy="4222750"/>
            <a:chOff x="2544" y="960"/>
            <a:chExt cx="2784" cy="2660"/>
          </a:xfrm>
        </p:grpSpPr>
        <p:grpSp>
          <p:nvGrpSpPr>
            <p:cNvPr id="25612" name="Group 5"/>
            <p:cNvGrpSpPr>
              <a:grpSpLocks/>
            </p:cNvGrpSpPr>
            <p:nvPr/>
          </p:nvGrpSpPr>
          <p:grpSpPr bwMode="auto">
            <a:xfrm>
              <a:off x="2640" y="1210"/>
              <a:ext cx="2448" cy="2256"/>
              <a:chOff x="1056" y="1018"/>
              <a:chExt cx="3312" cy="2352"/>
            </a:xfrm>
          </p:grpSpPr>
          <p:sp>
            <p:nvSpPr>
              <p:cNvPr id="25615"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13"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25614"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grpSp>
        <p:nvGrpSpPr>
          <p:cNvPr id="4" name="Group 10"/>
          <p:cNvGrpSpPr>
            <a:grpSpLocks/>
          </p:cNvGrpSpPr>
          <p:nvPr/>
        </p:nvGrpSpPr>
        <p:grpSpPr bwMode="auto">
          <a:xfrm>
            <a:off x="4572000" y="2667000"/>
            <a:ext cx="3011488" cy="2667000"/>
            <a:chOff x="2880" y="1680"/>
            <a:chExt cx="1897" cy="1680"/>
          </a:xfrm>
        </p:grpSpPr>
        <p:sp>
          <p:nvSpPr>
            <p:cNvPr id="25610" name="Arc 11"/>
            <p:cNvSpPr>
              <a:spLocks/>
            </p:cNvSpPr>
            <p:nvPr/>
          </p:nvSpPr>
          <p:spPr bwMode="auto">
            <a:xfrm flipH="1" flipV="1">
              <a:off x="2880" y="1680"/>
              <a:ext cx="1897" cy="1527"/>
            </a:xfrm>
            <a:custGeom>
              <a:avLst/>
              <a:gdLst>
                <a:gd name="T0" fmla="*/ 5 w 21424"/>
                <a:gd name="T1" fmla="*/ 0 h 20598"/>
                <a:gd name="T2" fmla="*/ 15 w 21424"/>
                <a:gd name="T3" fmla="*/ 7 h 20598"/>
                <a:gd name="T4" fmla="*/ 0 w 21424"/>
                <a:gd name="T5" fmla="*/ 8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1" name="Text Box 12"/>
            <p:cNvSpPr txBox="1">
              <a:spLocks noChangeArrowheads="1"/>
            </p:cNvSpPr>
            <p:nvPr/>
          </p:nvSpPr>
          <p:spPr bwMode="auto">
            <a:xfrm>
              <a:off x="4224" y="311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IC</a:t>
              </a:r>
              <a:r>
                <a:rPr lang="en-US" sz="2300" baseline="-25000">
                  <a:latin typeface="Tahoma" pitchFamily="34" charset="0"/>
                </a:rPr>
                <a:t>1</a:t>
              </a:r>
            </a:p>
          </p:txBody>
        </p:sp>
      </p:grpSp>
      <p:grpSp>
        <p:nvGrpSpPr>
          <p:cNvPr id="5" name="Group 13"/>
          <p:cNvGrpSpPr>
            <a:grpSpLocks/>
          </p:cNvGrpSpPr>
          <p:nvPr/>
        </p:nvGrpSpPr>
        <p:grpSpPr bwMode="auto">
          <a:xfrm>
            <a:off x="5029200" y="2133600"/>
            <a:ext cx="2630488" cy="2454275"/>
            <a:chOff x="3168" y="1344"/>
            <a:chExt cx="1657" cy="1546"/>
          </a:xfrm>
        </p:grpSpPr>
        <p:sp>
          <p:nvSpPr>
            <p:cNvPr id="25608" name="Arc 14"/>
            <p:cNvSpPr>
              <a:spLocks/>
            </p:cNvSpPr>
            <p:nvPr/>
          </p:nvSpPr>
          <p:spPr bwMode="auto">
            <a:xfrm flipH="1" flipV="1">
              <a:off x="3168" y="1344"/>
              <a:ext cx="1657" cy="1383"/>
            </a:xfrm>
            <a:custGeom>
              <a:avLst/>
              <a:gdLst>
                <a:gd name="T0" fmla="*/ 3 w 21424"/>
                <a:gd name="T1" fmla="*/ 0 h 20598"/>
                <a:gd name="T2" fmla="*/ 10 w 21424"/>
                <a:gd name="T3" fmla="*/ 5 h 20598"/>
                <a:gd name="T4" fmla="*/ 0 w 21424"/>
                <a:gd name="T5" fmla="*/ 6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9" name="Text Box 15"/>
            <p:cNvSpPr txBox="1">
              <a:spLocks noChangeArrowheads="1"/>
            </p:cNvSpPr>
            <p:nvPr/>
          </p:nvSpPr>
          <p:spPr bwMode="auto">
            <a:xfrm>
              <a:off x="4320" y="264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IC</a:t>
              </a:r>
              <a:r>
                <a:rPr lang="en-US" sz="2300" baseline="-25000">
                  <a:latin typeface="Tahoma" pitchFamily="34" charset="0"/>
                </a:rPr>
                <a:t>2</a:t>
              </a:r>
            </a:p>
          </p:txBody>
        </p:sp>
      </p:grpSp>
      <p:sp>
        <p:nvSpPr>
          <p:cNvPr id="59408" name="Rectangle 16"/>
          <p:cNvSpPr>
            <a:spLocks noChangeArrowheads="1"/>
          </p:cNvSpPr>
          <p:nvPr/>
        </p:nvSpPr>
        <p:spPr bwMode="auto">
          <a:xfrm>
            <a:off x="6508750" y="1258888"/>
            <a:ext cx="2133600" cy="2528887"/>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008080"/>
              </a:buClr>
              <a:buSzPct val="120000"/>
              <a:buFont typeface="Wingdings" pitchFamily="2" charset="2"/>
              <a:buNone/>
              <a:defRPr/>
            </a:pPr>
            <a:r>
              <a:rPr lang="en-US" sz="2500" dirty="0"/>
              <a:t>Higher indifference curves represent higher levels of happiness.</a:t>
            </a:r>
          </a:p>
        </p:txBody>
      </p:sp>
    </p:spTree>
    <p:extLst>
      <p:ext uri="{BB962C8B-B14F-4D97-AF65-F5344CB8AC3E}">
        <p14:creationId xmlns:p14="http://schemas.microsoft.com/office/powerpoint/2010/main" val="61235707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9408"/>
                                        </p:tgtEl>
                                        <p:attrNameLst>
                                          <p:attrName>style.visibility</p:attrName>
                                        </p:attrNameLst>
                                      </p:cBhvr>
                                      <p:to>
                                        <p:strVal val="visible"/>
                                      </p:to>
                                    </p:set>
                                    <p:animEffect transition="in" filter="fade">
                                      <p:cBhvr>
                                        <p:cTn id="21" dur="500"/>
                                        <p:tgtEl>
                                          <p:spTgt spid="59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40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0"/>
          <p:cNvSpPr>
            <a:spLocks noGrp="1" noChangeArrowheads="1"/>
          </p:cNvSpPr>
          <p:nvPr>
            <p:ph type="title"/>
          </p:nvPr>
        </p:nvSpPr>
        <p:spPr/>
        <p:txBody>
          <a:bodyPr/>
          <a:lstStyle/>
          <a:p>
            <a:r>
              <a:rPr lang="en-US" sz="3100" smtClean="0"/>
              <a:t>Consumer preferences</a:t>
            </a:r>
          </a:p>
        </p:txBody>
      </p:sp>
      <p:sp>
        <p:nvSpPr>
          <p:cNvPr id="61442" name="Rectangle 2"/>
          <p:cNvSpPr>
            <a:spLocks noGrp="1" noChangeArrowheads="1"/>
          </p:cNvSpPr>
          <p:nvPr>
            <p:ph type="body" idx="4294967295"/>
          </p:nvPr>
        </p:nvSpPr>
        <p:spPr>
          <a:xfrm>
            <a:off x="587375" y="1665288"/>
            <a:ext cx="3276600" cy="3097212"/>
          </a:xfrm>
          <a:noFill/>
        </p:spPr>
        <p:txBody>
          <a:bodyPr/>
          <a:lstStyle/>
          <a:p>
            <a:pPr marL="0" indent="0">
              <a:lnSpc>
                <a:spcPct val="110000"/>
              </a:lnSpc>
              <a:buFont typeface="Wingdings" pitchFamily="2" charset="2"/>
              <a:buNone/>
            </a:pPr>
            <a:r>
              <a:rPr lang="en-US" sz="2500" b="1" dirty="0" smtClean="0">
                <a:solidFill>
                  <a:srgbClr val="CC0000"/>
                </a:solidFill>
              </a:rPr>
              <a:t>Marginal rate of substitution</a:t>
            </a:r>
            <a:r>
              <a:rPr lang="en-US" sz="2500" dirty="0" smtClean="0">
                <a:solidFill>
                  <a:srgbClr val="CC0000"/>
                </a:solidFill>
              </a:rPr>
              <a:t> </a:t>
            </a:r>
            <a:r>
              <a:rPr lang="en-US" sz="2500" dirty="0" smtClean="0"/>
              <a:t>(</a:t>
            </a:r>
            <a:r>
              <a:rPr lang="en-US" sz="2500" i="1" dirty="0" smtClean="0"/>
              <a:t>MRS</a:t>
            </a:r>
            <a:r>
              <a:rPr lang="en-US" sz="1500" i="1" dirty="0" smtClean="0"/>
              <a:t> </a:t>
            </a:r>
            <a:r>
              <a:rPr lang="en-US" sz="2500" dirty="0" smtClean="0"/>
              <a:t>):  the amount of </a:t>
            </a:r>
            <a:r>
              <a:rPr lang="en-US" sz="2500" b="1" i="1" dirty="0" smtClean="0"/>
              <a:t>C</a:t>
            </a:r>
            <a:r>
              <a:rPr lang="en-US" sz="2500" baseline="-25000" dirty="0" smtClean="0"/>
              <a:t>2</a:t>
            </a:r>
            <a:r>
              <a:rPr lang="en-US" sz="2500" dirty="0" smtClean="0"/>
              <a:t> </a:t>
            </a:r>
            <a:br>
              <a:rPr lang="en-US" sz="2500" dirty="0" smtClean="0"/>
            </a:br>
            <a:r>
              <a:rPr lang="en-US" sz="2500" dirty="0" smtClean="0"/>
              <a:t>the consumer </a:t>
            </a:r>
            <a:br>
              <a:rPr lang="en-US" sz="2500" dirty="0" smtClean="0"/>
            </a:br>
            <a:r>
              <a:rPr lang="en-US" sz="2500" dirty="0" smtClean="0"/>
              <a:t>would be willing to substitute for </a:t>
            </a:r>
            <a:br>
              <a:rPr lang="en-US" sz="2500" dirty="0" smtClean="0"/>
            </a:br>
            <a:r>
              <a:rPr lang="en-US" sz="2500" dirty="0" smtClean="0"/>
              <a:t>one unit of </a:t>
            </a:r>
            <a:r>
              <a:rPr lang="en-US" sz="2500" b="1" i="1" dirty="0" smtClean="0"/>
              <a:t>C</a:t>
            </a:r>
            <a:r>
              <a:rPr lang="en-US" sz="2500" baseline="-25000" dirty="0" smtClean="0"/>
              <a:t>1</a:t>
            </a:r>
            <a:r>
              <a:rPr lang="en-US" sz="2500" dirty="0" smtClean="0"/>
              <a:t>.</a:t>
            </a:r>
            <a:endParaRPr lang="en-US" sz="2500" baseline="-25000" dirty="0" smtClean="0"/>
          </a:p>
        </p:txBody>
      </p:sp>
      <p:grpSp>
        <p:nvGrpSpPr>
          <p:cNvPr id="26628" name="Group 4"/>
          <p:cNvGrpSpPr>
            <a:grpSpLocks/>
          </p:cNvGrpSpPr>
          <p:nvPr/>
        </p:nvGrpSpPr>
        <p:grpSpPr bwMode="auto">
          <a:xfrm>
            <a:off x="4038600" y="1524000"/>
            <a:ext cx="4419600" cy="4222750"/>
            <a:chOff x="2544" y="960"/>
            <a:chExt cx="2784" cy="2660"/>
          </a:xfrm>
        </p:grpSpPr>
        <p:grpSp>
          <p:nvGrpSpPr>
            <p:cNvPr id="26639" name="Group 5"/>
            <p:cNvGrpSpPr>
              <a:grpSpLocks/>
            </p:cNvGrpSpPr>
            <p:nvPr/>
          </p:nvGrpSpPr>
          <p:grpSpPr bwMode="auto">
            <a:xfrm>
              <a:off x="2640" y="1210"/>
              <a:ext cx="2448" cy="2256"/>
              <a:chOff x="1056" y="1018"/>
              <a:chExt cx="3312" cy="2352"/>
            </a:xfrm>
          </p:grpSpPr>
          <p:sp>
            <p:nvSpPr>
              <p:cNvPr id="26642"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40"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26641"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grpSp>
        <p:nvGrpSpPr>
          <p:cNvPr id="26629" name="Group 10"/>
          <p:cNvGrpSpPr>
            <a:grpSpLocks/>
          </p:cNvGrpSpPr>
          <p:nvPr/>
        </p:nvGrpSpPr>
        <p:grpSpPr bwMode="auto">
          <a:xfrm>
            <a:off x="4572000" y="2667000"/>
            <a:ext cx="3011488" cy="2667000"/>
            <a:chOff x="2880" y="1680"/>
            <a:chExt cx="1897" cy="1680"/>
          </a:xfrm>
        </p:grpSpPr>
        <p:sp>
          <p:nvSpPr>
            <p:cNvPr id="26637" name="Arc 11"/>
            <p:cNvSpPr>
              <a:spLocks/>
            </p:cNvSpPr>
            <p:nvPr/>
          </p:nvSpPr>
          <p:spPr bwMode="auto">
            <a:xfrm flipH="1" flipV="1">
              <a:off x="2880" y="1680"/>
              <a:ext cx="1897" cy="1527"/>
            </a:xfrm>
            <a:custGeom>
              <a:avLst/>
              <a:gdLst>
                <a:gd name="T0" fmla="*/ 5 w 21424"/>
                <a:gd name="T1" fmla="*/ 0 h 20598"/>
                <a:gd name="T2" fmla="*/ 15 w 21424"/>
                <a:gd name="T3" fmla="*/ 7 h 20598"/>
                <a:gd name="T4" fmla="*/ 0 w 21424"/>
                <a:gd name="T5" fmla="*/ 8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8" name="Text Box 12"/>
            <p:cNvSpPr txBox="1">
              <a:spLocks noChangeArrowheads="1"/>
            </p:cNvSpPr>
            <p:nvPr/>
          </p:nvSpPr>
          <p:spPr bwMode="auto">
            <a:xfrm>
              <a:off x="4224" y="311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latin typeface="Tahoma" pitchFamily="34" charset="0"/>
                </a:rPr>
                <a:t>IC</a:t>
              </a:r>
              <a:r>
                <a:rPr lang="en-US" sz="2300" baseline="-25000">
                  <a:latin typeface="Tahoma" pitchFamily="34" charset="0"/>
                </a:rPr>
                <a:t>1</a:t>
              </a:r>
            </a:p>
          </p:txBody>
        </p:sp>
      </p:grpSp>
      <p:sp>
        <p:nvSpPr>
          <p:cNvPr id="61453" name="Rectangle 13"/>
          <p:cNvSpPr>
            <a:spLocks noChangeArrowheads="1"/>
          </p:cNvSpPr>
          <p:nvPr/>
        </p:nvSpPr>
        <p:spPr bwMode="auto">
          <a:xfrm>
            <a:off x="6202363" y="1398588"/>
            <a:ext cx="2362200" cy="25146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008080"/>
              </a:buClr>
              <a:buSzPct val="120000"/>
              <a:buFont typeface="Wingdings" pitchFamily="2" charset="2"/>
              <a:buNone/>
              <a:defRPr/>
            </a:pPr>
            <a:r>
              <a:rPr lang="en-US" sz="2500" dirty="0"/>
              <a:t>The slope of an indifference curve at any point equals the </a:t>
            </a:r>
            <a:r>
              <a:rPr lang="en-US" sz="2500" i="1" dirty="0"/>
              <a:t>MRS</a:t>
            </a:r>
            <a:r>
              <a:rPr lang="en-US" sz="2500" dirty="0"/>
              <a:t> </a:t>
            </a:r>
            <a:br>
              <a:rPr lang="en-US" sz="2500" dirty="0"/>
            </a:br>
            <a:r>
              <a:rPr lang="en-US" sz="2500" dirty="0"/>
              <a:t>at that point.</a:t>
            </a:r>
          </a:p>
        </p:txBody>
      </p:sp>
      <p:grpSp>
        <p:nvGrpSpPr>
          <p:cNvPr id="5" name="Group 14"/>
          <p:cNvGrpSpPr>
            <a:grpSpLocks/>
          </p:cNvGrpSpPr>
          <p:nvPr/>
        </p:nvGrpSpPr>
        <p:grpSpPr bwMode="auto">
          <a:xfrm>
            <a:off x="4829175" y="3346450"/>
            <a:ext cx="457200" cy="427038"/>
            <a:chOff x="2928" y="1848"/>
            <a:chExt cx="288" cy="269"/>
          </a:xfrm>
        </p:grpSpPr>
        <p:sp>
          <p:nvSpPr>
            <p:cNvPr id="26635" name="Line 15"/>
            <p:cNvSpPr>
              <a:spLocks noChangeShapeType="1"/>
            </p:cNvSpPr>
            <p:nvPr/>
          </p:nvSpPr>
          <p:spPr bwMode="auto">
            <a:xfrm>
              <a:off x="2928" y="2096"/>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6" name="Text Box 16"/>
            <p:cNvSpPr txBox="1">
              <a:spLocks noChangeArrowheads="1"/>
            </p:cNvSpPr>
            <p:nvPr/>
          </p:nvSpPr>
          <p:spPr bwMode="auto">
            <a:xfrm>
              <a:off x="2934" y="1848"/>
              <a:ext cx="1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6" name="Group 17"/>
          <p:cNvGrpSpPr>
            <a:grpSpLocks/>
          </p:cNvGrpSpPr>
          <p:nvPr/>
        </p:nvGrpSpPr>
        <p:grpSpPr bwMode="auto">
          <a:xfrm>
            <a:off x="5257800" y="3708400"/>
            <a:ext cx="1066800" cy="615950"/>
            <a:chOff x="3198" y="2076"/>
            <a:chExt cx="672" cy="352"/>
          </a:xfrm>
        </p:grpSpPr>
        <p:sp>
          <p:nvSpPr>
            <p:cNvPr id="26633" name="Text Box 18"/>
            <p:cNvSpPr txBox="1">
              <a:spLocks noChangeArrowheads="1"/>
            </p:cNvSpPr>
            <p:nvPr/>
          </p:nvSpPr>
          <p:spPr bwMode="auto">
            <a:xfrm>
              <a:off x="3198" y="2076"/>
              <a:ext cx="67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MRS</a:t>
              </a:r>
            </a:p>
          </p:txBody>
        </p:sp>
        <p:sp>
          <p:nvSpPr>
            <p:cNvPr id="26634" name="Line 19"/>
            <p:cNvSpPr>
              <a:spLocks noChangeShapeType="1"/>
            </p:cNvSpPr>
            <p:nvPr/>
          </p:nvSpPr>
          <p:spPr bwMode="auto">
            <a:xfrm flipH="1" flipV="1">
              <a:off x="3216" y="2096"/>
              <a:ext cx="0" cy="33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8830050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53"/>
                                        </p:tgtEl>
                                        <p:attrNameLst>
                                          <p:attrName>style.visibility</p:attrName>
                                        </p:attrNameLst>
                                      </p:cBhvr>
                                      <p:to>
                                        <p:strVal val="visible"/>
                                      </p:to>
                                    </p:set>
                                    <p:animEffect transition="in" filter="fade">
                                      <p:cBhvr>
                                        <p:cTn id="12" dur="500"/>
                                        <p:tgtEl>
                                          <p:spTgt spid="61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5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1"/>
          <p:cNvSpPr>
            <a:spLocks noGrp="1" noChangeArrowheads="1"/>
          </p:cNvSpPr>
          <p:nvPr>
            <p:ph type="title"/>
          </p:nvPr>
        </p:nvSpPr>
        <p:spPr/>
        <p:txBody>
          <a:bodyPr/>
          <a:lstStyle/>
          <a:p>
            <a:r>
              <a:rPr lang="en-US" sz="3100" smtClean="0"/>
              <a:t>Optimization</a:t>
            </a:r>
          </a:p>
        </p:txBody>
      </p:sp>
      <p:sp>
        <p:nvSpPr>
          <p:cNvPr id="63490" name="Rectangle 2"/>
          <p:cNvSpPr>
            <a:spLocks noGrp="1" noChangeArrowheads="1"/>
          </p:cNvSpPr>
          <p:nvPr>
            <p:ph type="body" idx="4294967295"/>
          </p:nvPr>
        </p:nvSpPr>
        <p:spPr>
          <a:xfrm>
            <a:off x="588963" y="1747838"/>
            <a:ext cx="3124200" cy="3375025"/>
          </a:xfrm>
          <a:noFill/>
        </p:spPr>
        <p:txBody>
          <a:bodyPr/>
          <a:lstStyle/>
          <a:p>
            <a:pPr marL="0" indent="0">
              <a:lnSpc>
                <a:spcPct val="110000"/>
              </a:lnSpc>
              <a:buFont typeface="Wingdings" pitchFamily="2" charset="2"/>
              <a:buNone/>
            </a:pPr>
            <a:r>
              <a:rPr lang="en-US" sz="2500" smtClean="0"/>
              <a:t>The optimal (</a:t>
            </a:r>
            <a:r>
              <a:rPr lang="en-US" sz="2500" b="1" i="1" smtClean="0"/>
              <a:t>C</a:t>
            </a:r>
            <a:r>
              <a:rPr lang="en-US" sz="2500" baseline="-25000" smtClean="0"/>
              <a:t>1</a:t>
            </a:r>
            <a:r>
              <a:rPr lang="en-US" sz="2500" smtClean="0"/>
              <a:t>,</a:t>
            </a:r>
            <a:r>
              <a:rPr lang="en-US" sz="2500" b="1" i="1" smtClean="0"/>
              <a:t>C</a:t>
            </a:r>
            <a:r>
              <a:rPr lang="en-US" sz="2500" baseline="-25000" smtClean="0"/>
              <a:t>2</a:t>
            </a:r>
            <a:r>
              <a:rPr lang="en-US" sz="2500" smtClean="0"/>
              <a:t>) is where the </a:t>
            </a:r>
            <a:br>
              <a:rPr lang="en-US" sz="2500" smtClean="0"/>
            </a:br>
            <a:r>
              <a:rPr lang="en-US" sz="2500" smtClean="0"/>
              <a:t>budget line </a:t>
            </a:r>
            <a:br>
              <a:rPr lang="en-US" sz="2500" smtClean="0"/>
            </a:br>
            <a:r>
              <a:rPr lang="en-US" sz="2500" smtClean="0"/>
              <a:t>just touches </a:t>
            </a:r>
            <a:br>
              <a:rPr lang="en-US" sz="2500" smtClean="0"/>
            </a:br>
            <a:r>
              <a:rPr lang="en-US" sz="2500" smtClean="0"/>
              <a:t>the highest indifference curve. </a:t>
            </a:r>
          </a:p>
        </p:txBody>
      </p:sp>
      <p:grpSp>
        <p:nvGrpSpPr>
          <p:cNvPr id="27652" name="Group 4"/>
          <p:cNvGrpSpPr>
            <a:grpSpLocks/>
          </p:cNvGrpSpPr>
          <p:nvPr/>
        </p:nvGrpSpPr>
        <p:grpSpPr bwMode="auto">
          <a:xfrm>
            <a:off x="4038600" y="1524000"/>
            <a:ext cx="4419600" cy="4222750"/>
            <a:chOff x="2544" y="960"/>
            <a:chExt cx="2784" cy="2660"/>
          </a:xfrm>
        </p:grpSpPr>
        <p:grpSp>
          <p:nvGrpSpPr>
            <p:cNvPr id="27664" name="Group 5"/>
            <p:cNvGrpSpPr>
              <a:grpSpLocks/>
            </p:cNvGrpSpPr>
            <p:nvPr/>
          </p:nvGrpSpPr>
          <p:grpSpPr bwMode="auto">
            <a:xfrm>
              <a:off x="2640" y="1210"/>
              <a:ext cx="2448" cy="2256"/>
              <a:chOff x="1056" y="1018"/>
              <a:chExt cx="3312" cy="2352"/>
            </a:xfrm>
          </p:grpSpPr>
          <p:sp>
            <p:nvSpPr>
              <p:cNvPr id="27667"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65"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27666"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27653" name="Line 10"/>
          <p:cNvSpPr>
            <a:spLocks noChangeShapeType="1"/>
          </p:cNvSpPr>
          <p:nvPr/>
        </p:nvSpPr>
        <p:spPr bwMode="auto">
          <a:xfrm>
            <a:off x="4191000" y="2781300"/>
            <a:ext cx="2308225" cy="27225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1"/>
          <p:cNvGrpSpPr>
            <a:grpSpLocks/>
          </p:cNvGrpSpPr>
          <p:nvPr/>
        </p:nvGrpSpPr>
        <p:grpSpPr bwMode="auto">
          <a:xfrm>
            <a:off x="4189413" y="4210050"/>
            <a:ext cx="1214437" cy="1290638"/>
            <a:chOff x="904" y="2810"/>
            <a:chExt cx="820" cy="748"/>
          </a:xfrm>
        </p:grpSpPr>
        <p:sp>
          <p:nvSpPr>
            <p:cNvPr id="27662" name="Line 12"/>
            <p:cNvSpPr>
              <a:spLocks noChangeShapeType="1"/>
            </p:cNvSpPr>
            <p:nvPr/>
          </p:nvSpPr>
          <p:spPr bwMode="auto">
            <a:xfrm flipV="1">
              <a:off x="1724" y="2810"/>
              <a:ext cx="0" cy="7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3"/>
            <p:cNvSpPr>
              <a:spLocks noChangeShapeType="1"/>
            </p:cNvSpPr>
            <p:nvPr/>
          </p:nvSpPr>
          <p:spPr bwMode="auto">
            <a:xfrm flipH="1">
              <a:off x="904" y="2810"/>
              <a:ext cx="8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5" name="Arc 14"/>
          <p:cNvSpPr>
            <a:spLocks/>
          </p:cNvSpPr>
          <p:nvPr/>
        </p:nvSpPr>
        <p:spPr bwMode="auto">
          <a:xfrm flipH="1" flipV="1">
            <a:off x="4818063" y="2670175"/>
            <a:ext cx="3011487" cy="2424113"/>
          </a:xfrm>
          <a:custGeom>
            <a:avLst/>
            <a:gdLst>
              <a:gd name="T0" fmla="*/ 2147483647 w 21424"/>
              <a:gd name="T1" fmla="*/ 0 h 20598"/>
              <a:gd name="T2" fmla="*/ 2147483647 w 21424"/>
              <a:gd name="T3" fmla="*/ 2147483647 h 20598"/>
              <a:gd name="T4" fmla="*/ 0 w 21424"/>
              <a:gd name="T5" fmla="*/ 2147483647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Arc 15"/>
          <p:cNvSpPr>
            <a:spLocks/>
          </p:cNvSpPr>
          <p:nvPr/>
        </p:nvSpPr>
        <p:spPr bwMode="auto">
          <a:xfrm flipH="1" flipV="1">
            <a:off x="5105400" y="2528888"/>
            <a:ext cx="2630488" cy="2195512"/>
          </a:xfrm>
          <a:custGeom>
            <a:avLst/>
            <a:gdLst>
              <a:gd name="T0" fmla="*/ 2147483647 w 21424"/>
              <a:gd name="T1" fmla="*/ 0 h 20598"/>
              <a:gd name="T2" fmla="*/ 2147483647 w 21424"/>
              <a:gd name="T3" fmla="*/ 2147483647 h 20598"/>
              <a:gd name="T4" fmla="*/ 0 w 21424"/>
              <a:gd name="T5" fmla="*/ 2147483647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Arc 16"/>
          <p:cNvSpPr>
            <a:spLocks/>
          </p:cNvSpPr>
          <p:nvPr/>
        </p:nvSpPr>
        <p:spPr bwMode="auto">
          <a:xfrm flipH="1" flipV="1">
            <a:off x="4495800" y="2514600"/>
            <a:ext cx="3138488" cy="2743200"/>
          </a:xfrm>
          <a:custGeom>
            <a:avLst/>
            <a:gdLst>
              <a:gd name="T0" fmla="*/ 2147483647 w 21424"/>
              <a:gd name="T1" fmla="*/ 0 h 20598"/>
              <a:gd name="T2" fmla="*/ 2147483647 w 21424"/>
              <a:gd name="T3" fmla="*/ 2147483647 h 20598"/>
              <a:gd name="T4" fmla="*/ 0 w 21424"/>
              <a:gd name="T5" fmla="*/ 2147483647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 name="Group 17"/>
          <p:cNvGrpSpPr>
            <a:grpSpLocks/>
          </p:cNvGrpSpPr>
          <p:nvPr/>
        </p:nvGrpSpPr>
        <p:grpSpPr bwMode="auto">
          <a:xfrm>
            <a:off x="5364163" y="3895725"/>
            <a:ext cx="341312" cy="396875"/>
            <a:chOff x="3379" y="2454"/>
            <a:chExt cx="215" cy="250"/>
          </a:xfrm>
        </p:grpSpPr>
        <p:sp>
          <p:nvSpPr>
            <p:cNvPr id="27660" name="Text Box 18"/>
            <p:cNvSpPr txBox="1">
              <a:spLocks noChangeArrowheads="1"/>
            </p:cNvSpPr>
            <p:nvPr/>
          </p:nvSpPr>
          <p:spPr bwMode="auto">
            <a:xfrm>
              <a:off x="3414" y="2454"/>
              <a:ext cx="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O</a:t>
              </a:r>
              <a:endParaRPr lang="en-US" sz="2300" baseline="-25000">
                <a:latin typeface="Tahoma" pitchFamily="34" charset="0"/>
              </a:endParaRPr>
            </a:p>
          </p:txBody>
        </p:sp>
        <p:sp>
          <p:nvSpPr>
            <p:cNvPr id="27661" name="Oval 19"/>
            <p:cNvSpPr>
              <a:spLocks noChangeArrowheads="1"/>
            </p:cNvSpPr>
            <p:nvPr/>
          </p:nvSpPr>
          <p:spPr bwMode="auto">
            <a:xfrm>
              <a:off x="3379" y="2628"/>
              <a:ext cx="48"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3508" name="Rectangle 20"/>
          <p:cNvSpPr>
            <a:spLocks noChangeArrowheads="1"/>
          </p:cNvSpPr>
          <p:nvPr/>
        </p:nvSpPr>
        <p:spPr bwMode="auto">
          <a:xfrm>
            <a:off x="5480050" y="1933575"/>
            <a:ext cx="3106738" cy="9652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lstStyle/>
          <a:p>
            <a:pPr>
              <a:lnSpc>
                <a:spcPct val="110000"/>
              </a:lnSpc>
              <a:spcBef>
                <a:spcPct val="45000"/>
              </a:spcBef>
              <a:buClr>
                <a:srgbClr val="008080"/>
              </a:buClr>
              <a:buSzPct val="120000"/>
              <a:buFont typeface="Wingdings" pitchFamily="2" charset="2"/>
              <a:buNone/>
              <a:defRPr/>
            </a:pPr>
            <a:r>
              <a:rPr lang="en-US" sz="2500" dirty="0"/>
              <a:t>At the optimal point, </a:t>
            </a:r>
            <a:r>
              <a:rPr lang="en-US" sz="2500" i="1" dirty="0"/>
              <a:t>MRS</a:t>
            </a:r>
            <a:r>
              <a:rPr lang="en-US" sz="2500" dirty="0"/>
              <a:t> = 1+</a:t>
            </a:r>
            <a:r>
              <a:rPr lang="en-US" sz="2500" b="1" i="1" dirty="0"/>
              <a:t>r</a:t>
            </a:r>
          </a:p>
        </p:txBody>
      </p:sp>
    </p:spTree>
    <p:extLst>
      <p:ext uri="{BB962C8B-B14F-4D97-AF65-F5344CB8AC3E}">
        <p14:creationId xmlns:p14="http://schemas.microsoft.com/office/powerpoint/2010/main" val="1997925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508"/>
                                        </p:tgtEl>
                                        <p:attrNameLst>
                                          <p:attrName>style.visibility</p:attrName>
                                        </p:attrNameLst>
                                      </p:cBhvr>
                                      <p:to>
                                        <p:strVal val="visible"/>
                                      </p:to>
                                    </p:set>
                                    <p:animEffect transition="in" filter="fade">
                                      <p:cBhvr>
                                        <p:cTn id="22" dur="500"/>
                                        <p:tgtEl>
                                          <p:spTgt spid="6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5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9"/>
          <p:cNvSpPr>
            <a:spLocks noGrp="1" noChangeArrowheads="1"/>
          </p:cNvSpPr>
          <p:nvPr>
            <p:ph type="title"/>
          </p:nvPr>
        </p:nvSpPr>
        <p:spPr/>
        <p:txBody>
          <a:bodyPr/>
          <a:lstStyle/>
          <a:p>
            <a:r>
              <a:rPr lang="en-US" sz="3100" smtClean="0"/>
              <a:t>How </a:t>
            </a:r>
            <a:r>
              <a:rPr lang="en-US" sz="3100" i="1" smtClean="0"/>
              <a:t>C</a:t>
            </a:r>
            <a:r>
              <a:rPr lang="en-US" sz="3100" smtClean="0"/>
              <a:t>  responds to changes in </a:t>
            </a:r>
            <a:r>
              <a:rPr lang="en-US" sz="3100" i="1" smtClean="0"/>
              <a:t>Y</a:t>
            </a:r>
            <a:r>
              <a:rPr lang="en-US" sz="3100" smtClean="0"/>
              <a:t> </a:t>
            </a:r>
          </a:p>
        </p:txBody>
      </p:sp>
      <p:sp>
        <p:nvSpPr>
          <p:cNvPr id="65538" name="Rectangle 2"/>
          <p:cNvSpPr>
            <a:spLocks noGrp="1" noChangeArrowheads="1"/>
          </p:cNvSpPr>
          <p:nvPr>
            <p:ph type="body" idx="4294967295"/>
          </p:nvPr>
        </p:nvSpPr>
        <p:spPr>
          <a:xfrm>
            <a:off x="6426199" y="1484314"/>
            <a:ext cx="1927225" cy="2125662"/>
          </a:xfrm>
          <a:solidFill>
            <a:srgbClr val="FF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dirty="0"/>
              <a:t>An increase </a:t>
            </a:r>
            <a:br>
              <a:rPr lang="en-US" sz="2500" dirty="0"/>
            </a:br>
            <a:r>
              <a:rPr lang="en-US" sz="2500" dirty="0"/>
              <a:t>in </a:t>
            </a:r>
            <a:r>
              <a:rPr lang="en-US" sz="2500" b="1" i="1" dirty="0"/>
              <a:t>Y</a:t>
            </a:r>
            <a:r>
              <a:rPr lang="en-US" sz="2500" baseline="-25000" dirty="0"/>
              <a:t>1</a:t>
            </a:r>
            <a:r>
              <a:rPr lang="en-US" sz="2500" dirty="0"/>
              <a:t> or </a:t>
            </a:r>
            <a:r>
              <a:rPr lang="en-US" sz="2500" b="1" i="1" dirty="0"/>
              <a:t>Y</a:t>
            </a:r>
            <a:r>
              <a:rPr lang="en-US" sz="2500" baseline="-25000" dirty="0"/>
              <a:t>2</a:t>
            </a:r>
            <a:r>
              <a:rPr lang="en-US" sz="2500" dirty="0"/>
              <a:t> </a:t>
            </a:r>
            <a:br>
              <a:rPr lang="en-US" sz="2500" dirty="0"/>
            </a:br>
            <a:r>
              <a:rPr lang="en-US" sz="2500" dirty="0"/>
              <a:t>shifts the </a:t>
            </a:r>
            <a:br>
              <a:rPr lang="en-US" sz="2500" dirty="0"/>
            </a:br>
            <a:r>
              <a:rPr lang="en-US" sz="2500" dirty="0"/>
              <a:t>budget line outward.  </a:t>
            </a:r>
          </a:p>
        </p:txBody>
      </p:sp>
      <p:grpSp>
        <p:nvGrpSpPr>
          <p:cNvPr id="28676" name="Group 4"/>
          <p:cNvGrpSpPr>
            <a:grpSpLocks/>
          </p:cNvGrpSpPr>
          <p:nvPr/>
        </p:nvGrpSpPr>
        <p:grpSpPr bwMode="auto">
          <a:xfrm>
            <a:off x="4038600" y="1524000"/>
            <a:ext cx="4419600" cy="4222750"/>
            <a:chOff x="2544" y="960"/>
            <a:chExt cx="2784" cy="2660"/>
          </a:xfrm>
        </p:grpSpPr>
        <p:grpSp>
          <p:nvGrpSpPr>
            <p:cNvPr id="28686" name="Group 5"/>
            <p:cNvGrpSpPr>
              <a:grpSpLocks/>
            </p:cNvGrpSpPr>
            <p:nvPr/>
          </p:nvGrpSpPr>
          <p:grpSpPr bwMode="auto">
            <a:xfrm>
              <a:off x="2640" y="1210"/>
              <a:ext cx="2448" cy="2256"/>
              <a:chOff x="1056" y="1018"/>
              <a:chExt cx="3312" cy="2352"/>
            </a:xfrm>
          </p:grpSpPr>
          <p:sp>
            <p:nvSpPr>
              <p:cNvPr id="28689"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87"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28688"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28677" name="Line 10"/>
          <p:cNvSpPr>
            <a:spLocks noChangeShapeType="1"/>
          </p:cNvSpPr>
          <p:nvPr/>
        </p:nvSpPr>
        <p:spPr bwMode="auto">
          <a:xfrm>
            <a:off x="4191000" y="2781300"/>
            <a:ext cx="2308225" cy="27225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Arc 11"/>
          <p:cNvSpPr>
            <a:spLocks/>
          </p:cNvSpPr>
          <p:nvPr/>
        </p:nvSpPr>
        <p:spPr bwMode="auto">
          <a:xfrm flipH="1" flipV="1">
            <a:off x="4818063" y="2670175"/>
            <a:ext cx="3011487" cy="2424113"/>
          </a:xfrm>
          <a:custGeom>
            <a:avLst/>
            <a:gdLst>
              <a:gd name="T0" fmla="*/ 2147483647 w 21424"/>
              <a:gd name="T1" fmla="*/ 0 h 20598"/>
              <a:gd name="T2" fmla="*/ 2147483647 w 21424"/>
              <a:gd name="T3" fmla="*/ 2147483647 h 20598"/>
              <a:gd name="T4" fmla="*/ 0 w 21424"/>
              <a:gd name="T5" fmla="*/ 2147483647 h 20598"/>
              <a:gd name="T6" fmla="*/ 0 60000 65536"/>
              <a:gd name="T7" fmla="*/ 0 60000 65536"/>
              <a:gd name="T8" fmla="*/ 0 60000 65536"/>
              <a:gd name="T9" fmla="*/ 0 w 21424"/>
              <a:gd name="T10" fmla="*/ 0 h 20598"/>
              <a:gd name="T11" fmla="*/ 21424 w 21424"/>
              <a:gd name="T12" fmla="*/ 20598 h 20598"/>
            </a:gdLst>
            <a:ahLst/>
            <a:cxnLst>
              <a:cxn ang="T6">
                <a:pos x="T0" y="T1"/>
              </a:cxn>
              <a:cxn ang="T7">
                <a:pos x="T2" y="T3"/>
              </a:cxn>
              <a:cxn ang="T8">
                <a:pos x="T4" y="T5"/>
              </a:cxn>
            </a:cxnLst>
            <a:rect l="T9" t="T10" r="T11" b="T12"/>
            <a:pathLst>
              <a:path w="21424" h="20598" fill="none" extrusionOk="0">
                <a:moveTo>
                  <a:pt x="6502" y="0"/>
                </a:moveTo>
                <a:cubicBezTo>
                  <a:pt x="14527" y="2533"/>
                  <a:pt x="20349" y="9496"/>
                  <a:pt x="21423" y="17842"/>
                </a:cubicBezTo>
              </a:path>
              <a:path w="21424" h="20598" stroke="0" extrusionOk="0">
                <a:moveTo>
                  <a:pt x="6502" y="0"/>
                </a:moveTo>
                <a:cubicBezTo>
                  <a:pt x="14527" y="2533"/>
                  <a:pt x="20349" y="9496"/>
                  <a:pt x="21423" y="17842"/>
                </a:cubicBezTo>
                <a:lnTo>
                  <a:pt x="0" y="20598"/>
                </a:lnTo>
                <a:close/>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79" name="Oval 12"/>
          <p:cNvSpPr>
            <a:spLocks noChangeArrowheads="1"/>
          </p:cNvSpPr>
          <p:nvPr/>
        </p:nvSpPr>
        <p:spPr bwMode="auto">
          <a:xfrm>
            <a:off x="5364163" y="417195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5549" name="Line 13"/>
          <p:cNvSpPr>
            <a:spLocks noChangeShapeType="1"/>
          </p:cNvSpPr>
          <p:nvPr/>
        </p:nvSpPr>
        <p:spPr bwMode="auto">
          <a:xfrm>
            <a:off x="4191000" y="2133600"/>
            <a:ext cx="2855913" cy="3360738"/>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0" name="Arc 14"/>
          <p:cNvSpPr>
            <a:spLocks/>
          </p:cNvSpPr>
          <p:nvPr/>
        </p:nvSpPr>
        <p:spPr bwMode="auto">
          <a:xfrm flipH="1" flipV="1">
            <a:off x="5100638" y="2365375"/>
            <a:ext cx="3011487" cy="2354263"/>
          </a:xfrm>
          <a:custGeom>
            <a:avLst/>
            <a:gdLst>
              <a:gd name="T0" fmla="*/ 2147483647 w 21424"/>
              <a:gd name="T1" fmla="*/ 0 h 20006"/>
              <a:gd name="T2" fmla="*/ 2147483647 w 21424"/>
              <a:gd name="T3" fmla="*/ 2147483647 h 20006"/>
              <a:gd name="T4" fmla="*/ 0 w 21424"/>
              <a:gd name="T5" fmla="*/ 2147483647 h 20006"/>
              <a:gd name="T6" fmla="*/ 0 60000 65536"/>
              <a:gd name="T7" fmla="*/ 0 60000 65536"/>
              <a:gd name="T8" fmla="*/ 0 60000 65536"/>
              <a:gd name="T9" fmla="*/ 0 w 21424"/>
              <a:gd name="T10" fmla="*/ 0 h 20006"/>
              <a:gd name="T11" fmla="*/ 21424 w 21424"/>
              <a:gd name="T12" fmla="*/ 20006 h 20006"/>
            </a:gdLst>
            <a:ahLst/>
            <a:cxnLst>
              <a:cxn ang="T6">
                <a:pos x="T0" y="T1"/>
              </a:cxn>
              <a:cxn ang="T7">
                <a:pos x="T2" y="T3"/>
              </a:cxn>
              <a:cxn ang="T8">
                <a:pos x="T4" y="T5"/>
              </a:cxn>
            </a:cxnLst>
            <a:rect l="T9" t="T10" r="T11" b="T12"/>
            <a:pathLst>
              <a:path w="21424" h="20006" fill="none" extrusionOk="0">
                <a:moveTo>
                  <a:pt x="8143" y="-1"/>
                </a:moveTo>
                <a:cubicBezTo>
                  <a:pt x="15355" y="2935"/>
                  <a:pt x="20429" y="9526"/>
                  <a:pt x="21423" y="17250"/>
                </a:cubicBezTo>
              </a:path>
              <a:path w="21424" h="20006" stroke="0" extrusionOk="0">
                <a:moveTo>
                  <a:pt x="8143" y="-1"/>
                </a:moveTo>
                <a:cubicBezTo>
                  <a:pt x="15355" y="2935"/>
                  <a:pt x="20429" y="9526"/>
                  <a:pt x="21423" y="17250"/>
                </a:cubicBezTo>
                <a:lnTo>
                  <a:pt x="0" y="2000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1" name="Oval 15"/>
          <p:cNvSpPr>
            <a:spLocks noChangeArrowheads="1"/>
          </p:cNvSpPr>
          <p:nvPr/>
        </p:nvSpPr>
        <p:spPr bwMode="auto">
          <a:xfrm>
            <a:off x="5611813" y="381476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5552" name="Line 16"/>
          <p:cNvSpPr>
            <a:spLocks noChangeShapeType="1"/>
          </p:cNvSpPr>
          <p:nvPr/>
        </p:nvSpPr>
        <p:spPr bwMode="auto">
          <a:xfrm flipV="1">
            <a:off x="5438775" y="3900488"/>
            <a:ext cx="171450" cy="2619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3" name="Rectangle 17"/>
          <p:cNvSpPr>
            <a:spLocks noChangeArrowheads="1"/>
          </p:cNvSpPr>
          <p:nvPr/>
        </p:nvSpPr>
        <p:spPr bwMode="auto">
          <a:xfrm>
            <a:off x="642938" y="1620838"/>
            <a:ext cx="3276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pPr>
            <a:r>
              <a:rPr lang="en-US" sz="2500"/>
              <a:t>Results:  </a:t>
            </a:r>
            <a:br>
              <a:rPr lang="en-US" sz="2500"/>
            </a:br>
            <a:r>
              <a:rPr lang="en-US" sz="2500"/>
              <a:t>Provided they are both normal goods, </a:t>
            </a:r>
            <a:r>
              <a:rPr lang="en-US" sz="2500" b="1" i="1"/>
              <a:t>C</a:t>
            </a:r>
            <a:r>
              <a:rPr lang="en-US" sz="2500" baseline="-25000"/>
              <a:t>1</a:t>
            </a:r>
            <a:r>
              <a:rPr lang="en-US" sz="2500"/>
              <a:t> and </a:t>
            </a:r>
            <a:r>
              <a:rPr lang="en-US" sz="2500" b="1" i="1"/>
              <a:t>C</a:t>
            </a:r>
            <a:r>
              <a:rPr lang="en-US" sz="2500" baseline="-25000"/>
              <a:t>2</a:t>
            </a:r>
            <a:r>
              <a:rPr lang="en-US" sz="2500"/>
              <a:t> both increase,</a:t>
            </a:r>
          </a:p>
        </p:txBody>
      </p:sp>
      <p:sp>
        <p:nvSpPr>
          <p:cNvPr id="65554" name="Text Box 18"/>
          <p:cNvSpPr txBox="1">
            <a:spLocks noChangeArrowheads="1"/>
          </p:cNvSpPr>
          <p:nvPr/>
        </p:nvSpPr>
        <p:spPr bwMode="auto">
          <a:xfrm>
            <a:off x="654050" y="3686175"/>
            <a:ext cx="2895600" cy="17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spcBef>
                <a:spcPct val="40000"/>
              </a:spcBef>
              <a:buClr>
                <a:schemeClr val="accent2"/>
              </a:buClr>
              <a:buSzPct val="110000"/>
              <a:buFont typeface="Wingdings" pitchFamily="2" charset="2"/>
              <a:buNone/>
            </a:pPr>
            <a:r>
              <a:rPr lang="en-US" sz="2500" i="1" dirty="0" smtClean="0">
                <a:solidFill>
                  <a:srgbClr val="0000FF"/>
                </a:solidFill>
              </a:rPr>
              <a:t>…whether </a:t>
            </a:r>
            <a:r>
              <a:rPr lang="en-US" sz="2500" i="1" dirty="0">
                <a:solidFill>
                  <a:srgbClr val="0000FF"/>
                </a:solidFill>
              </a:rPr>
              <a:t>the income increase occurs in period 1 or period 2. </a:t>
            </a:r>
          </a:p>
        </p:txBody>
      </p:sp>
    </p:spTree>
    <p:extLst>
      <p:ext uri="{BB962C8B-B14F-4D97-AF65-F5344CB8AC3E}">
        <p14:creationId xmlns:p14="http://schemas.microsoft.com/office/powerpoint/2010/main" val="13116160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5552"/>
                                        </p:tgtEl>
                                        <p:attrNameLst>
                                          <p:attrName>style.visibility</p:attrName>
                                        </p:attrNameLst>
                                      </p:cBhvr>
                                      <p:to>
                                        <p:strVal val="visible"/>
                                      </p:to>
                                    </p:set>
                                    <p:animEffect transition="in" filter="strips(upRight)">
                                      <p:cBhvr>
                                        <p:cTn id="12" dur="500"/>
                                        <p:tgtEl>
                                          <p:spTgt spid="65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strips(downRight)">
                                      <p:cBhvr>
                                        <p:cTn id="17" dur="500"/>
                                        <p:tgtEl>
                                          <p:spTgt spid="65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5550"/>
                                        </p:tgtEl>
                                        <p:attrNameLst>
                                          <p:attrName>style.visibility</p:attrName>
                                        </p:attrNameLst>
                                      </p:cBhvr>
                                      <p:to>
                                        <p:strVal val="visible"/>
                                      </p:to>
                                    </p:set>
                                    <p:animEffect transition="in" filter="strips(downRight)">
                                      <p:cBhvr>
                                        <p:cTn id="22" dur="500"/>
                                        <p:tgtEl>
                                          <p:spTgt spid="65550"/>
                                        </p:tgtEl>
                                      </p:cBhvr>
                                    </p:animEffect>
                                  </p:childTnLst>
                                </p:cTn>
                              </p:par>
                            </p:childTnLst>
                          </p:cTn>
                        </p:par>
                        <p:par>
                          <p:cTn id="23" fill="hold" nodeType="afterGroup">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65551"/>
                                        </p:tgtEl>
                                        <p:attrNameLst>
                                          <p:attrName>style.visibility</p:attrName>
                                        </p:attrNameLst>
                                      </p:cBhvr>
                                      <p:to>
                                        <p:strVal val="visible"/>
                                      </p:to>
                                    </p:set>
                                    <p:animEffect transition="in" filter="strips(downRight)">
                                      <p:cBhvr>
                                        <p:cTn id="26" dur="500"/>
                                        <p:tgtEl>
                                          <p:spTgt spid="655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553"/>
                                        </p:tgtEl>
                                        <p:attrNameLst>
                                          <p:attrName>style.visibility</p:attrName>
                                        </p:attrNameLst>
                                      </p:cBhvr>
                                      <p:to>
                                        <p:strVal val="visible"/>
                                      </p:to>
                                    </p:set>
                                    <p:animEffect transition="in" filter="wipe(left)">
                                      <p:cBhvr>
                                        <p:cTn id="31" dur="500"/>
                                        <p:tgtEl>
                                          <p:spTgt spid="655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5554"/>
                                        </p:tgtEl>
                                        <p:attrNameLst>
                                          <p:attrName>style.visibility</p:attrName>
                                        </p:attrNameLst>
                                      </p:cBhvr>
                                      <p:to>
                                        <p:strVal val="visible"/>
                                      </p:to>
                                    </p:set>
                                    <p:animEffect transition="in" filter="wipe(left)">
                                      <p:cBhvr>
                                        <p:cTn id="36" dur="500"/>
                                        <p:tgtEl>
                                          <p:spTgt spid="65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49" grpId="0" animBg="1"/>
      <p:bldP spid="65550" grpId="0" animBg="1"/>
      <p:bldP spid="65551" grpId="0" animBg="1"/>
      <p:bldP spid="65552" grpId="0" animBg="1"/>
      <p:bldP spid="65553" grpId="0"/>
      <p:bldP spid="655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z="3100" smtClean="0"/>
              <a:t>Keynes vs. Fisher</a:t>
            </a:r>
          </a:p>
        </p:txBody>
      </p:sp>
      <p:sp>
        <p:nvSpPr>
          <p:cNvPr id="29699" name="Rectangle 5"/>
          <p:cNvSpPr>
            <a:spLocks noGrp="1" noChangeArrowheads="1"/>
          </p:cNvSpPr>
          <p:nvPr>
            <p:ph type="body" idx="1"/>
          </p:nvPr>
        </p:nvSpPr>
        <p:spPr/>
        <p:txBody>
          <a:bodyPr/>
          <a:lstStyle/>
          <a:p>
            <a:r>
              <a:rPr lang="en-US" smtClean="0"/>
              <a:t>Keynes: </a:t>
            </a:r>
            <a:br>
              <a:rPr lang="en-US" smtClean="0"/>
            </a:br>
            <a:r>
              <a:rPr lang="en-US" smtClean="0"/>
              <a:t>Current consumption depends only on </a:t>
            </a:r>
            <a:br>
              <a:rPr lang="en-US" smtClean="0"/>
            </a:br>
            <a:r>
              <a:rPr lang="en-US" smtClean="0"/>
              <a:t>current income.</a:t>
            </a:r>
          </a:p>
          <a:p>
            <a:r>
              <a:rPr lang="en-US" smtClean="0"/>
              <a:t>Fisher: </a:t>
            </a:r>
            <a:br>
              <a:rPr lang="en-US" smtClean="0"/>
            </a:br>
            <a:r>
              <a:rPr lang="en-US" smtClean="0"/>
              <a:t>Current consumption depends only on </a:t>
            </a:r>
            <a:br>
              <a:rPr lang="en-US" smtClean="0"/>
            </a:br>
            <a:r>
              <a:rPr lang="en-US" smtClean="0"/>
              <a:t>the present value of lifetime income.  </a:t>
            </a:r>
            <a:br>
              <a:rPr lang="en-US" smtClean="0"/>
            </a:br>
            <a:r>
              <a:rPr lang="en-US" smtClean="0"/>
              <a:t>The timing of income is irrelevant </a:t>
            </a:r>
            <a:br>
              <a:rPr lang="en-US" smtClean="0"/>
            </a:br>
            <a:r>
              <a:rPr lang="en-US" smtClean="0"/>
              <a:t>because the consumer can borrow or lend between periods.</a:t>
            </a:r>
          </a:p>
        </p:txBody>
      </p:sp>
    </p:spTree>
    <p:extLst>
      <p:ext uri="{BB962C8B-B14F-4D97-AF65-F5344CB8AC3E}">
        <p14:creationId xmlns:p14="http://schemas.microsoft.com/office/powerpoint/2010/main" val="32604722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buNone/>
            </a:pPr>
            <a:r>
              <a:rPr lang="en-US" sz="2700" dirty="0"/>
              <a:t>an introduction to the most prominent work on consumption, including:</a:t>
            </a:r>
          </a:p>
          <a:p>
            <a:pPr marL="400050" lvl="1">
              <a:lnSpc>
                <a:spcPct val="105000"/>
              </a:lnSpc>
              <a:spcBef>
                <a:spcPts val="1200"/>
              </a:spcBef>
              <a:buSzPct val="105000"/>
            </a:pPr>
            <a:r>
              <a:rPr lang="en-US" sz="2600" dirty="0"/>
              <a:t>John Maynard Keynes:  consumption and current income</a:t>
            </a:r>
          </a:p>
          <a:p>
            <a:pPr marL="400050" lvl="1">
              <a:lnSpc>
                <a:spcPct val="105000"/>
              </a:lnSpc>
              <a:spcBef>
                <a:spcPts val="1200"/>
              </a:spcBef>
              <a:buSzPct val="105000"/>
            </a:pPr>
            <a:r>
              <a:rPr lang="en-US" sz="2600" dirty="0"/>
              <a:t>Irving Fisher:  </a:t>
            </a:r>
            <a:r>
              <a:rPr lang="en-US" sz="2600" dirty="0" err="1"/>
              <a:t>intertemporal</a:t>
            </a:r>
            <a:r>
              <a:rPr lang="en-US" sz="2600" dirty="0"/>
              <a:t> choice</a:t>
            </a:r>
          </a:p>
          <a:p>
            <a:pPr marL="400050" lvl="1">
              <a:lnSpc>
                <a:spcPct val="105000"/>
              </a:lnSpc>
              <a:spcBef>
                <a:spcPts val="1200"/>
              </a:spcBef>
              <a:buSzPct val="105000"/>
            </a:pPr>
            <a:r>
              <a:rPr lang="en-US" sz="2600" dirty="0"/>
              <a:t>Franco Modigliani:  the life-cycle hypothesis</a:t>
            </a:r>
          </a:p>
          <a:p>
            <a:pPr marL="400050" lvl="1">
              <a:lnSpc>
                <a:spcPct val="105000"/>
              </a:lnSpc>
              <a:spcBef>
                <a:spcPts val="1200"/>
              </a:spcBef>
              <a:buSzPct val="105000"/>
            </a:pPr>
            <a:r>
              <a:rPr lang="en-US" sz="2600" dirty="0"/>
              <a:t>Milton Friedman:  the permanent income hypothesis</a:t>
            </a:r>
          </a:p>
          <a:p>
            <a:pPr marL="400050" lvl="1">
              <a:lnSpc>
                <a:spcPct val="105000"/>
              </a:lnSpc>
              <a:spcBef>
                <a:spcPts val="1200"/>
              </a:spcBef>
              <a:buSzPct val="105000"/>
            </a:pPr>
            <a:r>
              <a:rPr lang="en-US" sz="2600" dirty="0"/>
              <a:t>Robert Hall:  the random-walk hypothesis</a:t>
            </a:r>
          </a:p>
          <a:p>
            <a:pPr marL="400050" lvl="1">
              <a:lnSpc>
                <a:spcPct val="105000"/>
              </a:lnSpc>
              <a:spcBef>
                <a:spcPts val="1200"/>
              </a:spcBef>
              <a:buSzPct val="105000"/>
            </a:pPr>
            <a:r>
              <a:rPr lang="en-US" sz="2600" dirty="0"/>
              <a:t>David </a:t>
            </a:r>
            <a:r>
              <a:rPr lang="en-US" sz="2600" dirty="0" err="1"/>
              <a:t>Laibson</a:t>
            </a:r>
            <a:r>
              <a:rPr lang="en-US" sz="2600" dirty="0"/>
              <a:t>:  the pull of instant gratification</a:t>
            </a:r>
            <a:endParaRPr lang="en-US" dirty="0"/>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4191000" y="3124200"/>
            <a:ext cx="2476500" cy="2354263"/>
            <a:chOff x="2641" y="1964"/>
            <a:chExt cx="1560" cy="1483"/>
          </a:xfrm>
        </p:grpSpPr>
        <p:grpSp>
          <p:nvGrpSpPr>
            <p:cNvPr id="30759" name="Group 3"/>
            <p:cNvGrpSpPr>
              <a:grpSpLocks/>
            </p:cNvGrpSpPr>
            <p:nvPr/>
          </p:nvGrpSpPr>
          <p:grpSpPr bwMode="auto">
            <a:xfrm>
              <a:off x="2641" y="2826"/>
              <a:ext cx="774" cy="621"/>
              <a:chOff x="904" y="2810"/>
              <a:chExt cx="820" cy="748"/>
            </a:xfrm>
          </p:grpSpPr>
          <p:sp>
            <p:nvSpPr>
              <p:cNvPr id="30763" name="Line 4"/>
              <p:cNvSpPr>
                <a:spLocks noChangeShapeType="1"/>
              </p:cNvSpPr>
              <p:nvPr/>
            </p:nvSpPr>
            <p:spPr bwMode="auto">
              <a:xfrm flipV="1">
                <a:off x="1724" y="2810"/>
                <a:ext cx="0" cy="748"/>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64" name="Line 5"/>
              <p:cNvSpPr>
                <a:spLocks noChangeShapeType="1"/>
              </p:cNvSpPr>
              <p:nvPr/>
            </p:nvSpPr>
            <p:spPr bwMode="auto">
              <a:xfrm flipH="1">
                <a:off x="904" y="2810"/>
                <a:ext cx="82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60" name="Text Box 6"/>
            <p:cNvSpPr txBox="1">
              <a:spLocks noChangeArrowheads="1"/>
            </p:cNvSpPr>
            <p:nvPr/>
          </p:nvSpPr>
          <p:spPr bwMode="auto">
            <a:xfrm>
              <a:off x="3389" y="2602"/>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A</a:t>
              </a:r>
              <a:endParaRPr lang="en-US" sz="2300" baseline="-25000">
                <a:latin typeface="Tahoma" pitchFamily="34" charset="0"/>
              </a:endParaRPr>
            </a:p>
          </p:txBody>
        </p:sp>
        <p:sp>
          <p:nvSpPr>
            <p:cNvPr id="30761" name="Arc 7"/>
            <p:cNvSpPr>
              <a:spLocks/>
            </p:cNvSpPr>
            <p:nvPr/>
          </p:nvSpPr>
          <p:spPr bwMode="auto">
            <a:xfrm flipH="1" flipV="1">
              <a:off x="3005" y="1964"/>
              <a:ext cx="1196" cy="1111"/>
            </a:xfrm>
            <a:custGeom>
              <a:avLst/>
              <a:gdLst>
                <a:gd name="T0" fmla="*/ 1 w 21296"/>
                <a:gd name="T1" fmla="*/ 0 h 21113"/>
                <a:gd name="T2" fmla="*/ 4 w 21296"/>
                <a:gd name="T3" fmla="*/ 3 h 21113"/>
                <a:gd name="T4" fmla="*/ 0 w 21296"/>
                <a:gd name="T5" fmla="*/ 3 h 21113"/>
                <a:gd name="T6" fmla="*/ 0 60000 65536"/>
                <a:gd name="T7" fmla="*/ 0 60000 65536"/>
                <a:gd name="T8" fmla="*/ 0 60000 65536"/>
                <a:gd name="T9" fmla="*/ 0 w 21296"/>
                <a:gd name="T10" fmla="*/ 0 h 21113"/>
                <a:gd name="T11" fmla="*/ 21296 w 21296"/>
                <a:gd name="T12" fmla="*/ 21113 h 21113"/>
              </a:gdLst>
              <a:ahLst/>
              <a:cxnLst>
                <a:cxn ang="T6">
                  <a:pos x="T0" y="T1"/>
                </a:cxn>
                <a:cxn ang="T7">
                  <a:pos x="T2" y="T3"/>
                </a:cxn>
                <a:cxn ang="T8">
                  <a:pos x="T4" y="T5"/>
                </a:cxn>
              </a:cxnLst>
              <a:rect l="T9" t="T10" r="T11" b="T12"/>
              <a:pathLst>
                <a:path w="21296" h="21113" fill="none" extrusionOk="0">
                  <a:moveTo>
                    <a:pt x="4562" y="0"/>
                  </a:moveTo>
                  <a:cubicBezTo>
                    <a:pt x="13193" y="1865"/>
                    <a:pt x="19819" y="8795"/>
                    <a:pt x="21295" y="17501"/>
                  </a:cubicBezTo>
                </a:path>
                <a:path w="21296" h="21113" stroke="0" extrusionOk="0">
                  <a:moveTo>
                    <a:pt x="4562" y="0"/>
                  </a:moveTo>
                  <a:cubicBezTo>
                    <a:pt x="13193" y="1865"/>
                    <a:pt x="19819" y="8795"/>
                    <a:pt x="21295" y="17501"/>
                  </a:cubicBezTo>
                  <a:lnTo>
                    <a:pt x="0" y="21113"/>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62" name="Oval 8"/>
            <p:cNvSpPr>
              <a:spLocks noChangeArrowheads="1"/>
            </p:cNvSpPr>
            <p:nvPr/>
          </p:nvSpPr>
          <p:spPr bwMode="auto">
            <a:xfrm>
              <a:off x="3386" y="2802"/>
              <a:ext cx="48"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30723" name="Rectangle 45"/>
          <p:cNvSpPr>
            <a:spLocks noGrp="1" noChangeArrowheads="1"/>
          </p:cNvSpPr>
          <p:nvPr>
            <p:ph type="title"/>
          </p:nvPr>
        </p:nvSpPr>
        <p:spPr/>
        <p:txBody>
          <a:bodyPr/>
          <a:lstStyle/>
          <a:p>
            <a:r>
              <a:rPr lang="en-US" sz="3100" smtClean="0"/>
              <a:t>How </a:t>
            </a:r>
            <a:r>
              <a:rPr lang="en-US" sz="3100" i="1" smtClean="0"/>
              <a:t>C</a:t>
            </a:r>
            <a:r>
              <a:rPr lang="en-US" sz="3100" smtClean="0"/>
              <a:t>  responds to changes in </a:t>
            </a:r>
            <a:r>
              <a:rPr lang="en-US" sz="3100" i="1" smtClean="0"/>
              <a:t>r</a:t>
            </a:r>
          </a:p>
        </p:txBody>
      </p:sp>
      <p:sp>
        <p:nvSpPr>
          <p:cNvPr id="69641" name="Rectangle 9"/>
          <p:cNvSpPr>
            <a:spLocks noGrp="1" noChangeArrowheads="1"/>
          </p:cNvSpPr>
          <p:nvPr>
            <p:ph type="body" idx="4294967295"/>
          </p:nvPr>
        </p:nvSpPr>
        <p:spPr>
          <a:xfrm>
            <a:off x="5835650" y="1568450"/>
            <a:ext cx="2743200" cy="1752600"/>
          </a:xfrm>
          <a:solidFill>
            <a:srgbClr val="CC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dirty="0"/>
              <a:t>An increase in </a:t>
            </a:r>
            <a:r>
              <a:rPr lang="en-US" sz="2500" b="1" i="1" dirty="0"/>
              <a:t>r</a:t>
            </a:r>
            <a:r>
              <a:rPr lang="en-US" sz="2500" dirty="0"/>
              <a:t> pivots the budget line around the </a:t>
            </a:r>
            <a:br>
              <a:rPr lang="en-US" sz="2500" dirty="0"/>
            </a:br>
            <a:r>
              <a:rPr lang="en-US" sz="2500" dirty="0"/>
              <a:t>point (</a:t>
            </a:r>
            <a:r>
              <a:rPr lang="en-US" sz="2500" b="1" i="1" dirty="0"/>
              <a:t>Y</a:t>
            </a:r>
            <a:r>
              <a:rPr lang="en-US" sz="2500" baseline="-25000" dirty="0"/>
              <a:t>1</a:t>
            </a:r>
            <a:r>
              <a:rPr lang="en-US" sz="2500" dirty="0"/>
              <a:t>,</a:t>
            </a:r>
            <a:r>
              <a:rPr lang="en-US" sz="2500" b="1" i="1" dirty="0"/>
              <a:t>Y</a:t>
            </a:r>
            <a:r>
              <a:rPr lang="en-US" sz="2500" baseline="-25000" dirty="0"/>
              <a:t>2</a:t>
            </a:r>
            <a:r>
              <a:rPr lang="en-US" sz="1400" baseline="-25000" dirty="0"/>
              <a:t> </a:t>
            </a:r>
            <a:r>
              <a:rPr lang="en-US" sz="2500" dirty="0"/>
              <a:t>). </a:t>
            </a:r>
          </a:p>
        </p:txBody>
      </p:sp>
      <p:grpSp>
        <p:nvGrpSpPr>
          <p:cNvPr id="30725" name="Group 11"/>
          <p:cNvGrpSpPr>
            <a:grpSpLocks/>
          </p:cNvGrpSpPr>
          <p:nvPr/>
        </p:nvGrpSpPr>
        <p:grpSpPr bwMode="auto">
          <a:xfrm>
            <a:off x="4038600" y="1295400"/>
            <a:ext cx="4419600" cy="4429125"/>
            <a:chOff x="2544" y="960"/>
            <a:chExt cx="2784" cy="2647"/>
          </a:xfrm>
        </p:grpSpPr>
        <p:grpSp>
          <p:nvGrpSpPr>
            <p:cNvPr id="30754" name="Group 12"/>
            <p:cNvGrpSpPr>
              <a:grpSpLocks/>
            </p:cNvGrpSpPr>
            <p:nvPr/>
          </p:nvGrpSpPr>
          <p:grpSpPr bwMode="auto">
            <a:xfrm>
              <a:off x="2640" y="1210"/>
              <a:ext cx="2448" cy="2256"/>
              <a:chOff x="1056" y="1018"/>
              <a:chExt cx="3312" cy="2352"/>
            </a:xfrm>
          </p:grpSpPr>
          <p:sp>
            <p:nvSpPr>
              <p:cNvPr id="30757" name="Line 13"/>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8" name="Line 14"/>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55" name="Text Box 15"/>
            <p:cNvSpPr txBox="1">
              <a:spLocks noChangeArrowheads="1"/>
            </p:cNvSpPr>
            <p:nvPr/>
          </p:nvSpPr>
          <p:spPr bwMode="auto">
            <a:xfrm>
              <a:off x="5088" y="3370"/>
              <a:ext cx="24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30756" name="Text Box 16"/>
            <p:cNvSpPr txBox="1">
              <a:spLocks noChangeArrowheads="1"/>
            </p:cNvSpPr>
            <p:nvPr/>
          </p:nvSpPr>
          <p:spPr bwMode="auto">
            <a:xfrm>
              <a:off x="2544" y="960"/>
              <a:ext cx="24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30726" name="Line 17"/>
          <p:cNvSpPr>
            <a:spLocks noChangeShapeType="1"/>
          </p:cNvSpPr>
          <p:nvPr/>
        </p:nvSpPr>
        <p:spPr bwMode="auto">
          <a:xfrm>
            <a:off x="4203700" y="3533775"/>
            <a:ext cx="2471738" cy="195421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27" name="Group 18"/>
          <p:cNvGrpSpPr>
            <a:grpSpLocks/>
          </p:cNvGrpSpPr>
          <p:nvPr/>
        </p:nvGrpSpPr>
        <p:grpSpPr bwMode="auto">
          <a:xfrm>
            <a:off x="3846513" y="4732338"/>
            <a:ext cx="2325687" cy="1120775"/>
            <a:chOff x="2423" y="2981"/>
            <a:chExt cx="1465" cy="706"/>
          </a:xfrm>
        </p:grpSpPr>
        <p:grpSp>
          <p:nvGrpSpPr>
            <p:cNvPr id="30749" name="Group 19"/>
            <p:cNvGrpSpPr>
              <a:grpSpLocks/>
            </p:cNvGrpSpPr>
            <p:nvPr/>
          </p:nvGrpSpPr>
          <p:grpSpPr bwMode="auto">
            <a:xfrm>
              <a:off x="2638" y="3096"/>
              <a:ext cx="1109" cy="360"/>
              <a:chOff x="904" y="2810"/>
              <a:chExt cx="820" cy="748"/>
            </a:xfrm>
          </p:grpSpPr>
          <p:sp>
            <p:nvSpPr>
              <p:cNvPr id="30752" name="Line 20"/>
              <p:cNvSpPr>
                <a:spLocks noChangeShapeType="1"/>
              </p:cNvSpPr>
              <p:nvPr/>
            </p:nvSpPr>
            <p:spPr bwMode="auto">
              <a:xfrm flipV="1">
                <a:off x="1724" y="2810"/>
                <a:ext cx="0" cy="748"/>
              </a:xfrm>
              <a:prstGeom prst="line">
                <a:avLst/>
              </a:prstGeom>
              <a:noFill/>
              <a:ln w="9525">
                <a:solidFill>
                  <a:srgbClr val="96969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53" name="Line 21"/>
              <p:cNvSpPr>
                <a:spLocks noChangeShapeType="1"/>
              </p:cNvSpPr>
              <p:nvPr/>
            </p:nvSpPr>
            <p:spPr bwMode="auto">
              <a:xfrm flipH="1">
                <a:off x="904" y="2810"/>
                <a:ext cx="820" cy="0"/>
              </a:xfrm>
              <a:prstGeom prst="line">
                <a:avLst/>
              </a:prstGeom>
              <a:noFill/>
              <a:ln w="9525">
                <a:solidFill>
                  <a:srgbClr val="96969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50" name="Text Box 22"/>
            <p:cNvSpPr txBox="1">
              <a:spLocks noChangeArrowheads="1"/>
            </p:cNvSpPr>
            <p:nvPr/>
          </p:nvSpPr>
          <p:spPr bwMode="auto">
            <a:xfrm>
              <a:off x="3648" y="34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b="1" i="1">
                  <a:solidFill>
                    <a:srgbClr val="969696"/>
                  </a:solidFill>
                  <a:latin typeface="Tahoma" pitchFamily="34" charset="0"/>
                </a:rPr>
                <a:t>Y</a:t>
              </a:r>
              <a:r>
                <a:rPr lang="en-US" sz="2100" baseline="-25000">
                  <a:solidFill>
                    <a:srgbClr val="969696"/>
                  </a:solidFill>
                  <a:latin typeface="Tahoma" pitchFamily="34" charset="0"/>
                </a:rPr>
                <a:t>1</a:t>
              </a:r>
            </a:p>
          </p:txBody>
        </p:sp>
        <p:sp>
          <p:nvSpPr>
            <p:cNvPr id="30751" name="Text Box 23"/>
            <p:cNvSpPr txBox="1">
              <a:spLocks noChangeArrowheads="1"/>
            </p:cNvSpPr>
            <p:nvPr/>
          </p:nvSpPr>
          <p:spPr bwMode="auto">
            <a:xfrm>
              <a:off x="2423" y="2981"/>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b="1" i="1">
                  <a:solidFill>
                    <a:srgbClr val="969696"/>
                  </a:solidFill>
                  <a:latin typeface="Tahoma" pitchFamily="34" charset="0"/>
                </a:rPr>
                <a:t>Y</a:t>
              </a:r>
              <a:r>
                <a:rPr lang="en-US" sz="2100" baseline="-25000">
                  <a:solidFill>
                    <a:srgbClr val="969696"/>
                  </a:solidFill>
                  <a:latin typeface="Tahoma" pitchFamily="34" charset="0"/>
                </a:rPr>
                <a:t>2</a:t>
              </a:r>
            </a:p>
          </p:txBody>
        </p:sp>
      </p:grpSp>
      <p:grpSp>
        <p:nvGrpSpPr>
          <p:cNvPr id="8" name="Group 24"/>
          <p:cNvGrpSpPr>
            <a:grpSpLocks/>
          </p:cNvGrpSpPr>
          <p:nvPr/>
        </p:nvGrpSpPr>
        <p:grpSpPr bwMode="auto">
          <a:xfrm>
            <a:off x="4179888" y="3514725"/>
            <a:ext cx="960437" cy="1968500"/>
            <a:chOff x="1048" y="2716"/>
            <a:chExt cx="820" cy="748"/>
          </a:xfrm>
        </p:grpSpPr>
        <p:sp>
          <p:nvSpPr>
            <p:cNvPr id="30747" name="Line 25"/>
            <p:cNvSpPr>
              <a:spLocks noChangeShapeType="1"/>
            </p:cNvSpPr>
            <p:nvPr/>
          </p:nvSpPr>
          <p:spPr bwMode="auto">
            <a:xfrm flipV="1">
              <a:off x="1868" y="2716"/>
              <a:ext cx="0" cy="748"/>
            </a:xfrm>
            <a:prstGeom prst="line">
              <a:avLst/>
            </a:prstGeom>
            <a:noFill/>
            <a:ln w="9525">
              <a:solidFill>
                <a:srgbClr val="FF505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48" name="Line 26"/>
            <p:cNvSpPr>
              <a:spLocks noChangeShapeType="1"/>
            </p:cNvSpPr>
            <p:nvPr/>
          </p:nvSpPr>
          <p:spPr bwMode="auto">
            <a:xfrm flipH="1">
              <a:off x="1048" y="2716"/>
              <a:ext cx="820" cy="0"/>
            </a:xfrm>
            <a:prstGeom prst="line">
              <a:avLst/>
            </a:prstGeom>
            <a:noFill/>
            <a:ln w="9525">
              <a:solidFill>
                <a:srgbClr val="FF505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27"/>
          <p:cNvGrpSpPr>
            <a:grpSpLocks/>
          </p:cNvGrpSpPr>
          <p:nvPr/>
        </p:nvGrpSpPr>
        <p:grpSpPr bwMode="auto">
          <a:xfrm>
            <a:off x="4179888" y="1873250"/>
            <a:ext cx="2487612" cy="3613150"/>
            <a:chOff x="2633" y="1180"/>
            <a:chExt cx="1567" cy="2276"/>
          </a:xfrm>
        </p:grpSpPr>
        <p:grpSp>
          <p:nvGrpSpPr>
            <p:cNvPr id="30739" name="Group 28"/>
            <p:cNvGrpSpPr>
              <a:grpSpLocks/>
            </p:cNvGrpSpPr>
            <p:nvPr/>
          </p:nvGrpSpPr>
          <p:grpSpPr bwMode="auto">
            <a:xfrm>
              <a:off x="2640" y="1969"/>
              <a:ext cx="1560" cy="1483"/>
              <a:chOff x="2641" y="1964"/>
              <a:chExt cx="1560" cy="1483"/>
            </a:xfrm>
          </p:grpSpPr>
          <p:grpSp>
            <p:nvGrpSpPr>
              <p:cNvPr id="30741" name="Group 29"/>
              <p:cNvGrpSpPr>
                <a:grpSpLocks/>
              </p:cNvGrpSpPr>
              <p:nvPr/>
            </p:nvGrpSpPr>
            <p:grpSpPr bwMode="auto">
              <a:xfrm>
                <a:off x="2641" y="2826"/>
                <a:ext cx="774" cy="621"/>
                <a:chOff x="904" y="2810"/>
                <a:chExt cx="820" cy="748"/>
              </a:xfrm>
            </p:grpSpPr>
            <p:sp>
              <p:nvSpPr>
                <p:cNvPr id="30745" name="Line 30"/>
                <p:cNvSpPr>
                  <a:spLocks noChangeShapeType="1"/>
                </p:cNvSpPr>
                <p:nvPr/>
              </p:nvSpPr>
              <p:spPr bwMode="auto">
                <a:xfrm flipV="1">
                  <a:off x="1724" y="2810"/>
                  <a:ext cx="0" cy="748"/>
                </a:xfrm>
                <a:prstGeom prst="line">
                  <a:avLst/>
                </a:prstGeom>
                <a:noFill/>
                <a:ln w="9525">
                  <a:solidFill>
                    <a:srgbClr val="C0C0C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46" name="Line 31"/>
                <p:cNvSpPr>
                  <a:spLocks noChangeShapeType="1"/>
                </p:cNvSpPr>
                <p:nvPr/>
              </p:nvSpPr>
              <p:spPr bwMode="auto">
                <a:xfrm flipH="1">
                  <a:off x="904" y="2810"/>
                  <a:ext cx="820" cy="0"/>
                </a:xfrm>
                <a:prstGeom prst="line">
                  <a:avLst/>
                </a:prstGeom>
                <a:noFill/>
                <a:ln w="9525">
                  <a:solidFill>
                    <a:srgbClr val="C0C0C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2" name="Text Box 32"/>
              <p:cNvSpPr txBox="1">
                <a:spLocks noChangeArrowheads="1"/>
              </p:cNvSpPr>
              <p:nvPr/>
            </p:nvSpPr>
            <p:spPr bwMode="auto">
              <a:xfrm>
                <a:off x="3389" y="2602"/>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solidFill>
                      <a:srgbClr val="C0C0C0"/>
                    </a:solidFill>
                    <a:latin typeface="Tahoma" pitchFamily="34" charset="0"/>
                  </a:rPr>
                  <a:t>A</a:t>
                </a:r>
                <a:endParaRPr lang="en-US" sz="2300" baseline="-25000">
                  <a:solidFill>
                    <a:srgbClr val="C0C0C0"/>
                  </a:solidFill>
                  <a:latin typeface="Tahoma" pitchFamily="34" charset="0"/>
                </a:endParaRPr>
              </a:p>
            </p:txBody>
          </p:sp>
          <p:sp>
            <p:nvSpPr>
              <p:cNvPr id="30743" name="Arc 33"/>
              <p:cNvSpPr>
                <a:spLocks/>
              </p:cNvSpPr>
              <p:nvPr/>
            </p:nvSpPr>
            <p:spPr bwMode="auto">
              <a:xfrm flipH="1" flipV="1">
                <a:off x="3005" y="1964"/>
                <a:ext cx="1196" cy="1111"/>
              </a:xfrm>
              <a:custGeom>
                <a:avLst/>
                <a:gdLst>
                  <a:gd name="T0" fmla="*/ 1 w 21296"/>
                  <a:gd name="T1" fmla="*/ 0 h 21113"/>
                  <a:gd name="T2" fmla="*/ 4 w 21296"/>
                  <a:gd name="T3" fmla="*/ 3 h 21113"/>
                  <a:gd name="T4" fmla="*/ 0 w 21296"/>
                  <a:gd name="T5" fmla="*/ 3 h 21113"/>
                  <a:gd name="T6" fmla="*/ 0 60000 65536"/>
                  <a:gd name="T7" fmla="*/ 0 60000 65536"/>
                  <a:gd name="T8" fmla="*/ 0 60000 65536"/>
                  <a:gd name="T9" fmla="*/ 0 w 21296"/>
                  <a:gd name="T10" fmla="*/ 0 h 21113"/>
                  <a:gd name="T11" fmla="*/ 21296 w 21296"/>
                  <a:gd name="T12" fmla="*/ 21113 h 21113"/>
                </a:gdLst>
                <a:ahLst/>
                <a:cxnLst>
                  <a:cxn ang="T6">
                    <a:pos x="T0" y="T1"/>
                  </a:cxn>
                  <a:cxn ang="T7">
                    <a:pos x="T2" y="T3"/>
                  </a:cxn>
                  <a:cxn ang="T8">
                    <a:pos x="T4" y="T5"/>
                  </a:cxn>
                </a:cxnLst>
                <a:rect l="T9" t="T10" r="T11" b="T12"/>
                <a:pathLst>
                  <a:path w="21296" h="21113" fill="none" extrusionOk="0">
                    <a:moveTo>
                      <a:pt x="4562" y="0"/>
                    </a:moveTo>
                    <a:cubicBezTo>
                      <a:pt x="13193" y="1865"/>
                      <a:pt x="19819" y="8795"/>
                      <a:pt x="21295" y="17501"/>
                    </a:cubicBezTo>
                  </a:path>
                  <a:path w="21296" h="21113" stroke="0" extrusionOk="0">
                    <a:moveTo>
                      <a:pt x="4562" y="0"/>
                    </a:moveTo>
                    <a:cubicBezTo>
                      <a:pt x="13193" y="1865"/>
                      <a:pt x="19819" y="8795"/>
                      <a:pt x="21295" y="17501"/>
                    </a:cubicBezTo>
                    <a:lnTo>
                      <a:pt x="0" y="21113"/>
                    </a:lnTo>
                    <a:close/>
                  </a:path>
                </a:pathLst>
              </a:custGeom>
              <a:noFill/>
              <a:ln w="285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4" name="Oval 34"/>
              <p:cNvSpPr>
                <a:spLocks noChangeArrowheads="1"/>
              </p:cNvSpPr>
              <p:nvPr/>
            </p:nvSpPr>
            <p:spPr bwMode="auto">
              <a:xfrm>
                <a:off x="3386" y="2802"/>
                <a:ext cx="48" cy="48"/>
              </a:xfrm>
              <a:prstGeom prst="ellipse">
                <a:avLst/>
              </a:prstGeom>
              <a:solidFill>
                <a:srgbClr val="C0C0C0"/>
              </a:solidFill>
              <a:ln w="9525">
                <a:solidFill>
                  <a:srgbClr val="C0C0C0"/>
                </a:solidFill>
                <a:round/>
                <a:headEnd/>
                <a:tailEnd/>
              </a:ln>
            </p:spPr>
            <p:txBody>
              <a:bodyPr wrap="none" anchor="ctr"/>
              <a:lstStyle/>
              <a:p>
                <a:endParaRPr lang="en-US"/>
              </a:p>
            </p:txBody>
          </p:sp>
        </p:grpSp>
        <p:sp>
          <p:nvSpPr>
            <p:cNvPr id="30740" name="Line 35"/>
            <p:cNvSpPr>
              <a:spLocks noChangeShapeType="1"/>
            </p:cNvSpPr>
            <p:nvPr/>
          </p:nvSpPr>
          <p:spPr bwMode="auto">
            <a:xfrm>
              <a:off x="2633" y="1180"/>
              <a:ext cx="1317" cy="2276"/>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30" name="Oval 36"/>
          <p:cNvSpPr>
            <a:spLocks noChangeArrowheads="1"/>
          </p:cNvSpPr>
          <p:nvPr/>
        </p:nvSpPr>
        <p:spPr bwMode="auto">
          <a:xfrm>
            <a:off x="5902325" y="4872038"/>
            <a:ext cx="76200" cy="76200"/>
          </a:xfrm>
          <a:prstGeom prst="ellipse">
            <a:avLst/>
          </a:prstGeom>
          <a:solidFill>
            <a:schemeClr val="tx1"/>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69669" name="Arc 37"/>
          <p:cNvSpPr>
            <a:spLocks/>
          </p:cNvSpPr>
          <p:nvPr/>
        </p:nvSpPr>
        <p:spPr bwMode="auto">
          <a:xfrm flipH="1" flipV="1">
            <a:off x="4843463" y="2462213"/>
            <a:ext cx="2438400" cy="2109787"/>
          </a:xfrm>
          <a:custGeom>
            <a:avLst/>
            <a:gdLst>
              <a:gd name="T0" fmla="*/ 2147483647 w 21424"/>
              <a:gd name="T1" fmla="*/ 0 h 20876"/>
              <a:gd name="T2" fmla="*/ 2147483647 w 21424"/>
              <a:gd name="T3" fmla="*/ 2147483647 h 20876"/>
              <a:gd name="T4" fmla="*/ 0 w 21424"/>
              <a:gd name="T5" fmla="*/ 2147483647 h 20876"/>
              <a:gd name="T6" fmla="*/ 0 60000 65536"/>
              <a:gd name="T7" fmla="*/ 0 60000 65536"/>
              <a:gd name="T8" fmla="*/ 0 60000 65536"/>
              <a:gd name="T9" fmla="*/ 0 w 21424"/>
              <a:gd name="T10" fmla="*/ 0 h 20876"/>
              <a:gd name="T11" fmla="*/ 21424 w 21424"/>
              <a:gd name="T12" fmla="*/ 20876 h 20876"/>
            </a:gdLst>
            <a:ahLst/>
            <a:cxnLst>
              <a:cxn ang="T6">
                <a:pos x="T0" y="T1"/>
              </a:cxn>
              <a:cxn ang="T7">
                <a:pos x="T2" y="T3"/>
              </a:cxn>
              <a:cxn ang="T8">
                <a:pos x="T4" y="T5"/>
              </a:cxn>
            </a:cxnLst>
            <a:rect l="T9" t="T10" r="T11" b="T12"/>
            <a:pathLst>
              <a:path w="21424" h="20876" fill="none" extrusionOk="0">
                <a:moveTo>
                  <a:pt x="5545" y="0"/>
                </a:moveTo>
                <a:cubicBezTo>
                  <a:pt x="14028" y="2253"/>
                  <a:pt x="20303" y="9415"/>
                  <a:pt x="21423" y="18120"/>
                </a:cubicBezTo>
              </a:path>
              <a:path w="21424" h="20876" stroke="0" extrusionOk="0">
                <a:moveTo>
                  <a:pt x="5545" y="0"/>
                </a:moveTo>
                <a:cubicBezTo>
                  <a:pt x="14028" y="2253"/>
                  <a:pt x="20303" y="9415"/>
                  <a:pt x="21423" y="18120"/>
                </a:cubicBezTo>
                <a:lnTo>
                  <a:pt x="0" y="20876"/>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 name="Group 38"/>
          <p:cNvGrpSpPr>
            <a:grpSpLocks/>
          </p:cNvGrpSpPr>
          <p:nvPr/>
        </p:nvGrpSpPr>
        <p:grpSpPr bwMode="auto">
          <a:xfrm>
            <a:off x="5102225" y="3201988"/>
            <a:ext cx="304800" cy="355600"/>
            <a:chOff x="3214" y="2017"/>
            <a:chExt cx="192" cy="224"/>
          </a:xfrm>
        </p:grpSpPr>
        <p:sp>
          <p:nvSpPr>
            <p:cNvPr id="30737" name="Oval 39"/>
            <p:cNvSpPr>
              <a:spLocks noChangeArrowheads="1"/>
            </p:cNvSpPr>
            <p:nvPr/>
          </p:nvSpPr>
          <p:spPr bwMode="auto">
            <a:xfrm>
              <a:off x="3214" y="2193"/>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0738" name="Text Box 40"/>
            <p:cNvSpPr txBox="1">
              <a:spLocks noChangeArrowheads="1"/>
            </p:cNvSpPr>
            <p:nvPr/>
          </p:nvSpPr>
          <p:spPr bwMode="auto">
            <a:xfrm>
              <a:off x="3268" y="2017"/>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B</a:t>
              </a:r>
              <a:endParaRPr lang="en-US" sz="2300" baseline="-25000">
                <a:latin typeface="Tahoma" pitchFamily="34" charset="0"/>
              </a:endParaRPr>
            </a:p>
          </p:txBody>
        </p:sp>
      </p:grpSp>
      <p:sp>
        <p:nvSpPr>
          <p:cNvPr id="69673" name="Rectangle 41"/>
          <p:cNvSpPr>
            <a:spLocks noChangeArrowheads="1"/>
          </p:cNvSpPr>
          <p:nvPr/>
        </p:nvSpPr>
        <p:spPr bwMode="auto">
          <a:xfrm>
            <a:off x="638175" y="1709738"/>
            <a:ext cx="3124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pPr>
            <a:r>
              <a:rPr lang="en-US" sz="2500"/>
              <a:t>As depicted here, </a:t>
            </a:r>
            <a:br>
              <a:rPr lang="en-US" sz="2500"/>
            </a:br>
            <a:r>
              <a:rPr lang="en-US" sz="2500" b="1" i="1"/>
              <a:t>C</a:t>
            </a:r>
            <a:r>
              <a:rPr lang="en-US" sz="2500" baseline="-25000"/>
              <a:t>1</a:t>
            </a:r>
            <a:r>
              <a:rPr lang="en-US" sz="2500"/>
              <a:t> falls and </a:t>
            </a:r>
            <a:r>
              <a:rPr lang="en-US" sz="2500" b="1" i="1"/>
              <a:t>C</a:t>
            </a:r>
            <a:r>
              <a:rPr lang="en-US" sz="2500" baseline="-25000"/>
              <a:t>2</a:t>
            </a:r>
            <a:r>
              <a:rPr lang="en-US" sz="1400" baseline="-25000"/>
              <a:t> </a:t>
            </a:r>
            <a:r>
              <a:rPr lang="en-US" sz="2500"/>
              <a:t> rises.</a:t>
            </a:r>
          </a:p>
          <a:p>
            <a:pPr>
              <a:lnSpc>
                <a:spcPct val="110000"/>
              </a:lnSpc>
              <a:spcBef>
                <a:spcPct val="20000"/>
              </a:spcBef>
              <a:buClr>
                <a:srgbClr val="008080"/>
              </a:buClr>
              <a:buSzPct val="120000"/>
              <a:buFont typeface="Wingdings" pitchFamily="2" charset="2"/>
              <a:buNone/>
            </a:pPr>
            <a:r>
              <a:rPr lang="en-US" sz="2500"/>
              <a:t>However, it could turn out differently…</a:t>
            </a:r>
          </a:p>
        </p:txBody>
      </p:sp>
      <p:grpSp>
        <p:nvGrpSpPr>
          <p:cNvPr id="13" name="Group 42"/>
          <p:cNvGrpSpPr>
            <a:grpSpLocks/>
          </p:cNvGrpSpPr>
          <p:nvPr/>
        </p:nvGrpSpPr>
        <p:grpSpPr bwMode="auto">
          <a:xfrm>
            <a:off x="4114800" y="3505200"/>
            <a:ext cx="1304925" cy="2057400"/>
            <a:chOff x="2592" y="2208"/>
            <a:chExt cx="822" cy="1296"/>
          </a:xfrm>
        </p:grpSpPr>
        <p:sp>
          <p:nvSpPr>
            <p:cNvPr id="30735" name="Line 43"/>
            <p:cNvSpPr>
              <a:spLocks noChangeShapeType="1"/>
            </p:cNvSpPr>
            <p:nvPr/>
          </p:nvSpPr>
          <p:spPr bwMode="auto">
            <a:xfrm flipH="1">
              <a:off x="3219" y="3504"/>
              <a:ext cx="19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44"/>
            <p:cNvSpPr>
              <a:spLocks noChangeShapeType="1"/>
            </p:cNvSpPr>
            <p:nvPr/>
          </p:nvSpPr>
          <p:spPr bwMode="auto">
            <a:xfrm flipV="1">
              <a:off x="2592" y="2208"/>
              <a:ext cx="0" cy="6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91046576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Effect transition="in" filter="fade">
                                      <p:cBhvr>
                                        <p:cTn id="7" dur="500"/>
                                        <p:tgtEl>
                                          <p:spTgt spid="696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9669"/>
                                        </p:tgtEl>
                                        <p:attrNameLst>
                                          <p:attrName>style.visibility</p:attrName>
                                        </p:attrNameLst>
                                      </p:cBhvr>
                                      <p:to>
                                        <p:strVal val="visible"/>
                                      </p:to>
                                    </p:set>
                                    <p:animEffect transition="in" filter="strips(downRight)">
                                      <p:cBhvr>
                                        <p:cTn id="17" dur="500"/>
                                        <p:tgtEl>
                                          <p:spTgt spid="69669"/>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trips(downLeft)">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9"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trips(upLeft)">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9673"/>
                                        </p:tgtEl>
                                        <p:attrNameLst>
                                          <p:attrName>style.visibility</p:attrName>
                                        </p:attrNameLst>
                                      </p:cBhvr>
                                      <p:to>
                                        <p:strVal val="visible"/>
                                      </p:to>
                                    </p:set>
                                    <p:animEffect transition="in" filter="fade">
                                      <p:cBhvr>
                                        <p:cTn id="36" dur="500"/>
                                        <p:tgtEl>
                                          <p:spTgt spid="6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nimBg="1" autoUpdateAnimBg="0"/>
      <p:bldP spid="69669" grpId="0" animBg="1"/>
      <p:bldP spid="696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100" smtClean="0"/>
              <a:t>How </a:t>
            </a:r>
            <a:r>
              <a:rPr lang="en-US" sz="3100" i="1" smtClean="0"/>
              <a:t>C</a:t>
            </a:r>
            <a:r>
              <a:rPr lang="en-US" sz="3100" smtClean="0"/>
              <a:t>  responds to changes in </a:t>
            </a:r>
            <a:r>
              <a:rPr lang="en-US" sz="3100" i="1" smtClean="0"/>
              <a:t>r</a:t>
            </a:r>
          </a:p>
        </p:txBody>
      </p:sp>
      <p:sp>
        <p:nvSpPr>
          <p:cNvPr id="31747" name="Rectangle 3"/>
          <p:cNvSpPr>
            <a:spLocks noGrp="1" noChangeArrowheads="1"/>
          </p:cNvSpPr>
          <p:nvPr>
            <p:ph type="body" idx="1"/>
          </p:nvPr>
        </p:nvSpPr>
        <p:spPr>
          <a:xfrm>
            <a:off x="461963" y="1304925"/>
            <a:ext cx="8086725" cy="4937125"/>
          </a:xfrm>
        </p:spPr>
        <p:txBody>
          <a:bodyPr/>
          <a:lstStyle/>
          <a:p>
            <a:pPr>
              <a:tabLst>
                <a:tab pos="3432175" algn="l"/>
              </a:tabLst>
            </a:pPr>
            <a:r>
              <a:rPr lang="en-US" sz="2600" b="1" dirty="0" smtClean="0">
                <a:solidFill>
                  <a:srgbClr val="CC0000"/>
                </a:solidFill>
              </a:rPr>
              <a:t>income effect</a:t>
            </a:r>
            <a:r>
              <a:rPr lang="en-US" sz="2600" dirty="0" smtClean="0"/>
              <a:t>:   If consumer is a saver, </a:t>
            </a:r>
            <a:br>
              <a:rPr lang="en-US" sz="2600" dirty="0" smtClean="0"/>
            </a:br>
            <a:r>
              <a:rPr lang="en-US" sz="2600" dirty="0" smtClean="0"/>
              <a:t>the rise in </a:t>
            </a:r>
            <a:r>
              <a:rPr lang="en-US" sz="2600" b="1" i="1" dirty="0" smtClean="0"/>
              <a:t>r</a:t>
            </a:r>
            <a:r>
              <a:rPr lang="en-US" sz="1100" dirty="0" smtClean="0"/>
              <a:t> </a:t>
            </a:r>
            <a:r>
              <a:rPr lang="en-US" sz="2600" dirty="0" smtClean="0"/>
              <a:t> makes him better off, which tends to increase consumption in both periods.</a:t>
            </a:r>
          </a:p>
          <a:p>
            <a:pPr>
              <a:spcBef>
                <a:spcPct val="50000"/>
              </a:spcBef>
              <a:tabLst>
                <a:tab pos="3432175" algn="l"/>
              </a:tabLst>
            </a:pPr>
            <a:r>
              <a:rPr lang="en-US" sz="2600" b="1" dirty="0" smtClean="0">
                <a:solidFill>
                  <a:srgbClr val="CC0000"/>
                </a:solidFill>
              </a:rPr>
              <a:t>substitution effect</a:t>
            </a:r>
            <a:r>
              <a:rPr lang="en-US" sz="2600" dirty="0" smtClean="0"/>
              <a:t>:  The rise in </a:t>
            </a:r>
            <a:r>
              <a:rPr lang="en-US" sz="2600" b="1" i="1" dirty="0" smtClean="0"/>
              <a:t>r</a:t>
            </a:r>
            <a:r>
              <a:rPr lang="en-US" sz="2600" dirty="0" smtClean="0"/>
              <a:t>  increases </a:t>
            </a:r>
            <a:br>
              <a:rPr lang="en-US" sz="2600" dirty="0" smtClean="0"/>
            </a:br>
            <a:r>
              <a:rPr lang="en-US" sz="2600" dirty="0" smtClean="0"/>
              <a:t>the opportunity cost of current consumption, </a:t>
            </a:r>
            <a:br>
              <a:rPr lang="en-US" sz="2600" dirty="0" smtClean="0"/>
            </a:br>
            <a:r>
              <a:rPr lang="en-US" sz="2600" dirty="0" smtClean="0"/>
              <a:t>which tends to reduce </a:t>
            </a:r>
            <a:r>
              <a:rPr lang="en-US" sz="2600" b="1" i="1" dirty="0" smtClean="0"/>
              <a:t>C</a:t>
            </a:r>
            <a:r>
              <a:rPr lang="en-US" sz="2600" baseline="-25000" dirty="0" smtClean="0"/>
              <a:t>1</a:t>
            </a:r>
            <a:r>
              <a:rPr lang="en-US" sz="2600" dirty="0" smtClean="0"/>
              <a:t> and increase </a:t>
            </a:r>
            <a:r>
              <a:rPr lang="en-US" sz="2600" b="1" i="1" dirty="0" smtClean="0"/>
              <a:t>C</a:t>
            </a:r>
            <a:r>
              <a:rPr lang="en-US" sz="2600" baseline="-25000" dirty="0" smtClean="0"/>
              <a:t>2</a:t>
            </a:r>
            <a:r>
              <a:rPr lang="en-US" sz="2600" dirty="0" smtClean="0"/>
              <a:t>.  </a:t>
            </a:r>
          </a:p>
          <a:p>
            <a:pPr>
              <a:spcBef>
                <a:spcPct val="55000"/>
              </a:spcBef>
              <a:tabLst>
                <a:tab pos="3432175" algn="l"/>
              </a:tabLst>
            </a:pPr>
            <a:r>
              <a:rPr lang="en-US" sz="2600" dirty="0" smtClean="0"/>
              <a:t>Both effe</a:t>
            </a:r>
            <a:r>
              <a:rPr lang="en-US" sz="2600" dirty="0" smtClean="0">
                <a:latin typeface="Arial"/>
                <a:cs typeface="Arial"/>
              </a:rPr>
              <a:t>cts imply </a:t>
            </a:r>
            <a:r>
              <a:rPr lang="en-US" sz="2600" dirty="0" smtClean="0">
                <a:latin typeface="Symbol" pitchFamily="18" charset="2"/>
              </a:rPr>
              <a:t>Δ</a:t>
            </a:r>
            <a:r>
              <a:rPr lang="en-US" sz="2600" b="1" i="1" dirty="0" smtClean="0"/>
              <a:t>C</a:t>
            </a:r>
            <a:r>
              <a:rPr lang="en-US" sz="2600" baseline="-25000" dirty="0" smtClean="0"/>
              <a:t>2</a:t>
            </a:r>
            <a:r>
              <a:rPr lang="en-US" sz="2600" dirty="0" smtClean="0"/>
              <a:t>. </a:t>
            </a:r>
          </a:p>
          <a:p>
            <a:pPr>
              <a:spcBef>
                <a:spcPct val="20000"/>
              </a:spcBef>
              <a:buFont typeface="Wingdings" pitchFamily="2" charset="2"/>
              <a:buNone/>
              <a:tabLst>
                <a:tab pos="3432175" algn="l"/>
              </a:tabLst>
            </a:pPr>
            <a:r>
              <a:rPr lang="en-US" sz="2600" dirty="0" smtClean="0"/>
              <a:t>	Whether </a:t>
            </a:r>
            <a:r>
              <a:rPr lang="en-US" sz="2600" b="1" i="1" dirty="0" smtClean="0"/>
              <a:t>C</a:t>
            </a:r>
            <a:r>
              <a:rPr lang="en-US" sz="2600" baseline="-25000" dirty="0" smtClean="0"/>
              <a:t>1</a:t>
            </a:r>
            <a:r>
              <a:rPr lang="en-US" sz="2600" dirty="0" smtClean="0"/>
              <a:t> rises or falls depends on the relative size of the income &amp; substitution effects. </a:t>
            </a:r>
          </a:p>
        </p:txBody>
      </p:sp>
    </p:spTree>
    <p:extLst>
      <p:ext uri="{BB962C8B-B14F-4D97-AF65-F5344CB8AC3E}">
        <p14:creationId xmlns:p14="http://schemas.microsoft.com/office/powerpoint/2010/main" val="17004048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z="3100" smtClean="0"/>
              <a:t>Constraints on borrowing</a:t>
            </a:r>
          </a:p>
        </p:txBody>
      </p:sp>
      <p:sp>
        <p:nvSpPr>
          <p:cNvPr id="32771" name="Rectangle 5"/>
          <p:cNvSpPr>
            <a:spLocks noGrp="1" noChangeArrowheads="1"/>
          </p:cNvSpPr>
          <p:nvPr>
            <p:ph type="body" idx="1"/>
          </p:nvPr>
        </p:nvSpPr>
        <p:spPr>
          <a:xfrm>
            <a:off x="457200" y="1184275"/>
            <a:ext cx="8229600" cy="5210175"/>
          </a:xfrm>
        </p:spPr>
        <p:txBody>
          <a:bodyPr/>
          <a:lstStyle/>
          <a:p>
            <a:pPr>
              <a:spcBef>
                <a:spcPct val="40000"/>
              </a:spcBef>
            </a:pPr>
            <a:r>
              <a:rPr lang="en-US" sz="2600" dirty="0" smtClean="0"/>
              <a:t>In Fisher’s theory, the timing of income is irrelevant: Consumer can borrow and lend across periods.  </a:t>
            </a:r>
          </a:p>
          <a:p>
            <a:pPr>
              <a:spcBef>
                <a:spcPct val="40000"/>
              </a:spcBef>
            </a:pPr>
            <a:r>
              <a:rPr lang="en-US" sz="2600" dirty="0" smtClean="0"/>
              <a:t>Example:  If consumer learns that her future income will increase, she can spread the extra consumption over both periods by borrowing in the current period.  </a:t>
            </a:r>
          </a:p>
          <a:p>
            <a:pPr>
              <a:spcBef>
                <a:spcPct val="40000"/>
              </a:spcBef>
            </a:pPr>
            <a:r>
              <a:rPr lang="en-US" sz="2600" dirty="0" smtClean="0"/>
              <a:t>However, if consumer faces borrowing constraints (a.k.a. liquidity constraints), then she may not be able to increase current consumption</a:t>
            </a:r>
          </a:p>
          <a:p>
            <a:pPr>
              <a:spcBef>
                <a:spcPct val="10000"/>
              </a:spcBef>
              <a:buFont typeface="Wingdings" pitchFamily="2" charset="2"/>
              <a:buNone/>
            </a:pPr>
            <a:r>
              <a:rPr lang="en-US" sz="2600" dirty="0" smtClean="0"/>
              <a:t>	…and her consumption may behave as in the Keynesian theory even though she is rational &amp; forward-looking.</a:t>
            </a:r>
          </a:p>
        </p:txBody>
      </p:sp>
    </p:spTree>
    <p:extLst>
      <p:ext uri="{BB962C8B-B14F-4D97-AF65-F5344CB8AC3E}">
        <p14:creationId xmlns:p14="http://schemas.microsoft.com/office/powerpoint/2010/main" val="17011758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Line 2"/>
          <p:cNvSpPr>
            <a:spLocks noChangeShapeType="1"/>
          </p:cNvSpPr>
          <p:nvPr/>
        </p:nvSpPr>
        <p:spPr bwMode="auto">
          <a:xfrm flipV="1">
            <a:off x="4953000" y="29718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16"/>
          <p:cNvSpPr>
            <a:spLocks noGrp="1" noChangeArrowheads="1"/>
          </p:cNvSpPr>
          <p:nvPr>
            <p:ph type="title"/>
          </p:nvPr>
        </p:nvSpPr>
        <p:spPr/>
        <p:txBody>
          <a:bodyPr/>
          <a:lstStyle/>
          <a:p>
            <a:r>
              <a:rPr lang="en-US" sz="3100" smtClean="0"/>
              <a:t>Constraints on borrowing</a:t>
            </a:r>
          </a:p>
        </p:txBody>
      </p:sp>
      <p:sp>
        <p:nvSpPr>
          <p:cNvPr id="33796" name="Rectangle 3"/>
          <p:cNvSpPr>
            <a:spLocks noGrp="1" noChangeArrowheads="1"/>
          </p:cNvSpPr>
          <p:nvPr>
            <p:ph type="body" idx="4294967295"/>
          </p:nvPr>
        </p:nvSpPr>
        <p:spPr>
          <a:xfrm>
            <a:off x="5995988" y="1882775"/>
            <a:ext cx="2041525" cy="1700213"/>
          </a:xfrm>
          <a:solidFill>
            <a:srgbClr val="FFFFCC"/>
          </a:solidFill>
        </p:spPr>
        <p:txBody>
          <a:bodyPr/>
          <a:lstStyle/>
          <a:p>
            <a:pPr marL="0" indent="0">
              <a:buFont typeface="Wingdings" pitchFamily="2" charset="2"/>
              <a:buNone/>
            </a:pPr>
            <a:r>
              <a:rPr lang="en-US" sz="2500" dirty="0" smtClean="0"/>
              <a:t>The budget line with no borrowing constraints</a:t>
            </a:r>
          </a:p>
        </p:txBody>
      </p:sp>
      <p:grpSp>
        <p:nvGrpSpPr>
          <p:cNvPr id="33797" name="Group 5"/>
          <p:cNvGrpSpPr>
            <a:grpSpLocks/>
          </p:cNvGrpSpPr>
          <p:nvPr/>
        </p:nvGrpSpPr>
        <p:grpSpPr bwMode="auto">
          <a:xfrm>
            <a:off x="4038600" y="1524000"/>
            <a:ext cx="4419600" cy="4222750"/>
            <a:chOff x="2544" y="960"/>
            <a:chExt cx="2784" cy="2660"/>
          </a:xfrm>
        </p:grpSpPr>
        <p:grpSp>
          <p:nvGrpSpPr>
            <p:cNvPr id="33803" name="Group 6"/>
            <p:cNvGrpSpPr>
              <a:grpSpLocks/>
            </p:cNvGrpSpPr>
            <p:nvPr/>
          </p:nvGrpSpPr>
          <p:grpSpPr bwMode="auto">
            <a:xfrm>
              <a:off x="2640" y="1210"/>
              <a:ext cx="2448" cy="2256"/>
              <a:chOff x="1056" y="1018"/>
              <a:chExt cx="3312" cy="2352"/>
            </a:xfrm>
          </p:grpSpPr>
          <p:sp>
            <p:nvSpPr>
              <p:cNvPr id="33806" name="Line 7"/>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7" name="Line 8"/>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4" name="Text Box 9"/>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33805" name="Text Box 10"/>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33798" name="Line 11"/>
          <p:cNvSpPr>
            <a:spLocks noChangeShapeType="1"/>
          </p:cNvSpPr>
          <p:nvPr/>
        </p:nvSpPr>
        <p:spPr bwMode="auto">
          <a:xfrm>
            <a:off x="4191000" y="2781300"/>
            <a:ext cx="2308225" cy="27225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Text Box 12"/>
          <p:cNvSpPr txBox="1">
            <a:spLocks noChangeArrowheads="1"/>
          </p:cNvSpPr>
          <p:nvPr/>
        </p:nvSpPr>
        <p:spPr bwMode="auto">
          <a:xfrm>
            <a:off x="5180013" y="5495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33800" name="Text Box 13"/>
          <p:cNvSpPr txBox="1">
            <a:spLocks noChangeArrowheads="1"/>
          </p:cNvSpPr>
          <p:nvPr/>
        </p:nvSpPr>
        <p:spPr bwMode="auto">
          <a:xfrm>
            <a:off x="3821113" y="389731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33801" name="Line 14"/>
          <p:cNvSpPr>
            <a:spLocks noChangeShapeType="1"/>
          </p:cNvSpPr>
          <p:nvPr/>
        </p:nvSpPr>
        <p:spPr bwMode="auto">
          <a:xfrm flipH="1" flipV="1">
            <a:off x="5338763" y="4127500"/>
            <a:ext cx="4762" cy="1377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15"/>
          <p:cNvSpPr>
            <a:spLocks noChangeShapeType="1"/>
          </p:cNvSpPr>
          <p:nvPr/>
        </p:nvSpPr>
        <p:spPr bwMode="auto">
          <a:xfrm flipH="1">
            <a:off x="4184650" y="4125913"/>
            <a:ext cx="11699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319532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0"/>
          <p:cNvSpPr>
            <a:spLocks noGrp="1" noChangeArrowheads="1"/>
          </p:cNvSpPr>
          <p:nvPr>
            <p:ph type="title"/>
          </p:nvPr>
        </p:nvSpPr>
        <p:spPr/>
        <p:txBody>
          <a:bodyPr/>
          <a:lstStyle/>
          <a:p>
            <a:r>
              <a:rPr lang="en-US" sz="3100" smtClean="0"/>
              <a:t>Constraints on borrowing</a:t>
            </a:r>
          </a:p>
        </p:txBody>
      </p:sp>
      <p:sp>
        <p:nvSpPr>
          <p:cNvPr id="34819" name="Rectangle 2"/>
          <p:cNvSpPr>
            <a:spLocks noGrp="1" noChangeArrowheads="1"/>
          </p:cNvSpPr>
          <p:nvPr>
            <p:ph type="body" idx="4294967295"/>
          </p:nvPr>
        </p:nvSpPr>
        <p:spPr>
          <a:xfrm>
            <a:off x="665163" y="1704975"/>
            <a:ext cx="2547937" cy="1905000"/>
          </a:xfrm>
          <a:noFill/>
        </p:spPr>
        <p:txBody>
          <a:bodyPr/>
          <a:lstStyle/>
          <a:p>
            <a:pPr marL="0" indent="0">
              <a:buFont typeface="Wingdings" pitchFamily="2" charset="2"/>
              <a:buNone/>
            </a:pPr>
            <a:r>
              <a:rPr lang="en-US" sz="2500" dirty="0" smtClean="0"/>
              <a:t>The borrowing constraint takes the form:</a:t>
            </a:r>
          </a:p>
          <a:p>
            <a:pPr marL="0" indent="0" algn="ctr">
              <a:buFont typeface="Wingdings" pitchFamily="2" charset="2"/>
              <a:buNone/>
            </a:pPr>
            <a:r>
              <a:rPr lang="en-US" sz="2500" b="1" i="1" dirty="0" smtClean="0"/>
              <a:t>C</a:t>
            </a:r>
            <a:r>
              <a:rPr lang="en-US" sz="2500" baseline="-25000" dirty="0" smtClean="0"/>
              <a:t>1</a:t>
            </a:r>
            <a:r>
              <a:rPr lang="en-US" sz="2500" dirty="0" smtClean="0"/>
              <a:t>  </a:t>
            </a:r>
            <a:r>
              <a:rPr lang="en-US" sz="2500" dirty="0" smtClean="0">
                <a:latin typeface="Times New Roman"/>
                <a:cs typeface="Times New Roman"/>
                <a:sym typeface="Symbol" pitchFamily="18" charset="2"/>
              </a:rPr>
              <a:t>≤</a:t>
            </a:r>
            <a:r>
              <a:rPr lang="en-US" sz="2500" dirty="0" smtClean="0"/>
              <a:t>  </a:t>
            </a:r>
            <a:r>
              <a:rPr lang="en-US" sz="2500" b="1" i="1" dirty="0" smtClean="0"/>
              <a:t>Y</a:t>
            </a:r>
            <a:r>
              <a:rPr lang="en-US" sz="2500" baseline="-25000" dirty="0" smtClean="0"/>
              <a:t>1</a:t>
            </a:r>
            <a:endParaRPr lang="en-US" sz="2500" dirty="0" smtClean="0"/>
          </a:p>
        </p:txBody>
      </p:sp>
      <p:grpSp>
        <p:nvGrpSpPr>
          <p:cNvPr id="34820" name="Group 4"/>
          <p:cNvGrpSpPr>
            <a:grpSpLocks/>
          </p:cNvGrpSpPr>
          <p:nvPr/>
        </p:nvGrpSpPr>
        <p:grpSpPr bwMode="auto">
          <a:xfrm>
            <a:off x="4038600" y="1524000"/>
            <a:ext cx="4419600" cy="4222750"/>
            <a:chOff x="2544" y="960"/>
            <a:chExt cx="2784" cy="2660"/>
          </a:xfrm>
        </p:grpSpPr>
        <p:grpSp>
          <p:nvGrpSpPr>
            <p:cNvPr id="34831" name="Group 5"/>
            <p:cNvGrpSpPr>
              <a:grpSpLocks/>
            </p:cNvGrpSpPr>
            <p:nvPr/>
          </p:nvGrpSpPr>
          <p:grpSpPr bwMode="auto">
            <a:xfrm>
              <a:off x="2640" y="1210"/>
              <a:ext cx="2448" cy="2256"/>
              <a:chOff x="1056" y="1018"/>
              <a:chExt cx="3312" cy="2352"/>
            </a:xfrm>
          </p:grpSpPr>
          <p:sp>
            <p:nvSpPr>
              <p:cNvPr id="34834"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2"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34833"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34821" name="Line 10"/>
          <p:cNvSpPr>
            <a:spLocks noChangeShapeType="1"/>
          </p:cNvSpPr>
          <p:nvPr/>
        </p:nvSpPr>
        <p:spPr bwMode="auto">
          <a:xfrm>
            <a:off x="4191000" y="2781300"/>
            <a:ext cx="1155700" cy="135413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Text Box 11"/>
          <p:cNvSpPr txBox="1">
            <a:spLocks noChangeArrowheads="1"/>
          </p:cNvSpPr>
          <p:nvPr/>
        </p:nvSpPr>
        <p:spPr bwMode="auto">
          <a:xfrm>
            <a:off x="5180013" y="5495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34823" name="Text Box 12"/>
          <p:cNvSpPr txBox="1">
            <a:spLocks noChangeArrowheads="1"/>
          </p:cNvSpPr>
          <p:nvPr/>
        </p:nvSpPr>
        <p:spPr bwMode="auto">
          <a:xfrm>
            <a:off x="3821113" y="389731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2</a:t>
            </a:r>
          </a:p>
        </p:txBody>
      </p:sp>
      <p:sp>
        <p:nvSpPr>
          <p:cNvPr id="34824" name="Line 13"/>
          <p:cNvSpPr>
            <a:spLocks noChangeShapeType="1"/>
          </p:cNvSpPr>
          <p:nvPr/>
        </p:nvSpPr>
        <p:spPr bwMode="auto">
          <a:xfrm>
            <a:off x="5343525" y="4129088"/>
            <a:ext cx="1166813" cy="1371600"/>
          </a:xfrm>
          <a:prstGeom prst="line">
            <a:avLst/>
          </a:prstGeom>
          <a:noFill/>
          <a:ln w="19050" cap="rnd">
            <a:solidFill>
              <a:srgbClr val="969696"/>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14"/>
          <p:cNvSpPr>
            <a:spLocks noChangeShapeType="1"/>
          </p:cNvSpPr>
          <p:nvPr/>
        </p:nvSpPr>
        <p:spPr bwMode="auto">
          <a:xfrm>
            <a:off x="5346700" y="4121150"/>
            <a:ext cx="0" cy="138747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15"/>
          <p:cNvSpPr>
            <a:spLocks noChangeShapeType="1"/>
          </p:cNvSpPr>
          <p:nvPr/>
        </p:nvSpPr>
        <p:spPr bwMode="auto">
          <a:xfrm flipH="1">
            <a:off x="4184650" y="4125913"/>
            <a:ext cx="11699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4827" name="Group 16"/>
          <p:cNvGrpSpPr>
            <a:grpSpLocks/>
          </p:cNvGrpSpPr>
          <p:nvPr/>
        </p:nvGrpSpPr>
        <p:grpSpPr bwMode="auto">
          <a:xfrm>
            <a:off x="4800600" y="2514600"/>
            <a:ext cx="2971800" cy="2438400"/>
            <a:chOff x="3024" y="1584"/>
            <a:chExt cx="1872" cy="1536"/>
          </a:xfrm>
        </p:grpSpPr>
        <p:sp>
          <p:nvSpPr>
            <p:cNvPr id="34828" name="Line 17"/>
            <p:cNvSpPr>
              <a:spLocks noChangeShapeType="1"/>
            </p:cNvSpPr>
            <p:nvPr/>
          </p:nvSpPr>
          <p:spPr bwMode="auto">
            <a:xfrm flipV="1">
              <a:off x="3408" y="2640"/>
              <a:ext cx="67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18"/>
            <p:cNvSpPr>
              <a:spLocks noChangeShapeType="1"/>
            </p:cNvSpPr>
            <p:nvPr/>
          </p:nvSpPr>
          <p:spPr bwMode="auto">
            <a:xfrm>
              <a:off x="3024" y="2112"/>
              <a:ext cx="81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Rectangle 19"/>
            <p:cNvSpPr>
              <a:spLocks noChangeArrowheads="1"/>
            </p:cNvSpPr>
            <p:nvPr/>
          </p:nvSpPr>
          <p:spPr bwMode="auto">
            <a:xfrm>
              <a:off x="3744" y="1584"/>
              <a:ext cx="1152" cy="105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500"/>
                <a:t>The budget line with a borrowing constraint</a:t>
              </a:r>
            </a:p>
          </p:txBody>
        </p:sp>
      </p:grpSp>
    </p:spTree>
    <p:extLst>
      <p:ext uri="{BB962C8B-B14F-4D97-AF65-F5344CB8AC3E}">
        <p14:creationId xmlns:p14="http://schemas.microsoft.com/office/powerpoint/2010/main" val="352878640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6"/>
          <p:cNvSpPr>
            <a:spLocks noGrp="1" noChangeArrowheads="1"/>
          </p:cNvSpPr>
          <p:nvPr>
            <p:ph type="title"/>
          </p:nvPr>
        </p:nvSpPr>
        <p:spPr/>
        <p:txBody>
          <a:bodyPr/>
          <a:lstStyle/>
          <a:p>
            <a:r>
              <a:rPr lang="en-US" sz="3100" smtClean="0"/>
              <a:t>Consumer optimization when the borrowing constraint is </a:t>
            </a:r>
            <a:r>
              <a:rPr lang="en-US" sz="3100" smtClean="0">
                <a:solidFill>
                  <a:srgbClr val="FF0000"/>
                </a:solidFill>
              </a:rPr>
              <a:t>not binding</a:t>
            </a:r>
          </a:p>
        </p:txBody>
      </p:sp>
      <p:sp>
        <p:nvSpPr>
          <p:cNvPr id="35843" name="Rectangle 2"/>
          <p:cNvSpPr>
            <a:spLocks noGrp="1" noChangeArrowheads="1"/>
          </p:cNvSpPr>
          <p:nvPr>
            <p:ph type="body" idx="4294967295"/>
          </p:nvPr>
        </p:nvSpPr>
        <p:spPr>
          <a:xfrm>
            <a:off x="644525" y="1814513"/>
            <a:ext cx="2514600" cy="3190875"/>
          </a:xfrm>
          <a:noFill/>
        </p:spPr>
        <p:txBody>
          <a:bodyPr/>
          <a:lstStyle/>
          <a:p>
            <a:pPr marL="0" indent="0">
              <a:lnSpc>
                <a:spcPct val="110000"/>
              </a:lnSpc>
              <a:buFont typeface="Wingdings" pitchFamily="2" charset="2"/>
              <a:buNone/>
            </a:pPr>
            <a:r>
              <a:rPr lang="en-US" sz="2500" smtClean="0"/>
              <a:t>The borrowing constraint is not binding if the consumer’s </a:t>
            </a:r>
            <a:br>
              <a:rPr lang="en-US" sz="2500" smtClean="0"/>
            </a:br>
            <a:r>
              <a:rPr lang="en-US" sz="2500" smtClean="0"/>
              <a:t>optimal </a:t>
            </a:r>
            <a:r>
              <a:rPr lang="en-US" sz="2500" b="1" i="1" smtClean="0"/>
              <a:t>C</a:t>
            </a:r>
            <a:r>
              <a:rPr lang="en-US" sz="2500" baseline="-25000" smtClean="0"/>
              <a:t>1</a:t>
            </a:r>
            <a:r>
              <a:rPr lang="en-US" sz="2500" smtClean="0"/>
              <a:t> </a:t>
            </a:r>
            <a:br>
              <a:rPr lang="en-US" sz="2500" smtClean="0"/>
            </a:br>
            <a:r>
              <a:rPr lang="en-US" sz="2500" smtClean="0"/>
              <a:t>is less than </a:t>
            </a:r>
            <a:r>
              <a:rPr lang="en-US" sz="2500" b="1" i="1" smtClean="0"/>
              <a:t>Y</a:t>
            </a:r>
            <a:r>
              <a:rPr lang="en-US" sz="2500" baseline="-25000" smtClean="0"/>
              <a:t>1</a:t>
            </a:r>
            <a:r>
              <a:rPr lang="en-US" sz="2500" smtClean="0"/>
              <a:t>.</a:t>
            </a:r>
          </a:p>
        </p:txBody>
      </p:sp>
      <p:grpSp>
        <p:nvGrpSpPr>
          <p:cNvPr id="35844" name="Group 4"/>
          <p:cNvGrpSpPr>
            <a:grpSpLocks/>
          </p:cNvGrpSpPr>
          <p:nvPr/>
        </p:nvGrpSpPr>
        <p:grpSpPr bwMode="auto">
          <a:xfrm>
            <a:off x="4038600" y="1524000"/>
            <a:ext cx="4419600" cy="4222750"/>
            <a:chOff x="2544" y="960"/>
            <a:chExt cx="2784" cy="2660"/>
          </a:xfrm>
        </p:grpSpPr>
        <p:grpSp>
          <p:nvGrpSpPr>
            <p:cNvPr id="35851" name="Group 5"/>
            <p:cNvGrpSpPr>
              <a:grpSpLocks/>
            </p:cNvGrpSpPr>
            <p:nvPr/>
          </p:nvGrpSpPr>
          <p:grpSpPr bwMode="auto">
            <a:xfrm>
              <a:off x="2640" y="1210"/>
              <a:ext cx="2448" cy="2256"/>
              <a:chOff x="1056" y="1018"/>
              <a:chExt cx="3312" cy="2352"/>
            </a:xfrm>
          </p:grpSpPr>
          <p:sp>
            <p:nvSpPr>
              <p:cNvPr id="35854"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52"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35853"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35845" name="Line 10"/>
          <p:cNvSpPr>
            <a:spLocks noChangeShapeType="1"/>
          </p:cNvSpPr>
          <p:nvPr/>
        </p:nvSpPr>
        <p:spPr bwMode="auto">
          <a:xfrm>
            <a:off x="4191000" y="2781300"/>
            <a:ext cx="1155700" cy="135413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Text Box 11"/>
          <p:cNvSpPr txBox="1">
            <a:spLocks noChangeArrowheads="1"/>
          </p:cNvSpPr>
          <p:nvPr/>
        </p:nvSpPr>
        <p:spPr bwMode="auto">
          <a:xfrm>
            <a:off x="5180013" y="5495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35847" name="Line 12"/>
          <p:cNvSpPr>
            <a:spLocks noChangeShapeType="1"/>
          </p:cNvSpPr>
          <p:nvPr/>
        </p:nvSpPr>
        <p:spPr bwMode="auto">
          <a:xfrm>
            <a:off x="5343525" y="4129088"/>
            <a:ext cx="1166813" cy="1371600"/>
          </a:xfrm>
          <a:prstGeom prst="line">
            <a:avLst/>
          </a:prstGeom>
          <a:noFill/>
          <a:ln w="19050" cap="rnd">
            <a:solidFill>
              <a:srgbClr val="969696"/>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13"/>
          <p:cNvSpPr>
            <a:spLocks noChangeShapeType="1"/>
          </p:cNvSpPr>
          <p:nvPr/>
        </p:nvSpPr>
        <p:spPr bwMode="auto">
          <a:xfrm>
            <a:off x="5346700" y="4121150"/>
            <a:ext cx="0" cy="138747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Arc 14"/>
          <p:cNvSpPr>
            <a:spLocks/>
          </p:cNvSpPr>
          <p:nvPr/>
        </p:nvSpPr>
        <p:spPr bwMode="auto">
          <a:xfrm flipH="1" flipV="1">
            <a:off x="4616450" y="2684463"/>
            <a:ext cx="1935163" cy="1658937"/>
          </a:xfrm>
          <a:custGeom>
            <a:avLst/>
            <a:gdLst>
              <a:gd name="T0" fmla="*/ 2147483647 w 21533"/>
              <a:gd name="T1" fmla="*/ 0 h 20886"/>
              <a:gd name="T2" fmla="*/ 2147483647 w 21533"/>
              <a:gd name="T3" fmla="*/ 2147483647 h 20886"/>
              <a:gd name="T4" fmla="*/ 0 w 21533"/>
              <a:gd name="T5" fmla="*/ 2147483647 h 20886"/>
              <a:gd name="T6" fmla="*/ 0 60000 65536"/>
              <a:gd name="T7" fmla="*/ 0 60000 65536"/>
              <a:gd name="T8" fmla="*/ 0 60000 65536"/>
              <a:gd name="T9" fmla="*/ 0 w 21533"/>
              <a:gd name="T10" fmla="*/ 0 h 20886"/>
              <a:gd name="T11" fmla="*/ 21533 w 21533"/>
              <a:gd name="T12" fmla="*/ 20886 h 20886"/>
            </a:gdLst>
            <a:ahLst/>
            <a:cxnLst>
              <a:cxn ang="T6">
                <a:pos x="T0" y="T1"/>
              </a:cxn>
              <a:cxn ang="T7">
                <a:pos x="T2" y="T3"/>
              </a:cxn>
              <a:cxn ang="T8">
                <a:pos x="T4" y="T5"/>
              </a:cxn>
            </a:cxnLst>
            <a:rect l="T9" t="T10" r="T11" b="T12"/>
            <a:pathLst>
              <a:path w="21533" h="20886" fill="none" extrusionOk="0">
                <a:moveTo>
                  <a:pt x="5509" y="0"/>
                </a:moveTo>
                <a:cubicBezTo>
                  <a:pt x="14385" y="2342"/>
                  <a:pt x="20811" y="10037"/>
                  <a:pt x="21533" y="19187"/>
                </a:cubicBezTo>
              </a:path>
              <a:path w="21533" h="20886" stroke="0" extrusionOk="0">
                <a:moveTo>
                  <a:pt x="5509" y="0"/>
                </a:moveTo>
                <a:cubicBezTo>
                  <a:pt x="14385" y="2342"/>
                  <a:pt x="20811" y="10037"/>
                  <a:pt x="21533" y="19187"/>
                </a:cubicBezTo>
                <a:lnTo>
                  <a:pt x="0" y="20886"/>
                </a:lnTo>
                <a:close/>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50" name="Oval 15"/>
          <p:cNvSpPr>
            <a:spLocks noChangeArrowheads="1"/>
          </p:cNvSpPr>
          <p:nvPr/>
        </p:nvSpPr>
        <p:spPr bwMode="auto">
          <a:xfrm>
            <a:off x="4972050" y="3690938"/>
            <a:ext cx="76200" cy="76200"/>
          </a:xfrm>
          <a:prstGeom prst="ellipse">
            <a:avLst/>
          </a:prstGeom>
          <a:solidFill>
            <a:schemeClr val="tx1"/>
          </a:solidFill>
          <a:ln w="9525">
            <a:solidFill>
              <a:schemeClr val="tx1"/>
            </a:solidFill>
            <a:round/>
            <a:headEnd/>
            <a:tailEnd/>
          </a:ln>
        </p:spPr>
        <p:txBody>
          <a:bodyPr wrap="none" anchor="ctr"/>
          <a:lstStyle/>
          <a:p>
            <a:pPr algn="ctr"/>
            <a:endParaRPr lang="en-US" sz="2400">
              <a:latin typeface="Times New Roman" pitchFamily="18" charset="0"/>
            </a:endParaRPr>
          </a:p>
        </p:txBody>
      </p:sp>
    </p:spTree>
    <p:extLst>
      <p:ext uri="{BB962C8B-B14F-4D97-AF65-F5344CB8AC3E}">
        <p14:creationId xmlns:p14="http://schemas.microsoft.com/office/powerpoint/2010/main" val="373596015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0"/>
          <p:cNvSpPr>
            <a:spLocks noGrp="1" noChangeArrowheads="1"/>
          </p:cNvSpPr>
          <p:nvPr>
            <p:ph type="title"/>
          </p:nvPr>
        </p:nvSpPr>
        <p:spPr/>
        <p:txBody>
          <a:bodyPr/>
          <a:lstStyle/>
          <a:p>
            <a:r>
              <a:rPr lang="en-US" sz="3100" smtClean="0"/>
              <a:t>Consumer optimization when the borrowing constraint is </a:t>
            </a:r>
            <a:r>
              <a:rPr lang="en-US" sz="3100" smtClean="0">
                <a:solidFill>
                  <a:srgbClr val="FF0000"/>
                </a:solidFill>
              </a:rPr>
              <a:t>binding</a:t>
            </a:r>
          </a:p>
        </p:txBody>
      </p:sp>
      <p:sp>
        <p:nvSpPr>
          <p:cNvPr id="36867" name="Rectangle 2"/>
          <p:cNvSpPr>
            <a:spLocks noGrp="1" noChangeArrowheads="1"/>
          </p:cNvSpPr>
          <p:nvPr>
            <p:ph type="body" idx="4294967295"/>
          </p:nvPr>
        </p:nvSpPr>
        <p:spPr>
          <a:xfrm>
            <a:off x="601663" y="1689100"/>
            <a:ext cx="2514600" cy="3602038"/>
          </a:xfrm>
          <a:noFill/>
        </p:spPr>
        <p:txBody>
          <a:bodyPr/>
          <a:lstStyle/>
          <a:p>
            <a:pPr marL="0" indent="0">
              <a:buFont typeface="Wingdings" pitchFamily="2" charset="2"/>
              <a:buNone/>
            </a:pPr>
            <a:r>
              <a:rPr lang="en-US" sz="2500" smtClean="0"/>
              <a:t>The optimal choice is at point </a:t>
            </a:r>
            <a:r>
              <a:rPr lang="en-US" sz="2500" b="1" smtClean="0"/>
              <a:t>D</a:t>
            </a:r>
            <a:r>
              <a:rPr lang="en-US" sz="2500" smtClean="0"/>
              <a:t>.  </a:t>
            </a:r>
          </a:p>
          <a:p>
            <a:pPr marL="0" indent="0">
              <a:buFont typeface="Wingdings" pitchFamily="2" charset="2"/>
              <a:buNone/>
            </a:pPr>
            <a:r>
              <a:rPr lang="en-US" sz="2500" smtClean="0"/>
              <a:t>But since the consumer cannot borrow, the best he can do is point </a:t>
            </a:r>
            <a:r>
              <a:rPr lang="en-US" sz="2500" b="1" smtClean="0"/>
              <a:t>E</a:t>
            </a:r>
            <a:r>
              <a:rPr lang="en-US" sz="2500" smtClean="0"/>
              <a:t>.</a:t>
            </a:r>
          </a:p>
        </p:txBody>
      </p:sp>
      <p:grpSp>
        <p:nvGrpSpPr>
          <p:cNvPr id="36868" name="Group 4"/>
          <p:cNvGrpSpPr>
            <a:grpSpLocks/>
          </p:cNvGrpSpPr>
          <p:nvPr/>
        </p:nvGrpSpPr>
        <p:grpSpPr bwMode="auto">
          <a:xfrm>
            <a:off x="4038600" y="1524000"/>
            <a:ext cx="4419600" cy="4222750"/>
            <a:chOff x="2544" y="960"/>
            <a:chExt cx="2784" cy="2660"/>
          </a:xfrm>
        </p:grpSpPr>
        <p:grpSp>
          <p:nvGrpSpPr>
            <p:cNvPr id="36879" name="Group 5"/>
            <p:cNvGrpSpPr>
              <a:grpSpLocks/>
            </p:cNvGrpSpPr>
            <p:nvPr/>
          </p:nvGrpSpPr>
          <p:grpSpPr bwMode="auto">
            <a:xfrm>
              <a:off x="2640" y="1210"/>
              <a:ext cx="2448" cy="2256"/>
              <a:chOff x="1056" y="1018"/>
              <a:chExt cx="3312" cy="2352"/>
            </a:xfrm>
          </p:grpSpPr>
          <p:sp>
            <p:nvSpPr>
              <p:cNvPr id="36882" name="Line 6"/>
              <p:cNvSpPr>
                <a:spLocks noChangeShapeType="1"/>
              </p:cNvSpPr>
              <p:nvPr/>
            </p:nvSpPr>
            <p:spPr bwMode="auto">
              <a:xfrm>
                <a:off x="1056" y="1018"/>
                <a:ext cx="0" cy="23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7"/>
              <p:cNvSpPr>
                <a:spLocks noChangeShapeType="1"/>
              </p:cNvSpPr>
              <p:nvPr/>
            </p:nvSpPr>
            <p:spPr bwMode="auto">
              <a:xfrm>
                <a:off x="1056" y="3370"/>
                <a:ext cx="3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80" name="Text Box 8"/>
            <p:cNvSpPr txBox="1">
              <a:spLocks noChangeArrowheads="1"/>
            </p:cNvSpPr>
            <p:nvPr/>
          </p:nvSpPr>
          <p:spPr bwMode="auto">
            <a:xfrm>
              <a:off x="5088" y="3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1</a:t>
              </a:r>
            </a:p>
          </p:txBody>
        </p:sp>
        <p:sp>
          <p:nvSpPr>
            <p:cNvPr id="36881" name="Text Box 9"/>
            <p:cNvSpPr txBox="1">
              <a:spLocks noChangeArrowheads="1"/>
            </p:cNvSpPr>
            <p:nvPr/>
          </p:nvSpPr>
          <p:spPr bwMode="auto">
            <a:xfrm>
              <a:off x="2544" y="9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r>
                <a:rPr lang="en-US" sz="2300" baseline="-25000">
                  <a:latin typeface="Tahoma" pitchFamily="34" charset="0"/>
                </a:rPr>
                <a:t>2</a:t>
              </a:r>
            </a:p>
          </p:txBody>
        </p:sp>
      </p:grpSp>
      <p:sp>
        <p:nvSpPr>
          <p:cNvPr id="36869" name="Line 10"/>
          <p:cNvSpPr>
            <a:spLocks noChangeShapeType="1"/>
          </p:cNvSpPr>
          <p:nvPr/>
        </p:nvSpPr>
        <p:spPr bwMode="auto">
          <a:xfrm>
            <a:off x="4191000" y="2781300"/>
            <a:ext cx="1155700" cy="135413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Text Box 11"/>
          <p:cNvSpPr txBox="1">
            <a:spLocks noChangeArrowheads="1"/>
          </p:cNvSpPr>
          <p:nvPr/>
        </p:nvSpPr>
        <p:spPr bwMode="auto">
          <a:xfrm>
            <a:off x="5180013" y="5495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r>
              <a:rPr lang="en-US" sz="2300" baseline="-25000">
                <a:latin typeface="Tahoma" pitchFamily="34" charset="0"/>
              </a:rPr>
              <a:t>1</a:t>
            </a:r>
          </a:p>
        </p:txBody>
      </p:sp>
      <p:sp>
        <p:nvSpPr>
          <p:cNvPr id="36871" name="Line 12"/>
          <p:cNvSpPr>
            <a:spLocks noChangeShapeType="1"/>
          </p:cNvSpPr>
          <p:nvPr/>
        </p:nvSpPr>
        <p:spPr bwMode="auto">
          <a:xfrm>
            <a:off x="5343525" y="4129088"/>
            <a:ext cx="1166813" cy="1371600"/>
          </a:xfrm>
          <a:prstGeom prst="line">
            <a:avLst/>
          </a:prstGeom>
          <a:noFill/>
          <a:ln w="19050" cap="rnd">
            <a:solidFill>
              <a:srgbClr val="969696"/>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13"/>
          <p:cNvSpPr>
            <a:spLocks noChangeShapeType="1"/>
          </p:cNvSpPr>
          <p:nvPr/>
        </p:nvSpPr>
        <p:spPr bwMode="auto">
          <a:xfrm>
            <a:off x="5346700" y="4121150"/>
            <a:ext cx="0" cy="138747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Arc 14"/>
          <p:cNvSpPr>
            <a:spLocks/>
          </p:cNvSpPr>
          <p:nvPr/>
        </p:nvSpPr>
        <p:spPr bwMode="auto">
          <a:xfrm flipH="1" flipV="1">
            <a:off x="5476875" y="3702050"/>
            <a:ext cx="1935163" cy="1609725"/>
          </a:xfrm>
          <a:custGeom>
            <a:avLst/>
            <a:gdLst>
              <a:gd name="T0" fmla="*/ 2147483647 w 21533"/>
              <a:gd name="T1" fmla="*/ 0 h 20275"/>
              <a:gd name="T2" fmla="*/ 2147483647 w 21533"/>
              <a:gd name="T3" fmla="*/ 2147483647 h 20275"/>
              <a:gd name="T4" fmla="*/ 0 w 21533"/>
              <a:gd name="T5" fmla="*/ 2147483647 h 20275"/>
              <a:gd name="T6" fmla="*/ 0 60000 65536"/>
              <a:gd name="T7" fmla="*/ 0 60000 65536"/>
              <a:gd name="T8" fmla="*/ 0 60000 65536"/>
              <a:gd name="T9" fmla="*/ 0 w 21533"/>
              <a:gd name="T10" fmla="*/ 0 h 20275"/>
              <a:gd name="T11" fmla="*/ 21533 w 21533"/>
              <a:gd name="T12" fmla="*/ 20275 h 20275"/>
            </a:gdLst>
            <a:ahLst/>
            <a:cxnLst>
              <a:cxn ang="T6">
                <a:pos x="T0" y="T1"/>
              </a:cxn>
              <a:cxn ang="T7">
                <a:pos x="T2" y="T3"/>
              </a:cxn>
              <a:cxn ang="T8">
                <a:pos x="T4" y="T5"/>
              </a:cxn>
            </a:cxnLst>
            <a:rect l="T9" t="T10" r="T11" b="T12"/>
            <a:pathLst>
              <a:path w="21533" h="20275" fill="none" extrusionOk="0">
                <a:moveTo>
                  <a:pt x="7448" y="-1"/>
                </a:moveTo>
                <a:cubicBezTo>
                  <a:pt x="15368" y="2909"/>
                  <a:pt x="20869" y="10164"/>
                  <a:pt x="21533" y="18576"/>
                </a:cubicBezTo>
              </a:path>
              <a:path w="21533" h="20275" stroke="0" extrusionOk="0">
                <a:moveTo>
                  <a:pt x="7448" y="-1"/>
                </a:moveTo>
                <a:cubicBezTo>
                  <a:pt x="15368" y="2909"/>
                  <a:pt x="20869" y="10164"/>
                  <a:pt x="21533" y="18576"/>
                </a:cubicBezTo>
                <a:lnTo>
                  <a:pt x="0" y="20275"/>
                </a:lnTo>
                <a:close/>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4" name="Oval 15"/>
          <p:cNvSpPr>
            <a:spLocks noChangeArrowheads="1"/>
          </p:cNvSpPr>
          <p:nvPr/>
        </p:nvSpPr>
        <p:spPr bwMode="auto">
          <a:xfrm>
            <a:off x="5832475" y="4706938"/>
            <a:ext cx="76200" cy="76200"/>
          </a:xfrm>
          <a:prstGeom prst="ellipse">
            <a:avLst/>
          </a:prstGeom>
          <a:solidFill>
            <a:schemeClr val="tx1"/>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36875" name="Arc 16"/>
          <p:cNvSpPr>
            <a:spLocks/>
          </p:cNvSpPr>
          <p:nvPr/>
        </p:nvSpPr>
        <p:spPr bwMode="auto">
          <a:xfrm flipH="1" flipV="1">
            <a:off x="5316538" y="3794125"/>
            <a:ext cx="1939925" cy="1563688"/>
          </a:xfrm>
          <a:custGeom>
            <a:avLst/>
            <a:gdLst>
              <a:gd name="T0" fmla="*/ 2147483647 w 21583"/>
              <a:gd name="T1" fmla="*/ 0 h 19690"/>
              <a:gd name="T2" fmla="*/ 2147483647 w 21583"/>
              <a:gd name="T3" fmla="*/ 2147483647 h 19690"/>
              <a:gd name="T4" fmla="*/ 0 w 21583"/>
              <a:gd name="T5" fmla="*/ 2147483647 h 19690"/>
              <a:gd name="T6" fmla="*/ 0 60000 65536"/>
              <a:gd name="T7" fmla="*/ 0 60000 65536"/>
              <a:gd name="T8" fmla="*/ 0 60000 65536"/>
              <a:gd name="T9" fmla="*/ 0 w 21583"/>
              <a:gd name="T10" fmla="*/ 0 h 19690"/>
              <a:gd name="T11" fmla="*/ 21583 w 21583"/>
              <a:gd name="T12" fmla="*/ 19690 h 19690"/>
            </a:gdLst>
            <a:ahLst/>
            <a:cxnLst>
              <a:cxn ang="T6">
                <a:pos x="T0" y="T1"/>
              </a:cxn>
              <a:cxn ang="T7">
                <a:pos x="T2" y="T3"/>
              </a:cxn>
              <a:cxn ang="T8">
                <a:pos x="T4" y="T5"/>
              </a:cxn>
            </a:cxnLst>
            <a:rect l="T9" t="T10" r="T11" b="T12"/>
            <a:pathLst>
              <a:path w="21583" h="19690" fill="none" extrusionOk="0">
                <a:moveTo>
                  <a:pt x="8880" y="-1"/>
                </a:moveTo>
                <a:cubicBezTo>
                  <a:pt x="16339" y="3364"/>
                  <a:pt x="21257" y="10655"/>
                  <a:pt x="21582" y="18832"/>
                </a:cubicBezTo>
              </a:path>
              <a:path w="21583" h="19690" stroke="0" extrusionOk="0">
                <a:moveTo>
                  <a:pt x="8880" y="-1"/>
                </a:moveTo>
                <a:cubicBezTo>
                  <a:pt x="16339" y="3364"/>
                  <a:pt x="21257" y="10655"/>
                  <a:pt x="21582" y="18832"/>
                </a:cubicBezTo>
                <a:lnTo>
                  <a:pt x="0" y="19690"/>
                </a:lnTo>
                <a:close/>
              </a:path>
            </a:pathLst>
          </a:cu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Oval 17"/>
          <p:cNvSpPr>
            <a:spLocks noChangeArrowheads="1"/>
          </p:cNvSpPr>
          <p:nvPr/>
        </p:nvSpPr>
        <p:spPr bwMode="auto">
          <a:xfrm>
            <a:off x="5303838" y="4097338"/>
            <a:ext cx="76200" cy="76200"/>
          </a:xfrm>
          <a:prstGeom prst="ellipse">
            <a:avLst/>
          </a:prstGeom>
          <a:solidFill>
            <a:schemeClr val="tx1"/>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36877" name="Text Box 18"/>
          <p:cNvSpPr txBox="1">
            <a:spLocks noChangeArrowheads="1"/>
          </p:cNvSpPr>
          <p:nvPr/>
        </p:nvSpPr>
        <p:spPr bwMode="auto">
          <a:xfrm>
            <a:off x="5943600" y="4419600"/>
            <a:ext cx="219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D</a:t>
            </a:r>
            <a:endParaRPr lang="en-US" sz="2300" baseline="-25000">
              <a:latin typeface="Tahoma" pitchFamily="34" charset="0"/>
            </a:endParaRPr>
          </a:p>
        </p:txBody>
      </p:sp>
      <p:sp>
        <p:nvSpPr>
          <p:cNvPr id="36878" name="Text Box 19"/>
          <p:cNvSpPr txBox="1">
            <a:spLocks noChangeArrowheads="1"/>
          </p:cNvSpPr>
          <p:nvPr/>
        </p:nvSpPr>
        <p:spPr bwMode="auto">
          <a:xfrm>
            <a:off x="5080000" y="3975100"/>
            <a:ext cx="219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latin typeface="Tahoma" pitchFamily="34" charset="0"/>
              </a:rPr>
              <a:t>E</a:t>
            </a:r>
            <a:endParaRPr lang="en-US" sz="2300" baseline="-25000">
              <a:latin typeface="Tahoma" pitchFamily="34" charset="0"/>
            </a:endParaRPr>
          </a:p>
        </p:txBody>
      </p:sp>
    </p:spTree>
    <p:extLst>
      <p:ext uri="{BB962C8B-B14F-4D97-AF65-F5344CB8AC3E}">
        <p14:creationId xmlns:p14="http://schemas.microsoft.com/office/powerpoint/2010/main" val="23961465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left)">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z="3100" smtClean="0"/>
              <a:t>The Life-Cycle Hypothesis</a:t>
            </a:r>
          </a:p>
        </p:txBody>
      </p:sp>
      <p:sp>
        <p:nvSpPr>
          <p:cNvPr id="37891" name="Rectangle 5"/>
          <p:cNvSpPr>
            <a:spLocks noGrp="1" noChangeArrowheads="1"/>
          </p:cNvSpPr>
          <p:nvPr>
            <p:ph type="body" idx="1"/>
          </p:nvPr>
        </p:nvSpPr>
        <p:spPr/>
        <p:txBody>
          <a:bodyPr/>
          <a:lstStyle/>
          <a:p>
            <a:r>
              <a:rPr lang="en-US" dirty="0" smtClean="0"/>
              <a:t>due to Franco Modigliani (1950s)</a:t>
            </a:r>
          </a:p>
          <a:p>
            <a:r>
              <a:rPr lang="en-US" dirty="0" smtClean="0"/>
              <a:t>Fisher’s model says that consumption depends on lifetime income, and people try to achieve smooth consumption.  </a:t>
            </a:r>
          </a:p>
          <a:p>
            <a:r>
              <a:rPr lang="en-US" dirty="0" smtClean="0"/>
              <a:t>The LCH says that income varies systematically over the phases of the consumer’s life cycle,</a:t>
            </a:r>
          </a:p>
          <a:p>
            <a:pPr>
              <a:spcBef>
                <a:spcPts val="0"/>
              </a:spcBef>
              <a:buFont typeface="Wingdings" pitchFamily="2" charset="2"/>
              <a:buNone/>
            </a:pPr>
            <a:r>
              <a:rPr lang="en-US" dirty="0" smtClean="0"/>
              <a:t>	and saving allows the consumer to achieve smooth consumption. </a:t>
            </a:r>
          </a:p>
        </p:txBody>
      </p:sp>
    </p:spTree>
    <p:extLst>
      <p:ext uri="{BB962C8B-B14F-4D97-AF65-F5344CB8AC3E}">
        <p14:creationId xmlns:p14="http://schemas.microsoft.com/office/powerpoint/2010/main" val="41530279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100" smtClean="0"/>
              <a:t>The Life-Cycle Hypothesis</a:t>
            </a:r>
          </a:p>
        </p:txBody>
      </p:sp>
      <p:sp>
        <p:nvSpPr>
          <p:cNvPr id="38915" name="Rectangle 3"/>
          <p:cNvSpPr>
            <a:spLocks noGrp="1" noChangeArrowheads="1"/>
          </p:cNvSpPr>
          <p:nvPr>
            <p:ph type="body" idx="1"/>
          </p:nvPr>
        </p:nvSpPr>
        <p:spPr>
          <a:xfrm>
            <a:off x="506413" y="1177925"/>
            <a:ext cx="7543800" cy="4945063"/>
          </a:xfrm>
        </p:spPr>
        <p:txBody>
          <a:bodyPr/>
          <a:lstStyle/>
          <a:p>
            <a:pPr>
              <a:spcBef>
                <a:spcPct val="20000"/>
              </a:spcBef>
            </a:pPr>
            <a:r>
              <a:rPr lang="en-US" sz="2700" dirty="0" smtClean="0"/>
              <a:t>The basic model:</a:t>
            </a:r>
          </a:p>
          <a:p>
            <a:pPr>
              <a:spcBef>
                <a:spcPct val="20000"/>
              </a:spcBef>
              <a:buFont typeface="Wingdings" pitchFamily="2" charset="2"/>
              <a:buNone/>
            </a:pPr>
            <a:r>
              <a:rPr lang="en-US" sz="2700" dirty="0" smtClean="0"/>
              <a:t>	</a:t>
            </a:r>
            <a:r>
              <a:rPr lang="en-US" sz="2700" b="1" i="1" dirty="0" smtClean="0"/>
              <a:t>W</a:t>
            </a:r>
            <a:r>
              <a:rPr lang="en-US" sz="2700" dirty="0" smtClean="0"/>
              <a:t> = initial wealth</a:t>
            </a:r>
          </a:p>
          <a:p>
            <a:pPr>
              <a:spcBef>
                <a:spcPct val="20000"/>
              </a:spcBef>
              <a:buFont typeface="Wingdings" pitchFamily="2" charset="2"/>
              <a:buNone/>
            </a:pPr>
            <a:r>
              <a:rPr lang="en-US" sz="2700" dirty="0" smtClean="0"/>
              <a:t>	</a:t>
            </a:r>
            <a:r>
              <a:rPr lang="en-US" sz="2700" b="1" i="1" dirty="0" smtClean="0"/>
              <a:t>Y</a:t>
            </a:r>
            <a:r>
              <a:rPr lang="en-US" sz="2700" dirty="0" smtClean="0"/>
              <a:t> = annual income until retirement 	(assumed constant)</a:t>
            </a:r>
          </a:p>
          <a:p>
            <a:pPr>
              <a:spcBef>
                <a:spcPct val="20000"/>
              </a:spcBef>
              <a:buFont typeface="Wingdings" pitchFamily="2" charset="2"/>
              <a:buNone/>
            </a:pPr>
            <a:r>
              <a:rPr lang="en-US" sz="2700" dirty="0" smtClean="0"/>
              <a:t>	</a:t>
            </a:r>
            <a:r>
              <a:rPr lang="en-US" sz="2700" b="1" i="1" dirty="0" smtClean="0"/>
              <a:t>R</a:t>
            </a:r>
            <a:r>
              <a:rPr lang="en-US" sz="2700" dirty="0" smtClean="0"/>
              <a:t> = number of years until retirement</a:t>
            </a:r>
          </a:p>
          <a:p>
            <a:pPr>
              <a:spcBef>
                <a:spcPct val="20000"/>
              </a:spcBef>
              <a:buFont typeface="Wingdings" pitchFamily="2" charset="2"/>
              <a:buNone/>
            </a:pPr>
            <a:r>
              <a:rPr lang="en-US" sz="2700" dirty="0" smtClean="0"/>
              <a:t>	</a:t>
            </a:r>
            <a:r>
              <a:rPr lang="en-US" sz="2700" b="1" i="1" dirty="0" smtClean="0"/>
              <a:t>T</a:t>
            </a:r>
            <a:r>
              <a:rPr lang="en-US" sz="2700" dirty="0" smtClean="0"/>
              <a:t> = lifetime in years</a:t>
            </a:r>
          </a:p>
          <a:p>
            <a:pPr>
              <a:spcBef>
                <a:spcPct val="55000"/>
              </a:spcBef>
            </a:pPr>
            <a:r>
              <a:rPr lang="en-US" sz="2700" dirty="0" smtClean="0"/>
              <a:t>Assumptions:  </a:t>
            </a:r>
          </a:p>
          <a:p>
            <a:pPr lvl="1"/>
            <a:r>
              <a:rPr lang="en-US" dirty="0" smtClean="0"/>
              <a:t>zero real interest rate (for simplicity)</a:t>
            </a:r>
          </a:p>
          <a:p>
            <a:pPr lvl="1"/>
            <a:r>
              <a:rPr lang="en-US" dirty="0" smtClean="0"/>
              <a:t>consumption smoothing is optimal</a:t>
            </a:r>
          </a:p>
        </p:txBody>
      </p:sp>
    </p:spTree>
    <p:extLst>
      <p:ext uri="{BB962C8B-B14F-4D97-AF65-F5344CB8AC3E}">
        <p14:creationId xmlns:p14="http://schemas.microsoft.com/office/powerpoint/2010/main" val="30442313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100" smtClean="0"/>
              <a:t>The Life-Cycle Hypothesis</a:t>
            </a:r>
          </a:p>
        </p:txBody>
      </p:sp>
      <p:sp>
        <p:nvSpPr>
          <p:cNvPr id="39939" name="Rectangle 3"/>
          <p:cNvSpPr>
            <a:spLocks noGrp="1" noChangeArrowheads="1"/>
          </p:cNvSpPr>
          <p:nvPr>
            <p:ph type="body" idx="1"/>
          </p:nvPr>
        </p:nvSpPr>
        <p:spPr>
          <a:xfrm>
            <a:off x="484188" y="1214438"/>
            <a:ext cx="8345487" cy="4876800"/>
          </a:xfrm>
        </p:spPr>
        <p:txBody>
          <a:bodyPr/>
          <a:lstStyle/>
          <a:p>
            <a:pPr marL="287338" indent="-287338">
              <a:spcBef>
                <a:spcPct val="20000"/>
              </a:spcBef>
            </a:pPr>
            <a:r>
              <a:rPr lang="en-US" sz="2700" dirty="0" smtClean="0"/>
              <a:t>Lifetime resources = </a:t>
            </a:r>
            <a:r>
              <a:rPr lang="en-US" sz="2700" b="1" i="1" dirty="0" smtClean="0"/>
              <a:t>W</a:t>
            </a:r>
            <a:r>
              <a:rPr lang="en-US" sz="2700" dirty="0" smtClean="0"/>
              <a:t> + </a:t>
            </a:r>
            <a:r>
              <a:rPr lang="en-US" sz="2700" b="1" i="1" dirty="0" smtClean="0"/>
              <a:t>RY</a:t>
            </a:r>
          </a:p>
          <a:p>
            <a:pPr marL="287338" indent="-287338">
              <a:spcBef>
                <a:spcPct val="20000"/>
              </a:spcBef>
            </a:pPr>
            <a:r>
              <a:rPr lang="en-US" sz="2700" dirty="0" smtClean="0"/>
              <a:t>To achieve smooth consumption, </a:t>
            </a:r>
            <a:br>
              <a:rPr lang="en-US" sz="2700" dirty="0" smtClean="0"/>
            </a:br>
            <a:r>
              <a:rPr lang="en-US" sz="2700" dirty="0" smtClean="0"/>
              <a:t>consumer divides her resources equally over time:</a:t>
            </a:r>
          </a:p>
          <a:p>
            <a:pPr marL="287338" indent="-287338">
              <a:spcBef>
                <a:spcPct val="20000"/>
              </a:spcBef>
              <a:buFont typeface="Wingdings" pitchFamily="2" charset="2"/>
              <a:buNone/>
            </a:pPr>
            <a:r>
              <a:rPr lang="en-US" sz="2700" dirty="0" smtClean="0"/>
              <a:t>		</a:t>
            </a:r>
            <a:r>
              <a:rPr lang="en-US" sz="2700" b="1" i="1" dirty="0" smtClean="0"/>
              <a:t>C</a:t>
            </a:r>
            <a:r>
              <a:rPr lang="en-US" sz="2700" dirty="0" smtClean="0"/>
              <a:t> = (</a:t>
            </a:r>
            <a:r>
              <a:rPr lang="en-US" sz="2700" b="1" i="1" dirty="0" smtClean="0"/>
              <a:t>W</a:t>
            </a:r>
            <a:r>
              <a:rPr lang="en-US" sz="2700" dirty="0" smtClean="0"/>
              <a:t> + </a:t>
            </a:r>
            <a:r>
              <a:rPr lang="en-US" sz="2700" b="1" i="1" dirty="0" smtClean="0"/>
              <a:t>RY</a:t>
            </a:r>
            <a:r>
              <a:rPr lang="en-US" sz="900" b="1" i="1" dirty="0" smtClean="0"/>
              <a:t> </a:t>
            </a:r>
            <a:r>
              <a:rPr lang="en-US" sz="2700" dirty="0" smtClean="0"/>
              <a:t>)/</a:t>
            </a:r>
            <a:r>
              <a:rPr lang="en-US" sz="2700" b="1" i="1" dirty="0" smtClean="0"/>
              <a:t>T</a:t>
            </a:r>
            <a:r>
              <a:rPr lang="en-US" sz="2700" dirty="0" smtClean="0"/>
              <a:t> , or</a:t>
            </a:r>
          </a:p>
          <a:p>
            <a:pPr marL="287338" indent="-287338">
              <a:spcBef>
                <a:spcPct val="20000"/>
              </a:spcBef>
              <a:buFont typeface="Wingdings" pitchFamily="2" charset="2"/>
              <a:buNone/>
            </a:pPr>
            <a:r>
              <a:rPr lang="en-US" sz="2700" b="1" i="1" dirty="0" smtClean="0"/>
              <a:t>		C</a:t>
            </a:r>
            <a:r>
              <a:rPr lang="en-US" sz="2700" dirty="0" smtClean="0"/>
              <a:t>  = </a:t>
            </a:r>
            <a:r>
              <a:rPr lang="en-US" sz="2700" b="1" i="1" dirty="0" err="1" smtClean="0">
                <a:latin typeface="Symbol" pitchFamily="18" charset="2"/>
              </a:rPr>
              <a:t>a</a:t>
            </a:r>
            <a:r>
              <a:rPr lang="en-US" sz="2700" b="1" i="1" dirty="0" err="1" smtClean="0"/>
              <a:t>W</a:t>
            </a:r>
            <a:r>
              <a:rPr lang="en-US" sz="2700" dirty="0" smtClean="0"/>
              <a:t> +</a:t>
            </a:r>
            <a:r>
              <a:rPr lang="en-US" sz="2700" b="1" i="1" dirty="0" smtClean="0"/>
              <a:t> </a:t>
            </a:r>
            <a:r>
              <a:rPr lang="en-US" sz="2700" b="1" i="1" dirty="0" err="1" smtClean="0">
                <a:latin typeface="Symbol" pitchFamily="18" charset="2"/>
              </a:rPr>
              <a:t>b</a:t>
            </a:r>
            <a:r>
              <a:rPr lang="en-US" sz="2700" b="1" i="1" dirty="0" err="1" smtClean="0"/>
              <a:t>Y</a:t>
            </a:r>
            <a:r>
              <a:rPr lang="en-US" sz="2700" dirty="0" smtClean="0"/>
              <a:t> </a:t>
            </a:r>
          </a:p>
          <a:p>
            <a:pPr marL="287338" indent="-287338">
              <a:spcBef>
                <a:spcPct val="40000"/>
              </a:spcBef>
              <a:buFont typeface="Wingdings" pitchFamily="2" charset="2"/>
              <a:buNone/>
            </a:pPr>
            <a:r>
              <a:rPr lang="en-US" sz="2700" dirty="0" smtClean="0"/>
              <a:t>	where</a:t>
            </a:r>
          </a:p>
          <a:p>
            <a:pPr marL="1139825" lvl="1" indent="-738188">
              <a:buFont typeface="Wingdings" pitchFamily="2" charset="2"/>
              <a:buNone/>
            </a:pPr>
            <a:r>
              <a:rPr lang="en-US" b="1" i="1" dirty="0" smtClean="0">
                <a:latin typeface="Symbol" pitchFamily="18" charset="2"/>
              </a:rPr>
              <a:t>a</a:t>
            </a:r>
            <a:r>
              <a:rPr lang="en-US" dirty="0" smtClean="0"/>
              <a:t> = (1/</a:t>
            </a:r>
            <a:r>
              <a:rPr lang="en-US" b="1" i="1" dirty="0" smtClean="0"/>
              <a:t>T</a:t>
            </a:r>
            <a:r>
              <a:rPr lang="en-US" sz="900" b="1" i="1" dirty="0" smtClean="0"/>
              <a:t> </a:t>
            </a:r>
            <a:r>
              <a:rPr lang="en-US" dirty="0" smtClean="0"/>
              <a:t>) is the marginal propensity to </a:t>
            </a:r>
            <a:br>
              <a:rPr lang="en-US" dirty="0" smtClean="0"/>
            </a:br>
            <a:r>
              <a:rPr lang="en-US" dirty="0" smtClean="0"/>
              <a:t>consume out of wealth </a:t>
            </a:r>
          </a:p>
          <a:p>
            <a:pPr marL="1139825" lvl="1" indent="-738188">
              <a:buFont typeface="Wingdings" pitchFamily="2" charset="2"/>
              <a:buNone/>
            </a:pPr>
            <a:r>
              <a:rPr lang="en-US" b="1" i="1" dirty="0" smtClean="0">
                <a:latin typeface="Symbol" pitchFamily="18" charset="2"/>
              </a:rPr>
              <a:t>b</a:t>
            </a:r>
            <a:r>
              <a:rPr lang="en-US" dirty="0" smtClean="0"/>
              <a:t> = (</a:t>
            </a:r>
            <a:r>
              <a:rPr lang="en-US" b="1" i="1" dirty="0" smtClean="0"/>
              <a:t>R</a:t>
            </a:r>
            <a:r>
              <a:rPr lang="en-US" dirty="0" smtClean="0"/>
              <a:t>/</a:t>
            </a:r>
            <a:r>
              <a:rPr lang="en-US" b="1" i="1" dirty="0" smtClean="0"/>
              <a:t>T</a:t>
            </a:r>
            <a:r>
              <a:rPr lang="en-US" sz="900" b="1" i="1" dirty="0" smtClean="0"/>
              <a:t> </a:t>
            </a:r>
            <a:r>
              <a:rPr lang="en-US" dirty="0" smtClean="0"/>
              <a:t>) is the marginal propensity to consume out of income</a:t>
            </a:r>
          </a:p>
        </p:txBody>
      </p:sp>
    </p:spTree>
    <p:extLst>
      <p:ext uri="{BB962C8B-B14F-4D97-AF65-F5344CB8AC3E}">
        <p14:creationId xmlns:p14="http://schemas.microsoft.com/office/powerpoint/2010/main" val="24859755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Keynes’s conjectures</a:t>
            </a:r>
          </a:p>
        </p:txBody>
      </p:sp>
      <p:sp>
        <p:nvSpPr>
          <p:cNvPr id="19459" name="Rectangle 3"/>
          <p:cNvSpPr>
            <a:spLocks noGrp="1" noChangeArrowheads="1"/>
          </p:cNvSpPr>
          <p:nvPr>
            <p:ph type="body" idx="1"/>
          </p:nvPr>
        </p:nvSpPr>
        <p:spPr>
          <a:xfrm>
            <a:off x="457200" y="1600200"/>
            <a:ext cx="8229600" cy="4081463"/>
          </a:xfrm>
        </p:spPr>
        <p:txBody>
          <a:bodyPr/>
          <a:lstStyle/>
          <a:p>
            <a:pPr marL="404813" indent="-404813">
              <a:spcBef>
                <a:spcPct val="60000"/>
              </a:spcBef>
              <a:buSzPct val="85000"/>
              <a:buFont typeface="Wingdings" pitchFamily="2" charset="2"/>
              <a:buNone/>
            </a:pPr>
            <a:r>
              <a:rPr lang="en-US" sz="2600" b="1" dirty="0" smtClean="0">
                <a:solidFill>
                  <a:srgbClr val="996633"/>
                </a:solidFill>
              </a:rPr>
              <a:t>1.</a:t>
            </a:r>
            <a:r>
              <a:rPr lang="en-US" sz="2600" b="1" dirty="0" smtClean="0">
                <a:solidFill>
                  <a:srgbClr val="CC6600"/>
                </a:solidFill>
              </a:rPr>
              <a:t>	</a:t>
            </a:r>
            <a:r>
              <a:rPr lang="en-US" dirty="0" smtClean="0"/>
              <a:t>0 &lt; </a:t>
            </a:r>
            <a:r>
              <a:rPr lang="en-US" i="1" dirty="0" smtClean="0"/>
              <a:t>MPC</a:t>
            </a:r>
            <a:r>
              <a:rPr lang="en-US" dirty="0" smtClean="0"/>
              <a:t> &lt; 1</a:t>
            </a:r>
            <a:endParaRPr lang="en-US" i="1" dirty="0" smtClean="0"/>
          </a:p>
          <a:p>
            <a:pPr marL="404813" indent="-404813">
              <a:spcBef>
                <a:spcPct val="60000"/>
              </a:spcBef>
              <a:buSzPct val="85000"/>
              <a:buFont typeface="Wingdings" pitchFamily="2" charset="2"/>
              <a:buNone/>
            </a:pPr>
            <a:r>
              <a:rPr lang="en-US" sz="2600" b="1" dirty="0" smtClean="0">
                <a:solidFill>
                  <a:srgbClr val="996633"/>
                </a:solidFill>
              </a:rPr>
              <a:t>2.</a:t>
            </a:r>
            <a:r>
              <a:rPr lang="en-US" sz="2600" b="1" dirty="0" smtClean="0">
                <a:solidFill>
                  <a:srgbClr val="CC6600"/>
                </a:solidFill>
              </a:rPr>
              <a:t>	</a:t>
            </a:r>
            <a:r>
              <a:rPr lang="en-US" b="1" dirty="0" smtClean="0">
                <a:solidFill>
                  <a:srgbClr val="CC0000"/>
                </a:solidFill>
              </a:rPr>
              <a:t>Average propensity to consume</a:t>
            </a:r>
            <a:r>
              <a:rPr lang="en-US" dirty="0" smtClean="0"/>
              <a:t> (</a:t>
            </a:r>
            <a:r>
              <a:rPr lang="en-US" i="1" dirty="0" smtClean="0"/>
              <a:t>APC</a:t>
            </a:r>
            <a:r>
              <a:rPr lang="en-US" sz="1200" i="1" dirty="0" smtClean="0"/>
              <a:t> </a:t>
            </a:r>
            <a:r>
              <a:rPr lang="en-US" dirty="0" smtClean="0"/>
              <a:t>) </a:t>
            </a:r>
            <a:br>
              <a:rPr lang="en-US" dirty="0" smtClean="0"/>
            </a:br>
            <a:r>
              <a:rPr lang="en-US" dirty="0" smtClean="0"/>
              <a:t>falls as income rises.</a:t>
            </a:r>
            <a:br>
              <a:rPr lang="en-US" dirty="0" smtClean="0"/>
            </a:br>
            <a:r>
              <a:rPr lang="en-US" dirty="0" smtClean="0"/>
              <a:t>(</a:t>
            </a:r>
            <a:r>
              <a:rPr lang="en-US" i="1" dirty="0" smtClean="0"/>
              <a:t>APC  </a:t>
            </a:r>
            <a:r>
              <a:rPr lang="en-US" dirty="0" smtClean="0"/>
              <a:t>= </a:t>
            </a:r>
            <a:r>
              <a:rPr lang="en-US" b="1" i="1" dirty="0" smtClean="0"/>
              <a:t>C</a:t>
            </a:r>
            <a:r>
              <a:rPr lang="en-US" i="1" dirty="0" smtClean="0"/>
              <a:t>/</a:t>
            </a:r>
            <a:r>
              <a:rPr lang="en-US" b="1" i="1" dirty="0" smtClean="0"/>
              <a:t>Y</a:t>
            </a:r>
            <a:r>
              <a:rPr lang="en-US" sz="900" b="1" i="1" dirty="0" smtClean="0"/>
              <a:t> </a:t>
            </a:r>
            <a:r>
              <a:rPr lang="en-US" dirty="0" smtClean="0"/>
              <a:t>)</a:t>
            </a:r>
          </a:p>
          <a:p>
            <a:pPr marL="404813" indent="-404813">
              <a:spcBef>
                <a:spcPct val="60000"/>
              </a:spcBef>
              <a:buSzPct val="85000"/>
              <a:buFont typeface="Wingdings" pitchFamily="2" charset="2"/>
              <a:buNone/>
            </a:pPr>
            <a:r>
              <a:rPr lang="en-US" sz="2600" b="1" dirty="0" smtClean="0">
                <a:solidFill>
                  <a:srgbClr val="996633"/>
                </a:solidFill>
              </a:rPr>
              <a:t>3.</a:t>
            </a:r>
            <a:r>
              <a:rPr lang="en-US" sz="2600" b="1" dirty="0" smtClean="0">
                <a:solidFill>
                  <a:srgbClr val="CC6600"/>
                </a:solidFill>
              </a:rPr>
              <a:t>	</a:t>
            </a:r>
            <a:r>
              <a:rPr lang="en-US" dirty="0" smtClean="0"/>
              <a:t>Income is the main determinant of </a:t>
            </a:r>
            <a:br>
              <a:rPr lang="en-US" dirty="0" smtClean="0"/>
            </a:br>
            <a:r>
              <a:rPr lang="en-US" dirty="0" smtClean="0"/>
              <a:t> consumption.</a:t>
            </a:r>
          </a:p>
        </p:txBody>
      </p:sp>
    </p:spTree>
    <p:extLst>
      <p:ext uri="{BB962C8B-B14F-4D97-AF65-F5344CB8AC3E}">
        <p14:creationId xmlns:p14="http://schemas.microsoft.com/office/powerpoint/2010/main" val="39631187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100" smtClean="0"/>
              <a:t>Implications of the Life-Cycle Hypothesis</a:t>
            </a:r>
          </a:p>
        </p:txBody>
      </p:sp>
      <p:sp>
        <p:nvSpPr>
          <p:cNvPr id="40963" name="Rectangle 3"/>
          <p:cNvSpPr>
            <a:spLocks noGrp="1" noChangeArrowheads="1"/>
          </p:cNvSpPr>
          <p:nvPr>
            <p:ph type="body" idx="1"/>
          </p:nvPr>
        </p:nvSpPr>
        <p:spPr>
          <a:xfrm>
            <a:off x="528638" y="1335088"/>
            <a:ext cx="8096250" cy="4727575"/>
          </a:xfrm>
        </p:spPr>
        <p:txBody>
          <a:bodyPr/>
          <a:lstStyle/>
          <a:p>
            <a:pPr marL="0" indent="0">
              <a:spcBef>
                <a:spcPct val="30000"/>
              </a:spcBef>
              <a:buFont typeface="Wingdings" pitchFamily="2" charset="2"/>
              <a:buNone/>
            </a:pPr>
            <a:r>
              <a:rPr lang="en-US" sz="2700" smtClean="0"/>
              <a:t>The LCH can solve the consumption puzzle:  </a:t>
            </a:r>
          </a:p>
          <a:p>
            <a:pPr marL="404813" lvl="1" indent="-290513">
              <a:lnSpc>
                <a:spcPct val="105000"/>
              </a:lnSpc>
              <a:spcBef>
                <a:spcPct val="40000"/>
              </a:spcBef>
            </a:pPr>
            <a:r>
              <a:rPr lang="en-US" smtClean="0"/>
              <a:t>The life-cycle consumption function implies</a:t>
            </a:r>
            <a:br>
              <a:rPr lang="en-US" smtClean="0"/>
            </a:br>
            <a:r>
              <a:rPr lang="en-US" i="1" smtClean="0"/>
              <a:t>		APC  =  </a:t>
            </a:r>
            <a:r>
              <a:rPr lang="en-US" b="1" i="1" smtClean="0"/>
              <a:t>C</a:t>
            </a:r>
            <a:r>
              <a:rPr lang="en-US" i="1" smtClean="0"/>
              <a:t>/</a:t>
            </a:r>
            <a:r>
              <a:rPr lang="en-US" b="1" i="1" smtClean="0"/>
              <a:t>Y</a:t>
            </a:r>
            <a:r>
              <a:rPr lang="en-US" smtClean="0"/>
              <a:t>  =  </a:t>
            </a:r>
            <a:r>
              <a:rPr lang="en-US" b="1" i="1" smtClean="0">
                <a:latin typeface="Symbol" pitchFamily="18" charset="2"/>
              </a:rPr>
              <a:t>a</a:t>
            </a:r>
            <a:r>
              <a:rPr lang="en-US" smtClean="0"/>
              <a:t>(</a:t>
            </a:r>
            <a:r>
              <a:rPr lang="en-US" b="1" i="1" smtClean="0"/>
              <a:t>W/Y </a:t>
            </a:r>
            <a:r>
              <a:rPr lang="en-US" smtClean="0"/>
              <a:t>) +</a:t>
            </a:r>
            <a:r>
              <a:rPr lang="en-US" b="1" i="1" smtClean="0"/>
              <a:t> </a:t>
            </a:r>
            <a:r>
              <a:rPr lang="en-US" b="1" i="1" smtClean="0">
                <a:latin typeface="Symbol" pitchFamily="18" charset="2"/>
              </a:rPr>
              <a:t>b</a:t>
            </a:r>
            <a:r>
              <a:rPr lang="en-US" smtClean="0"/>
              <a:t> </a:t>
            </a:r>
          </a:p>
          <a:p>
            <a:pPr marL="404813" lvl="1" indent="-290513">
              <a:lnSpc>
                <a:spcPct val="105000"/>
              </a:lnSpc>
              <a:spcBef>
                <a:spcPct val="40000"/>
              </a:spcBef>
            </a:pPr>
            <a:r>
              <a:rPr lang="en-US" smtClean="0"/>
              <a:t>Across households, income varies more than wealth, so high-income households should have a lower </a:t>
            </a:r>
            <a:r>
              <a:rPr lang="en-US" i="1" smtClean="0"/>
              <a:t>APC</a:t>
            </a:r>
            <a:r>
              <a:rPr lang="en-US" smtClean="0"/>
              <a:t> than low-income households.</a:t>
            </a:r>
          </a:p>
          <a:p>
            <a:pPr marL="404813" lvl="1" indent="-290513">
              <a:lnSpc>
                <a:spcPct val="105000"/>
              </a:lnSpc>
              <a:spcBef>
                <a:spcPct val="40000"/>
              </a:spcBef>
            </a:pPr>
            <a:r>
              <a:rPr lang="en-US" smtClean="0"/>
              <a:t>Over time, aggregate wealth and income grow together, causing </a:t>
            </a:r>
            <a:r>
              <a:rPr lang="en-US" i="1" smtClean="0"/>
              <a:t>APC</a:t>
            </a:r>
            <a:r>
              <a:rPr lang="en-US" smtClean="0"/>
              <a:t> to remain stable.</a:t>
            </a:r>
          </a:p>
        </p:txBody>
      </p:sp>
    </p:spTree>
    <p:extLst>
      <p:ext uri="{BB962C8B-B14F-4D97-AF65-F5344CB8AC3E}">
        <p14:creationId xmlns:p14="http://schemas.microsoft.com/office/powerpoint/2010/main" val="1945808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1"/>
          <p:cNvSpPr>
            <a:spLocks noGrp="1" noChangeArrowheads="1"/>
          </p:cNvSpPr>
          <p:nvPr>
            <p:ph type="title"/>
          </p:nvPr>
        </p:nvSpPr>
        <p:spPr/>
        <p:txBody>
          <a:bodyPr/>
          <a:lstStyle/>
          <a:p>
            <a:r>
              <a:rPr lang="en-US" sz="3100" smtClean="0"/>
              <a:t>Implications of the Life-Cycle Hypothesis</a:t>
            </a:r>
          </a:p>
        </p:txBody>
      </p:sp>
      <p:sp>
        <p:nvSpPr>
          <p:cNvPr id="92163" name="Rectangle 3"/>
          <p:cNvSpPr>
            <a:spLocks noGrp="1" noChangeArrowheads="1"/>
          </p:cNvSpPr>
          <p:nvPr>
            <p:ph type="body" idx="4294967295"/>
          </p:nvPr>
        </p:nvSpPr>
        <p:spPr>
          <a:xfrm>
            <a:off x="327025" y="1817688"/>
            <a:ext cx="2197100" cy="2819400"/>
          </a:xfrm>
          <a:solidFill>
            <a:srgbClr val="FFFFCC"/>
          </a:solidFill>
          <a:effectLst>
            <a:outerShdw blurRad="50800" dist="38100" dir="2700000" algn="tl" rotWithShape="0">
              <a:prstClr val="black">
                <a:alpha val="40000"/>
              </a:prstClr>
            </a:outerShdw>
          </a:effectLst>
        </p:spPr>
        <p:txBody>
          <a:bodyPr/>
          <a:lstStyle/>
          <a:p>
            <a:pPr marL="0" indent="0">
              <a:buFont typeface="Wingdings" pitchFamily="2" charset="2"/>
              <a:buNone/>
              <a:defRPr/>
            </a:pPr>
            <a:r>
              <a:rPr lang="en-US" sz="2500" dirty="0" smtClean="0"/>
              <a:t>LCH </a:t>
            </a:r>
            <a:r>
              <a:rPr lang="en-US" sz="2500" dirty="0"/>
              <a:t>implies that saving varies systematically over a person’s lifetime.</a:t>
            </a:r>
          </a:p>
        </p:txBody>
      </p:sp>
      <p:grpSp>
        <p:nvGrpSpPr>
          <p:cNvPr id="2" name="Group 4"/>
          <p:cNvGrpSpPr>
            <a:grpSpLocks/>
          </p:cNvGrpSpPr>
          <p:nvPr/>
        </p:nvGrpSpPr>
        <p:grpSpPr bwMode="auto">
          <a:xfrm>
            <a:off x="2852738" y="4130675"/>
            <a:ext cx="3673475" cy="449263"/>
            <a:chOff x="1749" y="2650"/>
            <a:chExt cx="2314" cy="283"/>
          </a:xfrm>
        </p:grpSpPr>
        <p:sp>
          <p:nvSpPr>
            <p:cNvPr id="42013" name="Rectangle 5"/>
            <p:cNvSpPr>
              <a:spLocks noChangeArrowheads="1"/>
            </p:cNvSpPr>
            <p:nvPr/>
          </p:nvSpPr>
          <p:spPr bwMode="auto">
            <a:xfrm>
              <a:off x="1749" y="2650"/>
              <a:ext cx="2314" cy="283"/>
            </a:xfrm>
            <a:prstGeom prst="rect">
              <a:avLst/>
            </a:prstGeom>
            <a:solidFill>
              <a:srgbClr val="B3D492">
                <a:alpha val="62000"/>
              </a:srgbClr>
            </a:solidFill>
            <a:ln w="25400">
              <a:solidFill>
                <a:srgbClr val="B3D492"/>
              </a:solidFill>
              <a:miter lim="800000"/>
              <a:headEnd/>
              <a:tailEnd/>
            </a:ln>
          </p:spPr>
          <p:txBody>
            <a:bodyPr/>
            <a:lstStyle/>
            <a:p>
              <a:endParaRPr lang="en-US"/>
            </a:p>
          </p:txBody>
        </p:sp>
        <p:sp>
          <p:nvSpPr>
            <p:cNvPr id="42014" name="Rectangle 6"/>
            <p:cNvSpPr>
              <a:spLocks noChangeArrowheads="1"/>
            </p:cNvSpPr>
            <p:nvPr/>
          </p:nvSpPr>
          <p:spPr bwMode="auto">
            <a:xfrm>
              <a:off x="2592" y="2668"/>
              <a:ext cx="56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i="1" dirty="0">
                  <a:solidFill>
                    <a:srgbClr val="000000"/>
                  </a:solidFill>
                  <a:latin typeface="+mn-lt"/>
                </a:rPr>
                <a:t>Saving</a:t>
              </a:r>
              <a:endParaRPr lang="en-US" sz="2300" dirty="0">
                <a:latin typeface="+mn-lt"/>
              </a:endParaRPr>
            </a:p>
          </p:txBody>
        </p:sp>
      </p:grpSp>
      <p:grpSp>
        <p:nvGrpSpPr>
          <p:cNvPr id="3" name="Group 7"/>
          <p:cNvGrpSpPr>
            <a:grpSpLocks/>
          </p:cNvGrpSpPr>
          <p:nvPr/>
        </p:nvGrpSpPr>
        <p:grpSpPr bwMode="auto">
          <a:xfrm>
            <a:off x="6551613" y="4605338"/>
            <a:ext cx="1773237" cy="874712"/>
            <a:chOff x="4079" y="2949"/>
            <a:chExt cx="1117" cy="551"/>
          </a:xfrm>
        </p:grpSpPr>
        <p:sp>
          <p:nvSpPr>
            <p:cNvPr id="42011" name="Rectangle 8"/>
            <p:cNvSpPr>
              <a:spLocks noChangeArrowheads="1"/>
            </p:cNvSpPr>
            <p:nvPr/>
          </p:nvSpPr>
          <p:spPr bwMode="auto">
            <a:xfrm>
              <a:off x="4079" y="2949"/>
              <a:ext cx="1117" cy="551"/>
            </a:xfrm>
            <a:prstGeom prst="rect">
              <a:avLst/>
            </a:prstGeom>
            <a:solidFill>
              <a:srgbClr val="FED99A"/>
            </a:solidFill>
            <a:ln w="25400">
              <a:solidFill>
                <a:srgbClr val="FED99A"/>
              </a:solidFill>
              <a:miter lim="800000"/>
              <a:headEnd/>
              <a:tailEnd/>
            </a:ln>
          </p:spPr>
          <p:txBody>
            <a:bodyPr/>
            <a:lstStyle/>
            <a:p>
              <a:endParaRPr lang="en-US"/>
            </a:p>
          </p:txBody>
        </p:sp>
        <p:sp>
          <p:nvSpPr>
            <p:cNvPr id="42012" name="Rectangle 9"/>
            <p:cNvSpPr>
              <a:spLocks noChangeArrowheads="1"/>
            </p:cNvSpPr>
            <p:nvPr/>
          </p:nvSpPr>
          <p:spPr bwMode="auto">
            <a:xfrm>
              <a:off x="4184" y="3109"/>
              <a:ext cx="80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i="1" dirty="0">
                  <a:solidFill>
                    <a:srgbClr val="000000"/>
                  </a:solidFill>
                  <a:latin typeface="+mn-lt"/>
                </a:rPr>
                <a:t>Dissaving</a:t>
              </a:r>
              <a:endParaRPr lang="en-US" sz="2300" dirty="0">
                <a:latin typeface="+mn-lt"/>
              </a:endParaRPr>
            </a:p>
          </p:txBody>
        </p:sp>
      </p:grpSp>
      <p:grpSp>
        <p:nvGrpSpPr>
          <p:cNvPr id="4" name="Group 10"/>
          <p:cNvGrpSpPr>
            <a:grpSpLocks/>
          </p:cNvGrpSpPr>
          <p:nvPr/>
        </p:nvGrpSpPr>
        <p:grpSpPr bwMode="auto">
          <a:xfrm>
            <a:off x="5830888" y="5492754"/>
            <a:ext cx="1520825" cy="782638"/>
            <a:chOff x="3673" y="3460"/>
            <a:chExt cx="958" cy="493"/>
          </a:xfrm>
        </p:grpSpPr>
        <p:sp>
          <p:nvSpPr>
            <p:cNvPr id="42009" name="Rectangle 11"/>
            <p:cNvSpPr>
              <a:spLocks noChangeArrowheads="1"/>
            </p:cNvSpPr>
            <p:nvPr/>
          </p:nvSpPr>
          <p:spPr bwMode="auto">
            <a:xfrm>
              <a:off x="3673" y="3552"/>
              <a:ext cx="95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90000"/>
                </a:lnSpc>
              </a:pPr>
              <a:r>
                <a:rPr lang="en-US" sz="2300" i="1" dirty="0">
                  <a:solidFill>
                    <a:srgbClr val="000000"/>
                  </a:solidFill>
                  <a:latin typeface="+mn-lt"/>
                </a:rPr>
                <a:t>Retirement </a:t>
              </a:r>
              <a:br>
                <a:rPr lang="en-US" sz="2300" i="1" dirty="0">
                  <a:solidFill>
                    <a:srgbClr val="000000"/>
                  </a:solidFill>
                  <a:latin typeface="+mn-lt"/>
                </a:rPr>
              </a:br>
              <a:r>
                <a:rPr lang="en-US" sz="2300" i="1" dirty="0">
                  <a:solidFill>
                    <a:srgbClr val="000000"/>
                  </a:solidFill>
                  <a:latin typeface="+mn-lt"/>
                </a:rPr>
                <a:t>begins</a:t>
              </a:r>
              <a:endParaRPr lang="en-US" sz="2300" dirty="0">
                <a:latin typeface="+mn-lt"/>
              </a:endParaRPr>
            </a:p>
          </p:txBody>
        </p:sp>
        <p:sp>
          <p:nvSpPr>
            <p:cNvPr id="42010" name="Line 12"/>
            <p:cNvSpPr>
              <a:spLocks noChangeShapeType="1"/>
            </p:cNvSpPr>
            <p:nvPr/>
          </p:nvSpPr>
          <p:spPr bwMode="auto">
            <a:xfrm flipV="1">
              <a:off x="4104" y="3460"/>
              <a:ext cx="0"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7924800" y="5492750"/>
            <a:ext cx="838200" cy="831850"/>
            <a:chOff x="4944" y="3508"/>
            <a:chExt cx="528" cy="524"/>
          </a:xfrm>
        </p:grpSpPr>
        <p:sp>
          <p:nvSpPr>
            <p:cNvPr id="42007" name="Rectangle 14"/>
            <p:cNvSpPr>
              <a:spLocks noChangeArrowheads="1"/>
            </p:cNvSpPr>
            <p:nvPr/>
          </p:nvSpPr>
          <p:spPr bwMode="auto">
            <a:xfrm>
              <a:off x="4944" y="3634"/>
              <a:ext cx="52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90000"/>
                </a:lnSpc>
              </a:pPr>
              <a:r>
                <a:rPr lang="en-US" sz="2300" i="1" dirty="0">
                  <a:solidFill>
                    <a:srgbClr val="000000"/>
                  </a:solidFill>
                  <a:latin typeface="+mn-lt"/>
                </a:rPr>
                <a:t>End </a:t>
              </a:r>
              <a:br>
                <a:rPr lang="en-US" sz="2300" i="1" dirty="0">
                  <a:solidFill>
                    <a:srgbClr val="000000"/>
                  </a:solidFill>
                  <a:latin typeface="+mn-lt"/>
                </a:rPr>
              </a:br>
              <a:r>
                <a:rPr lang="en-US" sz="2300" i="1" dirty="0">
                  <a:solidFill>
                    <a:srgbClr val="000000"/>
                  </a:solidFill>
                  <a:latin typeface="+mn-lt"/>
                </a:rPr>
                <a:t>of life</a:t>
              </a:r>
              <a:endParaRPr lang="en-US" sz="2300" dirty="0">
                <a:latin typeface="+mn-lt"/>
              </a:endParaRPr>
            </a:p>
          </p:txBody>
        </p:sp>
        <p:sp>
          <p:nvSpPr>
            <p:cNvPr id="42008" name="Line 15"/>
            <p:cNvSpPr>
              <a:spLocks noChangeShapeType="1"/>
            </p:cNvSpPr>
            <p:nvPr/>
          </p:nvSpPr>
          <p:spPr bwMode="auto">
            <a:xfrm flipV="1">
              <a:off x="5204" y="3508"/>
              <a:ext cx="1" cy="14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6"/>
          <p:cNvGrpSpPr>
            <a:grpSpLocks/>
          </p:cNvGrpSpPr>
          <p:nvPr/>
        </p:nvGrpSpPr>
        <p:grpSpPr bwMode="auto">
          <a:xfrm>
            <a:off x="2840038" y="4568825"/>
            <a:ext cx="5497512" cy="539750"/>
            <a:chOff x="1741" y="2926"/>
            <a:chExt cx="3463" cy="340"/>
          </a:xfrm>
        </p:grpSpPr>
        <p:sp>
          <p:nvSpPr>
            <p:cNvPr id="42004" name="Rectangle 17"/>
            <p:cNvSpPr>
              <a:spLocks noChangeArrowheads="1"/>
            </p:cNvSpPr>
            <p:nvPr/>
          </p:nvSpPr>
          <p:spPr bwMode="auto">
            <a:xfrm>
              <a:off x="2714" y="3043"/>
              <a:ext cx="10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i="1" dirty="0">
                  <a:solidFill>
                    <a:srgbClr val="000000"/>
                  </a:solidFill>
                  <a:latin typeface="+mn-lt"/>
                </a:rPr>
                <a:t>Consumption</a:t>
              </a:r>
              <a:endParaRPr lang="en-US" sz="2300" dirty="0">
                <a:latin typeface="+mn-lt"/>
              </a:endParaRPr>
            </a:p>
          </p:txBody>
        </p:sp>
        <p:sp>
          <p:nvSpPr>
            <p:cNvPr id="42005" name="Line 18"/>
            <p:cNvSpPr>
              <a:spLocks noChangeShapeType="1"/>
            </p:cNvSpPr>
            <p:nvPr/>
          </p:nvSpPr>
          <p:spPr bwMode="auto">
            <a:xfrm flipV="1">
              <a:off x="3126" y="2941"/>
              <a:ext cx="110" cy="1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Rectangle 19"/>
            <p:cNvSpPr>
              <a:spLocks noChangeArrowheads="1"/>
            </p:cNvSpPr>
            <p:nvPr/>
          </p:nvSpPr>
          <p:spPr bwMode="auto">
            <a:xfrm>
              <a:off x="1741" y="2926"/>
              <a:ext cx="3463" cy="15"/>
            </a:xfrm>
            <a:prstGeom prst="rect">
              <a:avLst/>
            </a:prstGeom>
            <a:solidFill>
              <a:srgbClr val="FEB341"/>
            </a:solidFill>
            <a:ln w="25400">
              <a:solidFill>
                <a:srgbClr val="FEB341"/>
              </a:solidFill>
              <a:miter lim="800000"/>
              <a:headEnd/>
              <a:tailEnd/>
            </a:ln>
          </p:spPr>
          <p:txBody>
            <a:bodyPr/>
            <a:lstStyle/>
            <a:p>
              <a:endParaRPr lang="en-US"/>
            </a:p>
          </p:txBody>
        </p:sp>
      </p:grpSp>
      <p:grpSp>
        <p:nvGrpSpPr>
          <p:cNvPr id="7" name="Group 20"/>
          <p:cNvGrpSpPr>
            <a:grpSpLocks/>
          </p:cNvGrpSpPr>
          <p:nvPr/>
        </p:nvGrpSpPr>
        <p:grpSpPr bwMode="auto">
          <a:xfrm>
            <a:off x="2840038" y="3535363"/>
            <a:ext cx="5497512" cy="1931987"/>
            <a:chOff x="1741" y="2275"/>
            <a:chExt cx="3463" cy="1217"/>
          </a:xfrm>
        </p:grpSpPr>
        <p:sp>
          <p:nvSpPr>
            <p:cNvPr id="42001" name="Rectangle 21"/>
            <p:cNvSpPr>
              <a:spLocks noChangeArrowheads="1"/>
            </p:cNvSpPr>
            <p:nvPr/>
          </p:nvSpPr>
          <p:spPr bwMode="auto">
            <a:xfrm>
              <a:off x="1852" y="2275"/>
              <a:ext cx="60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i="1" dirty="0">
                  <a:solidFill>
                    <a:srgbClr val="000000"/>
                  </a:solidFill>
                  <a:latin typeface="+mn-lt"/>
                </a:rPr>
                <a:t>Income</a:t>
              </a:r>
              <a:endParaRPr lang="en-US" sz="2300" dirty="0">
                <a:latin typeface="+mn-lt"/>
              </a:endParaRPr>
            </a:p>
          </p:txBody>
        </p:sp>
        <p:sp>
          <p:nvSpPr>
            <p:cNvPr id="42002" name="Line 22"/>
            <p:cNvSpPr>
              <a:spLocks noChangeShapeType="1"/>
            </p:cNvSpPr>
            <p:nvPr/>
          </p:nvSpPr>
          <p:spPr bwMode="auto">
            <a:xfrm flipV="1">
              <a:off x="2025" y="2501"/>
              <a:ext cx="1" cy="1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Freeform 23"/>
            <p:cNvSpPr>
              <a:spLocks/>
            </p:cNvSpPr>
            <p:nvPr/>
          </p:nvSpPr>
          <p:spPr bwMode="auto">
            <a:xfrm>
              <a:off x="1741" y="2627"/>
              <a:ext cx="3463" cy="865"/>
            </a:xfrm>
            <a:custGeom>
              <a:avLst/>
              <a:gdLst>
                <a:gd name="T0" fmla="*/ 2330 w 3463"/>
                <a:gd name="T1" fmla="*/ 849 h 865"/>
                <a:gd name="T2" fmla="*/ 2330 w 3463"/>
                <a:gd name="T3" fmla="*/ 15 h 865"/>
                <a:gd name="T4" fmla="*/ 2330 w 3463"/>
                <a:gd name="T5" fmla="*/ 0 h 865"/>
                <a:gd name="T6" fmla="*/ 2330 w 3463"/>
                <a:gd name="T7" fmla="*/ 0 h 865"/>
                <a:gd name="T8" fmla="*/ 0 w 3463"/>
                <a:gd name="T9" fmla="*/ 0 h 865"/>
                <a:gd name="T10" fmla="*/ 0 w 3463"/>
                <a:gd name="T11" fmla="*/ 31 h 865"/>
                <a:gd name="T12" fmla="*/ 2314 w 3463"/>
                <a:gd name="T13" fmla="*/ 31 h 865"/>
                <a:gd name="T14" fmla="*/ 2314 w 3463"/>
                <a:gd name="T15" fmla="*/ 865 h 865"/>
                <a:gd name="T16" fmla="*/ 2314 w 3463"/>
                <a:gd name="T17" fmla="*/ 865 h 865"/>
                <a:gd name="T18" fmla="*/ 2330 w 3463"/>
                <a:gd name="T19" fmla="*/ 865 h 865"/>
                <a:gd name="T20" fmla="*/ 3463 w 3463"/>
                <a:gd name="T21" fmla="*/ 865 h 865"/>
                <a:gd name="T22" fmla="*/ 3463 w 3463"/>
                <a:gd name="T23" fmla="*/ 849 h 865"/>
                <a:gd name="T24" fmla="*/ 2330 w 3463"/>
                <a:gd name="T25" fmla="*/ 849 h 8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63"/>
                <a:gd name="T40" fmla="*/ 0 h 865"/>
                <a:gd name="T41" fmla="*/ 3463 w 3463"/>
                <a:gd name="T42" fmla="*/ 865 h 8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63" h="865">
                  <a:moveTo>
                    <a:pt x="2330" y="849"/>
                  </a:moveTo>
                  <a:lnTo>
                    <a:pt x="2330" y="15"/>
                  </a:lnTo>
                  <a:lnTo>
                    <a:pt x="2330" y="0"/>
                  </a:lnTo>
                  <a:lnTo>
                    <a:pt x="0" y="0"/>
                  </a:lnTo>
                  <a:lnTo>
                    <a:pt x="0" y="31"/>
                  </a:lnTo>
                  <a:lnTo>
                    <a:pt x="2314" y="31"/>
                  </a:lnTo>
                  <a:lnTo>
                    <a:pt x="2314" y="865"/>
                  </a:lnTo>
                  <a:lnTo>
                    <a:pt x="2330" y="865"/>
                  </a:lnTo>
                  <a:lnTo>
                    <a:pt x="3463" y="865"/>
                  </a:lnTo>
                  <a:lnTo>
                    <a:pt x="3463" y="849"/>
                  </a:lnTo>
                  <a:lnTo>
                    <a:pt x="2330" y="849"/>
                  </a:lnTo>
                  <a:close/>
                </a:path>
              </a:pathLst>
            </a:custGeom>
            <a:solidFill>
              <a:srgbClr val="66A842"/>
            </a:solidFill>
            <a:ln w="25400">
              <a:solidFill>
                <a:srgbClr val="66A842"/>
              </a:solidFill>
              <a:prstDash val="solid"/>
              <a:round/>
              <a:headEnd/>
              <a:tailEnd/>
            </a:ln>
          </p:spPr>
          <p:txBody>
            <a:bodyPr/>
            <a:lstStyle/>
            <a:p>
              <a:endParaRPr lang="en-US"/>
            </a:p>
          </p:txBody>
        </p:sp>
      </p:grpSp>
      <p:grpSp>
        <p:nvGrpSpPr>
          <p:cNvPr id="8" name="Group 24"/>
          <p:cNvGrpSpPr>
            <a:grpSpLocks/>
          </p:cNvGrpSpPr>
          <p:nvPr/>
        </p:nvGrpSpPr>
        <p:grpSpPr bwMode="auto">
          <a:xfrm>
            <a:off x="2616200" y="1271588"/>
            <a:ext cx="6070600" cy="4221162"/>
            <a:chOff x="1600" y="849"/>
            <a:chExt cx="3824" cy="2659"/>
          </a:xfrm>
        </p:grpSpPr>
        <p:sp>
          <p:nvSpPr>
            <p:cNvPr id="41999" name="Rectangle 25"/>
            <p:cNvSpPr>
              <a:spLocks noChangeArrowheads="1"/>
            </p:cNvSpPr>
            <p:nvPr/>
          </p:nvSpPr>
          <p:spPr bwMode="auto">
            <a:xfrm>
              <a:off x="1600" y="849"/>
              <a:ext cx="10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dirty="0">
                  <a:solidFill>
                    <a:srgbClr val="000000"/>
                  </a:solidFill>
                  <a:latin typeface="+mn-lt"/>
                </a:rPr>
                <a:t>$</a:t>
              </a:r>
              <a:endParaRPr lang="en-US" sz="2300" dirty="0">
                <a:latin typeface="+mn-lt"/>
              </a:endParaRPr>
            </a:p>
          </p:txBody>
        </p:sp>
        <p:sp>
          <p:nvSpPr>
            <p:cNvPr id="42000" name="Freeform 26"/>
            <p:cNvSpPr>
              <a:spLocks/>
            </p:cNvSpPr>
            <p:nvPr/>
          </p:nvSpPr>
          <p:spPr bwMode="auto">
            <a:xfrm>
              <a:off x="1726" y="911"/>
              <a:ext cx="3698" cy="2597"/>
            </a:xfrm>
            <a:custGeom>
              <a:avLst/>
              <a:gdLst>
                <a:gd name="T0" fmla="*/ 0 w 3698"/>
                <a:gd name="T1" fmla="*/ 0 h 2597"/>
                <a:gd name="T2" fmla="*/ 0 w 3698"/>
                <a:gd name="T3" fmla="*/ 2597 h 2597"/>
                <a:gd name="T4" fmla="*/ 3698 w 3698"/>
                <a:gd name="T5" fmla="*/ 2597 h 2597"/>
                <a:gd name="T6" fmla="*/ 0 60000 65536"/>
                <a:gd name="T7" fmla="*/ 0 60000 65536"/>
                <a:gd name="T8" fmla="*/ 0 60000 65536"/>
                <a:gd name="T9" fmla="*/ 0 w 3698"/>
                <a:gd name="T10" fmla="*/ 0 h 2597"/>
                <a:gd name="T11" fmla="*/ 3698 w 3698"/>
                <a:gd name="T12" fmla="*/ 2597 h 2597"/>
              </a:gdLst>
              <a:ahLst/>
              <a:cxnLst>
                <a:cxn ang="T6">
                  <a:pos x="T0" y="T1"/>
                </a:cxn>
                <a:cxn ang="T7">
                  <a:pos x="T2" y="T3"/>
                </a:cxn>
                <a:cxn ang="T8">
                  <a:pos x="T4" y="T5"/>
                </a:cxn>
              </a:cxnLst>
              <a:rect l="T9" t="T10" r="T11" b="T12"/>
              <a:pathLst>
                <a:path w="3698" h="2597">
                  <a:moveTo>
                    <a:pt x="0" y="0"/>
                  </a:moveTo>
                  <a:lnTo>
                    <a:pt x="0" y="2597"/>
                  </a:lnTo>
                  <a:lnTo>
                    <a:pt x="3698" y="2597"/>
                  </a:lnTo>
                </a:path>
              </a:pathLst>
            </a:custGeom>
            <a:noFill/>
            <a:ln w="127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 name="Group 27"/>
          <p:cNvGrpSpPr>
            <a:grpSpLocks/>
          </p:cNvGrpSpPr>
          <p:nvPr/>
        </p:nvGrpSpPr>
        <p:grpSpPr bwMode="auto">
          <a:xfrm>
            <a:off x="2816225" y="1981200"/>
            <a:ext cx="5521325" cy="3511550"/>
            <a:chOff x="1726" y="990"/>
            <a:chExt cx="3478" cy="2518"/>
          </a:xfrm>
        </p:grpSpPr>
        <p:sp>
          <p:nvSpPr>
            <p:cNvPr id="41996" name="Rectangle 28"/>
            <p:cNvSpPr>
              <a:spLocks noChangeArrowheads="1"/>
            </p:cNvSpPr>
            <p:nvPr/>
          </p:nvSpPr>
          <p:spPr bwMode="auto">
            <a:xfrm>
              <a:off x="2774" y="1253"/>
              <a:ext cx="57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300" i="1" dirty="0">
                  <a:solidFill>
                    <a:srgbClr val="000000"/>
                  </a:solidFill>
                  <a:latin typeface="+mn-lt"/>
                </a:rPr>
                <a:t>Wealth</a:t>
              </a:r>
              <a:endParaRPr lang="en-US" sz="2300" dirty="0">
                <a:latin typeface="+mn-lt"/>
              </a:endParaRPr>
            </a:p>
          </p:txBody>
        </p:sp>
        <p:sp>
          <p:nvSpPr>
            <p:cNvPr id="41997" name="Freeform 29"/>
            <p:cNvSpPr>
              <a:spLocks/>
            </p:cNvSpPr>
            <p:nvPr/>
          </p:nvSpPr>
          <p:spPr bwMode="auto">
            <a:xfrm>
              <a:off x="1726" y="990"/>
              <a:ext cx="3478" cy="2518"/>
            </a:xfrm>
            <a:custGeom>
              <a:avLst/>
              <a:gdLst>
                <a:gd name="T0" fmla="*/ 0 w 3478"/>
                <a:gd name="T1" fmla="*/ 2518 h 2518"/>
                <a:gd name="T2" fmla="*/ 31 w 3478"/>
                <a:gd name="T3" fmla="*/ 2518 h 2518"/>
                <a:gd name="T4" fmla="*/ 2345 w 3478"/>
                <a:gd name="T5" fmla="*/ 31 h 2518"/>
                <a:gd name="T6" fmla="*/ 2329 w 3478"/>
                <a:gd name="T7" fmla="*/ 16 h 2518"/>
                <a:gd name="T8" fmla="*/ 3446 w 3478"/>
                <a:gd name="T9" fmla="*/ 2518 h 2518"/>
                <a:gd name="T10" fmla="*/ 3478 w 3478"/>
                <a:gd name="T11" fmla="*/ 2518 h 2518"/>
                <a:gd name="T12" fmla="*/ 2345 w 3478"/>
                <a:gd name="T13" fmla="*/ 16 h 2518"/>
                <a:gd name="T14" fmla="*/ 2345 w 3478"/>
                <a:gd name="T15" fmla="*/ 0 h 2518"/>
                <a:gd name="T16" fmla="*/ 2329 w 3478"/>
                <a:gd name="T17" fmla="*/ 0 h 2518"/>
                <a:gd name="T18" fmla="*/ 0 w 3478"/>
                <a:gd name="T19" fmla="*/ 2502 h 2518"/>
                <a:gd name="T20" fmla="*/ 0 w 3478"/>
                <a:gd name="T21" fmla="*/ 2518 h 25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78"/>
                <a:gd name="T34" fmla="*/ 0 h 2518"/>
                <a:gd name="T35" fmla="*/ 3478 w 3478"/>
                <a:gd name="T36" fmla="*/ 2518 h 25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78" h="2518">
                  <a:moveTo>
                    <a:pt x="0" y="2518"/>
                  </a:moveTo>
                  <a:lnTo>
                    <a:pt x="31" y="2518"/>
                  </a:lnTo>
                  <a:lnTo>
                    <a:pt x="2345" y="31"/>
                  </a:lnTo>
                  <a:lnTo>
                    <a:pt x="2329" y="16"/>
                  </a:lnTo>
                  <a:lnTo>
                    <a:pt x="3446" y="2518"/>
                  </a:lnTo>
                  <a:lnTo>
                    <a:pt x="3478" y="2518"/>
                  </a:lnTo>
                  <a:lnTo>
                    <a:pt x="2345" y="16"/>
                  </a:lnTo>
                  <a:lnTo>
                    <a:pt x="2345" y="0"/>
                  </a:lnTo>
                  <a:lnTo>
                    <a:pt x="2329" y="0"/>
                  </a:lnTo>
                  <a:lnTo>
                    <a:pt x="0" y="2502"/>
                  </a:lnTo>
                  <a:lnTo>
                    <a:pt x="0" y="2518"/>
                  </a:lnTo>
                  <a:close/>
                </a:path>
              </a:pathLst>
            </a:custGeom>
            <a:solidFill>
              <a:srgbClr val="395AA7"/>
            </a:solidFill>
            <a:ln w="25400">
              <a:solidFill>
                <a:srgbClr val="395AA7"/>
              </a:solidFill>
              <a:prstDash val="solid"/>
              <a:round/>
              <a:headEnd/>
              <a:tailEnd/>
            </a:ln>
          </p:spPr>
          <p:txBody>
            <a:bodyPr/>
            <a:lstStyle/>
            <a:p>
              <a:endParaRPr lang="en-US"/>
            </a:p>
          </p:txBody>
        </p:sp>
        <p:sp>
          <p:nvSpPr>
            <p:cNvPr id="41998" name="Line 30"/>
            <p:cNvSpPr>
              <a:spLocks noChangeShapeType="1"/>
            </p:cNvSpPr>
            <p:nvPr/>
          </p:nvSpPr>
          <p:spPr bwMode="auto">
            <a:xfrm flipH="1" flipV="1">
              <a:off x="3142" y="1493"/>
              <a:ext cx="236" cy="2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736436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fade">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sz="3100" smtClean="0"/>
              <a:t>The Permanent Income Hypothesis</a:t>
            </a:r>
          </a:p>
        </p:txBody>
      </p:sp>
      <p:sp>
        <p:nvSpPr>
          <p:cNvPr id="94213" name="Rectangle 5"/>
          <p:cNvSpPr>
            <a:spLocks noGrp="1" noChangeArrowheads="1"/>
          </p:cNvSpPr>
          <p:nvPr>
            <p:ph type="body" idx="1"/>
          </p:nvPr>
        </p:nvSpPr>
        <p:spPr>
          <a:xfrm>
            <a:off x="490538" y="1308100"/>
            <a:ext cx="8229600" cy="4819650"/>
          </a:xfrm>
        </p:spPr>
        <p:txBody>
          <a:bodyPr/>
          <a:lstStyle/>
          <a:p>
            <a:pPr>
              <a:lnSpc>
                <a:spcPct val="95000"/>
              </a:lnSpc>
            </a:pPr>
            <a:r>
              <a:rPr lang="en-US" dirty="0" smtClean="0"/>
              <a:t>due to Milton Friedman (1957)</a:t>
            </a:r>
          </a:p>
          <a:p>
            <a:pPr>
              <a:lnSpc>
                <a:spcPct val="95000"/>
              </a:lnSpc>
            </a:pPr>
            <a:r>
              <a:rPr lang="en-US" b="1" i="1" dirty="0" smtClean="0"/>
              <a:t>Y</a:t>
            </a:r>
            <a:r>
              <a:rPr lang="en-US" dirty="0" smtClean="0"/>
              <a:t>  =  </a:t>
            </a:r>
            <a:r>
              <a:rPr lang="en-US" b="1" i="1" dirty="0" smtClean="0"/>
              <a:t>Y</a:t>
            </a:r>
            <a:r>
              <a:rPr lang="en-US" sz="1000" b="1" i="1" dirty="0" smtClean="0"/>
              <a:t> </a:t>
            </a:r>
            <a:r>
              <a:rPr lang="en-US" b="1" baseline="30000" dirty="0" smtClean="0"/>
              <a:t>P</a:t>
            </a:r>
            <a:r>
              <a:rPr lang="en-US" dirty="0" smtClean="0"/>
              <a:t>  +  </a:t>
            </a:r>
            <a:r>
              <a:rPr lang="en-US" b="1" i="1" dirty="0" smtClean="0"/>
              <a:t>Y</a:t>
            </a:r>
            <a:r>
              <a:rPr lang="en-US" sz="1000" b="1" i="1" dirty="0" smtClean="0"/>
              <a:t> </a:t>
            </a:r>
            <a:r>
              <a:rPr lang="en-US" b="1" baseline="30000" dirty="0" smtClean="0"/>
              <a:t>T</a:t>
            </a:r>
            <a:endParaRPr lang="en-US" dirty="0" smtClean="0"/>
          </a:p>
          <a:p>
            <a:pPr>
              <a:lnSpc>
                <a:spcPct val="95000"/>
              </a:lnSpc>
              <a:buFont typeface="Wingdings" pitchFamily="2" charset="2"/>
              <a:buNone/>
            </a:pPr>
            <a:r>
              <a:rPr lang="en-US" dirty="0" smtClean="0"/>
              <a:t>	where</a:t>
            </a:r>
          </a:p>
          <a:p>
            <a:pPr marL="1490663" lvl="1" indent="-852488">
              <a:lnSpc>
                <a:spcPct val="95000"/>
              </a:lnSpc>
              <a:buFont typeface="Wingdings" pitchFamily="2" charset="2"/>
              <a:buNone/>
            </a:pPr>
            <a:r>
              <a:rPr lang="en-US" b="1" i="1" dirty="0" smtClean="0"/>
              <a:t>Y</a:t>
            </a:r>
            <a:r>
              <a:rPr lang="en-US" dirty="0" smtClean="0"/>
              <a:t>   = 	current income</a:t>
            </a:r>
            <a:endParaRPr lang="en-US" b="1" i="1" dirty="0" smtClean="0"/>
          </a:p>
          <a:p>
            <a:pPr marL="1490663" lvl="1" indent="-852488">
              <a:lnSpc>
                <a:spcPct val="95000"/>
              </a:lnSpc>
              <a:spcBef>
                <a:spcPct val="40000"/>
              </a:spcBef>
              <a:buFont typeface="Wingdings" pitchFamily="2" charset="2"/>
              <a:buNone/>
            </a:pPr>
            <a:r>
              <a:rPr lang="en-US" b="1" i="1" dirty="0" smtClean="0"/>
              <a:t>Y</a:t>
            </a:r>
            <a:r>
              <a:rPr lang="en-US" sz="1000" b="1" i="1" dirty="0" smtClean="0"/>
              <a:t> </a:t>
            </a:r>
            <a:r>
              <a:rPr lang="en-US" b="1" baseline="30000" dirty="0" smtClean="0"/>
              <a:t>P</a:t>
            </a:r>
            <a:r>
              <a:rPr lang="en-US" dirty="0" smtClean="0"/>
              <a:t> = 	</a:t>
            </a:r>
            <a:r>
              <a:rPr lang="en-US" b="1" dirty="0" smtClean="0">
                <a:solidFill>
                  <a:srgbClr val="CC0000"/>
                </a:solidFill>
              </a:rPr>
              <a:t>permanent income</a:t>
            </a:r>
            <a:r>
              <a:rPr lang="en-US" dirty="0" smtClean="0"/>
              <a:t> </a:t>
            </a:r>
            <a:br>
              <a:rPr lang="en-US" dirty="0" smtClean="0"/>
            </a:br>
            <a:r>
              <a:rPr lang="en-US" dirty="0" smtClean="0"/>
              <a:t>average income, which people expect to persist into the future</a:t>
            </a:r>
          </a:p>
          <a:p>
            <a:pPr marL="1490663" lvl="1" indent="-852488">
              <a:lnSpc>
                <a:spcPct val="95000"/>
              </a:lnSpc>
              <a:spcBef>
                <a:spcPct val="40000"/>
              </a:spcBef>
              <a:buFont typeface="Wingdings" pitchFamily="2" charset="2"/>
              <a:buNone/>
            </a:pPr>
            <a:r>
              <a:rPr lang="en-US" b="1" i="1" dirty="0" smtClean="0"/>
              <a:t>Y</a:t>
            </a:r>
            <a:r>
              <a:rPr lang="en-US" sz="1000" b="1" i="1" dirty="0" smtClean="0"/>
              <a:t> </a:t>
            </a:r>
            <a:r>
              <a:rPr lang="en-US" b="1" baseline="30000" dirty="0" smtClean="0"/>
              <a:t>T</a:t>
            </a:r>
            <a:r>
              <a:rPr lang="en-US" dirty="0" smtClean="0"/>
              <a:t> = 	</a:t>
            </a:r>
            <a:r>
              <a:rPr lang="en-US" b="1" dirty="0" smtClean="0">
                <a:solidFill>
                  <a:srgbClr val="CC0000"/>
                </a:solidFill>
              </a:rPr>
              <a:t>transitory income</a:t>
            </a:r>
            <a:r>
              <a:rPr lang="en-US" dirty="0" smtClean="0">
                <a:solidFill>
                  <a:srgbClr val="CC0000"/>
                </a:solidFill>
              </a:rPr>
              <a:t> </a:t>
            </a:r>
            <a:r>
              <a:rPr lang="en-US" dirty="0" smtClean="0"/>
              <a:t/>
            </a:r>
            <a:br>
              <a:rPr lang="en-US" dirty="0" smtClean="0"/>
            </a:br>
            <a:r>
              <a:rPr lang="en-US" dirty="0" smtClean="0"/>
              <a:t>temporary deviations from average income</a:t>
            </a:r>
          </a:p>
        </p:txBody>
      </p:sp>
    </p:spTree>
    <p:extLst>
      <p:ext uri="{BB962C8B-B14F-4D97-AF65-F5344CB8AC3E}">
        <p14:creationId xmlns:p14="http://schemas.microsoft.com/office/powerpoint/2010/main" val="12911820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4213">
                                            <p:txEl>
                                              <p:pRg st="3" end="3"/>
                                            </p:txEl>
                                          </p:spTgt>
                                        </p:tgtEl>
                                        <p:attrNameLst>
                                          <p:attrName>style.visibility</p:attrName>
                                        </p:attrNameLst>
                                      </p:cBhvr>
                                      <p:to>
                                        <p:strVal val="visible"/>
                                      </p:to>
                                    </p:set>
                                    <p:animEffect transition="in" filter="wipe(left)">
                                      <p:cBhvr>
                                        <p:cTn id="20" dur="500"/>
                                        <p:tgtEl>
                                          <p:spTgt spid="9421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4213">
                                            <p:txEl>
                                              <p:pRg st="4" end="4"/>
                                            </p:txEl>
                                          </p:spTgt>
                                        </p:tgtEl>
                                        <p:attrNameLst>
                                          <p:attrName>style.visibility</p:attrName>
                                        </p:attrNameLst>
                                      </p:cBhvr>
                                      <p:to>
                                        <p:strVal val="visible"/>
                                      </p:to>
                                    </p:set>
                                    <p:animEffect transition="in" filter="wipe(left)">
                                      <p:cBhvr>
                                        <p:cTn id="25" dur="500"/>
                                        <p:tgtEl>
                                          <p:spTgt spid="9421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4213">
                                            <p:txEl>
                                              <p:pRg st="5" end="5"/>
                                            </p:txEl>
                                          </p:spTgt>
                                        </p:tgtEl>
                                        <p:attrNameLst>
                                          <p:attrName>style.visibility</p:attrName>
                                        </p:attrNameLst>
                                      </p:cBhvr>
                                      <p:to>
                                        <p:strVal val="visible"/>
                                      </p:to>
                                    </p:set>
                                    <p:animEffect transition="in" filter="wipe(left)">
                                      <p:cBhvr>
                                        <p:cTn id="30" dur="500"/>
                                        <p:tgtEl>
                                          <p:spTgt spid="942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r>
              <a:rPr lang="en-US" sz="3100" smtClean="0"/>
              <a:t>The Permanent Income Hypothesis</a:t>
            </a:r>
          </a:p>
        </p:txBody>
      </p:sp>
      <p:sp>
        <p:nvSpPr>
          <p:cNvPr id="44035" name="Rectangle 7"/>
          <p:cNvSpPr>
            <a:spLocks noGrp="1" noChangeArrowheads="1"/>
          </p:cNvSpPr>
          <p:nvPr>
            <p:ph type="body" idx="1"/>
          </p:nvPr>
        </p:nvSpPr>
        <p:spPr/>
        <p:txBody>
          <a:bodyPr/>
          <a:lstStyle/>
          <a:p>
            <a:r>
              <a:rPr lang="en-US" smtClean="0"/>
              <a:t>Consumers use saving &amp; borrowing to smooth consumption in response to transitory changes in income.  </a:t>
            </a:r>
          </a:p>
          <a:p>
            <a:r>
              <a:rPr lang="en-US" smtClean="0"/>
              <a:t>The PIH consumption function:</a:t>
            </a:r>
          </a:p>
          <a:p>
            <a:pPr>
              <a:buFont typeface="Wingdings" pitchFamily="2" charset="2"/>
              <a:buNone/>
            </a:pPr>
            <a:r>
              <a:rPr lang="en-US" smtClean="0"/>
              <a:t>		</a:t>
            </a:r>
            <a:r>
              <a:rPr lang="en-US" b="1" i="1" smtClean="0"/>
              <a:t>C</a:t>
            </a:r>
            <a:r>
              <a:rPr lang="en-US" smtClean="0"/>
              <a:t>  = </a:t>
            </a:r>
            <a:r>
              <a:rPr lang="en-US" b="1" i="1" smtClean="0">
                <a:latin typeface="Symbol" pitchFamily="18" charset="2"/>
              </a:rPr>
              <a:t>a</a:t>
            </a:r>
            <a:r>
              <a:rPr lang="en-US" sz="1100" b="1" i="1" smtClean="0">
                <a:latin typeface="Symbol" pitchFamily="18" charset="2"/>
              </a:rPr>
              <a:t> </a:t>
            </a:r>
            <a:r>
              <a:rPr lang="en-US" b="1" i="1" smtClean="0"/>
              <a:t>Y</a:t>
            </a:r>
            <a:r>
              <a:rPr lang="en-US" sz="1100" b="1" i="1" smtClean="0"/>
              <a:t> </a:t>
            </a:r>
            <a:r>
              <a:rPr lang="en-US" b="1" baseline="30000" smtClean="0"/>
              <a:t>P</a:t>
            </a:r>
            <a:r>
              <a:rPr lang="en-US" smtClean="0"/>
              <a:t> </a:t>
            </a:r>
          </a:p>
          <a:p>
            <a:pPr>
              <a:buFont typeface="Wingdings" pitchFamily="2" charset="2"/>
              <a:buNone/>
            </a:pPr>
            <a:r>
              <a:rPr lang="en-US" smtClean="0"/>
              <a:t>	where </a:t>
            </a:r>
            <a:r>
              <a:rPr lang="en-US" b="1" i="1" smtClean="0">
                <a:latin typeface="Symbol" pitchFamily="18" charset="2"/>
              </a:rPr>
              <a:t>a</a:t>
            </a:r>
            <a:r>
              <a:rPr lang="en-US" smtClean="0"/>
              <a:t>  is the fraction of permanent income that people consume per year.  </a:t>
            </a:r>
          </a:p>
        </p:txBody>
      </p:sp>
    </p:spTree>
    <p:extLst>
      <p:ext uri="{BB962C8B-B14F-4D97-AF65-F5344CB8AC3E}">
        <p14:creationId xmlns:p14="http://schemas.microsoft.com/office/powerpoint/2010/main" val="24877229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90538" y="1363663"/>
            <a:ext cx="8229600" cy="5010150"/>
          </a:xfrm>
        </p:spPr>
        <p:txBody>
          <a:bodyPr/>
          <a:lstStyle/>
          <a:p>
            <a:pPr marL="0" indent="0">
              <a:buFont typeface="Wingdings" pitchFamily="2" charset="2"/>
              <a:buNone/>
            </a:pPr>
            <a:r>
              <a:rPr lang="en-US" sz="2700" dirty="0" smtClean="0"/>
              <a:t>The PIH can solve the consumption puzzle:</a:t>
            </a:r>
          </a:p>
          <a:p>
            <a:pPr marL="404813" lvl="1" indent="-290513">
              <a:lnSpc>
                <a:spcPct val="105000"/>
              </a:lnSpc>
              <a:spcBef>
                <a:spcPct val="40000"/>
              </a:spcBef>
              <a:buSzPct val="110000"/>
            </a:pPr>
            <a:r>
              <a:rPr lang="en-US" dirty="0" smtClean="0"/>
              <a:t>The PIH implies</a:t>
            </a:r>
            <a:br>
              <a:rPr lang="en-US" dirty="0" smtClean="0"/>
            </a:br>
            <a:r>
              <a:rPr lang="en-US" dirty="0" smtClean="0"/>
              <a:t>	</a:t>
            </a:r>
            <a:r>
              <a:rPr lang="en-US" i="1" dirty="0" smtClean="0"/>
              <a:t>APC</a:t>
            </a:r>
            <a:r>
              <a:rPr lang="en-US" dirty="0" smtClean="0"/>
              <a:t> = </a:t>
            </a:r>
            <a:r>
              <a:rPr lang="en-US" b="1" i="1" dirty="0" smtClean="0"/>
              <a:t>C</a:t>
            </a:r>
            <a:r>
              <a:rPr lang="en-US" sz="800" b="1" i="1" dirty="0" smtClean="0"/>
              <a:t> </a:t>
            </a:r>
            <a:r>
              <a:rPr lang="en-US" b="1" i="1" dirty="0" smtClean="0"/>
              <a:t>/</a:t>
            </a:r>
            <a:r>
              <a:rPr lang="en-US" sz="800" b="1" i="1" dirty="0" smtClean="0"/>
              <a:t> </a:t>
            </a:r>
            <a:r>
              <a:rPr lang="en-US" b="1" i="1" dirty="0" smtClean="0"/>
              <a:t>Y</a:t>
            </a:r>
            <a:r>
              <a:rPr lang="en-US" dirty="0" smtClean="0"/>
              <a:t>  = </a:t>
            </a:r>
            <a:r>
              <a:rPr lang="en-US" b="1" i="1" dirty="0" smtClean="0">
                <a:latin typeface="Symbol" pitchFamily="18" charset="2"/>
              </a:rPr>
              <a:t>a</a:t>
            </a:r>
            <a:r>
              <a:rPr lang="en-US" sz="1200" b="1" i="1" dirty="0" smtClean="0">
                <a:latin typeface="Symbol" pitchFamily="18" charset="2"/>
              </a:rPr>
              <a:t> </a:t>
            </a:r>
            <a:r>
              <a:rPr lang="en-US" b="1" i="1" dirty="0" smtClean="0"/>
              <a:t>Y</a:t>
            </a:r>
            <a:r>
              <a:rPr lang="en-US" sz="1300" b="1" i="1" dirty="0" smtClean="0"/>
              <a:t> </a:t>
            </a:r>
            <a:r>
              <a:rPr lang="en-US" b="1" baseline="30000" dirty="0" smtClean="0"/>
              <a:t>P</a:t>
            </a:r>
            <a:r>
              <a:rPr lang="en-US" b="1" i="1" dirty="0" smtClean="0"/>
              <a:t>/</a:t>
            </a:r>
            <a:r>
              <a:rPr lang="en-US" sz="800" b="1" i="1" dirty="0" smtClean="0"/>
              <a:t> </a:t>
            </a:r>
            <a:r>
              <a:rPr lang="en-US" b="1" i="1" dirty="0" smtClean="0"/>
              <a:t>Y</a:t>
            </a:r>
            <a:r>
              <a:rPr lang="en-US" dirty="0" smtClean="0"/>
              <a:t> </a:t>
            </a:r>
          </a:p>
          <a:p>
            <a:pPr marL="404813" lvl="1" indent="-290513">
              <a:lnSpc>
                <a:spcPct val="105000"/>
              </a:lnSpc>
              <a:spcBef>
                <a:spcPct val="40000"/>
              </a:spcBef>
              <a:buSzPct val="110000"/>
            </a:pPr>
            <a:r>
              <a:rPr lang="en-US" dirty="0" smtClean="0"/>
              <a:t>If high-income households have higher transitory income than low-income households, </a:t>
            </a:r>
            <a:br>
              <a:rPr lang="en-US" dirty="0" smtClean="0"/>
            </a:br>
            <a:r>
              <a:rPr lang="en-US" i="1" dirty="0" smtClean="0"/>
              <a:t>APC</a:t>
            </a:r>
            <a:r>
              <a:rPr lang="en-US" dirty="0" smtClean="0"/>
              <a:t> is lower in high-income households.  </a:t>
            </a:r>
          </a:p>
          <a:p>
            <a:pPr marL="404813" lvl="1" indent="-290513">
              <a:lnSpc>
                <a:spcPct val="105000"/>
              </a:lnSpc>
              <a:spcBef>
                <a:spcPct val="40000"/>
              </a:spcBef>
              <a:buSzPct val="110000"/>
            </a:pPr>
            <a:r>
              <a:rPr lang="en-US" dirty="0" smtClean="0"/>
              <a:t>Over the long run, income variation is due mainly (if not solely) to variation in permanent income, which implies a stable </a:t>
            </a:r>
            <a:r>
              <a:rPr lang="en-US" i="1" dirty="0" smtClean="0"/>
              <a:t>APC</a:t>
            </a:r>
            <a:r>
              <a:rPr lang="en-US" dirty="0" smtClean="0"/>
              <a:t>.  </a:t>
            </a:r>
          </a:p>
        </p:txBody>
      </p:sp>
      <p:sp>
        <p:nvSpPr>
          <p:cNvPr id="45059" name="Rectangle 3"/>
          <p:cNvSpPr>
            <a:spLocks noGrp="1" noChangeArrowheads="1"/>
          </p:cNvSpPr>
          <p:nvPr>
            <p:ph type="title"/>
          </p:nvPr>
        </p:nvSpPr>
        <p:spPr>
          <a:xfrm>
            <a:off x="509588" y="266700"/>
            <a:ext cx="8113712" cy="992188"/>
          </a:xfrm>
          <a:noFill/>
        </p:spPr>
        <p:txBody>
          <a:bodyPr lIns="91440" tIns="45720" rIns="91440" bIns="45720"/>
          <a:lstStyle/>
          <a:p>
            <a:r>
              <a:rPr lang="en-US" sz="3100" smtClean="0"/>
              <a:t>The Permanent Income Hypothesis</a:t>
            </a:r>
          </a:p>
        </p:txBody>
      </p:sp>
    </p:spTree>
    <p:extLst>
      <p:ext uri="{BB962C8B-B14F-4D97-AF65-F5344CB8AC3E}">
        <p14:creationId xmlns:p14="http://schemas.microsoft.com/office/powerpoint/2010/main" val="19942245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dirty="0" smtClean="0"/>
              <a:t>PIH vs. LCH</a:t>
            </a:r>
          </a:p>
        </p:txBody>
      </p:sp>
      <p:sp>
        <p:nvSpPr>
          <p:cNvPr id="46083" name="Rectangle 5"/>
          <p:cNvSpPr>
            <a:spLocks noGrp="1" noChangeArrowheads="1"/>
          </p:cNvSpPr>
          <p:nvPr>
            <p:ph type="body" idx="1"/>
          </p:nvPr>
        </p:nvSpPr>
        <p:spPr>
          <a:xfrm>
            <a:off x="479425" y="1455738"/>
            <a:ext cx="8421688" cy="4910137"/>
          </a:xfrm>
        </p:spPr>
        <p:txBody>
          <a:bodyPr/>
          <a:lstStyle/>
          <a:p>
            <a:pPr>
              <a:spcBef>
                <a:spcPct val="55000"/>
              </a:spcBef>
            </a:pPr>
            <a:r>
              <a:rPr lang="en-US" smtClean="0"/>
              <a:t>Both:  people try to smooth their consumption </a:t>
            </a:r>
            <a:br>
              <a:rPr lang="en-US" smtClean="0"/>
            </a:br>
            <a:r>
              <a:rPr lang="en-US" smtClean="0"/>
              <a:t>in the face of changing current income.</a:t>
            </a:r>
          </a:p>
          <a:p>
            <a:pPr>
              <a:spcBef>
                <a:spcPct val="55000"/>
              </a:spcBef>
            </a:pPr>
            <a:r>
              <a:rPr lang="en-US" smtClean="0"/>
              <a:t>LCH:  current income changes systematically </a:t>
            </a:r>
            <a:br>
              <a:rPr lang="en-US" smtClean="0"/>
            </a:br>
            <a:r>
              <a:rPr lang="en-US" smtClean="0"/>
              <a:t>as people move through their life cycle.</a:t>
            </a:r>
          </a:p>
          <a:p>
            <a:pPr>
              <a:spcBef>
                <a:spcPct val="55000"/>
              </a:spcBef>
            </a:pPr>
            <a:r>
              <a:rPr lang="en-US" smtClean="0"/>
              <a:t>PIH:  current income is subject to random, transitory fluctuations.  </a:t>
            </a:r>
          </a:p>
          <a:p>
            <a:pPr>
              <a:spcBef>
                <a:spcPct val="55000"/>
              </a:spcBef>
            </a:pPr>
            <a:r>
              <a:rPr lang="en-US" smtClean="0"/>
              <a:t>Both can explain the consumption puzzle. </a:t>
            </a:r>
          </a:p>
        </p:txBody>
      </p:sp>
    </p:spTree>
    <p:extLst>
      <p:ext uri="{BB962C8B-B14F-4D97-AF65-F5344CB8AC3E}">
        <p14:creationId xmlns:p14="http://schemas.microsoft.com/office/powerpoint/2010/main" val="23231403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dirty="0" smtClean="0"/>
              <a:t>The Random-Walk Hypothesis</a:t>
            </a:r>
          </a:p>
        </p:txBody>
      </p:sp>
      <p:sp>
        <p:nvSpPr>
          <p:cNvPr id="47107" name="Rectangle 5"/>
          <p:cNvSpPr>
            <a:spLocks noGrp="1" noChangeArrowheads="1"/>
          </p:cNvSpPr>
          <p:nvPr>
            <p:ph type="body" idx="1"/>
          </p:nvPr>
        </p:nvSpPr>
        <p:spPr/>
        <p:txBody>
          <a:bodyPr/>
          <a:lstStyle/>
          <a:p>
            <a:r>
              <a:rPr lang="en-US" dirty="0" smtClean="0"/>
              <a:t>due to Robert Hall (1978)</a:t>
            </a:r>
          </a:p>
          <a:p>
            <a:r>
              <a:rPr lang="en-US" dirty="0" smtClean="0"/>
              <a:t>based on Fisher’s model &amp; PIH, </a:t>
            </a:r>
            <a:br>
              <a:rPr lang="en-US" dirty="0" smtClean="0"/>
            </a:br>
            <a:r>
              <a:rPr lang="en-US" dirty="0" smtClean="0"/>
              <a:t>in which forward-looking consumers base consumption on expected future income</a:t>
            </a:r>
          </a:p>
          <a:p>
            <a:r>
              <a:rPr lang="en-US" dirty="0" smtClean="0"/>
              <a:t>Hall adds the assumption of </a:t>
            </a:r>
            <a:br>
              <a:rPr lang="en-US" dirty="0" smtClean="0"/>
            </a:br>
            <a:r>
              <a:rPr lang="en-US" b="1" dirty="0" smtClean="0">
                <a:solidFill>
                  <a:srgbClr val="CC0000"/>
                </a:solidFill>
              </a:rPr>
              <a:t>rational expectations</a:t>
            </a:r>
            <a:r>
              <a:rPr lang="en-US" dirty="0" smtClean="0"/>
              <a:t>, </a:t>
            </a:r>
            <a:br>
              <a:rPr lang="en-US" dirty="0" smtClean="0"/>
            </a:br>
            <a:r>
              <a:rPr lang="en-US" dirty="0" smtClean="0"/>
              <a:t>that people use all available information </a:t>
            </a:r>
            <a:br>
              <a:rPr lang="en-US" dirty="0" smtClean="0"/>
            </a:br>
            <a:r>
              <a:rPr lang="en-US" dirty="0" smtClean="0"/>
              <a:t>to forecast future variables like income.  </a:t>
            </a:r>
          </a:p>
        </p:txBody>
      </p:sp>
    </p:spTree>
    <p:extLst>
      <p:ext uri="{BB962C8B-B14F-4D97-AF65-F5344CB8AC3E}">
        <p14:creationId xmlns:p14="http://schemas.microsoft.com/office/powerpoint/2010/main" val="19555350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US" dirty="0" smtClean="0"/>
              <a:t>The Random-Walk Hypothesis</a:t>
            </a:r>
          </a:p>
        </p:txBody>
      </p:sp>
      <p:sp>
        <p:nvSpPr>
          <p:cNvPr id="48131" name="Rectangle 5"/>
          <p:cNvSpPr>
            <a:spLocks noGrp="1" noChangeArrowheads="1"/>
          </p:cNvSpPr>
          <p:nvPr>
            <p:ph type="body" idx="1"/>
          </p:nvPr>
        </p:nvSpPr>
        <p:spPr>
          <a:xfrm>
            <a:off x="457200" y="1243013"/>
            <a:ext cx="8229600" cy="5176837"/>
          </a:xfrm>
        </p:spPr>
        <p:txBody>
          <a:bodyPr/>
          <a:lstStyle/>
          <a:p>
            <a:r>
              <a:rPr lang="en-US" sz="2700" dirty="0" smtClean="0"/>
              <a:t>If PIH is correct and consumers have rational expectations, then consumption should follow a </a:t>
            </a:r>
            <a:r>
              <a:rPr lang="en-US" sz="2700" b="1" dirty="0" smtClean="0">
                <a:solidFill>
                  <a:srgbClr val="CC0000"/>
                </a:solidFill>
              </a:rPr>
              <a:t>random walk</a:t>
            </a:r>
            <a:r>
              <a:rPr lang="en-US" sz="2700" dirty="0" smtClean="0"/>
              <a:t>:  changes in consumption should </a:t>
            </a:r>
            <a:br>
              <a:rPr lang="en-US" sz="2700" dirty="0" smtClean="0"/>
            </a:br>
            <a:r>
              <a:rPr lang="en-US" sz="2700" dirty="0" smtClean="0"/>
              <a:t>be unpredictable.</a:t>
            </a:r>
          </a:p>
          <a:p>
            <a:pPr lvl="1">
              <a:lnSpc>
                <a:spcPct val="105000"/>
              </a:lnSpc>
              <a:spcBef>
                <a:spcPct val="30000"/>
              </a:spcBef>
            </a:pPr>
            <a:r>
              <a:rPr lang="en-US" sz="2600" dirty="0" smtClean="0"/>
              <a:t>A change in income or wealth that was anticipated has already been factored into expected permanent income, </a:t>
            </a:r>
            <a:br>
              <a:rPr lang="en-US" sz="2600" dirty="0" smtClean="0"/>
            </a:br>
            <a:r>
              <a:rPr lang="en-US" sz="2600" dirty="0" smtClean="0"/>
              <a:t>so it will not change consumption. </a:t>
            </a:r>
          </a:p>
          <a:p>
            <a:pPr lvl="1">
              <a:lnSpc>
                <a:spcPct val="105000"/>
              </a:lnSpc>
              <a:spcBef>
                <a:spcPct val="30000"/>
              </a:spcBef>
            </a:pPr>
            <a:r>
              <a:rPr lang="en-US" sz="2600" dirty="0" smtClean="0"/>
              <a:t>Only unanticipated changes in income or wealth that alter expected permanent income </a:t>
            </a:r>
            <a:br>
              <a:rPr lang="en-US" sz="2600" dirty="0" smtClean="0"/>
            </a:br>
            <a:r>
              <a:rPr lang="en-US" sz="2600" dirty="0" smtClean="0"/>
              <a:t>will change consumption.  </a:t>
            </a:r>
          </a:p>
        </p:txBody>
      </p:sp>
    </p:spTree>
    <p:extLst>
      <p:ext uri="{BB962C8B-B14F-4D97-AF65-F5344CB8AC3E}">
        <p14:creationId xmlns:p14="http://schemas.microsoft.com/office/powerpoint/2010/main" val="2807589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r>
              <a:rPr lang="en-US" dirty="0" smtClean="0"/>
              <a:t>Implication of the R-W Hypothesis</a:t>
            </a:r>
          </a:p>
        </p:txBody>
      </p:sp>
      <p:sp>
        <p:nvSpPr>
          <p:cNvPr id="106498" name="Rectangle 2"/>
          <p:cNvSpPr>
            <a:spLocks noGrp="1" noChangeArrowheads="1"/>
          </p:cNvSpPr>
          <p:nvPr>
            <p:ph type="body" idx="4294967295"/>
          </p:nvPr>
        </p:nvSpPr>
        <p:spPr>
          <a:xfrm>
            <a:off x="1395413" y="2000250"/>
            <a:ext cx="6483350" cy="3340100"/>
          </a:xfrm>
          <a:solidFill>
            <a:srgbClr val="FFFFCC"/>
          </a:solidFill>
          <a:ln>
            <a:solidFill>
              <a:schemeClr val="tx1"/>
            </a:solidFill>
          </a:ln>
          <a:effectLst>
            <a:outerShdw blurRad="50800" dist="38100" dir="2700000" algn="tl" rotWithShape="0">
              <a:prstClr val="black">
                <a:alpha val="40000"/>
              </a:prstClr>
            </a:outerShdw>
          </a:effectLst>
        </p:spPr>
        <p:txBody>
          <a:bodyPr anchor="ctr" anchorCtr="1"/>
          <a:lstStyle/>
          <a:p>
            <a:pPr marL="0" indent="0" algn="ctr">
              <a:lnSpc>
                <a:spcPct val="115000"/>
              </a:lnSpc>
              <a:buFont typeface="Wingdings" pitchFamily="2" charset="2"/>
              <a:buNone/>
              <a:defRPr/>
            </a:pPr>
            <a:r>
              <a:rPr lang="en-US" sz="3200" dirty="0"/>
              <a:t>If consumers obey the PIH </a:t>
            </a:r>
            <a:br>
              <a:rPr lang="en-US" sz="3200" dirty="0"/>
            </a:br>
            <a:r>
              <a:rPr lang="en-US" sz="3200" dirty="0"/>
              <a:t>and have rational expectations, then policy changes </a:t>
            </a:r>
            <a:br>
              <a:rPr lang="en-US" sz="3200" dirty="0"/>
            </a:br>
            <a:r>
              <a:rPr lang="en-US" sz="3200" dirty="0"/>
              <a:t>will affect consumption </a:t>
            </a:r>
            <a:br>
              <a:rPr lang="en-US" sz="3200" dirty="0"/>
            </a:br>
            <a:r>
              <a:rPr lang="en-US" sz="3200" i="1" dirty="0"/>
              <a:t>only if they are unanticipated. </a:t>
            </a:r>
          </a:p>
        </p:txBody>
      </p:sp>
    </p:spTree>
    <p:extLst>
      <p:ext uri="{BB962C8B-B14F-4D97-AF65-F5344CB8AC3E}">
        <p14:creationId xmlns:p14="http://schemas.microsoft.com/office/powerpoint/2010/main" val="13297934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fade">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US" sz="3300" dirty="0" smtClean="0"/>
              <a:t>The Psychology of Instant Gratification</a:t>
            </a:r>
          </a:p>
        </p:txBody>
      </p:sp>
      <p:sp>
        <p:nvSpPr>
          <p:cNvPr id="50179" name="Rectangle 5"/>
          <p:cNvSpPr>
            <a:spLocks noGrp="1" noChangeArrowheads="1"/>
          </p:cNvSpPr>
          <p:nvPr>
            <p:ph type="body" idx="1"/>
          </p:nvPr>
        </p:nvSpPr>
        <p:spPr/>
        <p:txBody>
          <a:bodyPr/>
          <a:lstStyle/>
          <a:p>
            <a:r>
              <a:rPr lang="en-US" smtClean="0"/>
              <a:t>Theories from Fisher to Hall assume that consumers are rational and act to maximize lifetime utility.</a:t>
            </a:r>
          </a:p>
          <a:p>
            <a:r>
              <a:rPr lang="en-US" smtClean="0"/>
              <a:t>Recent studies by David Laibson and others consider the psychology of consumers.</a:t>
            </a:r>
          </a:p>
        </p:txBody>
      </p:sp>
    </p:spTree>
    <p:extLst>
      <p:ext uri="{BB962C8B-B14F-4D97-AF65-F5344CB8AC3E}">
        <p14:creationId xmlns:p14="http://schemas.microsoft.com/office/powerpoint/2010/main" val="13482888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2"/>
          <p:cNvSpPr>
            <a:spLocks noGrp="1" noChangeArrowheads="1"/>
          </p:cNvSpPr>
          <p:nvPr>
            <p:ph type="title"/>
          </p:nvPr>
        </p:nvSpPr>
        <p:spPr/>
        <p:txBody>
          <a:bodyPr/>
          <a:lstStyle/>
          <a:p>
            <a:r>
              <a:rPr lang="en-US" sz="3100" smtClean="0"/>
              <a:t>The Keynesian consumption function</a:t>
            </a:r>
          </a:p>
        </p:txBody>
      </p:sp>
      <p:grpSp>
        <p:nvGrpSpPr>
          <p:cNvPr id="2" name="Group 4"/>
          <p:cNvGrpSpPr>
            <a:grpSpLocks/>
          </p:cNvGrpSpPr>
          <p:nvPr/>
        </p:nvGrpSpPr>
        <p:grpSpPr bwMode="auto">
          <a:xfrm>
            <a:off x="903288" y="1801813"/>
            <a:ext cx="4495800" cy="4405312"/>
            <a:chOff x="336" y="960"/>
            <a:chExt cx="2832" cy="2775"/>
          </a:xfrm>
        </p:grpSpPr>
        <p:grpSp>
          <p:nvGrpSpPr>
            <p:cNvPr id="1040" name="Group 5"/>
            <p:cNvGrpSpPr>
              <a:grpSpLocks/>
            </p:cNvGrpSpPr>
            <p:nvPr/>
          </p:nvGrpSpPr>
          <p:grpSpPr bwMode="auto">
            <a:xfrm>
              <a:off x="480" y="1200"/>
              <a:ext cx="2448" cy="2352"/>
              <a:chOff x="1056" y="1018"/>
              <a:chExt cx="3312" cy="2352"/>
            </a:xfrm>
          </p:grpSpPr>
          <p:sp>
            <p:nvSpPr>
              <p:cNvPr id="1043" name="Line 6"/>
              <p:cNvSpPr>
                <a:spLocks noChangeShapeType="1"/>
              </p:cNvSpPr>
              <p:nvPr/>
            </p:nvSpPr>
            <p:spPr bwMode="auto">
              <a:xfrm>
                <a:off x="1056" y="101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 name="Line 7"/>
              <p:cNvSpPr>
                <a:spLocks noChangeShapeType="1"/>
              </p:cNvSpPr>
              <p:nvPr/>
            </p:nvSpPr>
            <p:spPr bwMode="auto">
              <a:xfrm>
                <a:off x="1056" y="3370"/>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1" name="Text Box 8"/>
            <p:cNvSpPr txBox="1">
              <a:spLocks noChangeArrowheads="1"/>
            </p:cNvSpPr>
            <p:nvPr/>
          </p:nvSpPr>
          <p:spPr bwMode="auto">
            <a:xfrm>
              <a:off x="336" y="960"/>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p>
          </p:txBody>
        </p:sp>
        <p:sp>
          <p:nvSpPr>
            <p:cNvPr id="1042" name="Text Box 9"/>
            <p:cNvSpPr txBox="1">
              <a:spLocks noChangeArrowheads="1"/>
            </p:cNvSpPr>
            <p:nvPr/>
          </p:nvSpPr>
          <p:spPr bwMode="auto">
            <a:xfrm>
              <a:off x="2880" y="3456"/>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p>
          </p:txBody>
        </p:sp>
      </p:grpSp>
      <p:sp>
        <p:nvSpPr>
          <p:cNvPr id="36874" name="Line 10"/>
          <p:cNvSpPr>
            <a:spLocks noChangeShapeType="1"/>
          </p:cNvSpPr>
          <p:nvPr/>
        </p:nvSpPr>
        <p:spPr bwMode="auto">
          <a:xfrm flipV="1">
            <a:off x="1125538" y="2967038"/>
            <a:ext cx="3906837" cy="19526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1"/>
          <p:cNvGrpSpPr>
            <a:grpSpLocks/>
          </p:cNvGrpSpPr>
          <p:nvPr/>
        </p:nvGrpSpPr>
        <p:grpSpPr bwMode="auto">
          <a:xfrm>
            <a:off x="2762250" y="4100513"/>
            <a:ext cx="801688" cy="427037"/>
            <a:chOff x="1632" y="2496"/>
            <a:chExt cx="624" cy="269"/>
          </a:xfrm>
        </p:grpSpPr>
        <p:sp>
          <p:nvSpPr>
            <p:cNvPr id="1038" name="Line 12"/>
            <p:cNvSpPr>
              <a:spLocks noChangeShapeType="1"/>
            </p:cNvSpPr>
            <p:nvPr/>
          </p:nvSpPr>
          <p:spPr bwMode="auto">
            <a:xfrm>
              <a:off x="1632" y="249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 name="Text Box 13"/>
            <p:cNvSpPr txBox="1">
              <a:spLocks noChangeArrowheads="1"/>
            </p:cNvSpPr>
            <p:nvPr/>
          </p:nvSpPr>
          <p:spPr bwMode="auto">
            <a:xfrm>
              <a:off x="1872" y="249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4"/>
          <p:cNvGrpSpPr>
            <a:grpSpLocks/>
          </p:cNvGrpSpPr>
          <p:nvPr/>
        </p:nvGrpSpPr>
        <p:grpSpPr bwMode="auto">
          <a:xfrm>
            <a:off x="3556000" y="3643313"/>
            <a:ext cx="381000" cy="454025"/>
            <a:chOff x="2203" y="2044"/>
            <a:chExt cx="240" cy="286"/>
          </a:xfrm>
        </p:grpSpPr>
        <p:sp>
          <p:nvSpPr>
            <p:cNvPr id="1036" name="Text Box 15"/>
            <p:cNvSpPr txBox="1">
              <a:spLocks noChangeArrowheads="1"/>
            </p:cNvSpPr>
            <p:nvPr/>
          </p:nvSpPr>
          <p:spPr bwMode="auto">
            <a:xfrm>
              <a:off x="2203" y="2044"/>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endParaRPr lang="en-US" sz="2300">
                <a:latin typeface="Tahoma" pitchFamily="34" charset="0"/>
              </a:endParaRPr>
            </a:p>
          </p:txBody>
        </p:sp>
        <p:sp>
          <p:nvSpPr>
            <p:cNvPr id="1037" name="Line 16"/>
            <p:cNvSpPr>
              <a:spLocks noChangeShapeType="1"/>
            </p:cNvSpPr>
            <p:nvPr/>
          </p:nvSpPr>
          <p:spPr bwMode="auto">
            <a:xfrm flipV="1">
              <a:off x="2209" y="2078"/>
              <a:ext cx="0" cy="2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1026" name="Object 2"/>
          <p:cNvGraphicFramePr>
            <a:graphicFrameLocks noChangeAspect="1"/>
          </p:cNvGraphicFramePr>
          <p:nvPr/>
        </p:nvGraphicFramePr>
        <p:xfrm>
          <a:off x="4948238" y="2532063"/>
          <a:ext cx="1770062" cy="484187"/>
        </p:xfrm>
        <a:graphic>
          <a:graphicData uri="http://schemas.openxmlformats.org/presentationml/2006/ole">
            <mc:AlternateContent xmlns:mc="http://schemas.openxmlformats.org/markup-compatibility/2006">
              <mc:Choice xmlns:v="urn:schemas-microsoft-com:vml" Requires="v">
                <p:oleObj spid="_x0000_s1036" name="Equation" r:id="rId4" imgW="838080" imgH="228600" progId="Equation.DSMT4">
                  <p:embed/>
                </p:oleObj>
              </mc:Choice>
              <mc:Fallback>
                <p:oleObj name="Equation" r:id="rId4" imgW="8380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8238" y="2532063"/>
                        <a:ext cx="1770062"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2" name="Object 3"/>
          <p:cNvGraphicFramePr>
            <a:graphicFrameLocks noChangeAspect="1"/>
          </p:cNvGraphicFramePr>
          <p:nvPr/>
        </p:nvGraphicFramePr>
        <p:xfrm>
          <a:off x="744538" y="4665663"/>
          <a:ext cx="330200" cy="457200"/>
        </p:xfrm>
        <a:graphic>
          <a:graphicData uri="http://schemas.openxmlformats.org/presentationml/2006/ole">
            <mc:AlternateContent xmlns:mc="http://schemas.openxmlformats.org/markup-compatibility/2006">
              <mc:Choice xmlns:v="urn:schemas-microsoft-com:vml" Requires="v">
                <p:oleObj spid="_x0000_s1037" name="Equation" r:id="rId6" imgW="164880" imgH="228600" progId="Equation.DSMT4">
                  <p:embed/>
                </p:oleObj>
              </mc:Choice>
              <mc:Fallback>
                <p:oleObj name="Equation" r:id="rId6" imgW="1648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8" y="4665663"/>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9"/>
          <p:cNvGrpSpPr>
            <a:grpSpLocks/>
          </p:cNvGrpSpPr>
          <p:nvPr/>
        </p:nvGrpSpPr>
        <p:grpSpPr bwMode="auto">
          <a:xfrm>
            <a:off x="5575300" y="3005138"/>
            <a:ext cx="2362200" cy="2079625"/>
            <a:chOff x="3456" y="1718"/>
            <a:chExt cx="1488" cy="1310"/>
          </a:xfrm>
        </p:grpSpPr>
        <p:sp>
          <p:nvSpPr>
            <p:cNvPr id="1034" name="Line 20"/>
            <p:cNvSpPr>
              <a:spLocks noChangeShapeType="1"/>
            </p:cNvSpPr>
            <p:nvPr/>
          </p:nvSpPr>
          <p:spPr bwMode="auto">
            <a:xfrm flipH="1" flipV="1">
              <a:off x="3915" y="171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 name="Text Box 21"/>
            <p:cNvSpPr txBox="1">
              <a:spLocks noChangeArrowheads="1"/>
            </p:cNvSpPr>
            <p:nvPr/>
          </p:nvSpPr>
          <p:spPr bwMode="auto">
            <a:xfrm>
              <a:off x="3456" y="2064"/>
              <a:ext cx="1488" cy="96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9113" indent="-51911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c</a:t>
              </a:r>
              <a:r>
                <a:rPr lang="en-US" sz="2300"/>
                <a:t> = </a:t>
              </a:r>
              <a:r>
                <a:rPr lang="en-US" sz="2300" i="1"/>
                <a:t>MPC</a:t>
              </a:r>
              <a:endParaRPr lang="en-US" sz="2300"/>
            </a:p>
            <a:p>
              <a:pPr eaLnBrk="1" hangingPunct="1">
                <a:spcBef>
                  <a:spcPct val="10000"/>
                </a:spcBef>
              </a:pPr>
              <a:r>
                <a:rPr lang="en-US" sz="2300"/>
                <a:t>   = slope of the consumption function</a:t>
              </a:r>
              <a:endParaRPr lang="en-US" sz="2300" i="1"/>
            </a:p>
          </p:txBody>
        </p:sp>
      </p:grpSp>
    </p:spTree>
    <p:extLst>
      <p:ext uri="{BB962C8B-B14F-4D97-AF65-F5344CB8AC3E}">
        <p14:creationId xmlns:p14="http://schemas.microsoft.com/office/powerpoint/2010/main" val="23894887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6874"/>
                                        </p:tgtEl>
                                        <p:attrNameLst>
                                          <p:attrName>style.visibility</p:attrName>
                                        </p:attrNameLst>
                                      </p:cBhvr>
                                      <p:to>
                                        <p:strVal val="visible"/>
                                      </p:to>
                                    </p:set>
                                    <p:animEffect transition="in" filter="strips(upRight)">
                                      <p:cBhvr>
                                        <p:cTn id="12" dur="500"/>
                                        <p:tgtEl>
                                          <p:spTgt spid="36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36882"/>
                                        </p:tgtEl>
                                        <p:attrNameLst>
                                          <p:attrName>style.visibility</p:attrName>
                                        </p:attrNameLst>
                                      </p:cBhvr>
                                      <p:to>
                                        <p:strVal val="visible"/>
                                      </p:to>
                                    </p:set>
                                    <p:animEffect transition="in" filter="strips(downLeft)">
                                      <p:cBhvr>
                                        <p:cTn id="17" dur="500"/>
                                        <p:tgtEl>
                                          <p:spTgt spid="368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sz="3300" dirty="0" smtClean="0"/>
              <a:t>The Psychology of Instant Gratification</a:t>
            </a:r>
          </a:p>
        </p:txBody>
      </p:sp>
      <p:sp>
        <p:nvSpPr>
          <p:cNvPr id="51203" name="Rectangle 5"/>
          <p:cNvSpPr>
            <a:spLocks noGrp="1" noChangeArrowheads="1"/>
          </p:cNvSpPr>
          <p:nvPr>
            <p:ph type="body" idx="1"/>
          </p:nvPr>
        </p:nvSpPr>
        <p:spPr/>
        <p:txBody>
          <a:bodyPr/>
          <a:lstStyle/>
          <a:p>
            <a:r>
              <a:rPr lang="en-US" dirty="0" smtClean="0"/>
              <a:t>Consumers consider themselves to be imperfect decision makers.</a:t>
            </a:r>
          </a:p>
          <a:p>
            <a:pPr lvl="1"/>
            <a:r>
              <a:rPr lang="en-US" dirty="0" smtClean="0"/>
              <a:t>In one survey, 76% said they were not saving enough for retirement.</a:t>
            </a:r>
          </a:p>
          <a:p>
            <a:r>
              <a:rPr lang="en-US" dirty="0" err="1" smtClean="0"/>
              <a:t>Laibson</a:t>
            </a:r>
            <a:r>
              <a:rPr lang="en-US" dirty="0" smtClean="0"/>
              <a:t>:  </a:t>
            </a:r>
            <a:br>
              <a:rPr lang="en-US" dirty="0" smtClean="0"/>
            </a:br>
            <a:r>
              <a:rPr lang="en-US" dirty="0" smtClean="0"/>
              <a:t>The “pull of instant gratification” explains why people don’t save as much as a perfectly rational lifetime utility </a:t>
            </a:r>
            <a:r>
              <a:rPr lang="en-US" dirty="0" err="1" smtClean="0"/>
              <a:t>maximizer</a:t>
            </a:r>
            <a:r>
              <a:rPr lang="en-US" dirty="0" smtClean="0"/>
              <a:t> would save.</a:t>
            </a:r>
          </a:p>
        </p:txBody>
      </p:sp>
    </p:spTree>
    <p:extLst>
      <p:ext uri="{BB962C8B-B14F-4D97-AF65-F5344CB8AC3E}">
        <p14:creationId xmlns:p14="http://schemas.microsoft.com/office/powerpoint/2010/main" val="108824141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Two questions and time inconsistency</a:t>
            </a:r>
          </a:p>
        </p:txBody>
      </p:sp>
      <p:sp>
        <p:nvSpPr>
          <p:cNvPr id="52227" name="Rectangle 3"/>
          <p:cNvSpPr>
            <a:spLocks noGrp="1" noChangeArrowheads="1"/>
          </p:cNvSpPr>
          <p:nvPr>
            <p:ph type="body" idx="1"/>
          </p:nvPr>
        </p:nvSpPr>
        <p:spPr>
          <a:xfrm>
            <a:off x="457200" y="1255713"/>
            <a:ext cx="8297863" cy="5087937"/>
          </a:xfrm>
        </p:spPr>
        <p:txBody>
          <a:bodyPr/>
          <a:lstStyle/>
          <a:p>
            <a:pPr marL="576263" lvl="1" indent="-461963">
              <a:lnSpc>
                <a:spcPct val="110000"/>
              </a:lnSpc>
              <a:spcBef>
                <a:spcPts val="1200"/>
              </a:spcBef>
              <a:buFont typeface="Wingdings" pitchFamily="2" charset="2"/>
              <a:buNone/>
            </a:pPr>
            <a:r>
              <a:rPr lang="en-US" sz="2500" b="1" dirty="0" smtClean="0">
                <a:solidFill>
                  <a:srgbClr val="CC6600"/>
                </a:solidFill>
              </a:rPr>
              <a:t>1.	</a:t>
            </a:r>
            <a:r>
              <a:rPr lang="en-US" sz="2600" dirty="0" smtClean="0"/>
              <a:t>Would you prefer (A) a candy today, or </a:t>
            </a:r>
            <a:br>
              <a:rPr lang="en-US" sz="2600" dirty="0" smtClean="0"/>
            </a:br>
            <a:r>
              <a:rPr lang="en-US" sz="2600" dirty="0" smtClean="0"/>
              <a:t>(B) two candies tomorrow?  </a:t>
            </a:r>
          </a:p>
          <a:p>
            <a:pPr marL="576263" lvl="1" indent="-461963">
              <a:lnSpc>
                <a:spcPct val="110000"/>
              </a:lnSpc>
              <a:spcBef>
                <a:spcPts val="1200"/>
              </a:spcBef>
              <a:buFont typeface="Wingdings" pitchFamily="2" charset="2"/>
              <a:buNone/>
            </a:pPr>
            <a:r>
              <a:rPr lang="en-US" sz="2500" b="1" dirty="0" smtClean="0">
                <a:solidFill>
                  <a:srgbClr val="CC6600"/>
                </a:solidFill>
              </a:rPr>
              <a:t>2.	</a:t>
            </a:r>
            <a:r>
              <a:rPr lang="en-US" sz="2600" dirty="0" smtClean="0"/>
              <a:t>Would you prefer (A) a candy in 100 days, or</a:t>
            </a:r>
            <a:br>
              <a:rPr lang="en-US" sz="2600" dirty="0" smtClean="0"/>
            </a:br>
            <a:r>
              <a:rPr lang="en-US" sz="2600" dirty="0" smtClean="0"/>
              <a:t>(B) two candies in 101 days?</a:t>
            </a:r>
          </a:p>
          <a:p>
            <a:pPr marL="0" indent="0">
              <a:spcBef>
                <a:spcPts val="1800"/>
              </a:spcBef>
              <a:buFont typeface="Wingdings" pitchFamily="2" charset="2"/>
              <a:buNone/>
            </a:pPr>
            <a:r>
              <a:rPr lang="en-US" sz="2600" dirty="0" smtClean="0"/>
              <a:t>In studies, most people answered (A) to 1 and (B) to 2.</a:t>
            </a:r>
          </a:p>
          <a:p>
            <a:pPr marL="0" indent="0">
              <a:spcBef>
                <a:spcPts val="1800"/>
              </a:spcBef>
              <a:buFont typeface="Wingdings" pitchFamily="2" charset="2"/>
              <a:buNone/>
            </a:pPr>
            <a:r>
              <a:rPr lang="en-US" sz="2600" dirty="0" smtClean="0"/>
              <a:t>A person confronted with question 2 may choose (B).  </a:t>
            </a:r>
          </a:p>
          <a:p>
            <a:pPr marL="0" indent="0">
              <a:spcBef>
                <a:spcPts val="1800"/>
              </a:spcBef>
              <a:buFont typeface="Wingdings" pitchFamily="2" charset="2"/>
              <a:buNone/>
            </a:pPr>
            <a:r>
              <a:rPr lang="en-US" sz="2600" dirty="0" smtClean="0"/>
              <a:t>But in 100 days, when confronted with question 1, </a:t>
            </a:r>
            <a:br>
              <a:rPr lang="en-US" sz="2600" dirty="0" smtClean="0"/>
            </a:br>
            <a:r>
              <a:rPr lang="en-US" sz="2600" dirty="0" smtClean="0"/>
              <a:t>the pull of instant gratification may induce her to change her answer to (A).  </a:t>
            </a:r>
          </a:p>
        </p:txBody>
      </p:sp>
    </p:spTree>
    <p:extLst>
      <p:ext uri="{BB962C8B-B14F-4D97-AF65-F5344CB8AC3E}">
        <p14:creationId xmlns:p14="http://schemas.microsoft.com/office/powerpoint/2010/main" val="42217889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466725" y="280988"/>
            <a:ext cx="8245475" cy="842962"/>
          </a:xfrm>
        </p:spPr>
        <p:txBody>
          <a:bodyPr/>
          <a:lstStyle/>
          <a:p>
            <a:r>
              <a:rPr lang="en-US" i="1" dirty="0" smtClean="0"/>
              <a:t>Summing up</a:t>
            </a:r>
          </a:p>
        </p:txBody>
      </p:sp>
      <p:sp>
        <p:nvSpPr>
          <p:cNvPr id="53251" name="Rectangle 5"/>
          <p:cNvSpPr>
            <a:spLocks noGrp="1" noChangeArrowheads="1"/>
          </p:cNvSpPr>
          <p:nvPr>
            <p:ph type="body" idx="1"/>
          </p:nvPr>
        </p:nvSpPr>
        <p:spPr>
          <a:xfrm>
            <a:off x="476250" y="1211263"/>
            <a:ext cx="8210550" cy="4884737"/>
          </a:xfrm>
        </p:spPr>
        <p:txBody>
          <a:bodyPr/>
          <a:lstStyle/>
          <a:p>
            <a:r>
              <a:rPr lang="en-US" smtClean="0"/>
              <a:t>Keynes:  consumption depends primarily on current income.</a:t>
            </a:r>
          </a:p>
          <a:p>
            <a:r>
              <a:rPr lang="en-US" smtClean="0"/>
              <a:t>Recent work:  consumption also depends on </a:t>
            </a:r>
          </a:p>
          <a:p>
            <a:pPr lvl="1"/>
            <a:r>
              <a:rPr lang="en-US" smtClean="0"/>
              <a:t>expected future income</a:t>
            </a:r>
          </a:p>
          <a:p>
            <a:pPr lvl="1"/>
            <a:r>
              <a:rPr lang="en-US" smtClean="0"/>
              <a:t>wealth</a:t>
            </a:r>
          </a:p>
          <a:p>
            <a:pPr lvl="1"/>
            <a:r>
              <a:rPr lang="en-US" smtClean="0"/>
              <a:t>interest rates</a:t>
            </a:r>
          </a:p>
          <a:p>
            <a:r>
              <a:rPr lang="en-US" smtClean="0"/>
              <a:t>Economists disagree over the relative importance of these factors, borrowing constraints, and psychological factors. </a:t>
            </a:r>
          </a:p>
        </p:txBody>
      </p:sp>
    </p:spTree>
    <p:extLst>
      <p:ext uri="{BB962C8B-B14F-4D97-AF65-F5344CB8AC3E}">
        <p14:creationId xmlns:p14="http://schemas.microsoft.com/office/powerpoint/2010/main" val="1265247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600" dirty="0">
                <a:solidFill>
                  <a:schemeClr val="accent2"/>
                </a:solidFill>
              </a:rPr>
              <a:t>1.	 </a:t>
            </a:r>
            <a:r>
              <a:rPr lang="en-US" sz="2600" dirty="0"/>
              <a:t>Keynesian consumption theory</a:t>
            </a:r>
          </a:p>
          <a:p>
            <a:pPr lvl="1">
              <a:spcBef>
                <a:spcPct val="15000"/>
              </a:spcBef>
              <a:buSzPct val="95000"/>
            </a:pPr>
            <a:r>
              <a:rPr lang="en-US" sz="2600" dirty="0"/>
              <a:t>Keynes’s conjectures</a:t>
            </a:r>
          </a:p>
          <a:p>
            <a:pPr lvl="2">
              <a:spcBef>
                <a:spcPct val="15000"/>
              </a:spcBef>
              <a:buSzPct val="95000"/>
            </a:pPr>
            <a:r>
              <a:rPr lang="en-US" i="1" dirty="0"/>
              <a:t>MPC</a:t>
            </a:r>
            <a:r>
              <a:rPr lang="en-US" dirty="0"/>
              <a:t>  is between 0 and 1</a:t>
            </a:r>
          </a:p>
          <a:p>
            <a:pPr lvl="2">
              <a:spcBef>
                <a:spcPct val="15000"/>
              </a:spcBef>
              <a:buSzPct val="95000"/>
            </a:pPr>
            <a:r>
              <a:rPr lang="en-US" i="1" dirty="0"/>
              <a:t>APC</a:t>
            </a:r>
            <a:r>
              <a:rPr lang="en-US" dirty="0"/>
              <a:t>  falls as income rises </a:t>
            </a:r>
          </a:p>
          <a:p>
            <a:pPr lvl="2">
              <a:spcBef>
                <a:spcPct val="15000"/>
              </a:spcBef>
              <a:buSzPct val="95000"/>
            </a:pPr>
            <a:r>
              <a:rPr lang="en-US" dirty="0"/>
              <a:t>current income is the main determinant of current consumption</a:t>
            </a:r>
          </a:p>
          <a:p>
            <a:pPr lvl="1">
              <a:spcBef>
                <a:spcPct val="15000"/>
              </a:spcBef>
              <a:buSzPct val="95000"/>
            </a:pPr>
            <a:r>
              <a:rPr lang="en-US" sz="2600" dirty="0"/>
              <a:t>Empirical studies</a:t>
            </a:r>
          </a:p>
          <a:p>
            <a:pPr lvl="2">
              <a:spcBef>
                <a:spcPct val="15000"/>
              </a:spcBef>
              <a:buSzPct val="95000"/>
            </a:pPr>
            <a:r>
              <a:rPr lang="en-US" dirty="0"/>
              <a:t>in household data &amp; short time series: confirmation of Keynes’s conjectures </a:t>
            </a:r>
          </a:p>
          <a:p>
            <a:pPr lvl="2">
              <a:spcBef>
                <a:spcPct val="15000"/>
              </a:spcBef>
              <a:buSzPct val="95000"/>
            </a:pPr>
            <a:r>
              <a:rPr lang="en-US" dirty="0"/>
              <a:t>in long-time series data:</a:t>
            </a:r>
            <a:br>
              <a:rPr lang="en-US" dirty="0"/>
            </a:br>
            <a:r>
              <a:rPr lang="en-US" i="1" dirty="0"/>
              <a:t>APC</a:t>
            </a:r>
            <a:r>
              <a:rPr lang="en-US" dirty="0"/>
              <a:t>  does not fall as income rises</a:t>
            </a:r>
            <a:endParaRPr lang="en-US" sz="27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30000"/>
              </a:spcBef>
              <a:buSzPct val="95000"/>
              <a:buNone/>
            </a:pPr>
            <a:r>
              <a:rPr lang="en-US" sz="2700" dirty="0">
                <a:solidFill>
                  <a:schemeClr val="accent2"/>
                </a:solidFill>
              </a:rPr>
              <a:t>2.	 </a:t>
            </a:r>
            <a:r>
              <a:rPr lang="en-US" sz="2700" dirty="0"/>
              <a:t>Fisher’s theory of </a:t>
            </a:r>
            <a:r>
              <a:rPr lang="en-US" sz="2700" dirty="0" err="1"/>
              <a:t>intertemporal</a:t>
            </a:r>
            <a:r>
              <a:rPr lang="en-US" sz="2700" dirty="0"/>
              <a:t> choice</a:t>
            </a:r>
          </a:p>
          <a:p>
            <a:pPr lvl="1">
              <a:spcBef>
                <a:spcPct val="30000"/>
              </a:spcBef>
              <a:buSzPct val="95000"/>
            </a:pPr>
            <a:r>
              <a:rPr lang="en-US" dirty="0"/>
              <a:t>Consumer chooses current &amp; future consumption to maximize lifetime satisfaction of subject to an </a:t>
            </a:r>
            <a:r>
              <a:rPr lang="en-US" dirty="0" err="1"/>
              <a:t>intertemporal</a:t>
            </a:r>
            <a:r>
              <a:rPr lang="en-US" dirty="0"/>
              <a:t> budget constraint.</a:t>
            </a:r>
          </a:p>
          <a:p>
            <a:pPr lvl="1">
              <a:spcBef>
                <a:spcPct val="30000"/>
              </a:spcBef>
              <a:buSzPct val="95000"/>
            </a:pPr>
            <a:r>
              <a:rPr lang="en-US" dirty="0"/>
              <a:t>Current consumption depends on lifetime income, not current income, provided consumer can borrow &amp; save.</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12134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30000"/>
              </a:spcBef>
              <a:buSzPct val="95000"/>
              <a:buNone/>
            </a:pPr>
            <a:r>
              <a:rPr lang="en-US" sz="2700" dirty="0">
                <a:solidFill>
                  <a:schemeClr val="accent2"/>
                </a:solidFill>
              </a:rPr>
              <a:t>3.	 </a:t>
            </a:r>
            <a:r>
              <a:rPr lang="en-US" sz="2700" dirty="0"/>
              <a:t>Modigliani’s life-cycle hypothesis</a:t>
            </a:r>
          </a:p>
          <a:p>
            <a:pPr lvl="1">
              <a:spcBef>
                <a:spcPct val="30000"/>
              </a:spcBef>
              <a:buSzPct val="95000"/>
            </a:pPr>
            <a:r>
              <a:rPr lang="en-US" dirty="0"/>
              <a:t>Income varies systematically over a lifetime.</a:t>
            </a:r>
          </a:p>
          <a:p>
            <a:pPr lvl="1">
              <a:spcBef>
                <a:spcPct val="30000"/>
              </a:spcBef>
              <a:buSzPct val="95000"/>
            </a:pPr>
            <a:r>
              <a:rPr lang="en-US" dirty="0"/>
              <a:t>Consumers use saving &amp; borrowing to smooth consumption.</a:t>
            </a:r>
          </a:p>
          <a:p>
            <a:pPr lvl="1">
              <a:spcBef>
                <a:spcPct val="30000"/>
              </a:spcBef>
              <a:buSzPct val="95000"/>
            </a:pPr>
            <a:r>
              <a:rPr lang="en-US" dirty="0"/>
              <a:t>Consumption depends on income &amp; wealth.</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71170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30000"/>
              </a:spcBef>
              <a:buSzPct val="95000"/>
              <a:buNone/>
            </a:pPr>
            <a:r>
              <a:rPr lang="en-US" sz="2700" dirty="0">
                <a:solidFill>
                  <a:schemeClr val="accent2"/>
                </a:solidFill>
              </a:rPr>
              <a:t>4.	 </a:t>
            </a:r>
            <a:r>
              <a:rPr lang="en-US" sz="2700" dirty="0"/>
              <a:t>Friedman’s permanent-income hypothesis</a:t>
            </a:r>
          </a:p>
          <a:p>
            <a:pPr lvl="1">
              <a:spcBef>
                <a:spcPct val="30000"/>
              </a:spcBef>
              <a:buSzPct val="95000"/>
            </a:pPr>
            <a:r>
              <a:rPr lang="en-US" dirty="0"/>
              <a:t>Consumption depends mainly on permanent income.</a:t>
            </a:r>
          </a:p>
          <a:p>
            <a:pPr lvl="1">
              <a:spcBef>
                <a:spcPct val="30000"/>
              </a:spcBef>
              <a:buSzPct val="95000"/>
            </a:pPr>
            <a:r>
              <a:rPr lang="en-US" dirty="0"/>
              <a:t>Consumers use saving &amp; borrowing to smooth consumption in the face of transitory fluctuations in income.</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45</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34997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30000"/>
              </a:spcBef>
              <a:buSzPct val="95000"/>
              <a:buNone/>
            </a:pPr>
            <a:r>
              <a:rPr lang="en-US" sz="2700" dirty="0">
                <a:solidFill>
                  <a:schemeClr val="accent2"/>
                </a:solidFill>
              </a:rPr>
              <a:t>5.	 </a:t>
            </a:r>
            <a:r>
              <a:rPr lang="en-US" sz="2700" dirty="0"/>
              <a:t>Hall’s random-walk hypothesis</a:t>
            </a:r>
          </a:p>
          <a:p>
            <a:pPr lvl="1">
              <a:spcBef>
                <a:spcPct val="30000"/>
              </a:spcBef>
              <a:buSzPct val="95000"/>
            </a:pPr>
            <a:r>
              <a:rPr lang="en-US" dirty="0"/>
              <a:t>Combines PIH with rational expectations.</a:t>
            </a:r>
          </a:p>
          <a:p>
            <a:pPr lvl="1">
              <a:spcBef>
                <a:spcPct val="30000"/>
              </a:spcBef>
              <a:buSzPct val="95000"/>
            </a:pPr>
            <a:r>
              <a:rPr lang="en-US" dirty="0"/>
              <a:t>Main result:  changes in consumption are unpredictable, occur only in response to unanticipated changes in expected permanent income.</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46</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50632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30000"/>
              </a:spcBef>
              <a:buSzPct val="95000"/>
              <a:buNone/>
            </a:pPr>
            <a:r>
              <a:rPr lang="en-US" sz="2700" dirty="0">
                <a:solidFill>
                  <a:schemeClr val="accent2"/>
                </a:solidFill>
              </a:rPr>
              <a:t>6.	 </a:t>
            </a:r>
            <a:r>
              <a:rPr lang="en-US" sz="2700" dirty="0" err="1"/>
              <a:t>Laibson</a:t>
            </a:r>
            <a:r>
              <a:rPr lang="en-US" sz="2700" dirty="0"/>
              <a:t> and the pull of instant gratification</a:t>
            </a:r>
          </a:p>
          <a:p>
            <a:pPr lvl="1">
              <a:spcBef>
                <a:spcPct val="30000"/>
              </a:spcBef>
              <a:buSzPct val="95000"/>
            </a:pPr>
            <a:r>
              <a:rPr lang="en-US" dirty="0"/>
              <a:t>Uses psychology to understand consumer behavior.</a:t>
            </a:r>
          </a:p>
          <a:p>
            <a:pPr lvl="1">
              <a:spcBef>
                <a:spcPct val="30000"/>
              </a:spcBef>
              <a:buSzPct val="95000"/>
            </a:pPr>
            <a:r>
              <a:rPr lang="en-US" dirty="0"/>
              <a:t>The desire for instant gratification causes people to save less than they rationally know they should.</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1556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9"/>
          <p:cNvSpPr>
            <a:spLocks noGrp="1" noChangeArrowheads="1"/>
          </p:cNvSpPr>
          <p:nvPr>
            <p:ph type="title"/>
          </p:nvPr>
        </p:nvSpPr>
        <p:spPr/>
        <p:txBody>
          <a:bodyPr/>
          <a:lstStyle/>
          <a:p>
            <a:r>
              <a:rPr lang="en-US" sz="3100" smtClean="0"/>
              <a:t>The Keynesian consumption function</a:t>
            </a:r>
          </a:p>
        </p:txBody>
      </p:sp>
      <p:grpSp>
        <p:nvGrpSpPr>
          <p:cNvPr id="2053" name="Group 3"/>
          <p:cNvGrpSpPr>
            <a:grpSpLocks/>
          </p:cNvGrpSpPr>
          <p:nvPr/>
        </p:nvGrpSpPr>
        <p:grpSpPr bwMode="auto">
          <a:xfrm>
            <a:off x="903288" y="1801813"/>
            <a:ext cx="4495800" cy="4405312"/>
            <a:chOff x="336" y="960"/>
            <a:chExt cx="2832" cy="2775"/>
          </a:xfrm>
        </p:grpSpPr>
        <p:grpSp>
          <p:nvGrpSpPr>
            <p:cNvPr id="2062" name="Group 4"/>
            <p:cNvGrpSpPr>
              <a:grpSpLocks/>
            </p:cNvGrpSpPr>
            <p:nvPr/>
          </p:nvGrpSpPr>
          <p:grpSpPr bwMode="auto">
            <a:xfrm>
              <a:off x="480" y="1200"/>
              <a:ext cx="2448" cy="2352"/>
              <a:chOff x="1056" y="1018"/>
              <a:chExt cx="3312" cy="2352"/>
            </a:xfrm>
          </p:grpSpPr>
          <p:sp>
            <p:nvSpPr>
              <p:cNvPr id="2065" name="Line 5"/>
              <p:cNvSpPr>
                <a:spLocks noChangeShapeType="1"/>
              </p:cNvSpPr>
              <p:nvPr/>
            </p:nvSpPr>
            <p:spPr bwMode="auto">
              <a:xfrm>
                <a:off x="1056" y="101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6" name="Line 6"/>
              <p:cNvSpPr>
                <a:spLocks noChangeShapeType="1"/>
              </p:cNvSpPr>
              <p:nvPr/>
            </p:nvSpPr>
            <p:spPr bwMode="auto">
              <a:xfrm>
                <a:off x="1056" y="3370"/>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63" name="Text Box 7"/>
            <p:cNvSpPr txBox="1">
              <a:spLocks noChangeArrowheads="1"/>
            </p:cNvSpPr>
            <p:nvPr/>
          </p:nvSpPr>
          <p:spPr bwMode="auto">
            <a:xfrm>
              <a:off x="336" y="960"/>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p>
          </p:txBody>
        </p:sp>
        <p:sp>
          <p:nvSpPr>
            <p:cNvPr id="2064" name="Text Box 8"/>
            <p:cNvSpPr txBox="1">
              <a:spLocks noChangeArrowheads="1"/>
            </p:cNvSpPr>
            <p:nvPr/>
          </p:nvSpPr>
          <p:spPr bwMode="auto">
            <a:xfrm>
              <a:off x="2880" y="3456"/>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p>
          </p:txBody>
        </p:sp>
      </p:grpSp>
      <p:graphicFrame>
        <p:nvGraphicFramePr>
          <p:cNvPr id="2050" name="Object 2"/>
          <p:cNvGraphicFramePr>
            <a:graphicFrameLocks noChangeAspect="1"/>
          </p:cNvGraphicFramePr>
          <p:nvPr/>
        </p:nvGraphicFramePr>
        <p:xfrm>
          <a:off x="4948238" y="2532063"/>
          <a:ext cx="1770062" cy="484187"/>
        </p:xfrm>
        <a:graphic>
          <a:graphicData uri="http://schemas.openxmlformats.org/presentationml/2006/ole">
            <mc:AlternateContent xmlns:mc="http://schemas.openxmlformats.org/markup-compatibility/2006">
              <mc:Choice xmlns:v="urn:schemas-microsoft-com:vml" Requires="v">
                <p:oleObj spid="_x0000_s2060" name="Equation" r:id="rId4" imgW="838080" imgH="228600" progId="Equation.DSMT4">
                  <p:embed/>
                </p:oleObj>
              </mc:Choice>
              <mc:Fallback>
                <p:oleObj name="Equation" r:id="rId4" imgW="8380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8238" y="2532063"/>
                        <a:ext cx="1770062"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Line 10"/>
          <p:cNvSpPr>
            <a:spLocks noChangeShapeType="1"/>
          </p:cNvSpPr>
          <p:nvPr/>
        </p:nvSpPr>
        <p:spPr bwMode="auto">
          <a:xfrm flipV="1">
            <a:off x="1135063" y="4386263"/>
            <a:ext cx="1057275" cy="152241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11"/>
          <p:cNvSpPr>
            <a:spLocks noChangeShapeType="1"/>
          </p:cNvSpPr>
          <p:nvPr/>
        </p:nvSpPr>
        <p:spPr bwMode="auto">
          <a:xfrm flipV="1">
            <a:off x="1136650" y="3275013"/>
            <a:ext cx="3276600" cy="2632075"/>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2"/>
          <p:cNvGrpSpPr>
            <a:grpSpLocks/>
          </p:cNvGrpSpPr>
          <p:nvPr/>
        </p:nvGrpSpPr>
        <p:grpSpPr bwMode="auto">
          <a:xfrm>
            <a:off x="1892300" y="4902200"/>
            <a:ext cx="2298700" cy="847725"/>
            <a:chOff x="1192" y="2913"/>
            <a:chExt cx="1448" cy="534"/>
          </a:xfrm>
        </p:grpSpPr>
        <p:sp>
          <p:nvSpPr>
            <p:cNvPr id="2060" name="Line 13"/>
            <p:cNvSpPr>
              <a:spLocks noChangeShapeType="1"/>
            </p:cNvSpPr>
            <p:nvPr/>
          </p:nvSpPr>
          <p:spPr bwMode="auto">
            <a:xfrm flipH="1" flipV="1">
              <a:off x="1192" y="2913"/>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 name="Text Box 14"/>
            <p:cNvSpPr txBox="1">
              <a:spLocks noChangeArrowheads="1"/>
            </p:cNvSpPr>
            <p:nvPr/>
          </p:nvSpPr>
          <p:spPr bwMode="auto">
            <a:xfrm>
              <a:off x="1488" y="3168"/>
              <a:ext cx="1152" cy="27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latin typeface="Tahoma" pitchFamily="34" charset="0"/>
                </a:rPr>
                <a:t>slope = </a:t>
              </a:r>
              <a:r>
                <a:rPr lang="en-US" sz="2300" i="1">
                  <a:latin typeface="Tahoma" pitchFamily="34" charset="0"/>
                </a:rPr>
                <a:t>APC</a:t>
              </a:r>
            </a:p>
          </p:txBody>
        </p:sp>
      </p:grpSp>
      <p:sp>
        <p:nvSpPr>
          <p:cNvPr id="38927" name="Line 15"/>
          <p:cNvSpPr>
            <a:spLocks noChangeShapeType="1"/>
          </p:cNvSpPr>
          <p:nvPr/>
        </p:nvSpPr>
        <p:spPr bwMode="auto">
          <a:xfrm flipH="1" flipV="1">
            <a:off x="2514600" y="4849813"/>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 name="Line 16"/>
          <p:cNvSpPr>
            <a:spLocks noChangeShapeType="1"/>
          </p:cNvSpPr>
          <p:nvPr/>
        </p:nvSpPr>
        <p:spPr bwMode="auto">
          <a:xfrm flipV="1">
            <a:off x="1125538" y="2967038"/>
            <a:ext cx="3906837" cy="19526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Rectangle 17"/>
          <p:cNvSpPr>
            <a:spLocks noChangeArrowheads="1"/>
          </p:cNvSpPr>
          <p:nvPr/>
        </p:nvSpPr>
        <p:spPr bwMode="auto">
          <a:xfrm>
            <a:off x="1752600" y="1485900"/>
            <a:ext cx="6424613" cy="9144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45000"/>
              </a:spcBef>
              <a:buClr>
                <a:srgbClr val="008080"/>
              </a:buClr>
              <a:buSzPct val="120000"/>
              <a:buFont typeface="Wingdings" pitchFamily="2" charset="2"/>
              <a:buNone/>
              <a:defRPr/>
            </a:pPr>
            <a:r>
              <a:rPr lang="en-US" sz="2500" dirty="0"/>
              <a:t>As income rises, consumers save a bigger fraction of their income, so </a:t>
            </a:r>
            <a:r>
              <a:rPr lang="en-US" sz="2500" i="1" dirty="0"/>
              <a:t>APC</a:t>
            </a:r>
            <a:r>
              <a:rPr lang="en-US" sz="2500" dirty="0"/>
              <a:t> falls. </a:t>
            </a:r>
          </a:p>
        </p:txBody>
      </p:sp>
      <p:graphicFrame>
        <p:nvGraphicFramePr>
          <p:cNvPr id="38930" name="Object 3"/>
          <p:cNvGraphicFramePr>
            <a:graphicFrameLocks noChangeAspect="1"/>
          </p:cNvGraphicFramePr>
          <p:nvPr/>
        </p:nvGraphicFramePr>
        <p:xfrm>
          <a:off x="5508625" y="4171950"/>
          <a:ext cx="2736850" cy="949325"/>
        </p:xfrm>
        <a:graphic>
          <a:graphicData uri="http://schemas.openxmlformats.org/presentationml/2006/ole">
            <mc:AlternateContent xmlns:mc="http://schemas.openxmlformats.org/markup-compatibility/2006">
              <mc:Choice xmlns:v="urn:schemas-microsoft-com:vml" Requires="v">
                <p:oleObj spid="_x0000_s2061" name="Equation" r:id="rId6" imgW="1244520" imgH="431640" progId="Equation.DSMT4">
                  <p:embed/>
                </p:oleObj>
              </mc:Choice>
              <mc:Fallback>
                <p:oleObj name="Equation" r:id="rId6" imgW="12445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4171950"/>
                        <a:ext cx="27368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328885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30"/>
                                        </p:tgtEl>
                                        <p:attrNameLst>
                                          <p:attrName>style.visibility</p:attrName>
                                        </p:attrNameLst>
                                      </p:cBhvr>
                                      <p:to>
                                        <p:strVal val="visible"/>
                                      </p:to>
                                    </p:set>
                                    <p:animEffect transition="in" filter="fade">
                                      <p:cBhvr>
                                        <p:cTn id="7" dur="500"/>
                                        <p:tgtEl>
                                          <p:spTgt spid="38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29"/>
                                        </p:tgtEl>
                                        <p:attrNameLst>
                                          <p:attrName>style.visibility</p:attrName>
                                        </p:attrNameLst>
                                      </p:cBhvr>
                                      <p:to>
                                        <p:strVal val="visible"/>
                                      </p:to>
                                    </p:set>
                                    <p:animEffect transition="in" filter="fade">
                                      <p:cBhvr>
                                        <p:cTn id="12" dur="500"/>
                                        <p:tgtEl>
                                          <p:spTgt spid="389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8922"/>
                                        </p:tgtEl>
                                        <p:attrNameLst>
                                          <p:attrName>style.visibility</p:attrName>
                                        </p:attrNameLst>
                                      </p:cBhvr>
                                      <p:to>
                                        <p:strVal val="visible"/>
                                      </p:to>
                                    </p:set>
                                    <p:animEffect transition="in" filter="strips(upRight)">
                                      <p:cBhvr>
                                        <p:cTn id="17" dur="500"/>
                                        <p:tgtEl>
                                          <p:spTgt spid="389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8923"/>
                                        </p:tgtEl>
                                        <p:attrNameLst>
                                          <p:attrName>style.visibility</p:attrName>
                                        </p:attrNameLst>
                                      </p:cBhvr>
                                      <p:to>
                                        <p:strVal val="visible"/>
                                      </p:to>
                                    </p:set>
                                    <p:animEffect transition="in" filter="strips(upRight)">
                                      <p:cBhvr>
                                        <p:cTn id="27" dur="500"/>
                                        <p:tgtEl>
                                          <p:spTgt spid="38923"/>
                                        </p:tgtEl>
                                      </p:cBhvr>
                                    </p:animEffect>
                                  </p:childTnLst>
                                </p:cTn>
                              </p:par>
                            </p:childTnLst>
                          </p:cTn>
                        </p:par>
                        <p:par>
                          <p:cTn id="28" fill="hold" nodeType="afterGroup">
                            <p:stCondLst>
                              <p:cond delay="500"/>
                            </p:stCondLst>
                            <p:childTnLst>
                              <p:par>
                                <p:cTn id="29" presetID="18" presetClass="entr" presetSubtype="9" fill="hold" grpId="0" nodeType="afterEffect">
                                  <p:stCondLst>
                                    <p:cond delay="0"/>
                                  </p:stCondLst>
                                  <p:childTnLst>
                                    <p:set>
                                      <p:cBhvr>
                                        <p:cTn id="30" dur="1" fill="hold">
                                          <p:stCondLst>
                                            <p:cond delay="0"/>
                                          </p:stCondLst>
                                        </p:cTn>
                                        <p:tgtEl>
                                          <p:spTgt spid="38927"/>
                                        </p:tgtEl>
                                        <p:attrNameLst>
                                          <p:attrName>style.visibility</p:attrName>
                                        </p:attrNameLst>
                                      </p:cBhvr>
                                      <p:to>
                                        <p:strVal val="visible"/>
                                      </p:to>
                                    </p:set>
                                    <p:animEffect transition="in" filter="strips(upLeft)">
                                      <p:cBhvr>
                                        <p:cTn id="31" dur="50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2" grpId="0" animBg="1"/>
      <p:bldP spid="38923" grpId="0" animBg="1"/>
      <p:bldP spid="38927" grpId="0" animBg="1"/>
      <p:bldP spid="3892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i="1" smtClean="0"/>
              <a:t>Early empirical successes:  </a:t>
            </a:r>
            <a:br>
              <a:rPr lang="en-US" i="1" smtClean="0"/>
            </a:br>
            <a:r>
              <a:rPr lang="en-US" smtClean="0"/>
              <a:t>Results from early studies</a:t>
            </a:r>
          </a:p>
        </p:txBody>
      </p:sp>
      <p:sp>
        <p:nvSpPr>
          <p:cNvPr id="20483" name="Rectangle 5"/>
          <p:cNvSpPr>
            <a:spLocks noGrp="1" noChangeArrowheads="1"/>
          </p:cNvSpPr>
          <p:nvPr>
            <p:ph type="body" idx="1"/>
          </p:nvPr>
        </p:nvSpPr>
        <p:spPr/>
        <p:txBody>
          <a:bodyPr/>
          <a:lstStyle/>
          <a:p>
            <a:r>
              <a:rPr lang="en-US" dirty="0" smtClean="0"/>
              <a:t>Households with higher incomes:</a:t>
            </a:r>
          </a:p>
          <a:p>
            <a:pPr lvl="1"/>
            <a:r>
              <a:rPr lang="en-US" dirty="0" smtClean="0"/>
              <a:t>consume more, so </a:t>
            </a:r>
            <a:r>
              <a:rPr lang="en-US" i="1" dirty="0" smtClean="0">
                <a:sym typeface="Symbol" pitchFamily="18" charset="2"/>
              </a:rPr>
              <a:t>MPC</a:t>
            </a:r>
            <a:r>
              <a:rPr lang="en-US" dirty="0" smtClean="0">
                <a:sym typeface="Symbol" pitchFamily="18" charset="2"/>
              </a:rPr>
              <a:t> &gt; 0</a:t>
            </a:r>
            <a:endParaRPr lang="en-US" dirty="0" smtClean="0"/>
          </a:p>
          <a:p>
            <a:pPr lvl="1"/>
            <a:r>
              <a:rPr lang="en-US" dirty="0" smtClean="0"/>
              <a:t>save more, so </a:t>
            </a:r>
            <a:r>
              <a:rPr lang="en-US" i="1" dirty="0" smtClean="0">
                <a:sym typeface="Symbol" pitchFamily="18" charset="2"/>
              </a:rPr>
              <a:t>MPC</a:t>
            </a:r>
            <a:r>
              <a:rPr lang="en-US" dirty="0" smtClean="0">
                <a:sym typeface="Symbol" pitchFamily="18" charset="2"/>
              </a:rPr>
              <a:t> &lt; 1</a:t>
            </a:r>
            <a:endParaRPr lang="en-US" dirty="0" smtClean="0"/>
          </a:p>
          <a:p>
            <a:pPr lvl="1"/>
            <a:r>
              <a:rPr lang="en-US" dirty="0" smtClean="0"/>
              <a:t>save a larger fraction of their income, </a:t>
            </a:r>
            <a:br>
              <a:rPr lang="en-US" dirty="0" smtClean="0"/>
            </a:br>
            <a:r>
              <a:rPr lang="en-US" dirty="0" smtClean="0"/>
              <a:t>so </a:t>
            </a:r>
            <a:r>
              <a:rPr lang="en-US" i="1" dirty="0" smtClean="0">
                <a:sym typeface="Symbol" pitchFamily="18" charset="2"/>
              </a:rPr>
              <a:t>APC</a:t>
            </a:r>
            <a:r>
              <a:rPr lang="en-US" dirty="0" smtClean="0">
                <a:sym typeface="Symbol" pitchFamily="18" charset="2"/>
              </a:rPr>
              <a:t> </a:t>
            </a:r>
            <a:r>
              <a:rPr lang="en-US" dirty="0" err="1" smtClean="0">
                <a:latin typeface="Wingdings 3" charset="2"/>
                <a:cs typeface="Wingdings 3" charset="2"/>
                <a:sym typeface="Symbol" pitchFamily="18" charset="2"/>
              </a:rPr>
              <a:t>i</a:t>
            </a:r>
            <a:r>
              <a:rPr lang="en-US" dirty="0" smtClean="0">
                <a:sym typeface="Symbol" pitchFamily="18" charset="2"/>
              </a:rPr>
              <a:t>  as </a:t>
            </a:r>
            <a:r>
              <a:rPr lang="en-US" b="1" i="1" dirty="0" smtClean="0">
                <a:sym typeface="Symbol" pitchFamily="18" charset="2"/>
              </a:rPr>
              <a:t>Y</a:t>
            </a:r>
            <a:r>
              <a:rPr lang="en-US" dirty="0" smtClean="0">
                <a:sym typeface="Symbol" pitchFamily="18" charset="2"/>
              </a:rPr>
              <a:t> </a:t>
            </a:r>
            <a:r>
              <a:rPr lang="en-US" dirty="0" smtClean="0">
                <a:latin typeface="Wingdings 3" charset="2"/>
                <a:cs typeface="Wingdings 3" charset="2"/>
                <a:sym typeface="Symbol" pitchFamily="18" charset="2"/>
              </a:rPr>
              <a:t>h</a:t>
            </a:r>
            <a:endParaRPr lang="en-US" dirty="0" smtClean="0">
              <a:latin typeface="Wingdings 3" charset="2"/>
              <a:cs typeface="Wingdings 3" charset="2"/>
            </a:endParaRPr>
          </a:p>
          <a:p>
            <a:r>
              <a:rPr lang="en-US" dirty="0" smtClean="0"/>
              <a:t>Very strong correlation between income and consumption:  income seemed to be the main determinant of consumption</a:t>
            </a:r>
          </a:p>
        </p:txBody>
      </p:sp>
    </p:spTree>
    <p:extLst>
      <p:ext uri="{BB962C8B-B14F-4D97-AF65-F5344CB8AC3E}">
        <p14:creationId xmlns:p14="http://schemas.microsoft.com/office/powerpoint/2010/main" val="21145052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z="3100" smtClean="0"/>
              <a:t>Problems for the </a:t>
            </a:r>
            <a:br>
              <a:rPr lang="en-US" sz="3100" smtClean="0"/>
            </a:br>
            <a:r>
              <a:rPr lang="en-US" sz="3100" smtClean="0"/>
              <a:t>Keynesian consumption function</a:t>
            </a:r>
          </a:p>
        </p:txBody>
      </p:sp>
      <p:sp>
        <p:nvSpPr>
          <p:cNvPr id="21507" name="Rectangle 5"/>
          <p:cNvSpPr>
            <a:spLocks noGrp="1" noChangeArrowheads="1"/>
          </p:cNvSpPr>
          <p:nvPr>
            <p:ph type="body" idx="1"/>
          </p:nvPr>
        </p:nvSpPr>
        <p:spPr/>
        <p:txBody>
          <a:bodyPr/>
          <a:lstStyle/>
          <a:p>
            <a:r>
              <a:rPr lang="en-US" dirty="0" smtClean="0"/>
              <a:t>Based on the Keynesian consumption function, economists predicted that </a:t>
            </a:r>
            <a:r>
              <a:rPr lang="en-US" b="1" i="1" dirty="0" smtClean="0"/>
              <a:t>C</a:t>
            </a:r>
            <a:r>
              <a:rPr lang="en-US" sz="1100" dirty="0" smtClean="0"/>
              <a:t> </a:t>
            </a:r>
            <a:r>
              <a:rPr lang="en-US" dirty="0" smtClean="0"/>
              <a:t> would grow more slowly than </a:t>
            </a:r>
            <a:r>
              <a:rPr lang="en-US" b="1" i="1" dirty="0" smtClean="0"/>
              <a:t>Y</a:t>
            </a:r>
            <a:r>
              <a:rPr lang="en-US" sz="1100" dirty="0" smtClean="0"/>
              <a:t> </a:t>
            </a:r>
            <a:r>
              <a:rPr lang="en-US" dirty="0" smtClean="0"/>
              <a:t> over time.  </a:t>
            </a:r>
          </a:p>
          <a:p>
            <a:r>
              <a:rPr lang="en-US" dirty="0" smtClean="0"/>
              <a:t>This prediction did not come true:</a:t>
            </a:r>
          </a:p>
          <a:p>
            <a:pPr lvl="1"/>
            <a:r>
              <a:rPr lang="en-US" dirty="0" smtClean="0"/>
              <a:t>As incomes grew, </a:t>
            </a:r>
            <a:r>
              <a:rPr lang="en-US" i="1" dirty="0" smtClean="0"/>
              <a:t>APC</a:t>
            </a:r>
            <a:r>
              <a:rPr lang="en-US" dirty="0" smtClean="0"/>
              <a:t> did not fall, </a:t>
            </a:r>
            <a:br>
              <a:rPr lang="en-US" dirty="0" smtClean="0"/>
            </a:br>
            <a:r>
              <a:rPr lang="en-US" dirty="0" smtClean="0"/>
              <a:t>and </a:t>
            </a:r>
            <a:r>
              <a:rPr lang="en-US" b="1" i="1" dirty="0" smtClean="0"/>
              <a:t>C</a:t>
            </a:r>
            <a:r>
              <a:rPr lang="en-US" sz="1100" dirty="0" smtClean="0"/>
              <a:t> </a:t>
            </a:r>
            <a:r>
              <a:rPr lang="en-US" dirty="0" smtClean="0"/>
              <a:t> grew at the same rate as income.  </a:t>
            </a:r>
          </a:p>
          <a:p>
            <a:pPr lvl="1"/>
            <a:r>
              <a:rPr lang="en-US" dirty="0" smtClean="0"/>
              <a:t>Simon Kuznets showed that </a:t>
            </a:r>
            <a:r>
              <a:rPr lang="en-US" b="1" i="1" dirty="0" smtClean="0"/>
              <a:t>C</a:t>
            </a:r>
            <a:r>
              <a:rPr lang="en-US" dirty="0" smtClean="0"/>
              <a:t>/</a:t>
            </a:r>
            <a:r>
              <a:rPr lang="en-US" b="1" i="1" dirty="0" smtClean="0"/>
              <a:t>Y</a:t>
            </a:r>
            <a:r>
              <a:rPr lang="en-US" sz="1100" dirty="0" smtClean="0"/>
              <a:t> </a:t>
            </a:r>
            <a:r>
              <a:rPr lang="en-US" dirty="0" smtClean="0"/>
              <a:t> was </a:t>
            </a:r>
            <a:br>
              <a:rPr lang="en-US" dirty="0" smtClean="0"/>
            </a:br>
            <a:r>
              <a:rPr lang="en-US" dirty="0" smtClean="0"/>
              <a:t>very stable from decade to decade. </a:t>
            </a:r>
          </a:p>
        </p:txBody>
      </p:sp>
    </p:spTree>
    <p:extLst>
      <p:ext uri="{BB962C8B-B14F-4D97-AF65-F5344CB8AC3E}">
        <p14:creationId xmlns:p14="http://schemas.microsoft.com/office/powerpoint/2010/main" val="15014760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5"/>
          <p:cNvSpPr>
            <a:spLocks noGrp="1" noChangeArrowheads="1"/>
          </p:cNvSpPr>
          <p:nvPr>
            <p:ph type="title"/>
          </p:nvPr>
        </p:nvSpPr>
        <p:spPr/>
        <p:txBody>
          <a:bodyPr/>
          <a:lstStyle/>
          <a:p>
            <a:r>
              <a:rPr lang="en-US" smtClean="0"/>
              <a:t>The Consumption Puzzle</a:t>
            </a:r>
          </a:p>
        </p:txBody>
      </p:sp>
      <p:grpSp>
        <p:nvGrpSpPr>
          <p:cNvPr id="22531" name="Group 3"/>
          <p:cNvGrpSpPr>
            <a:grpSpLocks/>
          </p:cNvGrpSpPr>
          <p:nvPr/>
        </p:nvGrpSpPr>
        <p:grpSpPr bwMode="auto">
          <a:xfrm>
            <a:off x="1404938" y="1833563"/>
            <a:ext cx="4495800" cy="4405312"/>
            <a:chOff x="336" y="960"/>
            <a:chExt cx="2832" cy="2775"/>
          </a:xfrm>
        </p:grpSpPr>
        <p:grpSp>
          <p:nvGrpSpPr>
            <p:cNvPr id="22538" name="Group 4"/>
            <p:cNvGrpSpPr>
              <a:grpSpLocks/>
            </p:cNvGrpSpPr>
            <p:nvPr/>
          </p:nvGrpSpPr>
          <p:grpSpPr bwMode="auto">
            <a:xfrm>
              <a:off x="480" y="1200"/>
              <a:ext cx="2448" cy="2352"/>
              <a:chOff x="1056" y="1018"/>
              <a:chExt cx="3312" cy="2352"/>
            </a:xfrm>
          </p:grpSpPr>
          <p:sp>
            <p:nvSpPr>
              <p:cNvPr id="22541" name="Line 5"/>
              <p:cNvSpPr>
                <a:spLocks noChangeShapeType="1"/>
              </p:cNvSpPr>
              <p:nvPr/>
            </p:nvSpPr>
            <p:spPr bwMode="auto">
              <a:xfrm>
                <a:off x="1056" y="101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6"/>
              <p:cNvSpPr>
                <a:spLocks noChangeShapeType="1"/>
              </p:cNvSpPr>
              <p:nvPr/>
            </p:nvSpPr>
            <p:spPr bwMode="auto">
              <a:xfrm>
                <a:off x="1056" y="3370"/>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539" name="Text Box 7"/>
            <p:cNvSpPr txBox="1">
              <a:spLocks noChangeArrowheads="1"/>
            </p:cNvSpPr>
            <p:nvPr/>
          </p:nvSpPr>
          <p:spPr bwMode="auto">
            <a:xfrm>
              <a:off x="336" y="960"/>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C</a:t>
              </a:r>
            </a:p>
          </p:txBody>
        </p:sp>
        <p:sp>
          <p:nvSpPr>
            <p:cNvPr id="22540" name="Text Box 8"/>
            <p:cNvSpPr txBox="1">
              <a:spLocks noChangeArrowheads="1"/>
            </p:cNvSpPr>
            <p:nvPr/>
          </p:nvSpPr>
          <p:spPr bwMode="auto">
            <a:xfrm>
              <a:off x="2880" y="3456"/>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latin typeface="Tahoma" pitchFamily="34" charset="0"/>
                </a:rPr>
                <a:t>Y</a:t>
              </a:r>
            </a:p>
          </p:txBody>
        </p:sp>
      </p:grpSp>
      <p:grpSp>
        <p:nvGrpSpPr>
          <p:cNvPr id="4" name="Group 9"/>
          <p:cNvGrpSpPr>
            <a:grpSpLocks/>
          </p:cNvGrpSpPr>
          <p:nvPr/>
        </p:nvGrpSpPr>
        <p:grpSpPr bwMode="auto">
          <a:xfrm>
            <a:off x="1638300" y="1604963"/>
            <a:ext cx="6711950" cy="4333875"/>
            <a:chOff x="716" y="816"/>
            <a:chExt cx="4228" cy="2730"/>
          </a:xfrm>
        </p:grpSpPr>
        <p:sp>
          <p:nvSpPr>
            <p:cNvPr id="22536" name="Line 10"/>
            <p:cNvSpPr>
              <a:spLocks noChangeShapeType="1"/>
            </p:cNvSpPr>
            <p:nvPr/>
          </p:nvSpPr>
          <p:spPr bwMode="auto">
            <a:xfrm flipV="1">
              <a:off x="716" y="1408"/>
              <a:ext cx="2142" cy="213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Rectangle 11"/>
            <p:cNvSpPr>
              <a:spLocks noChangeArrowheads="1"/>
            </p:cNvSpPr>
            <p:nvPr/>
          </p:nvSpPr>
          <p:spPr bwMode="auto">
            <a:xfrm>
              <a:off x="2928" y="816"/>
              <a:ext cx="2016" cy="76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10000"/>
                </a:spcBef>
                <a:buClr>
                  <a:srgbClr val="008080"/>
                </a:buClr>
                <a:buSzPct val="120000"/>
                <a:buFont typeface="Wingdings" pitchFamily="2" charset="2"/>
                <a:buNone/>
              </a:pPr>
              <a:r>
                <a:rPr lang="en-US" sz="2400" dirty="0"/>
                <a:t>Consumption function from long </a:t>
              </a:r>
              <a:r>
                <a:rPr lang="en-US" sz="2400" dirty="0" smtClean="0"/>
                <a:t>time-series </a:t>
              </a:r>
              <a:r>
                <a:rPr lang="en-US" sz="2400" dirty="0"/>
                <a:t>data (constant </a:t>
              </a:r>
              <a:r>
                <a:rPr lang="en-US" sz="2400" i="1" dirty="0"/>
                <a:t>APC </a:t>
              </a:r>
              <a:r>
                <a:rPr lang="en-US" sz="2400" dirty="0"/>
                <a:t>)</a:t>
              </a:r>
            </a:p>
          </p:txBody>
        </p:sp>
      </p:grpSp>
      <p:grpSp>
        <p:nvGrpSpPr>
          <p:cNvPr id="5" name="Group 12"/>
          <p:cNvGrpSpPr>
            <a:grpSpLocks/>
          </p:cNvGrpSpPr>
          <p:nvPr/>
        </p:nvGrpSpPr>
        <p:grpSpPr bwMode="auto">
          <a:xfrm>
            <a:off x="1627188" y="3233738"/>
            <a:ext cx="6342062" cy="2181225"/>
            <a:chOff x="709" y="1842"/>
            <a:chExt cx="3995" cy="1374"/>
          </a:xfrm>
        </p:grpSpPr>
        <p:sp>
          <p:nvSpPr>
            <p:cNvPr id="22534" name="Line 13"/>
            <p:cNvSpPr>
              <a:spLocks noChangeShapeType="1"/>
            </p:cNvSpPr>
            <p:nvPr/>
          </p:nvSpPr>
          <p:spPr bwMode="auto">
            <a:xfrm flipV="1">
              <a:off x="709" y="1842"/>
              <a:ext cx="2461" cy="123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Rectangle 14"/>
            <p:cNvSpPr>
              <a:spLocks noChangeArrowheads="1"/>
            </p:cNvSpPr>
            <p:nvPr/>
          </p:nvSpPr>
          <p:spPr bwMode="auto">
            <a:xfrm>
              <a:off x="2688" y="2208"/>
              <a:ext cx="2016" cy="100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10000"/>
                </a:spcBef>
                <a:buClr>
                  <a:srgbClr val="008080"/>
                </a:buClr>
                <a:buSzPct val="120000"/>
                <a:buFont typeface="Wingdings" pitchFamily="2" charset="2"/>
                <a:buNone/>
              </a:pPr>
              <a:r>
                <a:rPr lang="en-US" sz="2400"/>
                <a:t>Consumption function from cross-sectional household data </a:t>
              </a:r>
            </a:p>
            <a:p>
              <a:pPr>
                <a:lnSpc>
                  <a:spcPct val="105000"/>
                </a:lnSpc>
                <a:spcBef>
                  <a:spcPct val="10000"/>
                </a:spcBef>
                <a:buClr>
                  <a:srgbClr val="008080"/>
                </a:buClr>
                <a:buSzPct val="120000"/>
                <a:buFont typeface="Wingdings" pitchFamily="2" charset="2"/>
                <a:buNone/>
              </a:pPr>
              <a:r>
                <a:rPr lang="en-US" sz="2400"/>
                <a:t>(falling </a:t>
              </a:r>
              <a:r>
                <a:rPr lang="en-US" sz="2400" i="1"/>
                <a:t>APC </a:t>
              </a:r>
              <a:r>
                <a:rPr lang="en-US" sz="2400"/>
                <a:t>)</a:t>
              </a:r>
            </a:p>
          </p:txBody>
        </p:sp>
      </p:grpSp>
    </p:spTree>
    <p:extLst>
      <p:ext uri="{BB962C8B-B14F-4D97-AF65-F5344CB8AC3E}">
        <p14:creationId xmlns:p14="http://schemas.microsoft.com/office/powerpoint/2010/main" val="25053845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US" sz="3100" smtClean="0"/>
              <a:t>Irving Fisher and Intertemporal Choice</a:t>
            </a:r>
          </a:p>
        </p:txBody>
      </p:sp>
      <p:sp>
        <p:nvSpPr>
          <p:cNvPr id="23555" name="Rectangle 5"/>
          <p:cNvSpPr>
            <a:spLocks noGrp="1" noChangeArrowheads="1"/>
          </p:cNvSpPr>
          <p:nvPr>
            <p:ph type="body" idx="1"/>
          </p:nvPr>
        </p:nvSpPr>
        <p:spPr/>
        <p:txBody>
          <a:bodyPr/>
          <a:lstStyle/>
          <a:p>
            <a:r>
              <a:rPr lang="en-US" dirty="0" smtClean="0"/>
              <a:t>The basis for much subsequent work on consumption. </a:t>
            </a:r>
          </a:p>
          <a:p>
            <a:r>
              <a:rPr lang="en-US" dirty="0" smtClean="0"/>
              <a:t>Assumes consumer is forward-looking and chooses consumption for the present and future to maximize lifetime satisfaction.</a:t>
            </a:r>
          </a:p>
          <a:p>
            <a:r>
              <a:rPr lang="en-US" dirty="0" smtClean="0"/>
              <a:t>Consumer’s choices are subject to an </a:t>
            </a:r>
            <a:r>
              <a:rPr lang="en-US" b="1" dirty="0" err="1" smtClean="0">
                <a:solidFill>
                  <a:srgbClr val="CC0000"/>
                </a:solidFill>
              </a:rPr>
              <a:t>intertemporal</a:t>
            </a:r>
            <a:r>
              <a:rPr lang="en-US" b="1" dirty="0" smtClean="0">
                <a:solidFill>
                  <a:srgbClr val="CC0000"/>
                </a:solidFill>
              </a:rPr>
              <a:t> budget constraint</a:t>
            </a:r>
            <a:r>
              <a:rPr lang="en-US" dirty="0" smtClean="0"/>
              <a:t>, </a:t>
            </a:r>
            <a:br>
              <a:rPr lang="en-US" dirty="0" smtClean="0"/>
            </a:br>
            <a:r>
              <a:rPr lang="en-US" dirty="0" smtClean="0"/>
              <a:t>a measure of the total resources available for present and future consumption.</a:t>
            </a:r>
          </a:p>
        </p:txBody>
      </p:sp>
    </p:spTree>
    <p:extLst>
      <p:ext uri="{BB962C8B-B14F-4D97-AF65-F5344CB8AC3E}">
        <p14:creationId xmlns:p14="http://schemas.microsoft.com/office/powerpoint/2010/main" val="34594993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2328</TotalTime>
  <Words>2238</Words>
  <Application>Microsoft Macintosh PowerPoint</Application>
  <PresentationFormat>On-screen Show (4:3)</PresentationFormat>
  <Paragraphs>384</Paragraphs>
  <Slides>48</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14_Default Design</vt:lpstr>
      <vt:lpstr>Equation</vt:lpstr>
      <vt:lpstr>PowerPoint Presentation</vt:lpstr>
      <vt:lpstr>IN THIS CHAPTER, YOU WILL LEARN:</vt:lpstr>
      <vt:lpstr>Keynes’s conjectures</vt:lpstr>
      <vt:lpstr>The Keynesian consumption function</vt:lpstr>
      <vt:lpstr>The Keynesian consumption function</vt:lpstr>
      <vt:lpstr>Early empirical successes:   Results from early studies</vt:lpstr>
      <vt:lpstr>Problems for the  Keynesian consumption function</vt:lpstr>
      <vt:lpstr>The Consumption Puzzle</vt:lpstr>
      <vt:lpstr>Irving Fisher and Intertemporal Choice</vt:lpstr>
      <vt:lpstr>The basic two-period model</vt:lpstr>
      <vt:lpstr>Deriving the intertemporal  budget constraint</vt:lpstr>
      <vt:lpstr>The intertemporal budget constraint</vt:lpstr>
      <vt:lpstr>The intertemporal budget constraint</vt:lpstr>
      <vt:lpstr>The intertemporal budget constraint</vt:lpstr>
      <vt:lpstr>Consumer preferences</vt:lpstr>
      <vt:lpstr>Consumer preferences</vt:lpstr>
      <vt:lpstr>Optimization</vt:lpstr>
      <vt:lpstr>How C  responds to changes in Y </vt:lpstr>
      <vt:lpstr>Keynes vs. Fisher</vt:lpstr>
      <vt:lpstr>How C  responds to changes in r</vt:lpstr>
      <vt:lpstr>How C  responds to changes in r</vt:lpstr>
      <vt:lpstr>Constraints on borrowing</vt:lpstr>
      <vt:lpstr>Constraints on borrowing</vt:lpstr>
      <vt:lpstr>Constraints on borrowing</vt:lpstr>
      <vt:lpstr>Consumer optimization when the borrowing constraint is not binding</vt:lpstr>
      <vt:lpstr>Consumer optimization when the borrowing constraint is binding</vt:lpstr>
      <vt:lpstr>The Life-Cycle Hypothesis</vt:lpstr>
      <vt:lpstr>The Life-Cycle Hypothesis</vt:lpstr>
      <vt:lpstr>The Life-Cycle Hypothesis</vt:lpstr>
      <vt:lpstr>Implications of the Life-Cycle Hypothesis</vt:lpstr>
      <vt:lpstr>Implications of the Life-Cycle Hypothesis</vt:lpstr>
      <vt:lpstr>The Permanent Income Hypothesis</vt:lpstr>
      <vt:lpstr>The Permanent Income Hypothesis</vt:lpstr>
      <vt:lpstr>The Permanent Income Hypothesis</vt:lpstr>
      <vt:lpstr>PIH vs. LCH</vt:lpstr>
      <vt:lpstr>The Random-Walk Hypothesis</vt:lpstr>
      <vt:lpstr>The Random-Walk Hypothesis</vt:lpstr>
      <vt:lpstr>Implication of the R-W Hypothesis</vt:lpstr>
      <vt:lpstr>The Psychology of Instant Gratification</vt:lpstr>
      <vt:lpstr>The Psychology of Instant Gratification</vt:lpstr>
      <vt:lpstr>Two questions and time inconsistency</vt:lpstr>
      <vt:lpstr>Summing up</vt:lpstr>
      <vt:lpstr>CHAPTER SUMMARY</vt:lpstr>
      <vt:lpstr>CHAPTER SUMMARY</vt:lpstr>
      <vt:lpstr>CHAPTER SUMMARY</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218</cp:revision>
  <dcterms:created xsi:type="dcterms:W3CDTF">2006-04-29T00:50:43Z</dcterms:created>
  <dcterms:modified xsi:type="dcterms:W3CDTF">2015-05-28T15:54:58Z</dcterms:modified>
</cp:coreProperties>
</file>