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12.xml" ContentType="application/vnd.openxmlformats-officedocument.presentationml.notesSlide+xml"/>
  <Override PartName="/ppt/embeddings/oleObject6.bin" ContentType="application/vnd.openxmlformats-officedocument.oleObject"/>
  <Override PartName="/ppt/notesSlides/notesSlide13.xml" ContentType="application/vnd.openxmlformats-officedocument.presentationml.notesSlide+xml"/>
  <Override PartName="/ppt/embeddings/oleObject7.bin" ContentType="application/vnd.openxmlformats-officedocument.oleObject"/>
  <Override PartName="/ppt/notesSlides/notesSlide14.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5.xml" ContentType="application/vnd.openxmlformats-officedocument.presentationml.notesSlide+xml"/>
  <Override PartName="/ppt/embeddings/oleObject10.bin" ContentType="application/vnd.openxmlformats-officedocument.oleObject"/>
  <Override PartName="/ppt/notesSlides/notesSlide16.xml" ContentType="application/vnd.openxmlformats-officedocument.presentationml.notesSlide+xml"/>
  <Override PartName="/ppt/embeddings/oleObject11.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12.bin" ContentType="application/vnd.openxmlformats-officedocument.oleObject"/>
  <Override PartName="/ppt/notesSlides/notesSlide21.xml" ContentType="application/vnd.openxmlformats-officedocument.presentationml.notesSlide+xml"/>
  <Override PartName="/ppt/embeddings/oleObject13.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14.bin" ContentType="application/vnd.openxmlformats-officedocument.oleObject"/>
  <Override PartName="/ppt/notesSlides/notesSlide32.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33.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notesSlides/notesSlide34.xml" ContentType="application/vnd.openxmlformats-officedocument.presentationml.notesSlide+xml"/>
  <Override PartName="/ppt/charts/chart3.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4"/>
  </p:notesMasterIdLst>
  <p:sldIdLst>
    <p:sldId id="374" r:id="rId2"/>
    <p:sldId id="377" r:id="rId3"/>
    <p:sldId id="407"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1" r:id="rId26"/>
    <p:sldId id="432" r:id="rId27"/>
    <p:sldId id="433" r:id="rId28"/>
    <p:sldId id="434" r:id="rId29"/>
    <p:sldId id="435" r:id="rId30"/>
    <p:sldId id="436" r:id="rId31"/>
    <p:sldId id="437" r:id="rId32"/>
    <p:sldId id="438" r:id="rId33"/>
    <p:sldId id="439" r:id="rId34"/>
    <p:sldId id="441" r:id="rId35"/>
    <p:sldId id="442" r:id="rId36"/>
    <p:sldId id="443" r:id="rId37"/>
    <p:sldId id="444" r:id="rId38"/>
    <p:sldId id="445" r:id="rId39"/>
    <p:sldId id="446" r:id="rId40"/>
    <p:sldId id="447" r:id="rId41"/>
    <p:sldId id="378" r:id="rId42"/>
    <p:sldId id="406"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172">
          <p15:clr>
            <a:srgbClr val="A4A3A4"/>
          </p15:clr>
        </p15:guide>
        <p15:guide id="2" pos="49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3" autoAdjust="0"/>
    <p:restoredTop sz="81257" autoAdjust="0"/>
  </p:normalViewPr>
  <p:slideViewPr>
    <p:cSldViewPr snapToGrid="0">
      <p:cViewPr>
        <p:scale>
          <a:sx n="90" d="100"/>
          <a:sy n="90" d="100"/>
        </p:scale>
        <p:origin x="-1240" y="-7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32" d="100"/>
        <a:sy n="132" d="100"/>
      </p:scale>
      <p:origin x="0" y="0"/>
    </p:cViewPr>
  </p:sorterViewPr>
  <p:notesViewPr>
    <p:cSldViewPr snapToGrid="0">
      <p:cViewPr>
        <p:scale>
          <a:sx n="125" d="100"/>
          <a:sy n="125" d="100"/>
        </p:scale>
        <p:origin x="-1040" y="43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Chapter%2017\Investment%20and%20its%20componen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jacinto\Desktop\Powerpoints\Powerpoints%20Set%202\Chapter%2017\(!)The%20stock%20market%20and%20GDP%20(20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jacinto\Desktop\Powerpoints\Powerpoints%20Set%202\Chapter%2017\(!)%20U.S.%20Housing%20prices%20and%20housing%20starts%20(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26608851600039"/>
          <c:y val="0.0331336238198983"/>
          <c:w val="0.872976361023245"/>
          <c:h val="0.84976397966594"/>
        </c:manualLayout>
      </c:layout>
      <c:barChart>
        <c:barDir val="col"/>
        <c:grouping val="clustered"/>
        <c:varyColors val="0"/>
        <c:ser>
          <c:idx val="4"/>
          <c:order val="4"/>
          <c:tx>
            <c:strRef>
              <c:f>Sheet1!$G$5</c:f>
              <c:strCache>
                <c:ptCount val="1"/>
                <c:pt idx="0">
                  <c:v>Recession</c:v>
                </c:pt>
              </c:strCache>
            </c:strRef>
          </c:tx>
          <c:spPr>
            <a:solidFill>
              <a:srgbClr val="FFCCCC">
                <a:alpha val="50000"/>
              </a:srgbClr>
            </a:solidFill>
          </c:spPr>
          <c:invertIfNegative val="0"/>
          <c:cat>
            <c:numRef>
              <c:f>Sheet1!$B$6:$B$172</c:f>
              <c:numCache>
                <c:formatCode>0.00</c:formatCode>
                <c:ptCount val="167"/>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numCache>
            </c:numRef>
          </c:cat>
          <c:val>
            <c:numRef>
              <c:f>Sheet1!$G$6:$G$184</c:f>
              <c:numCache>
                <c:formatCode>General</c:formatCode>
                <c:ptCount val="179"/>
                <c:pt idx="0">
                  <c:v>1.0</c:v>
                </c:pt>
                <c:pt idx="1">
                  <c:v>1.0</c:v>
                </c:pt>
                <c:pt idx="2">
                  <c:v>1.0</c:v>
                </c:pt>
                <c:pt idx="3">
                  <c:v>1.0</c:v>
                </c:pt>
                <c:pt idx="15">
                  <c:v>1.0</c:v>
                </c:pt>
                <c:pt idx="16">
                  <c:v>1.0</c:v>
                </c:pt>
                <c:pt idx="17">
                  <c:v>1.0</c:v>
                </c:pt>
                <c:pt idx="18">
                  <c:v>1.0</c:v>
                </c:pt>
                <c:pt idx="19">
                  <c:v>1.0</c:v>
                </c:pt>
                <c:pt idx="20">
                  <c:v>1.0</c:v>
                </c:pt>
                <c:pt idx="40">
                  <c:v>1.0</c:v>
                </c:pt>
                <c:pt idx="41">
                  <c:v>1.0</c:v>
                </c:pt>
                <c:pt idx="42">
                  <c:v>1.0</c:v>
                </c:pt>
                <c:pt idx="46">
                  <c:v>1.0</c:v>
                </c:pt>
                <c:pt idx="47">
                  <c:v>1.0</c:v>
                </c:pt>
                <c:pt idx="48">
                  <c:v>1.0</c:v>
                </c:pt>
                <c:pt idx="49">
                  <c:v>1.0</c:v>
                </c:pt>
                <c:pt idx="50">
                  <c:v>1.0</c:v>
                </c:pt>
                <c:pt idx="51">
                  <c:v>1.0</c:v>
                </c:pt>
                <c:pt idx="82">
                  <c:v>1.0</c:v>
                </c:pt>
                <c:pt idx="83">
                  <c:v>1.0</c:v>
                </c:pt>
                <c:pt idx="84">
                  <c:v>1.0</c:v>
                </c:pt>
                <c:pt idx="124">
                  <c:v>1.0</c:v>
                </c:pt>
                <c:pt idx="125">
                  <c:v>1.0</c:v>
                </c:pt>
                <c:pt idx="126">
                  <c:v>1.0</c:v>
                </c:pt>
                <c:pt idx="151">
                  <c:v>1.0</c:v>
                </c:pt>
                <c:pt idx="152">
                  <c:v>1.0</c:v>
                </c:pt>
                <c:pt idx="153">
                  <c:v>1.0</c:v>
                </c:pt>
                <c:pt idx="154">
                  <c:v>1.0</c:v>
                </c:pt>
                <c:pt idx="155">
                  <c:v>1.0</c:v>
                </c:pt>
                <c:pt idx="156">
                  <c:v>1.0</c:v>
                </c:pt>
                <c:pt idx="157">
                  <c:v>1.0</c:v>
                </c:pt>
              </c:numCache>
            </c:numRef>
          </c:val>
        </c:ser>
        <c:dLbls>
          <c:showLegendKey val="0"/>
          <c:showVal val="0"/>
          <c:showCatName val="0"/>
          <c:showSerName val="0"/>
          <c:showPercent val="0"/>
          <c:showBubbleSize val="0"/>
        </c:dLbls>
        <c:gapWidth val="0"/>
        <c:overlap val="39"/>
        <c:axId val="-2118738424"/>
        <c:axId val="-2118916568"/>
      </c:barChart>
      <c:scatterChart>
        <c:scatterStyle val="lineMarker"/>
        <c:varyColors val="0"/>
        <c:ser>
          <c:idx val="0"/>
          <c:order val="0"/>
          <c:tx>
            <c:strRef>
              <c:f>Sheet1!$C$5</c:f>
              <c:strCache>
                <c:ptCount val="1"/>
                <c:pt idx="0">
                  <c:v>Total Investment</c:v>
                </c:pt>
              </c:strCache>
            </c:strRef>
          </c:tx>
          <c:spPr>
            <a:ln w="47625">
              <a:solidFill>
                <a:srgbClr val="0000FF"/>
              </a:solidFill>
            </a:ln>
          </c:spPr>
          <c:marker>
            <c:symbol val="none"/>
          </c:marker>
          <c:xVal>
            <c:numRef>
              <c:f>Sheet1!$B$6:$B$184</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Sheet1!$C$6:$C$184</c:f>
              <c:numCache>
                <c:formatCode>General</c:formatCode>
                <c:ptCount val="179"/>
                <c:pt idx="0">
                  <c:v>168.1</c:v>
                </c:pt>
                <c:pt idx="1">
                  <c:v>171.5</c:v>
                </c:pt>
                <c:pt idx="2">
                  <c:v>174.0</c:v>
                </c:pt>
                <c:pt idx="3">
                  <c:v>166.7</c:v>
                </c:pt>
                <c:pt idx="4">
                  <c:v>189.6</c:v>
                </c:pt>
                <c:pt idx="5">
                  <c:v>197.4</c:v>
                </c:pt>
                <c:pt idx="6">
                  <c:v>202.1</c:v>
                </c:pt>
                <c:pt idx="7">
                  <c:v>198.4</c:v>
                </c:pt>
                <c:pt idx="8">
                  <c:v>213.0</c:v>
                </c:pt>
                <c:pt idx="9">
                  <c:v>226.8</c:v>
                </c:pt>
                <c:pt idx="10">
                  <c:v>233.1</c:v>
                </c:pt>
                <c:pt idx="11">
                  <c:v>239.8</c:v>
                </c:pt>
                <c:pt idx="12">
                  <c:v>254.3</c:v>
                </c:pt>
                <c:pt idx="13">
                  <c:v>268.2</c:v>
                </c:pt>
                <c:pt idx="14">
                  <c:v>264.3</c:v>
                </c:pt>
                <c:pt idx="15">
                  <c:v>280.8</c:v>
                </c:pt>
                <c:pt idx="16">
                  <c:v>268.3</c:v>
                </c:pt>
                <c:pt idx="17">
                  <c:v>277.3999999999999</c:v>
                </c:pt>
                <c:pt idx="18">
                  <c:v>271.0</c:v>
                </c:pt>
                <c:pt idx="19">
                  <c:v>281.2999999999996</c:v>
                </c:pt>
                <c:pt idx="20">
                  <c:v>244.3</c:v>
                </c:pt>
                <c:pt idx="21">
                  <c:v>243.3</c:v>
                </c:pt>
                <c:pt idx="22">
                  <c:v>265.2</c:v>
                </c:pt>
                <c:pt idx="23">
                  <c:v>276.2</c:v>
                </c:pt>
                <c:pt idx="24">
                  <c:v>304.5999999999999</c:v>
                </c:pt>
                <c:pt idx="25">
                  <c:v>322.2</c:v>
                </c:pt>
                <c:pt idx="26">
                  <c:v>328.3</c:v>
                </c:pt>
                <c:pt idx="27">
                  <c:v>337.6</c:v>
                </c:pt>
                <c:pt idx="28">
                  <c:v>360.3</c:v>
                </c:pt>
                <c:pt idx="29">
                  <c:v>389.7</c:v>
                </c:pt>
                <c:pt idx="30">
                  <c:v>414.2</c:v>
                </c:pt>
                <c:pt idx="31">
                  <c:v>422.2</c:v>
                </c:pt>
                <c:pt idx="32">
                  <c:v>434.7999999999996</c:v>
                </c:pt>
                <c:pt idx="33">
                  <c:v>470.6</c:v>
                </c:pt>
                <c:pt idx="34">
                  <c:v>492.4</c:v>
                </c:pt>
                <c:pt idx="35">
                  <c:v>515.7</c:v>
                </c:pt>
                <c:pt idx="36">
                  <c:v>525.9</c:v>
                </c:pt>
                <c:pt idx="37">
                  <c:v>539.3</c:v>
                </c:pt>
                <c:pt idx="38">
                  <c:v>545.6</c:v>
                </c:pt>
                <c:pt idx="39">
                  <c:v>547.9</c:v>
                </c:pt>
                <c:pt idx="40">
                  <c:v>554.6</c:v>
                </c:pt>
                <c:pt idx="41">
                  <c:v>519.4</c:v>
                </c:pt>
                <c:pt idx="42">
                  <c:v>495.0</c:v>
                </c:pt>
                <c:pt idx="43">
                  <c:v>551.5</c:v>
                </c:pt>
                <c:pt idx="44">
                  <c:v>619.4</c:v>
                </c:pt>
                <c:pt idx="45">
                  <c:v>609.9000000000001</c:v>
                </c:pt>
                <c:pt idx="46">
                  <c:v>652.3000000000001</c:v>
                </c:pt>
                <c:pt idx="47">
                  <c:v>643.4</c:v>
                </c:pt>
                <c:pt idx="48">
                  <c:v>588.3000000000001</c:v>
                </c:pt>
                <c:pt idx="49">
                  <c:v>593.6</c:v>
                </c:pt>
                <c:pt idx="50">
                  <c:v>592.9</c:v>
                </c:pt>
                <c:pt idx="51">
                  <c:v>549.2</c:v>
                </c:pt>
                <c:pt idx="52">
                  <c:v>565.5</c:v>
                </c:pt>
                <c:pt idx="53">
                  <c:v>613.7</c:v>
                </c:pt>
                <c:pt idx="54">
                  <c:v>652.3</c:v>
                </c:pt>
                <c:pt idx="55">
                  <c:v>718.5</c:v>
                </c:pt>
                <c:pt idx="56">
                  <c:v>790.9</c:v>
                </c:pt>
                <c:pt idx="57">
                  <c:v>818.8999999999999</c:v>
                </c:pt>
                <c:pt idx="58">
                  <c:v>838.8</c:v>
                </c:pt>
                <c:pt idx="59">
                  <c:v>831.8</c:v>
                </c:pt>
                <c:pt idx="60">
                  <c:v>809.8</c:v>
                </c:pt>
                <c:pt idx="61">
                  <c:v>827.0000000000001</c:v>
                </c:pt>
                <c:pt idx="62">
                  <c:v>822.1</c:v>
                </c:pt>
                <c:pt idx="63">
                  <c:v>859.6</c:v>
                </c:pt>
                <c:pt idx="64">
                  <c:v>863.4</c:v>
                </c:pt>
                <c:pt idx="65">
                  <c:v>855.3000000000001</c:v>
                </c:pt>
                <c:pt idx="66">
                  <c:v>835.9</c:v>
                </c:pt>
                <c:pt idx="67">
                  <c:v>842.1000000000001</c:v>
                </c:pt>
                <c:pt idx="68">
                  <c:v>871.3</c:v>
                </c:pt>
                <c:pt idx="69">
                  <c:v>874.6</c:v>
                </c:pt>
                <c:pt idx="70">
                  <c:v>876.5</c:v>
                </c:pt>
                <c:pt idx="71">
                  <c:v>946.4</c:v>
                </c:pt>
                <c:pt idx="72">
                  <c:v>908.6</c:v>
                </c:pt>
                <c:pt idx="73">
                  <c:v>934.5</c:v>
                </c:pt>
                <c:pt idx="74">
                  <c:v>942.0</c:v>
                </c:pt>
                <c:pt idx="75">
                  <c:v>962.7</c:v>
                </c:pt>
                <c:pt idx="76">
                  <c:v>1005.3</c:v>
                </c:pt>
                <c:pt idx="77">
                  <c:v>1001.0</c:v>
                </c:pt>
                <c:pt idx="78">
                  <c:v>996.5</c:v>
                </c:pt>
                <c:pt idx="79">
                  <c:v>996.0</c:v>
                </c:pt>
                <c:pt idx="80">
                  <c:v>1010.9</c:v>
                </c:pt>
                <c:pt idx="81">
                  <c:v>1014.8</c:v>
                </c:pt>
                <c:pt idx="82">
                  <c:v>1000.7</c:v>
                </c:pt>
                <c:pt idx="83">
                  <c:v>947.6000000000001</c:v>
                </c:pt>
                <c:pt idx="84">
                  <c:v>924.6</c:v>
                </c:pt>
                <c:pt idx="85">
                  <c:v>926.6</c:v>
                </c:pt>
                <c:pt idx="86">
                  <c:v>947.4</c:v>
                </c:pt>
                <c:pt idx="87">
                  <c:v>978.8000000000001</c:v>
                </c:pt>
                <c:pt idx="88">
                  <c:v>956.8000000000001</c:v>
                </c:pt>
                <c:pt idx="89">
                  <c:v>1013.1</c:v>
                </c:pt>
                <c:pt idx="90">
                  <c:v>1024.2</c:v>
                </c:pt>
                <c:pt idx="91">
                  <c:v>1057.9</c:v>
                </c:pt>
                <c:pt idx="92">
                  <c:v>1083.9</c:v>
                </c:pt>
                <c:pt idx="93">
                  <c:v>1094.5</c:v>
                </c:pt>
                <c:pt idx="94">
                  <c:v>1095.9</c:v>
                </c:pt>
                <c:pt idx="95">
                  <c:v>1153.0</c:v>
                </c:pt>
                <c:pt idx="96">
                  <c:v>1202.1</c:v>
                </c:pt>
                <c:pt idx="97">
                  <c:v>1265.0</c:v>
                </c:pt>
                <c:pt idx="98">
                  <c:v>1251.5</c:v>
                </c:pt>
                <c:pt idx="99">
                  <c:v>1307.1</c:v>
                </c:pt>
                <c:pt idx="100">
                  <c:v>1327.3</c:v>
                </c:pt>
                <c:pt idx="101">
                  <c:v>1303.9</c:v>
                </c:pt>
                <c:pt idx="102">
                  <c:v>1303.2</c:v>
                </c:pt>
                <c:pt idx="103">
                  <c:v>1335.5</c:v>
                </c:pt>
                <c:pt idx="104">
                  <c:v>1355.2</c:v>
                </c:pt>
                <c:pt idx="105">
                  <c:v>1418.5</c:v>
                </c:pt>
                <c:pt idx="106">
                  <c:v>1474.5</c:v>
                </c:pt>
                <c:pt idx="107">
                  <c:v>1480.0</c:v>
                </c:pt>
                <c:pt idx="108">
                  <c:v>1522.0</c:v>
                </c:pt>
                <c:pt idx="109">
                  <c:v>1589.9</c:v>
                </c:pt>
                <c:pt idx="110">
                  <c:v>1625.3</c:v>
                </c:pt>
                <c:pt idx="111">
                  <c:v>1645.4</c:v>
                </c:pt>
                <c:pt idx="112">
                  <c:v>1712.3</c:v>
                </c:pt>
                <c:pt idx="113">
                  <c:v>1694.7</c:v>
                </c:pt>
                <c:pt idx="114">
                  <c:v>1739.8</c:v>
                </c:pt>
                <c:pt idx="115">
                  <c:v>1794.4</c:v>
                </c:pt>
                <c:pt idx="116">
                  <c:v>1850.7</c:v>
                </c:pt>
                <c:pt idx="117">
                  <c:v>1845.8</c:v>
                </c:pt>
                <c:pt idx="118">
                  <c:v>1890.9</c:v>
                </c:pt>
                <c:pt idx="119">
                  <c:v>1949.4</c:v>
                </c:pt>
                <c:pt idx="120">
                  <c:v>1945.9</c:v>
                </c:pt>
                <c:pt idx="121">
                  <c:v>2071.7</c:v>
                </c:pt>
                <c:pt idx="122">
                  <c:v>2055.8</c:v>
                </c:pt>
                <c:pt idx="123">
                  <c:v>2061.5</c:v>
                </c:pt>
                <c:pt idx="124">
                  <c:v>1967.6</c:v>
                </c:pt>
                <c:pt idx="125">
                  <c:v>1967.0</c:v>
                </c:pt>
                <c:pt idx="126">
                  <c:v>1937.3</c:v>
                </c:pt>
                <c:pt idx="127">
                  <c:v>1842.8</c:v>
                </c:pt>
                <c:pt idx="128">
                  <c:v>1910.0</c:v>
                </c:pt>
                <c:pt idx="129">
                  <c:v>1925.5</c:v>
                </c:pt>
                <c:pt idx="130">
                  <c:v>1927.9</c:v>
                </c:pt>
                <c:pt idx="131">
                  <c:v>1936.5</c:v>
                </c:pt>
                <c:pt idx="132">
                  <c:v>1960.2</c:v>
                </c:pt>
                <c:pt idx="133">
                  <c:v>1970.6</c:v>
                </c:pt>
                <c:pt idx="134">
                  <c:v>2048.2</c:v>
                </c:pt>
                <c:pt idx="135">
                  <c:v>2132.8</c:v>
                </c:pt>
                <c:pt idx="136">
                  <c:v>2155.2</c:v>
                </c:pt>
                <c:pt idx="137">
                  <c:v>2259.5</c:v>
                </c:pt>
                <c:pt idx="138">
                  <c:v>2311.3</c:v>
                </c:pt>
                <c:pt idx="139">
                  <c:v>2380.7</c:v>
                </c:pt>
                <c:pt idx="140">
                  <c:v>2475.1</c:v>
                </c:pt>
                <c:pt idx="141">
                  <c:v>2469.5</c:v>
                </c:pt>
                <c:pt idx="142">
                  <c:v>2527.2</c:v>
                </c:pt>
                <c:pt idx="143">
                  <c:v>2636.5</c:v>
                </c:pt>
                <c:pt idx="144">
                  <c:v>2699.7</c:v>
                </c:pt>
                <c:pt idx="145">
                  <c:v>2697.0</c:v>
                </c:pt>
                <c:pt idx="146">
                  <c:v>2684.4</c:v>
                </c:pt>
                <c:pt idx="147">
                  <c:v>2641.6</c:v>
                </c:pt>
                <c:pt idx="148">
                  <c:v>2634.2</c:v>
                </c:pt>
                <c:pt idx="149">
                  <c:v>2671.9</c:v>
                </c:pt>
                <c:pt idx="150">
                  <c:v>2658.2</c:v>
                </c:pt>
                <c:pt idx="151">
                  <c:v>2610.6</c:v>
                </c:pt>
                <c:pt idx="152">
                  <c:v>2527.0</c:v>
                </c:pt>
                <c:pt idx="153">
                  <c:v>2493.2</c:v>
                </c:pt>
                <c:pt idx="154">
                  <c:v>2435.9</c:v>
                </c:pt>
                <c:pt idx="155">
                  <c:v>2243.2</c:v>
                </c:pt>
                <c:pt idx="156">
                  <c:v>1972.2</c:v>
                </c:pt>
                <c:pt idx="157">
                  <c:v>1825.9</c:v>
                </c:pt>
                <c:pt idx="158">
                  <c:v>1786.4</c:v>
                </c:pt>
                <c:pt idx="159">
                  <c:v>1928.0</c:v>
                </c:pt>
                <c:pt idx="160">
                  <c:v>1989.6</c:v>
                </c:pt>
                <c:pt idx="161">
                  <c:v>2092.7</c:v>
                </c:pt>
                <c:pt idx="162">
                  <c:v>2164.5</c:v>
                </c:pt>
                <c:pt idx="163">
                  <c:v>2156.4</c:v>
                </c:pt>
                <c:pt idx="164">
                  <c:v>2123.5</c:v>
                </c:pt>
                <c:pt idx="165">
                  <c:v>2212.6</c:v>
                </c:pt>
                <c:pt idx="166">
                  <c:v>2228.2</c:v>
                </c:pt>
                <c:pt idx="167">
                  <c:v>2395.1</c:v>
                </c:pt>
                <c:pt idx="168">
                  <c:v>2445.4</c:v>
                </c:pt>
                <c:pt idx="169">
                  <c:v>2489.3</c:v>
                </c:pt>
                <c:pt idx="170">
                  <c:v>2500.4</c:v>
                </c:pt>
                <c:pt idx="171">
                  <c:v>2481.4</c:v>
                </c:pt>
                <c:pt idx="172">
                  <c:v>2543.4</c:v>
                </c:pt>
                <c:pt idx="173">
                  <c:v>2594.6</c:v>
                </c:pt>
                <c:pt idx="174">
                  <c:v>2708.9</c:v>
                </c:pt>
                <c:pt idx="175">
                  <c:v>2745.1</c:v>
                </c:pt>
                <c:pt idx="176">
                  <c:v>2714.4</c:v>
                </c:pt>
                <c:pt idx="177">
                  <c:v>2843.7</c:v>
                </c:pt>
                <c:pt idx="178">
                  <c:v>2905.2</c:v>
                </c:pt>
              </c:numCache>
            </c:numRef>
          </c:yVal>
          <c:smooth val="0"/>
        </c:ser>
        <c:ser>
          <c:idx val="1"/>
          <c:order val="1"/>
          <c:tx>
            <c:strRef>
              <c:f>Sheet1!$D$4</c:f>
              <c:strCache>
                <c:ptCount val="1"/>
                <c:pt idx="0">
                  <c:v>Business Fixed Investment</c:v>
                </c:pt>
              </c:strCache>
            </c:strRef>
          </c:tx>
          <c:spPr>
            <a:ln w="47625">
              <a:solidFill>
                <a:srgbClr val="FF6600"/>
              </a:solidFill>
            </a:ln>
          </c:spPr>
          <c:marker>
            <c:symbol val="none"/>
          </c:marker>
          <c:xVal>
            <c:numRef>
              <c:f>Sheet1!$B$6:$B$184</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Sheet1!$D$6:$D$184</c:f>
              <c:numCache>
                <c:formatCode>0.0</c:formatCode>
                <c:ptCount val="179"/>
                <c:pt idx="0">
                  <c:v>123.8</c:v>
                </c:pt>
                <c:pt idx="1">
                  <c:v>125.0</c:v>
                </c:pt>
                <c:pt idx="2">
                  <c:v>126.3</c:v>
                </c:pt>
                <c:pt idx="3">
                  <c:v>123.5</c:v>
                </c:pt>
                <c:pt idx="4">
                  <c:v>126.3</c:v>
                </c:pt>
                <c:pt idx="5">
                  <c:v>129.5</c:v>
                </c:pt>
                <c:pt idx="6">
                  <c:v>131.2</c:v>
                </c:pt>
                <c:pt idx="7">
                  <c:v>134.7</c:v>
                </c:pt>
                <c:pt idx="8">
                  <c:v>140.6</c:v>
                </c:pt>
                <c:pt idx="9">
                  <c:v>144.0</c:v>
                </c:pt>
                <c:pt idx="10">
                  <c:v>147.0</c:v>
                </c:pt>
                <c:pt idx="11">
                  <c:v>155.0</c:v>
                </c:pt>
                <c:pt idx="12">
                  <c:v>162.8</c:v>
                </c:pt>
                <c:pt idx="13">
                  <c:v>171.3</c:v>
                </c:pt>
                <c:pt idx="14">
                  <c:v>176.6</c:v>
                </c:pt>
                <c:pt idx="15">
                  <c:v>180.1</c:v>
                </c:pt>
                <c:pt idx="16">
                  <c:v>183.4</c:v>
                </c:pt>
                <c:pt idx="17">
                  <c:v>188.8</c:v>
                </c:pt>
                <c:pt idx="18">
                  <c:v>194.5</c:v>
                </c:pt>
                <c:pt idx="19">
                  <c:v>197.6</c:v>
                </c:pt>
                <c:pt idx="20">
                  <c:v>193.1</c:v>
                </c:pt>
                <c:pt idx="21">
                  <c:v>193.3</c:v>
                </c:pt>
                <c:pt idx="22">
                  <c:v>197.8</c:v>
                </c:pt>
                <c:pt idx="23">
                  <c:v>202.9</c:v>
                </c:pt>
                <c:pt idx="24">
                  <c:v>209.5</c:v>
                </c:pt>
                <c:pt idx="25">
                  <c:v>215.0</c:v>
                </c:pt>
                <c:pt idx="26">
                  <c:v>222.6</c:v>
                </c:pt>
                <c:pt idx="27">
                  <c:v>230.2</c:v>
                </c:pt>
                <c:pt idx="28">
                  <c:v>243.3</c:v>
                </c:pt>
                <c:pt idx="29">
                  <c:v>253.7</c:v>
                </c:pt>
                <c:pt idx="30">
                  <c:v>263.3</c:v>
                </c:pt>
                <c:pt idx="31">
                  <c:v>275.8999999999999</c:v>
                </c:pt>
                <c:pt idx="32">
                  <c:v>282.3999999999999</c:v>
                </c:pt>
                <c:pt idx="33">
                  <c:v>309.3</c:v>
                </c:pt>
                <c:pt idx="34">
                  <c:v>325.1</c:v>
                </c:pt>
                <c:pt idx="35">
                  <c:v>341.4</c:v>
                </c:pt>
                <c:pt idx="36">
                  <c:v>356.7</c:v>
                </c:pt>
                <c:pt idx="37">
                  <c:v>364.3</c:v>
                </c:pt>
                <c:pt idx="38">
                  <c:v>383.0</c:v>
                </c:pt>
                <c:pt idx="39">
                  <c:v>391.3</c:v>
                </c:pt>
                <c:pt idx="40">
                  <c:v>404.5</c:v>
                </c:pt>
                <c:pt idx="41">
                  <c:v>394.7</c:v>
                </c:pt>
                <c:pt idx="42">
                  <c:v>405.7</c:v>
                </c:pt>
                <c:pt idx="43">
                  <c:v>422.8</c:v>
                </c:pt>
                <c:pt idx="44">
                  <c:v>443.0</c:v>
                </c:pt>
                <c:pt idx="45">
                  <c:v>462.9</c:v>
                </c:pt>
                <c:pt idx="46">
                  <c:v>482.1</c:v>
                </c:pt>
                <c:pt idx="47">
                  <c:v>503.8</c:v>
                </c:pt>
                <c:pt idx="48">
                  <c:v>500.1</c:v>
                </c:pt>
                <c:pt idx="49">
                  <c:v>490.1</c:v>
                </c:pt>
                <c:pt idx="50">
                  <c:v>478.7</c:v>
                </c:pt>
                <c:pt idx="51">
                  <c:v>471.5</c:v>
                </c:pt>
                <c:pt idx="52">
                  <c:v>462.1</c:v>
                </c:pt>
                <c:pt idx="53">
                  <c:v>466.4</c:v>
                </c:pt>
                <c:pt idx="54">
                  <c:v>485.4</c:v>
                </c:pt>
                <c:pt idx="55">
                  <c:v>514.7</c:v>
                </c:pt>
                <c:pt idx="56">
                  <c:v>531.5</c:v>
                </c:pt>
                <c:pt idx="57">
                  <c:v>558.3</c:v>
                </c:pt>
                <c:pt idx="58">
                  <c:v>576.6</c:v>
                </c:pt>
                <c:pt idx="59">
                  <c:v>590.9</c:v>
                </c:pt>
                <c:pt idx="60">
                  <c:v>599.4</c:v>
                </c:pt>
                <c:pt idx="61">
                  <c:v>609.1</c:v>
                </c:pt>
                <c:pt idx="62">
                  <c:v>604.4</c:v>
                </c:pt>
                <c:pt idx="63">
                  <c:v>618.1</c:v>
                </c:pt>
                <c:pt idx="64">
                  <c:v>613.5</c:v>
                </c:pt>
                <c:pt idx="65">
                  <c:v>605.0</c:v>
                </c:pt>
                <c:pt idx="66">
                  <c:v>602.0</c:v>
                </c:pt>
                <c:pt idx="67">
                  <c:v>610.6</c:v>
                </c:pt>
                <c:pt idx="68">
                  <c:v>596.6</c:v>
                </c:pt>
                <c:pt idx="69">
                  <c:v>608.4</c:v>
                </c:pt>
                <c:pt idx="70">
                  <c:v>625.5</c:v>
                </c:pt>
                <c:pt idx="71">
                  <c:v>630.5</c:v>
                </c:pt>
                <c:pt idx="72">
                  <c:v>641.5</c:v>
                </c:pt>
                <c:pt idx="73">
                  <c:v>659.4</c:v>
                </c:pt>
                <c:pt idx="74">
                  <c:v>666.3</c:v>
                </c:pt>
                <c:pt idx="75">
                  <c:v>681.9</c:v>
                </c:pt>
                <c:pt idx="76">
                  <c:v>696.3</c:v>
                </c:pt>
                <c:pt idx="77">
                  <c:v>708.9</c:v>
                </c:pt>
                <c:pt idx="78">
                  <c:v>731.2</c:v>
                </c:pt>
                <c:pt idx="79">
                  <c:v>727.5</c:v>
                </c:pt>
                <c:pt idx="80">
                  <c:v>740.9</c:v>
                </c:pt>
                <c:pt idx="81">
                  <c:v>734.2</c:v>
                </c:pt>
                <c:pt idx="82">
                  <c:v>744.3</c:v>
                </c:pt>
                <c:pt idx="83">
                  <c:v>737.6</c:v>
                </c:pt>
                <c:pt idx="84">
                  <c:v>729.8</c:v>
                </c:pt>
                <c:pt idx="85">
                  <c:v>726.8</c:v>
                </c:pt>
                <c:pt idx="86">
                  <c:v>720.1</c:v>
                </c:pt>
                <c:pt idx="87">
                  <c:v>717.6</c:v>
                </c:pt>
                <c:pt idx="88">
                  <c:v>714.2</c:v>
                </c:pt>
                <c:pt idx="89">
                  <c:v>736.7</c:v>
                </c:pt>
                <c:pt idx="90">
                  <c:v>748.6</c:v>
                </c:pt>
                <c:pt idx="91">
                  <c:v>768.3</c:v>
                </c:pt>
                <c:pt idx="92">
                  <c:v>776.6</c:v>
                </c:pt>
                <c:pt idx="93">
                  <c:v>792.4</c:v>
                </c:pt>
                <c:pt idx="94">
                  <c:v>798.4</c:v>
                </c:pt>
                <c:pt idx="95">
                  <c:v>829.5</c:v>
                </c:pt>
                <c:pt idx="96">
                  <c:v>841.1</c:v>
                </c:pt>
                <c:pt idx="97">
                  <c:v>855.7</c:v>
                </c:pt>
                <c:pt idx="98">
                  <c:v>871.9</c:v>
                </c:pt>
                <c:pt idx="99">
                  <c:v>906.6</c:v>
                </c:pt>
                <c:pt idx="100">
                  <c:v>944.3</c:v>
                </c:pt>
                <c:pt idx="101">
                  <c:v>956.6</c:v>
                </c:pt>
                <c:pt idx="102">
                  <c:v>965.5</c:v>
                </c:pt>
                <c:pt idx="103">
                  <c:v>982.5</c:v>
                </c:pt>
                <c:pt idx="104">
                  <c:v>1003.6</c:v>
                </c:pt>
                <c:pt idx="105">
                  <c:v>1026.6</c:v>
                </c:pt>
                <c:pt idx="106">
                  <c:v>1059.1</c:v>
                </c:pt>
                <c:pt idx="107">
                  <c:v>1083.5</c:v>
                </c:pt>
                <c:pt idx="108">
                  <c:v>1106.8</c:v>
                </c:pt>
                <c:pt idx="109">
                  <c:v>1129.2</c:v>
                </c:pt>
                <c:pt idx="110">
                  <c:v>1178.4</c:v>
                </c:pt>
                <c:pt idx="111">
                  <c:v>1181.9</c:v>
                </c:pt>
                <c:pt idx="112">
                  <c:v>1212.4</c:v>
                </c:pt>
                <c:pt idx="113">
                  <c:v>1246.1</c:v>
                </c:pt>
                <c:pt idx="114">
                  <c:v>1259.8</c:v>
                </c:pt>
                <c:pt idx="115">
                  <c:v>1292.9</c:v>
                </c:pt>
                <c:pt idx="116">
                  <c:v>1319.9</c:v>
                </c:pt>
                <c:pt idx="117">
                  <c:v>1351.4</c:v>
                </c:pt>
                <c:pt idx="118">
                  <c:v>1383.8</c:v>
                </c:pt>
                <c:pt idx="119">
                  <c:v>1391.4</c:v>
                </c:pt>
                <c:pt idx="120">
                  <c:v>1445.5</c:v>
                </c:pt>
                <c:pt idx="121">
                  <c:v>1494.7</c:v>
                </c:pt>
                <c:pt idx="122">
                  <c:v>1515.5</c:v>
                </c:pt>
                <c:pt idx="123">
                  <c:v>1519.4</c:v>
                </c:pt>
                <c:pt idx="124">
                  <c:v>1501.5</c:v>
                </c:pt>
                <c:pt idx="125">
                  <c:v>1467.6</c:v>
                </c:pt>
                <c:pt idx="126">
                  <c:v>1445.0</c:v>
                </c:pt>
                <c:pt idx="127">
                  <c:v>1401.5</c:v>
                </c:pt>
                <c:pt idx="128">
                  <c:v>1371.9</c:v>
                </c:pt>
                <c:pt idx="129">
                  <c:v>1351.6</c:v>
                </c:pt>
                <c:pt idx="130">
                  <c:v>1343.7</c:v>
                </c:pt>
                <c:pt idx="131">
                  <c:v>1328.4</c:v>
                </c:pt>
                <c:pt idx="132">
                  <c:v>1327.8</c:v>
                </c:pt>
                <c:pt idx="133">
                  <c:v>1359.1</c:v>
                </c:pt>
                <c:pt idx="134">
                  <c:v>1388.5</c:v>
                </c:pt>
                <c:pt idx="135">
                  <c:v>1411.5</c:v>
                </c:pt>
                <c:pt idx="136">
                  <c:v>1400.3</c:v>
                </c:pt>
                <c:pt idx="137">
                  <c:v>1440.2</c:v>
                </c:pt>
                <c:pt idx="138">
                  <c:v>1485.6</c:v>
                </c:pt>
                <c:pt idx="139">
                  <c:v>1526.5</c:v>
                </c:pt>
                <c:pt idx="140">
                  <c:v>1560.5</c:v>
                </c:pt>
                <c:pt idx="141">
                  <c:v>1595.2</c:v>
                </c:pt>
                <c:pt idx="142">
                  <c:v>1633.8</c:v>
                </c:pt>
                <c:pt idx="143">
                  <c:v>1656.4</c:v>
                </c:pt>
                <c:pt idx="144">
                  <c:v>1729.4</c:v>
                </c:pt>
                <c:pt idx="145">
                  <c:v>1761.0</c:v>
                </c:pt>
                <c:pt idx="146">
                  <c:v>1793.6</c:v>
                </c:pt>
                <c:pt idx="147">
                  <c:v>1821.2</c:v>
                </c:pt>
                <c:pt idx="148">
                  <c:v>1864.7</c:v>
                </c:pt>
                <c:pt idx="149">
                  <c:v>1907.5</c:v>
                </c:pt>
                <c:pt idx="150">
                  <c:v>1937.9</c:v>
                </c:pt>
                <c:pt idx="151">
                  <c:v>1972.3</c:v>
                </c:pt>
                <c:pt idx="152">
                  <c:v>1981.6</c:v>
                </c:pt>
                <c:pt idx="153">
                  <c:v>1978.7</c:v>
                </c:pt>
                <c:pt idx="154">
                  <c:v>1947.3</c:v>
                </c:pt>
                <c:pt idx="155">
                  <c:v>1856.2</c:v>
                </c:pt>
                <c:pt idx="156">
                  <c:v>1712.3</c:v>
                </c:pt>
                <c:pt idx="157">
                  <c:v>1637.5</c:v>
                </c:pt>
                <c:pt idx="158">
                  <c:v>1600.3</c:v>
                </c:pt>
                <c:pt idx="159">
                  <c:v>1583.6</c:v>
                </c:pt>
                <c:pt idx="160">
                  <c:v>1594.4</c:v>
                </c:pt>
                <c:pt idx="161">
                  <c:v>1641.8</c:v>
                </c:pt>
                <c:pt idx="162">
                  <c:v>1677.4</c:v>
                </c:pt>
                <c:pt idx="163">
                  <c:v>1719.3</c:v>
                </c:pt>
                <c:pt idx="164">
                  <c:v>1722.4</c:v>
                </c:pt>
                <c:pt idx="165">
                  <c:v>1768.5</c:v>
                </c:pt>
                <c:pt idx="166">
                  <c:v>1854.5</c:v>
                </c:pt>
                <c:pt idx="167">
                  <c:v>1902.9</c:v>
                </c:pt>
                <c:pt idx="168">
                  <c:v>1942.0</c:v>
                </c:pt>
                <c:pt idx="169">
                  <c:v>1968.8</c:v>
                </c:pt>
                <c:pt idx="170">
                  <c:v>1978.3</c:v>
                </c:pt>
                <c:pt idx="171">
                  <c:v>1998.7</c:v>
                </c:pt>
                <c:pt idx="172">
                  <c:v>2010.3</c:v>
                </c:pt>
                <c:pt idx="173">
                  <c:v>2026.9</c:v>
                </c:pt>
                <c:pt idx="174">
                  <c:v>2060.2</c:v>
                </c:pt>
                <c:pt idx="175">
                  <c:v>2118.7</c:v>
                </c:pt>
                <c:pt idx="176">
                  <c:v>2134.6</c:v>
                </c:pt>
                <c:pt idx="177">
                  <c:v>2191.2</c:v>
                </c:pt>
                <c:pt idx="178">
                  <c:v>2244.3</c:v>
                </c:pt>
              </c:numCache>
            </c:numRef>
          </c:yVal>
          <c:smooth val="0"/>
        </c:ser>
        <c:ser>
          <c:idx val="2"/>
          <c:order val="2"/>
          <c:tx>
            <c:strRef>
              <c:f>Sheet1!$E$4</c:f>
              <c:strCache>
                <c:ptCount val="1"/>
                <c:pt idx="0">
                  <c:v>Residential Investment</c:v>
                </c:pt>
              </c:strCache>
            </c:strRef>
          </c:tx>
          <c:spPr>
            <a:ln w="47625">
              <a:solidFill>
                <a:srgbClr val="008000"/>
              </a:solidFill>
            </a:ln>
          </c:spPr>
          <c:marker>
            <c:symbol val="none"/>
          </c:marker>
          <c:xVal>
            <c:numRef>
              <c:f>Sheet1!$B$6:$B$184</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Sheet1!$E$6:$E$184</c:f>
              <c:numCache>
                <c:formatCode>0.0</c:formatCode>
                <c:ptCount val="179"/>
                <c:pt idx="0">
                  <c:v>42.5</c:v>
                </c:pt>
                <c:pt idx="1">
                  <c:v>41.4</c:v>
                </c:pt>
                <c:pt idx="2">
                  <c:v>42.6</c:v>
                </c:pt>
                <c:pt idx="3">
                  <c:v>47.2</c:v>
                </c:pt>
                <c:pt idx="4">
                  <c:v>51.0</c:v>
                </c:pt>
                <c:pt idx="5">
                  <c:v>57.0</c:v>
                </c:pt>
                <c:pt idx="6">
                  <c:v>60.7</c:v>
                </c:pt>
                <c:pt idx="7">
                  <c:v>64.0</c:v>
                </c:pt>
                <c:pt idx="8">
                  <c:v>69.2</c:v>
                </c:pt>
                <c:pt idx="9">
                  <c:v>70.8</c:v>
                </c:pt>
                <c:pt idx="10">
                  <c:v>72.4</c:v>
                </c:pt>
                <c:pt idx="11">
                  <c:v>77.3</c:v>
                </c:pt>
                <c:pt idx="12">
                  <c:v>80.9</c:v>
                </c:pt>
                <c:pt idx="13">
                  <c:v>78.7</c:v>
                </c:pt>
                <c:pt idx="14">
                  <c:v>77.9</c:v>
                </c:pt>
                <c:pt idx="15">
                  <c:v>75.7</c:v>
                </c:pt>
                <c:pt idx="16">
                  <c:v>72.4</c:v>
                </c:pt>
                <c:pt idx="17">
                  <c:v>71.2</c:v>
                </c:pt>
                <c:pt idx="18">
                  <c:v>70.9</c:v>
                </c:pt>
                <c:pt idx="19">
                  <c:v>63.3</c:v>
                </c:pt>
                <c:pt idx="20">
                  <c:v>61.2</c:v>
                </c:pt>
                <c:pt idx="21">
                  <c:v>64.0</c:v>
                </c:pt>
                <c:pt idx="22">
                  <c:v>68.8</c:v>
                </c:pt>
                <c:pt idx="23">
                  <c:v>73.0</c:v>
                </c:pt>
                <c:pt idx="24">
                  <c:v>80.4</c:v>
                </c:pt>
                <c:pt idx="25">
                  <c:v>84.8</c:v>
                </c:pt>
                <c:pt idx="26">
                  <c:v>84.9</c:v>
                </c:pt>
                <c:pt idx="27">
                  <c:v>96.9</c:v>
                </c:pt>
                <c:pt idx="28">
                  <c:v>102.2</c:v>
                </c:pt>
                <c:pt idx="29">
                  <c:v>116.5</c:v>
                </c:pt>
                <c:pt idx="30">
                  <c:v>120.0</c:v>
                </c:pt>
                <c:pt idx="31">
                  <c:v>122.2</c:v>
                </c:pt>
                <c:pt idx="32">
                  <c:v>126.9</c:v>
                </c:pt>
                <c:pt idx="33">
                  <c:v>137.0</c:v>
                </c:pt>
                <c:pt idx="34">
                  <c:v>142.3</c:v>
                </c:pt>
                <c:pt idx="35">
                  <c:v>145.8</c:v>
                </c:pt>
                <c:pt idx="36">
                  <c:v>145.3</c:v>
                </c:pt>
                <c:pt idx="37">
                  <c:v>147.6</c:v>
                </c:pt>
                <c:pt idx="38">
                  <c:v>150.5</c:v>
                </c:pt>
                <c:pt idx="39">
                  <c:v>148.0</c:v>
                </c:pt>
                <c:pt idx="40">
                  <c:v>140.2</c:v>
                </c:pt>
                <c:pt idx="41">
                  <c:v>116.9</c:v>
                </c:pt>
                <c:pt idx="42">
                  <c:v>123.2</c:v>
                </c:pt>
                <c:pt idx="43">
                  <c:v>137.8</c:v>
                </c:pt>
                <c:pt idx="44">
                  <c:v>137.6</c:v>
                </c:pt>
                <c:pt idx="45">
                  <c:v>135.3</c:v>
                </c:pt>
                <c:pt idx="46">
                  <c:v>126.2</c:v>
                </c:pt>
                <c:pt idx="47">
                  <c:v>114.8</c:v>
                </c:pt>
                <c:pt idx="48">
                  <c:v>109.7</c:v>
                </c:pt>
                <c:pt idx="49">
                  <c:v>107.7</c:v>
                </c:pt>
                <c:pt idx="50">
                  <c:v>108.4</c:v>
                </c:pt>
                <c:pt idx="51">
                  <c:v>117.5</c:v>
                </c:pt>
                <c:pt idx="52">
                  <c:v>138.5</c:v>
                </c:pt>
                <c:pt idx="53">
                  <c:v>155.0</c:v>
                </c:pt>
                <c:pt idx="54">
                  <c:v>171.1</c:v>
                </c:pt>
                <c:pt idx="55">
                  <c:v>179.9</c:v>
                </c:pt>
                <c:pt idx="56">
                  <c:v>186.4</c:v>
                </c:pt>
                <c:pt idx="57">
                  <c:v>191.3</c:v>
                </c:pt>
                <c:pt idx="58">
                  <c:v>190.9</c:v>
                </c:pt>
                <c:pt idx="59">
                  <c:v>192.9</c:v>
                </c:pt>
                <c:pt idx="60">
                  <c:v>194.2</c:v>
                </c:pt>
                <c:pt idx="61">
                  <c:v>196.3</c:v>
                </c:pt>
                <c:pt idx="62">
                  <c:v>201.4</c:v>
                </c:pt>
                <c:pt idx="63">
                  <c:v>208.4</c:v>
                </c:pt>
                <c:pt idx="64">
                  <c:v>219.5</c:v>
                </c:pt>
                <c:pt idx="65">
                  <c:v>234.6</c:v>
                </c:pt>
                <c:pt idx="66">
                  <c:v>240.9</c:v>
                </c:pt>
                <c:pt idx="67">
                  <c:v>244.3</c:v>
                </c:pt>
                <c:pt idx="68">
                  <c:v>246.7</c:v>
                </c:pt>
                <c:pt idx="69">
                  <c:v>249.7</c:v>
                </c:pt>
                <c:pt idx="70">
                  <c:v>250.0</c:v>
                </c:pt>
                <c:pt idx="71">
                  <c:v>252.8</c:v>
                </c:pt>
                <c:pt idx="72">
                  <c:v>250.1</c:v>
                </c:pt>
                <c:pt idx="73">
                  <c:v>255.5</c:v>
                </c:pt>
                <c:pt idx="74">
                  <c:v>257.5</c:v>
                </c:pt>
                <c:pt idx="75">
                  <c:v>261.7</c:v>
                </c:pt>
                <c:pt idx="76">
                  <c:v>260.8999999999999</c:v>
                </c:pt>
                <c:pt idx="77">
                  <c:v>255.8</c:v>
                </c:pt>
                <c:pt idx="78">
                  <c:v>255.5</c:v>
                </c:pt>
                <c:pt idx="79">
                  <c:v>251.9</c:v>
                </c:pt>
                <c:pt idx="80">
                  <c:v>256.0</c:v>
                </c:pt>
                <c:pt idx="81">
                  <c:v>246.9</c:v>
                </c:pt>
                <c:pt idx="82">
                  <c:v>234.5</c:v>
                </c:pt>
                <c:pt idx="83">
                  <c:v>221.3</c:v>
                </c:pt>
                <c:pt idx="84">
                  <c:v>210.3</c:v>
                </c:pt>
                <c:pt idx="85">
                  <c:v>217.8</c:v>
                </c:pt>
                <c:pt idx="86">
                  <c:v>226.5</c:v>
                </c:pt>
                <c:pt idx="87">
                  <c:v>230.1</c:v>
                </c:pt>
                <c:pt idx="88">
                  <c:v>242.4</c:v>
                </c:pt>
                <c:pt idx="89">
                  <c:v>253.2</c:v>
                </c:pt>
                <c:pt idx="90">
                  <c:v>255.1</c:v>
                </c:pt>
                <c:pt idx="91">
                  <c:v>268.3</c:v>
                </c:pt>
                <c:pt idx="92">
                  <c:v>271.3999999999999</c:v>
                </c:pt>
                <c:pt idx="93">
                  <c:v>278.0</c:v>
                </c:pt>
                <c:pt idx="94">
                  <c:v>290.8999999999999</c:v>
                </c:pt>
                <c:pt idx="95">
                  <c:v>306.8999999999999</c:v>
                </c:pt>
                <c:pt idx="96">
                  <c:v>315.6</c:v>
                </c:pt>
                <c:pt idx="97">
                  <c:v>327.9</c:v>
                </c:pt>
                <c:pt idx="98">
                  <c:v>326.3999999999999</c:v>
                </c:pt>
                <c:pt idx="99">
                  <c:v>325.3999999999999</c:v>
                </c:pt>
                <c:pt idx="100">
                  <c:v>321.8</c:v>
                </c:pt>
                <c:pt idx="101">
                  <c:v>313.5</c:v>
                </c:pt>
                <c:pt idx="102">
                  <c:v>326.3999999999999</c:v>
                </c:pt>
                <c:pt idx="103">
                  <c:v>334.6</c:v>
                </c:pt>
                <c:pt idx="104">
                  <c:v>344.7</c:v>
                </c:pt>
                <c:pt idx="105">
                  <c:v>361.4</c:v>
                </c:pt>
                <c:pt idx="106">
                  <c:v>364.3</c:v>
                </c:pt>
                <c:pt idx="107">
                  <c:v>361.8</c:v>
                </c:pt>
                <c:pt idx="108">
                  <c:v>365.4</c:v>
                </c:pt>
                <c:pt idx="109">
                  <c:v>372.3</c:v>
                </c:pt>
                <c:pt idx="110">
                  <c:v>379.0</c:v>
                </c:pt>
                <c:pt idx="111">
                  <c:v>385.8</c:v>
                </c:pt>
                <c:pt idx="112">
                  <c:v>394.8</c:v>
                </c:pt>
                <c:pt idx="113">
                  <c:v>411.3</c:v>
                </c:pt>
                <c:pt idx="114">
                  <c:v>427.6</c:v>
                </c:pt>
                <c:pt idx="115">
                  <c:v>441.5</c:v>
                </c:pt>
                <c:pt idx="116">
                  <c:v>447.4</c:v>
                </c:pt>
                <c:pt idx="117">
                  <c:v>459.3</c:v>
                </c:pt>
                <c:pt idx="118">
                  <c:v>466.6</c:v>
                </c:pt>
                <c:pt idx="119">
                  <c:v>473.8</c:v>
                </c:pt>
                <c:pt idx="120">
                  <c:v>484.2</c:v>
                </c:pt>
                <c:pt idx="121">
                  <c:v>486.6</c:v>
                </c:pt>
                <c:pt idx="122">
                  <c:v>483.1</c:v>
                </c:pt>
                <c:pt idx="123">
                  <c:v>487.8</c:v>
                </c:pt>
                <c:pt idx="124">
                  <c:v>496.7</c:v>
                </c:pt>
                <c:pt idx="125">
                  <c:v>511.0</c:v>
                </c:pt>
                <c:pt idx="126">
                  <c:v>522.4</c:v>
                </c:pt>
                <c:pt idx="127">
                  <c:v>522.1</c:v>
                </c:pt>
                <c:pt idx="128">
                  <c:v>538.3</c:v>
                </c:pt>
                <c:pt idx="129">
                  <c:v>554.8</c:v>
                </c:pt>
                <c:pt idx="130">
                  <c:v>558.9</c:v>
                </c:pt>
                <c:pt idx="131">
                  <c:v>578.3</c:v>
                </c:pt>
                <c:pt idx="132">
                  <c:v>601.4</c:v>
                </c:pt>
                <c:pt idx="133">
                  <c:v>611.9</c:v>
                </c:pt>
                <c:pt idx="134">
                  <c:v>651.6</c:v>
                </c:pt>
                <c:pt idx="135">
                  <c:v>682.9</c:v>
                </c:pt>
                <c:pt idx="136">
                  <c:v>706.0</c:v>
                </c:pt>
                <c:pt idx="137">
                  <c:v>743.1</c:v>
                </c:pt>
                <c:pt idx="138">
                  <c:v>763.4</c:v>
                </c:pt>
                <c:pt idx="139">
                  <c:v>786.2</c:v>
                </c:pt>
                <c:pt idx="140">
                  <c:v>815.1</c:v>
                </c:pt>
                <c:pt idx="141">
                  <c:v>843.7</c:v>
                </c:pt>
                <c:pt idx="142">
                  <c:v>875.5</c:v>
                </c:pt>
                <c:pt idx="143">
                  <c:v>889.9</c:v>
                </c:pt>
                <c:pt idx="144">
                  <c:v>895.9</c:v>
                </c:pt>
                <c:pt idx="145">
                  <c:v>858.7</c:v>
                </c:pt>
                <c:pt idx="146">
                  <c:v>813.7</c:v>
                </c:pt>
                <c:pt idx="147">
                  <c:v>781.3</c:v>
                </c:pt>
                <c:pt idx="148">
                  <c:v>749.3</c:v>
                </c:pt>
                <c:pt idx="149">
                  <c:v>717.3</c:v>
                </c:pt>
                <c:pt idx="150">
                  <c:v>671.7</c:v>
                </c:pt>
                <c:pt idx="151">
                  <c:v>616.4</c:v>
                </c:pt>
                <c:pt idx="152">
                  <c:v>565.5</c:v>
                </c:pt>
                <c:pt idx="153">
                  <c:v>538.4</c:v>
                </c:pt>
                <c:pt idx="154">
                  <c:v>507.4</c:v>
                </c:pt>
                <c:pt idx="155">
                  <c:v>452.1</c:v>
                </c:pt>
                <c:pt idx="156">
                  <c:v>405.5</c:v>
                </c:pt>
                <c:pt idx="157">
                  <c:v>376.3</c:v>
                </c:pt>
                <c:pt idx="158">
                  <c:v>392.0</c:v>
                </c:pt>
                <c:pt idx="159">
                  <c:v>395.2</c:v>
                </c:pt>
                <c:pt idx="160">
                  <c:v>383.1</c:v>
                </c:pt>
                <c:pt idx="161">
                  <c:v>400.8</c:v>
                </c:pt>
                <c:pt idx="162">
                  <c:v>365.6</c:v>
                </c:pt>
                <c:pt idx="163">
                  <c:v>374.7</c:v>
                </c:pt>
                <c:pt idx="164">
                  <c:v>374.8</c:v>
                </c:pt>
                <c:pt idx="165">
                  <c:v>381.1</c:v>
                </c:pt>
                <c:pt idx="166">
                  <c:v>388.6</c:v>
                </c:pt>
                <c:pt idx="167">
                  <c:v>399.6</c:v>
                </c:pt>
                <c:pt idx="168">
                  <c:v>422.3</c:v>
                </c:pt>
                <c:pt idx="169">
                  <c:v>428.3</c:v>
                </c:pt>
                <c:pt idx="170">
                  <c:v>446.4</c:v>
                </c:pt>
                <c:pt idx="171">
                  <c:v>472.3</c:v>
                </c:pt>
                <c:pt idx="172">
                  <c:v>488.9</c:v>
                </c:pt>
                <c:pt idx="173">
                  <c:v>516.9</c:v>
                </c:pt>
                <c:pt idx="174">
                  <c:v>538.0</c:v>
                </c:pt>
                <c:pt idx="175">
                  <c:v>535.9</c:v>
                </c:pt>
                <c:pt idx="176">
                  <c:v>539.7</c:v>
                </c:pt>
                <c:pt idx="177">
                  <c:v>552.2</c:v>
                </c:pt>
                <c:pt idx="178">
                  <c:v>566.4</c:v>
                </c:pt>
              </c:numCache>
            </c:numRef>
          </c:yVal>
          <c:smooth val="0"/>
        </c:ser>
        <c:ser>
          <c:idx val="3"/>
          <c:order val="3"/>
          <c:tx>
            <c:strRef>
              <c:f>Sheet1!$F$4</c:f>
              <c:strCache>
                <c:ptCount val="1"/>
                <c:pt idx="0">
                  <c:v>Change in Inventories</c:v>
                </c:pt>
              </c:strCache>
            </c:strRef>
          </c:tx>
          <c:spPr>
            <a:ln w="47625">
              <a:solidFill>
                <a:srgbClr val="660066"/>
              </a:solidFill>
            </a:ln>
          </c:spPr>
          <c:marker>
            <c:symbol val="none"/>
          </c:marker>
          <c:xVal>
            <c:numRef>
              <c:f>Sheet1!$B$6:$B$184</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Sheet1!$F$6:$F$184</c:f>
              <c:numCache>
                <c:formatCode>0.0</c:formatCode>
                <c:ptCount val="179"/>
                <c:pt idx="0">
                  <c:v>1.8</c:v>
                </c:pt>
                <c:pt idx="1">
                  <c:v>5.1</c:v>
                </c:pt>
                <c:pt idx="2">
                  <c:v>5.1</c:v>
                </c:pt>
                <c:pt idx="3">
                  <c:v>-4.0</c:v>
                </c:pt>
                <c:pt idx="4">
                  <c:v>12.3</c:v>
                </c:pt>
                <c:pt idx="5">
                  <c:v>10.9</c:v>
                </c:pt>
                <c:pt idx="6">
                  <c:v>10.2</c:v>
                </c:pt>
                <c:pt idx="7">
                  <c:v>-0.3</c:v>
                </c:pt>
                <c:pt idx="8">
                  <c:v>3.2</c:v>
                </c:pt>
                <c:pt idx="9">
                  <c:v>12.0</c:v>
                </c:pt>
                <c:pt idx="10">
                  <c:v>13.7</c:v>
                </c:pt>
                <c:pt idx="11">
                  <c:v>7.5</c:v>
                </c:pt>
                <c:pt idx="12">
                  <c:v>10.6</c:v>
                </c:pt>
                <c:pt idx="13">
                  <c:v>18.2</c:v>
                </c:pt>
                <c:pt idx="14">
                  <c:v>9.8</c:v>
                </c:pt>
                <c:pt idx="15">
                  <c:v>25.0</c:v>
                </c:pt>
                <c:pt idx="16">
                  <c:v>12.5</c:v>
                </c:pt>
                <c:pt idx="17">
                  <c:v>17.4</c:v>
                </c:pt>
                <c:pt idx="18">
                  <c:v>5.6</c:v>
                </c:pt>
                <c:pt idx="19">
                  <c:v>20.4</c:v>
                </c:pt>
                <c:pt idx="20">
                  <c:v>-10.0</c:v>
                </c:pt>
                <c:pt idx="21">
                  <c:v>-14.0</c:v>
                </c:pt>
                <c:pt idx="22">
                  <c:v>-1.4</c:v>
                </c:pt>
                <c:pt idx="23">
                  <c:v>0.3</c:v>
                </c:pt>
                <c:pt idx="24">
                  <c:v>14.7</c:v>
                </c:pt>
                <c:pt idx="25">
                  <c:v>22.4</c:v>
                </c:pt>
                <c:pt idx="26">
                  <c:v>20.8</c:v>
                </c:pt>
                <c:pt idx="27">
                  <c:v>10.5</c:v>
                </c:pt>
                <c:pt idx="28">
                  <c:v>14.8</c:v>
                </c:pt>
                <c:pt idx="29">
                  <c:v>19.5</c:v>
                </c:pt>
                <c:pt idx="30">
                  <c:v>30.9</c:v>
                </c:pt>
                <c:pt idx="31">
                  <c:v>24.1</c:v>
                </c:pt>
                <c:pt idx="32">
                  <c:v>25.5</c:v>
                </c:pt>
                <c:pt idx="33">
                  <c:v>24.3</c:v>
                </c:pt>
                <c:pt idx="34">
                  <c:v>25.0</c:v>
                </c:pt>
                <c:pt idx="35">
                  <c:v>28.5</c:v>
                </c:pt>
                <c:pt idx="36">
                  <c:v>23.9</c:v>
                </c:pt>
                <c:pt idx="37">
                  <c:v>27.4</c:v>
                </c:pt>
                <c:pt idx="38">
                  <c:v>12.1</c:v>
                </c:pt>
                <c:pt idx="39">
                  <c:v>8.6</c:v>
                </c:pt>
                <c:pt idx="40">
                  <c:v>9.9</c:v>
                </c:pt>
                <c:pt idx="41">
                  <c:v>7.8</c:v>
                </c:pt>
                <c:pt idx="42">
                  <c:v>-33.9</c:v>
                </c:pt>
                <c:pt idx="43">
                  <c:v>-9.1</c:v>
                </c:pt>
                <c:pt idx="44">
                  <c:v>38.8</c:v>
                </c:pt>
                <c:pt idx="45">
                  <c:v>11.7</c:v>
                </c:pt>
                <c:pt idx="46">
                  <c:v>44.0</c:v>
                </c:pt>
                <c:pt idx="47">
                  <c:v>24.8</c:v>
                </c:pt>
                <c:pt idx="48">
                  <c:v>-21.5</c:v>
                </c:pt>
                <c:pt idx="49">
                  <c:v>-4.2</c:v>
                </c:pt>
                <c:pt idx="50">
                  <c:v>5.8</c:v>
                </c:pt>
                <c:pt idx="51">
                  <c:v>-39.8</c:v>
                </c:pt>
                <c:pt idx="52">
                  <c:v>-35.1</c:v>
                </c:pt>
                <c:pt idx="53">
                  <c:v>-7.7</c:v>
                </c:pt>
                <c:pt idx="54">
                  <c:v>-4.2</c:v>
                </c:pt>
                <c:pt idx="55">
                  <c:v>23.9</c:v>
                </c:pt>
                <c:pt idx="56">
                  <c:v>73.0</c:v>
                </c:pt>
                <c:pt idx="57">
                  <c:v>69.3</c:v>
                </c:pt>
                <c:pt idx="58">
                  <c:v>71.3</c:v>
                </c:pt>
                <c:pt idx="59">
                  <c:v>48.0</c:v>
                </c:pt>
                <c:pt idx="60">
                  <c:v>16.2</c:v>
                </c:pt>
                <c:pt idx="61">
                  <c:v>21.6</c:v>
                </c:pt>
                <c:pt idx="62">
                  <c:v>16.3</c:v>
                </c:pt>
                <c:pt idx="63">
                  <c:v>33.1</c:v>
                </c:pt>
                <c:pt idx="64">
                  <c:v>30.4</c:v>
                </c:pt>
                <c:pt idx="65">
                  <c:v>15.7</c:v>
                </c:pt>
                <c:pt idx="66">
                  <c:v>-7.0</c:v>
                </c:pt>
                <c:pt idx="67">
                  <c:v>-12.8</c:v>
                </c:pt>
                <c:pt idx="68">
                  <c:v>28.0</c:v>
                </c:pt>
                <c:pt idx="69">
                  <c:v>16.5</c:v>
                </c:pt>
                <c:pt idx="70">
                  <c:v>1.0</c:v>
                </c:pt>
                <c:pt idx="71">
                  <c:v>63.1</c:v>
                </c:pt>
                <c:pt idx="72">
                  <c:v>17.0</c:v>
                </c:pt>
                <c:pt idx="73">
                  <c:v>19.6</c:v>
                </c:pt>
                <c:pt idx="74">
                  <c:v>18.2</c:v>
                </c:pt>
                <c:pt idx="75">
                  <c:v>19.1</c:v>
                </c:pt>
                <c:pt idx="76">
                  <c:v>48.1</c:v>
                </c:pt>
                <c:pt idx="77">
                  <c:v>36.3</c:v>
                </c:pt>
                <c:pt idx="78">
                  <c:v>9.8</c:v>
                </c:pt>
                <c:pt idx="79">
                  <c:v>16.6</c:v>
                </c:pt>
                <c:pt idx="80">
                  <c:v>14.0</c:v>
                </c:pt>
                <c:pt idx="81">
                  <c:v>33.7</c:v>
                </c:pt>
                <c:pt idx="82">
                  <c:v>21.9</c:v>
                </c:pt>
                <c:pt idx="83">
                  <c:v>-11.3</c:v>
                </c:pt>
                <c:pt idx="84">
                  <c:v>-15.5</c:v>
                </c:pt>
                <c:pt idx="85">
                  <c:v>-18.0</c:v>
                </c:pt>
                <c:pt idx="86">
                  <c:v>0.8</c:v>
                </c:pt>
                <c:pt idx="87">
                  <c:v>31.1</c:v>
                </c:pt>
                <c:pt idx="88">
                  <c:v>0.2</c:v>
                </c:pt>
                <c:pt idx="89">
                  <c:v>23.2</c:v>
                </c:pt>
                <c:pt idx="90">
                  <c:v>20.5</c:v>
                </c:pt>
                <c:pt idx="91">
                  <c:v>21.3</c:v>
                </c:pt>
                <c:pt idx="92">
                  <c:v>35.9</c:v>
                </c:pt>
                <c:pt idx="93">
                  <c:v>24.1</c:v>
                </c:pt>
                <c:pt idx="94">
                  <c:v>6.6</c:v>
                </c:pt>
                <c:pt idx="95">
                  <c:v>16.6</c:v>
                </c:pt>
                <c:pt idx="96">
                  <c:v>45.4</c:v>
                </c:pt>
                <c:pt idx="97">
                  <c:v>81.4</c:v>
                </c:pt>
                <c:pt idx="98">
                  <c:v>53.2</c:v>
                </c:pt>
                <c:pt idx="99">
                  <c:v>75.1</c:v>
                </c:pt>
                <c:pt idx="100">
                  <c:v>61.2</c:v>
                </c:pt>
                <c:pt idx="101">
                  <c:v>33.8</c:v>
                </c:pt>
                <c:pt idx="102">
                  <c:v>11.3</c:v>
                </c:pt>
                <c:pt idx="103">
                  <c:v>18.4</c:v>
                </c:pt>
                <c:pt idx="104">
                  <c:v>6.9</c:v>
                </c:pt>
                <c:pt idx="105">
                  <c:v>30.5</c:v>
                </c:pt>
                <c:pt idx="106">
                  <c:v>51.1</c:v>
                </c:pt>
                <c:pt idx="107">
                  <c:v>34.7</c:v>
                </c:pt>
                <c:pt idx="108">
                  <c:v>49.8</c:v>
                </c:pt>
                <c:pt idx="109">
                  <c:v>88.4</c:v>
                </c:pt>
                <c:pt idx="110">
                  <c:v>67.9</c:v>
                </c:pt>
                <c:pt idx="111">
                  <c:v>77.7</c:v>
                </c:pt>
                <c:pt idx="112">
                  <c:v>105.1</c:v>
                </c:pt>
                <c:pt idx="113">
                  <c:v>37.3</c:v>
                </c:pt>
                <c:pt idx="114">
                  <c:v>52.4</c:v>
                </c:pt>
                <c:pt idx="115">
                  <c:v>60.0</c:v>
                </c:pt>
                <c:pt idx="116">
                  <c:v>83.4</c:v>
                </c:pt>
                <c:pt idx="117">
                  <c:v>35.1</c:v>
                </c:pt>
                <c:pt idx="118">
                  <c:v>40.5</c:v>
                </c:pt>
                <c:pt idx="119">
                  <c:v>84.2</c:v>
                </c:pt>
                <c:pt idx="120">
                  <c:v>16.2</c:v>
                </c:pt>
                <c:pt idx="121">
                  <c:v>90.4</c:v>
                </c:pt>
                <c:pt idx="122">
                  <c:v>57.2</c:v>
                </c:pt>
                <c:pt idx="123">
                  <c:v>54.3</c:v>
                </c:pt>
                <c:pt idx="124">
                  <c:v>-30.6</c:v>
                </c:pt>
                <c:pt idx="125">
                  <c:v>-11.6</c:v>
                </c:pt>
                <c:pt idx="126">
                  <c:v>-30.1</c:v>
                </c:pt>
                <c:pt idx="127">
                  <c:v>-80.8</c:v>
                </c:pt>
                <c:pt idx="128">
                  <c:v>-0.2</c:v>
                </c:pt>
                <c:pt idx="129">
                  <c:v>19.1</c:v>
                </c:pt>
                <c:pt idx="130">
                  <c:v>25.3</c:v>
                </c:pt>
                <c:pt idx="131">
                  <c:v>29.8</c:v>
                </c:pt>
                <c:pt idx="132">
                  <c:v>31.0</c:v>
                </c:pt>
                <c:pt idx="133">
                  <c:v>-0.4</c:v>
                </c:pt>
                <c:pt idx="134">
                  <c:v>8.1</c:v>
                </c:pt>
                <c:pt idx="135">
                  <c:v>38.4</c:v>
                </c:pt>
                <c:pt idx="136">
                  <c:v>48.9</c:v>
                </c:pt>
                <c:pt idx="137">
                  <c:v>76.2</c:v>
                </c:pt>
                <c:pt idx="138">
                  <c:v>62.3</c:v>
                </c:pt>
                <c:pt idx="139">
                  <c:v>68.0</c:v>
                </c:pt>
                <c:pt idx="140">
                  <c:v>99.5</c:v>
                </c:pt>
                <c:pt idx="141">
                  <c:v>30.6</c:v>
                </c:pt>
                <c:pt idx="142">
                  <c:v>17.9</c:v>
                </c:pt>
                <c:pt idx="143">
                  <c:v>90.2</c:v>
                </c:pt>
                <c:pt idx="144">
                  <c:v>74.4</c:v>
                </c:pt>
                <c:pt idx="145">
                  <c:v>77.3</c:v>
                </c:pt>
                <c:pt idx="146">
                  <c:v>77.1</c:v>
                </c:pt>
                <c:pt idx="147">
                  <c:v>39.1</c:v>
                </c:pt>
                <c:pt idx="148">
                  <c:v>20.2</c:v>
                </c:pt>
                <c:pt idx="149">
                  <c:v>47.1</c:v>
                </c:pt>
                <c:pt idx="150">
                  <c:v>48.6</c:v>
                </c:pt>
                <c:pt idx="151">
                  <c:v>21.9</c:v>
                </c:pt>
                <c:pt idx="152">
                  <c:v>-20.1</c:v>
                </c:pt>
                <c:pt idx="153">
                  <c:v>-23.9</c:v>
                </c:pt>
                <c:pt idx="154">
                  <c:v>-18.8</c:v>
                </c:pt>
                <c:pt idx="155">
                  <c:v>-65.1</c:v>
                </c:pt>
                <c:pt idx="156">
                  <c:v>-145.6</c:v>
                </c:pt>
                <c:pt idx="157">
                  <c:v>-187.9</c:v>
                </c:pt>
                <c:pt idx="158">
                  <c:v>-205.9</c:v>
                </c:pt>
                <c:pt idx="159">
                  <c:v>-50.8</c:v>
                </c:pt>
                <c:pt idx="160">
                  <c:v>12.1</c:v>
                </c:pt>
                <c:pt idx="161">
                  <c:v>50.1</c:v>
                </c:pt>
                <c:pt idx="162">
                  <c:v>121.5</c:v>
                </c:pt>
                <c:pt idx="163">
                  <c:v>62.4</c:v>
                </c:pt>
                <c:pt idx="164">
                  <c:v>26.3</c:v>
                </c:pt>
                <c:pt idx="165">
                  <c:v>63.0</c:v>
                </c:pt>
                <c:pt idx="166">
                  <c:v>-14.9</c:v>
                </c:pt>
                <c:pt idx="167">
                  <c:v>92.6</c:v>
                </c:pt>
                <c:pt idx="168">
                  <c:v>81.1</c:v>
                </c:pt>
                <c:pt idx="169">
                  <c:v>92.2</c:v>
                </c:pt>
                <c:pt idx="170">
                  <c:v>75.7</c:v>
                </c:pt>
                <c:pt idx="171">
                  <c:v>10.4</c:v>
                </c:pt>
                <c:pt idx="172">
                  <c:v>44.2</c:v>
                </c:pt>
                <c:pt idx="173">
                  <c:v>50.8</c:v>
                </c:pt>
                <c:pt idx="174">
                  <c:v>110.7</c:v>
                </c:pt>
                <c:pt idx="175">
                  <c:v>90.5</c:v>
                </c:pt>
                <c:pt idx="176">
                  <c:v>40.1</c:v>
                </c:pt>
                <c:pt idx="177">
                  <c:v>100.3</c:v>
                </c:pt>
                <c:pt idx="178">
                  <c:v>94.5</c:v>
                </c:pt>
              </c:numCache>
            </c:numRef>
          </c:yVal>
          <c:smooth val="0"/>
        </c:ser>
        <c:dLbls>
          <c:showLegendKey val="0"/>
          <c:showVal val="0"/>
          <c:showCatName val="0"/>
          <c:showSerName val="0"/>
          <c:showPercent val="0"/>
          <c:showBubbleSize val="0"/>
        </c:dLbls>
        <c:axId val="-2104843624"/>
        <c:axId val="2132733320"/>
      </c:scatterChart>
      <c:valAx>
        <c:axId val="-2104843624"/>
        <c:scaling>
          <c:orientation val="minMax"/>
          <c:max val="2015.0"/>
          <c:min val="1970.0"/>
        </c:scaling>
        <c:delete val="0"/>
        <c:axPos val="b"/>
        <c:numFmt formatCode="0" sourceLinked="0"/>
        <c:majorTickMark val="cross"/>
        <c:minorTickMark val="in"/>
        <c:tickLblPos val="nextTo"/>
        <c:txPr>
          <a:bodyPr/>
          <a:lstStyle/>
          <a:p>
            <a:pPr>
              <a:defRPr sz="1600">
                <a:latin typeface="Arial" pitchFamily="34" charset="0"/>
                <a:cs typeface="Arial" pitchFamily="34" charset="0"/>
              </a:defRPr>
            </a:pPr>
            <a:endParaRPr lang="en-US"/>
          </a:p>
        </c:txPr>
        <c:crossAx val="2132733320"/>
        <c:crossesAt val="-1000.0"/>
        <c:crossBetween val="midCat"/>
        <c:majorUnit val="5.0"/>
        <c:minorUnit val="1.0"/>
      </c:valAx>
      <c:valAx>
        <c:axId val="2132733320"/>
        <c:scaling>
          <c:orientation val="minMax"/>
          <c:max val="3000.0"/>
          <c:min val="-500.0"/>
        </c:scaling>
        <c:delete val="0"/>
        <c:axPos val="l"/>
        <c:majorGridlines>
          <c:spPr>
            <a:ln>
              <a:solidFill>
                <a:schemeClr val="bg1">
                  <a:lumMod val="75000"/>
                </a:schemeClr>
              </a:solidFill>
            </a:ln>
          </c:spPr>
        </c:majorGridlines>
        <c:numFmt formatCode="General" sourceLinked="1"/>
        <c:majorTickMark val="out"/>
        <c:minorTickMark val="none"/>
        <c:tickLblPos val="nextTo"/>
        <c:txPr>
          <a:bodyPr/>
          <a:lstStyle/>
          <a:p>
            <a:pPr>
              <a:defRPr sz="1600">
                <a:latin typeface="Arial" pitchFamily="34" charset="0"/>
                <a:cs typeface="Arial" pitchFamily="34" charset="0"/>
              </a:defRPr>
            </a:pPr>
            <a:endParaRPr lang="en-US"/>
          </a:p>
        </c:txPr>
        <c:crossAx val="-2104843624"/>
        <c:crosses val="autoZero"/>
        <c:crossBetween val="midCat"/>
        <c:majorUnit val="500.0"/>
        <c:minorUnit val="100.0"/>
      </c:valAx>
      <c:valAx>
        <c:axId val="-2118916568"/>
        <c:scaling>
          <c:orientation val="minMax"/>
          <c:max val="1.0"/>
          <c:min val="0.0"/>
        </c:scaling>
        <c:delete val="0"/>
        <c:axPos val="r"/>
        <c:numFmt formatCode="General" sourceLinked="1"/>
        <c:majorTickMark val="none"/>
        <c:minorTickMark val="none"/>
        <c:tickLblPos val="none"/>
        <c:crossAx val="-2118738424"/>
        <c:crosses val="max"/>
        <c:crossBetween val="between"/>
        <c:majorUnit val="0.2"/>
        <c:minorUnit val="0.04"/>
      </c:valAx>
      <c:catAx>
        <c:axId val="-2118738424"/>
        <c:scaling>
          <c:orientation val="minMax"/>
        </c:scaling>
        <c:delete val="1"/>
        <c:axPos val="b"/>
        <c:numFmt formatCode="0.00" sourceLinked="1"/>
        <c:majorTickMark val="out"/>
        <c:minorTickMark val="none"/>
        <c:tickLblPos val="nextTo"/>
        <c:crossAx val="-2118916568"/>
        <c:crosses val="autoZero"/>
        <c:auto val="1"/>
        <c:lblAlgn val="ctr"/>
        <c:lblOffset val="100"/>
        <c:noMultiLvlLbl val="0"/>
      </c:catAx>
      <c:spPr>
        <a:solidFill>
          <a:schemeClr val="bg1"/>
        </a:solidFill>
        <a:ln>
          <a:solidFill>
            <a:schemeClr val="tx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412207693902"/>
          <c:y val="0.0248278215223097"/>
          <c:w val="0.81716824096317"/>
          <c:h val="0.895361154855643"/>
        </c:manualLayout>
      </c:layout>
      <c:scatterChart>
        <c:scatterStyle val="lineMarker"/>
        <c:varyColors val="0"/>
        <c:ser>
          <c:idx val="0"/>
          <c:order val="0"/>
          <c:tx>
            <c:strRef>
              <c:f>Sheet1!$C$4</c:f>
              <c:strCache>
                <c:ptCount val="1"/>
                <c:pt idx="0">
                  <c:v>% Change in DJIA from 4 quarters earlier</c:v>
                </c:pt>
              </c:strCache>
            </c:strRef>
          </c:tx>
          <c:spPr>
            <a:ln w="38100">
              <a:solidFill>
                <a:srgbClr val="0000CC"/>
              </a:solidFill>
            </a:ln>
          </c:spPr>
          <c:marker>
            <c:symbol val="none"/>
          </c:marker>
          <c:xVal>
            <c:numRef>
              <c:f>Sheet1!$B$6:$B$184</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Sheet1!$C$6:$C$184</c:f>
              <c:numCache>
                <c:formatCode>0.00</c:formatCode>
                <c:ptCount val="179"/>
                <c:pt idx="0">
                  <c:v>-15.19364238410596</c:v>
                </c:pt>
                <c:pt idx="1">
                  <c:v>-16.02492837901398</c:v>
                </c:pt>
                <c:pt idx="2">
                  <c:v>-21.72035868482233</c:v>
                </c:pt>
                <c:pt idx="3">
                  <c:v>-6.445780909862386</c:v>
                </c:pt>
                <c:pt idx="4">
                  <c:v>4.817831975610963</c:v>
                </c:pt>
                <c:pt idx="5">
                  <c:v>15.12277709179321</c:v>
                </c:pt>
                <c:pt idx="6">
                  <c:v>30.37320966160959</c:v>
                </c:pt>
                <c:pt idx="7">
                  <c:v>16.6311721091655</c:v>
                </c:pt>
                <c:pt idx="8">
                  <c:v>6.112620988890487</c:v>
                </c:pt>
                <c:pt idx="9">
                  <c:v>4.01716111768414</c:v>
                </c:pt>
                <c:pt idx="10">
                  <c:v>4.251857171712638</c:v>
                </c:pt>
                <c:pt idx="11">
                  <c:v>7.448235439984667</c:v>
                </c:pt>
                <c:pt idx="12">
                  <c:v>14.90451583913727</c:v>
                </c:pt>
                <c:pt idx="13">
                  <c:v>1.09599234612522</c:v>
                </c:pt>
                <c:pt idx="14">
                  <c:v>-4.17962821437413</c:v>
                </c:pt>
                <c:pt idx="15">
                  <c:v>-0.647245796049384</c:v>
                </c:pt>
                <c:pt idx="16">
                  <c:v>-16.81722196152042</c:v>
                </c:pt>
                <c:pt idx="17">
                  <c:v>-10.97044195118874</c:v>
                </c:pt>
                <c:pt idx="18">
                  <c:v>-9.861828802516296</c:v>
                </c:pt>
                <c:pt idx="19">
                  <c:v>-35.81775947629598</c:v>
                </c:pt>
                <c:pt idx="20">
                  <c:v>-27.23479773405731</c:v>
                </c:pt>
                <c:pt idx="21">
                  <c:v>-9.275050786601783</c:v>
                </c:pt>
                <c:pt idx="22">
                  <c:v>9.54374945476752</c:v>
                </c:pt>
                <c:pt idx="23">
                  <c:v>30.60029282576867</c:v>
                </c:pt>
                <c:pt idx="24">
                  <c:v>37.67867814513915</c:v>
                </c:pt>
                <c:pt idx="25">
                  <c:v>30.1113063854716</c:v>
                </c:pt>
                <c:pt idx="26">
                  <c:v>14.08320913776038</c:v>
                </c:pt>
                <c:pt idx="27">
                  <c:v>24.72791857711493</c:v>
                </c:pt>
                <c:pt idx="28">
                  <c:v>17.85995002404946</c:v>
                </c:pt>
                <c:pt idx="29">
                  <c:v>-7.994396918305076</c:v>
                </c:pt>
                <c:pt idx="30">
                  <c:v>-8.624025209916425</c:v>
                </c:pt>
                <c:pt idx="31">
                  <c:v>-14.44975206778497</c:v>
                </c:pt>
                <c:pt idx="32">
                  <c:v>-17.33738117752451</c:v>
                </c:pt>
                <c:pt idx="33">
                  <c:v>-17.71301179924964</c:v>
                </c:pt>
                <c:pt idx="34">
                  <c:v>-10.62424969987994</c:v>
                </c:pt>
                <c:pt idx="35">
                  <c:v>2.208686002998434</c:v>
                </c:pt>
                <c:pt idx="36">
                  <c:v>-3.065733861548284</c:v>
                </c:pt>
                <c:pt idx="37">
                  <c:v>13.64663591790345</c:v>
                </c:pt>
                <c:pt idx="38">
                  <c:v>2.644850112949504</c:v>
                </c:pt>
                <c:pt idx="39">
                  <c:v>1.375574599801341</c:v>
                </c:pt>
                <c:pt idx="40">
                  <c:v>4.190010061986805</c:v>
                </c:pt>
                <c:pt idx="41">
                  <c:v>-8.626283534706306</c:v>
                </c:pt>
                <c:pt idx="42">
                  <c:v>3.248831205909988</c:v>
                </c:pt>
                <c:pt idx="43">
                  <c:v>6.230845476399342</c:v>
                </c:pt>
                <c:pt idx="44">
                  <c:v>14.93311395664926</c:v>
                </c:pt>
                <c:pt idx="45">
                  <c:v>27.75946547884188</c:v>
                </c:pt>
                <c:pt idx="46">
                  <c:v>12.55415245644761</c:v>
                </c:pt>
                <c:pt idx="47">
                  <c:v>-8.841509191137035</c:v>
                </c:pt>
                <c:pt idx="48">
                  <c:v>-9.231423562485078</c:v>
                </c:pt>
                <c:pt idx="49">
                  <c:v>-18.04018448603903</c:v>
                </c:pt>
                <c:pt idx="50">
                  <c:v>-16.885390221931</c:v>
                </c:pt>
                <c:pt idx="51">
                  <c:v>5.44365749782348</c:v>
                </c:pt>
                <c:pt idx="52">
                  <c:v>19.60457142857143</c:v>
                </c:pt>
                <c:pt idx="53">
                  <c:v>37.3445798947458</c:v>
                </c:pt>
                <c:pt idx="54">
                  <c:v>50.50065892379886</c:v>
                </c:pt>
                <c:pt idx="55">
                  <c:v>37.58772663877264</c:v>
                </c:pt>
                <c:pt idx="56">
                  <c:v>20.26678387830371</c:v>
                </c:pt>
                <c:pt idx="57">
                  <c:v>3.084873852906571</c:v>
                </c:pt>
                <c:pt idx="58">
                  <c:v>-7.329208812072403</c:v>
                </c:pt>
                <c:pt idx="59">
                  <c:v>-2.142515387672028</c:v>
                </c:pt>
                <c:pt idx="60">
                  <c:v>-3.739750842178873</c:v>
                </c:pt>
                <c:pt idx="61">
                  <c:v>8.746748620041361</c:v>
                </c:pt>
                <c:pt idx="62">
                  <c:v>17.93182620981984</c:v>
                </c:pt>
                <c:pt idx="63">
                  <c:v>10.10350457027787</c:v>
                </c:pt>
                <c:pt idx="64">
                  <c:v>27.65832762448725</c:v>
                </c:pt>
                <c:pt idx="65">
                  <c:v>43.5616286963798</c:v>
                </c:pt>
                <c:pt idx="66">
                  <c:v>41.72794392943256</c:v>
                </c:pt>
                <c:pt idx="67">
                  <c:v>33.03779080707194</c:v>
                </c:pt>
                <c:pt idx="68">
                  <c:v>22.67387354768631</c:v>
                </c:pt>
                <c:pt idx="69">
                  <c:v>26.72810553114742</c:v>
                </c:pt>
                <c:pt idx="70">
                  <c:v>27.78065429646222</c:v>
                </c:pt>
                <c:pt idx="71">
                  <c:v>46.88330938345084</c:v>
                </c:pt>
                <c:pt idx="72">
                  <c:v>2.814436901800401</c:v>
                </c:pt>
                <c:pt idx="73">
                  <c:v>-13.73850713111091</c:v>
                </c:pt>
                <c:pt idx="74">
                  <c:v>-11.44579558657532</c:v>
                </c:pt>
                <c:pt idx="75">
                  <c:v>-18.61779160953365</c:v>
                </c:pt>
                <c:pt idx="76">
                  <c:v>11.15616477680493</c:v>
                </c:pt>
                <c:pt idx="77">
                  <c:v>15.36975745198837</c:v>
                </c:pt>
                <c:pt idx="78">
                  <c:v>13.93045743821526</c:v>
                </c:pt>
                <c:pt idx="79">
                  <c:v>27.44603414248597</c:v>
                </c:pt>
                <c:pt idx="80">
                  <c:v>26.96977942159851</c:v>
                </c:pt>
                <c:pt idx="81">
                  <c:v>18.03219365021233</c:v>
                </c:pt>
                <c:pt idx="82">
                  <c:v>18.05816250420072</c:v>
                </c:pt>
                <c:pt idx="83">
                  <c:v>-8.925215944623113</c:v>
                </c:pt>
                <c:pt idx="84">
                  <c:v>-4.341856748510823</c:v>
                </c:pt>
                <c:pt idx="85">
                  <c:v>7.633319912382123</c:v>
                </c:pt>
                <c:pt idx="86">
                  <c:v>1.075436787714055</c:v>
                </c:pt>
                <c:pt idx="87">
                  <c:v>23.00895420146137</c:v>
                </c:pt>
                <c:pt idx="88">
                  <c:v>20.32039063508578</c:v>
                </c:pt>
                <c:pt idx="89">
                  <c:v>11.0372495590042</c:v>
                </c:pt>
                <c:pt idx="90">
                  <c:v>13.9730807406059</c:v>
                </c:pt>
                <c:pt idx="91">
                  <c:v>8.449102848410712</c:v>
                </c:pt>
                <c:pt idx="92">
                  <c:v>4.174411375807475</c:v>
                </c:pt>
                <c:pt idx="93">
                  <c:v>6.170355466130125</c:v>
                </c:pt>
                <c:pt idx="94">
                  <c:v>5.953256270867734</c:v>
                </c:pt>
                <c:pt idx="95">
                  <c:v>8.664103238111543</c:v>
                </c:pt>
                <c:pt idx="96">
                  <c:v>13.72205106767118</c:v>
                </c:pt>
                <c:pt idx="97">
                  <c:v>5.763134222775967</c:v>
                </c:pt>
                <c:pt idx="98">
                  <c:v>3.096630338331327</c:v>
                </c:pt>
                <c:pt idx="99">
                  <c:v>8.102961362766944</c:v>
                </c:pt>
                <c:pt idx="100">
                  <c:v>2.1403322775959</c:v>
                </c:pt>
                <c:pt idx="101">
                  <c:v>14.43981415217941</c:v>
                </c:pt>
                <c:pt idx="102">
                  <c:v>25.68690413135594</c:v>
                </c:pt>
                <c:pt idx="103">
                  <c:v>24.61210608895214</c:v>
                </c:pt>
                <c:pt idx="104">
                  <c:v>33.45156007135323</c:v>
                </c:pt>
                <c:pt idx="105">
                  <c:v>34.38087014664394</c:v>
                </c:pt>
                <c:pt idx="106">
                  <c:v>24.11119158929786</c:v>
                </c:pt>
                <c:pt idx="107">
                  <c:v>22.82463437653992</c:v>
                </c:pt>
                <c:pt idx="108">
                  <c:v>26.013656119067</c:v>
                </c:pt>
                <c:pt idx="109">
                  <c:v>17.83273732177821</c:v>
                </c:pt>
                <c:pt idx="110">
                  <c:v>35.6903988413035</c:v>
                </c:pt>
                <c:pt idx="111">
                  <c:v>35.07362078960649</c:v>
                </c:pt>
                <c:pt idx="112">
                  <c:v>22.6414216526293</c:v>
                </c:pt>
                <c:pt idx="113">
                  <c:v>33.94891455582759</c:v>
                </c:pt>
                <c:pt idx="114">
                  <c:v>17.44828152471264</c:v>
                </c:pt>
                <c:pt idx="115">
                  <c:v>-2.464865844541275</c:v>
                </c:pt>
                <c:pt idx="116">
                  <c:v>16.49657003761894</c:v>
                </c:pt>
                <c:pt idx="117">
                  <c:v>11.41679423938313</c:v>
                </c:pt>
                <c:pt idx="118">
                  <c:v>21.75916267549681</c:v>
                </c:pt>
                <c:pt idx="119">
                  <c:v>33.37385249476731</c:v>
                </c:pt>
                <c:pt idx="120">
                  <c:v>24.84641001037681</c:v>
                </c:pt>
                <c:pt idx="121">
                  <c:v>10.56467544469423</c:v>
                </c:pt>
                <c:pt idx="122">
                  <c:v>-4.757391272647735</c:v>
                </c:pt>
                <c:pt idx="123">
                  <c:v>3.12896078640053</c:v>
                </c:pt>
                <c:pt idx="124">
                  <c:v>-6.181587389909489</c:v>
                </c:pt>
                <c:pt idx="125">
                  <c:v>-9.077720398037423</c:v>
                </c:pt>
                <c:pt idx="126">
                  <c:v>0.522468039500884</c:v>
                </c:pt>
                <c:pt idx="127">
                  <c:v>-17.01016033248587</c:v>
                </c:pt>
                <c:pt idx="128">
                  <c:v>-7.128228414682732</c:v>
                </c:pt>
                <c:pt idx="129">
                  <c:v>5.314685597884411</c:v>
                </c:pt>
                <c:pt idx="130">
                  <c:v>-12.04902427415516</c:v>
                </c:pt>
                <c:pt idx="131">
                  <c:v>-14.16385088350966</c:v>
                </c:pt>
                <c:pt idx="132">
                  <c:v>-16.75683766227289</c:v>
                </c:pt>
                <c:pt idx="133">
                  <c:v>-23.16138087501563</c:v>
                </c:pt>
                <c:pt idx="134">
                  <c:v>-2.766350082528345</c:v>
                </c:pt>
                <c:pt idx="135">
                  <c:v>22.15212879163023</c:v>
                </c:pt>
                <c:pt idx="136">
                  <c:v>25.29637825176988</c:v>
                </c:pt>
                <c:pt idx="137">
                  <c:v>29.58489045807305</c:v>
                </c:pt>
                <c:pt idx="138">
                  <c:v>16.14419958012658</c:v>
                </c:pt>
                <c:pt idx="139">
                  <c:v>8.700105444061814</c:v>
                </c:pt>
                <c:pt idx="140">
                  <c:v>3.167602628985798</c:v>
                </c:pt>
                <c:pt idx="141">
                  <c:v>1.420226888727978</c:v>
                </c:pt>
                <c:pt idx="142">
                  <c:v>-1.537281962813874</c:v>
                </c:pt>
                <c:pt idx="143">
                  <c:v>4.83535012894267</c:v>
                </c:pt>
                <c:pt idx="144">
                  <c:v>-0.607392570336987</c:v>
                </c:pt>
                <c:pt idx="145">
                  <c:v>8.518269999999997</c:v>
                </c:pt>
                <c:pt idx="146">
                  <c:v>10.50621</c:v>
                </c:pt>
                <c:pt idx="147">
                  <c:v>16.28785</c:v>
                </c:pt>
                <c:pt idx="148">
                  <c:v>11.20708</c:v>
                </c:pt>
                <c:pt idx="149">
                  <c:v>20.25431</c:v>
                </c:pt>
                <c:pt idx="150">
                  <c:v>18.97891</c:v>
                </c:pt>
                <c:pt idx="151">
                  <c:v>6.43232</c:v>
                </c:pt>
                <c:pt idx="152">
                  <c:v>-0.74031</c:v>
                </c:pt>
                <c:pt idx="153">
                  <c:v>-15.35288</c:v>
                </c:pt>
                <c:pt idx="154">
                  <c:v>-21.91315000000001</c:v>
                </c:pt>
                <c:pt idx="155">
                  <c:v>-33.8371</c:v>
                </c:pt>
                <c:pt idx="156">
                  <c:v>-37.95165999999999</c:v>
                </c:pt>
                <c:pt idx="157">
                  <c:v>-25.57716</c:v>
                </c:pt>
                <c:pt idx="158">
                  <c:v>-10.49134</c:v>
                </c:pt>
                <c:pt idx="159">
                  <c:v>18.81936</c:v>
                </c:pt>
                <c:pt idx="160">
                  <c:v>42.68293</c:v>
                </c:pt>
                <c:pt idx="161">
                  <c:v>15.70996</c:v>
                </c:pt>
                <c:pt idx="162">
                  <c:v>11.07639</c:v>
                </c:pt>
                <c:pt idx="163">
                  <c:v>11.02277</c:v>
                </c:pt>
                <c:pt idx="164">
                  <c:v>13.47656</c:v>
                </c:pt>
                <c:pt idx="165">
                  <c:v>27.01364999999998</c:v>
                </c:pt>
                <c:pt idx="166">
                  <c:v>1.16175</c:v>
                </c:pt>
                <c:pt idx="167">
                  <c:v>5.528389999999995</c:v>
                </c:pt>
                <c:pt idx="168">
                  <c:v>7.242929999999999</c:v>
                </c:pt>
                <c:pt idx="169">
                  <c:v>3.75171</c:v>
                </c:pt>
                <c:pt idx="170">
                  <c:v>23.12528</c:v>
                </c:pt>
                <c:pt idx="171">
                  <c:v>7.2566</c:v>
                </c:pt>
                <c:pt idx="172">
                  <c:v>10.34284</c:v>
                </c:pt>
                <c:pt idx="173">
                  <c:v>15.75696</c:v>
                </c:pt>
                <c:pt idx="174">
                  <c:v>12.59599</c:v>
                </c:pt>
                <c:pt idx="175">
                  <c:v>26.49941</c:v>
                </c:pt>
                <c:pt idx="176">
                  <c:v>12.88963</c:v>
                </c:pt>
                <c:pt idx="177">
                  <c:v>12.85749</c:v>
                </c:pt>
                <c:pt idx="178">
                  <c:v>12.64555</c:v>
                </c:pt>
              </c:numCache>
            </c:numRef>
          </c:yVal>
          <c:smooth val="0"/>
        </c:ser>
        <c:dLbls>
          <c:showLegendKey val="0"/>
          <c:showVal val="0"/>
          <c:showCatName val="0"/>
          <c:showSerName val="0"/>
          <c:showPercent val="0"/>
          <c:showBubbleSize val="0"/>
        </c:dLbls>
        <c:axId val="-2105465896"/>
        <c:axId val="2101848920"/>
      </c:scatterChart>
      <c:scatterChart>
        <c:scatterStyle val="lineMarker"/>
        <c:varyColors val="0"/>
        <c:ser>
          <c:idx val="1"/>
          <c:order val="1"/>
          <c:tx>
            <c:strRef>
              <c:f>Sheet1!$D$4</c:f>
              <c:strCache>
                <c:ptCount val="1"/>
                <c:pt idx="0">
                  <c:v>% Change in Real GDP from 4 quarters earlier</c:v>
                </c:pt>
              </c:strCache>
            </c:strRef>
          </c:tx>
          <c:spPr>
            <a:ln w="38100">
              <a:solidFill>
                <a:srgbClr val="FF0000"/>
              </a:solidFill>
            </a:ln>
          </c:spPr>
          <c:marker>
            <c:symbol val="none"/>
          </c:marker>
          <c:xVal>
            <c:numRef>
              <c:f>Sheet1!$B$6:$B$184</c:f>
              <c:numCache>
                <c:formatCode>0.00</c:formatCode>
                <c:ptCount val="179"/>
                <c:pt idx="0">
                  <c:v>1970.0</c:v>
                </c:pt>
                <c:pt idx="1">
                  <c:v>1970.25</c:v>
                </c:pt>
                <c:pt idx="2">
                  <c:v>1970.5</c:v>
                </c:pt>
                <c:pt idx="3">
                  <c:v>1970.75</c:v>
                </c:pt>
                <c:pt idx="4">
                  <c:v>1971.0</c:v>
                </c:pt>
                <c:pt idx="5">
                  <c:v>1971.25</c:v>
                </c:pt>
                <c:pt idx="6">
                  <c:v>1971.5</c:v>
                </c:pt>
                <c:pt idx="7">
                  <c:v>1971.75</c:v>
                </c:pt>
                <c:pt idx="8">
                  <c:v>1972.0</c:v>
                </c:pt>
                <c:pt idx="9">
                  <c:v>1972.25</c:v>
                </c:pt>
                <c:pt idx="10">
                  <c:v>1972.5</c:v>
                </c:pt>
                <c:pt idx="11">
                  <c:v>1972.75</c:v>
                </c:pt>
                <c:pt idx="12">
                  <c:v>1973.0</c:v>
                </c:pt>
                <c:pt idx="13">
                  <c:v>1973.25</c:v>
                </c:pt>
                <c:pt idx="14">
                  <c:v>1973.5</c:v>
                </c:pt>
                <c:pt idx="15">
                  <c:v>1973.75</c:v>
                </c:pt>
                <c:pt idx="16">
                  <c:v>1974.0</c:v>
                </c:pt>
                <c:pt idx="17">
                  <c:v>1974.25</c:v>
                </c:pt>
                <c:pt idx="18">
                  <c:v>1974.5</c:v>
                </c:pt>
                <c:pt idx="19">
                  <c:v>1974.75</c:v>
                </c:pt>
                <c:pt idx="20">
                  <c:v>1975.0</c:v>
                </c:pt>
                <c:pt idx="21">
                  <c:v>1975.25</c:v>
                </c:pt>
                <c:pt idx="22">
                  <c:v>1975.5</c:v>
                </c:pt>
                <c:pt idx="23">
                  <c:v>1975.75</c:v>
                </c:pt>
                <c:pt idx="24">
                  <c:v>1976.0</c:v>
                </c:pt>
                <c:pt idx="25">
                  <c:v>1976.25</c:v>
                </c:pt>
                <c:pt idx="26">
                  <c:v>1976.5</c:v>
                </c:pt>
                <c:pt idx="27">
                  <c:v>1976.75</c:v>
                </c:pt>
                <c:pt idx="28">
                  <c:v>1977.0</c:v>
                </c:pt>
                <c:pt idx="29">
                  <c:v>1977.25</c:v>
                </c:pt>
                <c:pt idx="30">
                  <c:v>1977.5</c:v>
                </c:pt>
                <c:pt idx="31">
                  <c:v>1977.75</c:v>
                </c:pt>
                <c:pt idx="32">
                  <c:v>1978.0</c:v>
                </c:pt>
                <c:pt idx="33">
                  <c:v>1978.25</c:v>
                </c:pt>
                <c:pt idx="34">
                  <c:v>1978.5</c:v>
                </c:pt>
                <c:pt idx="35">
                  <c:v>1978.75</c:v>
                </c:pt>
                <c:pt idx="36">
                  <c:v>1979.0</c:v>
                </c:pt>
                <c:pt idx="37">
                  <c:v>1979.25</c:v>
                </c:pt>
                <c:pt idx="38">
                  <c:v>1979.5</c:v>
                </c:pt>
                <c:pt idx="39">
                  <c:v>1979.75</c:v>
                </c:pt>
                <c:pt idx="40">
                  <c:v>1980.0</c:v>
                </c:pt>
                <c:pt idx="41">
                  <c:v>1980.25</c:v>
                </c:pt>
                <c:pt idx="42">
                  <c:v>1980.5</c:v>
                </c:pt>
                <c:pt idx="43">
                  <c:v>1980.75</c:v>
                </c:pt>
                <c:pt idx="44">
                  <c:v>1981.0</c:v>
                </c:pt>
                <c:pt idx="45">
                  <c:v>1981.25</c:v>
                </c:pt>
                <c:pt idx="46">
                  <c:v>1981.5</c:v>
                </c:pt>
                <c:pt idx="47">
                  <c:v>1981.75</c:v>
                </c:pt>
                <c:pt idx="48">
                  <c:v>1982.0</c:v>
                </c:pt>
                <c:pt idx="49">
                  <c:v>1982.25</c:v>
                </c:pt>
                <c:pt idx="50">
                  <c:v>1982.5</c:v>
                </c:pt>
                <c:pt idx="51">
                  <c:v>1982.75</c:v>
                </c:pt>
                <c:pt idx="52">
                  <c:v>1983.0</c:v>
                </c:pt>
                <c:pt idx="53">
                  <c:v>1983.25</c:v>
                </c:pt>
                <c:pt idx="54">
                  <c:v>1983.5</c:v>
                </c:pt>
                <c:pt idx="55">
                  <c:v>1983.75</c:v>
                </c:pt>
                <c:pt idx="56">
                  <c:v>1984.0</c:v>
                </c:pt>
                <c:pt idx="57">
                  <c:v>1984.25</c:v>
                </c:pt>
                <c:pt idx="58">
                  <c:v>1984.5</c:v>
                </c:pt>
                <c:pt idx="59">
                  <c:v>1984.75</c:v>
                </c:pt>
                <c:pt idx="60">
                  <c:v>1985.0</c:v>
                </c:pt>
                <c:pt idx="61">
                  <c:v>1985.25</c:v>
                </c:pt>
                <c:pt idx="62">
                  <c:v>1985.5</c:v>
                </c:pt>
                <c:pt idx="63">
                  <c:v>1985.75</c:v>
                </c:pt>
                <c:pt idx="64">
                  <c:v>1986.0</c:v>
                </c:pt>
                <c:pt idx="65">
                  <c:v>1986.25</c:v>
                </c:pt>
                <c:pt idx="66">
                  <c:v>1986.5</c:v>
                </c:pt>
                <c:pt idx="67">
                  <c:v>1986.75</c:v>
                </c:pt>
                <c:pt idx="68">
                  <c:v>1987.0</c:v>
                </c:pt>
                <c:pt idx="69">
                  <c:v>1987.25</c:v>
                </c:pt>
                <c:pt idx="70">
                  <c:v>1987.5</c:v>
                </c:pt>
                <c:pt idx="71">
                  <c:v>1987.75</c:v>
                </c:pt>
                <c:pt idx="72">
                  <c:v>1988.0</c:v>
                </c:pt>
                <c:pt idx="73">
                  <c:v>1988.25</c:v>
                </c:pt>
                <c:pt idx="74">
                  <c:v>1988.5</c:v>
                </c:pt>
                <c:pt idx="75">
                  <c:v>1988.75</c:v>
                </c:pt>
                <c:pt idx="76">
                  <c:v>1989.0</c:v>
                </c:pt>
                <c:pt idx="77">
                  <c:v>1989.25</c:v>
                </c:pt>
                <c:pt idx="78">
                  <c:v>1989.5</c:v>
                </c:pt>
                <c:pt idx="79">
                  <c:v>1989.75</c:v>
                </c:pt>
                <c:pt idx="80">
                  <c:v>1990.0</c:v>
                </c:pt>
                <c:pt idx="81">
                  <c:v>1990.25</c:v>
                </c:pt>
                <c:pt idx="82">
                  <c:v>1990.5</c:v>
                </c:pt>
                <c:pt idx="83">
                  <c:v>1990.75</c:v>
                </c:pt>
                <c:pt idx="84">
                  <c:v>1991.0</c:v>
                </c:pt>
                <c:pt idx="85">
                  <c:v>1991.25</c:v>
                </c:pt>
                <c:pt idx="86">
                  <c:v>1991.5</c:v>
                </c:pt>
                <c:pt idx="87">
                  <c:v>1991.75</c:v>
                </c:pt>
                <c:pt idx="88">
                  <c:v>1992.0</c:v>
                </c:pt>
                <c:pt idx="89">
                  <c:v>1992.25</c:v>
                </c:pt>
                <c:pt idx="90">
                  <c:v>1992.5</c:v>
                </c:pt>
                <c:pt idx="91">
                  <c:v>1992.75</c:v>
                </c:pt>
                <c:pt idx="92">
                  <c:v>1993.0</c:v>
                </c:pt>
                <c:pt idx="93">
                  <c:v>1993.25</c:v>
                </c:pt>
                <c:pt idx="94">
                  <c:v>1993.5</c:v>
                </c:pt>
                <c:pt idx="95">
                  <c:v>1993.75</c:v>
                </c:pt>
                <c:pt idx="96">
                  <c:v>1994.0</c:v>
                </c:pt>
                <c:pt idx="97">
                  <c:v>1994.25</c:v>
                </c:pt>
                <c:pt idx="98">
                  <c:v>1994.5</c:v>
                </c:pt>
                <c:pt idx="99">
                  <c:v>1994.75</c:v>
                </c:pt>
                <c:pt idx="100">
                  <c:v>1995.0</c:v>
                </c:pt>
                <c:pt idx="101">
                  <c:v>1995.25</c:v>
                </c:pt>
                <c:pt idx="102">
                  <c:v>1995.5</c:v>
                </c:pt>
                <c:pt idx="103">
                  <c:v>1995.75</c:v>
                </c:pt>
                <c:pt idx="104">
                  <c:v>1996.0</c:v>
                </c:pt>
                <c:pt idx="105">
                  <c:v>1996.25</c:v>
                </c:pt>
                <c:pt idx="106">
                  <c:v>1996.5</c:v>
                </c:pt>
                <c:pt idx="107">
                  <c:v>1996.75</c:v>
                </c:pt>
                <c:pt idx="108">
                  <c:v>1997.0</c:v>
                </c:pt>
                <c:pt idx="109">
                  <c:v>1997.25</c:v>
                </c:pt>
                <c:pt idx="110">
                  <c:v>1997.5</c:v>
                </c:pt>
                <c:pt idx="111">
                  <c:v>1997.75</c:v>
                </c:pt>
                <c:pt idx="112">
                  <c:v>1998.0</c:v>
                </c:pt>
                <c:pt idx="113">
                  <c:v>1998.25</c:v>
                </c:pt>
                <c:pt idx="114">
                  <c:v>1998.5</c:v>
                </c:pt>
                <c:pt idx="115">
                  <c:v>1998.75</c:v>
                </c:pt>
                <c:pt idx="116">
                  <c:v>1999.0</c:v>
                </c:pt>
                <c:pt idx="117">
                  <c:v>1999.25</c:v>
                </c:pt>
                <c:pt idx="118">
                  <c:v>1999.5</c:v>
                </c:pt>
                <c:pt idx="119">
                  <c:v>1999.75</c:v>
                </c:pt>
                <c:pt idx="120">
                  <c:v>2000.0</c:v>
                </c:pt>
                <c:pt idx="121">
                  <c:v>2000.25</c:v>
                </c:pt>
                <c:pt idx="122">
                  <c:v>2000.5</c:v>
                </c:pt>
                <c:pt idx="123">
                  <c:v>2000.75</c:v>
                </c:pt>
                <c:pt idx="124">
                  <c:v>2001.0</c:v>
                </c:pt>
                <c:pt idx="125">
                  <c:v>2001.25</c:v>
                </c:pt>
                <c:pt idx="126">
                  <c:v>2001.5</c:v>
                </c:pt>
                <c:pt idx="127">
                  <c:v>2001.75</c:v>
                </c:pt>
                <c:pt idx="128">
                  <c:v>2002.0</c:v>
                </c:pt>
                <c:pt idx="129">
                  <c:v>2002.25</c:v>
                </c:pt>
                <c:pt idx="130">
                  <c:v>2002.5</c:v>
                </c:pt>
                <c:pt idx="131">
                  <c:v>2002.75</c:v>
                </c:pt>
                <c:pt idx="132">
                  <c:v>2003.0</c:v>
                </c:pt>
                <c:pt idx="133">
                  <c:v>2003.25</c:v>
                </c:pt>
                <c:pt idx="134">
                  <c:v>2003.5</c:v>
                </c:pt>
                <c:pt idx="135">
                  <c:v>2003.75</c:v>
                </c:pt>
                <c:pt idx="136">
                  <c:v>2004.0</c:v>
                </c:pt>
                <c:pt idx="137">
                  <c:v>2004.25</c:v>
                </c:pt>
                <c:pt idx="138">
                  <c:v>2004.5</c:v>
                </c:pt>
                <c:pt idx="139">
                  <c:v>2004.75</c:v>
                </c:pt>
                <c:pt idx="140">
                  <c:v>2005.0</c:v>
                </c:pt>
                <c:pt idx="141">
                  <c:v>2005.25</c:v>
                </c:pt>
                <c:pt idx="142">
                  <c:v>2005.5</c:v>
                </c:pt>
                <c:pt idx="143">
                  <c:v>2005.75</c:v>
                </c:pt>
                <c:pt idx="144">
                  <c:v>2006.0</c:v>
                </c:pt>
                <c:pt idx="145">
                  <c:v>2006.25</c:v>
                </c:pt>
                <c:pt idx="146">
                  <c:v>2006.5</c:v>
                </c:pt>
                <c:pt idx="147">
                  <c:v>2006.75</c:v>
                </c:pt>
                <c:pt idx="148">
                  <c:v>2007.0</c:v>
                </c:pt>
                <c:pt idx="149">
                  <c:v>2007.25</c:v>
                </c:pt>
                <c:pt idx="150">
                  <c:v>2007.5</c:v>
                </c:pt>
                <c:pt idx="151">
                  <c:v>2007.75</c:v>
                </c:pt>
                <c:pt idx="152">
                  <c:v>2008.0</c:v>
                </c:pt>
                <c:pt idx="153">
                  <c:v>2008.25</c:v>
                </c:pt>
                <c:pt idx="154">
                  <c:v>2008.5</c:v>
                </c:pt>
                <c:pt idx="155">
                  <c:v>2008.75</c:v>
                </c:pt>
                <c:pt idx="156">
                  <c:v>2009.0</c:v>
                </c:pt>
                <c:pt idx="157">
                  <c:v>2009.25</c:v>
                </c:pt>
                <c:pt idx="158">
                  <c:v>2009.5</c:v>
                </c:pt>
                <c:pt idx="159">
                  <c:v>2009.75</c:v>
                </c:pt>
                <c:pt idx="160">
                  <c:v>2010.0</c:v>
                </c:pt>
                <c:pt idx="161">
                  <c:v>2010.25</c:v>
                </c:pt>
                <c:pt idx="162">
                  <c:v>2010.5</c:v>
                </c:pt>
                <c:pt idx="163">
                  <c:v>2010.75</c:v>
                </c:pt>
                <c:pt idx="164">
                  <c:v>2011.0</c:v>
                </c:pt>
                <c:pt idx="165">
                  <c:v>2011.25</c:v>
                </c:pt>
                <c:pt idx="166">
                  <c:v>2011.5</c:v>
                </c:pt>
                <c:pt idx="167">
                  <c:v>2011.75</c:v>
                </c:pt>
                <c:pt idx="168">
                  <c:v>2012.0</c:v>
                </c:pt>
                <c:pt idx="169">
                  <c:v>2012.25</c:v>
                </c:pt>
                <c:pt idx="170">
                  <c:v>2012.5</c:v>
                </c:pt>
                <c:pt idx="171">
                  <c:v>2012.75</c:v>
                </c:pt>
                <c:pt idx="172">
                  <c:v>2013.0</c:v>
                </c:pt>
                <c:pt idx="173">
                  <c:v>2013.25</c:v>
                </c:pt>
                <c:pt idx="174">
                  <c:v>2013.5</c:v>
                </c:pt>
                <c:pt idx="175">
                  <c:v>2013.75</c:v>
                </c:pt>
                <c:pt idx="176">
                  <c:v>2014.0</c:v>
                </c:pt>
                <c:pt idx="177">
                  <c:v>2014.25</c:v>
                </c:pt>
                <c:pt idx="178">
                  <c:v>2014.5</c:v>
                </c:pt>
              </c:numCache>
            </c:numRef>
          </c:xVal>
          <c:yVal>
            <c:numRef>
              <c:f>Sheet1!$D$6:$D$184</c:f>
              <c:numCache>
                <c:formatCode>0.00</c:formatCode>
                <c:ptCount val="179"/>
                <c:pt idx="0">
                  <c:v>0.294704253862402</c:v>
                </c:pt>
                <c:pt idx="1">
                  <c:v>0.184025407378818</c:v>
                </c:pt>
                <c:pt idx="2">
                  <c:v>0.442425672487018</c:v>
                </c:pt>
                <c:pt idx="3">
                  <c:v>-0.154096903244924</c:v>
                </c:pt>
                <c:pt idx="4">
                  <c:v>2.760299180814436</c:v>
                </c:pt>
                <c:pt idx="5">
                  <c:v>3.155275086658957</c:v>
                </c:pt>
                <c:pt idx="6">
                  <c:v>3.059846126739865</c:v>
                </c:pt>
                <c:pt idx="7">
                  <c:v>4.45493129136617</c:v>
                </c:pt>
                <c:pt idx="8">
                  <c:v>3.468892611634223</c:v>
                </c:pt>
                <c:pt idx="9">
                  <c:v>5.324831983456828</c:v>
                </c:pt>
                <c:pt idx="10">
                  <c:v>5.493503533166185</c:v>
                </c:pt>
                <c:pt idx="11">
                  <c:v>6.93299994317213</c:v>
                </c:pt>
                <c:pt idx="12">
                  <c:v>7.740836892499221</c:v>
                </c:pt>
                <c:pt idx="13">
                  <c:v>6.465423211169289</c:v>
                </c:pt>
                <c:pt idx="14">
                  <c:v>4.891421780466726</c:v>
                </c:pt>
                <c:pt idx="15">
                  <c:v>4.174416750810427</c:v>
                </c:pt>
                <c:pt idx="16">
                  <c:v>0.686599647631881</c:v>
                </c:pt>
                <c:pt idx="17">
                  <c:v>-0.210024844402328</c:v>
                </c:pt>
                <c:pt idx="18">
                  <c:v>-0.669499163126041</c:v>
                </c:pt>
                <c:pt idx="19">
                  <c:v>-1.992092845300341</c:v>
                </c:pt>
                <c:pt idx="20">
                  <c:v>-2.328812948714634</c:v>
                </c:pt>
                <c:pt idx="21">
                  <c:v>-1.83516850183516</c:v>
                </c:pt>
                <c:pt idx="22">
                  <c:v>0.819183408943604</c:v>
                </c:pt>
                <c:pt idx="23">
                  <c:v>2.537476577139292</c:v>
                </c:pt>
                <c:pt idx="24">
                  <c:v>6.159763937190414</c:v>
                </c:pt>
                <c:pt idx="25">
                  <c:v>6.147048057313181</c:v>
                </c:pt>
                <c:pt idx="26">
                  <c:v>4.898305520557451</c:v>
                </c:pt>
                <c:pt idx="27">
                  <c:v>4.297063377243072</c:v>
                </c:pt>
                <c:pt idx="28">
                  <c:v>3.164242815307504</c:v>
                </c:pt>
                <c:pt idx="29">
                  <c:v>4.42889868709511</c:v>
                </c:pt>
                <c:pt idx="30">
                  <c:v>5.77997842925778</c:v>
                </c:pt>
                <c:pt idx="31">
                  <c:v>4.996106298062895</c:v>
                </c:pt>
                <c:pt idx="32">
                  <c:v>4.144915682359441</c:v>
                </c:pt>
                <c:pt idx="33">
                  <c:v>6.132798679089496</c:v>
                </c:pt>
                <c:pt idx="34">
                  <c:v>5.288038188812153</c:v>
                </c:pt>
                <c:pt idx="35">
                  <c:v>6.702978328890937</c:v>
                </c:pt>
                <c:pt idx="36">
                  <c:v>6.518525362653595</c:v>
                </c:pt>
                <c:pt idx="37">
                  <c:v>2.584731636848548</c:v>
                </c:pt>
                <c:pt idx="38">
                  <c:v>2.317545558587898</c:v>
                </c:pt>
                <c:pt idx="39">
                  <c:v>1.259856202619628</c:v>
                </c:pt>
                <c:pt idx="40">
                  <c:v>1.416055861560493</c:v>
                </c:pt>
                <c:pt idx="41">
                  <c:v>-0.756098617791074</c:v>
                </c:pt>
                <c:pt idx="42">
                  <c:v>-1.645550560347611</c:v>
                </c:pt>
                <c:pt idx="43">
                  <c:v>-0.102966728875721</c:v>
                </c:pt>
                <c:pt idx="44">
                  <c:v>1.646460110761853</c:v>
                </c:pt>
                <c:pt idx="45">
                  <c:v>2.944836167565334</c:v>
                </c:pt>
                <c:pt idx="46">
                  <c:v>4.389379756801691</c:v>
                </c:pt>
                <c:pt idx="47">
                  <c:v>1.217548154351608</c:v>
                </c:pt>
                <c:pt idx="48">
                  <c:v>-2.469655215937058</c:v>
                </c:pt>
                <c:pt idx="49">
                  <c:v>-1.15356885364096</c:v>
                </c:pt>
                <c:pt idx="50">
                  <c:v>-2.717311600427404</c:v>
                </c:pt>
                <c:pt idx="51">
                  <c:v>-1.410811269518004</c:v>
                </c:pt>
                <c:pt idx="52">
                  <c:v>1.479628151758946</c:v>
                </c:pt>
                <c:pt idx="53">
                  <c:v>3.200755137941401</c:v>
                </c:pt>
                <c:pt idx="54">
                  <c:v>5.644570788646251</c:v>
                </c:pt>
                <c:pt idx="55">
                  <c:v>7.742463041466736</c:v>
                </c:pt>
                <c:pt idx="56">
                  <c:v>8.4826457523008</c:v>
                </c:pt>
                <c:pt idx="57">
                  <c:v>7.93040369184717</c:v>
                </c:pt>
                <c:pt idx="58">
                  <c:v>6.87187850372032</c:v>
                </c:pt>
                <c:pt idx="59">
                  <c:v>5.560326749086253</c:v>
                </c:pt>
                <c:pt idx="60">
                  <c:v>4.527821316614415</c:v>
                </c:pt>
                <c:pt idx="61">
                  <c:v>3.624737582095873</c:v>
                </c:pt>
                <c:pt idx="62">
                  <c:v>4.230725212680725</c:v>
                </c:pt>
                <c:pt idx="63">
                  <c:v>4.17194861218852</c:v>
                </c:pt>
                <c:pt idx="64">
                  <c:v>4.191111694251287</c:v>
                </c:pt>
                <c:pt idx="65">
                  <c:v>3.732133895879417</c:v>
                </c:pt>
                <c:pt idx="66">
                  <c:v>3.120196178903445</c:v>
                </c:pt>
                <c:pt idx="67">
                  <c:v>2.838824512332454</c:v>
                </c:pt>
                <c:pt idx="68">
                  <c:v>2.425027434472087</c:v>
                </c:pt>
                <c:pt idx="69">
                  <c:v>3.097955600150506</c:v>
                </c:pt>
                <c:pt idx="70">
                  <c:v>3.000940566824616</c:v>
                </c:pt>
                <c:pt idx="71">
                  <c:v>4.259903569347061</c:v>
                </c:pt>
                <c:pt idx="72">
                  <c:v>4.22060244138052</c:v>
                </c:pt>
                <c:pt idx="73">
                  <c:v>4.449078901633656</c:v>
                </c:pt>
                <c:pt idx="74">
                  <c:v>4.083390764989658</c:v>
                </c:pt>
                <c:pt idx="75">
                  <c:v>3.699625633120453</c:v>
                </c:pt>
                <c:pt idx="76">
                  <c:v>4.13562978192727</c:v>
                </c:pt>
                <c:pt idx="77">
                  <c:v>3.584026622296167</c:v>
                </c:pt>
                <c:pt idx="78">
                  <c:v>3.870220162224799</c:v>
                </c:pt>
                <c:pt idx="79">
                  <c:v>2.724733325710178</c:v>
                </c:pt>
                <c:pt idx="80">
                  <c:v>2.832081822889694</c:v>
                </c:pt>
                <c:pt idx="81">
                  <c:v>2.47373662736531</c:v>
                </c:pt>
                <c:pt idx="82">
                  <c:v>1.665391725632692</c:v>
                </c:pt>
                <c:pt idx="83">
                  <c:v>0.554981315098996</c:v>
                </c:pt>
                <c:pt idx="84">
                  <c:v>-0.966290012904857</c:v>
                </c:pt>
                <c:pt idx="85">
                  <c:v>-0.691287581904247</c:v>
                </c:pt>
                <c:pt idx="86">
                  <c:v>-0.271189628956158</c:v>
                </c:pt>
                <c:pt idx="87">
                  <c:v>1.004206597716415</c:v>
                </c:pt>
                <c:pt idx="88">
                  <c:v>2.609331299262643</c:v>
                </c:pt>
                <c:pt idx="89">
                  <c:v>3.003804081890358</c:v>
                </c:pt>
                <c:pt idx="90">
                  <c:v>3.63093366865767</c:v>
                </c:pt>
                <c:pt idx="91">
                  <c:v>4.3119510247538</c:v>
                </c:pt>
                <c:pt idx="92">
                  <c:v>3.369986061638535</c:v>
                </c:pt>
                <c:pt idx="93">
                  <c:v>2.937660904744394</c:v>
                </c:pt>
                <c:pt idx="94">
                  <c:v>2.420749279538886</c:v>
                </c:pt>
                <c:pt idx="95">
                  <c:v>2.694264743406934</c:v>
                </c:pt>
                <c:pt idx="96">
                  <c:v>3.502831630359883</c:v>
                </c:pt>
                <c:pt idx="97">
                  <c:v>4.251708275646457</c:v>
                </c:pt>
                <c:pt idx="98">
                  <c:v>4.374611260847685</c:v>
                </c:pt>
                <c:pt idx="99">
                  <c:v>4.158262445555261</c:v>
                </c:pt>
                <c:pt idx="100">
                  <c:v>3.407446007758669</c:v>
                </c:pt>
                <c:pt idx="101">
                  <c:v>2.230504505276383</c:v>
                </c:pt>
                <c:pt idx="102">
                  <c:v>2.430476730987505</c:v>
                </c:pt>
                <c:pt idx="103">
                  <c:v>2.010861176206437</c:v>
                </c:pt>
                <c:pt idx="104">
                  <c:v>2.458075534029503</c:v>
                </c:pt>
                <c:pt idx="105">
                  <c:v>4.007486974619708</c:v>
                </c:pt>
                <c:pt idx="106">
                  <c:v>4.036402421287387</c:v>
                </c:pt>
                <c:pt idx="107">
                  <c:v>4.444536150544747</c:v>
                </c:pt>
                <c:pt idx="108">
                  <c:v>4.53179222340628</c:v>
                </c:pt>
                <c:pt idx="109">
                  <c:v>4.27880741337632</c:v>
                </c:pt>
                <c:pt idx="110">
                  <c:v>4.677327013460803</c:v>
                </c:pt>
                <c:pt idx="111">
                  <c:v>4.341011761297025</c:v>
                </c:pt>
                <c:pt idx="112">
                  <c:v>4.523532563945045</c:v>
                </c:pt>
                <c:pt idx="113">
                  <c:v>3.921644386059812</c:v>
                </c:pt>
                <c:pt idx="114">
                  <c:v>3.988806919358935</c:v>
                </c:pt>
                <c:pt idx="115">
                  <c:v>4.983401284980383</c:v>
                </c:pt>
                <c:pt idx="116">
                  <c:v>4.926724353523748</c:v>
                </c:pt>
                <c:pt idx="117">
                  <c:v>4.804748980679376</c:v>
                </c:pt>
                <c:pt idx="118">
                  <c:v>4.754391115025197</c:v>
                </c:pt>
                <c:pt idx="119">
                  <c:v>4.821392071755769</c:v>
                </c:pt>
                <c:pt idx="120">
                  <c:v>4.167461149775949</c:v>
                </c:pt>
                <c:pt idx="121">
                  <c:v>5.375555765774296</c:v>
                </c:pt>
                <c:pt idx="122">
                  <c:v>4.140443468818225</c:v>
                </c:pt>
                <c:pt idx="123">
                  <c:v>2.908890698661408</c:v>
                </c:pt>
                <c:pt idx="124">
                  <c:v>2.302966513745713</c:v>
                </c:pt>
                <c:pt idx="125">
                  <c:v>1.00433153039926</c:v>
                </c:pt>
                <c:pt idx="126">
                  <c:v>0.640213479240727</c:v>
                </c:pt>
                <c:pt idx="127">
                  <c:v>0.397917897388454</c:v>
                </c:pt>
                <c:pt idx="128">
                  <c:v>1.590212699335731</c:v>
                </c:pt>
                <c:pt idx="129">
                  <c:v>1.464298014642978</c:v>
                </c:pt>
                <c:pt idx="130">
                  <c:v>2.261586452762925</c:v>
                </c:pt>
                <c:pt idx="131">
                  <c:v>1.939516397628616</c:v>
                </c:pt>
                <c:pt idx="132">
                  <c:v>1.497071903482893</c:v>
                </c:pt>
                <c:pt idx="133">
                  <c:v>1.816549322763264</c:v>
                </c:pt>
                <c:pt idx="134">
                  <c:v>2.969822420742999</c:v>
                </c:pt>
                <c:pt idx="135">
                  <c:v>3.86621796756733</c:v>
                </c:pt>
                <c:pt idx="136">
                  <c:v>4.115873497895969</c:v>
                </c:pt>
                <c:pt idx="137">
                  <c:v>3.904888908007657</c:v>
                </c:pt>
                <c:pt idx="138">
                  <c:v>2.983621820644117</c:v>
                </c:pt>
                <c:pt idx="139">
                  <c:v>2.896058550293062</c:v>
                </c:pt>
                <c:pt idx="140">
                  <c:v>3.277117469973647</c:v>
                </c:pt>
                <c:pt idx="141">
                  <c:v>3.072958175062353</c:v>
                </c:pt>
                <c:pt idx="142">
                  <c:v>3.124229473165116</c:v>
                </c:pt>
                <c:pt idx="143">
                  <c:v>2.81149052816076</c:v>
                </c:pt>
                <c:pt idx="144">
                  <c:v>3.047052297140553</c:v>
                </c:pt>
                <c:pt idx="145">
                  <c:v>2.94157</c:v>
                </c:pt>
                <c:pt idx="146">
                  <c:v>2.174669999999999</c:v>
                </c:pt>
                <c:pt idx="147">
                  <c:v>2.389829999999999</c:v>
                </c:pt>
                <c:pt idx="148">
                  <c:v>1.23676</c:v>
                </c:pt>
                <c:pt idx="149">
                  <c:v>1.70738</c:v>
                </c:pt>
                <c:pt idx="150">
                  <c:v>2.300279999999999</c:v>
                </c:pt>
                <c:pt idx="151">
                  <c:v>1.86792</c:v>
                </c:pt>
                <c:pt idx="152">
                  <c:v>1.11028</c:v>
                </c:pt>
                <c:pt idx="153">
                  <c:v>0.84037</c:v>
                </c:pt>
                <c:pt idx="154">
                  <c:v>-0.31395</c:v>
                </c:pt>
                <c:pt idx="155">
                  <c:v>-2.766849999999998</c:v>
                </c:pt>
                <c:pt idx="156">
                  <c:v>-3.455459999999996</c:v>
                </c:pt>
                <c:pt idx="157">
                  <c:v>-4.061909999999997</c:v>
                </c:pt>
                <c:pt idx="158">
                  <c:v>-3.2844</c:v>
                </c:pt>
                <c:pt idx="159">
                  <c:v>-0.24079</c:v>
                </c:pt>
                <c:pt idx="160">
                  <c:v>1.59861</c:v>
                </c:pt>
                <c:pt idx="161">
                  <c:v>2.7188</c:v>
                </c:pt>
                <c:pt idx="162">
                  <c:v>3.07585</c:v>
                </c:pt>
                <c:pt idx="163">
                  <c:v>2.73073</c:v>
                </c:pt>
                <c:pt idx="164">
                  <c:v>1.89321</c:v>
                </c:pt>
                <c:pt idx="165">
                  <c:v>1.65266</c:v>
                </c:pt>
                <c:pt idx="166">
                  <c:v>1.18285</c:v>
                </c:pt>
                <c:pt idx="167">
                  <c:v>1.68217</c:v>
                </c:pt>
                <c:pt idx="168">
                  <c:v>2.6456</c:v>
                </c:pt>
                <c:pt idx="169">
                  <c:v>2.315609999999995</c:v>
                </c:pt>
                <c:pt idx="170">
                  <c:v>2.73083</c:v>
                </c:pt>
                <c:pt idx="171">
                  <c:v>1.60234</c:v>
                </c:pt>
                <c:pt idx="172">
                  <c:v>1.72439</c:v>
                </c:pt>
                <c:pt idx="173">
                  <c:v>1.75983</c:v>
                </c:pt>
                <c:pt idx="174">
                  <c:v>2.25904</c:v>
                </c:pt>
                <c:pt idx="175">
                  <c:v>3.126279999999999</c:v>
                </c:pt>
                <c:pt idx="176">
                  <c:v>1.88758</c:v>
                </c:pt>
                <c:pt idx="177">
                  <c:v>2.58737</c:v>
                </c:pt>
                <c:pt idx="178">
                  <c:v>2.69774</c:v>
                </c:pt>
              </c:numCache>
            </c:numRef>
          </c:yVal>
          <c:smooth val="0"/>
        </c:ser>
        <c:dLbls>
          <c:showLegendKey val="0"/>
          <c:showVal val="0"/>
          <c:showCatName val="0"/>
          <c:showSerName val="0"/>
          <c:showPercent val="0"/>
          <c:showBubbleSize val="0"/>
        </c:dLbls>
        <c:axId val="-2116652360"/>
        <c:axId val="-2121257336"/>
      </c:scatterChart>
      <c:valAx>
        <c:axId val="-2105465896"/>
        <c:scaling>
          <c:orientation val="minMax"/>
          <c:max val="2015.0"/>
          <c:min val="1970.0"/>
        </c:scaling>
        <c:delete val="0"/>
        <c:axPos val="b"/>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01848920"/>
        <c:crossesAt val="-1000.0"/>
        <c:crossBetween val="midCat"/>
        <c:majorUnit val="5.0"/>
        <c:minorUnit val="1.0"/>
      </c:valAx>
      <c:valAx>
        <c:axId val="2101848920"/>
        <c:scaling>
          <c:orientation val="minMax"/>
          <c:max val="60.0"/>
          <c:min val="-60.0"/>
        </c:scaling>
        <c:delete val="0"/>
        <c:axPos val="l"/>
        <c:majorGridlines/>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05465896"/>
        <c:crosses val="autoZero"/>
        <c:crossBetween val="midCat"/>
        <c:majorUnit val="20.0"/>
        <c:minorUnit val="2.0"/>
      </c:valAx>
      <c:valAx>
        <c:axId val="-2121257336"/>
        <c:scaling>
          <c:orientation val="minMax"/>
          <c:max val="9.0"/>
          <c:min val="-9.0"/>
        </c:scaling>
        <c:delete val="0"/>
        <c:axPos val="r"/>
        <c:numFmt formatCode="0" sourceLinked="0"/>
        <c:majorTickMark val="out"/>
        <c:minorTickMark val="none"/>
        <c:tickLblPos val="nextTo"/>
        <c:txPr>
          <a:bodyPr/>
          <a:lstStyle/>
          <a:p>
            <a:pPr>
              <a:defRPr sz="1600">
                <a:latin typeface="Arial" pitchFamily="34" charset="0"/>
                <a:cs typeface="Arial" pitchFamily="34" charset="0"/>
              </a:defRPr>
            </a:pPr>
            <a:endParaRPr lang="en-US"/>
          </a:p>
        </c:txPr>
        <c:crossAx val="-2116652360"/>
        <c:crosses val="max"/>
        <c:crossBetween val="midCat"/>
        <c:majorUnit val="3.0"/>
        <c:minorUnit val="0.4"/>
      </c:valAx>
      <c:valAx>
        <c:axId val="-2116652360"/>
        <c:scaling>
          <c:orientation val="minMax"/>
        </c:scaling>
        <c:delete val="1"/>
        <c:axPos val="b"/>
        <c:numFmt formatCode="0.00" sourceLinked="1"/>
        <c:majorTickMark val="out"/>
        <c:minorTickMark val="none"/>
        <c:tickLblPos val="nextTo"/>
        <c:crossAx val="-2121257336"/>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63974459245779"/>
          <c:y val="0.0305349131507149"/>
          <c:w val="0.825159768489644"/>
          <c:h val="0.797982372521024"/>
        </c:manualLayout>
      </c:layout>
      <c:scatterChart>
        <c:scatterStyle val="lineMarker"/>
        <c:varyColors val="0"/>
        <c:ser>
          <c:idx val="0"/>
          <c:order val="0"/>
          <c:tx>
            <c:strRef>
              <c:f>Sheet1!$C$4</c:f>
              <c:strCache>
                <c:ptCount val="1"/>
                <c:pt idx="0">
                  <c:v>(a) Real Housing Price</c:v>
                </c:pt>
              </c:strCache>
            </c:strRef>
          </c:tx>
          <c:spPr>
            <a:ln w="41275">
              <a:solidFill>
                <a:srgbClr val="FF0000"/>
              </a:solidFill>
            </a:ln>
          </c:spPr>
          <c:marker>
            <c:symbol val="none"/>
          </c:marker>
          <c:xVal>
            <c:numRef>
              <c:f>Sheet1!$B$5:$B$182</c:f>
              <c:numCache>
                <c:formatCode>General</c:formatCode>
                <c:ptCount val="178"/>
                <c:pt idx="0">
                  <c:v>2000.083333333333</c:v>
                </c:pt>
                <c:pt idx="1">
                  <c:v>2000.166666666667</c:v>
                </c:pt>
                <c:pt idx="2" formatCode="0.00">
                  <c:v>2000.25</c:v>
                </c:pt>
                <c:pt idx="3">
                  <c:v>2000.33333333333</c:v>
                </c:pt>
                <c:pt idx="4">
                  <c:v>2000.41666666667</c:v>
                </c:pt>
                <c:pt idx="5" formatCode="0.00">
                  <c:v>2000.5</c:v>
                </c:pt>
                <c:pt idx="6">
                  <c:v>2000.58333333333</c:v>
                </c:pt>
                <c:pt idx="7">
                  <c:v>2000.66666666667</c:v>
                </c:pt>
                <c:pt idx="8" formatCode="0.00">
                  <c:v>2000.75</c:v>
                </c:pt>
                <c:pt idx="9">
                  <c:v>2000.83333333333</c:v>
                </c:pt>
                <c:pt idx="10">
                  <c:v>2000.91666666667</c:v>
                </c:pt>
                <c:pt idx="11" formatCode="0.00">
                  <c:v>2001.0</c:v>
                </c:pt>
                <c:pt idx="12">
                  <c:v>2001.08333333334</c:v>
                </c:pt>
                <c:pt idx="13">
                  <c:v>2001.16666666667</c:v>
                </c:pt>
                <c:pt idx="14" formatCode="0.00">
                  <c:v>2001.25</c:v>
                </c:pt>
                <c:pt idx="15">
                  <c:v>2001.33333333334</c:v>
                </c:pt>
                <c:pt idx="16">
                  <c:v>2001.41666666667</c:v>
                </c:pt>
                <c:pt idx="17" formatCode="0.00">
                  <c:v>2001.5</c:v>
                </c:pt>
                <c:pt idx="18">
                  <c:v>2001.58333333334</c:v>
                </c:pt>
                <c:pt idx="19">
                  <c:v>2001.66666666667</c:v>
                </c:pt>
                <c:pt idx="20" formatCode="0.00">
                  <c:v>2001.75</c:v>
                </c:pt>
                <c:pt idx="21">
                  <c:v>2001.83333333334</c:v>
                </c:pt>
                <c:pt idx="22">
                  <c:v>2001.91666666667</c:v>
                </c:pt>
                <c:pt idx="23" formatCode="0.00">
                  <c:v>2002.0</c:v>
                </c:pt>
                <c:pt idx="24">
                  <c:v>2002.08333333334</c:v>
                </c:pt>
                <c:pt idx="25">
                  <c:v>2002.16666666667</c:v>
                </c:pt>
                <c:pt idx="26" formatCode="0.00">
                  <c:v>2002.25</c:v>
                </c:pt>
                <c:pt idx="27">
                  <c:v>2002.33333333334</c:v>
                </c:pt>
                <c:pt idx="28">
                  <c:v>2002.41666666667</c:v>
                </c:pt>
                <c:pt idx="29" formatCode="0.00">
                  <c:v>2002.5</c:v>
                </c:pt>
                <c:pt idx="30">
                  <c:v>2002.58333333334</c:v>
                </c:pt>
                <c:pt idx="31">
                  <c:v>2002.66666666667</c:v>
                </c:pt>
                <c:pt idx="32" formatCode="0.00">
                  <c:v>2002.75</c:v>
                </c:pt>
                <c:pt idx="33">
                  <c:v>2002.83333333334</c:v>
                </c:pt>
                <c:pt idx="34">
                  <c:v>2002.91666666667</c:v>
                </c:pt>
                <c:pt idx="35" formatCode="0.00">
                  <c:v>2003.00000000001</c:v>
                </c:pt>
                <c:pt idx="36">
                  <c:v>2003.08333333334</c:v>
                </c:pt>
                <c:pt idx="37">
                  <c:v>2003.16666666667</c:v>
                </c:pt>
                <c:pt idx="38" formatCode="0.00">
                  <c:v>2003.25000000001</c:v>
                </c:pt>
                <c:pt idx="39">
                  <c:v>2003.33333333334</c:v>
                </c:pt>
                <c:pt idx="40">
                  <c:v>2003.41666666667</c:v>
                </c:pt>
                <c:pt idx="41" formatCode="0.00">
                  <c:v>2003.50000000001</c:v>
                </c:pt>
                <c:pt idx="42">
                  <c:v>2003.58333333334</c:v>
                </c:pt>
                <c:pt idx="43">
                  <c:v>2003.66666666667</c:v>
                </c:pt>
                <c:pt idx="44" formatCode="0.00">
                  <c:v>2003.75000000001</c:v>
                </c:pt>
                <c:pt idx="45">
                  <c:v>2003.83333333334</c:v>
                </c:pt>
                <c:pt idx="46">
                  <c:v>2003.91666666667</c:v>
                </c:pt>
                <c:pt idx="47" formatCode="0.00">
                  <c:v>2004.00000000001</c:v>
                </c:pt>
                <c:pt idx="48">
                  <c:v>2004.08333333334</c:v>
                </c:pt>
                <c:pt idx="49">
                  <c:v>2004.16666666667</c:v>
                </c:pt>
                <c:pt idx="50" formatCode="0.00">
                  <c:v>2004.25000000001</c:v>
                </c:pt>
                <c:pt idx="51">
                  <c:v>2004.33333333334</c:v>
                </c:pt>
                <c:pt idx="52">
                  <c:v>2004.41666666667</c:v>
                </c:pt>
                <c:pt idx="53" formatCode="0.00">
                  <c:v>2004.50000000001</c:v>
                </c:pt>
                <c:pt idx="54">
                  <c:v>2004.58333333334</c:v>
                </c:pt>
                <c:pt idx="55">
                  <c:v>2004.66666666667</c:v>
                </c:pt>
                <c:pt idx="56" formatCode="0.00">
                  <c:v>2004.75000000001</c:v>
                </c:pt>
                <c:pt idx="57">
                  <c:v>2004.83333333334</c:v>
                </c:pt>
                <c:pt idx="58">
                  <c:v>2004.91666666668</c:v>
                </c:pt>
                <c:pt idx="59" formatCode="0.00">
                  <c:v>2005.00000000001</c:v>
                </c:pt>
                <c:pt idx="60">
                  <c:v>2005.08333333334</c:v>
                </c:pt>
                <c:pt idx="61">
                  <c:v>2005.16666666668</c:v>
                </c:pt>
                <c:pt idx="62" formatCode="0.00">
                  <c:v>2005.25000000001</c:v>
                </c:pt>
                <c:pt idx="63">
                  <c:v>2005.33333333334</c:v>
                </c:pt>
                <c:pt idx="64">
                  <c:v>2005.41666666668</c:v>
                </c:pt>
                <c:pt idx="65" formatCode="0.00">
                  <c:v>2005.50000000001</c:v>
                </c:pt>
                <c:pt idx="66">
                  <c:v>2005.58333333334</c:v>
                </c:pt>
                <c:pt idx="67">
                  <c:v>2005.66666666668</c:v>
                </c:pt>
                <c:pt idx="68" formatCode="0.00">
                  <c:v>2005.75000000001</c:v>
                </c:pt>
                <c:pt idx="69">
                  <c:v>2005.83333333334</c:v>
                </c:pt>
                <c:pt idx="70">
                  <c:v>2005.91666666668</c:v>
                </c:pt>
                <c:pt idx="71" formatCode="0.00">
                  <c:v>2006.00000000001</c:v>
                </c:pt>
                <c:pt idx="72">
                  <c:v>2006.08333333334</c:v>
                </c:pt>
                <c:pt idx="73">
                  <c:v>2006.16666666668</c:v>
                </c:pt>
                <c:pt idx="74" formatCode="0.00">
                  <c:v>2006.25000000001</c:v>
                </c:pt>
                <c:pt idx="75">
                  <c:v>2006.33333333334</c:v>
                </c:pt>
                <c:pt idx="76">
                  <c:v>2006.41666666668</c:v>
                </c:pt>
                <c:pt idx="77" formatCode="0.00">
                  <c:v>2006.50000000001</c:v>
                </c:pt>
                <c:pt idx="78">
                  <c:v>2006.58333333335</c:v>
                </c:pt>
                <c:pt idx="79">
                  <c:v>2006.66666666668</c:v>
                </c:pt>
                <c:pt idx="80" formatCode="0.00">
                  <c:v>2006.75000000001</c:v>
                </c:pt>
                <c:pt idx="81">
                  <c:v>2006.83333333335</c:v>
                </c:pt>
                <c:pt idx="82">
                  <c:v>2006.91666666668</c:v>
                </c:pt>
                <c:pt idx="83" formatCode="0.00">
                  <c:v>2007.00000000001</c:v>
                </c:pt>
                <c:pt idx="84">
                  <c:v>2007.08333333335</c:v>
                </c:pt>
                <c:pt idx="85">
                  <c:v>2007.16666666668</c:v>
                </c:pt>
                <c:pt idx="86" formatCode="0.00">
                  <c:v>2007.25000000001</c:v>
                </c:pt>
                <c:pt idx="87">
                  <c:v>2007.33333333335</c:v>
                </c:pt>
                <c:pt idx="88">
                  <c:v>2007.41666666668</c:v>
                </c:pt>
                <c:pt idx="89" formatCode="0.00">
                  <c:v>2007.50000000001</c:v>
                </c:pt>
                <c:pt idx="90">
                  <c:v>2007.58333333335</c:v>
                </c:pt>
                <c:pt idx="91">
                  <c:v>2007.66666666668</c:v>
                </c:pt>
                <c:pt idx="92" formatCode="0.00">
                  <c:v>2007.75000000001</c:v>
                </c:pt>
                <c:pt idx="93">
                  <c:v>2007.83333333335</c:v>
                </c:pt>
                <c:pt idx="94">
                  <c:v>2007.91666666668</c:v>
                </c:pt>
                <c:pt idx="95" formatCode="0.00">
                  <c:v>2008.00000000001</c:v>
                </c:pt>
                <c:pt idx="96">
                  <c:v>2008.08333333335</c:v>
                </c:pt>
                <c:pt idx="97">
                  <c:v>2008.16666666668</c:v>
                </c:pt>
                <c:pt idx="98" formatCode="0.00">
                  <c:v>2008.25000000001</c:v>
                </c:pt>
                <c:pt idx="99">
                  <c:v>2008.33333333335</c:v>
                </c:pt>
                <c:pt idx="100">
                  <c:v>2008.41666666668</c:v>
                </c:pt>
                <c:pt idx="101" formatCode="0.00">
                  <c:v>2008.50000000002</c:v>
                </c:pt>
                <c:pt idx="102">
                  <c:v>2008.58333333335</c:v>
                </c:pt>
                <c:pt idx="103">
                  <c:v>2008.66666666668</c:v>
                </c:pt>
                <c:pt idx="104" formatCode="0.00">
                  <c:v>2008.75000000002</c:v>
                </c:pt>
                <c:pt idx="105">
                  <c:v>2008.83333333335</c:v>
                </c:pt>
                <c:pt idx="106">
                  <c:v>2008.91666666668</c:v>
                </c:pt>
                <c:pt idx="107" formatCode="0.00">
                  <c:v>2009.00000000002</c:v>
                </c:pt>
                <c:pt idx="108">
                  <c:v>2009.08333333335</c:v>
                </c:pt>
                <c:pt idx="109">
                  <c:v>2009.16666666668</c:v>
                </c:pt>
                <c:pt idx="110" formatCode="0.00">
                  <c:v>2009.25000000002</c:v>
                </c:pt>
                <c:pt idx="111">
                  <c:v>2009.33333333335</c:v>
                </c:pt>
                <c:pt idx="112">
                  <c:v>2009.41666666668</c:v>
                </c:pt>
                <c:pt idx="113" formatCode="0.00">
                  <c:v>2009.50000000002</c:v>
                </c:pt>
                <c:pt idx="114">
                  <c:v>2009.58333333335</c:v>
                </c:pt>
                <c:pt idx="115">
                  <c:v>2009.66666666668</c:v>
                </c:pt>
                <c:pt idx="116" formatCode="0.00">
                  <c:v>2009.75000000002</c:v>
                </c:pt>
                <c:pt idx="117">
                  <c:v>2009.83333333335</c:v>
                </c:pt>
                <c:pt idx="118">
                  <c:v>2009.91666666668</c:v>
                </c:pt>
                <c:pt idx="119" formatCode="0.00">
                  <c:v>2010.00000000002</c:v>
                </c:pt>
                <c:pt idx="120">
                  <c:v>2010.08333333335</c:v>
                </c:pt>
                <c:pt idx="121">
                  <c:v>2010.16666666668</c:v>
                </c:pt>
                <c:pt idx="122" formatCode="0.00">
                  <c:v>2010.25000000002</c:v>
                </c:pt>
                <c:pt idx="123">
                  <c:v>2010.33333333335</c:v>
                </c:pt>
                <c:pt idx="124">
                  <c:v>2010.41666666669</c:v>
                </c:pt>
                <c:pt idx="125" formatCode="0.00">
                  <c:v>2010.50000000002</c:v>
                </c:pt>
                <c:pt idx="126">
                  <c:v>2010.58333333335</c:v>
                </c:pt>
                <c:pt idx="127">
                  <c:v>2010.66666666669</c:v>
                </c:pt>
                <c:pt idx="128" formatCode="0.00">
                  <c:v>2010.75000000002</c:v>
                </c:pt>
                <c:pt idx="129">
                  <c:v>2010.83333333335</c:v>
                </c:pt>
                <c:pt idx="130">
                  <c:v>2010.91666666669</c:v>
                </c:pt>
                <c:pt idx="131" formatCode="0.00">
                  <c:v>2011.00000000002</c:v>
                </c:pt>
                <c:pt idx="132">
                  <c:v>2011.08333333335</c:v>
                </c:pt>
                <c:pt idx="133">
                  <c:v>2011.16666666669</c:v>
                </c:pt>
                <c:pt idx="134" formatCode="0.00">
                  <c:v>2011.25000000002</c:v>
                </c:pt>
                <c:pt idx="135">
                  <c:v>2011.33333333335</c:v>
                </c:pt>
                <c:pt idx="136">
                  <c:v>2011.41666666669</c:v>
                </c:pt>
                <c:pt idx="137" formatCode="0.00">
                  <c:v>2011.50000000002</c:v>
                </c:pt>
                <c:pt idx="138">
                  <c:v>2011.58333333335</c:v>
                </c:pt>
                <c:pt idx="139">
                  <c:v>2011.66666666669</c:v>
                </c:pt>
                <c:pt idx="140" formatCode="0.00">
                  <c:v>2011.75000000002</c:v>
                </c:pt>
                <c:pt idx="141">
                  <c:v>2011.83333333328</c:v>
                </c:pt>
                <c:pt idx="142">
                  <c:v>2011.91666666661</c:v>
                </c:pt>
                <c:pt idx="143" formatCode="0.00">
                  <c:v>2011.99999999994</c:v>
                </c:pt>
                <c:pt idx="144">
                  <c:v>2012.08333333327</c:v>
                </c:pt>
                <c:pt idx="145">
                  <c:v>2012.1666666666</c:v>
                </c:pt>
                <c:pt idx="146" formatCode="0.00">
                  <c:v>2012.24999999993</c:v>
                </c:pt>
                <c:pt idx="147">
                  <c:v>2012.33333333326</c:v>
                </c:pt>
                <c:pt idx="148">
                  <c:v>2012.41666666659</c:v>
                </c:pt>
                <c:pt idx="149" formatCode="0.00">
                  <c:v>2012.49999999992</c:v>
                </c:pt>
                <c:pt idx="150">
                  <c:v>2012.58333333325</c:v>
                </c:pt>
                <c:pt idx="151">
                  <c:v>2012.66666666658</c:v>
                </c:pt>
                <c:pt idx="152" formatCode="0.00">
                  <c:v>2012.74999999991</c:v>
                </c:pt>
                <c:pt idx="153">
                  <c:v>2012.83333333324</c:v>
                </c:pt>
                <c:pt idx="154">
                  <c:v>2012.91666666656</c:v>
                </c:pt>
                <c:pt idx="155" formatCode="0.00">
                  <c:v>2012.99999999989</c:v>
                </c:pt>
                <c:pt idx="156">
                  <c:v>2013.08333333322</c:v>
                </c:pt>
                <c:pt idx="157">
                  <c:v>2013.16666666655</c:v>
                </c:pt>
                <c:pt idx="158" formatCode="0.00">
                  <c:v>2013.24999999988</c:v>
                </c:pt>
                <c:pt idx="159">
                  <c:v>2013.33333333321</c:v>
                </c:pt>
                <c:pt idx="160">
                  <c:v>2013.41666666654</c:v>
                </c:pt>
                <c:pt idx="161" formatCode="0.00">
                  <c:v>2013.49999999987</c:v>
                </c:pt>
                <c:pt idx="162">
                  <c:v>2013.5833333332</c:v>
                </c:pt>
                <c:pt idx="163">
                  <c:v>2013.66666666653</c:v>
                </c:pt>
                <c:pt idx="164" formatCode="0.00">
                  <c:v>2013.74999999986</c:v>
                </c:pt>
                <c:pt idx="165">
                  <c:v>2013.83333333319</c:v>
                </c:pt>
                <c:pt idx="166">
                  <c:v>2013.91666666652</c:v>
                </c:pt>
                <c:pt idx="167" formatCode="0.00">
                  <c:v>2013.99999999985</c:v>
                </c:pt>
                <c:pt idx="168">
                  <c:v>2014.08333333318</c:v>
                </c:pt>
                <c:pt idx="169">
                  <c:v>2014.16666666651</c:v>
                </c:pt>
                <c:pt idx="170" formatCode="0.00">
                  <c:v>2014.24999999984</c:v>
                </c:pt>
                <c:pt idx="171">
                  <c:v>2014.33333333317</c:v>
                </c:pt>
                <c:pt idx="172">
                  <c:v>2014.4166666665</c:v>
                </c:pt>
                <c:pt idx="173" formatCode="0.00">
                  <c:v>2014.49999999983</c:v>
                </c:pt>
                <c:pt idx="174">
                  <c:v>2014.58333333316</c:v>
                </c:pt>
                <c:pt idx="175">
                  <c:v>2014.66666666649</c:v>
                </c:pt>
                <c:pt idx="176" formatCode="0.00">
                  <c:v>2014.74999999982</c:v>
                </c:pt>
                <c:pt idx="177">
                  <c:v>2014.83333333315</c:v>
                </c:pt>
              </c:numCache>
            </c:numRef>
          </c:xVal>
          <c:yVal>
            <c:numRef>
              <c:f>Sheet1!$C$5:$C$182</c:f>
              <c:numCache>
                <c:formatCode>0.00</c:formatCode>
                <c:ptCount val="178"/>
                <c:pt idx="0">
                  <c:v>100.59</c:v>
                </c:pt>
                <c:pt idx="1">
                  <c:v>101.69</c:v>
                </c:pt>
                <c:pt idx="2">
                  <c:v>102.78</c:v>
                </c:pt>
                <c:pt idx="3">
                  <c:v>104.0</c:v>
                </c:pt>
                <c:pt idx="4">
                  <c:v>105.25</c:v>
                </c:pt>
                <c:pt idx="5">
                  <c:v>106.4</c:v>
                </c:pt>
                <c:pt idx="6">
                  <c:v>107.13</c:v>
                </c:pt>
                <c:pt idx="7">
                  <c:v>107.86</c:v>
                </c:pt>
                <c:pt idx="8">
                  <c:v>108.61</c:v>
                </c:pt>
                <c:pt idx="9">
                  <c:v>109.49</c:v>
                </c:pt>
                <c:pt idx="10">
                  <c:v>110.57</c:v>
                </c:pt>
                <c:pt idx="11">
                  <c:v>111.8</c:v>
                </c:pt>
                <c:pt idx="12">
                  <c:v>113.05</c:v>
                </c:pt>
                <c:pt idx="13">
                  <c:v>114.13</c:v>
                </c:pt>
                <c:pt idx="14">
                  <c:v>115.09</c:v>
                </c:pt>
                <c:pt idx="15">
                  <c:v>115.84</c:v>
                </c:pt>
                <c:pt idx="16">
                  <c:v>116.3</c:v>
                </c:pt>
                <c:pt idx="17">
                  <c:v>116.9</c:v>
                </c:pt>
                <c:pt idx="18">
                  <c:v>117.5</c:v>
                </c:pt>
                <c:pt idx="19">
                  <c:v>118.24</c:v>
                </c:pt>
                <c:pt idx="20">
                  <c:v>119.03</c:v>
                </c:pt>
                <c:pt idx="21">
                  <c:v>119.69</c:v>
                </c:pt>
                <c:pt idx="22">
                  <c:v>120.27</c:v>
                </c:pt>
                <c:pt idx="23">
                  <c:v>120.67</c:v>
                </c:pt>
                <c:pt idx="24">
                  <c:v>121.36</c:v>
                </c:pt>
                <c:pt idx="25">
                  <c:v>122.19</c:v>
                </c:pt>
                <c:pt idx="26">
                  <c:v>123.33</c:v>
                </c:pt>
                <c:pt idx="27">
                  <c:v>124.5</c:v>
                </c:pt>
                <c:pt idx="28">
                  <c:v>125.93</c:v>
                </c:pt>
                <c:pt idx="29">
                  <c:v>127.39</c:v>
                </c:pt>
                <c:pt idx="30">
                  <c:v>128.88</c:v>
                </c:pt>
                <c:pt idx="31">
                  <c:v>130.3</c:v>
                </c:pt>
                <c:pt idx="32">
                  <c:v>131.53</c:v>
                </c:pt>
                <c:pt idx="33">
                  <c:v>132.85</c:v>
                </c:pt>
                <c:pt idx="34">
                  <c:v>134.1</c:v>
                </c:pt>
                <c:pt idx="35">
                  <c:v>135.41</c:v>
                </c:pt>
                <c:pt idx="36">
                  <c:v>136.47</c:v>
                </c:pt>
                <c:pt idx="37">
                  <c:v>137.46</c:v>
                </c:pt>
                <c:pt idx="38">
                  <c:v>138.39</c:v>
                </c:pt>
                <c:pt idx="39">
                  <c:v>139.24</c:v>
                </c:pt>
                <c:pt idx="40">
                  <c:v>140.15</c:v>
                </c:pt>
                <c:pt idx="41">
                  <c:v>140.92</c:v>
                </c:pt>
                <c:pt idx="42">
                  <c:v>142.12</c:v>
                </c:pt>
                <c:pt idx="43">
                  <c:v>143.53</c:v>
                </c:pt>
                <c:pt idx="44">
                  <c:v>145.26</c:v>
                </c:pt>
                <c:pt idx="45">
                  <c:v>146.99</c:v>
                </c:pt>
                <c:pt idx="46">
                  <c:v>148.82</c:v>
                </c:pt>
                <c:pt idx="47">
                  <c:v>150.76</c:v>
                </c:pt>
                <c:pt idx="48">
                  <c:v>152.63</c:v>
                </c:pt>
                <c:pt idx="49">
                  <c:v>154.54</c:v>
                </c:pt>
                <c:pt idx="50">
                  <c:v>156.96</c:v>
                </c:pt>
                <c:pt idx="51">
                  <c:v>159.34</c:v>
                </c:pt>
                <c:pt idx="52">
                  <c:v>161.75</c:v>
                </c:pt>
                <c:pt idx="53">
                  <c:v>164.31</c:v>
                </c:pt>
                <c:pt idx="54">
                  <c:v>166.39</c:v>
                </c:pt>
                <c:pt idx="55">
                  <c:v>168.03</c:v>
                </c:pt>
                <c:pt idx="56">
                  <c:v>169.66</c:v>
                </c:pt>
                <c:pt idx="57">
                  <c:v>171.29</c:v>
                </c:pt>
                <c:pt idx="58">
                  <c:v>173.08</c:v>
                </c:pt>
                <c:pt idx="59">
                  <c:v>175.08</c:v>
                </c:pt>
                <c:pt idx="60">
                  <c:v>177.55</c:v>
                </c:pt>
                <c:pt idx="61">
                  <c:v>180.26</c:v>
                </c:pt>
                <c:pt idx="62">
                  <c:v>183.28</c:v>
                </c:pt>
                <c:pt idx="63">
                  <c:v>185.49</c:v>
                </c:pt>
                <c:pt idx="64">
                  <c:v>187.55</c:v>
                </c:pt>
                <c:pt idx="65">
                  <c:v>189.53</c:v>
                </c:pt>
                <c:pt idx="66">
                  <c:v>191.38</c:v>
                </c:pt>
                <c:pt idx="67">
                  <c:v>193.31</c:v>
                </c:pt>
                <c:pt idx="68">
                  <c:v>195.62</c:v>
                </c:pt>
                <c:pt idx="69">
                  <c:v>197.87</c:v>
                </c:pt>
                <c:pt idx="70">
                  <c:v>200.13</c:v>
                </c:pt>
                <c:pt idx="71">
                  <c:v>202.16</c:v>
                </c:pt>
                <c:pt idx="72">
                  <c:v>203.77</c:v>
                </c:pt>
                <c:pt idx="73">
                  <c:v>205.37</c:v>
                </c:pt>
                <c:pt idx="74">
                  <c:v>206.34</c:v>
                </c:pt>
                <c:pt idx="75">
                  <c:v>206.61</c:v>
                </c:pt>
                <c:pt idx="76">
                  <c:v>206.49</c:v>
                </c:pt>
                <c:pt idx="77">
                  <c:v>205.81</c:v>
                </c:pt>
                <c:pt idx="78">
                  <c:v>204.93</c:v>
                </c:pt>
                <c:pt idx="79">
                  <c:v>204.03</c:v>
                </c:pt>
                <c:pt idx="80">
                  <c:v>203.57</c:v>
                </c:pt>
                <c:pt idx="81">
                  <c:v>203.52</c:v>
                </c:pt>
                <c:pt idx="82">
                  <c:v>203.63</c:v>
                </c:pt>
                <c:pt idx="83">
                  <c:v>203.45</c:v>
                </c:pt>
                <c:pt idx="84">
                  <c:v>203.73</c:v>
                </c:pt>
                <c:pt idx="85">
                  <c:v>204.08</c:v>
                </c:pt>
                <c:pt idx="86">
                  <c:v>204.27</c:v>
                </c:pt>
                <c:pt idx="87">
                  <c:v>202.82</c:v>
                </c:pt>
                <c:pt idx="88">
                  <c:v>200.99</c:v>
                </c:pt>
                <c:pt idx="89">
                  <c:v>198.84</c:v>
                </c:pt>
                <c:pt idx="90">
                  <c:v>196.84</c:v>
                </c:pt>
                <c:pt idx="91">
                  <c:v>194.8</c:v>
                </c:pt>
                <c:pt idx="92">
                  <c:v>193.1</c:v>
                </c:pt>
                <c:pt idx="93">
                  <c:v>190.94</c:v>
                </c:pt>
                <c:pt idx="94">
                  <c:v>187.87</c:v>
                </c:pt>
                <c:pt idx="95">
                  <c:v>185.06</c:v>
                </c:pt>
                <c:pt idx="96">
                  <c:v>182.11</c:v>
                </c:pt>
                <c:pt idx="97">
                  <c:v>178.53</c:v>
                </c:pt>
                <c:pt idx="98">
                  <c:v>175.57</c:v>
                </c:pt>
                <c:pt idx="99">
                  <c:v>172.38</c:v>
                </c:pt>
                <c:pt idx="100">
                  <c:v>169.51</c:v>
                </c:pt>
                <c:pt idx="101">
                  <c:v>167.17</c:v>
                </c:pt>
                <c:pt idx="102">
                  <c:v>164.39</c:v>
                </c:pt>
                <c:pt idx="103">
                  <c:v>162.02</c:v>
                </c:pt>
                <c:pt idx="104">
                  <c:v>159.08</c:v>
                </c:pt>
                <c:pt idx="105">
                  <c:v>156.25</c:v>
                </c:pt>
                <c:pt idx="106">
                  <c:v>153.61</c:v>
                </c:pt>
                <c:pt idx="107">
                  <c:v>150.68</c:v>
                </c:pt>
                <c:pt idx="108">
                  <c:v>147.67</c:v>
                </c:pt>
                <c:pt idx="109">
                  <c:v>145.58</c:v>
                </c:pt>
                <c:pt idx="110">
                  <c:v>143.23</c:v>
                </c:pt>
                <c:pt idx="111">
                  <c:v>141.54</c:v>
                </c:pt>
                <c:pt idx="112">
                  <c:v>140.79</c:v>
                </c:pt>
                <c:pt idx="113">
                  <c:v>141.28</c:v>
                </c:pt>
                <c:pt idx="114">
                  <c:v>142.22</c:v>
                </c:pt>
                <c:pt idx="115">
                  <c:v>143.36</c:v>
                </c:pt>
                <c:pt idx="116">
                  <c:v>144.0</c:v>
                </c:pt>
                <c:pt idx="117">
                  <c:v>144.71</c:v>
                </c:pt>
                <c:pt idx="118">
                  <c:v>145.4</c:v>
                </c:pt>
                <c:pt idx="119">
                  <c:v>146.17</c:v>
                </c:pt>
                <c:pt idx="120">
                  <c:v>146.87</c:v>
                </c:pt>
                <c:pt idx="121">
                  <c:v>146.9</c:v>
                </c:pt>
                <c:pt idx="122">
                  <c:v>146.93</c:v>
                </c:pt>
                <c:pt idx="123">
                  <c:v>147.11</c:v>
                </c:pt>
                <c:pt idx="124">
                  <c:v>147.23</c:v>
                </c:pt>
                <c:pt idx="125">
                  <c:v>147.04</c:v>
                </c:pt>
                <c:pt idx="126">
                  <c:v>146.33</c:v>
                </c:pt>
                <c:pt idx="127">
                  <c:v>145.35</c:v>
                </c:pt>
                <c:pt idx="128">
                  <c:v>144.4</c:v>
                </c:pt>
                <c:pt idx="129">
                  <c:v>143.47</c:v>
                </c:pt>
                <c:pt idx="130">
                  <c:v>143.16</c:v>
                </c:pt>
                <c:pt idx="131">
                  <c:v>142.88</c:v>
                </c:pt>
                <c:pt idx="132">
                  <c:v>142.52</c:v>
                </c:pt>
                <c:pt idx="133">
                  <c:v>142.11</c:v>
                </c:pt>
                <c:pt idx="134">
                  <c:v>141.26</c:v>
                </c:pt>
                <c:pt idx="135">
                  <c:v>140.89</c:v>
                </c:pt>
                <c:pt idx="136">
                  <c:v>140.46</c:v>
                </c:pt>
                <c:pt idx="137">
                  <c:v>140.36</c:v>
                </c:pt>
                <c:pt idx="138">
                  <c:v>140.18</c:v>
                </c:pt>
                <c:pt idx="139">
                  <c:v>139.75</c:v>
                </c:pt>
                <c:pt idx="140">
                  <c:v>139.12</c:v>
                </c:pt>
                <c:pt idx="141">
                  <c:v>138.39</c:v>
                </c:pt>
                <c:pt idx="142">
                  <c:v>137.75</c:v>
                </c:pt>
                <c:pt idx="143">
                  <c:v>137.26</c:v>
                </c:pt>
                <c:pt idx="144">
                  <c:v>137.08</c:v>
                </c:pt>
                <c:pt idx="145">
                  <c:v>137.23</c:v>
                </c:pt>
                <c:pt idx="146">
                  <c:v>137.65</c:v>
                </c:pt>
                <c:pt idx="147">
                  <c:v>138.3</c:v>
                </c:pt>
                <c:pt idx="148">
                  <c:v>139.62</c:v>
                </c:pt>
                <c:pt idx="149">
                  <c:v>141.02</c:v>
                </c:pt>
                <c:pt idx="150">
                  <c:v>141.69</c:v>
                </c:pt>
                <c:pt idx="151">
                  <c:v>142.45</c:v>
                </c:pt>
                <c:pt idx="152">
                  <c:v>143.26</c:v>
                </c:pt>
                <c:pt idx="153">
                  <c:v>144.34</c:v>
                </c:pt>
                <c:pt idx="154">
                  <c:v>145.49</c:v>
                </c:pt>
                <c:pt idx="155">
                  <c:v>146.96</c:v>
                </c:pt>
                <c:pt idx="156">
                  <c:v>148.3</c:v>
                </c:pt>
                <c:pt idx="157">
                  <c:v>150.1</c:v>
                </c:pt>
                <c:pt idx="158">
                  <c:v>152.39</c:v>
                </c:pt>
                <c:pt idx="159">
                  <c:v>154.72</c:v>
                </c:pt>
                <c:pt idx="160">
                  <c:v>156.39</c:v>
                </c:pt>
                <c:pt idx="161">
                  <c:v>157.83</c:v>
                </c:pt>
                <c:pt idx="162">
                  <c:v>159.07</c:v>
                </c:pt>
                <c:pt idx="163">
                  <c:v>160.68</c:v>
                </c:pt>
                <c:pt idx="164">
                  <c:v>162.25</c:v>
                </c:pt>
                <c:pt idx="165">
                  <c:v>163.99</c:v>
                </c:pt>
                <c:pt idx="166">
                  <c:v>165.51</c:v>
                </c:pt>
                <c:pt idx="167">
                  <c:v>166.72</c:v>
                </c:pt>
                <c:pt idx="168">
                  <c:v>167.91</c:v>
                </c:pt>
                <c:pt idx="169">
                  <c:v>169.47</c:v>
                </c:pt>
                <c:pt idx="170">
                  <c:v>171.22</c:v>
                </c:pt>
                <c:pt idx="171">
                  <c:v>171.39</c:v>
                </c:pt>
                <c:pt idx="172">
                  <c:v>170.92</c:v>
                </c:pt>
                <c:pt idx="173">
                  <c:v>170.52</c:v>
                </c:pt>
                <c:pt idx="174">
                  <c:v>169.82</c:v>
                </c:pt>
                <c:pt idx="175">
                  <c:v>169.68</c:v>
                </c:pt>
                <c:pt idx="176">
                  <c:v>170.09</c:v>
                </c:pt>
                <c:pt idx="177">
                  <c:v>171.39</c:v>
                </c:pt>
              </c:numCache>
            </c:numRef>
          </c:yVal>
          <c:smooth val="0"/>
        </c:ser>
        <c:dLbls>
          <c:showLegendKey val="0"/>
          <c:showVal val="0"/>
          <c:showCatName val="0"/>
          <c:showSerName val="0"/>
          <c:showPercent val="0"/>
          <c:showBubbleSize val="0"/>
        </c:dLbls>
        <c:axId val="-2104584840"/>
        <c:axId val="-2118723032"/>
      </c:scatterChart>
      <c:scatterChart>
        <c:scatterStyle val="lineMarker"/>
        <c:varyColors val="0"/>
        <c:ser>
          <c:idx val="1"/>
          <c:order val="1"/>
          <c:tx>
            <c:strRef>
              <c:f>Sheet1!$D$4</c:f>
              <c:strCache>
                <c:ptCount val="1"/>
                <c:pt idx="0">
                  <c:v>(b) Housing Starts</c:v>
                </c:pt>
              </c:strCache>
            </c:strRef>
          </c:tx>
          <c:spPr>
            <a:ln w="41275">
              <a:solidFill>
                <a:srgbClr val="008000"/>
              </a:solidFill>
            </a:ln>
          </c:spPr>
          <c:marker>
            <c:symbol val="none"/>
          </c:marker>
          <c:xVal>
            <c:numRef>
              <c:f>Sheet1!$B$5:$B$182</c:f>
              <c:numCache>
                <c:formatCode>General</c:formatCode>
                <c:ptCount val="178"/>
                <c:pt idx="0">
                  <c:v>2000.083333333333</c:v>
                </c:pt>
                <c:pt idx="1">
                  <c:v>2000.166666666667</c:v>
                </c:pt>
                <c:pt idx="2" formatCode="0.00">
                  <c:v>2000.25</c:v>
                </c:pt>
                <c:pt idx="3">
                  <c:v>2000.33333333333</c:v>
                </c:pt>
                <c:pt idx="4">
                  <c:v>2000.41666666667</c:v>
                </c:pt>
                <c:pt idx="5" formatCode="0.00">
                  <c:v>2000.5</c:v>
                </c:pt>
                <c:pt idx="6">
                  <c:v>2000.58333333333</c:v>
                </c:pt>
                <c:pt idx="7">
                  <c:v>2000.66666666667</c:v>
                </c:pt>
                <c:pt idx="8" formatCode="0.00">
                  <c:v>2000.75</c:v>
                </c:pt>
                <c:pt idx="9">
                  <c:v>2000.83333333333</c:v>
                </c:pt>
                <c:pt idx="10">
                  <c:v>2000.91666666667</c:v>
                </c:pt>
                <c:pt idx="11" formatCode="0.00">
                  <c:v>2001.0</c:v>
                </c:pt>
                <c:pt idx="12">
                  <c:v>2001.08333333334</c:v>
                </c:pt>
                <c:pt idx="13">
                  <c:v>2001.16666666667</c:v>
                </c:pt>
                <c:pt idx="14" formatCode="0.00">
                  <c:v>2001.25</c:v>
                </c:pt>
                <c:pt idx="15">
                  <c:v>2001.33333333334</c:v>
                </c:pt>
                <c:pt idx="16">
                  <c:v>2001.41666666667</c:v>
                </c:pt>
                <c:pt idx="17" formatCode="0.00">
                  <c:v>2001.5</c:v>
                </c:pt>
                <c:pt idx="18">
                  <c:v>2001.58333333334</c:v>
                </c:pt>
                <c:pt idx="19">
                  <c:v>2001.66666666667</c:v>
                </c:pt>
                <c:pt idx="20" formatCode="0.00">
                  <c:v>2001.75</c:v>
                </c:pt>
                <c:pt idx="21">
                  <c:v>2001.83333333334</c:v>
                </c:pt>
                <c:pt idx="22">
                  <c:v>2001.91666666667</c:v>
                </c:pt>
                <c:pt idx="23" formatCode="0.00">
                  <c:v>2002.0</c:v>
                </c:pt>
                <c:pt idx="24">
                  <c:v>2002.08333333334</c:v>
                </c:pt>
                <c:pt idx="25">
                  <c:v>2002.16666666667</c:v>
                </c:pt>
                <c:pt idx="26" formatCode="0.00">
                  <c:v>2002.25</c:v>
                </c:pt>
                <c:pt idx="27">
                  <c:v>2002.33333333334</c:v>
                </c:pt>
                <c:pt idx="28">
                  <c:v>2002.41666666667</c:v>
                </c:pt>
                <c:pt idx="29" formatCode="0.00">
                  <c:v>2002.5</c:v>
                </c:pt>
                <c:pt idx="30">
                  <c:v>2002.58333333334</c:v>
                </c:pt>
                <c:pt idx="31">
                  <c:v>2002.66666666667</c:v>
                </c:pt>
                <c:pt idx="32" formatCode="0.00">
                  <c:v>2002.75</c:v>
                </c:pt>
                <c:pt idx="33">
                  <c:v>2002.83333333334</c:v>
                </c:pt>
                <c:pt idx="34">
                  <c:v>2002.91666666667</c:v>
                </c:pt>
                <c:pt idx="35" formatCode="0.00">
                  <c:v>2003.00000000001</c:v>
                </c:pt>
                <c:pt idx="36">
                  <c:v>2003.08333333334</c:v>
                </c:pt>
                <c:pt idx="37">
                  <c:v>2003.16666666667</c:v>
                </c:pt>
                <c:pt idx="38" formatCode="0.00">
                  <c:v>2003.25000000001</c:v>
                </c:pt>
                <c:pt idx="39">
                  <c:v>2003.33333333334</c:v>
                </c:pt>
                <c:pt idx="40">
                  <c:v>2003.41666666667</c:v>
                </c:pt>
                <c:pt idx="41" formatCode="0.00">
                  <c:v>2003.50000000001</c:v>
                </c:pt>
                <c:pt idx="42">
                  <c:v>2003.58333333334</c:v>
                </c:pt>
                <c:pt idx="43">
                  <c:v>2003.66666666667</c:v>
                </c:pt>
                <c:pt idx="44" formatCode="0.00">
                  <c:v>2003.75000000001</c:v>
                </c:pt>
                <c:pt idx="45">
                  <c:v>2003.83333333334</c:v>
                </c:pt>
                <c:pt idx="46">
                  <c:v>2003.91666666667</c:v>
                </c:pt>
                <c:pt idx="47" formatCode="0.00">
                  <c:v>2004.00000000001</c:v>
                </c:pt>
                <c:pt idx="48">
                  <c:v>2004.08333333334</c:v>
                </c:pt>
                <c:pt idx="49">
                  <c:v>2004.16666666667</c:v>
                </c:pt>
                <c:pt idx="50" formatCode="0.00">
                  <c:v>2004.25000000001</c:v>
                </c:pt>
                <c:pt idx="51">
                  <c:v>2004.33333333334</c:v>
                </c:pt>
                <c:pt idx="52">
                  <c:v>2004.41666666667</c:v>
                </c:pt>
                <c:pt idx="53" formatCode="0.00">
                  <c:v>2004.50000000001</c:v>
                </c:pt>
                <c:pt idx="54">
                  <c:v>2004.58333333334</c:v>
                </c:pt>
                <c:pt idx="55">
                  <c:v>2004.66666666667</c:v>
                </c:pt>
                <c:pt idx="56" formatCode="0.00">
                  <c:v>2004.75000000001</c:v>
                </c:pt>
                <c:pt idx="57">
                  <c:v>2004.83333333334</c:v>
                </c:pt>
                <c:pt idx="58">
                  <c:v>2004.91666666668</c:v>
                </c:pt>
                <c:pt idx="59" formatCode="0.00">
                  <c:v>2005.00000000001</c:v>
                </c:pt>
                <c:pt idx="60">
                  <c:v>2005.08333333334</c:v>
                </c:pt>
                <c:pt idx="61">
                  <c:v>2005.16666666668</c:v>
                </c:pt>
                <c:pt idx="62" formatCode="0.00">
                  <c:v>2005.25000000001</c:v>
                </c:pt>
                <c:pt idx="63">
                  <c:v>2005.33333333334</c:v>
                </c:pt>
                <c:pt idx="64">
                  <c:v>2005.41666666668</c:v>
                </c:pt>
                <c:pt idx="65" formatCode="0.00">
                  <c:v>2005.50000000001</c:v>
                </c:pt>
                <c:pt idx="66">
                  <c:v>2005.58333333334</c:v>
                </c:pt>
                <c:pt idx="67">
                  <c:v>2005.66666666668</c:v>
                </c:pt>
                <c:pt idx="68" formatCode="0.00">
                  <c:v>2005.75000000001</c:v>
                </c:pt>
                <c:pt idx="69">
                  <c:v>2005.83333333334</c:v>
                </c:pt>
                <c:pt idx="70">
                  <c:v>2005.91666666668</c:v>
                </c:pt>
                <c:pt idx="71" formatCode="0.00">
                  <c:v>2006.00000000001</c:v>
                </c:pt>
                <c:pt idx="72">
                  <c:v>2006.08333333334</c:v>
                </c:pt>
                <c:pt idx="73">
                  <c:v>2006.16666666668</c:v>
                </c:pt>
                <c:pt idx="74" formatCode="0.00">
                  <c:v>2006.25000000001</c:v>
                </c:pt>
                <c:pt idx="75">
                  <c:v>2006.33333333334</c:v>
                </c:pt>
                <c:pt idx="76">
                  <c:v>2006.41666666668</c:v>
                </c:pt>
                <c:pt idx="77" formatCode="0.00">
                  <c:v>2006.50000000001</c:v>
                </c:pt>
                <c:pt idx="78">
                  <c:v>2006.58333333335</c:v>
                </c:pt>
                <c:pt idx="79">
                  <c:v>2006.66666666668</c:v>
                </c:pt>
                <c:pt idx="80" formatCode="0.00">
                  <c:v>2006.75000000001</c:v>
                </c:pt>
                <c:pt idx="81">
                  <c:v>2006.83333333335</c:v>
                </c:pt>
                <c:pt idx="82">
                  <c:v>2006.91666666668</c:v>
                </c:pt>
                <c:pt idx="83" formatCode="0.00">
                  <c:v>2007.00000000001</c:v>
                </c:pt>
                <c:pt idx="84">
                  <c:v>2007.08333333335</c:v>
                </c:pt>
                <c:pt idx="85">
                  <c:v>2007.16666666668</c:v>
                </c:pt>
                <c:pt idx="86" formatCode="0.00">
                  <c:v>2007.25000000001</c:v>
                </c:pt>
                <c:pt idx="87">
                  <c:v>2007.33333333335</c:v>
                </c:pt>
                <c:pt idx="88">
                  <c:v>2007.41666666668</c:v>
                </c:pt>
                <c:pt idx="89" formatCode="0.00">
                  <c:v>2007.50000000001</c:v>
                </c:pt>
                <c:pt idx="90">
                  <c:v>2007.58333333335</c:v>
                </c:pt>
                <c:pt idx="91">
                  <c:v>2007.66666666668</c:v>
                </c:pt>
                <c:pt idx="92" formatCode="0.00">
                  <c:v>2007.75000000001</c:v>
                </c:pt>
                <c:pt idx="93">
                  <c:v>2007.83333333335</c:v>
                </c:pt>
                <c:pt idx="94">
                  <c:v>2007.91666666668</c:v>
                </c:pt>
                <c:pt idx="95" formatCode="0.00">
                  <c:v>2008.00000000001</c:v>
                </c:pt>
                <c:pt idx="96">
                  <c:v>2008.08333333335</c:v>
                </c:pt>
                <c:pt idx="97">
                  <c:v>2008.16666666668</c:v>
                </c:pt>
                <c:pt idx="98" formatCode="0.00">
                  <c:v>2008.25000000001</c:v>
                </c:pt>
                <c:pt idx="99">
                  <c:v>2008.33333333335</c:v>
                </c:pt>
                <c:pt idx="100">
                  <c:v>2008.41666666668</c:v>
                </c:pt>
                <c:pt idx="101" formatCode="0.00">
                  <c:v>2008.50000000002</c:v>
                </c:pt>
                <c:pt idx="102">
                  <c:v>2008.58333333335</c:v>
                </c:pt>
                <c:pt idx="103">
                  <c:v>2008.66666666668</c:v>
                </c:pt>
                <c:pt idx="104" formatCode="0.00">
                  <c:v>2008.75000000002</c:v>
                </c:pt>
                <c:pt idx="105">
                  <c:v>2008.83333333335</c:v>
                </c:pt>
                <c:pt idx="106">
                  <c:v>2008.91666666668</c:v>
                </c:pt>
                <c:pt idx="107" formatCode="0.00">
                  <c:v>2009.00000000002</c:v>
                </c:pt>
                <c:pt idx="108">
                  <c:v>2009.08333333335</c:v>
                </c:pt>
                <c:pt idx="109">
                  <c:v>2009.16666666668</c:v>
                </c:pt>
                <c:pt idx="110" formatCode="0.00">
                  <c:v>2009.25000000002</c:v>
                </c:pt>
                <c:pt idx="111">
                  <c:v>2009.33333333335</c:v>
                </c:pt>
                <c:pt idx="112">
                  <c:v>2009.41666666668</c:v>
                </c:pt>
                <c:pt idx="113" formatCode="0.00">
                  <c:v>2009.50000000002</c:v>
                </c:pt>
                <c:pt idx="114">
                  <c:v>2009.58333333335</c:v>
                </c:pt>
                <c:pt idx="115">
                  <c:v>2009.66666666668</c:v>
                </c:pt>
                <c:pt idx="116" formatCode="0.00">
                  <c:v>2009.75000000002</c:v>
                </c:pt>
                <c:pt idx="117">
                  <c:v>2009.83333333335</c:v>
                </c:pt>
                <c:pt idx="118">
                  <c:v>2009.91666666668</c:v>
                </c:pt>
                <c:pt idx="119" formatCode="0.00">
                  <c:v>2010.00000000002</c:v>
                </c:pt>
                <c:pt idx="120">
                  <c:v>2010.08333333335</c:v>
                </c:pt>
                <c:pt idx="121">
                  <c:v>2010.16666666668</c:v>
                </c:pt>
                <c:pt idx="122" formatCode="0.00">
                  <c:v>2010.25000000002</c:v>
                </c:pt>
                <c:pt idx="123">
                  <c:v>2010.33333333335</c:v>
                </c:pt>
                <c:pt idx="124">
                  <c:v>2010.41666666669</c:v>
                </c:pt>
                <c:pt idx="125" formatCode="0.00">
                  <c:v>2010.50000000002</c:v>
                </c:pt>
                <c:pt idx="126">
                  <c:v>2010.58333333335</c:v>
                </c:pt>
                <c:pt idx="127">
                  <c:v>2010.66666666669</c:v>
                </c:pt>
                <c:pt idx="128" formatCode="0.00">
                  <c:v>2010.75000000002</c:v>
                </c:pt>
                <c:pt idx="129">
                  <c:v>2010.83333333335</c:v>
                </c:pt>
                <c:pt idx="130">
                  <c:v>2010.91666666669</c:v>
                </c:pt>
                <c:pt idx="131" formatCode="0.00">
                  <c:v>2011.00000000002</c:v>
                </c:pt>
                <c:pt idx="132">
                  <c:v>2011.08333333335</c:v>
                </c:pt>
                <c:pt idx="133">
                  <c:v>2011.16666666669</c:v>
                </c:pt>
                <c:pt idx="134" formatCode="0.00">
                  <c:v>2011.25000000002</c:v>
                </c:pt>
                <c:pt idx="135">
                  <c:v>2011.33333333335</c:v>
                </c:pt>
                <c:pt idx="136">
                  <c:v>2011.41666666669</c:v>
                </c:pt>
                <c:pt idx="137" formatCode="0.00">
                  <c:v>2011.50000000002</c:v>
                </c:pt>
                <c:pt idx="138">
                  <c:v>2011.58333333335</c:v>
                </c:pt>
                <c:pt idx="139">
                  <c:v>2011.66666666669</c:v>
                </c:pt>
                <c:pt idx="140" formatCode="0.00">
                  <c:v>2011.75000000002</c:v>
                </c:pt>
                <c:pt idx="141">
                  <c:v>2011.83333333328</c:v>
                </c:pt>
                <c:pt idx="142">
                  <c:v>2011.91666666661</c:v>
                </c:pt>
                <c:pt idx="143" formatCode="0.00">
                  <c:v>2011.99999999994</c:v>
                </c:pt>
                <c:pt idx="144">
                  <c:v>2012.08333333327</c:v>
                </c:pt>
                <c:pt idx="145">
                  <c:v>2012.1666666666</c:v>
                </c:pt>
                <c:pt idx="146" formatCode="0.00">
                  <c:v>2012.24999999993</c:v>
                </c:pt>
                <c:pt idx="147">
                  <c:v>2012.33333333326</c:v>
                </c:pt>
                <c:pt idx="148">
                  <c:v>2012.41666666659</c:v>
                </c:pt>
                <c:pt idx="149" formatCode="0.00">
                  <c:v>2012.49999999992</c:v>
                </c:pt>
                <c:pt idx="150">
                  <c:v>2012.58333333325</c:v>
                </c:pt>
                <c:pt idx="151">
                  <c:v>2012.66666666658</c:v>
                </c:pt>
                <c:pt idx="152" formatCode="0.00">
                  <c:v>2012.74999999991</c:v>
                </c:pt>
                <c:pt idx="153">
                  <c:v>2012.83333333324</c:v>
                </c:pt>
                <c:pt idx="154">
                  <c:v>2012.91666666656</c:v>
                </c:pt>
                <c:pt idx="155" formatCode="0.00">
                  <c:v>2012.99999999989</c:v>
                </c:pt>
                <c:pt idx="156">
                  <c:v>2013.08333333322</c:v>
                </c:pt>
                <c:pt idx="157">
                  <c:v>2013.16666666655</c:v>
                </c:pt>
                <c:pt idx="158" formatCode="0.00">
                  <c:v>2013.24999999988</c:v>
                </c:pt>
                <c:pt idx="159">
                  <c:v>2013.33333333321</c:v>
                </c:pt>
                <c:pt idx="160">
                  <c:v>2013.41666666654</c:v>
                </c:pt>
                <c:pt idx="161" formatCode="0.00">
                  <c:v>2013.49999999987</c:v>
                </c:pt>
                <c:pt idx="162">
                  <c:v>2013.5833333332</c:v>
                </c:pt>
                <c:pt idx="163">
                  <c:v>2013.66666666653</c:v>
                </c:pt>
                <c:pt idx="164" formatCode="0.00">
                  <c:v>2013.74999999986</c:v>
                </c:pt>
                <c:pt idx="165">
                  <c:v>2013.83333333319</c:v>
                </c:pt>
                <c:pt idx="166">
                  <c:v>2013.91666666652</c:v>
                </c:pt>
                <c:pt idx="167" formatCode="0.00">
                  <c:v>2013.99999999985</c:v>
                </c:pt>
                <c:pt idx="168">
                  <c:v>2014.08333333318</c:v>
                </c:pt>
                <c:pt idx="169">
                  <c:v>2014.16666666651</c:v>
                </c:pt>
                <c:pt idx="170" formatCode="0.00">
                  <c:v>2014.24999999984</c:v>
                </c:pt>
                <c:pt idx="171">
                  <c:v>2014.33333333317</c:v>
                </c:pt>
                <c:pt idx="172">
                  <c:v>2014.4166666665</c:v>
                </c:pt>
                <c:pt idx="173" formatCode="0.00">
                  <c:v>2014.49999999983</c:v>
                </c:pt>
                <c:pt idx="174">
                  <c:v>2014.58333333316</c:v>
                </c:pt>
                <c:pt idx="175">
                  <c:v>2014.66666666649</c:v>
                </c:pt>
                <c:pt idx="176" formatCode="0.00">
                  <c:v>2014.74999999982</c:v>
                </c:pt>
                <c:pt idx="177">
                  <c:v>2014.83333333315</c:v>
                </c:pt>
              </c:numCache>
            </c:numRef>
          </c:xVal>
          <c:yVal>
            <c:numRef>
              <c:f>Sheet1!$D$5:$D$182</c:f>
              <c:numCache>
                <c:formatCode>#,##0</c:formatCode>
                <c:ptCount val="178"/>
                <c:pt idx="0">
                  <c:v>1636.0</c:v>
                </c:pt>
                <c:pt idx="1">
                  <c:v>1737.0</c:v>
                </c:pt>
                <c:pt idx="2">
                  <c:v>1604.0</c:v>
                </c:pt>
                <c:pt idx="3">
                  <c:v>1626.0</c:v>
                </c:pt>
                <c:pt idx="4">
                  <c:v>1575.0</c:v>
                </c:pt>
                <c:pt idx="5">
                  <c:v>1559.0</c:v>
                </c:pt>
                <c:pt idx="6">
                  <c:v>1463.0</c:v>
                </c:pt>
                <c:pt idx="7">
                  <c:v>1541.0</c:v>
                </c:pt>
                <c:pt idx="8">
                  <c:v>1507.0</c:v>
                </c:pt>
                <c:pt idx="9">
                  <c:v>1549.0</c:v>
                </c:pt>
                <c:pt idx="10">
                  <c:v>1551.0</c:v>
                </c:pt>
                <c:pt idx="11">
                  <c:v>1532.0</c:v>
                </c:pt>
                <c:pt idx="12">
                  <c:v>1600.0</c:v>
                </c:pt>
                <c:pt idx="13">
                  <c:v>1625.0</c:v>
                </c:pt>
                <c:pt idx="14">
                  <c:v>1590.0</c:v>
                </c:pt>
                <c:pt idx="15">
                  <c:v>1649.0</c:v>
                </c:pt>
                <c:pt idx="16">
                  <c:v>1605.0</c:v>
                </c:pt>
                <c:pt idx="17">
                  <c:v>1636.0</c:v>
                </c:pt>
                <c:pt idx="18">
                  <c:v>1670.0</c:v>
                </c:pt>
                <c:pt idx="19">
                  <c:v>1567.0</c:v>
                </c:pt>
                <c:pt idx="20">
                  <c:v>1562.0</c:v>
                </c:pt>
                <c:pt idx="21">
                  <c:v>1540.0</c:v>
                </c:pt>
                <c:pt idx="22">
                  <c:v>1602.0</c:v>
                </c:pt>
                <c:pt idx="23">
                  <c:v>1568.0</c:v>
                </c:pt>
                <c:pt idx="24">
                  <c:v>1698.0</c:v>
                </c:pt>
                <c:pt idx="25">
                  <c:v>1829.0</c:v>
                </c:pt>
                <c:pt idx="26">
                  <c:v>1642.0</c:v>
                </c:pt>
                <c:pt idx="27">
                  <c:v>1592.0</c:v>
                </c:pt>
                <c:pt idx="28">
                  <c:v>1764.0</c:v>
                </c:pt>
                <c:pt idx="29">
                  <c:v>1717.0</c:v>
                </c:pt>
                <c:pt idx="30">
                  <c:v>1655.0</c:v>
                </c:pt>
                <c:pt idx="31">
                  <c:v>1633.0</c:v>
                </c:pt>
                <c:pt idx="32">
                  <c:v>1804.0</c:v>
                </c:pt>
                <c:pt idx="33">
                  <c:v>1648.0</c:v>
                </c:pt>
                <c:pt idx="34">
                  <c:v>1753.0</c:v>
                </c:pt>
                <c:pt idx="35">
                  <c:v>1788.0</c:v>
                </c:pt>
                <c:pt idx="36">
                  <c:v>1853.0</c:v>
                </c:pt>
                <c:pt idx="37">
                  <c:v>1629.0</c:v>
                </c:pt>
                <c:pt idx="38">
                  <c:v>1726.0</c:v>
                </c:pt>
                <c:pt idx="39">
                  <c:v>1643.0</c:v>
                </c:pt>
                <c:pt idx="40">
                  <c:v>1751.0</c:v>
                </c:pt>
                <c:pt idx="41">
                  <c:v>1867.0</c:v>
                </c:pt>
                <c:pt idx="42">
                  <c:v>1897.0</c:v>
                </c:pt>
                <c:pt idx="43">
                  <c:v>1833.0</c:v>
                </c:pt>
                <c:pt idx="44">
                  <c:v>1939.0</c:v>
                </c:pt>
                <c:pt idx="45">
                  <c:v>1967.0</c:v>
                </c:pt>
                <c:pt idx="46">
                  <c:v>2083.0</c:v>
                </c:pt>
                <c:pt idx="47">
                  <c:v>2057.0</c:v>
                </c:pt>
                <c:pt idx="48">
                  <c:v>1911.0</c:v>
                </c:pt>
                <c:pt idx="49">
                  <c:v>1846.0</c:v>
                </c:pt>
                <c:pt idx="50">
                  <c:v>1998.0</c:v>
                </c:pt>
                <c:pt idx="51">
                  <c:v>2003.0</c:v>
                </c:pt>
                <c:pt idx="52">
                  <c:v>1981.0</c:v>
                </c:pt>
                <c:pt idx="53">
                  <c:v>1828.0</c:v>
                </c:pt>
                <c:pt idx="54">
                  <c:v>2002.0</c:v>
                </c:pt>
                <c:pt idx="55">
                  <c:v>2024.0</c:v>
                </c:pt>
                <c:pt idx="56">
                  <c:v>1905.0</c:v>
                </c:pt>
                <c:pt idx="57">
                  <c:v>2072.0</c:v>
                </c:pt>
                <c:pt idx="58">
                  <c:v>1782.0</c:v>
                </c:pt>
                <c:pt idx="59">
                  <c:v>2042.0</c:v>
                </c:pt>
                <c:pt idx="60">
                  <c:v>2144.0</c:v>
                </c:pt>
                <c:pt idx="61">
                  <c:v>2207.0</c:v>
                </c:pt>
                <c:pt idx="62">
                  <c:v>1864.0</c:v>
                </c:pt>
                <c:pt idx="63">
                  <c:v>2061.0</c:v>
                </c:pt>
                <c:pt idx="64">
                  <c:v>2025.0</c:v>
                </c:pt>
                <c:pt idx="65">
                  <c:v>2068.0</c:v>
                </c:pt>
                <c:pt idx="66">
                  <c:v>2054.0</c:v>
                </c:pt>
                <c:pt idx="67">
                  <c:v>2095.0</c:v>
                </c:pt>
                <c:pt idx="68">
                  <c:v>2151.0</c:v>
                </c:pt>
                <c:pt idx="69">
                  <c:v>2065.0</c:v>
                </c:pt>
                <c:pt idx="70">
                  <c:v>2147.0</c:v>
                </c:pt>
                <c:pt idx="71">
                  <c:v>1994.0</c:v>
                </c:pt>
                <c:pt idx="72">
                  <c:v>2273.0</c:v>
                </c:pt>
                <c:pt idx="73">
                  <c:v>2119.0</c:v>
                </c:pt>
                <c:pt idx="74">
                  <c:v>1969.0</c:v>
                </c:pt>
                <c:pt idx="75">
                  <c:v>1821.0</c:v>
                </c:pt>
                <c:pt idx="76">
                  <c:v>1942.0</c:v>
                </c:pt>
                <c:pt idx="77">
                  <c:v>1802.0</c:v>
                </c:pt>
                <c:pt idx="78">
                  <c:v>1737.0</c:v>
                </c:pt>
                <c:pt idx="79">
                  <c:v>1650.0</c:v>
                </c:pt>
                <c:pt idx="80">
                  <c:v>1720.0</c:v>
                </c:pt>
                <c:pt idx="81">
                  <c:v>1491.0</c:v>
                </c:pt>
                <c:pt idx="82">
                  <c:v>1570.0</c:v>
                </c:pt>
                <c:pt idx="83">
                  <c:v>1649.0</c:v>
                </c:pt>
                <c:pt idx="84">
                  <c:v>1409.0</c:v>
                </c:pt>
                <c:pt idx="85">
                  <c:v>1480.0</c:v>
                </c:pt>
                <c:pt idx="86">
                  <c:v>1495.0</c:v>
                </c:pt>
                <c:pt idx="87">
                  <c:v>1490.0</c:v>
                </c:pt>
                <c:pt idx="88">
                  <c:v>1415.0</c:v>
                </c:pt>
                <c:pt idx="89">
                  <c:v>1448.0</c:v>
                </c:pt>
                <c:pt idx="90">
                  <c:v>1354.0</c:v>
                </c:pt>
                <c:pt idx="91">
                  <c:v>1330.0</c:v>
                </c:pt>
                <c:pt idx="92">
                  <c:v>1183.0</c:v>
                </c:pt>
                <c:pt idx="93">
                  <c:v>1264.0</c:v>
                </c:pt>
                <c:pt idx="94">
                  <c:v>1197.0</c:v>
                </c:pt>
                <c:pt idx="95">
                  <c:v>1037.0</c:v>
                </c:pt>
                <c:pt idx="96">
                  <c:v>1084.0</c:v>
                </c:pt>
                <c:pt idx="97">
                  <c:v>1103.0</c:v>
                </c:pt>
                <c:pt idx="98">
                  <c:v>1005.0</c:v>
                </c:pt>
                <c:pt idx="99">
                  <c:v>1013.0</c:v>
                </c:pt>
                <c:pt idx="100">
                  <c:v>973.0</c:v>
                </c:pt>
                <c:pt idx="101">
                  <c:v>1046.0</c:v>
                </c:pt>
                <c:pt idx="102">
                  <c:v>923.0</c:v>
                </c:pt>
                <c:pt idx="103">
                  <c:v>844.0</c:v>
                </c:pt>
                <c:pt idx="104">
                  <c:v>820.0</c:v>
                </c:pt>
                <c:pt idx="105">
                  <c:v>777.0</c:v>
                </c:pt>
                <c:pt idx="106">
                  <c:v>652.0</c:v>
                </c:pt>
                <c:pt idx="107">
                  <c:v>560.0</c:v>
                </c:pt>
                <c:pt idx="108">
                  <c:v>490.0</c:v>
                </c:pt>
                <c:pt idx="109">
                  <c:v>582.0</c:v>
                </c:pt>
                <c:pt idx="110">
                  <c:v>505.0</c:v>
                </c:pt>
                <c:pt idx="111">
                  <c:v>478.0</c:v>
                </c:pt>
                <c:pt idx="112">
                  <c:v>540.0</c:v>
                </c:pt>
                <c:pt idx="113">
                  <c:v>585.0</c:v>
                </c:pt>
                <c:pt idx="114">
                  <c:v>594.0</c:v>
                </c:pt>
                <c:pt idx="115">
                  <c:v>586.0</c:v>
                </c:pt>
                <c:pt idx="116">
                  <c:v>585.0</c:v>
                </c:pt>
                <c:pt idx="117">
                  <c:v>534.0</c:v>
                </c:pt>
                <c:pt idx="118">
                  <c:v>588.0</c:v>
                </c:pt>
                <c:pt idx="119">
                  <c:v>581.0</c:v>
                </c:pt>
                <c:pt idx="120">
                  <c:v>614.0</c:v>
                </c:pt>
                <c:pt idx="121">
                  <c:v>604.0</c:v>
                </c:pt>
                <c:pt idx="122">
                  <c:v>636.0</c:v>
                </c:pt>
                <c:pt idx="123">
                  <c:v>687.0</c:v>
                </c:pt>
                <c:pt idx="124">
                  <c:v>583.0</c:v>
                </c:pt>
                <c:pt idx="125">
                  <c:v>536.0</c:v>
                </c:pt>
                <c:pt idx="126">
                  <c:v>546.0</c:v>
                </c:pt>
                <c:pt idx="127">
                  <c:v>599.0</c:v>
                </c:pt>
                <c:pt idx="128">
                  <c:v>594.0</c:v>
                </c:pt>
                <c:pt idx="129">
                  <c:v>543.0</c:v>
                </c:pt>
                <c:pt idx="130">
                  <c:v>545.0</c:v>
                </c:pt>
                <c:pt idx="131">
                  <c:v>539.0</c:v>
                </c:pt>
                <c:pt idx="132">
                  <c:v>630.0</c:v>
                </c:pt>
                <c:pt idx="133">
                  <c:v>517.0</c:v>
                </c:pt>
                <c:pt idx="134">
                  <c:v>600.0</c:v>
                </c:pt>
                <c:pt idx="135">
                  <c:v>554.0</c:v>
                </c:pt>
                <c:pt idx="136">
                  <c:v>561.0</c:v>
                </c:pt>
                <c:pt idx="137">
                  <c:v>608.0</c:v>
                </c:pt>
                <c:pt idx="138">
                  <c:v>623.0</c:v>
                </c:pt>
                <c:pt idx="139">
                  <c:v>585.0</c:v>
                </c:pt>
                <c:pt idx="140">
                  <c:v>650.0</c:v>
                </c:pt>
                <c:pt idx="141">
                  <c:v>610.0</c:v>
                </c:pt>
                <c:pt idx="142">
                  <c:v>711.0</c:v>
                </c:pt>
                <c:pt idx="143">
                  <c:v>694.0</c:v>
                </c:pt>
                <c:pt idx="144">
                  <c:v>723.0</c:v>
                </c:pt>
                <c:pt idx="145">
                  <c:v>704.0</c:v>
                </c:pt>
                <c:pt idx="146">
                  <c:v>695.0</c:v>
                </c:pt>
                <c:pt idx="147">
                  <c:v>753.0</c:v>
                </c:pt>
                <c:pt idx="148">
                  <c:v>708.0</c:v>
                </c:pt>
                <c:pt idx="149">
                  <c:v>757.0</c:v>
                </c:pt>
                <c:pt idx="150">
                  <c:v>740.0</c:v>
                </c:pt>
                <c:pt idx="151">
                  <c:v>754.0</c:v>
                </c:pt>
                <c:pt idx="152">
                  <c:v>847.0</c:v>
                </c:pt>
                <c:pt idx="153">
                  <c:v>915.0</c:v>
                </c:pt>
                <c:pt idx="154">
                  <c:v>833.0</c:v>
                </c:pt>
                <c:pt idx="155">
                  <c:v>976.0</c:v>
                </c:pt>
                <c:pt idx="156">
                  <c:v>896.0</c:v>
                </c:pt>
                <c:pt idx="157">
                  <c:v>951.0</c:v>
                </c:pt>
                <c:pt idx="158">
                  <c:v>994.0</c:v>
                </c:pt>
                <c:pt idx="159">
                  <c:v>848.0</c:v>
                </c:pt>
                <c:pt idx="160">
                  <c:v>915.0</c:v>
                </c:pt>
                <c:pt idx="161">
                  <c:v>831.0</c:v>
                </c:pt>
                <c:pt idx="162">
                  <c:v>898.0</c:v>
                </c:pt>
                <c:pt idx="163">
                  <c:v>885.0</c:v>
                </c:pt>
                <c:pt idx="164">
                  <c:v>863.0</c:v>
                </c:pt>
                <c:pt idx="165">
                  <c:v>936.0</c:v>
                </c:pt>
                <c:pt idx="166">
                  <c:v>1105.0</c:v>
                </c:pt>
                <c:pt idx="167">
                  <c:v>1034.0</c:v>
                </c:pt>
                <c:pt idx="168">
                  <c:v>897.0</c:v>
                </c:pt>
                <c:pt idx="169">
                  <c:v>928.0</c:v>
                </c:pt>
                <c:pt idx="170">
                  <c:v>950.0</c:v>
                </c:pt>
                <c:pt idx="171">
                  <c:v>1063.0</c:v>
                </c:pt>
                <c:pt idx="172">
                  <c:v>984.0</c:v>
                </c:pt>
                <c:pt idx="173">
                  <c:v>909.0</c:v>
                </c:pt>
                <c:pt idx="174">
                  <c:v>1098.0</c:v>
                </c:pt>
                <c:pt idx="175">
                  <c:v>963.0</c:v>
                </c:pt>
                <c:pt idx="176">
                  <c:v>1028.0</c:v>
                </c:pt>
                <c:pt idx="177">
                  <c:v>1092.0</c:v>
                </c:pt>
              </c:numCache>
            </c:numRef>
          </c:yVal>
          <c:smooth val="0"/>
        </c:ser>
        <c:dLbls>
          <c:showLegendKey val="0"/>
          <c:showVal val="0"/>
          <c:showCatName val="0"/>
          <c:showSerName val="0"/>
          <c:showPercent val="0"/>
          <c:showBubbleSize val="0"/>
        </c:dLbls>
        <c:axId val="2053862712"/>
        <c:axId val="-2121160136"/>
      </c:scatterChart>
      <c:valAx>
        <c:axId val="-2104584840"/>
        <c:scaling>
          <c:orientation val="minMax"/>
          <c:max val="2015.0"/>
          <c:min val="2000.0"/>
        </c:scaling>
        <c:delete val="0"/>
        <c:axPos val="b"/>
        <c:numFmt formatCode="General" sourceLinked="1"/>
        <c:majorTickMark val="out"/>
        <c:minorTickMark val="none"/>
        <c:tickLblPos val="nextTo"/>
        <c:txPr>
          <a:bodyPr rot="-5400000" vert="horz"/>
          <a:lstStyle/>
          <a:p>
            <a:pPr>
              <a:defRPr sz="1800">
                <a:latin typeface="Arial" pitchFamily="34" charset="0"/>
                <a:cs typeface="Arial" pitchFamily="34" charset="0"/>
              </a:defRPr>
            </a:pPr>
            <a:endParaRPr lang="en-US"/>
          </a:p>
        </c:txPr>
        <c:crossAx val="-2118723032"/>
        <c:crosses val="autoZero"/>
        <c:crossBetween val="midCat"/>
        <c:majorUnit val="1.0"/>
      </c:valAx>
      <c:valAx>
        <c:axId val="-2118723032"/>
        <c:scaling>
          <c:orientation val="minMax"/>
        </c:scaling>
        <c:delete val="0"/>
        <c:axPos val="l"/>
        <c:majorGridlines/>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04584840"/>
        <c:crosses val="autoZero"/>
        <c:crossBetween val="midCat"/>
        <c:majorUnit val="50.0"/>
      </c:valAx>
      <c:valAx>
        <c:axId val="-2121160136"/>
        <c:scaling>
          <c:orientation val="minMax"/>
        </c:scaling>
        <c:delete val="0"/>
        <c:axPos val="r"/>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53862712"/>
        <c:crosses val="max"/>
        <c:crossBetween val="midCat"/>
        <c:majorUnit val="500.0"/>
      </c:valAx>
      <c:valAx>
        <c:axId val="2053862712"/>
        <c:scaling>
          <c:orientation val="minMax"/>
        </c:scaling>
        <c:delete val="1"/>
        <c:axPos val="b"/>
        <c:numFmt formatCode="General" sourceLinked="1"/>
        <c:majorTickMark val="out"/>
        <c:minorTickMark val="none"/>
        <c:tickLblPos val="nextTo"/>
        <c:crossAx val="-2121160136"/>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chapter begins by reviewing the three components of investment, and presents a time series graph of all three components, and total investment, to show the relative size of each component and to show their behavior over business cycles.  </a:t>
            </a:r>
          </a:p>
          <a:p>
            <a:endParaRPr lang="en-US" sz="1200" dirty="0" smtClean="0"/>
          </a:p>
          <a:p>
            <a:r>
              <a:rPr lang="en-US" sz="1200" dirty="0" smtClean="0"/>
              <a:t>Then, the chapter presents the leading theory of each component of investment.  </a:t>
            </a:r>
          </a:p>
          <a:p>
            <a:endParaRPr lang="en-US" sz="1200" dirty="0" smtClean="0"/>
          </a:p>
          <a:p>
            <a:r>
              <a:rPr lang="en-US" sz="1200" dirty="0" smtClean="0"/>
              <a:t>The chapter is of average length and difficulty. </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DF495E-D5B4-4C99-AD07-167640BA41FC}" type="slidenum">
              <a:rPr lang="en-US"/>
              <a:pPr>
                <a:defRPr/>
              </a:pPr>
              <a:t>9</a:t>
            </a:fld>
            <a:endParaRPr lang="en-US"/>
          </a:p>
        </p:txBody>
      </p:sp>
      <p:sp>
        <p:nvSpPr>
          <p:cNvPr id="60419" name="Rectangle 2"/>
          <p:cNvSpPr>
            <a:spLocks noGrp="1" noRot="1" noChangeAspect="1" noChangeArrowheads="1" noTextEdit="1"/>
          </p:cNvSpPr>
          <p:nvPr>
            <p:ph type="sldImg"/>
          </p:nvPr>
        </p:nvSpPr>
        <p:spPr>
          <a:xfrm>
            <a:off x="1558925" y="650875"/>
            <a:ext cx="3748088" cy="2811463"/>
          </a:xfrm>
          <a:ln/>
        </p:spPr>
      </p:sp>
      <p:sp>
        <p:nvSpPr>
          <p:cNvPr id="60420" name="Rectangle 3"/>
          <p:cNvSpPr>
            <a:spLocks noGrp="1" noChangeArrowheads="1"/>
          </p:cNvSpPr>
          <p:nvPr>
            <p:ph type="body" idx="1"/>
          </p:nvPr>
        </p:nvSpPr>
        <p:spPr>
          <a:xfrm>
            <a:off x="914400" y="3848986"/>
            <a:ext cx="5029200" cy="46092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Interest cost:</a:t>
            </a:r>
            <a:br>
              <a:rPr lang="en-US" dirty="0" smtClean="0"/>
            </a:br>
            <a:r>
              <a:rPr lang="en-US" dirty="0" smtClean="0"/>
              <a:t>If firms borrow in the loanable funds market (from chapter 3) to finance their purchases of capital, then they incur interest.  But even if firms use their own funds, they incur an opportunity cost equal to the interest they could have earned had they purchased </a:t>
            </a:r>
            <a:r>
              <a:rPr lang="en-US" dirty="0" err="1" smtClean="0"/>
              <a:t>Pk</a:t>
            </a:r>
            <a:r>
              <a:rPr lang="en-US" dirty="0" smtClean="0"/>
              <a:t> worth of bonds instead of spending </a:t>
            </a:r>
            <a:r>
              <a:rPr lang="en-US" dirty="0" err="1" smtClean="0"/>
              <a:t>Pk</a:t>
            </a:r>
            <a:r>
              <a:rPr lang="en-US" dirty="0" smtClean="0"/>
              <a:t> to buy a piece of capital.</a:t>
            </a:r>
          </a:p>
          <a:p>
            <a:endParaRPr lang="en-US" dirty="0" smtClean="0"/>
          </a:p>
          <a:p>
            <a:r>
              <a:rPr lang="en-US" dirty="0" smtClean="0"/>
              <a:t>Depreciation cost:</a:t>
            </a:r>
          </a:p>
          <a:p>
            <a:r>
              <a:rPr lang="en-US" dirty="0" smtClean="0"/>
              <a:t>Remind students of</a:t>
            </a:r>
            <a:r>
              <a:rPr lang="en-US" dirty="0" smtClean="0">
                <a:sym typeface="Symbol" pitchFamily="18" charset="2"/>
              </a:rPr>
              <a:t> the depreciation rate, the percentage of capital that wears out each period.  If the firm starts the period with $1000 worth of capital and the depreciation rate = 0.03, then at the end of the period, the value of the firm’s capital equals (1-0.03)$1000 = $970. </a:t>
            </a:r>
            <a:endParaRPr lang="en-US" dirty="0" smtClean="0"/>
          </a:p>
        </p:txBody>
      </p:sp>
    </p:spTree>
    <p:extLst>
      <p:ext uri="{BB962C8B-B14F-4D97-AF65-F5344CB8AC3E}">
        <p14:creationId xmlns:p14="http://schemas.microsoft.com/office/powerpoint/2010/main" val="246480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D1C7C6-6919-421A-BC56-FE8E2685A90C}" type="slidenum">
              <a:rPr lang="en-US"/>
              <a:pPr>
                <a:defRPr/>
              </a:pPr>
              <a:t>10</a:t>
            </a:fld>
            <a:endParaRPr lang="en-US"/>
          </a:p>
        </p:txBody>
      </p:sp>
      <p:sp>
        <p:nvSpPr>
          <p:cNvPr id="61443" name="Rectangle 2"/>
          <p:cNvSpPr>
            <a:spLocks noGrp="1" noRot="1" noChangeAspect="1" noChangeArrowheads="1" noTextEdit="1"/>
          </p:cNvSpPr>
          <p:nvPr>
            <p:ph type="sldImg"/>
          </p:nvPr>
        </p:nvSpPr>
        <p:spPr>
          <a:xfrm>
            <a:off x="1558925" y="650875"/>
            <a:ext cx="3748088" cy="2811463"/>
          </a:xfrm>
          <a:ln/>
        </p:spPr>
      </p:sp>
      <p:sp>
        <p:nvSpPr>
          <p:cNvPr id="61444" name="Rectangle 3"/>
          <p:cNvSpPr>
            <a:spLocks noGrp="1" noChangeArrowheads="1"/>
          </p:cNvSpPr>
          <p:nvPr>
            <p:ph type="body" idx="1"/>
          </p:nvPr>
        </p:nvSpPr>
        <p:spPr>
          <a:xfrm>
            <a:off x="914400" y="3880884"/>
            <a:ext cx="5029200" cy="45773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the price of capital, </a:t>
            </a:r>
            <a:r>
              <a:rPr lang="en-US" dirty="0" err="1" smtClean="0"/>
              <a:t>Pk</a:t>
            </a:r>
            <a:r>
              <a:rPr lang="en-US" dirty="0" smtClean="0"/>
              <a:t>, falls during the period, then firm incurs a capital loss, which increases its cost of capital.</a:t>
            </a:r>
          </a:p>
          <a:p>
            <a:endParaRPr lang="en-US" dirty="0" smtClean="0"/>
          </a:p>
          <a:p>
            <a:r>
              <a:rPr lang="en-US" dirty="0" smtClean="0"/>
              <a:t>In this example, the price of capital rises, so the “capital loss” is negative.  (Or, there’s a capital gain which we subtract from the cost, because the increase in the price of new capital reduces the cost of capital.)</a:t>
            </a:r>
          </a:p>
        </p:txBody>
      </p:sp>
    </p:spTree>
    <p:extLst>
      <p:ext uri="{BB962C8B-B14F-4D97-AF65-F5344CB8AC3E}">
        <p14:creationId xmlns:p14="http://schemas.microsoft.com/office/powerpoint/2010/main" val="109467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3AE02D9-59D3-4C5F-AD31-1497FBF39B28}" type="slidenum">
              <a:rPr lang="en-US"/>
              <a:pPr>
                <a:defRPr/>
              </a:pPr>
              <a:t>11</a:t>
            </a:fld>
            <a:endParaRPr lang="en-US"/>
          </a:p>
        </p:txBody>
      </p:sp>
      <p:sp>
        <p:nvSpPr>
          <p:cNvPr id="62467" name="Rectangle 2"/>
          <p:cNvSpPr>
            <a:spLocks noGrp="1" noRot="1" noChangeAspect="1" noChangeArrowheads="1" noTextEdit="1"/>
          </p:cNvSpPr>
          <p:nvPr>
            <p:ph type="sldImg"/>
          </p:nvPr>
        </p:nvSpPr>
        <p:spPr>
          <a:xfrm>
            <a:off x="1558925" y="650875"/>
            <a:ext cx="3748088" cy="2811463"/>
          </a:xfrm>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a:t>
            </a:r>
            <a:r>
              <a:rPr lang="en-US" smtClean="0">
                <a:sym typeface="Symbol" pitchFamily="18" charset="2"/>
              </a:rPr>
              <a:t>he assumption in the first line says that the price of capital rises as fast as the general price level. </a:t>
            </a:r>
          </a:p>
          <a:p>
            <a:endParaRPr lang="en-US" smtClean="0">
              <a:sym typeface="Symbol" pitchFamily="18" charset="2"/>
            </a:endParaRPr>
          </a:p>
          <a:p>
            <a:r>
              <a:rPr lang="en-US" smtClean="0">
                <a:sym typeface="Symbol" pitchFamily="18" charset="2"/>
              </a:rPr>
              <a:t>The real cost of capital equals the nominal cost divided by the price level, just as the real wage equals the nominal wage divided by P.  </a:t>
            </a:r>
          </a:p>
          <a:p>
            <a:endParaRPr lang="en-US" smtClean="0">
              <a:sym typeface="Symbol" pitchFamily="18" charset="2"/>
            </a:endParaRPr>
          </a:p>
        </p:txBody>
      </p:sp>
    </p:spTree>
    <p:extLst>
      <p:ext uri="{BB962C8B-B14F-4D97-AF65-F5344CB8AC3E}">
        <p14:creationId xmlns:p14="http://schemas.microsoft.com/office/powerpoint/2010/main" val="256960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0CBD47-3536-4A58-905C-F7D032BD8F5F}" type="slidenum">
              <a:rPr lang="en-US"/>
              <a:pPr>
                <a:defRPr/>
              </a:pPr>
              <a:t>12</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470400"/>
            <a:ext cx="5029200" cy="3987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457200" algn="l"/>
              </a:tabLst>
            </a:pPr>
            <a:r>
              <a:rPr lang="en-US" dirty="0" smtClean="0"/>
              <a:t>In plain English, the profit rate equals</a:t>
            </a:r>
          </a:p>
          <a:p>
            <a:pPr>
              <a:tabLst>
                <a:tab pos="457200" algn="l"/>
              </a:tabLst>
            </a:pPr>
            <a:r>
              <a:rPr lang="en-US" dirty="0" smtClean="0"/>
              <a:t>	(the rental price of capital) minus (the user cost of capital)</a:t>
            </a:r>
          </a:p>
        </p:txBody>
      </p:sp>
    </p:spTree>
    <p:extLst>
      <p:ext uri="{BB962C8B-B14F-4D97-AF65-F5344CB8AC3E}">
        <p14:creationId xmlns:p14="http://schemas.microsoft.com/office/powerpoint/2010/main" val="128834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41B9BF-F57B-4579-926F-1FDA89116FB5}" type="slidenum">
              <a:rPr lang="en-US"/>
              <a:pPr>
                <a:defRPr/>
              </a:pPr>
              <a:t>13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equation in the yellow box simply states “net investment depends on the profit rate.”   </a:t>
            </a:r>
          </a:p>
          <a:p>
            <a:endParaRPr lang="en-US" smtClean="0"/>
          </a:p>
          <a:p>
            <a:r>
              <a:rPr lang="en-US" smtClean="0"/>
              <a:t>It might be useful to remind students that gross investment is simply net investment plus depreciation.</a:t>
            </a:r>
          </a:p>
          <a:p>
            <a:endParaRPr lang="en-US" smtClean="0"/>
          </a:p>
        </p:txBody>
      </p:sp>
    </p:spTree>
    <p:extLst>
      <p:ext uri="{BB962C8B-B14F-4D97-AF65-F5344CB8AC3E}">
        <p14:creationId xmlns:p14="http://schemas.microsoft.com/office/powerpoint/2010/main" val="2106617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5BE776-D93E-4D67-8270-8B89DA85B198}" type="slidenum">
              <a:rPr lang="en-US"/>
              <a:pPr>
                <a:defRPr/>
              </a:pPr>
              <a:t>14</a:t>
            </a:fld>
            <a:endParaRPr lang="en-US"/>
          </a:p>
        </p:txBody>
      </p:sp>
      <p:sp>
        <p:nvSpPr>
          <p:cNvPr id="65539" name="Rectangle 2"/>
          <p:cNvSpPr>
            <a:spLocks noGrp="1" noRot="1" noChangeAspect="1" noChangeArrowheads="1" noTextEdit="1"/>
          </p:cNvSpPr>
          <p:nvPr>
            <p:ph type="sldImg"/>
          </p:nvPr>
        </p:nvSpPr>
        <p:spPr>
          <a:xfrm>
            <a:off x="1558925" y="650875"/>
            <a:ext cx="3748088" cy="2811463"/>
          </a:xfrm>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Finally, we see where our familiar investment function comes from. </a:t>
            </a:r>
          </a:p>
        </p:txBody>
      </p:sp>
    </p:spTree>
    <p:extLst>
      <p:ext uri="{BB962C8B-B14F-4D97-AF65-F5344CB8AC3E}">
        <p14:creationId xmlns:p14="http://schemas.microsoft.com/office/powerpoint/2010/main" val="2813571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8EE268-CCC2-4D95-8140-30A3B1858BD2}" type="slidenum">
              <a:rPr lang="en-US"/>
              <a:pPr>
                <a:defRPr/>
              </a:pPr>
              <a:t>15</a:t>
            </a:fld>
            <a:endParaRPr lang="en-US"/>
          </a:p>
        </p:txBody>
      </p:sp>
      <p:sp>
        <p:nvSpPr>
          <p:cNvPr id="66563" name="Rectangle 2"/>
          <p:cNvSpPr>
            <a:spLocks noGrp="1" noRot="1" noChangeAspect="1" noChangeArrowheads="1" noTextEdit="1"/>
          </p:cNvSpPr>
          <p:nvPr>
            <p:ph type="sldImg"/>
          </p:nvPr>
        </p:nvSpPr>
        <p:spPr>
          <a:xfrm>
            <a:off x="1558925" y="650875"/>
            <a:ext cx="3748088" cy="2811463"/>
          </a:xfrm>
          <a:ln/>
        </p:spPr>
      </p:sp>
      <p:sp>
        <p:nvSpPr>
          <p:cNvPr id="66564" name="Rectangle 3"/>
          <p:cNvSpPr>
            <a:spLocks noGrp="1" noChangeArrowheads="1"/>
          </p:cNvSpPr>
          <p:nvPr>
            <p:ph type="body" idx="1"/>
          </p:nvPr>
        </p:nvSpPr>
        <p:spPr>
          <a:xfrm>
            <a:off x="914400" y="3848987"/>
            <a:ext cx="5029200" cy="46092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Here’s a challenge for particularly bright students:</a:t>
            </a:r>
          </a:p>
          <a:p>
            <a:endParaRPr lang="en-US" dirty="0" smtClean="0"/>
          </a:p>
          <a:p>
            <a:r>
              <a:rPr lang="en-US" dirty="0" smtClean="0"/>
              <a:t>Ask what happens to the investment curve given an increase in the depreciation rate.  Tell them to justify their answer based on the investment equation we have derived.  </a:t>
            </a:r>
          </a:p>
          <a:p>
            <a:endParaRPr lang="en-US" dirty="0" smtClean="0"/>
          </a:p>
          <a:p>
            <a:r>
              <a:rPr lang="en-US" dirty="0" smtClean="0"/>
              <a:t>Answer:  The impact on the curve is ambiguous.  </a:t>
            </a:r>
          </a:p>
          <a:p>
            <a:endParaRPr lang="en-US" dirty="0" smtClean="0"/>
          </a:p>
          <a:p>
            <a:r>
              <a:rPr lang="en-US" dirty="0" smtClean="0"/>
              <a:t>The depreciation rate appears in two different places in the equation.  </a:t>
            </a:r>
          </a:p>
          <a:p>
            <a:r>
              <a:rPr lang="en-US" dirty="0" smtClean="0"/>
              <a:t>First, it appears in the expression for the profit rate, which is the argument of the net investment function.  An increase in the depreciation rate would raise the cost of capital and hence reduce the profit rate and the incentive to invest (*net* investment).   This would tend to shift the curve left.  </a:t>
            </a:r>
          </a:p>
          <a:p>
            <a:r>
              <a:rPr lang="en-US" dirty="0" smtClean="0"/>
              <a:t>Second, the depreciation rate appears as a coefficient on K.  An increase in the depreciation rate means that more investment (*gross* investment) is needed to replace depreciating capital and keep the total capital stock at its optimal level.  This effect would shift the curve right.  </a:t>
            </a:r>
          </a:p>
          <a:p>
            <a:r>
              <a:rPr lang="en-US" dirty="0" smtClean="0"/>
              <a:t>The net impact of the two opposing forces is ambiguous, without knowing the specific form of the </a:t>
            </a:r>
            <a:r>
              <a:rPr lang="en-US" b="1" i="1" dirty="0" smtClean="0">
                <a:latin typeface="Tahoma" pitchFamily="34" charset="0"/>
                <a:cs typeface="Tahoma" pitchFamily="34" charset="0"/>
              </a:rPr>
              <a:t>I</a:t>
            </a:r>
            <a:r>
              <a:rPr lang="en-US" b="1" i="1" baseline="-25000" dirty="0" smtClean="0">
                <a:latin typeface="Tahoma" pitchFamily="34" charset="0"/>
                <a:cs typeface="Tahoma" pitchFamily="34" charset="0"/>
              </a:rPr>
              <a:t>n</a:t>
            </a:r>
            <a:r>
              <a:rPr lang="en-US" dirty="0" smtClean="0"/>
              <a:t>( ) function.  </a:t>
            </a:r>
          </a:p>
          <a:p>
            <a:endParaRPr lang="en-US" dirty="0" smtClean="0"/>
          </a:p>
          <a:p>
            <a:r>
              <a:rPr lang="en-US" dirty="0" smtClean="0"/>
              <a:t>Note:  This exercise is simply for practice, and does not correspond to a real-world policy example. </a:t>
            </a:r>
          </a:p>
        </p:txBody>
      </p:sp>
    </p:spTree>
    <p:extLst>
      <p:ext uri="{BB962C8B-B14F-4D97-AF65-F5344CB8AC3E}">
        <p14:creationId xmlns:p14="http://schemas.microsoft.com/office/powerpoint/2010/main" val="1384185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AF153D0-E133-4172-9C6F-9E0BE7533FD4}" type="slidenum">
              <a:rPr lang="en-US"/>
              <a:pPr>
                <a:defRPr/>
              </a:pPr>
              <a:t>16</a:t>
            </a:fld>
            <a:endParaRPr lang="en-US"/>
          </a:p>
        </p:txBody>
      </p:sp>
      <p:sp>
        <p:nvSpPr>
          <p:cNvPr id="67587" name="Rectangle 2"/>
          <p:cNvSpPr>
            <a:spLocks noGrp="1" noRot="1" noChangeAspect="1" noChangeArrowheads="1" noTextEdit="1"/>
          </p:cNvSpPr>
          <p:nvPr>
            <p:ph type="sldImg"/>
          </p:nvPr>
        </p:nvSpPr>
        <p:spPr>
          <a:xfrm>
            <a:off x="1558925" y="650875"/>
            <a:ext cx="3748088" cy="2811463"/>
          </a:xfrm>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4585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E45D4C-FBE4-420A-ABD7-EBF597E3FF37}" type="slidenum">
              <a:rPr lang="en-US"/>
              <a:pPr>
                <a:defRPr/>
              </a:pPr>
              <a:t>17</a:t>
            </a:fld>
            <a:endParaRPr lang="en-US"/>
          </a:p>
        </p:txBody>
      </p:sp>
      <p:sp>
        <p:nvSpPr>
          <p:cNvPr id="68611" name="Rectangle 2"/>
          <p:cNvSpPr>
            <a:spLocks noGrp="1" noRot="1" noChangeAspect="1" noChangeArrowheads="1" noTextEdit="1"/>
          </p:cNvSpPr>
          <p:nvPr>
            <p:ph type="sldImg"/>
          </p:nvPr>
        </p:nvSpPr>
        <p:spPr>
          <a:xfrm>
            <a:off x="1422400" y="609600"/>
            <a:ext cx="4165600" cy="3124200"/>
          </a:xfrm>
          <a:ln/>
        </p:spPr>
      </p:sp>
      <p:sp>
        <p:nvSpPr>
          <p:cNvPr id="68612" name="Rectangle 3"/>
          <p:cNvSpPr>
            <a:spLocks noGrp="1" noChangeArrowheads="1"/>
          </p:cNvSpPr>
          <p:nvPr>
            <p:ph type="body" idx="1"/>
          </p:nvPr>
        </p:nvSpPr>
        <p:spPr>
          <a:xfrm>
            <a:off x="914400" y="4040372"/>
            <a:ext cx="5029200" cy="45613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338138" algn="l"/>
              </a:tabLst>
            </a:pPr>
            <a:r>
              <a:rPr lang="en-US" dirty="0" smtClean="0"/>
              <a:t>Why the corporate income tax doesn’t affect investment when profits are defined as in the textbook:</a:t>
            </a:r>
            <a:br>
              <a:rPr lang="en-US" dirty="0" smtClean="0"/>
            </a:br>
            <a:endParaRPr lang="en-US" dirty="0" smtClean="0"/>
          </a:p>
          <a:p>
            <a:pPr>
              <a:tabLst>
                <a:tab pos="338138" algn="l"/>
              </a:tabLst>
            </a:pPr>
            <a:r>
              <a:rPr lang="en-US" dirty="0" smtClean="0"/>
              <a:t>Let </a:t>
            </a:r>
            <a:r>
              <a:rPr lang="en-US" dirty="0" smtClean="0">
                <a:sym typeface="Symbol" pitchFamily="18" charset="2"/>
              </a:rPr>
              <a:t> be the tax rate and</a:t>
            </a:r>
            <a:r>
              <a:rPr lang="en-US" dirty="0" smtClean="0">
                <a:latin typeface="Arial"/>
                <a:cs typeface="Arial"/>
                <a:sym typeface="Symbol" pitchFamily="18" charset="2"/>
              </a:rPr>
              <a:t>—</a:t>
            </a:r>
            <a:r>
              <a:rPr lang="en-US" dirty="0" smtClean="0">
                <a:sym typeface="Symbol" pitchFamily="18" charset="2"/>
              </a:rPr>
              <a:t>for this note only</a:t>
            </a:r>
            <a:r>
              <a:rPr lang="en-US" dirty="0">
                <a:latin typeface="Arial"/>
                <a:cs typeface="Arial"/>
                <a:sym typeface="Symbol" pitchFamily="18" charset="2"/>
              </a:rPr>
              <a:t>—</a:t>
            </a:r>
            <a:r>
              <a:rPr lang="en-US" dirty="0" smtClean="0">
                <a:sym typeface="Symbol" pitchFamily="18" charset="2"/>
              </a:rPr>
              <a:t>let  denote the profit rate as defined above.  The after-tax profit rate equals (1).  The firm’s investment decision depends on whether its profit rate is positive.  As long as </a:t>
            </a:r>
            <a:r>
              <a:rPr lang="en-US" dirty="0" smtClean="0"/>
              <a:t> </a:t>
            </a:r>
            <a:r>
              <a:rPr lang="en-US" dirty="0" smtClean="0">
                <a:sym typeface="Symbol" pitchFamily="18" charset="2"/>
              </a:rPr>
              <a:t> &lt; 1, then the sign of  (1)  equals the sign of .  I.e., if an investment project is profitable without the tax, it will be profitable (though less so) with the tax.  </a:t>
            </a:r>
          </a:p>
          <a:p>
            <a:pPr>
              <a:tabLst>
                <a:tab pos="338138" algn="l"/>
              </a:tabLst>
            </a:pPr>
            <a:endParaRPr lang="en-US" dirty="0" smtClean="0">
              <a:sym typeface="Symbol" pitchFamily="18" charset="2"/>
            </a:endParaRPr>
          </a:p>
          <a:p>
            <a:pPr>
              <a:tabLst>
                <a:tab pos="338138" algn="l"/>
              </a:tabLst>
            </a:pPr>
            <a:r>
              <a:rPr lang="en-US" dirty="0" smtClean="0">
                <a:sym typeface="Symbol" pitchFamily="18" charset="2"/>
              </a:rPr>
              <a:t>Why using the historical price to compute depreciation understates the true cost of capital:</a:t>
            </a:r>
          </a:p>
          <a:p>
            <a:pPr>
              <a:tabLst>
                <a:tab pos="338138" algn="l"/>
              </a:tabLst>
            </a:pPr>
            <a:endParaRPr lang="en-US" dirty="0">
              <a:sym typeface="Symbol" pitchFamily="18" charset="2"/>
            </a:endParaRPr>
          </a:p>
          <a:p>
            <a:pPr>
              <a:tabLst>
                <a:tab pos="338138" algn="l"/>
              </a:tabLst>
            </a:pPr>
            <a:r>
              <a:rPr lang="en-US" dirty="0" smtClean="0">
                <a:sym typeface="Symbol" pitchFamily="18" charset="2"/>
              </a:rPr>
              <a:t>Consider the car rental example from a few slides ago.  Suppose that when the car was originally purchased, the price was only $8000.  Then, according to the government, depreciation is only $1600 = 0.2 (the depreciation rate) times $8000 (the historical price of capital).  So, according to the government, the total cost of capital is only $2000, which is $400 less than the true economic cost of capital.  Thus, the government is taxing the car rental firm ( + 400) instead of . </a:t>
            </a:r>
          </a:p>
          <a:p>
            <a:pPr>
              <a:tabLst>
                <a:tab pos="338138" algn="l"/>
              </a:tabLst>
            </a:pPr>
            <a:endParaRPr lang="en-US" dirty="0" smtClean="0">
              <a:sym typeface="Symbol" pitchFamily="18" charset="2"/>
            </a:endParaRPr>
          </a:p>
          <a:p>
            <a:pPr>
              <a:tabLst>
                <a:tab pos="338138" algn="l"/>
              </a:tabLst>
            </a:pPr>
            <a:r>
              <a:rPr lang="en-US" dirty="0" smtClean="0">
                <a:sym typeface="Symbol" pitchFamily="18" charset="2"/>
              </a:rPr>
              <a:t>(Please forgive my use of  to represent profit in this note when everywhere else we are using it to represent inflation.)</a:t>
            </a:r>
          </a:p>
        </p:txBody>
      </p:sp>
    </p:spTree>
    <p:extLst>
      <p:ext uri="{BB962C8B-B14F-4D97-AF65-F5344CB8AC3E}">
        <p14:creationId xmlns:p14="http://schemas.microsoft.com/office/powerpoint/2010/main" val="2293144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6B7CAC9-82AE-43F5-9A37-9BB41EE11A6B}" type="slidenum">
              <a:rPr lang="en-US"/>
              <a:pPr>
                <a:defRPr/>
              </a:pPr>
              <a:t>18</a:t>
            </a:fld>
            <a:endParaRPr lang="en-US"/>
          </a:p>
        </p:txBody>
      </p:sp>
      <p:sp>
        <p:nvSpPr>
          <p:cNvPr id="69635" name="Rectangle 2"/>
          <p:cNvSpPr>
            <a:spLocks noGrp="1" noRot="1" noChangeAspect="1" noChangeArrowheads="1" noTextEdit="1"/>
          </p:cNvSpPr>
          <p:nvPr>
            <p:ph type="sldImg"/>
          </p:nvPr>
        </p:nvSpPr>
        <p:spPr>
          <a:xfrm>
            <a:off x="1558925" y="650875"/>
            <a:ext cx="3748088" cy="2811463"/>
          </a:xfrm>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5350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A278E7-6D3F-40A6-AC3B-2D752648B404}" type="slidenum">
              <a:rPr lang="en-US"/>
              <a:pPr>
                <a:defRPr/>
              </a:pPr>
              <a:t>19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11339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86F072A-E47D-4E99-95E5-273353C23731}" type="slidenum">
              <a:rPr lang="en-US"/>
              <a:pPr>
                <a:defRPr/>
              </a:pPr>
              <a:t>20</a:t>
            </a:fld>
            <a:endParaRPr lang="en-US"/>
          </a:p>
        </p:txBody>
      </p:sp>
      <p:sp>
        <p:nvSpPr>
          <p:cNvPr id="71683" name="Rectangle 2"/>
          <p:cNvSpPr>
            <a:spLocks noGrp="1" noRot="1" noChangeAspect="1" noChangeArrowheads="1" noTextEdit="1"/>
          </p:cNvSpPr>
          <p:nvPr>
            <p:ph type="sldImg"/>
          </p:nvPr>
        </p:nvSpPr>
        <p:spPr>
          <a:xfrm>
            <a:off x="1558925" y="650875"/>
            <a:ext cx="3748088" cy="2811463"/>
          </a:xfrm>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51978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300535A-9CAB-410A-842D-D99AD61510E8}" type="slidenum">
              <a:rPr lang="en-US"/>
              <a:pPr>
                <a:defRPr/>
              </a:pPr>
              <a:t>21</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21955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D2A4BEF-69C5-4E69-8AD7-C366E6AFC32A}" type="slidenum">
              <a:rPr lang="en-US"/>
              <a:pPr>
                <a:defRPr/>
              </a:pPr>
              <a:t>22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78730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3CA4B9-CB49-463E-B7EA-4AFEB6F596E8}" type="slidenum">
              <a:rPr lang="en-US"/>
              <a:pPr>
                <a:defRPr/>
              </a:pPr>
              <a:t>23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62756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558925" y="650875"/>
            <a:ext cx="3748088" cy="2811463"/>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Similar to Figure 17-4 on p.518.  </a:t>
            </a:r>
          </a:p>
          <a:p>
            <a:endParaRPr lang="en-US" dirty="0" smtClean="0"/>
          </a:p>
          <a:p>
            <a:r>
              <a:rPr lang="en-US" dirty="0" smtClean="0"/>
              <a:t>The figure shows that the stock market and GDP </a:t>
            </a:r>
            <a:r>
              <a:rPr lang="en-US" i="1" dirty="0" smtClean="0"/>
              <a:t>tend</a:t>
            </a:r>
            <a:r>
              <a:rPr lang="en-US" dirty="0" smtClean="0"/>
              <a:t> to move together, but the association is far from precise. </a:t>
            </a:r>
          </a:p>
          <a:p>
            <a:endParaRPr lang="en-US" dirty="0" smtClean="0"/>
          </a:p>
          <a:p>
            <a:r>
              <a:rPr lang="en-US" dirty="0" smtClean="0"/>
              <a:t>Source: FRED.  </a:t>
            </a:r>
          </a:p>
          <a:p>
            <a:r>
              <a:rPr lang="en-US" dirty="0" smtClean="0"/>
              <a:t>   Stock market:</a:t>
            </a:r>
            <a:r>
              <a:rPr lang="en-US" baseline="0" dirty="0" smtClean="0"/>
              <a:t>  series DJIA, quarterly (end of period), percent change from year ago</a:t>
            </a:r>
          </a:p>
          <a:p>
            <a:r>
              <a:rPr lang="en-US" baseline="0" dirty="0" smtClean="0"/>
              <a:t>   Real GDP:  series GDPC1, quarterly, percent change from year ago</a:t>
            </a:r>
            <a:endParaRPr lang="en-US" dirty="0" smtClean="0"/>
          </a:p>
        </p:txBody>
      </p:sp>
      <p:sp>
        <p:nvSpPr>
          <p:cNvPr id="4" name="Slide Number Placeholder 3"/>
          <p:cNvSpPr>
            <a:spLocks noGrp="1"/>
          </p:cNvSpPr>
          <p:nvPr>
            <p:ph type="sldNum" sz="quarter" idx="5"/>
          </p:nvPr>
        </p:nvSpPr>
        <p:spPr/>
        <p:txBody>
          <a:bodyPr/>
          <a:lstStyle/>
          <a:p>
            <a:pPr>
              <a:defRPr/>
            </a:pPr>
            <a:fld id="{8CFB849E-D686-4B51-B380-A541749943AB}" type="slidenum">
              <a:rPr lang="en-US">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880755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2D8972-32B2-460B-BD52-8E196C5C08A1}" type="slidenum">
              <a:rPr lang="en-US"/>
              <a:pPr>
                <a:defRPr/>
              </a:pPr>
              <a:t>25</a:t>
            </a:fld>
            <a:endParaRPr lang="en-US"/>
          </a:p>
        </p:txBody>
      </p:sp>
      <p:sp>
        <p:nvSpPr>
          <p:cNvPr id="76803" name="Rectangle 2"/>
          <p:cNvSpPr>
            <a:spLocks noGrp="1" noRot="1" noChangeAspect="1" noChangeArrowheads="1" noTextEdit="1"/>
          </p:cNvSpPr>
          <p:nvPr>
            <p:ph type="sldImg"/>
          </p:nvPr>
        </p:nvSpPr>
        <p:spPr>
          <a:xfrm>
            <a:off x="1558925" y="650875"/>
            <a:ext cx="3748088" cy="2811463"/>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13783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A60BA2-BF58-4289-94AB-1C1FAEEDE78A}" type="slidenum">
              <a:rPr lang="en-US"/>
              <a:pPr>
                <a:defRPr/>
              </a:pPr>
              <a:t>26</a:t>
            </a:fld>
            <a:endParaRPr lang="en-US"/>
          </a:p>
        </p:txBody>
      </p:sp>
      <p:sp>
        <p:nvSpPr>
          <p:cNvPr id="77827" name="Rectangle 2"/>
          <p:cNvSpPr>
            <a:spLocks noGrp="1" noRot="1" noChangeAspect="1" noChangeArrowheads="1" noTextEdit="1"/>
          </p:cNvSpPr>
          <p:nvPr>
            <p:ph type="sldImg"/>
          </p:nvPr>
        </p:nvSpPr>
        <p:spPr>
          <a:xfrm>
            <a:off x="1558925" y="650875"/>
            <a:ext cx="3748088" cy="2811463"/>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47566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B215E7-4D83-4A53-8595-9D22BC14944C}" type="slidenum">
              <a:rPr lang="en-US"/>
              <a:pPr>
                <a:defRPr/>
              </a:pPr>
              <a:t>27</a:t>
            </a:fld>
            <a:endParaRPr lang="en-US"/>
          </a:p>
        </p:txBody>
      </p:sp>
      <p:sp>
        <p:nvSpPr>
          <p:cNvPr id="78851" name="Rectangle 2"/>
          <p:cNvSpPr>
            <a:spLocks noGrp="1" noRot="1" noChangeAspect="1" noChangeArrowheads="1" noTextEdit="1"/>
          </p:cNvSpPr>
          <p:nvPr>
            <p:ph type="sldImg"/>
          </p:nvPr>
        </p:nvSpPr>
        <p:spPr>
          <a:xfrm>
            <a:off x="1558925" y="650875"/>
            <a:ext cx="3748088" cy="2811463"/>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55714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95F78BB-60FF-4BDD-8927-8FB5C30FD542}" type="slidenum">
              <a:rPr lang="en-US"/>
              <a:pPr>
                <a:defRPr/>
              </a:pPr>
              <a:t>28</a:t>
            </a:fld>
            <a:endParaRPr lang="en-US"/>
          </a:p>
        </p:txBody>
      </p:sp>
      <p:sp>
        <p:nvSpPr>
          <p:cNvPr id="79875" name="Rectangle 2"/>
          <p:cNvSpPr>
            <a:spLocks noGrp="1" noRot="1" noChangeAspect="1" noChangeArrowheads="1" noTextEdit="1"/>
          </p:cNvSpPr>
          <p:nvPr>
            <p:ph type="sldImg"/>
          </p:nvPr>
        </p:nvSpPr>
        <p:spPr>
          <a:xfrm>
            <a:off x="1558925" y="650875"/>
            <a:ext cx="3748088" cy="2811463"/>
          </a:xfrm>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0203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42CFF03-E6CD-4441-87AF-CC2F26E59E46}" type="slidenum">
              <a:rPr lang="en-US"/>
              <a:pPr>
                <a:defRPr/>
              </a:pPr>
              <a:t>2</a:t>
            </a:fld>
            <a:endParaRPr lang="en-US"/>
          </a:p>
        </p:txBody>
      </p:sp>
      <p:sp>
        <p:nvSpPr>
          <p:cNvPr id="53251" name="Rectangle 2"/>
          <p:cNvSpPr>
            <a:spLocks noGrp="1" noRot="1" noChangeAspect="1" noChangeArrowheads="1" noTextEdit="1"/>
          </p:cNvSpPr>
          <p:nvPr>
            <p:ph type="sldImg"/>
          </p:nvPr>
        </p:nvSpPr>
        <p:spPr>
          <a:xfrm>
            <a:off x="1558925" y="650875"/>
            <a:ext cx="3748088" cy="2811463"/>
          </a:xfrm>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75064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7B600F4-11CE-48EC-9ABE-FEFCFFE0784A}" type="slidenum">
              <a:rPr lang="en-US"/>
              <a:pPr>
                <a:defRPr/>
              </a:pPr>
              <a:t>29</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99464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170D293-E953-43A6-BD6F-17EF2135ACB4}" type="slidenum">
              <a:rPr lang="en-US"/>
              <a:pPr>
                <a:defRPr/>
              </a:pPr>
              <a:t>30</a:t>
            </a:fld>
            <a:endParaRPr lang="en-US"/>
          </a:p>
        </p:txBody>
      </p:sp>
      <p:sp>
        <p:nvSpPr>
          <p:cNvPr id="81923" name="Rectangle 2"/>
          <p:cNvSpPr>
            <a:spLocks noGrp="1" noRot="1" noChangeAspect="1" noChangeArrowheads="1" noTextEdit="1"/>
          </p:cNvSpPr>
          <p:nvPr>
            <p:ph type="sldImg"/>
          </p:nvPr>
        </p:nvSpPr>
        <p:spPr>
          <a:xfrm>
            <a:off x="1558925" y="650875"/>
            <a:ext cx="3748088" cy="2811463"/>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10285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AB489B-B542-4F45-8206-A04BE3EC997D}" type="slidenum">
              <a:rPr lang="en-US"/>
              <a:pPr>
                <a:defRPr/>
              </a:pPr>
              <a:t>31</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32347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9C2504-D913-426E-A1CA-56DE4B19D427}" type="slidenum">
              <a:rPr lang="en-US"/>
              <a:pPr>
                <a:defRPr/>
              </a:pPr>
              <a:t>32</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14400" y="4531360"/>
            <a:ext cx="5029200" cy="39268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17-6 (p.524).</a:t>
            </a:r>
          </a:p>
          <a:p>
            <a:endParaRPr lang="en-US" dirty="0"/>
          </a:p>
          <a:p>
            <a:r>
              <a:rPr lang="en-US" dirty="0" smtClean="0"/>
              <a:t>The main point of this slide is to establish more formally the dependence of investment (in this case, residential investment) on the interest rate.  </a:t>
            </a:r>
          </a:p>
          <a:p>
            <a:endParaRPr lang="en-US" dirty="0" smtClean="0"/>
          </a:p>
          <a:p>
            <a:r>
              <a:rPr lang="en-US" dirty="0" smtClean="0"/>
              <a:t>A fall in interest rates increases the demand for houses, bidding up the price of houses (relative to the general level of prices).  </a:t>
            </a:r>
          </a:p>
          <a:p>
            <a:endParaRPr lang="en-US" dirty="0" smtClean="0"/>
          </a:p>
          <a:p>
            <a:r>
              <a:rPr lang="en-US" dirty="0" smtClean="0"/>
              <a:t>The higher relative price of houses motivates firms to increase residential investment.  </a:t>
            </a:r>
          </a:p>
        </p:txBody>
      </p:sp>
    </p:spTree>
    <p:extLst>
      <p:ext uri="{BB962C8B-B14F-4D97-AF65-F5344CB8AC3E}">
        <p14:creationId xmlns:p14="http://schemas.microsoft.com/office/powerpoint/2010/main" val="4008569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558925" y="650875"/>
            <a:ext cx="3748088" cy="2811463"/>
          </a:xfrm>
          <a:ln/>
        </p:spPr>
      </p:sp>
      <p:sp>
        <p:nvSpPr>
          <p:cNvPr id="3" name="Notes Placeholder 2"/>
          <p:cNvSpPr>
            <a:spLocks noGrp="1"/>
          </p:cNvSpPr>
          <p:nvPr>
            <p:ph type="body" idx="1"/>
          </p:nvPr>
        </p:nvSpPr>
        <p:spPr>
          <a:xfrm>
            <a:off x="685800" y="3891516"/>
            <a:ext cx="5486400" cy="4812747"/>
          </a:xfrm>
        </p:spPr>
        <p:txBody>
          <a:bodyPr>
            <a:noAutofit/>
          </a:bodyPr>
          <a:lstStyle/>
          <a:p>
            <a:pPr>
              <a:lnSpc>
                <a:spcPct val="105000"/>
              </a:lnSpc>
              <a:spcBef>
                <a:spcPts val="0"/>
              </a:spcBef>
              <a:defRPr/>
            </a:pPr>
            <a:r>
              <a:rPr lang="en-US" sz="1100" dirty="0" smtClean="0"/>
              <a:t>This slide replicates Figure 17-7 on p.525 with two differences:  (1) Both series are plotted on the same graph (using different vertical scales) to show the clear relation between them,</a:t>
            </a:r>
            <a:r>
              <a:rPr lang="en-US" sz="1100" baseline="0" dirty="0" smtClean="0"/>
              <a:t> and (2) the house price data are not inflation-adjusted here.  </a:t>
            </a:r>
            <a:endParaRPr lang="en-US" sz="1100" dirty="0" smtClean="0"/>
          </a:p>
          <a:p>
            <a:pPr>
              <a:lnSpc>
                <a:spcPct val="105000"/>
              </a:lnSpc>
              <a:spcBef>
                <a:spcPts val="0"/>
              </a:spcBef>
              <a:defRPr/>
            </a:pPr>
            <a:endParaRPr lang="en-US" sz="1100" dirty="0" smtClean="0"/>
          </a:p>
          <a:p>
            <a:pPr>
              <a:lnSpc>
                <a:spcPct val="105000"/>
              </a:lnSpc>
              <a:spcBef>
                <a:spcPts val="0"/>
              </a:spcBef>
              <a:defRPr/>
            </a:pPr>
            <a:r>
              <a:rPr lang="en-US" sz="1100" dirty="0" smtClean="0"/>
              <a:t>From 2000-2006, we can easily deduce that the demand curve for houses is shifting to the right (as depicted in Figure 17-6, reproduced on the previous slide), because  both the price of houses and the quantity of housing starts rises.  As the textbook discusses (p.524), interest rates were low and credit was widely available in the early 2000s, leading to the increase in demand </a:t>
            </a:r>
          </a:p>
          <a:p>
            <a:pPr>
              <a:lnSpc>
                <a:spcPct val="105000"/>
              </a:lnSpc>
              <a:spcBef>
                <a:spcPts val="0"/>
              </a:spcBef>
              <a:defRPr/>
            </a:pPr>
            <a:endParaRPr lang="en-US" sz="1100" dirty="0" smtClean="0"/>
          </a:p>
          <a:p>
            <a:pPr>
              <a:lnSpc>
                <a:spcPct val="105000"/>
              </a:lnSpc>
              <a:spcBef>
                <a:spcPts val="0"/>
              </a:spcBef>
              <a:defRPr/>
            </a:pPr>
            <a:r>
              <a:rPr lang="en-US" sz="1100" dirty="0" smtClean="0"/>
              <a:t>Technical note:</a:t>
            </a:r>
          </a:p>
          <a:p>
            <a:pPr marL="225425" indent="-225425">
              <a:lnSpc>
                <a:spcPct val="105000"/>
              </a:lnSpc>
              <a:spcBef>
                <a:spcPts val="0"/>
              </a:spcBef>
              <a:defRPr/>
            </a:pPr>
            <a:r>
              <a:rPr lang="en-US" sz="1100" dirty="0" smtClean="0"/>
              <a:t>  	The two series are measured in different units against different scales, so it would not be appropriate to compare the magnitudes of their pre-2006 rise and post-2006 fall based on this graph.  However, it is clear that both series rise dramatically before 2006 and fall even faster starting about 2006.    </a:t>
            </a:r>
          </a:p>
          <a:p>
            <a:pPr>
              <a:lnSpc>
                <a:spcPct val="105000"/>
              </a:lnSpc>
              <a:spcBef>
                <a:spcPts val="0"/>
              </a:spcBef>
              <a:defRPr/>
            </a:pPr>
            <a:endParaRPr lang="en-US" sz="1100" dirty="0" smtClean="0"/>
          </a:p>
          <a:p>
            <a:pPr>
              <a:lnSpc>
                <a:spcPct val="105000"/>
              </a:lnSpc>
              <a:spcBef>
                <a:spcPts val="0"/>
              </a:spcBef>
              <a:defRPr/>
            </a:pPr>
            <a:r>
              <a:rPr lang="en-US" sz="1100" dirty="0" smtClean="0"/>
              <a:t>Sources:</a:t>
            </a:r>
          </a:p>
          <a:p>
            <a:pPr>
              <a:lnSpc>
                <a:spcPct val="105000"/>
              </a:lnSpc>
              <a:spcBef>
                <a:spcPts val="0"/>
              </a:spcBef>
              <a:defRPr/>
            </a:pPr>
            <a:endParaRPr lang="en-US" sz="1100" dirty="0" smtClean="0"/>
          </a:p>
          <a:p>
            <a:pPr>
              <a:lnSpc>
                <a:spcPct val="105000"/>
              </a:lnSpc>
              <a:spcBef>
                <a:spcPts val="0"/>
              </a:spcBef>
              <a:defRPr/>
            </a:pPr>
            <a:r>
              <a:rPr lang="en-US" sz="1100" dirty="0" smtClean="0"/>
              <a:t>House prices are the seasonally-adjusted S&amp;P/Case-</a:t>
            </a:r>
            <a:r>
              <a:rPr lang="en-US" sz="1100" dirty="0" err="1" smtClean="0"/>
              <a:t>Shiller</a:t>
            </a:r>
            <a:r>
              <a:rPr lang="en-US" sz="1100" dirty="0" smtClean="0"/>
              <a:t> S&amp;P Case-</a:t>
            </a:r>
            <a:r>
              <a:rPr lang="en-US" sz="1100" dirty="0" err="1" smtClean="0"/>
              <a:t>Shiller</a:t>
            </a:r>
            <a:r>
              <a:rPr lang="en-US" sz="1100" dirty="0" smtClean="0"/>
              <a:t> 20-City Home Price Index (series SPCS20RSA in FRED).</a:t>
            </a:r>
            <a:r>
              <a:rPr lang="en-US" sz="1100" baseline="0" dirty="0" smtClean="0"/>
              <a:t>  </a:t>
            </a:r>
          </a:p>
          <a:p>
            <a:pPr>
              <a:lnSpc>
                <a:spcPct val="105000"/>
              </a:lnSpc>
              <a:spcBef>
                <a:spcPts val="0"/>
              </a:spcBef>
              <a:defRPr/>
            </a:pPr>
            <a:endParaRPr lang="en-US" sz="1100" dirty="0" smtClean="0"/>
          </a:p>
          <a:p>
            <a:pPr>
              <a:lnSpc>
                <a:spcPct val="105000"/>
              </a:lnSpc>
              <a:spcBef>
                <a:spcPts val="0"/>
              </a:spcBef>
              <a:defRPr/>
            </a:pPr>
            <a:r>
              <a:rPr lang="en-US" sz="1100" dirty="0" smtClean="0"/>
              <a:t>Housing starts are from the U.S. Department of Commerce, “New privately owned housing units started,” monthly, seasonally adjusted</a:t>
            </a:r>
            <a:r>
              <a:rPr lang="en-US" sz="1100" baseline="0" dirty="0" smtClean="0"/>
              <a:t> from:</a:t>
            </a:r>
          </a:p>
          <a:p>
            <a:pPr>
              <a:lnSpc>
                <a:spcPct val="105000"/>
              </a:lnSpc>
              <a:spcBef>
                <a:spcPts val="0"/>
              </a:spcBef>
              <a:defRPr/>
            </a:pPr>
            <a:r>
              <a:rPr lang="en-US" sz="1100" baseline="0" dirty="0" smtClean="0"/>
              <a:t>http://</a:t>
            </a:r>
            <a:r>
              <a:rPr lang="en-US" sz="1100" baseline="0" dirty="0" err="1" smtClean="0"/>
              <a:t>www.census.gov</a:t>
            </a:r>
            <a:r>
              <a:rPr lang="en-US" sz="1100" baseline="0" dirty="0" smtClean="0"/>
              <a:t>/construction/</a:t>
            </a:r>
            <a:r>
              <a:rPr lang="en-US" sz="1100" baseline="0" dirty="0" err="1" smtClean="0"/>
              <a:t>nrc</a:t>
            </a:r>
            <a:r>
              <a:rPr lang="en-US" sz="1100" baseline="0" dirty="0" smtClean="0"/>
              <a:t>/</a:t>
            </a:r>
            <a:r>
              <a:rPr lang="en-US" sz="1100" baseline="0" dirty="0" err="1" smtClean="0"/>
              <a:t>historical_data</a:t>
            </a:r>
            <a:r>
              <a:rPr lang="en-US" sz="1100" baseline="0" dirty="0" smtClean="0"/>
              <a:t>/</a:t>
            </a:r>
          </a:p>
        </p:txBody>
      </p:sp>
      <p:sp>
        <p:nvSpPr>
          <p:cNvPr id="4" name="Slide Number Placeholder 3"/>
          <p:cNvSpPr>
            <a:spLocks noGrp="1"/>
          </p:cNvSpPr>
          <p:nvPr>
            <p:ph type="sldNum" sz="quarter" idx="5"/>
          </p:nvPr>
        </p:nvSpPr>
        <p:spPr/>
        <p:txBody>
          <a:bodyPr/>
          <a:lstStyle/>
          <a:p>
            <a:pPr>
              <a:defRPr/>
            </a:pPr>
            <a:fld id="{6CE77FC8-9ABB-4E1B-ACB5-6C62B6D56AA0}" type="slidenum">
              <a:rPr lang="en-US">
                <a:solidFill>
                  <a:prstClr val="black"/>
                </a:solidFill>
              </a:rPr>
              <a:pPr>
                <a:defRPr/>
              </a:pPr>
              <a:t>33</a:t>
            </a:fld>
            <a:endParaRPr lang="en-US">
              <a:solidFill>
                <a:prstClr val="black"/>
              </a:solidFill>
            </a:endParaRPr>
          </a:p>
        </p:txBody>
      </p:sp>
    </p:spTree>
    <p:extLst>
      <p:ext uri="{BB962C8B-B14F-4D97-AF65-F5344CB8AC3E}">
        <p14:creationId xmlns:p14="http://schemas.microsoft.com/office/powerpoint/2010/main" val="1140597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4E8ABB-D2DA-45B1-8344-F369D3A2767C}" type="slidenum">
              <a:rPr lang="en-US"/>
              <a:pPr>
                <a:defRPr/>
              </a:pPr>
              <a:t>34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31246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488A9FF-04E6-4F07-B71D-F29317046A86}" type="slidenum">
              <a:rPr lang="en-US"/>
              <a:pPr>
                <a:defRPr/>
              </a:pPr>
              <a:t>35</a:t>
            </a:fld>
            <a:endParaRPr lang="en-US"/>
          </a:p>
        </p:txBody>
      </p:sp>
      <p:sp>
        <p:nvSpPr>
          <p:cNvPr id="87043" name="Rectangle 2"/>
          <p:cNvSpPr>
            <a:spLocks noGrp="1" noRot="1" noChangeAspect="1" noChangeArrowheads="1" noTextEdit="1"/>
          </p:cNvSpPr>
          <p:nvPr>
            <p:ph type="sldImg"/>
          </p:nvPr>
        </p:nvSpPr>
        <p:spPr>
          <a:xfrm>
            <a:off x="1558925" y="650875"/>
            <a:ext cx="3748088" cy="2811463"/>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52774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4BAB6D-92AE-43A0-8FF2-69D065A71DEC}" type="slidenum">
              <a:rPr lang="en-US"/>
              <a:pPr>
                <a:defRPr/>
              </a:pPr>
              <a:t>36</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4181690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86C81E7-2136-4AAB-8115-24FDB3D89591}" type="slidenum">
              <a:rPr lang="en-US"/>
              <a:pPr>
                <a:defRPr/>
              </a:pPr>
              <a:t>37</a:t>
            </a:fld>
            <a:endParaRPr lang="en-US"/>
          </a:p>
        </p:txBody>
      </p:sp>
      <p:sp>
        <p:nvSpPr>
          <p:cNvPr id="89091" name="Rectangle 2"/>
          <p:cNvSpPr>
            <a:spLocks noGrp="1" noRot="1" noChangeAspect="1" noChangeArrowheads="1" noTextEdit="1"/>
          </p:cNvSpPr>
          <p:nvPr>
            <p:ph type="sldImg"/>
          </p:nvPr>
        </p:nvSpPr>
        <p:spPr>
          <a:xfrm>
            <a:off x="1558925" y="650875"/>
            <a:ext cx="3748088" cy="2811463"/>
          </a:xfrm>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27684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E952126-330F-404A-9417-14A3D7CFF3E6}" type="slidenum">
              <a:rPr lang="en-US"/>
              <a:pPr>
                <a:defRPr/>
              </a:pPr>
              <a:t>38</a:t>
            </a:fld>
            <a:endParaRPr lang="en-US"/>
          </a:p>
        </p:txBody>
      </p:sp>
      <p:sp>
        <p:nvSpPr>
          <p:cNvPr id="90115" name="Rectangle 2"/>
          <p:cNvSpPr>
            <a:spLocks noGrp="1" noRot="1" noChangeAspect="1" noChangeArrowheads="1" noTextEdit="1"/>
          </p:cNvSpPr>
          <p:nvPr>
            <p:ph type="sldImg"/>
          </p:nvPr>
        </p:nvSpPr>
        <p:spPr>
          <a:xfrm>
            <a:off x="1558925" y="650875"/>
            <a:ext cx="3748088" cy="2811463"/>
          </a:xfrm>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290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558925" y="650875"/>
            <a:ext cx="3748088" cy="2811463"/>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Similar to Figure 17-1, p.508.  </a:t>
            </a:r>
          </a:p>
          <a:p>
            <a:endParaRPr lang="en-US" dirty="0" smtClean="0"/>
          </a:p>
          <a:p>
            <a:r>
              <a:rPr lang="en-US" dirty="0" smtClean="0"/>
              <a:t>What we learn from this graph:</a:t>
            </a:r>
          </a:p>
          <a:p>
            <a:r>
              <a:rPr lang="en-US" dirty="0" smtClean="0"/>
              <a:t>1.  Business fixed investment is the largest of the three types of investment</a:t>
            </a:r>
          </a:p>
          <a:p>
            <a:r>
              <a:rPr lang="en-US" dirty="0" smtClean="0"/>
              <a:t>2.  Investment varies with the business cycle, rising in booms and falling in recessions.</a:t>
            </a:r>
          </a:p>
          <a:p>
            <a:endParaRPr lang="en-US" dirty="0" smtClean="0"/>
          </a:p>
          <a:p>
            <a:r>
              <a:rPr lang="en-US" dirty="0" smtClean="0"/>
              <a:t>Also interesting is the behavior of residential investment in the 2003-2009 period.  </a:t>
            </a:r>
          </a:p>
          <a:p>
            <a:endParaRPr lang="en-US" dirty="0" smtClean="0"/>
          </a:p>
          <a:p>
            <a:r>
              <a:rPr lang="en-US" dirty="0" smtClean="0"/>
              <a:t>Source:  U.S. </a:t>
            </a:r>
            <a:r>
              <a:rPr lang="en-US" dirty="0" err="1" smtClean="0"/>
              <a:t>Dept</a:t>
            </a:r>
            <a:r>
              <a:rPr lang="en-US" dirty="0" smtClean="0"/>
              <a:t> of Commerce, obtained from http://research.stlouisfed.org/fred2/</a:t>
            </a:r>
          </a:p>
          <a:p>
            <a:r>
              <a:rPr lang="en-US" dirty="0" smtClean="0"/>
              <a:t>Series:</a:t>
            </a:r>
          </a:p>
          <a:p>
            <a:endParaRPr lang="en-US" dirty="0" smtClean="0"/>
          </a:p>
          <a:p>
            <a:r>
              <a:rPr lang="en-US" dirty="0" smtClean="0"/>
              <a:t>GPDI – total investment</a:t>
            </a:r>
          </a:p>
          <a:p>
            <a:r>
              <a:rPr lang="en-US" dirty="0" smtClean="0"/>
              <a:t>PNFI – business fixed investment</a:t>
            </a:r>
          </a:p>
          <a:p>
            <a:r>
              <a:rPr lang="en-US" dirty="0" smtClean="0"/>
              <a:t>PRFI – residential fixed investment</a:t>
            </a:r>
          </a:p>
          <a:p>
            <a:r>
              <a:rPr lang="en-US" dirty="0" smtClean="0"/>
              <a:t>CBI – inventory investment</a:t>
            </a:r>
          </a:p>
        </p:txBody>
      </p:sp>
      <p:sp>
        <p:nvSpPr>
          <p:cNvPr id="4" name="Slide Number Placeholder 3"/>
          <p:cNvSpPr>
            <a:spLocks noGrp="1"/>
          </p:cNvSpPr>
          <p:nvPr>
            <p:ph type="sldNum" sz="quarter" idx="5"/>
          </p:nvPr>
        </p:nvSpPr>
        <p:spPr/>
        <p:txBody>
          <a:bodyPr/>
          <a:lstStyle/>
          <a:p>
            <a:pPr>
              <a:defRPr/>
            </a:pPr>
            <a:fld id="{814CB167-B57A-41EC-8E4D-F2859A54272A}" type="slidenum">
              <a:rPr lang="en-US">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2820083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5998DDF-3B88-4D7C-A82F-3A05E0FF69CD}" type="slidenum">
              <a:rPr lang="en-US"/>
              <a:pPr>
                <a:defRPr/>
              </a:pPr>
              <a:t>39</a:t>
            </a:fld>
            <a:endParaRPr lang="en-US"/>
          </a:p>
        </p:txBody>
      </p:sp>
      <p:sp>
        <p:nvSpPr>
          <p:cNvPr id="91139" name="Rectangle 2"/>
          <p:cNvSpPr>
            <a:spLocks noGrp="1" noRot="1" noChangeAspect="1" noChangeArrowheads="1" noTextEdit="1"/>
          </p:cNvSpPr>
          <p:nvPr>
            <p:ph type="sldImg"/>
          </p:nvPr>
        </p:nvSpPr>
        <p:spPr>
          <a:xfrm>
            <a:off x="1558925" y="650875"/>
            <a:ext cx="3748088" cy="2811463"/>
          </a:xfrm>
          <a:ln/>
        </p:spPr>
      </p:sp>
      <p:sp>
        <p:nvSpPr>
          <p:cNvPr id="91140" name="Rectangle 3"/>
          <p:cNvSpPr>
            <a:spLocks noGrp="1" noChangeArrowheads="1"/>
          </p:cNvSpPr>
          <p:nvPr>
            <p:ph type="body" idx="1"/>
          </p:nvPr>
        </p:nvSpPr>
        <p:spPr>
          <a:xfrm>
            <a:off x="914400" y="3923414"/>
            <a:ext cx="5029200" cy="45347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As explained on p.527, inventory investment fell from $72 billion in 2006 to –$34 billion in 2008 </a:t>
            </a:r>
            <a:r>
              <a:rPr lang="en-US" dirty="0"/>
              <a:t>and </a:t>
            </a:r>
            <a:r>
              <a:rPr lang="en-US" dirty="0" smtClean="0"/>
              <a:t>–$148 billion </a:t>
            </a:r>
            <a:r>
              <a:rPr lang="en-US" dirty="0"/>
              <a:t>in </a:t>
            </a:r>
            <a:r>
              <a:rPr lang="en-US" dirty="0" smtClean="0"/>
              <a:t>2009.  Much of this drop can be attributed to the credit crunch that accompanied the recession of 2008-2009. </a:t>
            </a:r>
          </a:p>
        </p:txBody>
      </p:sp>
    </p:spTree>
    <p:extLst>
      <p:ext uri="{BB962C8B-B14F-4D97-AF65-F5344CB8AC3E}">
        <p14:creationId xmlns:p14="http://schemas.microsoft.com/office/powerpoint/2010/main" val="1834645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977BDE-A8AE-4F53-B888-A291916C7F55}" type="slidenum">
              <a:rPr lang="en-US"/>
              <a:pPr>
                <a:defRPr/>
              </a:pPr>
              <a:t>4</a:t>
            </a:fld>
            <a:endParaRPr lang="en-US"/>
          </a:p>
        </p:txBody>
      </p:sp>
      <p:sp>
        <p:nvSpPr>
          <p:cNvPr id="55299" name="Rectangle 2"/>
          <p:cNvSpPr>
            <a:spLocks noGrp="1" noRot="1" noChangeAspect="1" noChangeArrowheads="1" noTextEdit="1"/>
          </p:cNvSpPr>
          <p:nvPr>
            <p:ph type="sldImg"/>
          </p:nvPr>
        </p:nvSpPr>
        <p:spPr>
          <a:xfrm>
            <a:off x="1558925" y="650875"/>
            <a:ext cx="3748088" cy="2811463"/>
          </a:xfrm>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0704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06EF624-465B-4AD8-ABDE-2D1CAE3024A6}" type="slidenum">
              <a:rPr lang="en-US"/>
              <a:pPr>
                <a:defRPr/>
              </a:pPr>
              <a:t>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Many students find it easier to learn the following material by separating the investment decision from the production decision.  </a:t>
            </a:r>
          </a:p>
          <a:p>
            <a:r>
              <a:rPr lang="en-US" smtClean="0"/>
              <a:t>Of course, the lessons apply to real-world firms that actually do both functions.  </a:t>
            </a:r>
          </a:p>
        </p:txBody>
      </p:sp>
    </p:spTree>
    <p:extLst>
      <p:ext uri="{BB962C8B-B14F-4D97-AF65-F5344CB8AC3E}">
        <p14:creationId xmlns:p14="http://schemas.microsoft.com/office/powerpoint/2010/main" val="2907788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82424A-D340-48F6-A043-4BF4E8D64E33}" type="slidenum">
              <a:rPr lang="en-US"/>
              <a:pPr>
                <a:defRPr/>
              </a:pPr>
              <a:t>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graph of the rental market for capital is review from Chapter 3.  As you present it to your students, it might be worthwhile to briefly review each piece (why the supply curve is vertical, why demand = MPK).  </a:t>
            </a:r>
          </a:p>
          <a:p>
            <a:endParaRPr lang="en-US" dirty="0" smtClean="0"/>
          </a:p>
        </p:txBody>
      </p:sp>
    </p:spTree>
    <p:extLst>
      <p:ext uri="{BB962C8B-B14F-4D97-AF65-F5344CB8AC3E}">
        <p14:creationId xmlns:p14="http://schemas.microsoft.com/office/powerpoint/2010/main" val="357837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22A8F4-FCAE-447A-9017-B573FD32FA33}" type="slidenum">
              <a:rPr lang="en-US"/>
              <a:pPr>
                <a:defRPr/>
              </a:pPr>
              <a:t>7</a:t>
            </a:fld>
            <a:endParaRPr lang="en-US"/>
          </a:p>
        </p:txBody>
      </p:sp>
      <p:sp>
        <p:nvSpPr>
          <p:cNvPr id="58371" name="Rectangle 2"/>
          <p:cNvSpPr>
            <a:spLocks noGrp="1" noRot="1" noChangeAspect="1" noChangeArrowheads="1" noTextEdit="1"/>
          </p:cNvSpPr>
          <p:nvPr>
            <p:ph type="sldImg"/>
          </p:nvPr>
        </p:nvSpPr>
        <p:spPr>
          <a:xfrm>
            <a:off x="1558925" y="650875"/>
            <a:ext cx="3748088" cy="2811463"/>
          </a:xfrm>
          <a:ln/>
        </p:spPr>
      </p:sp>
      <p:sp>
        <p:nvSpPr>
          <p:cNvPr id="58372" name="Rectangle 3"/>
          <p:cNvSpPr>
            <a:spLocks noGrp="1" noChangeArrowheads="1"/>
          </p:cNvSpPr>
          <p:nvPr>
            <p:ph type="body" idx="1"/>
          </p:nvPr>
        </p:nvSpPr>
        <p:spPr>
          <a:xfrm>
            <a:off x="914400" y="3678865"/>
            <a:ext cx="5029200" cy="47793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342900" algn="l"/>
              </a:tabLst>
            </a:pPr>
            <a:r>
              <a:rPr lang="en-US" dirty="0" smtClean="0"/>
              <a:t>(It might be worth reminding students that </a:t>
            </a:r>
            <a:r>
              <a:rPr lang="en-US" b="1" i="1" dirty="0" smtClean="0"/>
              <a:t>A</a:t>
            </a:r>
            <a:r>
              <a:rPr lang="en-US" dirty="0" smtClean="0"/>
              <a:t> represents the level of technology, and </a:t>
            </a:r>
            <a:r>
              <a:rPr lang="en-US" b="1" i="1" dirty="0" smtClean="0">
                <a:latin typeface="Times New Roman"/>
                <a:cs typeface="Times New Roman"/>
                <a:sym typeface="Symbol" pitchFamily="18" charset="2"/>
              </a:rPr>
              <a:t>α</a:t>
            </a:r>
            <a:r>
              <a:rPr lang="en-US" dirty="0" smtClean="0">
                <a:sym typeface="Symbol" pitchFamily="18" charset="2"/>
              </a:rPr>
              <a:t> is a number between 0 and 1 that equals capital’s share of national income.)</a:t>
            </a:r>
          </a:p>
          <a:p>
            <a:pPr>
              <a:tabLst>
                <a:tab pos="342900" algn="l"/>
              </a:tabLst>
            </a:pPr>
            <a:endParaRPr lang="en-US" dirty="0" smtClean="0">
              <a:sym typeface="Symbol" pitchFamily="18" charset="2"/>
            </a:endParaRPr>
          </a:p>
          <a:p>
            <a:pPr>
              <a:tabLst>
                <a:tab pos="342900" algn="l"/>
              </a:tabLst>
            </a:pPr>
            <a:r>
              <a:rPr lang="en-US" dirty="0" smtClean="0"/>
              <a:t>We use the C-D function for two reasons:  First, we can make the ideas here more concrete with a specific functional form, and second, because the C-D function will be familiar to most students from earlier chapters (Chapter 3 and the economic growth chapters).  </a:t>
            </a:r>
          </a:p>
          <a:p>
            <a:pPr>
              <a:tabLst>
                <a:tab pos="342900" algn="l"/>
              </a:tabLst>
            </a:pPr>
            <a:endParaRPr lang="en-US" dirty="0" smtClean="0"/>
          </a:p>
          <a:p>
            <a:pPr>
              <a:tabLst>
                <a:tab pos="342900" algn="l"/>
              </a:tabLst>
            </a:pPr>
            <a:r>
              <a:rPr lang="en-US" dirty="0" smtClean="0"/>
              <a:t>If students are wondering where the MPK equation comes from, either refer them to Chapter 3, or, if they are acquainted with basic calculus, take the derivative of the C-D production function with respect to </a:t>
            </a:r>
            <a:r>
              <a:rPr lang="en-US" b="1" i="1" dirty="0" smtClean="0"/>
              <a:t>K</a:t>
            </a:r>
            <a:r>
              <a:rPr lang="en-US" dirty="0" smtClean="0"/>
              <a:t>. </a:t>
            </a:r>
          </a:p>
          <a:p>
            <a:pPr>
              <a:tabLst>
                <a:tab pos="342900" algn="l"/>
              </a:tabLst>
            </a:pPr>
            <a:endParaRPr lang="en-US" dirty="0"/>
          </a:p>
          <a:p>
            <a:pPr>
              <a:tabLst>
                <a:tab pos="342900" algn="l"/>
              </a:tabLst>
            </a:pPr>
            <a:r>
              <a:rPr lang="en-US" dirty="0" smtClean="0"/>
              <a:t>Regarding the impact of an increase in </a:t>
            </a:r>
            <a:r>
              <a:rPr lang="en-US" b="1" i="1" dirty="0" smtClean="0"/>
              <a:t>A</a:t>
            </a:r>
            <a:r>
              <a:rPr lang="en-US" dirty="0" smtClean="0"/>
              <a:t> on </a:t>
            </a:r>
            <a:r>
              <a:rPr lang="en-US" b="1" i="1" dirty="0" smtClean="0"/>
              <a:t>R</a:t>
            </a:r>
            <a:r>
              <a:rPr lang="en-US" i="1" dirty="0" smtClean="0"/>
              <a:t>/</a:t>
            </a:r>
            <a:r>
              <a:rPr lang="en-US" b="1" i="1" dirty="0" smtClean="0"/>
              <a:t>P</a:t>
            </a:r>
            <a:r>
              <a:rPr lang="en-US" dirty="0" smtClean="0"/>
              <a:t>:</a:t>
            </a:r>
            <a:br>
              <a:rPr lang="en-US" dirty="0" smtClean="0"/>
            </a:br>
            <a:r>
              <a:rPr lang="en-US" dirty="0" smtClean="0"/>
              <a:t>We usually associate </a:t>
            </a:r>
            <a:r>
              <a:rPr lang="en-US" b="1" i="1" dirty="0" smtClean="0"/>
              <a:t>A</a:t>
            </a:r>
            <a:r>
              <a:rPr lang="en-US" dirty="0" smtClean="0"/>
              <a:t> with technology.  However, </a:t>
            </a:r>
            <a:r>
              <a:rPr lang="en-US" b="1" i="1" dirty="0" smtClean="0"/>
              <a:t>A</a:t>
            </a:r>
            <a:r>
              <a:rPr lang="en-US" dirty="0" smtClean="0"/>
              <a:t> represents anything that affects the amount of output that can be produced from a given bundle of inputs.  For example, firms use resources (in this context, </a:t>
            </a:r>
            <a:r>
              <a:rPr lang="en-US" b="1" i="1" dirty="0" smtClean="0"/>
              <a:t>L</a:t>
            </a:r>
            <a:r>
              <a:rPr lang="en-US" dirty="0" smtClean="0"/>
              <a:t> and/or </a:t>
            </a:r>
            <a:r>
              <a:rPr lang="en-US" b="1" i="1" dirty="0" smtClean="0"/>
              <a:t>K</a:t>
            </a:r>
            <a:r>
              <a:rPr lang="en-US" dirty="0" smtClean="0"/>
              <a:t>) to comply with regulations (some labor time is used to fill out forms; some capital is used to reduce emissions of nasty things into the air or rivers).  A relaxation of regulations would allow firms to divert these resources from compliance with regulations to production, causing output to increase.  Hence, a deregulation could cause </a:t>
            </a:r>
            <a:r>
              <a:rPr lang="en-US" b="1" i="1" dirty="0" smtClean="0"/>
              <a:t>A</a:t>
            </a:r>
            <a:r>
              <a:rPr lang="en-US" dirty="0" smtClean="0"/>
              <a:t> to rise.  </a:t>
            </a:r>
          </a:p>
        </p:txBody>
      </p:sp>
    </p:spTree>
    <p:extLst>
      <p:ext uri="{BB962C8B-B14F-4D97-AF65-F5344CB8AC3E}">
        <p14:creationId xmlns:p14="http://schemas.microsoft.com/office/powerpoint/2010/main" val="4721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37F3527-3D70-4B73-877B-7C6E4CFDABC1}" type="slidenum">
              <a:rPr lang="en-US"/>
              <a:pPr>
                <a:defRPr/>
              </a:pPr>
              <a:t>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823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The Theory of Investment</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17</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17</a:t>
            </a:r>
            <a:r>
              <a:rPr lang="en-US" sz="1700" dirty="0" smtClean="0">
                <a:solidFill>
                  <a:srgbClr val="198A46"/>
                </a:solidFill>
                <a:cs typeface="+mn-cs"/>
              </a:rPr>
              <a:t>    </a:t>
            </a:r>
            <a:r>
              <a:rPr lang="en-US" sz="2100" dirty="0">
                <a:solidFill>
                  <a:srgbClr val="198A46"/>
                </a:solidFill>
                <a:cs typeface="+mn-cs"/>
              </a:rPr>
              <a:t>The </a:t>
            </a:r>
            <a:r>
              <a:rPr lang="en-US" sz="2100" dirty="0" smtClean="0">
                <a:solidFill>
                  <a:srgbClr val="198A46"/>
                </a:solidFill>
                <a:cs typeface="+mn-cs"/>
              </a:rPr>
              <a:t>Theory of Investment</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image" Target="../media/image6.wmf"/><Relationship Id="rId6" Type="http://schemas.openxmlformats.org/officeDocument/2006/relationships/oleObject" Target="../embeddings/oleObject5.bin"/><Relationship Id="rId7"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6.bin"/><Relationship Id="rId5"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7.bin"/><Relationship Id="rId5"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8.bin"/><Relationship Id="rId5" Type="http://schemas.openxmlformats.org/officeDocument/2006/relationships/image" Target="../media/image10.wmf"/><Relationship Id="rId6" Type="http://schemas.openxmlformats.org/officeDocument/2006/relationships/oleObject" Target="../embeddings/oleObject9.bin"/><Relationship Id="rId7" Type="http://schemas.openxmlformats.org/officeDocument/2006/relationships/image" Target="../media/image11.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0.bin"/><Relationship Id="rId5" Type="http://schemas.openxmlformats.org/officeDocument/2006/relationships/image" Target="../media/image12.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1.bin"/><Relationship Id="rId5" Type="http://schemas.openxmlformats.org/officeDocument/2006/relationships/image" Target="../media/image12.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2.bin"/><Relationship Id="rId5" Type="http://schemas.openxmlformats.org/officeDocument/2006/relationships/image" Target="../media/image13.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3.bin"/><Relationship Id="rId5" Type="http://schemas.openxmlformats.org/officeDocument/2006/relationships/image" Target="../media/image1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chart" Target="../charts/char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4.bin"/><Relationship Id="rId5" Type="http://schemas.openxmlformats.org/officeDocument/2006/relationships/image" Target="../media/image14.wmf"/><Relationship Id="rId1" Type="http://schemas.openxmlformats.org/officeDocument/2006/relationships/vmlDrawing" Target="../drawings/vmlDrawing11.vml"/><Relationship Id="rId2"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15.bin"/><Relationship Id="rId5" Type="http://schemas.openxmlformats.org/officeDocument/2006/relationships/image" Target="../media/image14.wmf"/><Relationship Id="rId6" Type="http://schemas.openxmlformats.org/officeDocument/2006/relationships/oleObject" Target="../embeddings/oleObject16.bin"/><Relationship Id="rId1" Type="http://schemas.openxmlformats.org/officeDocument/2006/relationships/vmlDrawing" Target="../drawings/vmlDrawing12.vml"/><Relationship Id="rId2"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17.bin"/><Relationship Id="rId5" Type="http://schemas.openxmlformats.org/officeDocument/2006/relationships/image" Target="../media/image14.wmf"/><Relationship Id="rId6" Type="http://schemas.openxmlformats.org/officeDocument/2006/relationships/oleObject" Target="../embeddings/oleObject18.bin"/><Relationship Id="rId1" Type="http://schemas.openxmlformats.org/officeDocument/2006/relationships/vmlDrawing" Target="../drawings/vmlDrawing13.vml"/><Relationship Id="rId2"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chart" Target="../charts/char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bin"/><Relationship Id="rId5" Type="http://schemas.openxmlformats.org/officeDocument/2006/relationships/image" Target="../media/image4.wmf"/><Relationship Id="rId6" Type="http://schemas.openxmlformats.org/officeDocument/2006/relationships/oleObject" Target="../embeddings/oleObject3.bin"/><Relationship Id="rId7"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100" smtClean="0"/>
              <a:t>The cost of capital</a:t>
            </a:r>
          </a:p>
        </p:txBody>
      </p:sp>
      <p:sp>
        <p:nvSpPr>
          <p:cNvPr id="27651" name="Rectangle 3"/>
          <p:cNvSpPr>
            <a:spLocks noGrp="1" noChangeArrowheads="1"/>
          </p:cNvSpPr>
          <p:nvPr>
            <p:ph type="body" idx="1"/>
          </p:nvPr>
        </p:nvSpPr>
        <p:spPr>
          <a:xfrm>
            <a:off x="566738" y="1374775"/>
            <a:ext cx="7848600" cy="4724400"/>
          </a:xfrm>
        </p:spPr>
        <p:txBody>
          <a:bodyPr/>
          <a:lstStyle/>
          <a:p>
            <a:pPr marL="0" indent="0">
              <a:spcBef>
                <a:spcPct val="30000"/>
              </a:spcBef>
              <a:buFont typeface="Wingdings" pitchFamily="2" charset="2"/>
              <a:buNone/>
            </a:pPr>
            <a:r>
              <a:rPr lang="en-US" sz="2700" dirty="0" smtClean="0"/>
              <a:t>Components of the cost of capital:</a:t>
            </a:r>
          </a:p>
          <a:p>
            <a:pPr marL="519113" lvl="1" indent="-231775">
              <a:lnSpc>
                <a:spcPct val="110000"/>
              </a:lnSpc>
              <a:spcBef>
                <a:spcPct val="30000"/>
              </a:spcBef>
              <a:buClr>
                <a:srgbClr val="006666"/>
              </a:buClr>
              <a:buSzTx/>
              <a:buFontTx/>
              <a:buNone/>
            </a:pPr>
            <a:r>
              <a:rPr lang="en-US" i="1" dirty="0" smtClean="0">
                <a:solidFill>
                  <a:srgbClr val="0000FF"/>
                </a:solidFill>
              </a:rPr>
              <a:t>interest cost</a:t>
            </a:r>
            <a:r>
              <a:rPr lang="en-US" i="1" dirty="0" smtClean="0"/>
              <a:t>:</a:t>
            </a:r>
            <a:r>
              <a:rPr lang="en-US" dirty="0" smtClean="0"/>
              <a:t>  </a:t>
            </a:r>
            <a:r>
              <a:rPr lang="en-US" b="1" i="1" dirty="0" err="1" smtClean="0"/>
              <a:t>i</a:t>
            </a:r>
            <a:r>
              <a:rPr lang="en-US" dirty="0" smtClean="0"/>
              <a:t> </a:t>
            </a:r>
            <a:r>
              <a:rPr lang="en-US" dirty="0">
                <a:latin typeface="Times New Roman"/>
                <a:cs typeface="Times New Roman"/>
                <a:sym typeface="Symbol" pitchFamily="18" charset="2"/>
              </a:rPr>
              <a:t>×</a:t>
            </a:r>
            <a:r>
              <a:rPr lang="en-US" sz="2200" dirty="0" smtClean="0">
                <a:sym typeface="Symbol" pitchFamily="18" charset="2"/>
              </a:rPr>
              <a:t> </a:t>
            </a:r>
            <a:r>
              <a:rPr lang="en-US" b="1" i="1" dirty="0" smtClean="0"/>
              <a:t>P</a:t>
            </a:r>
            <a:r>
              <a:rPr lang="en-US" b="1" baseline="-25000" dirty="0" smtClean="0"/>
              <a:t>K</a:t>
            </a:r>
            <a:r>
              <a:rPr lang="en-US" dirty="0" smtClean="0"/>
              <a:t>,</a:t>
            </a:r>
            <a:br>
              <a:rPr lang="en-US" dirty="0" smtClean="0"/>
            </a:br>
            <a:r>
              <a:rPr lang="en-US" dirty="0" smtClean="0"/>
              <a:t>  where  </a:t>
            </a:r>
            <a:r>
              <a:rPr lang="en-US" b="1" i="1" dirty="0" smtClean="0"/>
              <a:t>P</a:t>
            </a:r>
            <a:r>
              <a:rPr lang="en-US" b="1" baseline="-25000" dirty="0" smtClean="0"/>
              <a:t>K</a:t>
            </a:r>
            <a:r>
              <a:rPr lang="en-US" dirty="0" smtClean="0"/>
              <a:t> = nominal price of capital</a:t>
            </a:r>
          </a:p>
          <a:p>
            <a:pPr marL="519113" lvl="1" indent="-231775">
              <a:lnSpc>
                <a:spcPct val="110000"/>
              </a:lnSpc>
              <a:spcBef>
                <a:spcPct val="30000"/>
              </a:spcBef>
              <a:buClr>
                <a:srgbClr val="006666"/>
              </a:buClr>
              <a:buSzTx/>
              <a:buFontTx/>
              <a:buNone/>
            </a:pPr>
            <a:r>
              <a:rPr lang="en-US" i="1" dirty="0" smtClean="0">
                <a:solidFill>
                  <a:srgbClr val="0000FF"/>
                </a:solidFill>
              </a:rPr>
              <a:t>depreciation cost</a:t>
            </a:r>
            <a:r>
              <a:rPr lang="en-US" i="1" dirty="0" smtClean="0"/>
              <a:t>:</a:t>
            </a:r>
            <a:r>
              <a:rPr lang="en-US" dirty="0" smtClean="0"/>
              <a:t>  </a:t>
            </a:r>
            <a:r>
              <a:rPr lang="en-US" b="1" i="1" dirty="0" err="1" smtClean="0">
                <a:latin typeface="Times New Roman"/>
                <a:cs typeface="Times New Roman"/>
                <a:sym typeface="Symbol" pitchFamily="18" charset="2"/>
              </a:rPr>
              <a:t>δ</a:t>
            </a:r>
            <a:r>
              <a:rPr lang="en-US" b="1" i="1" dirty="0" smtClean="0">
                <a:sym typeface="Symbol" pitchFamily="18" charset="2"/>
              </a:rPr>
              <a:t> </a:t>
            </a:r>
            <a:r>
              <a:rPr lang="en-US" dirty="0" smtClean="0">
                <a:latin typeface="Times New Roman"/>
                <a:cs typeface="Times New Roman"/>
                <a:sym typeface="Symbol" pitchFamily="18" charset="2"/>
              </a:rPr>
              <a:t>×</a:t>
            </a:r>
            <a:r>
              <a:rPr lang="en-US" sz="2200" dirty="0" smtClean="0">
                <a:sym typeface="Symbol" pitchFamily="18" charset="2"/>
              </a:rPr>
              <a:t> </a:t>
            </a:r>
            <a:r>
              <a:rPr lang="en-US" b="1" i="1" dirty="0" smtClean="0"/>
              <a:t>P</a:t>
            </a:r>
            <a:r>
              <a:rPr lang="en-US" b="1" baseline="-25000" dirty="0" smtClean="0"/>
              <a:t>K</a:t>
            </a:r>
            <a:r>
              <a:rPr lang="en-US" dirty="0" smtClean="0"/>
              <a:t>,</a:t>
            </a:r>
            <a:br>
              <a:rPr lang="en-US" dirty="0" smtClean="0"/>
            </a:br>
            <a:r>
              <a:rPr lang="en-US" dirty="0" smtClean="0"/>
              <a:t>  where </a:t>
            </a:r>
            <a:r>
              <a:rPr lang="en-US" b="1" i="1" dirty="0" err="1">
                <a:latin typeface="Times New Roman"/>
                <a:cs typeface="Times New Roman"/>
                <a:sym typeface="Symbol" pitchFamily="18" charset="2"/>
              </a:rPr>
              <a:t>δ</a:t>
            </a:r>
            <a:r>
              <a:rPr lang="en-US" dirty="0" smtClean="0"/>
              <a:t> = rate of depreciation</a:t>
            </a:r>
          </a:p>
          <a:p>
            <a:pPr marL="519113" lvl="1" indent="-231775">
              <a:lnSpc>
                <a:spcPct val="110000"/>
              </a:lnSpc>
              <a:spcBef>
                <a:spcPct val="30000"/>
              </a:spcBef>
              <a:buClr>
                <a:srgbClr val="006666"/>
              </a:buClr>
              <a:buSzTx/>
              <a:buFontTx/>
              <a:buNone/>
            </a:pPr>
            <a:r>
              <a:rPr lang="en-US" i="1" dirty="0" smtClean="0">
                <a:solidFill>
                  <a:srgbClr val="0000FF"/>
                </a:solidFill>
              </a:rPr>
              <a:t>capital loss</a:t>
            </a:r>
            <a:r>
              <a:rPr lang="en-US" i="1" dirty="0" smtClean="0"/>
              <a:t>:</a:t>
            </a:r>
            <a:r>
              <a:rPr lang="en-US" dirty="0" smtClean="0"/>
              <a:t>  </a:t>
            </a:r>
            <a:r>
              <a:rPr lang="en-US" dirty="0" smtClean="0">
                <a:sym typeface="Symbol" pitchFamily="18" charset="2"/>
              </a:rPr>
              <a:t>−</a:t>
            </a:r>
            <a:r>
              <a:rPr lang="en-US" dirty="0" smtClean="0">
                <a:latin typeface="Times New Roman"/>
                <a:cs typeface="Times New Roman"/>
                <a:sym typeface="Symbol" pitchFamily="18" charset="2"/>
              </a:rPr>
              <a:t>Δ</a:t>
            </a:r>
            <a:r>
              <a:rPr lang="en-US" b="1" i="1" dirty="0" smtClean="0"/>
              <a:t>P</a:t>
            </a:r>
            <a:r>
              <a:rPr lang="en-US" b="1" baseline="-25000" dirty="0" smtClean="0"/>
              <a:t>K</a:t>
            </a:r>
            <a:r>
              <a:rPr lang="en-US" dirty="0" smtClean="0"/>
              <a:t> </a:t>
            </a:r>
            <a:br>
              <a:rPr lang="en-US" dirty="0" smtClean="0"/>
            </a:br>
            <a:r>
              <a:rPr lang="en-US" dirty="0" smtClean="0"/>
              <a:t>  (a capital gain, </a:t>
            </a:r>
            <a:r>
              <a:rPr lang="en-US" dirty="0" smtClean="0">
                <a:latin typeface="Times New Roman"/>
                <a:cs typeface="Times New Roman"/>
                <a:sym typeface="Symbol" pitchFamily="18" charset="2"/>
              </a:rPr>
              <a:t>Δ</a:t>
            </a:r>
            <a:r>
              <a:rPr lang="en-US" b="1" i="1" dirty="0" smtClean="0">
                <a:latin typeface="Arial"/>
                <a:cs typeface="Arial"/>
              </a:rPr>
              <a:t>P</a:t>
            </a:r>
            <a:r>
              <a:rPr lang="en-US" b="1" baseline="-25000" dirty="0" smtClean="0">
                <a:latin typeface="Arial"/>
                <a:cs typeface="Arial"/>
              </a:rPr>
              <a:t>K</a:t>
            </a:r>
            <a:r>
              <a:rPr lang="en-US" dirty="0" smtClean="0"/>
              <a:t> &gt; 0, reduces cost of </a:t>
            </a:r>
            <a:r>
              <a:rPr lang="en-US" b="1" i="1" dirty="0" smtClean="0"/>
              <a:t>K</a:t>
            </a:r>
            <a:r>
              <a:rPr lang="en-US" sz="800" b="1" i="1" dirty="0" smtClean="0"/>
              <a:t> </a:t>
            </a:r>
            <a:r>
              <a:rPr lang="en-US" dirty="0" smtClean="0"/>
              <a:t>)</a:t>
            </a:r>
          </a:p>
          <a:p>
            <a:pPr marL="0" indent="0">
              <a:buClr>
                <a:srgbClr val="006666"/>
              </a:buClr>
              <a:buSzTx/>
              <a:buFontTx/>
              <a:buNone/>
            </a:pPr>
            <a:r>
              <a:rPr lang="en-US" sz="2700" dirty="0" smtClean="0"/>
              <a:t>Add these three parts to get the </a:t>
            </a:r>
            <a:r>
              <a:rPr lang="en-US" sz="2700" dirty="0" smtClean="0"/>
              <a:t>total cost of </a:t>
            </a:r>
            <a:r>
              <a:rPr lang="en-US" sz="2700" dirty="0" smtClean="0"/>
              <a:t>capital:</a:t>
            </a:r>
            <a:endParaRPr lang="en-US" sz="2700" dirty="0" smtClean="0"/>
          </a:p>
        </p:txBody>
      </p:sp>
    </p:spTree>
    <p:extLst>
      <p:ext uri="{BB962C8B-B14F-4D97-AF65-F5344CB8AC3E}">
        <p14:creationId xmlns:p14="http://schemas.microsoft.com/office/powerpoint/2010/main" val="14455000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800100" y="4208463"/>
            <a:ext cx="4152900" cy="22479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spcBef>
                <a:spcPct val="25000"/>
              </a:spcBef>
              <a:buClr>
                <a:srgbClr val="006666"/>
              </a:buClr>
              <a:tabLst>
                <a:tab pos="3940175" algn="r"/>
              </a:tabLst>
            </a:pPr>
            <a:r>
              <a:rPr lang="en-US" sz="2600" dirty="0"/>
              <a:t>Then</a:t>
            </a:r>
            <a:r>
              <a:rPr lang="en-US" sz="2600" dirty="0" smtClean="0"/>
              <a:t>,         </a:t>
            </a:r>
            <a:r>
              <a:rPr lang="en-US" sz="2600" dirty="0"/>
              <a:t>	</a:t>
            </a:r>
            <a:r>
              <a:rPr lang="en-US" sz="2600" dirty="0" smtClean="0"/>
              <a:t>interest </a:t>
            </a:r>
            <a:r>
              <a:rPr lang="en-US" sz="2600" dirty="0"/>
              <a:t>cost  </a:t>
            </a:r>
            <a:r>
              <a:rPr lang="en-US" sz="2600" dirty="0" smtClean="0"/>
              <a:t>=      	depreciation </a:t>
            </a:r>
            <a:r>
              <a:rPr lang="en-US" sz="2600" dirty="0"/>
              <a:t>cost  </a:t>
            </a:r>
            <a:r>
              <a:rPr lang="en-US" sz="2600" dirty="0" smtClean="0"/>
              <a:t>= 	 </a:t>
            </a:r>
            <a:r>
              <a:rPr lang="en-US" sz="2600" dirty="0" smtClean="0">
                <a:sym typeface="Symbol" pitchFamily="18" charset="2"/>
              </a:rPr>
              <a:t>capital </a:t>
            </a:r>
            <a:r>
              <a:rPr lang="en-US" sz="2600" dirty="0">
                <a:sym typeface="Symbol" pitchFamily="18" charset="2"/>
              </a:rPr>
              <a:t>loss  </a:t>
            </a:r>
            <a:r>
              <a:rPr lang="en-US" sz="2600" dirty="0" smtClean="0">
                <a:sym typeface="Symbol" pitchFamily="18" charset="2"/>
              </a:rPr>
              <a:t>= </a:t>
            </a:r>
            <a:r>
              <a:rPr lang="en-US" sz="2600" dirty="0">
                <a:sym typeface="Symbol" pitchFamily="18" charset="2"/>
              </a:rPr>
              <a:t/>
            </a:r>
            <a:br>
              <a:rPr lang="en-US" sz="2600" dirty="0">
                <a:sym typeface="Symbol" pitchFamily="18" charset="2"/>
              </a:rPr>
            </a:br>
            <a:r>
              <a:rPr lang="en-US" sz="2600" dirty="0" smtClean="0">
                <a:sym typeface="Symbol" pitchFamily="18" charset="2"/>
              </a:rPr>
              <a:t>	</a:t>
            </a:r>
            <a:r>
              <a:rPr lang="en-US" sz="2600" dirty="0" smtClean="0">
                <a:solidFill>
                  <a:srgbClr val="3333CC"/>
                </a:solidFill>
                <a:sym typeface="Symbol" pitchFamily="18" charset="2"/>
              </a:rPr>
              <a:t>total </a:t>
            </a:r>
            <a:r>
              <a:rPr lang="en-US" sz="2600" dirty="0">
                <a:solidFill>
                  <a:srgbClr val="3333CC"/>
                </a:solidFill>
                <a:sym typeface="Symbol" pitchFamily="18" charset="2"/>
              </a:rPr>
              <a:t>cost  </a:t>
            </a:r>
            <a:r>
              <a:rPr lang="en-US" sz="2600" dirty="0" smtClean="0">
                <a:solidFill>
                  <a:srgbClr val="3333CC"/>
                </a:solidFill>
                <a:sym typeface="Symbol" pitchFamily="18" charset="2"/>
              </a:rPr>
              <a:t>= </a:t>
            </a:r>
            <a:endParaRPr lang="en-US" sz="2600" dirty="0">
              <a:solidFill>
                <a:srgbClr val="3333CC"/>
              </a:solidFill>
              <a:sym typeface="Symbol" pitchFamily="18" charset="2"/>
            </a:endParaRPr>
          </a:p>
        </p:txBody>
      </p:sp>
      <p:sp>
        <p:nvSpPr>
          <p:cNvPr id="3077" name="Rectangle 3"/>
          <p:cNvSpPr>
            <a:spLocks noGrp="1" noChangeArrowheads="1"/>
          </p:cNvSpPr>
          <p:nvPr>
            <p:ph type="title"/>
          </p:nvPr>
        </p:nvSpPr>
        <p:spPr/>
        <p:txBody>
          <a:bodyPr/>
          <a:lstStyle/>
          <a:p>
            <a:r>
              <a:rPr lang="en-US" sz="3100" smtClean="0"/>
              <a:t>The cost of capital</a:t>
            </a:r>
          </a:p>
        </p:txBody>
      </p:sp>
      <p:sp>
        <p:nvSpPr>
          <p:cNvPr id="51204" name="Rectangle 4"/>
          <p:cNvSpPr>
            <a:spLocks noGrp="1" noChangeArrowheads="1"/>
          </p:cNvSpPr>
          <p:nvPr>
            <p:ph type="body" idx="1"/>
          </p:nvPr>
        </p:nvSpPr>
        <p:spPr>
          <a:xfrm>
            <a:off x="625475" y="2503488"/>
            <a:ext cx="7467600" cy="1676400"/>
          </a:xfrm>
          <a:solidFill>
            <a:schemeClr val="bg1">
              <a:alpha val="50195"/>
            </a:schemeClr>
          </a:solidFill>
        </p:spPr>
        <p:txBody>
          <a:bodyPr/>
          <a:lstStyle/>
          <a:p>
            <a:pPr marL="461963" indent="-461963">
              <a:spcBef>
                <a:spcPct val="70000"/>
              </a:spcBef>
              <a:buClr>
                <a:srgbClr val="006666"/>
              </a:buClr>
              <a:buSzTx/>
              <a:buFontTx/>
              <a:buNone/>
              <a:tabLst>
                <a:tab pos="1774825" algn="l"/>
                <a:tab pos="4402138" algn="r"/>
              </a:tabLst>
            </a:pPr>
            <a:r>
              <a:rPr lang="en-US" sz="2600" b="1" i="1" dirty="0" smtClean="0">
                <a:solidFill>
                  <a:srgbClr val="0000FF"/>
                </a:solidFill>
              </a:rPr>
              <a:t>Example:</a:t>
            </a:r>
            <a:r>
              <a:rPr lang="en-US" sz="2600" b="1" dirty="0" smtClean="0">
                <a:solidFill>
                  <a:srgbClr val="0000FF"/>
                </a:solidFill>
              </a:rPr>
              <a:t>  car rental company</a:t>
            </a:r>
            <a:r>
              <a:rPr lang="en-US" sz="2600" dirty="0" smtClean="0"/>
              <a:t>  (capital: cars)</a:t>
            </a:r>
          </a:p>
          <a:p>
            <a:pPr marL="461963" indent="-461963">
              <a:lnSpc>
                <a:spcPct val="120000"/>
              </a:lnSpc>
              <a:spcBef>
                <a:spcPct val="20000"/>
              </a:spcBef>
              <a:buClr>
                <a:srgbClr val="006666"/>
              </a:buClr>
              <a:buSzTx/>
              <a:buNone/>
              <a:tabLst>
                <a:tab pos="1774825" algn="l"/>
                <a:tab pos="4402138" algn="r"/>
              </a:tabLst>
            </a:pPr>
            <a:r>
              <a:rPr lang="en-US" sz="2600" dirty="0" smtClean="0"/>
              <a:t>Suppose  </a:t>
            </a:r>
            <a:r>
              <a:rPr lang="en-US" sz="2600" b="1" i="1" dirty="0" smtClean="0"/>
              <a:t>P</a:t>
            </a:r>
            <a:r>
              <a:rPr lang="en-US" sz="2600" b="1" baseline="-25000" dirty="0" smtClean="0"/>
              <a:t>K</a:t>
            </a:r>
            <a:r>
              <a:rPr lang="en-US" sz="2600" dirty="0" smtClean="0"/>
              <a:t> = $10,000,  </a:t>
            </a:r>
            <a:r>
              <a:rPr lang="en-US" sz="2600" b="1" i="1" dirty="0" err="1" smtClean="0"/>
              <a:t>i</a:t>
            </a:r>
            <a:r>
              <a:rPr lang="en-US" sz="2600" dirty="0" smtClean="0"/>
              <a:t>  = 0.10, </a:t>
            </a:r>
            <a:r>
              <a:rPr lang="en-US" b="1" i="1" dirty="0" err="1">
                <a:solidFill>
                  <a:srgbClr val="000000"/>
                </a:solidFill>
                <a:latin typeface="Times New Roman"/>
                <a:cs typeface="Times New Roman"/>
                <a:sym typeface="Symbol" pitchFamily="18" charset="2"/>
              </a:rPr>
              <a:t>δ</a:t>
            </a:r>
            <a:r>
              <a:rPr lang="en-US" sz="2600" b="1" i="1" dirty="0" smtClean="0">
                <a:sym typeface="Symbol" pitchFamily="18" charset="2"/>
              </a:rPr>
              <a:t>  </a:t>
            </a:r>
            <a:r>
              <a:rPr lang="en-US" sz="2600" dirty="0" smtClean="0"/>
              <a:t>= 0.20, </a:t>
            </a:r>
            <a:br>
              <a:rPr lang="en-US" sz="2600" dirty="0" smtClean="0"/>
            </a:br>
            <a:r>
              <a:rPr lang="en-US" sz="2600" dirty="0" smtClean="0"/>
              <a:t>	and  </a:t>
            </a:r>
            <a:r>
              <a:rPr lang="en-US" dirty="0">
                <a:solidFill>
                  <a:srgbClr val="000000"/>
                </a:solidFill>
                <a:latin typeface="Times New Roman"/>
                <a:cs typeface="Times New Roman"/>
                <a:sym typeface="Symbol" pitchFamily="18" charset="2"/>
              </a:rPr>
              <a:t>Δ</a:t>
            </a:r>
            <a:r>
              <a:rPr lang="en-US" sz="2600" b="1" i="1" dirty="0" smtClean="0"/>
              <a:t>P</a:t>
            </a:r>
            <a:r>
              <a:rPr lang="en-US" sz="2600" b="1" baseline="-25000" dirty="0" smtClean="0"/>
              <a:t>K</a:t>
            </a:r>
            <a:r>
              <a:rPr lang="en-US" sz="2600" dirty="0" smtClean="0"/>
              <a:t>/</a:t>
            </a:r>
            <a:r>
              <a:rPr lang="en-US" sz="2600" b="1" i="1" dirty="0" smtClean="0"/>
              <a:t>P</a:t>
            </a:r>
            <a:r>
              <a:rPr lang="en-US" sz="2600" b="1" baseline="-25000" dirty="0" smtClean="0"/>
              <a:t>K</a:t>
            </a:r>
            <a:r>
              <a:rPr lang="en-US" sz="2600" dirty="0" smtClean="0"/>
              <a:t>  = 0.06 </a:t>
            </a:r>
          </a:p>
        </p:txBody>
      </p:sp>
      <p:sp>
        <p:nvSpPr>
          <p:cNvPr id="51205" name="Rectangle 5"/>
          <p:cNvSpPr>
            <a:spLocks noChangeArrowheads="1"/>
          </p:cNvSpPr>
          <p:nvPr/>
        </p:nvSpPr>
        <p:spPr bwMode="auto">
          <a:xfrm>
            <a:off x="693738" y="1406525"/>
            <a:ext cx="21336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500"/>
              <a:t>Nominal cost</a:t>
            </a:r>
            <a:br>
              <a:rPr lang="en-US" sz="2500"/>
            </a:br>
            <a:r>
              <a:rPr lang="en-US" sz="2500"/>
              <a:t> of capital</a:t>
            </a:r>
          </a:p>
        </p:txBody>
      </p:sp>
      <p:graphicFrame>
        <p:nvGraphicFramePr>
          <p:cNvPr id="51206" name="Object 2"/>
          <p:cNvGraphicFramePr>
            <a:graphicFrameLocks noChangeAspect="1"/>
          </p:cNvGraphicFramePr>
          <p:nvPr/>
        </p:nvGraphicFramePr>
        <p:xfrm>
          <a:off x="2905125" y="1639888"/>
          <a:ext cx="2740025" cy="487362"/>
        </p:xfrm>
        <a:graphic>
          <a:graphicData uri="http://schemas.openxmlformats.org/presentationml/2006/ole">
            <mc:AlternateContent xmlns:mc="http://schemas.openxmlformats.org/markup-compatibility/2006">
              <mc:Choice xmlns:v="urn:schemas-microsoft-com:vml" Requires="v">
                <p:oleObj spid="_x0000_s3100" name="Equation" r:id="rId4" imgW="1282680" imgH="228600" progId="Equation.DSMT4">
                  <p:embed/>
                </p:oleObj>
              </mc:Choice>
              <mc:Fallback>
                <p:oleObj name="Equation" r:id="rId4" imgW="12826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5125" y="1639888"/>
                        <a:ext cx="274002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3"/>
          <p:cNvGraphicFramePr>
            <a:graphicFrameLocks noChangeAspect="1"/>
          </p:cNvGraphicFramePr>
          <p:nvPr/>
        </p:nvGraphicFramePr>
        <p:xfrm>
          <a:off x="5761038" y="1376363"/>
          <a:ext cx="2743200" cy="1030287"/>
        </p:xfrm>
        <a:graphic>
          <a:graphicData uri="http://schemas.openxmlformats.org/presentationml/2006/ole">
            <mc:AlternateContent xmlns:mc="http://schemas.openxmlformats.org/markup-compatibility/2006">
              <mc:Choice xmlns:v="urn:schemas-microsoft-com:vml" Requires="v">
                <p:oleObj spid="_x0000_s3101" name="Equation" r:id="rId6" imgW="1282680" imgH="482400" progId="Equation.DSMT4">
                  <p:embed/>
                </p:oleObj>
              </mc:Choice>
              <mc:Fallback>
                <p:oleObj name="Equation" r:id="rId6" imgW="128268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1038" y="1376363"/>
                        <a:ext cx="2743200"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8" name="Text Box 8"/>
          <p:cNvSpPr txBox="1">
            <a:spLocks noChangeArrowheads="1"/>
          </p:cNvSpPr>
          <p:nvPr/>
        </p:nvSpPr>
        <p:spPr bwMode="auto">
          <a:xfrm>
            <a:off x="4964113" y="4267200"/>
            <a:ext cx="1295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dirty="0"/>
              <a:t>$1000</a:t>
            </a:r>
          </a:p>
        </p:txBody>
      </p:sp>
      <p:sp>
        <p:nvSpPr>
          <p:cNvPr id="51209" name="Text Box 9"/>
          <p:cNvSpPr txBox="1">
            <a:spLocks noChangeArrowheads="1"/>
          </p:cNvSpPr>
          <p:nvPr/>
        </p:nvSpPr>
        <p:spPr bwMode="auto">
          <a:xfrm>
            <a:off x="4953000" y="4775200"/>
            <a:ext cx="121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dirty="0"/>
              <a:t> </a:t>
            </a:r>
            <a:r>
              <a:rPr lang="en-US" sz="2600" dirty="0" smtClean="0"/>
              <a:t> 2000</a:t>
            </a:r>
            <a:endParaRPr lang="en-US" sz="2600" dirty="0"/>
          </a:p>
        </p:txBody>
      </p:sp>
      <p:sp>
        <p:nvSpPr>
          <p:cNvPr id="51210" name="Text Box 10"/>
          <p:cNvSpPr txBox="1">
            <a:spLocks noChangeArrowheads="1"/>
          </p:cNvSpPr>
          <p:nvPr/>
        </p:nvSpPr>
        <p:spPr bwMode="auto">
          <a:xfrm>
            <a:off x="4845050" y="5241925"/>
            <a:ext cx="1492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dirty="0" smtClean="0">
                <a:sym typeface="Symbol" pitchFamily="18" charset="2"/>
              </a:rPr>
              <a:t>   −</a:t>
            </a:r>
            <a:r>
              <a:rPr lang="en-US" sz="2600" dirty="0" smtClean="0"/>
              <a:t>600</a:t>
            </a:r>
            <a:endParaRPr lang="en-US" sz="2600" dirty="0"/>
          </a:p>
        </p:txBody>
      </p:sp>
      <p:sp>
        <p:nvSpPr>
          <p:cNvPr id="51211" name="Text Box 11"/>
          <p:cNvSpPr txBox="1">
            <a:spLocks noChangeArrowheads="1"/>
          </p:cNvSpPr>
          <p:nvPr/>
        </p:nvSpPr>
        <p:spPr bwMode="auto">
          <a:xfrm>
            <a:off x="4945063" y="5776913"/>
            <a:ext cx="11477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600" dirty="0">
                <a:solidFill>
                  <a:srgbClr val="3333CC"/>
                </a:solidFill>
                <a:sym typeface="Symbol" pitchFamily="18" charset="2"/>
              </a:rPr>
              <a:t>$2400</a:t>
            </a:r>
          </a:p>
        </p:txBody>
      </p:sp>
    </p:spTree>
    <p:extLst>
      <p:ext uri="{BB962C8B-B14F-4D97-AF65-F5344CB8AC3E}">
        <p14:creationId xmlns:p14="http://schemas.microsoft.com/office/powerpoint/2010/main" val="5441153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wipe(left)">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wipe(left)">
                                      <p:cBhvr>
                                        <p:cTn id="12" dur="500"/>
                                        <p:tgtEl>
                                          <p:spTgt spid="512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wipe(left)">
                                      <p:cBhvr>
                                        <p:cTn id="17" dur="500"/>
                                        <p:tgtEl>
                                          <p:spTgt spid="512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4">
                                            <p:txEl>
                                              <p:pRg st="0" end="0"/>
                                            </p:txEl>
                                          </p:spTgt>
                                        </p:tgtEl>
                                        <p:attrNameLst>
                                          <p:attrName>style.visibility</p:attrName>
                                        </p:attrNameLst>
                                      </p:cBhvr>
                                      <p:to>
                                        <p:strVal val="visible"/>
                                      </p:to>
                                    </p:set>
                                    <p:animEffect transition="in" filter="wipe(left)">
                                      <p:cBhvr>
                                        <p:cTn id="22" dur="500"/>
                                        <p:tgtEl>
                                          <p:spTgt spid="5120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4">
                                            <p:txEl>
                                              <p:pRg st="1" end="1"/>
                                            </p:txEl>
                                          </p:spTgt>
                                        </p:tgtEl>
                                        <p:attrNameLst>
                                          <p:attrName>style.visibility</p:attrName>
                                        </p:attrNameLst>
                                      </p:cBhvr>
                                      <p:to>
                                        <p:strVal val="visible"/>
                                      </p:to>
                                    </p:set>
                                    <p:animEffect transition="in" filter="wipe(left)">
                                      <p:cBhvr>
                                        <p:cTn id="27" dur="500"/>
                                        <p:tgtEl>
                                          <p:spTgt spid="5120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2">
                                            <p:txEl>
                                              <p:pRg st="0" end="0"/>
                                            </p:txEl>
                                          </p:spTgt>
                                        </p:tgtEl>
                                        <p:attrNameLst>
                                          <p:attrName>style.visibility</p:attrName>
                                        </p:attrNameLst>
                                      </p:cBhvr>
                                      <p:to>
                                        <p:strVal val="visible"/>
                                      </p:to>
                                    </p:set>
                                    <p:animEffect transition="in" filter="wipe(left)">
                                      <p:cBhvr>
                                        <p:cTn id="32" dur="500"/>
                                        <p:tgtEl>
                                          <p:spTgt spid="5120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08"/>
                                        </p:tgtEl>
                                        <p:attrNameLst>
                                          <p:attrName>style.visibility</p:attrName>
                                        </p:attrNameLst>
                                      </p:cBhvr>
                                      <p:to>
                                        <p:strVal val="visible"/>
                                      </p:to>
                                    </p:set>
                                    <p:animEffect transition="in" filter="fade">
                                      <p:cBhvr>
                                        <p:cTn id="37" dur="500"/>
                                        <p:tgtEl>
                                          <p:spTgt spid="512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09"/>
                                        </p:tgtEl>
                                        <p:attrNameLst>
                                          <p:attrName>style.visibility</p:attrName>
                                        </p:attrNameLst>
                                      </p:cBhvr>
                                      <p:to>
                                        <p:strVal val="visible"/>
                                      </p:to>
                                    </p:set>
                                    <p:animEffect transition="in" filter="fade">
                                      <p:cBhvr>
                                        <p:cTn id="42" dur="500"/>
                                        <p:tgtEl>
                                          <p:spTgt spid="512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210"/>
                                        </p:tgtEl>
                                        <p:attrNameLst>
                                          <p:attrName>style.visibility</p:attrName>
                                        </p:attrNameLst>
                                      </p:cBhvr>
                                      <p:to>
                                        <p:strVal val="visible"/>
                                      </p:to>
                                    </p:set>
                                    <p:animEffect transition="in" filter="fade">
                                      <p:cBhvr>
                                        <p:cTn id="47" dur="500"/>
                                        <p:tgtEl>
                                          <p:spTgt spid="512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1211"/>
                                        </p:tgtEl>
                                        <p:attrNameLst>
                                          <p:attrName>style.visibility</p:attrName>
                                        </p:attrNameLst>
                                      </p:cBhvr>
                                      <p:to>
                                        <p:strVal val="visible"/>
                                      </p:to>
                                    </p:set>
                                    <p:animEffect transition="in" filter="fade">
                                      <p:cBhvr>
                                        <p:cTn id="52"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p:bldP spid="51204" grpId="0" build="p" autoUpdateAnimBg="0"/>
      <p:bldP spid="51205" grpId="0"/>
      <p:bldP spid="51208" grpId="0" autoUpdateAnimBg="0"/>
      <p:bldP spid="51209" grpId="0" autoUpdateAnimBg="0"/>
      <p:bldP spid="51210" grpId="0" autoUpdateAnimBg="0"/>
      <p:bldP spid="512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100" smtClean="0"/>
              <a:t>The cost of capital</a:t>
            </a:r>
          </a:p>
        </p:txBody>
      </p:sp>
      <p:sp>
        <p:nvSpPr>
          <p:cNvPr id="4100" name="Rectangle 3"/>
          <p:cNvSpPr>
            <a:spLocks noGrp="1" noChangeArrowheads="1"/>
          </p:cNvSpPr>
          <p:nvPr>
            <p:ph type="body" idx="1"/>
          </p:nvPr>
        </p:nvSpPr>
        <p:spPr>
          <a:xfrm>
            <a:off x="534988" y="1458913"/>
            <a:ext cx="7065962" cy="2597150"/>
          </a:xfrm>
        </p:spPr>
        <p:txBody>
          <a:bodyPr/>
          <a:lstStyle/>
          <a:p>
            <a:pPr>
              <a:lnSpc>
                <a:spcPct val="120000"/>
              </a:lnSpc>
              <a:spcBef>
                <a:spcPct val="60000"/>
              </a:spcBef>
              <a:buNone/>
            </a:pPr>
            <a:r>
              <a:rPr lang="en-US" sz="2600" dirty="0" smtClean="0"/>
              <a:t>For simplicity, assume  </a:t>
            </a:r>
            <a:r>
              <a:rPr lang="en-US" dirty="0">
                <a:solidFill>
                  <a:srgbClr val="000000"/>
                </a:solidFill>
                <a:latin typeface="Times New Roman"/>
                <a:cs typeface="Times New Roman"/>
                <a:sym typeface="Symbol" pitchFamily="18" charset="2"/>
              </a:rPr>
              <a:t>Δ</a:t>
            </a:r>
            <a:r>
              <a:rPr lang="en-US" sz="2600" b="1" i="1" dirty="0" smtClean="0"/>
              <a:t>P</a:t>
            </a:r>
            <a:r>
              <a:rPr lang="en-US" sz="2600" b="1" baseline="-25000" dirty="0" smtClean="0"/>
              <a:t>K</a:t>
            </a:r>
            <a:r>
              <a:rPr lang="en-US" sz="2600" dirty="0" smtClean="0"/>
              <a:t>/</a:t>
            </a:r>
            <a:r>
              <a:rPr lang="en-US" sz="2600" b="1" i="1" dirty="0" smtClean="0"/>
              <a:t>P</a:t>
            </a:r>
            <a:r>
              <a:rPr lang="en-US" sz="2600" b="1" baseline="-25000" dirty="0" smtClean="0"/>
              <a:t>K</a:t>
            </a:r>
            <a:r>
              <a:rPr lang="en-US" sz="2600" dirty="0" smtClean="0"/>
              <a:t>  =  </a:t>
            </a:r>
            <a:r>
              <a:rPr lang="en-US" sz="2600" i="1" dirty="0" smtClean="0">
                <a:latin typeface="Times New Roman"/>
                <a:cs typeface="Times New Roman"/>
                <a:sym typeface="Symbol" pitchFamily="18" charset="2"/>
              </a:rPr>
              <a:t>π</a:t>
            </a:r>
            <a:r>
              <a:rPr lang="en-US" sz="2600" dirty="0" smtClean="0">
                <a:sym typeface="Symbol" pitchFamily="18" charset="2"/>
              </a:rPr>
              <a:t>.  </a:t>
            </a:r>
          </a:p>
          <a:p>
            <a:pPr>
              <a:lnSpc>
                <a:spcPct val="120000"/>
              </a:lnSpc>
              <a:spcBef>
                <a:spcPct val="60000"/>
              </a:spcBef>
              <a:buNone/>
            </a:pPr>
            <a:r>
              <a:rPr lang="en-US" sz="2600" dirty="0" smtClean="0">
                <a:sym typeface="Symbol" pitchFamily="18" charset="2"/>
              </a:rPr>
              <a:t>Then, the nominal cost of capital equals</a:t>
            </a:r>
            <a:br>
              <a:rPr lang="en-US" sz="2600" dirty="0" smtClean="0">
                <a:sym typeface="Symbol" pitchFamily="18" charset="2"/>
              </a:rPr>
            </a:br>
            <a:r>
              <a:rPr lang="en-US" sz="2600" dirty="0" smtClean="0"/>
              <a:t> </a:t>
            </a:r>
            <a:r>
              <a:rPr lang="en-US" sz="2600" b="1" i="1" dirty="0" smtClean="0"/>
              <a:t>P</a:t>
            </a:r>
            <a:r>
              <a:rPr lang="en-US" sz="2600" b="1" baseline="-25000" dirty="0" smtClean="0"/>
              <a:t>K</a:t>
            </a:r>
            <a:r>
              <a:rPr lang="en-US" sz="2600" dirty="0" smtClean="0">
                <a:sym typeface="Symbol" pitchFamily="18" charset="2"/>
              </a:rPr>
              <a:t>(</a:t>
            </a:r>
            <a:r>
              <a:rPr lang="en-US" sz="2600" b="1" i="1" dirty="0" err="1" smtClean="0"/>
              <a:t>i</a:t>
            </a:r>
            <a:r>
              <a:rPr lang="en-US" sz="2600" dirty="0" smtClean="0"/>
              <a:t>  + </a:t>
            </a:r>
            <a:r>
              <a:rPr lang="en-US" b="1" i="1" dirty="0" err="1">
                <a:solidFill>
                  <a:srgbClr val="000000"/>
                </a:solidFill>
                <a:latin typeface="Times New Roman"/>
                <a:cs typeface="Times New Roman"/>
                <a:sym typeface="Symbol" pitchFamily="18" charset="2"/>
              </a:rPr>
              <a:t>δ</a:t>
            </a:r>
            <a:r>
              <a:rPr lang="en-US" sz="2600" b="1" i="1" dirty="0" smtClean="0">
                <a:sym typeface="Symbol" pitchFamily="18" charset="2"/>
              </a:rPr>
              <a:t> </a:t>
            </a:r>
            <a:r>
              <a:rPr lang="en-US" sz="2600" dirty="0" smtClean="0"/>
              <a:t> </a:t>
            </a:r>
            <a:r>
              <a:rPr lang="en-US" sz="2600" dirty="0" smtClean="0">
                <a:sym typeface="Symbol" pitchFamily="18" charset="2"/>
              </a:rPr>
              <a:t>−</a:t>
            </a:r>
            <a:r>
              <a:rPr lang="en-US" sz="2600" b="1" dirty="0" smtClean="0">
                <a:sym typeface="Symbol" pitchFamily="18" charset="2"/>
              </a:rPr>
              <a:t> </a:t>
            </a:r>
            <a:r>
              <a:rPr lang="en-US" sz="2600" i="1" dirty="0">
                <a:latin typeface="Times New Roman"/>
                <a:cs typeface="Times New Roman"/>
                <a:sym typeface="Symbol" pitchFamily="18" charset="2"/>
              </a:rPr>
              <a:t>π</a:t>
            </a:r>
            <a:r>
              <a:rPr lang="en-US" sz="2600" dirty="0" smtClean="0"/>
              <a:t>)  =  </a:t>
            </a:r>
            <a:r>
              <a:rPr lang="en-US" sz="2600" b="1" i="1" dirty="0" smtClean="0"/>
              <a:t>P</a:t>
            </a:r>
            <a:r>
              <a:rPr lang="en-US" sz="2600" b="1" baseline="-25000" dirty="0" smtClean="0"/>
              <a:t>K</a:t>
            </a:r>
            <a:r>
              <a:rPr lang="en-US" sz="2600" dirty="0" smtClean="0">
                <a:sym typeface="Symbol" pitchFamily="18" charset="2"/>
              </a:rPr>
              <a:t>(</a:t>
            </a:r>
            <a:r>
              <a:rPr lang="en-US" sz="2600" b="1" i="1" dirty="0" smtClean="0"/>
              <a:t>r</a:t>
            </a:r>
            <a:r>
              <a:rPr lang="en-US" sz="2600" dirty="0" smtClean="0"/>
              <a:t> + </a:t>
            </a:r>
            <a:r>
              <a:rPr lang="en-US" b="1" i="1" dirty="0" err="1" smtClean="0">
                <a:solidFill>
                  <a:srgbClr val="000000"/>
                </a:solidFill>
                <a:latin typeface="Times New Roman"/>
                <a:cs typeface="Times New Roman"/>
                <a:sym typeface="Symbol" pitchFamily="18" charset="2"/>
              </a:rPr>
              <a:t>δ</a:t>
            </a:r>
            <a:r>
              <a:rPr lang="en-US" sz="2600" dirty="0" smtClean="0"/>
              <a:t>) </a:t>
            </a:r>
          </a:p>
          <a:p>
            <a:pPr>
              <a:lnSpc>
                <a:spcPct val="120000"/>
              </a:lnSpc>
              <a:spcBef>
                <a:spcPct val="60000"/>
              </a:spcBef>
              <a:buFont typeface="Wingdings" pitchFamily="2" charset="2"/>
              <a:buNone/>
            </a:pPr>
            <a:r>
              <a:rPr lang="en-US" sz="2600" dirty="0" smtClean="0"/>
              <a:t>and the real cost of capital equals</a:t>
            </a:r>
            <a:endParaRPr lang="en-US" sz="2600" b="1" i="1" dirty="0" smtClean="0"/>
          </a:p>
        </p:txBody>
      </p:sp>
      <p:graphicFrame>
        <p:nvGraphicFramePr>
          <p:cNvPr id="53252" name="Object 2"/>
          <p:cNvGraphicFramePr>
            <a:graphicFrameLocks noChangeAspect="1"/>
          </p:cNvGraphicFramePr>
          <p:nvPr/>
        </p:nvGraphicFramePr>
        <p:xfrm>
          <a:off x="5775325" y="3281363"/>
          <a:ext cx="1581150" cy="873125"/>
        </p:xfrm>
        <a:graphic>
          <a:graphicData uri="http://schemas.openxmlformats.org/presentationml/2006/ole">
            <mc:AlternateContent xmlns:mc="http://schemas.openxmlformats.org/markup-compatibility/2006">
              <mc:Choice xmlns:v="urn:schemas-microsoft-com:vml" Requires="v">
                <p:oleObj spid="_x0000_s4111" name="Equation" r:id="rId4" imgW="736560" imgH="406080" progId="Equation.DSMT4">
                  <p:embed/>
                </p:oleObj>
              </mc:Choice>
              <mc:Fallback>
                <p:oleObj name="Equation" r:id="rId4" imgW="73656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5325" y="3281363"/>
                        <a:ext cx="158115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Rectangle 5"/>
          <p:cNvSpPr>
            <a:spLocks noChangeArrowheads="1"/>
          </p:cNvSpPr>
          <p:nvPr/>
        </p:nvSpPr>
        <p:spPr bwMode="auto">
          <a:xfrm>
            <a:off x="552450" y="4297363"/>
            <a:ext cx="7391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20000"/>
              </a:spcBef>
              <a:buClr>
                <a:srgbClr val="008080"/>
              </a:buClr>
              <a:buSzPct val="120000"/>
              <a:buFont typeface="Wingdings" pitchFamily="2" charset="2"/>
              <a:buNone/>
            </a:pPr>
            <a:r>
              <a:rPr lang="en-US" sz="2600" dirty="0"/>
              <a:t>The real cost of capital depends positively on:</a:t>
            </a:r>
          </a:p>
          <a:p>
            <a:pPr marL="449263" lvl="1" indent="-334963">
              <a:lnSpc>
                <a:spcPct val="105000"/>
              </a:lnSpc>
              <a:spcBef>
                <a:spcPct val="20000"/>
              </a:spcBef>
              <a:buClr>
                <a:schemeClr val="folHlink"/>
              </a:buClr>
              <a:buFont typeface="Wingdings" pitchFamily="2" charset="2"/>
              <a:buChar char="§"/>
            </a:pPr>
            <a:r>
              <a:rPr lang="en-US" sz="2600" dirty="0"/>
              <a:t>the relative price of capital</a:t>
            </a:r>
          </a:p>
          <a:p>
            <a:pPr marL="449263" lvl="1" indent="-334963">
              <a:lnSpc>
                <a:spcPct val="105000"/>
              </a:lnSpc>
              <a:spcBef>
                <a:spcPct val="20000"/>
              </a:spcBef>
              <a:buClr>
                <a:schemeClr val="folHlink"/>
              </a:buClr>
              <a:buFont typeface="Wingdings" pitchFamily="2" charset="2"/>
              <a:buChar char="§"/>
            </a:pPr>
            <a:r>
              <a:rPr lang="en-US" sz="2600" dirty="0"/>
              <a:t>the real interest rate</a:t>
            </a:r>
          </a:p>
          <a:p>
            <a:pPr marL="449263" lvl="1" indent="-334963">
              <a:lnSpc>
                <a:spcPct val="105000"/>
              </a:lnSpc>
              <a:spcBef>
                <a:spcPct val="20000"/>
              </a:spcBef>
              <a:buClr>
                <a:schemeClr val="folHlink"/>
              </a:buClr>
              <a:buFont typeface="Wingdings" pitchFamily="2" charset="2"/>
              <a:buChar char="§"/>
            </a:pPr>
            <a:r>
              <a:rPr lang="en-US" sz="2600" dirty="0"/>
              <a:t>the depreciation rate</a:t>
            </a:r>
          </a:p>
        </p:txBody>
      </p:sp>
    </p:spTree>
    <p:extLst>
      <p:ext uri="{BB962C8B-B14F-4D97-AF65-F5344CB8AC3E}">
        <p14:creationId xmlns:p14="http://schemas.microsoft.com/office/powerpoint/2010/main" val="121384451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wipe(left)">
                                      <p:cBhvr>
                                        <p:cTn id="7" dur="500"/>
                                        <p:tgtEl>
                                          <p:spTgt spid="53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xEl>
                                              <p:pRg st="0" end="0"/>
                                            </p:txEl>
                                          </p:spTgt>
                                        </p:tgtEl>
                                        <p:attrNameLst>
                                          <p:attrName>style.visibility</p:attrName>
                                        </p:attrNameLst>
                                      </p:cBhvr>
                                      <p:to>
                                        <p:strVal val="visible"/>
                                      </p:to>
                                    </p:set>
                                    <p:animEffect transition="in" filter="wipe(left)">
                                      <p:cBhvr>
                                        <p:cTn id="12" dur="500"/>
                                        <p:tgtEl>
                                          <p:spTgt spid="5325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3">
                                            <p:txEl>
                                              <p:pRg st="1" end="1"/>
                                            </p:txEl>
                                          </p:spTgt>
                                        </p:tgtEl>
                                        <p:attrNameLst>
                                          <p:attrName>style.visibility</p:attrName>
                                        </p:attrNameLst>
                                      </p:cBhvr>
                                      <p:to>
                                        <p:strVal val="visible"/>
                                      </p:to>
                                    </p:set>
                                    <p:animEffect transition="in" filter="wipe(left)">
                                      <p:cBhvr>
                                        <p:cTn id="17" dur="500"/>
                                        <p:tgtEl>
                                          <p:spTgt spid="5325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3">
                                            <p:txEl>
                                              <p:pRg st="2" end="2"/>
                                            </p:txEl>
                                          </p:spTgt>
                                        </p:tgtEl>
                                        <p:attrNameLst>
                                          <p:attrName>style.visibility</p:attrName>
                                        </p:attrNameLst>
                                      </p:cBhvr>
                                      <p:to>
                                        <p:strVal val="visible"/>
                                      </p:to>
                                    </p:set>
                                    <p:animEffect transition="in" filter="wipe(left)">
                                      <p:cBhvr>
                                        <p:cTn id="22" dur="500"/>
                                        <p:tgtEl>
                                          <p:spTgt spid="5325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3">
                                            <p:txEl>
                                              <p:pRg st="3" end="3"/>
                                            </p:txEl>
                                          </p:spTgt>
                                        </p:tgtEl>
                                        <p:attrNameLst>
                                          <p:attrName>style.visibility</p:attrName>
                                        </p:attrNameLst>
                                      </p:cBhvr>
                                      <p:to>
                                        <p:strVal val="visible"/>
                                      </p:to>
                                    </p:set>
                                    <p:animEffect transition="in" filter="wipe(left)">
                                      <p:cBhvr>
                                        <p:cTn id="27" dur="500"/>
                                        <p:tgtEl>
                                          <p:spTgt spid="532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The rental firm’s profit rate</a:t>
            </a:r>
          </a:p>
        </p:txBody>
      </p:sp>
      <p:sp>
        <p:nvSpPr>
          <p:cNvPr id="5124" name="Rectangle 3"/>
          <p:cNvSpPr>
            <a:spLocks noGrp="1" noChangeArrowheads="1"/>
          </p:cNvSpPr>
          <p:nvPr>
            <p:ph type="body" idx="1"/>
          </p:nvPr>
        </p:nvSpPr>
        <p:spPr>
          <a:xfrm>
            <a:off x="501650" y="1497013"/>
            <a:ext cx="7620000" cy="533400"/>
          </a:xfrm>
          <a:solidFill>
            <a:schemeClr val="bg1">
              <a:alpha val="50195"/>
            </a:schemeClr>
          </a:solidFill>
        </p:spPr>
        <p:txBody>
          <a:bodyPr/>
          <a:lstStyle/>
          <a:p>
            <a:pPr marL="0" indent="0">
              <a:buFont typeface="Wingdings" pitchFamily="2" charset="2"/>
              <a:buNone/>
            </a:pPr>
            <a:r>
              <a:rPr lang="en-US" sz="2600" smtClean="0"/>
              <a:t>A firm’s net investment depends on its profit rate:</a:t>
            </a:r>
          </a:p>
        </p:txBody>
      </p:sp>
      <p:graphicFrame>
        <p:nvGraphicFramePr>
          <p:cNvPr id="55300" name="Object 2"/>
          <p:cNvGraphicFramePr>
            <a:graphicFrameLocks noChangeAspect="1"/>
          </p:cNvGraphicFramePr>
          <p:nvPr/>
        </p:nvGraphicFramePr>
        <p:xfrm>
          <a:off x="858838" y="2182813"/>
          <a:ext cx="7905750" cy="947737"/>
        </p:xfrm>
        <a:graphic>
          <a:graphicData uri="http://schemas.openxmlformats.org/presentationml/2006/ole">
            <mc:AlternateContent xmlns:mc="http://schemas.openxmlformats.org/markup-compatibility/2006">
              <mc:Choice xmlns:v="urn:schemas-microsoft-com:vml" Requires="v">
                <p:oleObj spid="_x0000_s5135" name="Equation" r:id="rId4" imgW="3593880" imgH="406080" progId="Equation.DSMT4">
                  <p:embed/>
                </p:oleObj>
              </mc:Choice>
              <mc:Fallback>
                <p:oleObj name="Equation" r:id="rId4" imgW="359388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245" t="-4323" r="-1245" b="-4323"/>
                      <a:stretch>
                        <a:fillRect/>
                      </a:stretch>
                    </p:blipFill>
                    <p:spPr bwMode="auto">
                      <a:xfrm>
                        <a:off x="858838" y="2182813"/>
                        <a:ext cx="7905750" cy="947737"/>
                      </a:xfrm>
                      <a:prstGeom prst="rect">
                        <a:avLst/>
                      </a:prstGeom>
                      <a:solidFill>
                        <a:srgbClr val="FFCC99"/>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55301" name="Rectangle 5"/>
          <p:cNvSpPr>
            <a:spLocks noChangeArrowheads="1"/>
          </p:cNvSpPr>
          <p:nvPr/>
        </p:nvSpPr>
        <p:spPr bwMode="auto">
          <a:xfrm>
            <a:off x="547688" y="3363913"/>
            <a:ext cx="7848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008080"/>
              </a:buClr>
              <a:buSzPct val="120000"/>
              <a:buFont typeface="Wingdings" pitchFamily="2" charset="2"/>
              <a:buChar char="§"/>
            </a:pPr>
            <a:r>
              <a:rPr lang="en-US" sz="2600"/>
              <a:t>If profit rate &gt; 0, </a:t>
            </a:r>
            <a:br>
              <a:rPr lang="en-US" sz="2600"/>
            </a:br>
            <a:r>
              <a:rPr lang="en-US" sz="2600"/>
              <a:t>then increasing </a:t>
            </a:r>
            <a:r>
              <a:rPr lang="en-US" sz="2600" b="1" i="1"/>
              <a:t>K</a:t>
            </a:r>
            <a:r>
              <a:rPr lang="en-US" sz="1100"/>
              <a:t> </a:t>
            </a:r>
            <a:r>
              <a:rPr lang="en-US" sz="2600"/>
              <a:t> is profitable</a:t>
            </a:r>
          </a:p>
          <a:p>
            <a:pPr marL="342900" indent="-342900">
              <a:lnSpc>
                <a:spcPct val="105000"/>
              </a:lnSpc>
              <a:spcBef>
                <a:spcPct val="50000"/>
              </a:spcBef>
              <a:buClr>
                <a:srgbClr val="008080"/>
              </a:buClr>
              <a:buSzPct val="120000"/>
              <a:buFont typeface="Wingdings" pitchFamily="2" charset="2"/>
              <a:buChar char="§"/>
            </a:pPr>
            <a:r>
              <a:rPr lang="en-US" sz="2600"/>
              <a:t>If profit rate &lt; 0, then the firm increases profits by reducing its capital stock</a:t>
            </a:r>
            <a:br>
              <a:rPr lang="en-US" sz="2600"/>
            </a:br>
            <a:r>
              <a:rPr lang="en-US" sz="2400"/>
              <a:t>(</a:t>
            </a:r>
            <a:r>
              <a:rPr lang="en-US" sz="2400" i="1"/>
              <a:t>i.e.</a:t>
            </a:r>
            <a:r>
              <a:rPr lang="en-US" sz="2400"/>
              <a:t>, not replacing capital as it depreciates)</a:t>
            </a:r>
          </a:p>
        </p:txBody>
      </p:sp>
    </p:spTree>
    <p:extLst>
      <p:ext uri="{BB962C8B-B14F-4D97-AF65-F5344CB8AC3E}">
        <p14:creationId xmlns:p14="http://schemas.microsoft.com/office/powerpoint/2010/main" val="214365651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fade">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1">
                                            <p:txEl>
                                              <p:pRg st="0" end="0"/>
                                            </p:txEl>
                                          </p:spTgt>
                                        </p:tgtEl>
                                        <p:attrNameLst>
                                          <p:attrName>style.visibility</p:attrName>
                                        </p:attrNameLst>
                                      </p:cBhvr>
                                      <p:to>
                                        <p:strVal val="visible"/>
                                      </p:to>
                                    </p:set>
                                    <p:animEffect transition="in" filter="wipe(left)">
                                      <p:cBhvr>
                                        <p:cTn id="12" dur="500"/>
                                        <p:tgtEl>
                                          <p:spTgt spid="553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1">
                                            <p:txEl>
                                              <p:pRg st="1" end="1"/>
                                            </p:txEl>
                                          </p:spTgt>
                                        </p:tgtEl>
                                        <p:attrNameLst>
                                          <p:attrName>style.visibility</p:attrName>
                                        </p:attrNameLst>
                                      </p:cBhvr>
                                      <p:to>
                                        <p:strVal val="visible"/>
                                      </p:to>
                                    </p:set>
                                    <p:animEffect transition="in" filter="wipe(left)">
                                      <p:cBhvr>
                                        <p:cTn id="17" dur="500"/>
                                        <p:tgtEl>
                                          <p:spTgt spid="553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sz="3100" smtClean="0"/>
              <a:t>Net investment &amp; gross investment</a:t>
            </a:r>
          </a:p>
        </p:txBody>
      </p:sp>
      <p:sp>
        <p:nvSpPr>
          <p:cNvPr id="57347" name="Rectangle 3"/>
          <p:cNvSpPr>
            <a:spLocks noGrp="1" noChangeArrowheads="1"/>
          </p:cNvSpPr>
          <p:nvPr>
            <p:ph type="body" idx="1"/>
          </p:nvPr>
        </p:nvSpPr>
        <p:spPr>
          <a:xfrm>
            <a:off x="534988" y="1485900"/>
            <a:ext cx="1295400" cy="533400"/>
          </a:xfrm>
        </p:spPr>
        <p:txBody>
          <a:bodyPr/>
          <a:lstStyle/>
          <a:p>
            <a:pPr>
              <a:buFont typeface="Wingdings" pitchFamily="2" charset="2"/>
              <a:buNone/>
            </a:pPr>
            <a:r>
              <a:rPr lang="en-US" sz="2600" smtClean="0"/>
              <a:t>Hence, </a:t>
            </a:r>
          </a:p>
        </p:txBody>
      </p:sp>
      <p:graphicFrame>
        <p:nvGraphicFramePr>
          <p:cNvPr id="57348" name="Object 2"/>
          <p:cNvGraphicFramePr>
            <a:graphicFrameLocks noChangeAspect="1"/>
          </p:cNvGraphicFramePr>
          <p:nvPr/>
        </p:nvGraphicFramePr>
        <p:xfrm>
          <a:off x="876300" y="2066925"/>
          <a:ext cx="7689850" cy="714375"/>
        </p:xfrm>
        <a:graphic>
          <a:graphicData uri="http://schemas.openxmlformats.org/presentationml/2006/ole">
            <mc:AlternateContent xmlns:mc="http://schemas.openxmlformats.org/markup-compatibility/2006">
              <mc:Choice xmlns:v="urn:schemas-microsoft-com:vml" Requires="v">
                <p:oleObj spid="_x0000_s6172" name="Equation" r:id="rId4" imgW="3466800" imgH="279360" progId="Equation.DSMT4">
                  <p:embed/>
                </p:oleObj>
              </mc:Choice>
              <mc:Fallback>
                <p:oleObj name="Equation" r:id="rId4" imgW="346680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820" t="-9819" r="-1820" b="-9819"/>
                      <a:stretch>
                        <a:fillRect/>
                      </a:stretch>
                    </p:blipFill>
                    <p:spPr bwMode="auto">
                      <a:xfrm>
                        <a:off x="876300" y="2066925"/>
                        <a:ext cx="7689850" cy="714375"/>
                      </a:xfrm>
                      <a:prstGeom prst="rect">
                        <a:avLst/>
                      </a:prstGeom>
                      <a:solidFill>
                        <a:srgbClr val="FFFF99"/>
                      </a:solidFill>
                      <a:ln>
                        <a:noFill/>
                      </a:ln>
                      <a:effectLst/>
                      <a:extLs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57349" name="Rectangle 5"/>
          <p:cNvSpPr>
            <a:spLocks noChangeArrowheads="1"/>
          </p:cNvSpPr>
          <p:nvPr/>
        </p:nvSpPr>
        <p:spPr bwMode="auto">
          <a:xfrm>
            <a:off x="528638" y="2890838"/>
            <a:ext cx="81534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0"/>
              </a:spcBef>
              <a:buClr>
                <a:srgbClr val="008080"/>
              </a:buClr>
              <a:buSzPct val="120000"/>
              <a:buFont typeface="Wingdings" pitchFamily="2" charset="2"/>
              <a:buNone/>
            </a:pPr>
            <a:r>
              <a:rPr lang="en-US" sz="2600"/>
              <a:t>where  </a:t>
            </a:r>
            <a:r>
              <a:rPr lang="en-US" sz="2600" b="1" i="1">
                <a:latin typeface="Tahoma" pitchFamily="34" charset="0"/>
              </a:rPr>
              <a:t>I</a:t>
            </a:r>
            <a:r>
              <a:rPr lang="en-US" sz="2600" b="1" i="1" baseline="-25000"/>
              <a:t>n</a:t>
            </a:r>
            <a:r>
              <a:rPr lang="en-US" sz="2600">
                <a:latin typeface="Tahoma" pitchFamily="34" charset="0"/>
              </a:rPr>
              <a:t>[ ]</a:t>
            </a:r>
            <a:r>
              <a:rPr lang="en-US" sz="2600"/>
              <a:t>  is a function that shows how </a:t>
            </a:r>
            <a:br>
              <a:rPr lang="en-US" sz="2600"/>
            </a:br>
            <a:r>
              <a:rPr lang="en-US" sz="2600"/>
              <a:t>net investment responds to the incentive to invest.</a:t>
            </a:r>
          </a:p>
          <a:p>
            <a:pPr>
              <a:lnSpc>
                <a:spcPct val="105000"/>
              </a:lnSpc>
              <a:spcBef>
                <a:spcPct val="60000"/>
              </a:spcBef>
              <a:buClr>
                <a:srgbClr val="008080"/>
              </a:buClr>
              <a:buSzPct val="120000"/>
              <a:buFont typeface="Wingdings" pitchFamily="2" charset="2"/>
              <a:buNone/>
            </a:pPr>
            <a:r>
              <a:rPr lang="en-US" sz="2600"/>
              <a:t>Total spending on business fixed investment equals net investment plus replacement of depreciated </a:t>
            </a:r>
            <a:r>
              <a:rPr lang="en-US" sz="2600" b="1" i="1"/>
              <a:t>K</a:t>
            </a:r>
            <a:r>
              <a:rPr lang="en-US" sz="2600"/>
              <a:t>:</a:t>
            </a:r>
          </a:p>
        </p:txBody>
      </p:sp>
      <p:graphicFrame>
        <p:nvGraphicFramePr>
          <p:cNvPr id="57350" name="Object 3"/>
          <p:cNvGraphicFramePr>
            <a:graphicFrameLocks noChangeAspect="1"/>
          </p:cNvGraphicFramePr>
          <p:nvPr/>
        </p:nvGraphicFramePr>
        <p:xfrm>
          <a:off x="668338" y="4886325"/>
          <a:ext cx="8116887" cy="1309688"/>
        </p:xfrm>
        <a:graphic>
          <a:graphicData uri="http://schemas.openxmlformats.org/presentationml/2006/ole">
            <mc:AlternateContent xmlns:mc="http://schemas.openxmlformats.org/markup-compatibility/2006">
              <mc:Choice xmlns:v="urn:schemas-microsoft-com:vml" Requires="v">
                <p:oleObj spid="_x0000_s6173" name="Equation" r:id="rId6" imgW="3644640" imgH="507960" progId="Equation.DSMT4">
                  <p:embed/>
                </p:oleObj>
              </mc:Choice>
              <mc:Fallback>
                <p:oleObj name="Equation" r:id="rId6" imgW="3644640" imgH="507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1250" t="-9477" r="-1250" b="-9477"/>
                      <a:stretch>
                        <a:fillRect/>
                      </a:stretch>
                    </p:blipFill>
                    <p:spPr bwMode="auto">
                      <a:xfrm>
                        <a:off x="668338" y="4886325"/>
                        <a:ext cx="8116887" cy="1309688"/>
                      </a:xfrm>
                      <a:prstGeom prst="rect">
                        <a:avLst/>
                      </a:prstGeom>
                      <a:solidFill>
                        <a:srgbClr val="66CCFF"/>
                      </a:solidFill>
                      <a:ln>
                        <a:noFill/>
                      </a:ln>
                      <a:effectLst/>
                      <a:extLst>
                        <a:ext uri="{91240B29-F687-4f45-9708-019B960494DF}">
                          <a14:hiddenLine xmlns:a14="http://schemas.microsoft.com/office/drawing/2010/main" w="9525">
                            <a:solidFill>
                              <a:srgbClr val="0066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40234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7348"/>
                                        </p:tgtEl>
                                        <p:attrNameLst>
                                          <p:attrName>style.visibility</p:attrName>
                                        </p:attrNameLst>
                                      </p:cBhvr>
                                      <p:to>
                                        <p:strVal val="visible"/>
                                      </p:to>
                                    </p:set>
                                    <p:animEffect transition="in" filter="fade">
                                      <p:cBhvr>
                                        <p:cTn id="11" dur="500"/>
                                        <p:tgtEl>
                                          <p:spTgt spid="5734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7349">
                                            <p:txEl>
                                              <p:pRg st="0" end="0"/>
                                            </p:txEl>
                                          </p:spTgt>
                                        </p:tgtEl>
                                        <p:attrNameLst>
                                          <p:attrName>style.visibility</p:attrName>
                                        </p:attrNameLst>
                                      </p:cBhvr>
                                      <p:to>
                                        <p:strVal val="visible"/>
                                      </p:to>
                                    </p:set>
                                    <p:animEffect transition="in" filter="wipe(left)">
                                      <p:cBhvr>
                                        <p:cTn id="15" dur="500"/>
                                        <p:tgtEl>
                                          <p:spTgt spid="5734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7349">
                                            <p:txEl>
                                              <p:pRg st="1" end="1"/>
                                            </p:txEl>
                                          </p:spTgt>
                                        </p:tgtEl>
                                        <p:attrNameLst>
                                          <p:attrName>style.visibility</p:attrName>
                                        </p:attrNameLst>
                                      </p:cBhvr>
                                      <p:to>
                                        <p:strVal val="visible"/>
                                      </p:to>
                                    </p:set>
                                    <p:animEffect transition="in" filter="wipe(left)">
                                      <p:cBhvr>
                                        <p:cTn id="20" dur="500"/>
                                        <p:tgtEl>
                                          <p:spTgt spid="5734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57350"/>
                                        </p:tgtEl>
                                        <p:attrNameLst>
                                          <p:attrName>style.visibility</p:attrName>
                                        </p:attrNameLst>
                                      </p:cBhvr>
                                      <p:to>
                                        <p:strVal val="visible"/>
                                      </p:to>
                                    </p:set>
                                    <p:animEffect transition="in" filter="fade">
                                      <p:cBhvr>
                                        <p:cTn id="25"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The investment function</a:t>
            </a:r>
          </a:p>
        </p:txBody>
      </p:sp>
      <p:sp>
        <p:nvSpPr>
          <p:cNvPr id="59395" name="Rectangle 3"/>
          <p:cNvSpPr>
            <a:spLocks noGrp="1" noChangeArrowheads="1"/>
          </p:cNvSpPr>
          <p:nvPr>
            <p:ph type="body" idx="1"/>
          </p:nvPr>
        </p:nvSpPr>
        <p:spPr>
          <a:xfrm>
            <a:off x="601663" y="2460625"/>
            <a:ext cx="2819400" cy="3490913"/>
          </a:xfrm>
        </p:spPr>
        <p:txBody>
          <a:bodyPr/>
          <a:lstStyle/>
          <a:p>
            <a:pPr marL="288925" indent="-288925">
              <a:spcBef>
                <a:spcPct val="10000"/>
              </a:spcBef>
              <a:buFont typeface="Wingdings" pitchFamily="2" charset="2"/>
              <a:buNone/>
            </a:pPr>
            <a:r>
              <a:rPr lang="en-US" sz="2600" dirty="0" smtClean="0"/>
              <a:t>An increase in </a:t>
            </a:r>
            <a:r>
              <a:rPr lang="en-US" sz="2600" b="1" i="1" dirty="0" smtClean="0"/>
              <a:t>r</a:t>
            </a:r>
            <a:r>
              <a:rPr lang="en-US" sz="1400" dirty="0" smtClean="0"/>
              <a:t> </a:t>
            </a:r>
            <a:r>
              <a:rPr lang="en-US" sz="2600" dirty="0" smtClean="0"/>
              <a:t>:</a:t>
            </a:r>
          </a:p>
          <a:p>
            <a:pPr marL="401638" indent="-288925">
              <a:spcBef>
                <a:spcPct val="10000"/>
              </a:spcBef>
              <a:buClr>
                <a:srgbClr val="FF6600"/>
              </a:buClr>
              <a:buSzPct val="100000"/>
            </a:pPr>
            <a:r>
              <a:rPr lang="en-US" sz="2600" dirty="0" smtClean="0"/>
              <a:t>raises the cost of capital </a:t>
            </a:r>
          </a:p>
          <a:p>
            <a:pPr marL="401638" indent="-288925">
              <a:spcBef>
                <a:spcPct val="10000"/>
              </a:spcBef>
              <a:buClr>
                <a:srgbClr val="FF6600"/>
              </a:buClr>
              <a:buSzPct val="100000"/>
            </a:pPr>
            <a:r>
              <a:rPr lang="en-US" sz="2600" dirty="0" smtClean="0"/>
              <a:t>reduces the profit rate </a:t>
            </a:r>
          </a:p>
          <a:p>
            <a:pPr marL="401638" indent="-288925">
              <a:spcBef>
                <a:spcPct val="10000"/>
              </a:spcBef>
              <a:buClr>
                <a:srgbClr val="FF6600"/>
              </a:buClr>
              <a:buSzPct val="100000"/>
            </a:pPr>
            <a:r>
              <a:rPr lang="en-US" sz="2600" dirty="0" smtClean="0"/>
              <a:t>and reduces investment</a:t>
            </a:r>
          </a:p>
        </p:txBody>
      </p:sp>
      <p:graphicFrame>
        <p:nvGraphicFramePr>
          <p:cNvPr id="7170" name="Object 2"/>
          <p:cNvGraphicFramePr>
            <a:graphicFrameLocks noChangeAspect="1"/>
          </p:cNvGraphicFramePr>
          <p:nvPr/>
        </p:nvGraphicFramePr>
        <p:xfrm>
          <a:off x="1539875" y="1303338"/>
          <a:ext cx="6003925" cy="754062"/>
        </p:xfrm>
        <a:graphic>
          <a:graphicData uri="http://schemas.openxmlformats.org/presentationml/2006/ole">
            <mc:AlternateContent xmlns:mc="http://schemas.openxmlformats.org/markup-compatibility/2006">
              <mc:Choice xmlns:v="urn:schemas-microsoft-com:vml" Requires="v">
                <p:oleObj spid="_x0000_s7183" name="Equation" r:id="rId4" imgW="2577960" imgH="279360" progId="Equation.DSMT4">
                  <p:embed/>
                </p:oleObj>
              </mc:Choice>
              <mc:Fallback>
                <p:oleObj name="Equation" r:id="rId4" imgW="257796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419" t="-9819" r="-1419" b="-9819"/>
                      <a:stretch>
                        <a:fillRect/>
                      </a:stretch>
                    </p:blipFill>
                    <p:spPr bwMode="auto">
                      <a:xfrm>
                        <a:off x="1539875" y="1303338"/>
                        <a:ext cx="6003925" cy="754062"/>
                      </a:xfrm>
                      <a:prstGeom prst="rect">
                        <a:avLst/>
                      </a:prstGeom>
                      <a:solidFill>
                        <a:srgbClr val="FFFF99"/>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4419600" y="2438400"/>
            <a:ext cx="4038600" cy="3429000"/>
            <a:chOff x="2832" y="1584"/>
            <a:chExt cx="2544" cy="2160"/>
          </a:xfrm>
        </p:grpSpPr>
        <p:grpSp>
          <p:nvGrpSpPr>
            <p:cNvPr id="7186" name="Group 6"/>
            <p:cNvGrpSpPr>
              <a:grpSpLocks/>
            </p:cNvGrpSpPr>
            <p:nvPr/>
          </p:nvGrpSpPr>
          <p:grpSpPr bwMode="auto">
            <a:xfrm>
              <a:off x="2976" y="1824"/>
              <a:ext cx="2112" cy="1766"/>
              <a:chOff x="3312" y="1296"/>
              <a:chExt cx="2112" cy="1920"/>
            </a:xfrm>
          </p:grpSpPr>
          <p:sp>
            <p:nvSpPr>
              <p:cNvPr id="7189" name="Line 7"/>
              <p:cNvSpPr>
                <a:spLocks noChangeShapeType="1"/>
              </p:cNvSpPr>
              <p:nvPr/>
            </p:nvSpPr>
            <p:spPr bwMode="auto">
              <a:xfrm>
                <a:off x="3312" y="1296"/>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Line 8"/>
              <p:cNvSpPr>
                <a:spLocks noChangeShapeType="1"/>
              </p:cNvSpPr>
              <p:nvPr/>
            </p:nvSpPr>
            <p:spPr bwMode="auto">
              <a:xfrm>
                <a:off x="3312" y="3216"/>
                <a:ext cx="2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87" name="Text Box 9"/>
            <p:cNvSpPr txBox="1">
              <a:spLocks noChangeArrowheads="1"/>
            </p:cNvSpPr>
            <p:nvPr/>
          </p:nvSpPr>
          <p:spPr bwMode="auto">
            <a:xfrm>
              <a:off x="5040" y="34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latin typeface="Tahoma" pitchFamily="34" charset="0"/>
                </a:rPr>
                <a:t>I</a:t>
              </a:r>
              <a:endParaRPr lang="en-US" sz="2300"/>
            </a:p>
          </p:txBody>
        </p:sp>
        <p:sp>
          <p:nvSpPr>
            <p:cNvPr id="7188" name="Text Box 10"/>
            <p:cNvSpPr txBox="1">
              <a:spLocks noChangeArrowheads="1"/>
            </p:cNvSpPr>
            <p:nvPr/>
          </p:nvSpPr>
          <p:spPr bwMode="auto">
            <a:xfrm>
              <a:off x="2832"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latin typeface="Tahoma" pitchFamily="34" charset="0"/>
                </a:rPr>
                <a:t>r</a:t>
              </a:r>
              <a:endParaRPr lang="en-US" sz="2400"/>
            </a:p>
          </p:txBody>
        </p:sp>
      </p:grpSp>
      <p:sp>
        <p:nvSpPr>
          <p:cNvPr id="59403" name="Line 11"/>
          <p:cNvSpPr>
            <a:spLocks noChangeShapeType="1"/>
          </p:cNvSpPr>
          <p:nvPr/>
        </p:nvSpPr>
        <p:spPr bwMode="auto">
          <a:xfrm>
            <a:off x="4953000" y="3200400"/>
            <a:ext cx="1905000" cy="190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4" name="Text Box 12"/>
          <p:cNvSpPr txBox="1">
            <a:spLocks noChangeArrowheads="1"/>
          </p:cNvSpPr>
          <p:nvPr/>
        </p:nvSpPr>
        <p:spPr bwMode="auto">
          <a:xfrm>
            <a:off x="5562600" y="5562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solidFill>
                  <a:srgbClr val="CC0000"/>
                </a:solidFill>
                <a:latin typeface="Tahoma" pitchFamily="34" charset="0"/>
              </a:rPr>
              <a:t>I</a:t>
            </a:r>
            <a:r>
              <a:rPr lang="en-US" sz="2400" baseline="-25000">
                <a:solidFill>
                  <a:srgbClr val="CC0000"/>
                </a:solidFill>
                <a:latin typeface="Tahoma" pitchFamily="34" charset="0"/>
              </a:rPr>
              <a:t>2</a:t>
            </a:r>
          </a:p>
        </p:txBody>
      </p:sp>
      <p:grpSp>
        <p:nvGrpSpPr>
          <p:cNvPr id="4" name="Group 13"/>
          <p:cNvGrpSpPr>
            <a:grpSpLocks/>
          </p:cNvGrpSpPr>
          <p:nvPr/>
        </p:nvGrpSpPr>
        <p:grpSpPr bwMode="auto">
          <a:xfrm>
            <a:off x="4267200" y="4495800"/>
            <a:ext cx="2514600" cy="1524000"/>
            <a:chOff x="2736" y="2880"/>
            <a:chExt cx="1584" cy="960"/>
          </a:xfrm>
        </p:grpSpPr>
        <p:sp>
          <p:nvSpPr>
            <p:cNvPr id="7182" name="Text Box 14"/>
            <p:cNvSpPr txBox="1">
              <a:spLocks noChangeArrowheads="1"/>
            </p:cNvSpPr>
            <p:nvPr/>
          </p:nvSpPr>
          <p:spPr bwMode="auto">
            <a:xfrm>
              <a:off x="3984" y="35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I</a:t>
              </a:r>
              <a:r>
                <a:rPr lang="en-US" sz="2400" baseline="-25000">
                  <a:latin typeface="Tahoma" pitchFamily="34" charset="0"/>
                </a:rPr>
                <a:t>1</a:t>
              </a:r>
            </a:p>
          </p:txBody>
        </p:sp>
        <p:sp>
          <p:nvSpPr>
            <p:cNvPr id="7183" name="Line 15"/>
            <p:cNvSpPr>
              <a:spLocks noChangeShapeType="1"/>
            </p:cNvSpPr>
            <p:nvPr/>
          </p:nvSpPr>
          <p:spPr bwMode="auto">
            <a:xfrm flipH="1">
              <a:off x="2976" y="3024"/>
              <a:ext cx="115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16"/>
            <p:cNvSpPr>
              <a:spLocks noChangeShapeType="1"/>
            </p:cNvSpPr>
            <p:nvPr/>
          </p:nvSpPr>
          <p:spPr bwMode="auto">
            <a:xfrm>
              <a:off x="4128" y="3024"/>
              <a:ext cx="0" cy="5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Text Box 17"/>
            <p:cNvSpPr txBox="1">
              <a:spLocks noChangeArrowheads="1"/>
            </p:cNvSpPr>
            <p:nvPr/>
          </p:nvSpPr>
          <p:spPr bwMode="auto">
            <a:xfrm>
              <a:off x="2736" y="28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r</a:t>
              </a:r>
              <a:r>
                <a:rPr lang="en-US" sz="2400" baseline="-25000">
                  <a:latin typeface="Tahoma" pitchFamily="34" charset="0"/>
                </a:rPr>
                <a:t>1</a:t>
              </a:r>
            </a:p>
          </p:txBody>
        </p:sp>
      </p:grpSp>
      <p:sp>
        <p:nvSpPr>
          <p:cNvPr id="59410" name="Text Box 18"/>
          <p:cNvSpPr txBox="1">
            <a:spLocks noChangeArrowheads="1"/>
          </p:cNvSpPr>
          <p:nvPr/>
        </p:nvSpPr>
        <p:spPr bwMode="auto">
          <a:xfrm>
            <a:off x="4267200" y="3810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solidFill>
                  <a:srgbClr val="CC0000"/>
                </a:solidFill>
                <a:latin typeface="Tahoma" pitchFamily="34" charset="0"/>
              </a:rPr>
              <a:t>r</a:t>
            </a:r>
            <a:r>
              <a:rPr lang="en-US" sz="2400" baseline="-25000">
                <a:solidFill>
                  <a:srgbClr val="CC0000"/>
                </a:solidFill>
                <a:latin typeface="Tahoma" pitchFamily="34" charset="0"/>
              </a:rPr>
              <a:t>2</a:t>
            </a:r>
          </a:p>
        </p:txBody>
      </p:sp>
      <p:sp>
        <p:nvSpPr>
          <p:cNvPr id="59411" name="Line 19"/>
          <p:cNvSpPr>
            <a:spLocks noChangeShapeType="1"/>
          </p:cNvSpPr>
          <p:nvPr/>
        </p:nvSpPr>
        <p:spPr bwMode="auto">
          <a:xfrm>
            <a:off x="4648200" y="4038600"/>
            <a:ext cx="1143000" cy="0"/>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9412" name="Line 20"/>
          <p:cNvSpPr>
            <a:spLocks noChangeShapeType="1"/>
          </p:cNvSpPr>
          <p:nvPr/>
        </p:nvSpPr>
        <p:spPr bwMode="auto">
          <a:xfrm>
            <a:off x="5791200" y="4038600"/>
            <a:ext cx="0" cy="1600200"/>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9413" name="Line 21"/>
          <p:cNvSpPr>
            <a:spLocks noChangeShapeType="1"/>
          </p:cNvSpPr>
          <p:nvPr/>
        </p:nvSpPr>
        <p:spPr bwMode="auto">
          <a:xfrm flipV="1">
            <a:off x="4752975" y="4038600"/>
            <a:ext cx="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14" name="Line 22"/>
          <p:cNvSpPr>
            <a:spLocks noChangeShapeType="1"/>
          </p:cNvSpPr>
          <p:nvPr/>
        </p:nvSpPr>
        <p:spPr bwMode="auto">
          <a:xfrm flipH="1">
            <a:off x="5791200" y="5500688"/>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7724615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9403"/>
                                        </p:tgtEl>
                                        <p:attrNameLst>
                                          <p:attrName>style.visibility</p:attrName>
                                        </p:attrNameLst>
                                      </p:cBhvr>
                                      <p:to>
                                        <p:strVal val="visible"/>
                                      </p:to>
                                    </p:set>
                                    <p:animEffect transition="in" filter="strips(downRight)">
                                      <p:cBhvr>
                                        <p:cTn id="12" dur="500"/>
                                        <p:tgtEl>
                                          <p:spTgt spid="59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5">
                                            <p:txEl>
                                              <p:pRg st="0" end="0"/>
                                            </p:txEl>
                                          </p:spTgt>
                                        </p:tgtEl>
                                        <p:attrNameLst>
                                          <p:attrName>style.visibility</p:attrName>
                                        </p:attrNameLst>
                                      </p:cBhvr>
                                      <p:to>
                                        <p:strVal val="visible"/>
                                      </p:to>
                                    </p:set>
                                    <p:animEffect transition="in" filter="wipe(left)">
                                      <p:cBhvr>
                                        <p:cTn id="22" dur="500"/>
                                        <p:tgtEl>
                                          <p:spTgt spid="5939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5">
                                            <p:txEl>
                                              <p:pRg st="1" end="1"/>
                                            </p:txEl>
                                          </p:spTgt>
                                        </p:tgtEl>
                                        <p:attrNameLst>
                                          <p:attrName>style.visibility</p:attrName>
                                        </p:attrNameLst>
                                      </p:cBhvr>
                                      <p:to>
                                        <p:strVal val="visible"/>
                                      </p:to>
                                    </p:set>
                                    <p:animEffect transition="in" filter="wipe(left)">
                                      <p:cBhvr>
                                        <p:cTn id="27" dur="500"/>
                                        <p:tgtEl>
                                          <p:spTgt spid="5939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395">
                                            <p:txEl>
                                              <p:pRg st="2" end="2"/>
                                            </p:txEl>
                                          </p:spTgt>
                                        </p:tgtEl>
                                        <p:attrNameLst>
                                          <p:attrName>style.visibility</p:attrName>
                                        </p:attrNameLst>
                                      </p:cBhvr>
                                      <p:to>
                                        <p:strVal val="visible"/>
                                      </p:to>
                                    </p:set>
                                    <p:animEffect transition="in" filter="wipe(left)">
                                      <p:cBhvr>
                                        <p:cTn id="32" dur="500"/>
                                        <p:tgtEl>
                                          <p:spTgt spid="5939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395">
                                            <p:txEl>
                                              <p:pRg st="3" end="3"/>
                                            </p:txEl>
                                          </p:spTgt>
                                        </p:tgtEl>
                                        <p:attrNameLst>
                                          <p:attrName>style.visibility</p:attrName>
                                        </p:attrNameLst>
                                      </p:cBhvr>
                                      <p:to>
                                        <p:strVal val="visible"/>
                                      </p:to>
                                    </p:set>
                                    <p:animEffect transition="in" filter="wipe(left)">
                                      <p:cBhvr>
                                        <p:cTn id="37" dur="500"/>
                                        <p:tgtEl>
                                          <p:spTgt spid="59395">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4" fill="hold" grpId="0" nodeType="clickEffect">
                                  <p:stCondLst>
                                    <p:cond delay="0"/>
                                  </p:stCondLst>
                                  <p:childTnLst>
                                    <p:set>
                                      <p:cBhvr>
                                        <p:cTn id="41" dur="1" fill="hold">
                                          <p:stCondLst>
                                            <p:cond delay="0"/>
                                          </p:stCondLst>
                                        </p:cTn>
                                        <p:tgtEl>
                                          <p:spTgt spid="59413"/>
                                        </p:tgtEl>
                                        <p:attrNameLst>
                                          <p:attrName>style.visibility</p:attrName>
                                        </p:attrNameLst>
                                      </p:cBhvr>
                                      <p:to>
                                        <p:strVal val="visible"/>
                                      </p:to>
                                    </p:set>
                                    <p:anim calcmode="lin" valueType="num">
                                      <p:cBhvr>
                                        <p:cTn id="42" dur="500" fill="hold"/>
                                        <p:tgtEl>
                                          <p:spTgt spid="59413"/>
                                        </p:tgtEl>
                                        <p:attrNameLst>
                                          <p:attrName>ppt_x</p:attrName>
                                        </p:attrNameLst>
                                      </p:cBhvr>
                                      <p:tavLst>
                                        <p:tav tm="0">
                                          <p:val>
                                            <p:strVal val="#ppt_x"/>
                                          </p:val>
                                        </p:tav>
                                        <p:tav tm="100000">
                                          <p:val>
                                            <p:strVal val="#ppt_x"/>
                                          </p:val>
                                        </p:tav>
                                      </p:tavLst>
                                    </p:anim>
                                    <p:anim calcmode="lin" valueType="num">
                                      <p:cBhvr>
                                        <p:cTn id="43" dur="500" fill="hold"/>
                                        <p:tgtEl>
                                          <p:spTgt spid="59413"/>
                                        </p:tgtEl>
                                        <p:attrNameLst>
                                          <p:attrName>ppt_y</p:attrName>
                                        </p:attrNameLst>
                                      </p:cBhvr>
                                      <p:tavLst>
                                        <p:tav tm="0">
                                          <p:val>
                                            <p:strVal val="#ppt_y+#ppt_h/2"/>
                                          </p:val>
                                        </p:tav>
                                        <p:tav tm="100000">
                                          <p:val>
                                            <p:strVal val="#ppt_y"/>
                                          </p:val>
                                        </p:tav>
                                      </p:tavLst>
                                    </p:anim>
                                    <p:anim calcmode="lin" valueType="num">
                                      <p:cBhvr>
                                        <p:cTn id="44" dur="500" fill="hold"/>
                                        <p:tgtEl>
                                          <p:spTgt spid="59413"/>
                                        </p:tgtEl>
                                        <p:attrNameLst>
                                          <p:attrName>ppt_w</p:attrName>
                                        </p:attrNameLst>
                                      </p:cBhvr>
                                      <p:tavLst>
                                        <p:tav tm="0">
                                          <p:val>
                                            <p:strVal val="#ppt_w"/>
                                          </p:val>
                                        </p:tav>
                                        <p:tav tm="100000">
                                          <p:val>
                                            <p:strVal val="#ppt_w"/>
                                          </p:val>
                                        </p:tav>
                                      </p:tavLst>
                                    </p:anim>
                                    <p:anim calcmode="lin" valueType="num">
                                      <p:cBhvr>
                                        <p:cTn id="45" dur="500" fill="hold"/>
                                        <p:tgtEl>
                                          <p:spTgt spid="59413"/>
                                        </p:tgtEl>
                                        <p:attrNameLst>
                                          <p:attrName>ppt_h</p:attrName>
                                        </p:attrNameLst>
                                      </p:cBhvr>
                                      <p:tavLst>
                                        <p:tav tm="0">
                                          <p:val>
                                            <p:fltVal val="0"/>
                                          </p:val>
                                        </p:tav>
                                        <p:tav tm="100000">
                                          <p:val>
                                            <p:strVal val="#ppt_h"/>
                                          </p:val>
                                        </p:tav>
                                      </p:tavLst>
                                    </p:anim>
                                  </p:childTnLst>
                                </p:cTn>
                              </p:par>
                            </p:childTnLst>
                          </p:cTn>
                        </p:par>
                        <p:par>
                          <p:cTn id="46" fill="hold" nodeType="afterGroup">
                            <p:stCondLst>
                              <p:cond delay="500"/>
                            </p:stCondLst>
                            <p:childTnLst>
                              <p:par>
                                <p:cTn id="47" presetID="18" presetClass="entr" presetSubtype="12" fill="hold" grpId="0" nodeType="afterEffect">
                                  <p:stCondLst>
                                    <p:cond delay="0"/>
                                  </p:stCondLst>
                                  <p:childTnLst>
                                    <p:set>
                                      <p:cBhvr>
                                        <p:cTn id="48" dur="1" fill="hold">
                                          <p:stCondLst>
                                            <p:cond delay="0"/>
                                          </p:stCondLst>
                                        </p:cTn>
                                        <p:tgtEl>
                                          <p:spTgt spid="59410"/>
                                        </p:tgtEl>
                                        <p:attrNameLst>
                                          <p:attrName>style.visibility</p:attrName>
                                        </p:attrNameLst>
                                      </p:cBhvr>
                                      <p:to>
                                        <p:strVal val="visible"/>
                                      </p:to>
                                    </p:set>
                                    <p:animEffect transition="in" filter="strips(downLeft)">
                                      <p:cBhvr>
                                        <p:cTn id="49" dur="500"/>
                                        <p:tgtEl>
                                          <p:spTgt spid="59410"/>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59411"/>
                                        </p:tgtEl>
                                        <p:attrNameLst>
                                          <p:attrName>style.visibility</p:attrName>
                                        </p:attrNameLst>
                                      </p:cBhvr>
                                      <p:to>
                                        <p:strVal val="visible"/>
                                      </p:to>
                                    </p:set>
                                    <p:animEffect transition="in" filter="wipe(left)">
                                      <p:cBhvr>
                                        <p:cTn id="53" dur="500"/>
                                        <p:tgtEl>
                                          <p:spTgt spid="59411"/>
                                        </p:tgtEl>
                                      </p:cBhvr>
                                    </p:animEffect>
                                  </p:childTnLst>
                                </p:cTn>
                              </p:par>
                            </p:childTnLst>
                          </p:cTn>
                        </p:par>
                        <p:par>
                          <p:cTn id="54" fill="hold" nodeType="afterGroup">
                            <p:stCondLst>
                              <p:cond delay="1500"/>
                            </p:stCondLst>
                            <p:childTnLst>
                              <p:par>
                                <p:cTn id="55" presetID="22" presetClass="entr" presetSubtype="1" fill="hold" grpId="0" nodeType="afterEffect">
                                  <p:stCondLst>
                                    <p:cond delay="0"/>
                                  </p:stCondLst>
                                  <p:childTnLst>
                                    <p:set>
                                      <p:cBhvr>
                                        <p:cTn id="56" dur="1" fill="hold">
                                          <p:stCondLst>
                                            <p:cond delay="0"/>
                                          </p:stCondLst>
                                        </p:cTn>
                                        <p:tgtEl>
                                          <p:spTgt spid="59412"/>
                                        </p:tgtEl>
                                        <p:attrNameLst>
                                          <p:attrName>style.visibility</p:attrName>
                                        </p:attrNameLst>
                                      </p:cBhvr>
                                      <p:to>
                                        <p:strVal val="visible"/>
                                      </p:to>
                                    </p:set>
                                    <p:animEffect transition="in" filter="wipe(up)">
                                      <p:cBhvr>
                                        <p:cTn id="57" dur="500"/>
                                        <p:tgtEl>
                                          <p:spTgt spid="59412"/>
                                        </p:tgtEl>
                                      </p:cBhvr>
                                    </p:animEffect>
                                  </p:childTnLst>
                                </p:cTn>
                              </p:par>
                            </p:childTnLst>
                          </p:cTn>
                        </p:par>
                        <p:par>
                          <p:cTn id="58" fill="hold" nodeType="afterGroup">
                            <p:stCondLst>
                              <p:cond delay="2000"/>
                            </p:stCondLst>
                            <p:childTnLst>
                              <p:par>
                                <p:cTn id="59" presetID="17" presetClass="entr" presetSubtype="2" fill="hold" grpId="0" nodeType="afterEffect">
                                  <p:stCondLst>
                                    <p:cond delay="0"/>
                                  </p:stCondLst>
                                  <p:childTnLst>
                                    <p:set>
                                      <p:cBhvr>
                                        <p:cTn id="60" dur="1" fill="hold">
                                          <p:stCondLst>
                                            <p:cond delay="0"/>
                                          </p:stCondLst>
                                        </p:cTn>
                                        <p:tgtEl>
                                          <p:spTgt spid="59414"/>
                                        </p:tgtEl>
                                        <p:attrNameLst>
                                          <p:attrName>style.visibility</p:attrName>
                                        </p:attrNameLst>
                                      </p:cBhvr>
                                      <p:to>
                                        <p:strVal val="visible"/>
                                      </p:to>
                                    </p:set>
                                    <p:anim calcmode="lin" valueType="num">
                                      <p:cBhvr>
                                        <p:cTn id="61" dur="500" fill="hold"/>
                                        <p:tgtEl>
                                          <p:spTgt spid="59414"/>
                                        </p:tgtEl>
                                        <p:attrNameLst>
                                          <p:attrName>ppt_x</p:attrName>
                                        </p:attrNameLst>
                                      </p:cBhvr>
                                      <p:tavLst>
                                        <p:tav tm="0">
                                          <p:val>
                                            <p:strVal val="#ppt_x+#ppt_w/2"/>
                                          </p:val>
                                        </p:tav>
                                        <p:tav tm="100000">
                                          <p:val>
                                            <p:strVal val="#ppt_x"/>
                                          </p:val>
                                        </p:tav>
                                      </p:tavLst>
                                    </p:anim>
                                    <p:anim calcmode="lin" valueType="num">
                                      <p:cBhvr>
                                        <p:cTn id="62" dur="500" fill="hold"/>
                                        <p:tgtEl>
                                          <p:spTgt spid="59414"/>
                                        </p:tgtEl>
                                        <p:attrNameLst>
                                          <p:attrName>ppt_y</p:attrName>
                                        </p:attrNameLst>
                                      </p:cBhvr>
                                      <p:tavLst>
                                        <p:tav tm="0">
                                          <p:val>
                                            <p:strVal val="#ppt_y"/>
                                          </p:val>
                                        </p:tav>
                                        <p:tav tm="100000">
                                          <p:val>
                                            <p:strVal val="#ppt_y"/>
                                          </p:val>
                                        </p:tav>
                                      </p:tavLst>
                                    </p:anim>
                                    <p:anim calcmode="lin" valueType="num">
                                      <p:cBhvr>
                                        <p:cTn id="63" dur="500" fill="hold"/>
                                        <p:tgtEl>
                                          <p:spTgt spid="59414"/>
                                        </p:tgtEl>
                                        <p:attrNameLst>
                                          <p:attrName>ppt_w</p:attrName>
                                        </p:attrNameLst>
                                      </p:cBhvr>
                                      <p:tavLst>
                                        <p:tav tm="0">
                                          <p:val>
                                            <p:fltVal val="0"/>
                                          </p:val>
                                        </p:tav>
                                        <p:tav tm="100000">
                                          <p:val>
                                            <p:strVal val="#ppt_w"/>
                                          </p:val>
                                        </p:tav>
                                      </p:tavLst>
                                    </p:anim>
                                    <p:anim calcmode="lin" valueType="num">
                                      <p:cBhvr>
                                        <p:cTn id="64" dur="500" fill="hold"/>
                                        <p:tgtEl>
                                          <p:spTgt spid="59414"/>
                                        </p:tgtEl>
                                        <p:attrNameLst>
                                          <p:attrName>ppt_h</p:attrName>
                                        </p:attrNameLst>
                                      </p:cBhvr>
                                      <p:tavLst>
                                        <p:tav tm="0">
                                          <p:val>
                                            <p:strVal val="#ppt_h"/>
                                          </p:val>
                                        </p:tav>
                                        <p:tav tm="100000">
                                          <p:val>
                                            <p:strVal val="#ppt_h"/>
                                          </p:val>
                                        </p:tav>
                                      </p:tavLst>
                                    </p:anim>
                                  </p:childTnLst>
                                </p:cTn>
                              </p:par>
                            </p:childTnLst>
                          </p:cTn>
                        </p:par>
                        <p:par>
                          <p:cTn id="65" fill="hold" nodeType="afterGroup">
                            <p:stCondLst>
                              <p:cond delay="2500"/>
                            </p:stCondLst>
                            <p:childTnLst>
                              <p:par>
                                <p:cTn id="66" presetID="18" presetClass="entr" presetSubtype="12" fill="hold" grpId="0" nodeType="afterEffect">
                                  <p:stCondLst>
                                    <p:cond delay="0"/>
                                  </p:stCondLst>
                                  <p:childTnLst>
                                    <p:set>
                                      <p:cBhvr>
                                        <p:cTn id="67" dur="1" fill="hold">
                                          <p:stCondLst>
                                            <p:cond delay="0"/>
                                          </p:stCondLst>
                                        </p:cTn>
                                        <p:tgtEl>
                                          <p:spTgt spid="59404"/>
                                        </p:tgtEl>
                                        <p:attrNameLst>
                                          <p:attrName>style.visibility</p:attrName>
                                        </p:attrNameLst>
                                      </p:cBhvr>
                                      <p:to>
                                        <p:strVal val="visible"/>
                                      </p:to>
                                    </p:set>
                                    <p:animEffect transition="in" filter="strips(downLeft)">
                                      <p:cBhvr>
                                        <p:cTn id="68" dur="500"/>
                                        <p:tgtEl>
                                          <p:spTgt spid="59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P spid="59403" grpId="0" animBg="1"/>
      <p:bldP spid="59404" grpId="0" autoUpdateAnimBg="0"/>
      <p:bldP spid="59410" grpId="0" autoUpdateAnimBg="0"/>
      <p:bldP spid="59411" grpId="0" animBg="1"/>
      <p:bldP spid="59412" grpId="0" animBg="1"/>
      <p:bldP spid="59413" grpId="0" animBg="1"/>
      <p:bldP spid="5941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The investment function</a:t>
            </a:r>
          </a:p>
        </p:txBody>
      </p:sp>
      <p:sp>
        <p:nvSpPr>
          <p:cNvPr id="61443" name="Rectangle 3"/>
          <p:cNvSpPr>
            <a:spLocks noGrp="1" noChangeArrowheads="1"/>
          </p:cNvSpPr>
          <p:nvPr>
            <p:ph type="body" idx="1"/>
          </p:nvPr>
        </p:nvSpPr>
        <p:spPr>
          <a:xfrm>
            <a:off x="554038" y="2252663"/>
            <a:ext cx="3352800" cy="4162425"/>
          </a:xfrm>
          <a:solidFill>
            <a:schemeClr val="bg1">
              <a:alpha val="50195"/>
            </a:schemeClr>
          </a:solidFill>
        </p:spPr>
        <p:txBody>
          <a:bodyPr/>
          <a:lstStyle/>
          <a:p>
            <a:pPr marL="0" indent="0">
              <a:spcBef>
                <a:spcPct val="20000"/>
              </a:spcBef>
              <a:buFont typeface="Wingdings" pitchFamily="2" charset="2"/>
              <a:buNone/>
            </a:pPr>
            <a:r>
              <a:rPr lang="en-US" sz="2600" dirty="0" smtClean="0"/>
              <a:t>An increase in </a:t>
            </a:r>
            <a:r>
              <a:rPr lang="en-US" sz="2600" i="1" dirty="0" smtClean="0"/>
              <a:t>MPK</a:t>
            </a:r>
            <a:r>
              <a:rPr lang="en-US" sz="2600" dirty="0" smtClean="0"/>
              <a:t> </a:t>
            </a:r>
            <a:br>
              <a:rPr lang="en-US" sz="2600" dirty="0" smtClean="0"/>
            </a:br>
            <a:r>
              <a:rPr lang="en-US" sz="2600" dirty="0" smtClean="0"/>
              <a:t>or decrease in </a:t>
            </a:r>
            <a:r>
              <a:rPr lang="en-US" sz="2600" b="1" i="1" dirty="0" smtClean="0"/>
              <a:t>P</a:t>
            </a:r>
            <a:r>
              <a:rPr lang="en-US" sz="2600" b="1" baseline="-25000" dirty="0" smtClean="0"/>
              <a:t>K</a:t>
            </a:r>
            <a:r>
              <a:rPr lang="en-US" sz="2600" dirty="0" smtClean="0"/>
              <a:t>/</a:t>
            </a:r>
            <a:r>
              <a:rPr lang="en-US" sz="2600" b="1" i="1" dirty="0" smtClean="0"/>
              <a:t>P</a:t>
            </a:r>
            <a:r>
              <a:rPr lang="en-US" sz="2600" dirty="0" smtClean="0"/>
              <a:t> </a:t>
            </a:r>
          </a:p>
          <a:p>
            <a:pPr marL="404813" lvl="1" indent="-290513">
              <a:buSzTx/>
            </a:pPr>
            <a:r>
              <a:rPr lang="en-US" sz="2600" dirty="0" smtClean="0"/>
              <a:t>increases the profit rate </a:t>
            </a:r>
          </a:p>
          <a:p>
            <a:pPr marL="404813" lvl="1" indent="-290513">
              <a:buSzTx/>
            </a:pPr>
            <a:r>
              <a:rPr lang="en-US" sz="2600" dirty="0" smtClean="0"/>
              <a:t>increases investment at any given interest rate</a:t>
            </a:r>
          </a:p>
          <a:p>
            <a:pPr marL="404813" lvl="1" indent="-290513">
              <a:buSzTx/>
            </a:pPr>
            <a:r>
              <a:rPr lang="en-US" sz="2600" dirty="0" smtClean="0"/>
              <a:t>shifts </a:t>
            </a:r>
            <a:r>
              <a:rPr lang="en-US" sz="2600" b="1" i="1" dirty="0" smtClean="0">
                <a:latin typeface="Tahoma" pitchFamily="34" charset="0"/>
              </a:rPr>
              <a:t>I</a:t>
            </a:r>
            <a:r>
              <a:rPr lang="en-US" sz="1100" dirty="0" smtClean="0"/>
              <a:t> </a:t>
            </a:r>
            <a:r>
              <a:rPr lang="en-US" sz="2600" dirty="0" smtClean="0"/>
              <a:t> curve to the right</a:t>
            </a:r>
          </a:p>
        </p:txBody>
      </p:sp>
      <p:graphicFrame>
        <p:nvGraphicFramePr>
          <p:cNvPr id="8194" name="Object 2"/>
          <p:cNvGraphicFramePr>
            <a:graphicFrameLocks noChangeAspect="1"/>
          </p:cNvGraphicFramePr>
          <p:nvPr/>
        </p:nvGraphicFramePr>
        <p:xfrm>
          <a:off x="1539875" y="1303338"/>
          <a:ext cx="6003925" cy="754062"/>
        </p:xfrm>
        <a:graphic>
          <a:graphicData uri="http://schemas.openxmlformats.org/presentationml/2006/ole">
            <mc:AlternateContent xmlns:mc="http://schemas.openxmlformats.org/markup-compatibility/2006">
              <mc:Choice xmlns:v="urn:schemas-microsoft-com:vml" Requires="v">
                <p:oleObj spid="_x0000_s8207" name="Equation" r:id="rId4" imgW="2577960" imgH="279360" progId="Equation.DSMT4">
                  <p:embed/>
                </p:oleObj>
              </mc:Choice>
              <mc:Fallback>
                <p:oleObj name="Equation" r:id="rId4" imgW="257796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419" t="-9819" r="-1419" b="-9819"/>
                      <a:stretch>
                        <a:fillRect/>
                      </a:stretch>
                    </p:blipFill>
                    <p:spPr bwMode="auto">
                      <a:xfrm>
                        <a:off x="1539875" y="1303338"/>
                        <a:ext cx="6003925" cy="754062"/>
                      </a:xfrm>
                      <a:prstGeom prst="rect">
                        <a:avLst/>
                      </a:prstGeom>
                      <a:solidFill>
                        <a:srgbClr val="FFFF99"/>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8197" name="Group 5"/>
          <p:cNvGrpSpPr>
            <a:grpSpLocks/>
          </p:cNvGrpSpPr>
          <p:nvPr/>
        </p:nvGrpSpPr>
        <p:grpSpPr bwMode="auto">
          <a:xfrm>
            <a:off x="4419600" y="2438400"/>
            <a:ext cx="4038600" cy="3429000"/>
            <a:chOff x="2832" y="1584"/>
            <a:chExt cx="2544" cy="2160"/>
          </a:xfrm>
        </p:grpSpPr>
        <p:grpSp>
          <p:nvGrpSpPr>
            <p:cNvPr id="8211" name="Group 6"/>
            <p:cNvGrpSpPr>
              <a:grpSpLocks/>
            </p:cNvGrpSpPr>
            <p:nvPr/>
          </p:nvGrpSpPr>
          <p:grpSpPr bwMode="auto">
            <a:xfrm>
              <a:off x="2976" y="1824"/>
              <a:ext cx="2112" cy="1766"/>
              <a:chOff x="3312" y="1296"/>
              <a:chExt cx="2112" cy="1920"/>
            </a:xfrm>
          </p:grpSpPr>
          <p:sp>
            <p:nvSpPr>
              <p:cNvPr id="8214" name="Line 7"/>
              <p:cNvSpPr>
                <a:spLocks noChangeShapeType="1"/>
              </p:cNvSpPr>
              <p:nvPr/>
            </p:nvSpPr>
            <p:spPr bwMode="auto">
              <a:xfrm>
                <a:off x="3312" y="1296"/>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5" name="Line 8"/>
              <p:cNvSpPr>
                <a:spLocks noChangeShapeType="1"/>
              </p:cNvSpPr>
              <p:nvPr/>
            </p:nvSpPr>
            <p:spPr bwMode="auto">
              <a:xfrm>
                <a:off x="3312" y="3216"/>
                <a:ext cx="2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12" name="Text Box 9"/>
            <p:cNvSpPr txBox="1">
              <a:spLocks noChangeArrowheads="1"/>
            </p:cNvSpPr>
            <p:nvPr/>
          </p:nvSpPr>
          <p:spPr bwMode="auto">
            <a:xfrm>
              <a:off x="5040" y="34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latin typeface="Tahoma" pitchFamily="34" charset="0"/>
                </a:rPr>
                <a:t>I</a:t>
              </a:r>
              <a:endParaRPr lang="en-US" sz="2300"/>
            </a:p>
          </p:txBody>
        </p:sp>
        <p:sp>
          <p:nvSpPr>
            <p:cNvPr id="8213" name="Text Box 10"/>
            <p:cNvSpPr txBox="1">
              <a:spLocks noChangeArrowheads="1"/>
            </p:cNvSpPr>
            <p:nvPr/>
          </p:nvSpPr>
          <p:spPr bwMode="auto">
            <a:xfrm>
              <a:off x="2832"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latin typeface="Tahoma" pitchFamily="34" charset="0"/>
                </a:rPr>
                <a:t>r</a:t>
              </a:r>
              <a:endParaRPr lang="en-US" sz="2400"/>
            </a:p>
          </p:txBody>
        </p:sp>
      </p:grpSp>
      <p:sp>
        <p:nvSpPr>
          <p:cNvPr id="8198" name="Line 11"/>
          <p:cNvSpPr>
            <a:spLocks noChangeShapeType="1"/>
          </p:cNvSpPr>
          <p:nvPr/>
        </p:nvSpPr>
        <p:spPr bwMode="auto">
          <a:xfrm>
            <a:off x="5029200" y="3276600"/>
            <a:ext cx="1905000" cy="190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199" name="Group 12"/>
          <p:cNvGrpSpPr>
            <a:grpSpLocks/>
          </p:cNvGrpSpPr>
          <p:nvPr/>
        </p:nvGrpSpPr>
        <p:grpSpPr bwMode="auto">
          <a:xfrm>
            <a:off x="4267200" y="4495800"/>
            <a:ext cx="2514600" cy="1524000"/>
            <a:chOff x="2736" y="2880"/>
            <a:chExt cx="1584" cy="960"/>
          </a:xfrm>
        </p:grpSpPr>
        <p:sp>
          <p:nvSpPr>
            <p:cNvPr id="8207" name="Text Box 13"/>
            <p:cNvSpPr txBox="1">
              <a:spLocks noChangeArrowheads="1"/>
            </p:cNvSpPr>
            <p:nvPr/>
          </p:nvSpPr>
          <p:spPr bwMode="auto">
            <a:xfrm>
              <a:off x="3984" y="35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I</a:t>
              </a:r>
              <a:r>
                <a:rPr lang="en-US" sz="2400" baseline="-25000">
                  <a:latin typeface="Tahoma" pitchFamily="34" charset="0"/>
                </a:rPr>
                <a:t>1</a:t>
              </a:r>
            </a:p>
          </p:txBody>
        </p:sp>
        <p:sp>
          <p:nvSpPr>
            <p:cNvPr id="8208" name="Line 14"/>
            <p:cNvSpPr>
              <a:spLocks noChangeShapeType="1"/>
            </p:cNvSpPr>
            <p:nvPr/>
          </p:nvSpPr>
          <p:spPr bwMode="auto">
            <a:xfrm flipH="1">
              <a:off x="2976" y="3024"/>
              <a:ext cx="115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Line 15"/>
            <p:cNvSpPr>
              <a:spLocks noChangeShapeType="1"/>
            </p:cNvSpPr>
            <p:nvPr/>
          </p:nvSpPr>
          <p:spPr bwMode="auto">
            <a:xfrm>
              <a:off x="4128" y="3024"/>
              <a:ext cx="0" cy="5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Text Box 16"/>
            <p:cNvSpPr txBox="1">
              <a:spLocks noChangeArrowheads="1"/>
            </p:cNvSpPr>
            <p:nvPr/>
          </p:nvSpPr>
          <p:spPr bwMode="auto">
            <a:xfrm>
              <a:off x="2736" y="28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r</a:t>
              </a:r>
              <a:r>
                <a:rPr lang="en-US" sz="2400" baseline="-25000">
                  <a:latin typeface="Tahoma" pitchFamily="34" charset="0"/>
                </a:rPr>
                <a:t>1</a:t>
              </a:r>
            </a:p>
          </p:txBody>
        </p:sp>
      </p:grpSp>
      <p:sp>
        <p:nvSpPr>
          <p:cNvPr id="61457" name="Line 17"/>
          <p:cNvSpPr>
            <a:spLocks noChangeShapeType="1"/>
          </p:cNvSpPr>
          <p:nvPr/>
        </p:nvSpPr>
        <p:spPr bwMode="auto">
          <a:xfrm>
            <a:off x="5791200" y="3200400"/>
            <a:ext cx="1905000" cy="1905000"/>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18"/>
          <p:cNvGrpSpPr>
            <a:grpSpLocks/>
          </p:cNvGrpSpPr>
          <p:nvPr/>
        </p:nvGrpSpPr>
        <p:grpSpPr bwMode="auto">
          <a:xfrm>
            <a:off x="7086600" y="4724400"/>
            <a:ext cx="533400" cy="1295400"/>
            <a:chOff x="4464" y="2976"/>
            <a:chExt cx="336" cy="816"/>
          </a:xfrm>
        </p:grpSpPr>
        <p:sp>
          <p:nvSpPr>
            <p:cNvPr id="8205" name="Text Box 19"/>
            <p:cNvSpPr txBox="1">
              <a:spLocks noChangeArrowheads="1"/>
            </p:cNvSpPr>
            <p:nvPr/>
          </p:nvSpPr>
          <p:spPr bwMode="auto">
            <a:xfrm>
              <a:off x="4464" y="350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solidFill>
                    <a:srgbClr val="0000CC"/>
                  </a:solidFill>
                  <a:latin typeface="Tahoma" pitchFamily="34" charset="0"/>
                </a:rPr>
                <a:t>I</a:t>
              </a:r>
              <a:r>
                <a:rPr lang="en-US" sz="2400" baseline="-25000">
                  <a:solidFill>
                    <a:srgbClr val="0000CC"/>
                  </a:solidFill>
                  <a:latin typeface="Tahoma" pitchFamily="34" charset="0"/>
                </a:rPr>
                <a:t>2</a:t>
              </a:r>
            </a:p>
          </p:txBody>
        </p:sp>
        <p:sp>
          <p:nvSpPr>
            <p:cNvPr id="8206" name="Line 20"/>
            <p:cNvSpPr>
              <a:spLocks noChangeShapeType="1"/>
            </p:cNvSpPr>
            <p:nvPr/>
          </p:nvSpPr>
          <p:spPr bwMode="auto">
            <a:xfrm>
              <a:off x="4608" y="2976"/>
              <a:ext cx="0" cy="576"/>
            </a:xfrm>
            <a:prstGeom prst="line">
              <a:avLst/>
            </a:prstGeom>
            <a:noFill/>
            <a:ln w="952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1"/>
          <p:cNvGrpSpPr>
            <a:grpSpLocks/>
          </p:cNvGrpSpPr>
          <p:nvPr/>
        </p:nvGrpSpPr>
        <p:grpSpPr bwMode="auto">
          <a:xfrm>
            <a:off x="6477000" y="4724400"/>
            <a:ext cx="838200" cy="793750"/>
            <a:chOff x="4080" y="2976"/>
            <a:chExt cx="528" cy="500"/>
          </a:xfrm>
        </p:grpSpPr>
        <p:sp>
          <p:nvSpPr>
            <p:cNvPr id="8203" name="Line 22"/>
            <p:cNvSpPr>
              <a:spLocks noChangeShapeType="1"/>
            </p:cNvSpPr>
            <p:nvPr/>
          </p:nvSpPr>
          <p:spPr bwMode="auto">
            <a:xfrm>
              <a:off x="4080" y="2976"/>
              <a:ext cx="528" cy="0"/>
            </a:xfrm>
            <a:prstGeom prst="line">
              <a:avLst/>
            </a:prstGeom>
            <a:noFill/>
            <a:ln w="9525">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23"/>
            <p:cNvSpPr>
              <a:spLocks noChangeShapeType="1"/>
            </p:cNvSpPr>
            <p:nvPr/>
          </p:nvSpPr>
          <p:spPr bwMode="auto">
            <a:xfrm>
              <a:off x="4080" y="3476"/>
              <a:ext cx="52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1540663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wipe(left)">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wipe(left)">
                                      <p:cBhvr>
                                        <p:cTn id="17" dur="500"/>
                                        <p:tgtEl>
                                          <p:spTgt spid="61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wipe(left)">
                                      <p:cBhvr>
                                        <p:cTn id="22" dur="500"/>
                                        <p:tgtEl>
                                          <p:spTgt spid="614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ppt_x</p:attrName>
                                        </p:attrNameLst>
                                      </p:cBhvr>
                                      <p:tavLst>
                                        <p:tav tm="0">
                                          <p:val>
                                            <p:strVal val="#ppt_x-#ppt_w/2"/>
                                          </p:val>
                                        </p:tav>
                                        <p:tav tm="100000">
                                          <p:val>
                                            <p:strVal val="#ppt_x"/>
                                          </p:val>
                                        </p:tav>
                                      </p:tavLst>
                                    </p:anim>
                                    <p:anim calcmode="lin" valueType="num">
                                      <p:cBhvr>
                                        <p:cTn id="28" dur="500" fill="hold"/>
                                        <p:tgtEl>
                                          <p:spTgt spid="6"/>
                                        </p:tgtEl>
                                        <p:attrNameLst>
                                          <p:attrName>ppt_y</p:attrName>
                                        </p:attrNameLst>
                                      </p:cBhvr>
                                      <p:tavLst>
                                        <p:tav tm="0">
                                          <p:val>
                                            <p:strVal val="#ppt_y"/>
                                          </p:val>
                                        </p:tav>
                                        <p:tav tm="100000">
                                          <p:val>
                                            <p:strVal val="#ppt_y"/>
                                          </p:val>
                                        </p:tav>
                                      </p:tavLst>
                                    </p:anim>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par>
                          <p:cTn id="35" fill="hold" nodeType="afterGroup">
                            <p:stCondLst>
                              <p:cond delay="1000"/>
                            </p:stCondLst>
                            <p:childTnLst>
                              <p:par>
                                <p:cTn id="36" presetID="18" presetClass="entr" presetSubtype="6" fill="hold" grpId="0" nodeType="afterEffect">
                                  <p:stCondLst>
                                    <p:cond delay="0"/>
                                  </p:stCondLst>
                                  <p:childTnLst>
                                    <p:set>
                                      <p:cBhvr>
                                        <p:cTn id="37" dur="1" fill="hold">
                                          <p:stCondLst>
                                            <p:cond delay="0"/>
                                          </p:stCondLst>
                                        </p:cTn>
                                        <p:tgtEl>
                                          <p:spTgt spid="61457"/>
                                        </p:tgtEl>
                                        <p:attrNameLst>
                                          <p:attrName>style.visibility</p:attrName>
                                        </p:attrNameLst>
                                      </p:cBhvr>
                                      <p:to>
                                        <p:strVal val="visible"/>
                                      </p:to>
                                    </p:set>
                                    <p:animEffect transition="in" filter="strips(downRight)">
                                      <p:cBhvr>
                                        <p:cTn id="38" dur="500"/>
                                        <p:tgtEl>
                                          <p:spTgt spid="61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2" autoUpdateAnimBg="0"/>
      <p:bldP spid="6145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Taxes and investment</a:t>
            </a:r>
          </a:p>
        </p:txBody>
      </p:sp>
      <p:sp>
        <p:nvSpPr>
          <p:cNvPr id="63491" name="Rectangle 3"/>
          <p:cNvSpPr>
            <a:spLocks noGrp="1" noChangeArrowheads="1"/>
          </p:cNvSpPr>
          <p:nvPr>
            <p:ph type="body" idx="1"/>
          </p:nvPr>
        </p:nvSpPr>
        <p:spPr>
          <a:xfrm>
            <a:off x="1563688" y="1795463"/>
            <a:ext cx="6424612" cy="2597150"/>
          </a:xfrm>
          <a:solidFill>
            <a:srgbClr val="CCFFCC"/>
          </a:solidFill>
          <a:effectLst>
            <a:outerShdw blurRad="50800" dist="38100" dir="2700000" algn="tl" rotWithShape="0">
              <a:prstClr val="black">
                <a:alpha val="40000"/>
              </a:prstClr>
            </a:outerShdw>
          </a:effectLst>
        </p:spPr>
        <p:txBody>
          <a:bodyPr/>
          <a:lstStyle/>
          <a:p>
            <a:pPr marL="55563" indent="0">
              <a:buFont typeface="Wingdings" pitchFamily="2" charset="2"/>
              <a:buNone/>
              <a:defRPr/>
            </a:pPr>
            <a:r>
              <a:rPr lang="en-US" sz="2900" dirty="0"/>
              <a:t>Two of the most important </a:t>
            </a:r>
            <a:r>
              <a:rPr lang="en-US" sz="2900" dirty="0" smtClean="0"/>
              <a:t>tax policies </a:t>
            </a:r>
            <a:r>
              <a:rPr lang="en-US" sz="2900" dirty="0"/>
              <a:t>affecting investment:</a:t>
            </a:r>
          </a:p>
          <a:p>
            <a:pPr marL="806450" lvl="1" indent="-514350">
              <a:spcBef>
                <a:spcPct val="40000"/>
              </a:spcBef>
              <a:buClr>
                <a:schemeClr val="tx1"/>
              </a:buClr>
              <a:buSzTx/>
              <a:buFontTx/>
              <a:buAutoNum type="arabicPeriod"/>
              <a:defRPr/>
            </a:pPr>
            <a:r>
              <a:rPr lang="en-US" sz="2900" dirty="0"/>
              <a:t>Corporate income tax</a:t>
            </a:r>
          </a:p>
          <a:p>
            <a:pPr marL="806450" lvl="1" indent="-514350">
              <a:spcBef>
                <a:spcPct val="40000"/>
              </a:spcBef>
              <a:buClr>
                <a:schemeClr val="tx1"/>
              </a:buClr>
              <a:buSzTx/>
              <a:buFontTx/>
              <a:buAutoNum type="arabicPeriod"/>
              <a:defRPr/>
            </a:pPr>
            <a:r>
              <a:rPr lang="en-US" sz="2900" dirty="0"/>
              <a:t>Investment tax credit</a:t>
            </a:r>
          </a:p>
        </p:txBody>
      </p:sp>
    </p:spTree>
    <p:extLst>
      <p:ext uri="{BB962C8B-B14F-4D97-AF65-F5344CB8AC3E}">
        <p14:creationId xmlns:p14="http://schemas.microsoft.com/office/powerpoint/2010/main" val="305468620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bg/>
                                          </p:spTgt>
                                        </p:tgtEl>
                                        <p:attrNameLst>
                                          <p:attrName>style.visibility</p:attrName>
                                        </p:attrNameLst>
                                      </p:cBhvr>
                                      <p:to>
                                        <p:strVal val="visible"/>
                                      </p:to>
                                    </p:set>
                                    <p:animEffect transition="in" filter="fade">
                                      <p:cBhvr>
                                        <p:cTn id="7" dur="500"/>
                                        <p:tgtEl>
                                          <p:spTgt spid="6349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491">
                                            <p:txEl>
                                              <p:pRg st="0" end="0"/>
                                            </p:txEl>
                                          </p:spTgt>
                                        </p:tgtEl>
                                        <p:attrNameLst>
                                          <p:attrName>style.visibility</p:attrName>
                                        </p:attrNameLst>
                                      </p:cBhvr>
                                      <p:to>
                                        <p:strVal val="visible"/>
                                      </p:to>
                                    </p:set>
                                    <p:animEffect transition="in" filter="fade">
                                      <p:cBhvr>
                                        <p:cTn id="10" dur="500"/>
                                        <p:tgtEl>
                                          <p:spTgt spid="6349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3491">
                                            <p:txEl>
                                              <p:pRg st="1" end="1"/>
                                            </p:txEl>
                                          </p:spTgt>
                                        </p:tgtEl>
                                        <p:attrNameLst>
                                          <p:attrName>style.visibility</p:attrName>
                                        </p:attrNameLst>
                                      </p:cBhvr>
                                      <p:to>
                                        <p:strVal val="visible"/>
                                      </p:to>
                                    </p:set>
                                    <p:animEffect transition="in" filter="wipe(left)">
                                      <p:cBhvr>
                                        <p:cTn id="15" dur="500"/>
                                        <p:tgtEl>
                                          <p:spTgt spid="6349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3491">
                                            <p:txEl>
                                              <p:pRg st="2" end="2"/>
                                            </p:txEl>
                                          </p:spTgt>
                                        </p:tgtEl>
                                        <p:attrNameLst>
                                          <p:attrName>style.visibility</p:attrName>
                                        </p:attrNameLst>
                                      </p:cBhvr>
                                      <p:to>
                                        <p:strVal val="visible"/>
                                      </p:to>
                                    </p:set>
                                    <p:animEffect transition="in" filter="wipe(left)">
                                      <p:cBhvr>
                                        <p:cTn id="20" dur="500"/>
                                        <p:tgtEl>
                                          <p:spTgt spid="63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3"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525463" y="236538"/>
            <a:ext cx="8343900" cy="857250"/>
          </a:xfrm>
        </p:spPr>
        <p:txBody>
          <a:bodyPr/>
          <a:lstStyle/>
          <a:p>
            <a:r>
              <a:rPr lang="en-US" sz="3200" dirty="0" smtClean="0"/>
              <a:t>Corporate income tax:  A tax on profits</a:t>
            </a:r>
          </a:p>
        </p:txBody>
      </p:sp>
      <p:sp>
        <p:nvSpPr>
          <p:cNvPr id="29699" name="Rectangle 5"/>
          <p:cNvSpPr>
            <a:spLocks noGrp="1" noChangeArrowheads="1"/>
          </p:cNvSpPr>
          <p:nvPr>
            <p:ph type="body" idx="1"/>
          </p:nvPr>
        </p:nvSpPr>
        <p:spPr>
          <a:xfrm>
            <a:off x="438150" y="974725"/>
            <a:ext cx="8386763" cy="5546725"/>
          </a:xfrm>
        </p:spPr>
        <p:txBody>
          <a:bodyPr/>
          <a:lstStyle/>
          <a:p>
            <a:pPr marL="0" indent="0">
              <a:spcBef>
                <a:spcPct val="20000"/>
              </a:spcBef>
              <a:buFont typeface="Wingdings" pitchFamily="2" charset="2"/>
              <a:buNone/>
            </a:pPr>
            <a:r>
              <a:rPr lang="en-US" sz="2700" dirty="0" smtClean="0"/>
              <a:t>Impact on investment depends on definition of “profit.”</a:t>
            </a:r>
          </a:p>
          <a:p>
            <a:pPr marL="400050" lvl="1">
              <a:lnSpc>
                <a:spcPct val="105000"/>
              </a:lnSpc>
              <a:spcBef>
                <a:spcPts val="900"/>
              </a:spcBef>
            </a:pPr>
            <a:r>
              <a:rPr lang="en-US" dirty="0" smtClean="0"/>
              <a:t>In our definition (rental price minus cost of capital), depreciation cost is measured using current price of capital, and the CIT would not affect investment.</a:t>
            </a:r>
          </a:p>
          <a:p>
            <a:pPr marL="400050" lvl="1">
              <a:lnSpc>
                <a:spcPct val="105000"/>
              </a:lnSpc>
              <a:spcBef>
                <a:spcPts val="900"/>
              </a:spcBef>
            </a:pPr>
            <a:r>
              <a:rPr lang="en-US" dirty="0" smtClean="0"/>
              <a:t>But, the legal definition uses the historical price of capital.</a:t>
            </a:r>
          </a:p>
          <a:p>
            <a:pPr marL="400050" lvl="1">
              <a:lnSpc>
                <a:spcPct val="105000"/>
              </a:lnSpc>
              <a:spcBef>
                <a:spcPts val="900"/>
              </a:spcBef>
            </a:pPr>
            <a:r>
              <a:rPr lang="en-US" dirty="0" smtClean="0"/>
              <a:t>If </a:t>
            </a:r>
            <a:r>
              <a:rPr lang="en-US" b="1" i="1" dirty="0" smtClean="0"/>
              <a:t>P</a:t>
            </a:r>
            <a:r>
              <a:rPr lang="en-US" b="1" baseline="-25000" dirty="0" smtClean="0"/>
              <a:t>K</a:t>
            </a:r>
            <a:r>
              <a:rPr lang="en-US" dirty="0" smtClean="0"/>
              <a:t> rises over time, then the legal definition understates the true cost and overstates profit,</a:t>
            </a:r>
          </a:p>
          <a:p>
            <a:pPr marL="400050" lvl="1">
              <a:lnSpc>
                <a:spcPct val="105000"/>
              </a:lnSpc>
              <a:spcBef>
                <a:spcPts val="600"/>
              </a:spcBef>
              <a:buFont typeface="Wingdings" pitchFamily="2" charset="2"/>
              <a:buNone/>
            </a:pPr>
            <a:r>
              <a:rPr lang="en-US" dirty="0" smtClean="0"/>
              <a:t>	so firms could be taxed even if their true economic profit is zero.</a:t>
            </a:r>
          </a:p>
          <a:p>
            <a:pPr marL="0" indent="0">
              <a:spcBef>
                <a:spcPct val="20000"/>
              </a:spcBef>
              <a:buFont typeface="Wingdings" pitchFamily="2" charset="2"/>
              <a:buNone/>
            </a:pPr>
            <a:r>
              <a:rPr lang="en-US" sz="2700" dirty="0" smtClean="0"/>
              <a:t>Thus, corporate income tax discourages investment.</a:t>
            </a:r>
          </a:p>
        </p:txBody>
      </p:sp>
    </p:spTree>
    <p:extLst>
      <p:ext uri="{BB962C8B-B14F-4D97-AF65-F5344CB8AC3E}">
        <p14:creationId xmlns:p14="http://schemas.microsoft.com/office/powerpoint/2010/main" val="23767098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smtClean="0"/>
              <a:t>The Investment Tax Credit (ITC)</a:t>
            </a:r>
          </a:p>
        </p:txBody>
      </p:sp>
      <p:sp>
        <p:nvSpPr>
          <p:cNvPr id="30723" name="Rectangle 5"/>
          <p:cNvSpPr>
            <a:spLocks noGrp="1" noChangeArrowheads="1"/>
          </p:cNvSpPr>
          <p:nvPr>
            <p:ph type="body" idx="1"/>
          </p:nvPr>
        </p:nvSpPr>
        <p:spPr/>
        <p:txBody>
          <a:bodyPr/>
          <a:lstStyle/>
          <a:p>
            <a:r>
              <a:rPr lang="en-US" dirty="0" smtClean="0"/>
              <a:t>The ITC reduces a firm’s taxes by a certain amount for each dollar it spends on capital.</a:t>
            </a:r>
          </a:p>
          <a:p>
            <a:r>
              <a:rPr lang="en-US" dirty="0" smtClean="0"/>
              <a:t>Hence, the ITC effectively reduces </a:t>
            </a:r>
            <a:r>
              <a:rPr lang="en-US" b="1" i="1" dirty="0" smtClean="0"/>
              <a:t>P</a:t>
            </a:r>
            <a:r>
              <a:rPr lang="en-US" b="1" baseline="-25000" dirty="0" smtClean="0"/>
              <a:t>K</a:t>
            </a:r>
            <a:r>
              <a:rPr lang="en-US" sz="800" dirty="0" smtClean="0"/>
              <a:t> </a:t>
            </a:r>
            <a:r>
              <a:rPr lang="en-US" dirty="0" smtClean="0"/>
              <a:t>,</a:t>
            </a:r>
          </a:p>
          <a:p>
            <a:pPr>
              <a:spcBef>
                <a:spcPts val="900"/>
              </a:spcBef>
              <a:buFont typeface="Wingdings" pitchFamily="2" charset="2"/>
              <a:buNone/>
            </a:pPr>
            <a:r>
              <a:rPr lang="en-US" dirty="0" smtClean="0"/>
              <a:t>	which increases the profit rate and the incentive to invest.  </a:t>
            </a:r>
          </a:p>
        </p:txBody>
      </p:sp>
    </p:spTree>
    <p:extLst>
      <p:ext uri="{BB962C8B-B14F-4D97-AF65-F5344CB8AC3E}">
        <p14:creationId xmlns:p14="http://schemas.microsoft.com/office/powerpoint/2010/main" val="98840181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leading theories to explain each type of investment</a:t>
            </a:r>
          </a:p>
          <a:p>
            <a:pPr>
              <a:buClr>
                <a:schemeClr val="tx1">
                  <a:lumMod val="50000"/>
                  <a:lumOff val="50000"/>
                </a:schemeClr>
              </a:buClr>
            </a:pPr>
            <a:r>
              <a:rPr lang="en-US" sz="2700" dirty="0"/>
              <a:t>why investment is negatively related to the interest rate</a:t>
            </a:r>
          </a:p>
          <a:p>
            <a:pPr>
              <a:buClr>
                <a:schemeClr val="tx1">
                  <a:lumMod val="50000"/>
                  <a:lumOff val="50000"/>
                </a:schemeClr>
              </a:buClr>
            </a:pPr>
            <a:r>
              <a:rPr lang="en-US" sz="2700" dirty="0"/>
              <a:t>things that shift the investment function</a:t>
            </a:r>
          </a:p>
          <a:p>
            <a:pPr>
              <a:buClr>
                <a:schemeClr val="tx1">
                  <a:lumMod val="50000"/>
                  <a:lumOff val="50000"/>
                </a:schemeClr>
              </a:buClr>
            </a:pPr>
            <a:r>
              <a:rPr lang="en-US" sz="2700" dirty="0"/>
              <a:t>why investment rises during booms and falls during recessions</a:t>
            </a:r>
          </a:p>
          <a:p>
            <a:pPr>
              <a:buClr>
                <a:schemeClr val="tx1">
                  <a:lumMod val="50000"/>
                  <a:lumOff val="50000"/>
                </a:schemeClr>
              </a:buClr>
            </a:pPr>
            <a:endParaRPr lang="en-US" sz="2700" dirty="0"/>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Grp="1" noChangeArrowheads="1"/>
          </p:cNvSpPr>
          <p:nvPr>
            <p:ph type="title"/>
          </p:nvPr>
        </p:nvSpPr>
        <p:spPr/>
        <p:txBody>
          <a:bodyPr/>
          <a:lstStyle/>
          <a:p>
            <a:r>
              <a:rPr lang="en-US" smtClean="0"/>
              <a:t>Tobin’s </a:t>
            </a:r>
            <a:r>
              <a:rPr lang="en-US" i="1" smtClean="0"/>
              <a:t>q</a:t>
            </a:r>
          </a:p>
        </p:txBody>
      </p:sp>
      <p:sp>
        <p:nvSpPr>
          <p:cNvPr id="9220" name="Rectangle 6"/>
          <p:cNvSpPr>
            <a:spLocks noGrp="1" noChangeArrowheads="1"/>
          </p:cNvSpPr>
          <p:nvPr>
            <p:ph type="body" idx="1"/>
          </p:nvPr>
        </p:nvSpPr>
        <p:spPr>
          <a:xfrm>
            <a:off x="457200" y="2422525"/>
            <a:ext cx="8229600" cy="3946525"/>
          </a:xfrm>
        </p:spPr>
        <p:txBody>
          <a:bodyPr/>
          <a:lstStyle/>
          <a:p>
            <a:pPr>
              <a:spcBef>
                <a:spcPct val="35000"/>
              </a:spcBef>
            </a:pPr>
            <a:r>
              <a:rPr lang="en-US" sz="2600" smtClean="0"/>
              <a:t>numerator:  the stock market value of the economy’s capital stock.</a:t>
            </a:r>
          </a:p>
          <a:p>
            <a:pPr>
              <a:spcBef>
                <a:spcPct val="35000"/>
              </a:spcBef>
            </a:pPr>
            <a:r>
              <a:rPr lang="en-US" sz="2600" smtClean="0"/>
              <a:t>denominator:  the actual cost to replace the capital goods that were purchased when the stock was issued.</a:t>
            </a:r>
          </a:p>
          <a:p>
            <a:pPr>
              <a:spcBef>
                <a:spcPct val="35000"/>
              </a:spcBef>
            </a:pPr>
            <a:r>
              <a:rPr lang="en-US" sz="2600" smtClean="0"/>
              <a:t>If </a:t>
            </a:r>
            <a:r>
              <a:rPr lang="en-US" sz="2600" b="1" i="1" smtClean="0"/>
              <a:t>q</a:t>
            </a:r>
            <a:r>
              <a:rPr lang="en-US" sz="1100" smtClean="0"/>
              <a:t> </a:t>
            </a:r>
            <a:r>
              <a:rPr lang="en-US" sz="2600" smtClean="0"/>
              <a:t> &gt; 1, firms buy more capital to raise the market value of their firms.</a:t>
            </a:r>
          </a:p>
          <a:p>
            <a:pPr>
              <a:spcBef>
                <a:spcPct val="35000"/>
              </a:spcBef>
            </a:pPr>
            <a:r>
              <a:rPr lang="en-US" sz="2600" smtClean="0"/>
              <a:t>If </a:t>
            </a:r>
            <a:r>
              <a:rPr lang="en-US" sz="2600" b="1" i="1" smtClean="0"/>
              <a:t>q</a:t>
            </a:r>
            <a:r>
              <a:rPr lang="en-US" sz="1100" smtClean="0"/>
              <a:t> </a:t>
            </a:r>
            <a:r>
              <a:rPr lang="en-US" sz="2600" smtClean="0"/>
              <a:t> &lt; 1, firms do not replace capital as it wears out.</a:t>
            </a:r>
          </a:p>
        </p:txBody>
      </p:sp>
      <p:graphicFrame>
        <p:nvGraphicFramePr>
          <p:cNvPr id="9218" name="Object 2"/>
          <p:cNvGraphicFramePr>
            <a:graphicFrameLocks noChangeAspect="1"/>
          </p:cNvGraphicFramePr>
          <p:nvPr/>
        </p:nvGraphicFramePr>
        <p:xfrm>
          <a:off x="1504950" y="1397000"/>
          <a:ext cx="6321425" cy="963613"/>
        </p:xfrm>
        <a:graphic>
          <a:graphicData uri="http://schemas.openxmlformats.org/presentationml/2006/ole">
            <mc:AlternateContent xmlns:mc="http://schemas.openxmlformats.org/markup-compatibility/2006">
              <mc:Choice xmlns:v="urn:schemas-microsoft-com:vml" Requires="v">
                <p:oleObj spid="_x0000_s9231" name="Equation" r:id="rId4" imgW="2831760" imgH="431640" progId="Equation.DSMT4">
                  <p:embed/>
                </p:oleObj>
              </mc:Choice>
              <mc:Fallback>
                <p:oleObj name="Equation" r:id="rId4" imgW="283176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950" y="1397000"/>
                        <a:ext cx="6321425"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232333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Grp="1" noChangeArrowheads="1"/>
          </p:cNvSpPr>
          <p:nvPr>
            <p:ph type="title"/>
          </p:nvPr>
        </p:nvSpPr>
        <p:spPr/>
        <p:txBody>
          <a:bodyPr/>
          <a:lstStyle/>
          <a:p>
            <a:r>
              <a:rPr lang="en-US" sz="3000" dirty="0" smtClean="0"/>
              <a:t>Relation between </a:t>
            </a:r>
            <a:r>
              <a:rPr lang="en-US" sz="3000" i="1" dirty="0" smtClean="0"/>
              <a:t>q</a:t>
            </a:r>
            <a:r>
              <a:rPr lang="en-US" sz="1100" dirty="0" smtClean="0"/>
              <a:t> </a:t>
            </a:r>
            <a:r>
              <a:rPr lang="en-US" sz="3000" dirty="0" smtClean="0"/>
              <a:t> theory and neoclassical theory</a:t>
            </a:r>
          </a:p>
        </p:txBody>
      </p:sp>
      <p:sp>
        <p:nvSpPr>
          <p:cNvPr id="10244" name="Rectangle 6"/>
          <p:cNvSpPr>
            <a:spLocks noGrp="1" noChangeArrowheads="1"/>
          </p:cNvSpPr>
          <p:nvPr>
            <p:ph type="body" idx="1"/>
          </p:nvPr>
        </p:nvSpPr>
        <p:spPr>
          <a:xfrm>
            <a:off x="457200" y="2500313"/>
            <a:ext cx="8229600" cy="3689350"/>
          </a:xfrm>
        </p:spPr>
        <p:txBody>
          <a:bodyPr/>
          <a:lstStyle/>
          <a:p>
            <a:r>
              <a:rPr lang="en-US" sz="2600" smtClean="0"/>
              <a:t>The stock market value of capital depends on the current &amp; expected future profits of capital. </a:t>
            </a:r>
          </a:p>
          <a:p>
            <a:r>
              <a:rPr lang="en-US" sz="2600" smtClean="0"/>
              <a:t>If </a:t>
            </a:r>
            <a:r>
              <a:rPr lang="en-US" sz="2600" i="1" smtClean="0"/>
              <a:t>MPK</a:t>
            </a:r>
            <a:r>
              <a:rPr lang="en-US" sz="2600" smtClean="0"/>
              <a:t> &gt; cost of capital, then profit rate is high, which drives up the stock market value of the firms, which implies a high value of </a:t>
            </a:r>
            <a:r>
              <a:rPr lang="en-US" sz="2600" b="1" i="1" smtClean="0"/>
              <a:t>q</a:t>
            </a:r>
            <a:r>
              <a:rPr lang="en-US" sz="2600" smtClean="0"/>
              <a:t>.  </a:t>
            </a:r>
          </a:p>
          <a:p>
            <a:r>
              <a:rPr lang="en-US" sz="2600" smtClean="0"/>
              <a:t>If </a:t>
            </a:r>
            <a:r>
              <a:rPr lang="en-US" sz="2600" i="1" smtClean="0"/>
              <a:t>MPK</a:t>
            </a:r>
            <a:r>
              <a:rPr lang="en-US" sz="2600" smtClean="0"/>
              <a:t> &lt; cost of capital, then firms are incurring losses, so their stock market values fall, so </a:t>
            </a:r>
            <a:r>
              <a:rPr lang="en-US" sz="2600" b="1" i="1" smtClean="0"/>
              <a:t>q</a:t>
            </a:r>
            <a:r>
              <a:rPr lang="en-US" sz="2600" smtClean="0"/>
              <a:t> is low. </a:t>
            </a:r>
          </a:p>
        </p:txBody>
      </p:sp>
      <p:graphicFrame>
        <p:nvGraphicFramePr>
          <p:cNvPr id="10242" name="Object 2"/>
          <p:cNvGraphicFramePr>
            <a:graphicFrameLocks noChangeAspect="1"/>
          </p:cNvGraphicFramePr>
          <p:nvPr/>
        </p:nvGraphicFramePr>
        <p:xfrm>
          <a:off x="1504950" y="1397000"/>
          <a:ext cx="6321425" cy="963613"/>
        </p:xfrm>
        <a:graphic>
          <a:graphicData uri="http://schemas.openxmlformats.org/presentationml/2006/ole">
            <mc:AlternateContent xmlns:mc="http://schemas.openxmlformats.org/markup-compatibility/2006">
              <mc:Choice xmlns:v="urn:schemas-microsoft-com:vml" Requires="v">
                <p:oleObj spid="_x0000_s10255" name="Equation" r:id="rId4" imgW="2831760" imgH="431640" progId="Equation.DSMT4">
                  <p:embed/>
                </p:oleObj>
              </mc:Choice>
              <mc:Fallback>
                <p:oleObj name="Equation" r:id="rId4" imgW="283176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950" y="1397000"/>
                        <a:ext cx="6321425"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80076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6"/>
          <p:cNvSpPr>
            <a:spLocks noGrp="1" noChangeArrowheads="1"/>
          </p:cNvSpPr>
          <p:nvPr>
            <p:ph type="title"/>
          </p:nvPr>
        </p:nvSpPr>
        <p:spPr/>
        <p:txBody>
          <a:bodyPr/>
          <a:lstStyle/>
          <a:p>
            <a:r>
              <a:rPr lang="en-US" smtClean="0"/>
              <a:t>The stock market and GDP</a:t>
            </a:r>
          </a:p>
        </p:txBody>
      </p:sp>
      <p:sp>
        <p:nvSpPr>
          <p:cNvPr id="73735" name="Rectangle 7"/>
          <p:cNvSpPr>
            <a:spLocks noGrp="1" noChangeArrowheads="1"/>
          </p:cNvSpPr>
          <p:nvPr>
            <p:ph type="body" idx="1"/>
          </p:nvPr>
        </p:nvSpPr>
        <p:spPr>
          <a:xfrm>
            <a:off x="534988" y="1392238"/>
            <a:ext cx="7204075" cy="1112837"/>
          </a:xfrm>
        </p:spPr>
        <p:txBody>
          <a:bodyPr/>
          <a:lstStyle/>
          <a:p>
            <a:pPr marL="0" indent="0">
              <a:buFont typeface="Wingdings" pitchFamily="2" charset="2"/>
              <a:buNone/>
            </a:pPr>
            <a:r>
              <a:rPr lang="en-US" i="1" smtClean="0"/>
              <a:t>Reasons for a relationship between the </a:t>
            </a:r>
            <a:br>
              <a:rPr lang="en-US" i="1" smtClean="0"/>
            </a:br>
            <a:r>
              <a:rPr lang="en-US" i="1" smtClean="0"/>
              <a:t>stock market and GDP:</a:t>
            </a:r>
          </a:p>
        </p:txBody>
      </p:sp>
      <p:sp>
        <p:nvSpPr>
          <p:cNvPr id="73732" name="Rectangle 4"/>
          <p:cNvSpPr>
            <a:spLocks noChangeArrowheads="1"/>
          </p:cNvSpPr>
          <p:nvPr/>
        </p:nvSpPr>
        <p:spPr bwMode="auto">
          <a:xfrm>
            <a:off x="504825" y="2541588"/>
            <a:ext cx="7315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04813" indent="-404813">
              <a:lnSpc>
                <a:spcPct val="105000"/>
              </a:lnSpc>
              <a:spcBef>
                <a:spcPct val="10000"/>
              </a:spcBef>
              <a:buClr>
                <a:srgbClr val="008080"/>
              </a:buClr>
              <a:buSzPct val="120000"/>
              <a:buFont typeface="Wingdings" pitchFamily="2" charset="2"/>
              <a:buNone/>
            </a:pPr>
            <a:r>
              <a:rPr lang="en-US" sz="2600">
                <a:solidFill>
                  <a:schemeClr val="accent2"/>
                </a:solidFill>
              </a:rPr>
              <a:t>1.</a:t>
            </a:r>
            <a:r>
              <a:rPr lang="en-US" sz="2800"/>
              <a:t>	A wave of pessimism about future profitability of capital would:</a:t>
            </a:r>
          </a:p>
          <a:p>
            <a:pPr marL="1023938" lvl="1" indent="-331788">
              <a:lnSpc>
                <a:spcPct val="105000"/>
              </a:lnSpc>
              <a:spcBef>
                <a:spcPct val="10000"/>
              </a:spcBef>
              <a:buClr>
                <a:schemeClr val="folHlink"/>
              </a:buClr>
              <a:buSzPct val="110000"/>
              <a:buFont typeface="Wingdings" pitchFamily="2" charset="2"/>
              <a:buChar char="§"/>
            </a:pPr>
            <a:r>
              <a:rPr lang="en-US" sz="2800"/>
              <a:t>cause stock prices to fall</a:t>
            </a:r>
          </a:p>
          <a:p>
            <a:pPr marL="1023938" lvl="1" indent="-331788">
              <a:lnSpc>
                <a:spcPct val="105000"/>
              </a:lnSpc>
              <a:spcBef>
                <a:spcPct val="10000"/>
              </a:spcBef>
              <a:buClr>
                <a:schemeClr val="folHlink"/>
              </a:buClr>
              <a:buSzPct val="110000"/>
              <a:buFont typeface="Wingdings" pitchFamily="2" charset="2"/>
              <a:buChar char="§"/>
            </a:pPr>
            <a:r>
              <a:rPr lang="en-US" sz="2800"/>
              <a:t>cause Tobin’s </a:t>
            </a:r>
            <a:r>
              <a:rPr lang="en-US" sz="2800" i="1"/>
              <a:t>q</a:t>
            </a:r>
            <a:r>
              <a:rPr lang="en-US" sz="2800"/>
              <a:t>  to fall </a:t>
            </a:r>
          </a:p>
          <a:p>
            <a:pPr marL="1023938" lvl="1" indent="-331788">
              <a:lnSpc>
                <a:spcPct val="105000"/>
              </a:lnSpc>
              <a:spcBef>
                <a:spcPct val="10000"/>
              </a:spcBef>
              <a:buClr>
                <a:schemeClr val="folHlink"/>
              </a:buClr>
              <a:buSzPct val="110000"/>
              <a:buFont typeface="Wingdings" pitchFamily="2" charset="2"/>
              <a:buChar char="§"/>
            </a:pPr>
            <a:r>
              <a:rPr lang="en-US" sz="2800"/>
              <a:t>shift the investment function down</a:t>
            </a:r>
          </a:p>
          <a:p>
            <a:pPr marL="1023938" lvl="1" indent="-331788">
              <a:lnSpc>
                <a:spcPct val="105000"/>
              </a:lnSpc>
              <a:spcBef>
                <a:spcPct val="10000"/>
              </a:spcBef>
              <a:buClr>
                <a:schemeClr val="folHlink"/>
              </a:buClr>
              <a:buSzPct val="110000"/>
              <a:buFont typeface="Wingdings" pitchFamily="2" charset="2"/>
              <a:buChar char="§"/>
            </a:pPr>
            <a:r>
              <a:rPr lang="en-US" sz="2800"/>
              <a:t>cause a negative aggregate demand shock</a:t>
            </a:r>
          </a:p>
        </p:txBody>
      </p:sp>
    </p:spTree>
    <p:extLst>
      <p:ext uri="{BB962C8B-B14F-4D97-AF65-F5344CB8AC3E}">
        <p14:creationId xmlns:p14="http://schemas.microsoft.com/office/powerpoint/2010/main" val="35112199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5">
                                            <p:txEl>
                                              <p:pRg st="0" end="0"/>
                                            </p:txEl>
                                          </p:spTgt>
                                        </p:tgtEl>
                                        <p:attrNameLst>
                                          <p:attrName>style.visibility</p:attrName>
                                        </p:attrNameLst>
                                      </p:cBhvr>
                                      <p:to>
                                        <p:strVal val="visible"/>
                                      </p:to>
                                    </p:set>
                                    <p:animEffect transition="in" filter="wipe(left)">
                                      <p:cBhvr>
                                        <p:cTn id="7" dur="500"/>
                                        <p:tgtEl>
                                          <p:spTgt spid="737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2">
                                            <p:txEl>
                                              <p:pRg st="0" end="0"/>
                                            </p:txEl>
                                          </p:spTgt>
                                        </p:tgtEl>
                                        <p:attrNameLst>
                                          <p:attrName>style.visibility</p:attrName>
                                        </p:attrNameLst>
                                      </p:cBhvr>
                                      <p:to>
                                        <p:strVal val="visible"/>
                                      </p:to>
                                    </p:set>
                                    <p:animEffect transition="in" filter="wipe(left)">
                                      <p:cBhvr>
                                        <p:cTn id="12" dur="500"/>
                                        <p:tgtEl>
                                          <p:spTgt spid="737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2">
                                            <p:txEl>
                                              <p:pRg st="1" end="1"/>
                                            </p:txEl>
                                          </p:spTgt>
                                        </p:tgtEl>
                                        <p:attrNameLst>
                                          <p:attrName>style.visibility</p:attrName>
                                        </p:attrNameLst>
                                      </p:cBhvr>
                                      <p:to>
                                        <p:strVal val="visible"/>
                                      </p:to>
                                    </p:set>
                                    <p:animEffect transition="in" filter="wipe(left)">
                                      <p:cBhvr>
                                        <p:cTn id="17" dur="500"/>
                                        <p:tgtEl>
                                          <p:spTgt spid="737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2">
                                            <p:txEl>
                                              <p:pRg st="2" end="2"/>
                                            </p:txEl>
                                          </p:spTgt>
                                        </p:tgtEl>
                                        <p:attrNameLst>
                                          <p:attrName>style.visibility</p:attrName>
                                        </p:attrNameLst>
                                      </p:cBhvr>
                                      <p:to>
                                        <p:strVal val="visible"/>
                                      </p:to>
                                    </p:set>
                                    <p:animEffect transition="in" filter="wipe(left)">
                                      <p:cBhvr>
                                        <p:cTn id="22" dur="500"/>
                                        <p:tgtEl>
                                          <p:spTgt spid="7373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2">
                                            <p:txEl>
                                              <p:pRg st="3" end="3"/>
                                            </p:txEl>
                                          </p:spTgt>
                                        </p:tgtEl>
                                        <p:attrNameLst>
                                          <p:attrName>style.visibility</p:attrName>
                                        </p:attrNameLst>
                                      </p:cBhvr>
                                      <p:to>
                                        <p:strVal val="visible"/>
                                      </p:to>
                                    </p:set>
                                    <p:animEffect transition="in" filter="wipe(left)">
                                      <p:cBhvr>
                                        <p:cTn id="27" dur="500"/>
                                        <p:tgtEl>
                                          <p:spTgt spid="7373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732">
                                            <p:txEl>
                                              <p:pRg st="4" end="4"/>
                                            </p:txEl>
                                          </p:spTgt>
                                        </p:tgtEl>
                                        <p:attrNameLst>
                                          <p:attrName>style.visibility</p:attrName>
                                        </p:attrNameLst>
                                      </p:cBhvr>
                                      <p:to>
                                        <p:strVal val="visible"/>
                                      </p:to>
                                    </p:set>
                                    <p:animEffect transition="in" filter="wipe(left)">
                                      <p:cBhvr>
                                        <p:cTn id="32" dur="500"/>
                                        <p:tgtEl>
                                          <p:spTgt spid="737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uild="p"/>
      <p:bldP spid="73732"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The stock market and GDP</a:t>
            </a:r>
          </a:p>
        </p:txBody>
      </p:sp>
      <p:sp>
        <p:nvSpPr>
          <p:cNvPr id="32771" name="Rectangle 3"/>
          <p:cNvSpPr>
            <a:spLocks noGrp="1" noChangeArrowheads="1"/>
          </p:cNvSpPr>
          <p:nvPr>
            <p:ph type="body" idx="1"/>
          </p:nvPr>
        </p:nvSpPr>
        <p:spPr>
          <a:xfrm>
            <a:off x="534988" y="1392238"/>
            <a:ext cx="7204075" cy="1112837"/>
          </a:xfrm>
        </p:spPr>
        <p:txBody>
          <a:bodyPr/>
          <a:lstStyle/>
          <a:p>
            <a:pPr marL="0" indent="0">
              <a:buFont typeface="Wingdings" pitchFamily="2" charset="2"/>
              <a:buNone/>
            </a:pPr>
            <a:r>
              <a:rPr lang="en-US" i="1" smtClean="0"/>
              <a:t>Reasons for a relationship between the </a:t>
            </a:r>
            <a:br>
              <a:rPr lang="en-US" i="1" smtClean="0"/>
            </a:br>
            <a:r>
              <a:rPr lang="en-US" i="1" smtClean="0"/>
              <a:t>stock market and GDP:</a:t>
            </a:r>
          </a:p>
        </p:txBody>
      </p:sp>
      <p:sp>
        <p:nvSpPr>
          <p:cNvPr id="134148" name="Rectangle 4"/>
          <p:cNvSpPr>
            <a:spLocks noChangeArrowheads="1"/>
          </p:cNvSpPr>
          <p:nvPr/>
        </p:nvSpPr>
        <p:spPr bwMode="auto">
          <a:xfrm>
            <a:off x="504825" y="2541588"/>
            <a:ext cx="7315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04813" indent="-404813">
              <a:lnSpc>
                <a:spcPct val="105000"/>
              </a:lnSpc>
              <a:spcBef>
                <a:spcPct val="10000"/>
              </a:spcBef>
              <a:buClr>
                <a:srgbClr val="008080"/>
              </a:buClr>
              <a:buSzPct val="120000"/>
              <a:buFont typeface="Wingdings" pitchFamily="2" charset="2"/>
              <a:buNone/>
            </a:pPr>
            <a:r>
              <a:rPr lang="en-US" sz="2600">
                <a:solidFill>
                  <a:schemeClr val="accent2"/>
                </a:solidFill>
              </a:rPr>
              <a:t>2.</a:t>
            </a:r>
            <a:r>
              <a:rPr lang="en-US" sz="2800"/>
              <a:t>	A fall in stock prices would:</a:t>
            </a:r>
          </a:p>
          <a:p>
            <a:pPr marL="1023938" lvl="1" indent="-331788">
              <a:lnSpc>
                <a:spcPct val="105000"/>
              </a:lnSpc>
              <a:spcBef>
                <a:spcPct val="10000"/>
              </a:spcBef>
              <a:buClr>
                <a:schemeClr val="folHlink"/>
              </a:buClr>
              <a:buSzPct val="110000"/>
              <a:buFont typeface="Wingdings" pitchFamily="2" charset="2"/>
              <a:buChar char="§"/>
            </a:pPr>
            <a:r>
              <a:rPr lang="en-US" sz="2800"/>
              <a:t>reduce household wealth</a:t>
            </a:r>
          </a:p>
          <a:p>
            <a:pPr marL="1023938" lvl="1" indent="-331788">
              <a:lnSpc>
                <a:spcPct val="105000"/>
              </a:lnSpc>
              <a:spcBef>
                <a:spcPct val="10000"/>
              </a:spcBef>
              <a:buClr>
                <a:schemeClr val="folHlink"/>
              </a:buClr>
              <a:buSzPct val="110000"/>
              <a:buFont typeface="Wingdings" pitchFamily="2" charset="2"/>
              <a:buChar char="§"/>
            </a:pPr>
            <a:r>
              <a:rPr lang="en-US" sz="2800"/>
              <a:t>shift the consumption function down</a:t>
            </a:r>
          </a:p>
          <a:p>
            <a:pPr marL="1023938" lvl="1" indent="-331788">
              <a:lnSpc>
                <a:spcPct val="105000"/>
              </a:lnSpc>
              <a:spcBef>
                <a:spcPct val="10000"/>
              </a:spcBef>
              <a:buClr>
                <a:schemeClr val="folHlink"/>
              </a:buClr>
              <a:buSzPct val="110000"/>
              <a:buFont typeface="Wingdings" pitchFamily="2" charset="2"/>
              <a:buChar char="§"/>
            </a:pPr>
            <a:r>
              <a:rPr lang="en-US" sz="2800"/>
              <a:t>cause a negative aggregate demand shock</a:t>
            </a:r>
          </a:p>
        </p:txBody>
      </p:sp>
    </p:spTree>
    <p:extLst>
      <p:ext uri="{BB962C8B-B14F-4D97-AF65-F5344CB8AC3E}">
        <p14:creationId xmlns:p14="http://schemas.microsoft.com/office/powerpoint/2010/main" val="25141523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8">
                                            <p:txEl>
                                              <p:pRg st="0" end="0"/>
                                            </p:txEl>
                                          </p:spTgt>
                                        </p:tgtEl>
                                        <p:attrNameLst>
                                          <p:attrName>style.visibility</p:attrName>
                                        </p:attrNameLst>
                                      </p:cBhvr>
                                      <p:to>
                                        <p:strVal val="visible"/>
                                      </p:to>
                                    </p:set>
                                    <p:animEffect transition="in" filter="wipe(left)">
                                      <p:cBhvr>
                                        <p:cTn id="7" dur="500"/>
                                        <p:tgtEl>
                                          <p:spTgt spid="134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8">
                                            <p:txEl>
                                              <p:pRg st="1" end="1"/>
                                            </p:txEl>
                                          </p:spTgt>
                                        </p:tgtEl>
                                        <p:attrNameLst>
                                          <p:attrName>style.visibility</p:attrName>
                                        </p:attrNameLst>
                                      </p:cBhvr>
                                      <p:to>
                                        <p:strVal val="visible"/>
                                      </p:to>
                                    </p:set>
                                    <p:animEffect transition="in" filter="wipe(left)">
                                      <p:cBhvr>
                                        <p:cTn id="12" dur="500"/>
                                        <p:tgtEl>
                                          <p:spTgt spid="1341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48">
                                            <p:txEl>
                                              <p:pRg st="2" end="2"/>
                                            </p:txEl>
                                          </p:spTgt>
                                        </p:tgtEl>
                                        <p:attrNameLst>
                                          <p:attrName>style.visibility</p:attrName>
                                        </p:attrNameLst>
                                      </p:cBhvr>
                                      <p:to>
                                        <p:strVal val="visible"/>
                                      </p:to>
                                    </p:set>
                                    <p:animEffect transition="in" filter="wipe(left)">
                                      <p:cBhvr>
                                        <p:cTn id="17" dur="500"/>
                                        <p:tgtEl>
                                          <p:spTgt spid="1341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48">
                                            <p:txEl>
                                              <p:pRg st="3" end="3"/>
                                            </p:txEl>
                                          </p:spTgt>
                                        </p:tgtEl>
                                        <p:attrNameLst>
                                          <p:attrName>style.visibility</p:attrName>
                                        </p:attrNameLst>
                                      </p:cBhvr>
                                      <p:to>
                                        <p:strVal val="visible"/>
                                      </p:to>
                                    </p:set>
                                    <p:animEffect transition="in" filter="wipe(left)">
                                      <p:cBhvr>
                                        <p:cTn id="22" dur="500"/>
                                        <p:tgtEl>
                                          <p:spTgt spid="134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The stock market and GDP</a:t>
            </a:r>
          </a:p>
        </p:txBody>
      </p:sp>
      <p:sp>
        <p:nvSpPr>
          <p:cNvPr id="33795" name="Rectangle 3"/>
          <p:cNvSpPr>
            <a:spLocks noGrp="1" noChangeArrowheads="1"/>
          </p:cNvSpPr>
          <p:nvPr>
            <p:ph type="body" idx="1"/>
          </p:nvPr>
        </p:nvSpPr>
        <p:spPr>
          <a:xfrm>
            <a:off x="534988" y="1392238"/>
            <a:ext cx="7204075" cy="1112837"/>
          </a:xfrm>
        </p:spPr>
        <p:txBody>
          <a:bodyPr/>
          <a:lstStyle/>
          <a:p>
            <a:pPr marL="0" indent="0">
              <a:buFont typeface="Wingdings" pitchFamily="2" charset="2"/>
              <a:buNone/>
            </a:pPr>
            <a:r>
              <a:rPr lang="en-US" i="1" smtClean="0"/>
              <a:t>Reasons for a relationship between the </a:t>
            </a:r>
            <a:br>
              <a:rPr lang="en-US" i="1" smtClean="0"/>
            </a:br>
            <a:r>
              <a:rPr lang="en-US" i="1" smtClean="0"/>
              <a:t>stock market and GDP:</a:t>
            </a:r>
          </a:p>
        </p:txBody>
      </p:sp>
      <p:sp>
        <p:nvSpPr>
          <p:cNvPr id="136196" name="Rectangle 4"/>
          <p:cNvSpPr>
            <a:spLocks noChangeArrowheads="1"/>
          </p:cNvSpPr>
          <p:nvPr/>
        </p:nvSpPr>
        <p:spPr bwMode="auto">
          <a:xfrm>
            <a:off x="504825" y="2541588"/>
            <a:ext cx="7315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04813" indent="-404813">
              <a:lnSpc>
                <a:spcPct val="105000"/>
              </a:lnSpc>
              <a:spcBef>
                <a:spcPct val="25000"/>
              </a:spcBef>
              <a:buClr>
                <a:srgbClr val="008080"/>
              </a:buClr>
              <a:buSzPct val="120000"/>
              <a:buFont typeface="Wingdings" pitchFamily="2" charset="2"/>
              <a:buNone/>
            </a:pPr>
            <a:r>
              <a:rPr lang="en-US" sz="2600">
                <a:solidFill>
                  <a:schemeClr val="accent2"/>
                </a:solidFill>
              </a:rPr>
              <a:t>3.</a:t>
            </a:r>
            <a:r>
              <a:rPr lang="en-US" sz="2800"/>
              <a:t>	A fall in stock prices might reflect bad news about technological progress and long-run economic growth. </a:t>
            </a:r>
          </a:p>
          <a:p>
            <a:pPr marL="404813" indent="-404813">
              <a:lnSpc>
                <a:spcPct val="105000"/>
              </a:lnSpc>
              <a:spcBef>
                <a:spcPct val="25000"/>
              </a:spcBef>
              <a:buClr>
                <a:srgbClr val="008080"/>
              </a:buClr>
              <a:buSzPct val="120000"/>
              <a:buFont typeface="Wingdings" pitchFamily="2" charset="2"/>
              <a:buNone/>
            </a:pPr>
            <a:r>
              <a:rPr lang="en-US" sz="2800"/>
              <a:t>	This implies that aggregate supply and full-employment output will be expanding more slowly than people had expected.</a:t>
            </a:r>
          </a:p>
        </p:txBody>
      </p:sp>
    </p:spTree>
    <p:extLst>
      <p:ext uri="{BB962C8B-B14F-4D97-AF65-F5344CB8AC3E}">
        <p14:creationId xmlns:p14="http://schemas.microsoft.com/office/powerpoint/2010/main" val="127749794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6">
                                            <p:txEl>
                                              <p:pRg st="0" end="0"/>
                                            </p:txEl>
                                          </p:spTgt>
                                        </p:tgtEl>
                                        <p:attrNameLst>
                                          <p:attrName>style.visibility</p:attrName>
                                        </p:attrNameLst>
                                      </p:cBhvr>
                                      <p:to>
                                        <p:strVal val="visible"/>
                                      </p:to>
                                    </p:set>
                                    <p:animEffect transition="in" filter="wipe(left)">
                                      <p:cBhvr>
                                        <p:cTn id="7" dur="500"/>
                                        <p:tgtEl>
                                          <p:spTgt spid="136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6">
                                            <p:txEl>
                                              <p:pRg st="1" end="1"/>
                                            </p:txEl>
                                          </p:spTgt>
                                        </p:tgtEl>
                                        <p:attrNameLst>
                                          <p:attrName>style.visibility</p:attrName>
                                        </p:attrNameLst>
                                      </p:cBhvr>
                                      <p:to>
                                        <p:strVal val="visible"/>
                                      </p:to>
                                    </p:set>
                                    <p:animEffect transition="in" filter="wipe(left)">
                                      <p:cBhvr>
                                        <p:cTn id="12" dur="500"/>
                                        <p:tgtEl>
                                          <p:spTgt spid="1361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3736146334"/>
              </p:ext>
            </p:extLst>
          </p:nvPr>
        </p:nvGraphicFramePr>
        <p:xfrm>
          <a:off x="986589" y="1143000"/>
          <a:ext cx="7170822"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34819" name="Title 1"/>
          <p:cNvSpPr>
            <a:spLocks noGrp="1"/>
          </p:cNvSpPr>
          <p:nvPr>
            <p:ph type="title"/>
          </p:nvPr>
        </p:nvSpPr>
        <p:spPr>
          <a:xfrm>
            <a:off x="466725" y="236538"/>
            <a:ext cx="8245475" cy="828675"/>
          </a:xfrm>
        </p:spPr>
        <p:txBody>
          <a:bodyPr/>
          <a:lstStyle/>
          <a:p>
            <a:r>
              <a:rPr lang="en-US" sz="3200" dirty="0" smtClean="0">
                <a:solidFill>
                  <a:srgbClr val="336699"/>
                </a:solidFill>
              </a:rPr>
              <a:t>The stock market and GDP</a:t>
            </a:r>
          </a:p>
        </p:txBody>
      </p:sp>
      <p:sp>
        <p:nvSpPr>
          <p:cNvPr id="34821" name="Text Box 77"/>
          <p:cNvSpPr txBox="1">
            <a:spLocks noChangeArrowheads="1"/>
          </p:cNvSpPr>
          <p:nvPr/>
        </p:nvSpPr>
        <p:spPr bwMode="auto">
          <a:xfrm>
            <a:off x="25400" y="1173298"/>
            <a:ext cx="12033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000" dirty="0">
                <a:solidFill>
                  <a:srgbClr val="000000"/>
                </a:solidFill>
              </a:rPr>
              <a:t>Percent change </a:t>
            </a:r>
            <a:br>
              <a:rPr lang="en-US" sz="2000" dirty="0">
                <a:solidFill>
                  <a:srgbClr val="000000"/>
                </a:solidFill>
              </a:rPr>
            </a:br>
            <a:r>
              <a:rPr lang="en-US" sz="2000" dirty="0">
                <a:solidFill>
                  <a:srgbClr val="000000"/>
                </a:solidFill>
              </a:rPr>
              <a:t>from</a:t>
            </a:r>
            <a:br>
              <a:rPr lang="en-US" sz="2000" dirty="0">
                <a:solidFill>
                  <a:srgbClr val="000000"/>
                </a:solidFill>
              </a:rPr>
            </a:br>
            <a:r>
              <a:rPr lang="en-US" sz="2000" dirty="0">
                <a:solidFill>
                  <a:srgbClr val="000000"/>
                </a:solidFill>
              </a:rPr>
              <a:t> 1 year </a:t>
            </a:r>
            <a:br>
              <a:rPr lang="en-US" sz="2000" dirty="0">
                <a:solidFill>
                  <a:srgbClr val="000000"/>
                </a:solidFill>
              </a:rPr>
            </a:br>
            <a:r>
              <a:rPr lang="en-US" sz="2000" dirty="0">
                <a:solidFill>
                  <a:srgbClr val="000000"/>
                </a:solidFill>
              </a:rPr>
              <a:t>earlier</a:t>
            </a:r>
          </a:p>
        </p:txBody>
      </p:sp>
      <p:sp>
        <p:nvSpPr>
          <p:cNvPr id="34822" name="Text Box 78"/>
          <p:cNvSpPr txBox="1">
            <a:spLocks noChangeArrowheads="1"/>
          </p:cNvSpPr>
          <p:nvPr/>
        </p:nvSpPr>
        <p:spPr bwMode="auto">
          <a:xfrm>
            <a:off x="7931150" y="1136785"/>
            <a:ext cx="12033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dirty="0">
                <a:solidFill>
                  <a:srgbClr val="000000"/>
                </a:solidFill>
              </a:rPr>
              <a:t>Percent change </a:t>
            </a:r>
            <a:br>
              <a:rPr lang="en-US" sz="2000" dirty="0">
                <a:solidFill>
                  <a:srgbClr val="000000"/>
                </a:solidFill>
              </a:rPr>
            </a:br>
            <a:r>
              <a:rPr lang="en-US" sz="2000" dirty="0">
                <a:solidFill>
                  <a:srgbClr val="000000"/>
                </a:solidFill>
              </a:rPr>
              <a:t>from</a:t>
            </a:r>
            <a:br>
              <a:rPr lang="en-US" sz="2000" dirty="0">
                <a:solidFill>
                  <a:srgbClr val="000000"/>
                </a:solidFill>
              </a:rPr>
            </a:br>
            <a:r>
              <a:rPr lang="en-US" sz="2000" dirty="0">
                <a:solidFill>
                  <a:srgbClr val="000000"/>
                </a:solidFill>
              </a:rPr>
              <a:t>1 year </a:t>
            </a:r>
            <a:br>
              <a:rPr lang="en-US" sz="2000" dirty="0">
                <a:solidFill>
                  <a:srgbClr val="000000"/>
                </a:solidFill>
              </a:rPr>
            </a:br>
            <a:r>
              <a:rPr lang="en-US" sz="2000" dirty="0">
                <a:solidFill>
                  <a:srgbClr val="000000"/>
                </a:solidFill>
              </a:rPr>
              <a:t>earlier</a:t>
            </a:r>
          </a:p>
        </p:txBody>
      </p:sp>
      <p:sp>
        <p:nvSpPr>
          <p:cNvPr id="8" name="Text Box 81"/>
          <p:cNvSpPr txBox="1">
            <a:spLocks noChangeArrowheads="1"/>
          </p:cNvSpPr>
          <p:nvPr/>
        </p:nvSpPr>
        <p:spPr bwMode="auto">
          <a:xfrm>
            <a:off x="1876070" y="5761073"/>
            <a:ext cx="3289300" cy="452438"/>
          </a:xfrm>
          <a:prstGeom prst="rect">
            <a:avLst/>
          </a:prstGeom>
          <a:solidFill>
            <a:schemeClr val="bg1"/>
          </a:solidFill>
          <a:ln w="9525">
            <a:solidFill>
              <a:srgbClr val="0000FF"/>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dirty="0">
                <a:solidFill>
                  <a:srgbClr val="000000"/>
                </a:solidFill>
              </a:rPr>
              <a:t>Stock prices (left scale)</a:t>
            </a:r>
          </a:p>
        </p:txBody>
      </p:sp>
      <p:sp>
        <p:nvSpPr>
          <p:cNvPr id="7" name="Text Box 82"/>
          <p:cNvSpPr txBox="1">
            <a:spLocks noChangeArrowheads="1"/>
          </p:cNvSpPr>
          <p:nvPr/>
        </p:nvSpPr>
        <p:spPr bwMode="auto">
          <a:xfrm>
            <a:off x="4255542" y="1384100"/>
            <a:ext cx="3209925" cy="452438"/>
          </a:xfrm>
          <a:prstGeom prst="rect">
            <a:avLst/>
          </a:prstGeom>
          <a:solidFill>
            <a:schemeClr val="bg1"/>
          </a:solidFill>
          <a:ln w="9525">
            <a:solidFill>
              <a:srgbClr val="FF00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dirty="0">
                <a:solidFill>
                  <a:srgbClr val="000000"/>
                </a:solidFill>
              </a:rPr>
              <a:t>Real GDP (right scale)</a:t>
            </a:r>
          </a:p>
        </p:txBody>
      </p:sp>
    </p:spTree>
    <p:extLst>
      <p:ext uri="{BB962C8B-B14F-4D97-AF65-F5344CB8AC3E}">
        <p14:creationId xmlns:p14="http://schemas.microsoft.com/office/powerpoint/2010/main" val="2551029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2900" dirty="0" smtClean="0"/>
              <a:t>Alternative views of the stock market:  </a:t>
            </a:r>
            <a:br>
              <a:rPr lang="en-US" sz="2900" dirty="0" smtClean="0"/>
            </a:br>
            <a:r>
              <a:rPr lang="en-US" sz="2900" dirty="0" smtClean="0"/>
              <a:t>The efficient markets hypothesis</a:t>
            </a:r>
          </a:p>
        </p:txBody>
      </p:sp>
      <p:sp>
        <p:nvSpPr>
          <p:cNvPr id="35843" name="Rectangle 3"/>
          <p:cNvSpPr>
            <a:spLocks noGrp="1" noChangeArrowheads="1"/>
          </p:cNvSpPr>
          <p:nvPr>
            <p:ph type="body" idx="1"/>
          </p:nvPr>
        </p:nvSpPr>
        <p:spPr>
          <a:xfrm>
            <a:off x="457200" y="1422400"/>
            <a:ext cx="8229600" cy="5108575"/>
          </a:xfrm>
        </p:spPr>
        <p:txBody>
          <a:bodyPr/>
          <a:lstStyle/>
          <a:p>
            <a:pPr>
              <a:lnSpc>
                <a:spcPct val="100000"/>
              </a:lnSpc>
              <a:spcBef>
                <a:spcPct val="40000"/>
              </a:spcBef>
            </a:pPr>
            <a:r>
              <a:rPr lang="en-US" sz="2700" b="1" dirty="0" smtClean="0">
                <a:solidFill>
                  <a:srgbClr val="CC0000"/>
                </a:solidFill>
              </a:rPr>
              <a:t>Efficient markets hypothesis (EMH):</a:t>
            </a:r>
            <a:r>
              <a:rPr lang="en-US" sz="2700" dirty="0" smtClean="0"/>
              <a:t/>
            </a:r>
            <a:br>
              <a:rPr lang="en-US" sz="2700" dirty="0" smtClean="0"/>
            </a:br>
            <a:r>
              <a:rPr lang="en-US" sz="2700" dirty="0" smtClean="0"/>
              <a:t>The market price of a company’s stock is the fully rational valuation of the company, </a:t>
            </a:r>
            <a:br>
              <a:rPr lang="en-US" sz="2700" dirty="0" smtClean="0"/>
            </a:br>
            <a:r>
              <a:rPr lang="en-US" sz="2700" dirty="0" smtClean="0"/>
              <a:t>given current information about the company’s business prospects.  </a:t>
            </a:r>
          </a:p>
          <a:p>
            <a:pPr>
              <a:lnSpc>
                <a:spcPct val="100000"/>
              </a:lnSpc>
              <a:spcBef>
                <a:spcPct val="40000"/>
              </a:spcBef>
            </a:pPr>
            <a:r>
              <a:rPr lang="en-US" sz="2700" dirty="0" smtClean="0"/>
              <a:t>Stock market is </a:t>
            </a:r>
            <a:r>
              <a:rPr lang="en-US" sz="2700" b="1" dirty="0" err="1" smtClean="0">
                <a:solidFill>
                  <a:srgbClr val="CC0000"/>
                </a:solidFill>
              </a:rPr>
              <a:t>informationally</a:t>
            </a:r>
            <a:r>
              <a:rPr lang="en-US" sz="2700" b="1" dirty="0" smtClean="0">
                <a:solidFill>
                  <a:srgbClr val="CC0000"/>
                </a:solidFill>
              </a:rPr>
              <a:t> efficient</a:t>
            </a:r>
            <a:r>
              <a:rPr lang="en-US" sz="2700" dirty="0" smtClean="0"/>
              <a:t>: </a:t>
            </a:r>
            <a:br>
              <a:rPr lang="en-US" sz="2700" dirty="0" smtClean="0"/>
            </a:br>
            <a:r>
              <a:rPr lang="en-US" sz="2700" dirty="0" smtClean="0"/>
              <a:t>each stock price reflects all available information about the stock.  </a:t>
            </a:r>
          </a:p>
          <a:p>
            <a:pPr>
              <a:lnSpc>
                <a:spcPct val="100000"/>
              </a:lnSpc>
              <a:spcBef>
                <a:spcPct val="40000"/>
              </a:spcBef>
            </a:pPr>
            <a:r>
              <a:rPr lang="en-US" sz="2700" dirty="0" smtClean="0"/>
              <a:t>Implies that stock prices should follow a </a:t>
            </a:r>
            <a:r>
              <a:rPr lang="en-US" sz="2700" b="1" dirty="0" smtClean="0">
                <a:solidFill>
                  <a:srgbClr val="CC0000"/>
                </a:solidFill>
              </a:rPr>
              <a:t>random walk</a:t>
            </a:r>
            <a:r>
              <a:rPr lang="en-US" sz="2700" dirty="0" smtClean="0"/>
              <a:t> (be unpredictable) and should only change as new information arrives.  </a:t>
            </a:r>
          </a:p>
        </p:txBody>
      </p:sp>
    </p:spTree>
    <p:extLst>
      <p:ext uri="{BB962C8B-B14F-4D97-AF65-F5344CB8AC3E}">
        <p14:creationId xmlns:p14="http://schemas.microsoft.com/office/powerpoint/2010/main" val="35648828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r>
              <a:rPr lang="en-US" sz="2900" smtClean="0"/>
              <a:t>Alternative views of the stock market:  Keynes’s “beauty contest”</a:t>
            </a:r>
          </a:p>
        </p:txBody>
      </p:sp>
      <p:sp>
        <p:nvSpPr>
          <p:cNvPr id="36867" name="Rectangle 5"/>
          <p:cNvSpPr>
            <a:spLocks noGrp="1" noChangeArrowheads="1"/>
          </p:cNvSpPr>
          <p:nvPr>
            <p:ph type="body" idx="1"/>
          </p:nvPr>
        </p:nvSpPr>
        <p:spPr>
          <a:xfrm>
            <a:off x="468313" y="1477963"/>
            <a:ext cx="8347075" cy="4941887"/>
          </a:xfrm>
        </p:spPr>
        <p:txBody>
          <a:bodyPr/>
          <a:lstStyle/>
          <a:p>
            <a:pPr>
              <a:spcBef>
                <a:spcPct val="40000"/>
              </a:spcBef>
            </a:pPr>
            <a:r>
              <a:rPr lang="en-US" sz="2700" dirty="0" smtClean="0"/>
              <a:t>Idea based on newspaper beauty contest in which </a:t>
            </a:r>
            <a:br>
              <a:rPr lang="en-US" sz="2700" dirty="0" smtClean="0"/>
            </a:br>
            <a:r>
              <a:rPr lang="en-US" sz="2700" dirty="0" smtClean="0"/>
              <a:t>a reader wins a prize if he or she picks the women most frequently selected by other readers as </a:t>
            </a:r>
            <a:br>
              <a:rPr lang="en-US" sz="2700" dirty="0" smtClean="0"/>
            </a:br>
            <a:r>
              <a:rPr lang="en-US" sz="2700" dirty="0" smtClean="0"/>
              <a:t>most beautiful.  </a:t>
            </a:r>
          </a:p>
          <a:p>
            <a:pPr>
              <a:spcBef>
                <a:spcPct val="40000"/>
              </a:spcBef>
            </a:pPr>
            <a:r>
              <a:rPr lang="en-US" sz="2700" dirty="0" smtClean="0"/>
              <a:t>Keynes proposed that stock prices reflect people’s views about what other people think will happen to stock prices; the best investors could outguess mass psychology.  </a:t>
            </a:r>
          </a:p>
          <a:p>
            <a:pPr>
              <a:spcBef>
                <a:spcPct val="40000"/>
              </a:spcBef>
            </a:pPr>
            <a:r>
              <a:rPr lang="en-US" sz="2700" dirty="0" smtClean="0"/>
              <a:t>Keynes believed stock prices reflect irrational waves of pessimism/optimism (“animal spirits”).</a:t>
            </a:r>
          </a:p>
        </p:txBody>
      </p:sp>
    </p:spTree>
    <p:extLst>
      <p:ext uri="{BB962C8B-B14F-4D97-AF65-F5344CB8AC3E}">
        <p14:creationId xmlns:p14="http://schemas.microsoft.com/office/powerpoint/2010/main" val="34185607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2900" smtClean="0"/>
              <a:t>Alternative views of the stock market:  </a:t>
            </a:r>
            <a:br>
              <a:rPr lang="en-US" sz="2900" smtClean="0"/>
            </a:br>
            <a:r>
              <a:rPr lang="en-US" sz="2900" smtClean="0"/>
              <a:t>EMH vs. Keynes’s beauty contest</a:t>
            </a:r>
          </a:p>
        </p:txBody>
      </p:sp>
      <p:sp>
        <p:nvSpPr>
          <p:cNvPr id="37891" name="Rectangle 3"/>
          <p:cNvSpPr>
            <a:spLocks noGrp="1" noChangeArrowheads="1"/>
          </p:cNvSpPr>
          <p:nvPr>
            <p:ph type="body" idx="1"/>
          </p:nvPr>
        </p:nvSpPr>
        <p:spPr/>
        <p:txBody>
          <a:bodyPr/>
          <a:lstStyle/>
          <a:p>
            <a:pPr>
              <a:buFont typeface="Wingdings" pitchFamily="2" charset="2"/>
              <a:buNone/>
            </a:pPr>
            <a:r>
              <a:rPr lang="en-US" dirty="0" smtClean="0"/>
              <a:t>Both views persist.  </a:t>
            </a:r>
          </a:p>
          <a:p>
            <a:r>
              <a:rPr lang="en-US" dirty="0" smtClean="0"/>
              <a:t>There is evidence for the EMH and random-walk theory </a:t>
            </a:r>
            <a:r>
              <a:rPr lang="en-US" sz="2600" i="1" dirty="0" smtClean="0"/>
              <a:t>(see p.508)</a:t>
            </a:r>
            <a:r>
              <a:rPr lang="en-US" dirty="0" smtClean="0"/>
              <a:t>.  </a:t>
            </a:r>
          </a:p>
          <a:p>
            <a:r>
              <a:rPr lang="en-US" dirty="0" smtClean="0"/>
              <a:t>Yet, some stock market movements do not seem to rationally reflect new information.  </a:t>
            </a:r>
          </a:p>
          <a:p>
            <a:endParaRPr lang="en-US" dirty="0" smtClean="0"/>
          </a:p>
        </p:txBody>
      </p:sp>
    </p:spTree>
    <p:extLst>
      <p:ext uri="{BB962C8B-B14F-4D97-AF65-F5344CB8AC3E}">
        <p14:creationId xmlns:p14="http://schemas.microsoft.com/office/powerpoint/2010/main" val="39453084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smtClean="0"/>
              <a:t>Financing constraints</a:t>
            </a:r>
          </a:p>
        </p:txBody>
      </p:sp>
      <p:sp>
        <p:nvSpPr>
          <p:cNvPr id="38915" name="Rectangle 5"/>
          <p:cNvSpPr>
            <a:spLocks noGrp="1" noChangeArrowheads="1"/>
          </p:cNvSpPr>
          <p:nvPr>
            <p:ph type="body" idx="1"/>
          </p:nvPr>
        </p:nvSpPr>
        <p:spPr>
          <a:xfrm>
            <a:off x="457200" y="1169988"/>
            <a:ext cx="8464550" cy="5146675"/>
          </a:xfrm>
        </p:spPr>
        <p:txBody>
          <a:bodyPr/>
          <a:lstStyle/>
          <a:p>
            <a:pPr>
              <a:spcBef>
                <a:spcPct val="41000"/>
              </a:spcBef>
            </a:pPr>
            <a:r>
              <a:rPr lang="en-US" sz="2700" dirty="0" smtClean="0"/>
              <a:t>Neoclassical theory assumes firms can borrow to buy capital whenever doing so is profitable.</a:t>
            </a:r>
          </a:p>
          <a:p>
            <a:pPr>
              <a:spcBef>
                <a:spcPct val="41000"/>
              </a:spcBef>
            </a:pPr>
            <a:r>
              <a:rPr lang="en-US" sz="2700" dirty="0" smtClean="0"/>
              <a:t>But some firms face </a:t>
            </a:r>
            <a:r>
              <a:rPr lang="en-US" sz="2700" b="1" dirty="0" smtClean="0">
                <a:solidFill>
                  <a:srgbClr val="CC0000"/>
                </a:solidFill>
              </a:rPr>
              <a:t>financing constraints</a:t>
            </a:r>
            <a:r>
              <a:rPr lang="en-US" sz="2700" dirty="0" smtClean="0"/>
              <a:t>:  </a:t>
            </a:r>
            <a:br>
              <a:rPr lang="en-US" sz="2700" dirty="0" smtClean="0"/>
            </a:br>
            <a:r>
              <a:rPr lang="en-US" sz="2700" dirty="0" smtClean="0"/>
              <a:t>limits on the amounts they can borrow </a:t>
            </a:r>
            <a:br>
              <a:rPr lang="en-US" sz="2700" dirty="0" smtClean="0"/>
            </a:br>
            <a:r>
              <a:rPr lang="en-US" sz="2700" dirty="0" smtClean="0"/>
              <a:t>(or otherwise raise in financial markets).</a:t>
            </a:r>
          </a:p>
          <a:p>
            <a:pPr>
              <a:spcBef>
                <a:spcPct val="41000"/>
              </a:spcBef>
            </a:pPr>
            <a:r>
              <a:rPr lang="en-US" sz="2700" dirty="0" smtClean="0"/>
              <a:t>A recession reduces current profits. </a:t>
            </a:r>
            <a:br>
              <a:rPr lang="en-US" sz="2700" dirty="0" smtClean="0"/>
            </a:br>
            <a:r>
              <a:rPr lang="en-US" sz="2700" dirty="0" smtClean="0"/>
              <a:t>If future profits expected to be high, </a:t>
            </a:r>
            <a:br>
              <a:rPr lang="en-US" sz="2700" dirty="0" smtClean="0"/>
            </a:br>
            <a:r>
              <a:rPr lang="en-US" sz="2700" dirty="0" smtClean="0"/>
              <a:t>investment might be worthwhile.  </a:t>
            </a:r>
            <a:br>
              <a:rPr lang="en-US" sz="2700" dirty="0" smtClean="0"/>
            </a:br>
            <a:r>
              <a:rPr lang="en-US" sz="2700" dirty="0" smtClean="0"/>
              <a:t>But if firm faces financing constraints and current profits are low, firm might be unable to obtain funds.  </a:t>
            </a:r>
          </a:p>
        </p:txBody>
      </p:sp>
    </p:spTree>
    <p:extLst>
      <p:ext uri="{BB962C8B-B14F-4D97-AF65-F5344CB8AC3E}">
        <p14:creationId xmlns:p14="http://schemas.microsoft.com/office/powerpoint/2010/main" val="220388734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smtClean="0"/>
              <a:t>Three types of investment</a:t>
            </a:r>
          </a:p>
        </p:txBody>
      </p:sp>
      <p:sp>
        <p:nvSpPr>
          <p:cNvPr id="22531" name="Rectangle 5"/>
          <p:cNvSpPr>
            <a:spLocks noGrp="1" noChangeArrowheads="1"/>
          </p:cNvSpPr>
          <p:nvPr>
            <p:ph type="body" idx="1"/>
          </p:nvPr>
        </p:nvSpPr>
        <p:spPr/>
        <p:txBody>
          <a:bodyPr/>
          <a:lstStyle/>
          <a:p>
            <a:r>
              <a:rPr lang="en-US" b="1" dirty="0" smtClean="0">
                <a:solidFill>
                  <a:srgbClr val="CC0000"/>
                </a:solidFill>
              </a:rPr>
              <a:t>Business fixed investment</a:t>
            </a:r>
            <a:r>
              <a:rPr lang="en-US" dirty="0" smtClean="0"/>
              <a:t>:</a:t>
            </a:r>
            <a:br>
              <a:rPr lang="en-US" dirty="0" smtClean="0"/>
            </a:br>
            <a:r>
              <a:rPr lang="en-US" dirty="0" smtClean="0"/>
              <a:t>businesses’ spending on equipment and structures for use in production.</a:t>
            </a:r>
          </a:p>
          <a:p>
            <a:r>
              <a:rPr lang="en-US" b="1" dirty="0" smtClean="0">
                <a:solidFill>
                  <a:srgbClr val="CC0000"/>
                </a:solidFill>
              </a:rPr>
              <a:t>Residential investment</a:t>
            </a:r>
            <a:r>
              <a:rPr lang="en-US" dirty="0" smtClean="0"/>
              <a:t>:</a:t>
            </a:r>
            <a:br>
              <a:rPr lang="en-US" dirty="0" smtClean="0"/>
            </a:br>
            <a:r>
              <a:rPr lang="en-US" dirty="0" smtClean="0"/>
              <a:t>purchases of new housing units </a:t>
            </a:r>
            <a:br>
              <a:rPr lang="en-US" dirty="0" smtClean="0"/>
            </a:br>
            <a:r>
              <a:rPr lang="en-US" dirty="0" smtClean="0"/>
              <a:t>(either by occupants or landlords).</a:t>
            </a:r>
          </a:p>
          <a:p>
            <a:r>
              <a:rPr lang="en-US" b="1" dirty="0" smtClean="0">
                <a:solidFill>
                  <a:srgbClr val="CC0000"/>
                </a:solidFill>
              </a:rPr>
              <a:t>Inventory investment</a:t>
            </a:r>
            <a:r>
              <a:rPr lang="en-US" dirty="0" smtClean="0"/>
              <a:t>:</a:t>
            </a:r>
            <a:br>
              <a:rPr lang="en-US" dirty="0" smtClean="0"/>
            </a:br>
            <a:r>
              <a:rPr lang="en-US" dirty="0" smtClean="0"/>
              <a:t>the value of the change in inventories </a:t>
            </a:r>
            <a:br>
              <a:rPr lang="en-US" dirty="0" smtClean="0"/>
            </a:br>
            <a:r>
              <a:rPr lang="en-US" dirty="0" smtClean="0"/>
              <a:t>of finished goods, materials and supplies, </a:t>
            </a:r>
            <a:br>
              <a:rPr lang="en-US" dirty="0" smtClean="0"/>
            </a:br>
            <a:r>
              <a:rPr lang="en-US" dirty="0" smtClean="0"/>
              <a:t>and work in progress.</a:t>
            </a:r>
          </a:p>
        </p:txBody>
      </p:sp>
    </p:spTree>
    <p:extLst>
      <p:ext uri="{BB962C8B-B14F-4D97-AF65-F5344CB8AC3E}">
        <p14:creationId xmlns:p14="http://schemas.microsoft.com/office/powerpoint/2010/main" val="38528198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smtClean="0"/>
              <a:t>Residential investment</a:t>
            </a:r>
          </a:p>
        </p:txBody>
      </p:sp>
      <p:sp>
        <p:nvSpPr>
          <p:cNvPr id="39939" name="Rectangle 5"/>
          <p:cNvSpPr>
            <a:spLocks noGrp="1" noChangeArrowheads="1"/>
          </p:cNvSpPr>
          <p:nvPr>
            <p:ph type="body" idx="1"/>
          </p:nvPr>
        </p:nvSpPr>
        <p:spPr/>
        <p:txBody>
          <a:bodyPr/>
          <a:lstStyle/>
          <a:p>
            <a:pPr>
              <a:lnSpc>
                <a:spcPct val="115000"/>
              </a:lnSpc>
              <a:spcBef>
                <a:spcPct val="60000"/>
              </a:spcBef>
            </a:pPr>
            <a:r>
              <a:rPr lang="en-US" smtClean="0"/>
              <a:t>The flow of new residential investment, </a:t>
            </a:r>
            <a:r>
              <a:rPr lang="en-US" b="1" i="1" smtClean="0">
                <a:latin typeface="Tahoma" pitchFamily="34" charset="0"/>
              </a:rPr>
              <a:t>I</a:t>
            </a:r>
            <a:r>
              <a:rPr lang="en-US" b="1" i="1" baseline="-25000" smtClean="0"/>
              <a:t>H</a:t>
            </a:r>
            <a:r>
              <a:rPr lang="en-US" smtClean="0"/>
              <a:t> , depends on the relative price of housing </a:t>
            </a:r>
            <a:r>
              <a:rPr lang="en-US" b="1" i="1" smtClean="0"/>
              <a:t>P</a:t>
            </a:r>
            <a:r>
              <a:rPr lang="en-US" b="1" i="1" baseline="-25000" smtClean="0"/>
              <a:t>H</a:t>
            </a:r>
            <a:r>
              <a:rPr lang="en-US" sz="1100" smtClean="0"/>
              <a:t> </a:t>
            </a:r>
            <a:r>
              <a:rPr lang="en-US" smtClean="0"/>
              <a:t>/</a:t>
            </a:r>
            <a:r>
              <a:rPr lang="en-US" b="1" i="1" smtClean="0"/>
              <a:t>P</a:t>
            </a:r>
            <a:r>
              <a:rPr lang="en-US" smtClean="0"/>
              <a:t>.  </a:t>
            </a:r>
          </a:p>
          <a:p>
            <a:pPr>
              <a:lnSpc>
                <a:spcPct val="115000"/>
              </a:lnSpc>
              <a:spcBef>
                <a:spcPct val="60000"/>
              </a:spcBef>
            </a:pPr>
            <a:r>
              <a:rPr lang="en-US" b="1" i="1" smtClean="0"/>
              <a:t>P</a:t>
            </a:r>
            <a:r>
              <a:rPr lang="en-US" b="1" i="1" baseline="-25000" smtClean="0"/>
              <a:t>H</a:t>
            </a:r>
            <a:r>
              <a:rPr lang="en-US" sz="1100" smtClean="0"/>
              <a:t> </a:t>
            </a:r>
            <a:r>
              <a:rPr lang="en-US" smtClean="0"/>
              <a:t>/</a:t>
            </a:r>
            <a:r>
              <a:rPr lang="en-US" b="1" i="1" smtClean="0"/>
              <a:t>P</a:t>
            </a:r>
            <a:r>
              <a:rPr lang="en-US" smtClean="0"/>
              <a:t>  determined by supply and demand in the market for existing houses.  </a:t>
            </a:r>
          </a:p>
        </p:txBody>
      </p:sp>
    </p:spTree>
    <p:extLst>
      <p:ext uri="{BB962C8B-B14F-4D97-AF65-F5344CB8AC3E}">
        <p14:creationId xmlns:p14="http://schemas.microsoft.com/office/powerpoint/2010/main" val="79965492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8"/>
          <p:cNvSpPr>
            <a:spLocks noGrp="1" noChangeArrowheads="1"/>
          </p:cNvSpPr>
          <p:nvPr>
            <p:ph type="title"/>
          </p:nvPr>
        </p:nvSpPr>
        <p:spPr/>
        <p:txBody>
          <a:bodyPr/>
          <a:lstStyle/>
          <a:p>
            <a:r>
              <a:rPr lang="en-US" sz="2900" smtClean="0"/>
              <a:t>How residential investment is determined</a:t>
            </a:r>
          </a:p>
        </p:txBody>
      </p:sp>
      <p:grpSp>
        <p:nvGrpSpPr>
          <p:cNvPr id="11268" name="Group 3"/>
          <p:cNvGrpSpPr>
            <a:grpSpLocks/>
          </p:cNvGrpSpPr>
          <p:nvPr/>
        </p:nvGrpSpPr>
        <p:grpSpPr bwMode="auto">
          <a:xfrm>
            <a:off x="990600" y="2366963"/>
            <a:ext cx="2819400" cy="2971800"/>
            <a:chOff x="2640" y="1056"/>
            <a:chExt cx="2496" cy="2112"/>
          </a:xfrm>
        </p:grpSpPr>
        <p:sp>
          <p:nvSpPr>
            <p:cNvPr id="11280" name="Line 4"/>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5"/>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9" name="Text Box 6"/>
          <p:cNvSpPr txBox="1">
            <a:spLocks noChangeArrowheads="1"/>
          </p:cNvSpPr>
          <p:nvPr/>
        </p:nvSpPr>
        <p:spPr bwMode="auto">
          <a:xfrm>
            <a:off x="3733800" y="5230813"/>
            <a:ext cx="609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pPr>
            <a:r>
              <a:rPr lang="en-US" sz="2300" i="1">
                <a:latin typeface="Tahoma" pitchFamily="34" charset="0"/>
              </a:rPr>
              <a:t>K</a:t>
            </a:r>
            <a:r>
              <a:rPr lang="en-US" sz="2300" i="1" baseline="-25000">
                <a:latin typeface="Tahoma" pitchFamily="34" charset="0"/>
              </a:rPr>
              <a:t>H</a:t>
            </a:r>
            <a:r>
              <a:rPr lang="en-US" sz="2300"/>
              <a:t> </a:t>
            </a:r>
            <a:endParaRPr lang="en-US" sz="2300">
              <a:latin typeface="Tahoma" pitchFamily="34" charset="0"/>
            </a:endParaRPr>
          </a:p>
        </p:txBody>
      </p:sp>
      <p:sp>
        <p:nvSpPr>
          <p:cNvPr id="11270" name="Line 7"/>
          <p:cNvSpPr>
            <a:spLocks noChangeShapeType="1"/>
          </p:cNvSpPr>
          <p:nvPr/>
        </p:nvSpPr>
        <p:spPr bwMode="auto">
          <a:xfrm flipV="1">
            <a:off x="2255838" y="2462213"/>
            <a:ext cx="0" cy="2870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71" name="Group 8"/>
          <p:cNvGrpSpPr>
            <a:grpSpLocks/>
          </p:cNvGrpSpPr>
          <p:nvPr/>
        </p:nvGrpSpPr>
        <p:grpSpPr bwMode="auto">
          <a:xfrm>
            <a:off x="1281113" y="1976438"/>
            <a:ext cx="3505200" cy="3281362"/>
            <a:chOff x="768" y="1053"/>
            <a:chExt cx="1968" cy="2067"/>
          </a:xfrm>
        </p:grpSpPr>
        <p:sp>
          <p:nvSpPr>
            <p:cNvPr id="11278" name="Arc 9"/>
            <p:cNvSpPr>
              <a:spLocks/>
            </p:cNvSpPr>
            <p:nvPr/>
          </p:nvSpPr>
          <p:spPr bwMode="auto">
            <a:xfrm flipH="1" flipV="1">
              <a:off x="768" y="1053"/>
              <a:ext cx="1344" cy="1923"/>
            </a:xfrm>
            <a:custGeom>
              <a:avLst/>
              <a:gdLst>
                <a:gd name="T0" fmla="*/ 0 w 20516"/>
                <a:gd name="T1" fmla="*/ 0 h 21438"/>
                <a:gd name="T2" fmla="*/ 0 w 20516"/>
                <a:gd name="T3" fmla="*/ 0 h 21438"/>
                <a:gd name="T4" fmla="*/ 0 w 20516"/>
                <a:gd name="T5" fmla="*/ 0 h 21438"/>
                <a:gd name="T6" fmla="*/ 0 60000 65536"/>
                <a:gd name="T7" fmla="*/ 0 60000 65536"/>
                <a:gd name="T8" fmla="*/ 0 60000 65536"/>
                <a:gd name="T9" fmla="*/ 0 w 20516"/>
                <a:gd name="T10" fmla="*/ 0 h 21438"/>
                <a:gd name="T11" fmla="*/ 20516 w 20516"/>
                <a:gd name="T12" fmla="*/ 21438 h 21438"/>
              </a:gdLst>
              <a:ahLst/>
              <a:cxnLst>
                <a:cxn ang="T6">
                  <a:pos x="T0" y="T1"/>
                </a:cxn>
                <a:cxn ang="T7">
                  <a:pos x="T2" y="T3"/>
                </a:cxn>
                <a:cxn ang="T8">
                  <a:pos x="T4" y="T5"/>
                </a:cxn>
              </a:cxnLst>
              <a:rect l="T9" t="T10" r="T11" b="T12"/>
              <a:pathLst>
                <a:path w="20516" h="21438" fill="none" extrusionOk="0">
                  <a:moveTo>
                    <a:pt x="2640" y="-1"/>
                  </a:moveTo>
                  <a:cubicBezTo>
                    <a:pt x="10938" y="1021"/>
                    <a:pt x="17901" y="6740"/>
                    <a:pt x="20516" y="14681"/>
                  </a:cubicBezTo>
                </a:path>
                <a:path w="20516" h="21438" stroke="0" extrusionOk="0">
                  <a:moveTo>
                    <a:pt x="2640" y="-1"/>
                  </a:moveTo>
                  <a:cubicBezTo>
                    <a:pt x="10938" y="1021"/>
                    <a:pt x="17901" y="6740"/>
                    <a:pt x="20516" y="14681"/>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9" name="Text Box 10"/>
            <p:cNvSpPr txBox="1">
              <a:spLocks noChangeArrowheads="1"/>
            </p:cNvSpPr>
            <p:nvPr/>
          </p:nvSpPr>
          <p:spPr bwMode="auto">
            <a:xfrm>
              <a:off x="1872" y="283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Demand</a:t>
              </a:r>
            </a:p>
          </p:txBody>
        </p:sp>
      </p:grpSp>
      <p:sp>
        <p:nvSpPr>
          <p:cNvPr id="11272" name="Text Box 11"/>
          <p:cNvSpPr txBox="1">
            <a:spLocks noChangeArrowheads="1"/>
          </p:cNvSpPr>
          <p:nvPr/>
        </p:nvSpPr>
        <p:spPr bwMode="auto">
          <a:xfrm>
            <a:off x="838200" y="133985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(a)	The market for housing</a:t>
            </a:r>
          </a:p>
        </p:txBody>
      </p:sp>
      <p:sp>
        <p:nvSpPr>
          <p:cNvPr id="86028" name="Text Box 12"/>
          <p:cNvSpPr txBox="1">
            <a:spLocks noChangeArrowheads="1"/>
          </p:cNvSpPr>
          <p:nvPr/>
        </p:nvSpPr>
        <p:spPr bwMode="auto">
          <a:xfrm>
            <a:off x="3276600" y="1981200"/>
            <a:ext cx="3810000" cy="1235075"/>
          </a:xfrm>
          <a:prstGeom prst="rect">
            <a:avLst/>
          </a:prstGeom>
          <a:solidFill>
            <a:srgbClr val="FFDBB7"/>
          </a:solid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500" dirty="0"/>
              <a:t>Supply and demand for houses determines the </a:t>
            </a:r>
            <a:r>
              <a:rPr lang="en-US" sz="2500" dirty="0" err="1" smtClean="0"/>
              <a:t>eq’m</a:t>
            </a:r>
            <a:r>
              <a:rPr lang="en-US" sz="2500" dirty="0" smtClean="0"/>
              <a:t> </a:t>
            </a:r>
            <a:r>
              <a:rPr lang="en-US" sz="2500" dirty="0"/>
              <a:t>price of houses. </a:t>
            </a:r>
          </a:p>
        </p:txBody>
      </p:sp>
      <p:sp>
        <p:nvSpPr>
          <p:cNvPr id="11274" name="Text Box 13"/>
          <p:cNvSpPr txBox="1">
            <a:spLocks noChangeArrowheads="1"/>
          </p:cNvSpPr>
          <p:nvPr/>
        </p:nvSpPr>
        <p:spPr bwMode="auto">
          <a:xfrm>
            <a:off x="1752600" y="1981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Supply</a:t>
            </a:r>
          </a:p>
        </p:txBody>
      </p:sp>
      <p:graphicFrame>
        <p:nvGraphicFramePr>
          <p:cNvPr id="11266" name="Object 2"/>
          <p:cNvGraphicFramePr>
            <a:graphicFrameLocks noChangeAspect="1"/>
          </p:cNvGraphicFramePr>
          <p:nvPr/>
        </p:nvGraphicFramePr>
        <p:xfrm>
          <a:off x="498475" y="1879600"/>
          <a:ext cx="492125" cy="787400"/>
        </p:xfrm>
        <a:graphic>
          <a:graphicData uri="http://schemas.openxmlformats.org/presentationml/2006/ole">
            <mc:AlternateContent xmlns:mc="http://schemas.openxmlformats.org/markup-compatibility/2006">
              <mc:Choice xmlns:v="urn:schemas-microsoft-com:vml" Requires="v">
                <p:oleObj spid="_x0000_s11279" name="Equation" r:id="rId4" imgW="253800" imgH="406080" progId="Equation.DSMT4">
                  <p:embed/>
                </p:oleObj>
              </mc:Choice>
              <mc:Fallback>
                <p:oleObj name="Equation" r:id="rId4" imgW="25380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 y="1879600"/>
                        <a:ext cx="492125" cy="787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Line 16"/>
          <p:cNvSpPr>
            <a:spLocks noChangeShapeType="1"/>
          </p:cNvSpPr>
          <p:nvPr/>
        </p:nvSpPr>
        <p:spPr bwMode="auto">
          <a:xfrm flipH="1">
            <a:off x="990600" y="4519613"/>
            <a:ext cx="12668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6033" name="Text Box 17"/>
          <p:cNvSpPr txBox="1">
            <a:spLocks noChangeArrowheads="1"/>
          </p:cNvSpPr>
          <p:nvPr/>
        </p:nvSpPr>
        <p:spPr bwMode="auto">
          <a:xfrm>
            <a:off x="4953000" y="3708400"/>
            <a:ext cx="3733800" cy="1235075"/>
          </a:xfrm>
          <a:prstGeom prst="rect">
            <a:avLst/>
          </a:prstGeom>
          <a:solidFill>
            <a:srgbClr val="D1FFD1"/>
          </a:solid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500" dirty="0"/>
              <a:t>The equilibrium price of houses then determines residential investment:</a:t>
            </a:r>
          </a:p>
        </p:txBody>
      </p:sp>
      <p:sp>
        <p:nvSpPr>
          <p:cNvPr id="11277" name="Text Box 19"/>
          <p:cNvSpPr txBox="1">
            <a:spLocks noChangeArrowheads="1"/>
          </p:cNvSpPr>
          <p:nvPr/>
        </p:nvSpPr>
        <p:spPr bwMode="auto">
          <a:xfrm>
            <a:off x="2165350" y="5557838"/>
            <a:ext cx="2209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71600" algn="l"/>
              </a:tabLst>
              <a:defRPr>
                <a:solidFill>
                  <a:schemeClr val="tx1"/>
                </a:solidFill>
                <a:latin typeface="Arial" charset="0"/>
                <a:cs typeface="Arial" charset="0"/>
              </a:defRPr>
            </a:lvl1pPr>
            <a:lvl2pPr marL="742950" indent="-285750" eaLnBrk="0" hangingPunct="0">
              <a:tabLst>
                <a:tab pos="1371600" algn="l"/>
              </a:tabLst>
              <a:defRPr>
                <a:solidFill>
                  <a:schemeClr val="tx1"/>
                </a:solidFill>
                <a:latin typeface="Arial" charset="0"/>
                <a:cs typeface="Arial" charset="0"/>
              </a:defRPr>
            </a:lvl2pPr>
            <a:lvl3pPr marL="1143000" indent="-228600" eaLnBrk="0" hangingPunct="0">
              <a:tabLst>
                <a:tab pos="1371600" algn="l"/>
              </a:tabLst>
              <a:defRPr>
                <a:solidFill>
                  <a:schemeClr val="tx1"/>
                </a:solidFill>
                <a:latin typeface="Arial" charset="0"/>
                <a:cs typeface="Arial" charset="0"/>
              </a:defRPr>
            </a:lvl3pPr>
            <a:lvl4pPr marL="1600200" indent="-228600" eaLnBrk="0" hangingPunct="0">
              <a:tabLst>
                <a:tab pos="1371600" algn="l"/>
              </a:tabLst>
              <a:defRPr>
                <a:solidFill>
                  <a:schemeClr val="tx1"/>
                </a:solidFill>
                <a:latin typeface="Arial" charset="0"/>
                <a:cs typeface="Arial" charset="0"/>
              </a:defRPr>
            </a:lvl4pPr>
            <a:lvl5pPr marL="2057400" indent="-228600" eaLnBrk="0" hangingPunct="0">
              <a:tabLst>
                <a:tab pos="13716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16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16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16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1600" algn="l"/>
              </a:tabLst>
              <a:defRPr>
                <a:solidFill>
                  <a:schemeClr val="tx1"/>
                </a:solidFill>
                <a:latin typeface="Arial" charset="0"/>
                <a:cs typeface="Arial" charset="0"/>
              </a:defRPr>
            </a:lvl9pPr>
          </a:lstStyle>
          <a:p>
            <a:pPr algn="r" eaLnBrk="1" hangingPunct="1">
              <a:lnSpc>
                <a:spcPct val="90000"/>
              </a:lnSpc>
            </a:pPr>
            <a:r>
              <a:rPr lang="en-US" sz="2300"/>
              <a:t>Stock of housing capital</a:t>
            </a:r>
          </a:p>
        </p:txBody>
      </p:sp>
    </p:spTree>
    <p:extLst>
      <p:ext uri="{BB962C8B-B14F-4D97-AF65-F5344CB8AC3E}">
        <p14:creationId xmlns:p14="http://schemas.microsoft.com/office/powerpoint/2010/main" val="31256364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28"/>
                                        </p:tgtEl>
                                        <p:attrNameLst>
                                          <p:attrName>style.visibility</p:attrName>
                                        </p:attrNameLst>
                                      </p:cBhvr>
                                      <p:to>
                                        <p:strVal val="visible"/>
                                      </p:to>
                                    </p:set>
                                    <p:animEffect transition="in" filter="fade">
                                      <p:cBhvr>
                                        <p:cTn id="7" dur="500"/>
                                        <p:tgtEl>
                                          <p:spTgt spid="86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33"/>
                                        </p:tgtEl>
                                        <p:attrNameLst>
                                          <p:attrName>style.visibility</p:attrName>
                                        </p:attrNameLst>
                                      </p:cBhvr>
                                      <p:to>
                                        <p:strVal val="visible"/>
                                      </p:to>
                                    </p:set>
                                    <p:animEffect transition="in" filter="fade">
                                      <p:cBhvr>
                                        <p:cTn id="12" dur="500"/>
                                        <p:tgtEl>
                                          <p:spTgt spid="86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8" grpId="0" animBg="1"/>
      <p:bldP spid="860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7"/>
          <p:cNvSpPr>
            <a:spLocks noGrp="1" noChangeArrowheads="1"/>
          </p:cNvSpPr>
          <p:nvPr>
            <p:ph type="title"/>
          </p:nvPr>
        </p:nvSpPr>
        <p:spPr/>
        <p:txBody>
          <a:bodyPr/>
          <a:lstStyle/>
          <a:p>
            <a:r>
              <a:rPr lang="en-US" sz="2900" smtClean="0"/>
              <a:t>How residential investment is determined</a:t>
            </a:r>
          </a:p>
        </p:txBody>
      </p:sp>
      <p:grpSp>
        <p:nvGrpSpPr>
          <p:cNvPr id="12293" name="Group 3"/>
          <p:cNvGrpSpPr>
            <a:grpSpLocks/>
          </p:cNvGrpSpPr>
          <p:nvPr/>
        </p:nvGrpSpPr>
        <p:grpSpPr bwMode="auto">
          <a:xfrm>
            <a:off x="990600" y="2366963"/>
            <a:ext cx="2819400" cy="2971800"/>
            <a:chOff x="2640" y="1056"/>
            <a:chExt cx="2496" cy="2112"/>
          </a:xfrm>
        </p:grpSpPr>
        <p:sp>
          <p:nvSpPr>
            <p:cNvPr id="12313" name="Line 4"/>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5"/>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4" name="Text Box 6"/>
          <p:cNvSpPr txBox="1">
            <a:spLocks noChangeArrowheads="1"/>
          </p:cNvSpPr>
          <p:nvPr/>
        </p:nvSpPr>
        <p:spPr bwMode="auto">
          <a:xfrm>
            <a:off x="3733800" y="5230813"/>
            <a:ext cx="609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pPr>
            <a:r>
              <a:rPr lang="en-US" sz="2300" i="1">
                <a:latin typeface="Tahoma" pitchFamily="34" charset="0"/>
              </a:rPr>
              <a:t>K</a:t>
            </a:r>
            <a:r>
              <a:rPr lang="en-US" sz="2300" i="1" baseline="-25000">
                <a:latin typeface="Tahoma" pitchFamily="34" charset="0"/>
              </a:rPr>
              <a:t>H</a:t>
            </a:r>
            <a:r>
              <a:rPr lang="en-US" sz="2300"/>
              <a:t> </a:t>
            </a:r>
            <a:endParaRPr lang="en-US" sz="2300">
              <a:latin typeface="Tahoma" pitchFamily="34" charset="0"/>
            </a:endParaRPr>
          </a:p>
        </p:txBody>
      </p:sp>
      <p:sp>
        <p:nvSpPr>
          <p:cNvPr id="12295" name="Line 7"/>
          <p:cNvSpPr>
            <a:spLocks noChangeShapeType="1"/>
          </p:cNvSpPr>
          <p:nvPr/>
        </p:nvSpPr>
        <p:spPr bwMode="auto">
          <a:xfrm flipV="1">
            <a:off x="2255838" y="2462213"/>
            <a:ext cx="0" cy="2870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6" name="Group 8"/>
          <p:cNvGrpSpPr>
            <a:grpSpLocks/>
          </p:cNvGrpSpPr>
          <p:nvPr/>
        </p:nvGrpSpPr>
        <p:grpSpPr bwMode="auto">
          <a:xfrm>
            <a:off x="1281113" y="1976438"/>
            <a:ext cx="3505200" cy="3281362"/>
            <a:chOff x="768" y="1053"/>
            <a:chExt cx="1968" cy="2067"/>
          </a:xfrm>
        </p:grpSpPr>
        <p:sp>
          <p:nvSpPr>
            <p:cNvPr id="12311" name="Arc 9"/>
            <p:cNvSpPr>
              <a:spLocks/>
            </p:cNvSpPr>
            <p:nvPr/>
          </p:nvSpPr>
          <p:spPr bwMode="auto">
            <a:xfrm flipH="1" flipV="1">
              <a:off x="768" y="1053"/>
              <a:ext cx="1344" cy="1923"/>
            </a:xfrm>
            <a:custGeom>
              <a:avLst/>
              <a:gdLst>
                <a:gd name="T0" fmla="*/ 0 w 20516"/>
                <a:gd name="T1" fmla="*/ 0 h 21438"/>
                <a:gd name="T2" fmla="*/ 0 w 20516"/>
                <a:gd name="T3" fmla="*/ 0 h 21438"/>
                <a:gd name="T4" fmla="*/ 0 w 20516"/>
                <a:gd name="T5" fmla="*/ 0 h 21438"/>
                <a:gd name="T6" fmla="*/ 0 60000 65536"/>
                <a:gd name="T7" fmla="*/ 0 60000 65536"/>
                <a:gd name="T8" fmla="*/ 0 60000 65536"/>
                <a:gd name="T9" fmla="*/ 0 w 20516"/>
                <a:gd name="T10" fmla="*/ 0 h 21438"/>
                <a:gd name="T11" fmla="*/ 20516 w 20516"/>
                <a:gd name="T12" fmla="*/ 21438 h 21438"/>
              </a:gdLst>
              <a:ahLst/>
              <a:cxnLst>
                <a:cxn ang="T6">
                  <a:pos x="T0" y="T1"/>
                </a:cxn>
                <a:cxn ang="T7">
                  <a:pos x="T2" y="T3"/>
                </a:cxn>
                <a:cxn ang="T8">
                  <a:pos x="T4" y="T5"/>
                </a:cxn>
              </a:cxnLst>
              <a:rect l="T9" t="T10" r="T11" b="T12"/>
              <a:pathLst>
                <a:path w="20516" h="21438" fill="none" extrusionOk="0">
                  <a:moveTo>
                    <a:pt x="2640" y="-1"/>
                  </a:moveTo>
                  <a:cubicBezTo>
                    <a:pt x="10938" y="1021"/>
                    <a:pt x="17901" y="6740"/>
                    <a:pt x="20516" y="14681"/>
                  </a:cubicBezTo>
                </a:path>
                <a:path w="20516" h="21438" stroke="0" extrusionOk="0">
                  <a:moveTo>
                    <a:pt x="2640" y="-1"/>
                  </a:moveTo>
                  <a:cubicBezTo>
                    <a:pt x="10938" y="1021"/>
                    <a:pt x="17901" y="6740"/>
                    <a:pt x="20516" y="14681"/>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2" name="Text Box 10"/>
            <p:cNvSpPr txBox="1">
              <a:spLocks noChangeArrowheads="1"/>
            </p:cNvSpPr>
            <p:nvPr/>
          </p:nvSpPr>
          <p:spPr bwMode="auto">
            <a:xfrm>
              <a:off x="1872" y="283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Demand</a:t>
              </a:r>
            </a:p>
          </p:txBody>
        </p:sp>
      </p:grpSp>
      <p:sp>
        <p:nvSpPr>
          <p:cNvPr id="12297" name="Line 11"/>
          <p:cNvSpPr>
            <a:spLocks noChangeShapeType="1"/>
          </p:cNvSpPr>
          <p:nvPr/>
        </p:nvSpPr>
        <p:spPr bwMode="auto">
          <a:xfrm flipH="1">
            <a:off x="990600" y="4511675"/>
            <a:ext cx="69373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8" name="Group 12"/>
          <p:cNvGrpSpPr>
            <a:grpSpLocks/>
          </p:cNvGrpSpPr>
          <p:nvPr/>
        </p:nvGrpSpPr>
        <p:grpSpPr bwMode="auto">
          <a:xfrm>
            <a:off x="5334000" y="2366963"/>
            <a:ext cx="2819400" cy="3048000"/>
            <a:chOff x="2640" y="1056"/>
            <a:chExt cx="2496" cy="2112"/>
          </a:xfrm>
        </p:grpSpPr>
        <p:sp>
          <p:nvSpPr>
            <p:cNvPr id="12309" name="Line 13"/>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0" name="Line 14"/>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9" name="Text Box 15"/>
          <p:cNvSpPr txBox="1">
            <a:spLocks noChangeArrowheads="1"/>
          </p:cNvSpPr>
          <p:nvPr/>
        </p:nvSpPr>
        <p:spPr bwMode="auto">
          <a:xfrm>
            <a:off x="8105775" y="5226050"/>
            <a:ext cx="6096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i="1">
                <a:latin typeface="Tahoma" pitchFamily="34" charset="0"/>
              </a:rPr>
              <a:t>I</a:t>
            </a:r>
            <a:r>
              <a:rPr lang="en-US" sz="2300" i="1" baseline="-25000"/>
              <a:t>H</a:t>
            </a:r>
          </a:p>
        </p:txBody>
      </p:sp>
      <p:sp>
        <p:nvSpPr>
          <p:cNvPr id="12300" name="Line 16"/>
          <p:cNvSpPr>
            <a:spLocks noChangeShapeType="1"/>
          </p:cNvSpPr>
          <p:nvPr/>
        </p:nvSpPr>
        <p:spPr bwMode="auto">
          <a:xfrm flipV="1">
            <a:off x="6019800" y="2671763"/>
            <a:ext cx="0" cy="2743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Freeform 17"/>
          <p:cNvSpPr>
            <a:spLocks/>
          </p:cNvSpPr>
          <p:nvPr/>
        </p:nvSpPr>
        <p:spPr bwMode="auto">
          <a:xfrm>
            <a:off x="5638800" y="2895600"/>
            <a:ext cx="2057400" cy="1905000"/>
          </a:xfrm>
          <a:custGeom>
            <a:avLst/>
            <a:gdLst>
              <a:gd name="T0" fmla="*/ 0 w 624"/>
              <a:gd name="T1" fmla="*/ 2147483647 h 336"/>
              <a:gd name="T2" fmla="*/ 2147483647 w 624"/>
              <a:gd name="T3" fmla="*/ 0 h 336"/>
              <a:gd name="T4" fmla="*/ 0 60000 65536"/>
              <a:gd name="T5" fmla="*/ 0 60000 65536"/>
              <a:gd name="T6" fmla="*/ 0 w 624"/>
              <a:gd name="T7" fmla="*/ 0 h 336"/>
              <a:gd name="T8" fmla="*/ 624 w 624"/>
              <a:gd name="T9" fmla="*/ 336 h 336"/>
            </a:gdLst>
            <a:ahLst/>
            <a:cxnLst>
              <a:cxn ang="T4">
                <a:pos x="T0" y="T1"/>
              </a:cxn>
              <a:cxn ang="T5">
                <a:pos x="T2" y="T3"/>
              </a:cxn>
            </a:cxnLst>
            <a:rect l="T6" t="T7" r="T8" b="T9"/>
            <a:pathLst>
              <a:path w="624" h="336">
                <a:moveTo>
                  <a:pt x="0" y="336"/>
                </a:moveTo>
                <a:cubicBezTo>
                  <a:pt x="204" y="248"/>
                  <a:pt x="408" y="160"/>
                  <a:pt x="624"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02" name="Text Box 18"/>
          <p:cNvSpPr txBox="1">
            <a:spLocks noChangeArrowheads="1"/>
          </p:cNvSpPr>
          <p:nvPr/>
        </p:nvSpPr>
        <p:spPr bwMode="auto">
          <a:xfrm>
            <a:off x="7467600" y="2514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Supply</a:t>
            </a:r>
          </a:p>
        </p:txBody>
      </p:sp>
      <p:sp>
        <p:nvSpPr>
          <p:cNvPr id="12303" name="Oval 19"/>
          <p:cNvSpPr>
            <a:spLocks noChangeArrowheads="1"/>
          </p:cNvSpPr>
          <p:nvPr/>
        </p:nvSpPr>
        <p:spPr bwMode="auto">
          <a:xfrm>
            <a:off x="5983288" y="4471988"/>
            <a:ext cx="76200" cy="76200"/>
          </a:xfrm>
          <a:prstGeom prst="ellipse">
            <a:avLst/>
          </a:prstGeom>
          <a:solidFill>
            <a:schemeClr val="tx2"/>
          </a:solidFill>
          <a:ln w="9525">
            <a:solidFill>
              <a:schemeClr val="tx1"/>
            </a:solidFill>
            <a:round/>
            <a:headEnd/>
            <a:tailEnd/>
          </a:ln>
        </p:spPr>
        <p:txBody>
          <a:bodyPr wrap="none" anchor="ctr"/>
          <a:lstStyle/>
          <a:p>
            <a:endParaRPr lang="en-US"/>
          </a:p>
        </p:txBody>
      </p:sp>
      <p:sp>
        <p:nvSpPr>
          <p:cNvPr id="12304" name="Text Box 20"/>
          <p:cNvSpPr txBox="1">
            <a:spLocks noChangeArrowheads="1"/>
          </p:cNvSpPr>
          <p:nvPr/>
        </p:nvSpPr>
        <p:spPr bwMode="auto">
          <a:xfrm>
            <a:off x="838200" y="133985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(a)	The market for housing</a:t>
            </a:r>
          </a:p>
        </p:txBody>
      </p:sp>
      <p:sp>
        <p:nvSpPr>
          <p:cNvPr id="12305" name="Text Box 21"/>
          <p:cNvSpPr txBox="1">
            <a:spLocks noChangeArrowheads="1"/>
          </p:cNvSpPr>
          <p:nvPr/>
        </p:nvSpPr>
        <p:spPr bwMode="auto">
          <a:xfrm>
            <a:off x="4724400" y="1371600"/>
            <a:ext cx="428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(b) 	The supply of new housing</a:t>
            </a:r>
          </a:p>
        </p:txBody>
      </p:sp>
      <p:sp>
        <p:nvSpPr>
          <p:cNvPr id="12306" name="Text Box 22"/>
          <p:cNvSpPr txBox="1">
            <a:spLocks noChangeArrowheads="1"/>
          </p:cNvSpPr>
          <p:nvPr/>
        </p:nvSpPr>
        <p:spPr bwMode="auto">
          <a:xfrm>
            <a:off x="1752600" y="1981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Supply</a:t>
            </a:r>
          </a:p>
        </p:txBody>
      </p:sp>
      <p:graphicFrame>
        <p:nvGraphicFramePr>
          <p:cNvPr id="12290" name="Object 2"/>
          <p:cNvGraphicFramePr>
            <a:graphicFrameLocks noChangeAspect="1"/>
          </p:cNvGraphicFramePr>
          <p:nvPr/>
        </p:nvGraphicFramePr>
        <p:xfrm>
          <a:off x="498475" y="1879600"/>
          <a:ext cx="492125" cy="787400"/>
        </p:xfrm>
        <a:graphic>
          <a:graphicData uri="http://schemas.openxmlformats.org/presentationml/2006/ole">
            <mc:AlternateContent xmlns:mc="http://schemas.openxmlformats.org/markup-compatibility/2006">
              <mc:Choice xmlns:v="urn:schemas-microsoft-com:vml" Requires="v">
                <p:oleObj spid="_x0000_s12316" name="Equation" r:id="rId4" imgW="253800" imgH="406080" progId="Equation.DSMT4">
                  <p:embed/>
                </p:oleObj>
              </mc:Choice>
              <mc:Fallback>
                <p:oleObj name="Equation" r:id="rId4" imgW="25380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 y="1879600"/>
                        <a:ext cx="492125" cy="787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Text Box 24"/>
          <p:cNvSpPr txBox="1">
            <a:spLocks noChangeArrowheads="1"/>
          </p:cNvSpPr>
          <p:nvPr/>
        </p:nvSpPr>
        <p:spPr bwMode="auto">
          <a:xfrm>
            <a:off x="2165350" y="5557838"/>
            <a:ext cx="2209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71600" algn="l"/>
              </a:tabLst>
              <a:defRPr>
                <a:solidFill>
                  <a:schemeClr val="tx1"/>
                </a:solidFill>
                <a:latin typeface="Arial" charset="0"/>
                <a:cs typeface="Arial" charset="0"/>
              </a:defRPr>
            </a:lvl1pPr>
            <a:lvl2pPr marL="742950" indent="-285750" eaLnBrk="0" hangingPunct="0">
              <a:tabLst>
                <a:tab pos="1371600" algn="l"/>
              </a:tabLst>
              <a:defRPr>
                <a:solidFill>
                  <a:schemeClr val="tx1"/>
                </a:solidFill>
                <a:latin typeface="Arial" charset="0"/>
                <a:cs typeface="Arial" charset="0"/>
              </a:defRPr>
            </a:lvl2pPr>
            <a:lvl3pPr marL="1143000" indent="-228600" eaLnBrk="0" hangingPunct="0">
              <a:tabLst>
                <a:tab pos="1371600" algn="l"/>
              </a:tabLst>
              <a:defRPr>
                <a:solidFill>
                  <a:schemeClr val="tx1"/>
                </a:solidFill>
                <a:latin typeface="Arial" charset="0"/>
                <a:cs typeface="Arial" charset="0"/>
              </a:defRPr>
            </a:lvl3pPr>
            <a:lvl4pPr marL="1600200" indent="-228600" eaLnBrk="0" hangingPunct="0">
              <a:tabLst>
                <a:tab pos="1371600" algn="l"/>
              </a:tabLst>
              <a:defRPr>
                <a:solidFill>
                  <a:schemeClr val="tx1"/>
                </a:solidFill>
                <a:latin typeface="Arial" charset="0"/>
                <a:cs typeface="Arial" charset="0"/>
              </a:defRPr>
            </a:lvl4pPr>
            <a:lvl5pPr marL="2057400" indent="-228600" eaLnBrk="0" hangingPunct="0">
              <a:tabLst>
                <a:tab pos="13716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16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16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16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1600" algn="l"/>
              </a:tabLst>
              <a:defRPr>
                <a:solidFill>
                  <a:schemeClr val="tx1"/>
                </a:solidFill>
                <a:latin typeface="Arial" charset="0"/>
                <a:cs typeface="Arial" charset="0"/>
              </a:defRPr>
            </a:lvl9pPr>
          </a:lstStyle>
          <a:p>
            <a:pPr algn="r" eaLnBrk="1" hangingPunct="1">
              <a:lnSpc>
                <a:spcPct val="90000"/>
              </a:lnSpc>
            </a:pPr>
            <a:r>
              <a:rPr lang="en-US" sz="2300"/>
              <a:t>Stock of housing capital</a:t>
            </a:r>
          </a:p>
        </p:txBody>
      </p:sp>
      <p:sp>
        <p:nvSpPr>
          <p:cNvPr id="12308" name="Text Box 25"/>
          <p:cNvSpPr txBox="1">
            <a:spLocks noChangeArrowheads="1"/>
          </p:cNvSpPr>
          <p:nvPr/>
        </p:nvSpPr>
        <p:spPr bwMode="auto">
          <a:xfrm>
            <a:off x="6011863" y="5661025"/>
            <a:ext cx="2590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71600" algn="l"/>
              </a:tabLst>
              <a:defRPr>
                <a:solidFill>
                  <a:schemeClr val="tx1"/>
                </a:solidFill>
                <a:latin typeface="Arial" charset="0"/>
                <a:cs typeface="Arial" charset="0"/>
              </a:defRPr>
            </a:lvl1pPr>
            <a:lvl2pPr marL="742950" indent="-285750" eaLnBrk="0" hangingPunct="0">
              <a:tabLst>
                <a:tab pos="1371600" algn="l"/>
              </a:tabLst>
              <a:defRPr>
                <a:solidFill>
                  <a:schemeClr val="tx1"/>
                </a:solidFill>
                <a:latin typeface="Arial" charset="0"/>
                <a:cs typeface="Arial" charset="0"/>
              </a:defRPr>
            </a:lvl2pPr>
            <a:lvl3pPr marL="1143000" indent="-228600" eaLnBrk="0" hangingPunct="0">
              <a:tabLst>
                <a:tab pos="1371600" algn="l"/>
              </a:tabLst>
              <a:defRPr>
                <a:solidFill>
                  <a:schemeClr val="tx1"/>
                </a:solidFill>
                <a:latin typeface="Arial" charset="0"/>
                <a:cs typeface="Arial" charset="0"/>
              </a:defRPr>
            </a:lvl3pPr>
            <a:lvl4pPr marL="1600200" indent="-228600" eaLnBrk="0" hangingPunct="0">
              <a:tabLst>
                <a:tab pos="1371600" algn="l"/>
              </a:tabLst>
              <a:defRPr>
                <a:solidFill>
                  <a:schemeClr val="tx1"/>
                </a:solidFill>
                <a:latin typeface="Arial" charset="0"/>
                <a:cs typeface="Arial" charset="0"/>
              </a:defRPr>
            </a:lvl4pPr>
            <a:lvl5pPr marL="2057400" indent="-228600" eaLnBrk="0" hangingPunct="0">
              <a:tabLst>
                <a:tab pos="13716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16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16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16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1600" algn="l"/>
              </a:tabLst>
              <a:defRPr>
                <a:solidFill>
                  <a:schemeClr val="tx1"/>
                </a:solidFill>
                <a:latin typeface="Arial" charset="0"/>
                <a:cs typeface="Arial" charset="0"/>
              </a:defRPr>
            </a:lvl9pPr>
          </a:lstStyle>
          <a:p>
            <a:pPr algn="r" eaLnBrk="1" hangingPunct="1">
              <a:lnSpc>
                <a:spcPct val="90000"/>
              </a:lnSpc>
            </a:pPr>
            <a:r>
              <a:rPr lang="en-US" sz="2300"/>
              <a:t>Flow of residential investment</a:t>
            </a:r>
          </a:p>
        </p:txBody>
      </p:sp>
      <p:graphicFrame>
        <p:nvGraphicFramePr>
          <p:cNvPr id="12291" name="Object 3"/>
          <p:cNvGraphicFramePr>
            <a:graphicFrameLocks noChangeAspect="1"/>
          </p:cNvGraphicFramePr>
          <p:nvPr/>
        </p:nvGraphicFramePr>
        <p:xfrm>
          <a:off x="4841875" y="1905000"/>
          <a:ext cx="492125" cy="787400"/>
        </p:xfrm>
        <a:graphic>
          <a:graphicData uri="http://schemas.openxmlformats.org/presentationml/2006/ole">
            <mc:AlternateContent xmlns:mc="http://schemas.openxmlformats.org/markup-compatibility/2006">
              <mc:Choice xmlns:v="urn:schemas-microsoft-com:vml" Requires="v">
                <p:oleObj spid="_x0000_s12317" name="Equation" r:id="rId6" imgW="253800" imgH="406080" progId="Equation.DSMT4">
                  <p:embed/>
                </p:oleObj>
              </mc:Choice>
              <mc:Fallback>
                <p:oleObj name="Equation" r:id="rId6" imgW="25380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1905000"/>
                        <a:ext cx="492125"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77051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Oval 2"/>
          <p:cNvSpPr>
            <a:spLocks noChangeArrowheads="1"/>
          </p:cNvSpPr>
          <p:nvPr/>
        </p:nvSpPr>
        <p:spPr bwMode="auto">
          <a:xfrm>
            <a:off x="7048500" y="3557588"/>
            <a:ext cx="76200" cy="76200"/>
          </a:xfrm>
          <a:prstGeom prst="ellipse">
            <a:avLst/>
          </a:prstGeom>
          <a:solidFill>
            <a:srgbClr val="FF0000"/>
          </a:solidFill>
          <a:ln w="9525">
            <a:solidFill>
              <a:schemeClr val="tx1"/>
            </a:solidFill>
            <a:round/>
            <a:headEnd/>
            <a:tailEnd/>
          </a:ln>
        </p:spPr>
        <p:txBody>
          <a:bodyPr wrap="none" anchor="ctr"/>
          <a:lstStyle/>
          <a:p>
            <a:endParaRPr lang="en-US"/>
          </a:p>
        </p:txBody>
      </p:sp>
      <p:sp>
        <p:nvSpPr>
          <p:cNvPr id="13317" name="Rectangle 36"/>
          <p:cNvSpPr>
            <a:spLocks noGrp="1" noChangeArrowheads="1"/>
          </p:cNvSpPr>
          <p:nvPr>
            <p:ph type="title"/>
          </p:nvPr>
        </p:nvSpPr>
        <p:spPr/>
        <p:txBody>
          <a:bodyPr/>
          <a:lstStyle/>
          <a:p>
            <a:r>
              <a:rPr lang="en-US" sz="2900" smtClean="0"/>
              <a:t>How residential investment responds to a fall in interest rates</a:t>
            </a:r>
          </a:p>
        </p:txBody>
      </p:sp>
      <p:grpSp>
        <p:nvGrpSpPr>
          <p:cNvPr id="13318" name="Group 4"/>
          <p:cNvGrpSpPr>
            <a:grpSpLocks/>
          </p:cNvGrpSpPr>
          <p:nvPr/>
        </p:nvGrpSpPr>
        <p:grpSpPr bwMode="auto">
          <a:xfrm>
            <a:off x="990600" y="2366963"/>
            <a:ext cx="2819400" cy="2971800"/>
            <a:chOff x="2640" y="1056"/>
            <a:chExt cx="2496" cy="2112"/>
          </a:xfrm>
        </p:grpSpPr>
        <p:sp>
          <p:nvSpPr>
            <p:cNvPr id="13346"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7"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19" name="Text Box 7"/>
          <p:cNvSpPr txBox="1">
            <a:spLocks noChangeArrowheads="1"/>
          </p:cNvSpPr>
          <p:nvPr/>
        </p:nvSpPr>
        <p:spPr bwMode="auto">
          <a:xfrm>
            <a:off x="3733800" y="5230813"/>
            <a:ext cx="609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pPr>
            <a:r>
              <a:rPr lang="en-US" sz="2300" i="1">
                <a:latin typeface="Tahoma" pitchFamily="34" charset="0"/>
              </a:rPr>
              <a:t>K</a:t>
            </a:r>
            <a:r>
              <a:rPr lang="en-US" sz="2300" i="1" baseline="-25000">
                <a:latin typeface="Tahoma" pitchFamily="34" charset="0"/>
              </a:rPr>
              <a:t>H</a:t>
            </a:r>
            <a:r>
              <a:rPr lang="en-US" sz="2300"/>
              <a:t> </a:t>
            </a:r>
            <a:endParaRPr lang="en-US" sz="2300">
              <a:latin typeface="Tahoma" pitchFamily="34" charset="0"/>
            </a:endParaRPr>
          </a:p>
        </p:txBody>
      </p:sp>
      <p:sp>
        <p:nvSpPr>
          <p:cNvPr id="13320" name="Line 8"/>
          <p:cNvSpPr>
            <a:spLocks noChangeShapeType="1"/>
          </p:cNvSpPr>
          <p:nvPr/>
        </p:nvSpPr>
        <p:spPr bwMode="auto">
          <a:xfrm flipV="1">
            <a:off x="2255838" y="2462213"/>
            <a:ext cx="0" cy="2870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1" name="Group 9"/>
          <p:cNvGrpSpPr>
            <a:grpSpLocks/>
          </p:cNvGrpSpPr>
          <p:nvPr/>
        </p:nvGrpSpPr>
        <p:grpSpPr bwMode="auto">
          <a:xfrm>
            <a:off x="1281113" y="1976438"/>
            <a:ext cx="3505200" cy="3281362"/>
            <a:chOff x="768" y="1053"/>
            <a:chExt cx="1968" cy="2067"/>
          </a:xfrm>
        </p:grpSpPr>
        <p:sp>
          <p:nvSpPr>
            <p:cNvPr id="13344" name="Arc 10"/>
            <p:cNvSpPr>
              <a:spLocks/>
            </p:cNvSpPr>
            <p:nvPr/>
          </p:nvSpPr>
          <p:spPr bwMode="auto">
            <a:xfrm flipH="1" flipV="1">
              <a:off x="768" y="1053"/>
              <a:ext cx="1344" cy="1923"/>
            </a:xfrm>
            <a:custGeom>
              <a:avLst/>
              <a:gdLst>
                <a:gd name="T0" fmla="*/ 0 w 20516"/>
                <a:gd name="T1" fmla="*/ 0 h 21438"/>
                <a:gd name="T2" fmla="*/ 0 w 20516"/>
                <a:gd name="T3" fmla="*/ 0 h 21438"/>
                <a:gd name="T4" fmla="*/ 0 w 20516"/>
                <a:gd name="T5" fmla="*/ 0 h 21438"/>
                <a:gd name="T6" fmla="*/ 0 60000 65536"/>
                <a:gd name="T7" fmla="*/ 0 60000 65536"/>
                <a:gd name="T8" fmla="*/ 0 60000 65536"/>
                <a:gd name="T9" fmla="*/ 0 w 20516"/>
                <a:gd name="T10" fmla="*/ 0 h 21438"/>
                <a:gd name="T11" fmla="*/ 20516 w 20516"/>
                <a:gd name="T12" fmla="*/ 21438 h 21438"/>
              </a:gdLst>
              <a:ahLst/>
              <a:cxnLst>
                <a:cxn ang="T6">
                  <a:pos x="T0" y="T1"/>
                </a:cxn>
                <a:cxn ang="T7">
                  <a:pos x="T2" y="T3"/>
                </a:cxn>
                <a:cxn ang="T8">
                  <a:pos x="T4" y="T5"/>
                </a:cxn>
              </a:cxnLst>
              <a:rect l="T9" t="T10" r="T11" b="T12"/>
              <a:pathLst>
                <a:path w="20516" h="21438" fill="none" extrusionOk="0">
                  <a:moveTo>
                    <a:pt x="2640" y="-1"/>
                  </a:moveTo>
                  <a:cubicBezTo>
                    <a:pt x="10938" y="1021"/>
                    <a:pt x="17901" y="6740"/>
                    <a:pt x="20516" y="14681"/>
                  </a:cubicBezTo>
                </a:path>
                <a:path w="20516" h="21438" stroke="0" extrusionOk="0">
                  <a:moveTo>
                    <a:pt x="2640" y="-1"/>
                  </a:moveTo>
                  <a:cubicBezTo>
                    <a:pt x="10938" y="1021"/>
                    <a:pt x="17901" y="6740"/>
                    <a:pt x="20516" y="14681"/>
                  </a:cubicBezTo>
                  <a:lnTo>
                    <a:pt x="0" y="2143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5" name="Text Box 11"/>
            <p:cNvSpPr txBox="1">
              <a:spLocks noChangeArrowheads="1"/>
            </p:cNvSpPr>
            <p:nvPr/>
          </p:nvSpPr>
          <p:spPr bwMode="auto">
            <a:xfrm>
              <a:off x="1872" y="283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Demand</a:t>
              </a:r>
            </a:p>
          </p:txBody>
        </p:sp>
      </p:grpSp>
      <p:sp>
        <p:nvSpPr>
          <p:cNvPr id="13322" name="Line 12"/>
          <p:cNvSpPr>
            <a:spLocks noChangeShapeType="1"/>
          </p:cNvSpPr>
          <p:nvPr/>
        </p:nvSpPr>
        <p:spPr bwMode="auto">
          <a:xfrm flipH="1">
            <a:off x="990600" y="4511675"/>
            <a:ext cx="69373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3" name="Group 13"/>
          <p:cNvGrpSpPr>
            <a:grpSpLocks/>
          </p:cNvGrpSpPr>
          <p:nvPr/>
        </p:nvGrpSpPr>
        <p:grpSpPr bwMode="auto">
          <a:xfrm>
            <a:off x="5334000" y="2366963"/>
            <a:ext cx="2819400" cy="3048000"/>
            <a:chOff x="2640" y="1056"/>
            <a:chExt cx="2496" cy="2112"/>
          </a:xfrm>
        </p:grpSpPr>
        <p:sp>
          <p:nvSpPr>
            <p:cNvPr id="13342" name="Line 14"/>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Line 15"/>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4" name="Text Box 16"/>
          <p:cNvSpPr txBox="1">
            <a:spLocks noChangeArrowheads="1"/>
          </p:cNvSpPr>
          <p:nvPr/>
        </p:nvSpPr>
        <p:spPr bwMode="auto">
          <a:xfrm>
            <a:off x="8105775" y="5226050"/>
            <a:ext cx="6096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
              </a:spcBef>
            </a:pPr>
            <a:r>
              <a:rPr lang="en-US" sz="2300" i="1">
                <a:latin typeface="Tahoma" pitchFamily="34" charset="0"/>
              </a:rPr>
              <a:t>I</a:t>
            </a:r>
            <a:r>
              <a:rPr lang="en-US" sz="2300" i="1" baseline="-25000"/>
              <a:t>H</a:t>
            </a:r>
          </a:p>
        </p:txBody>
      </p:sp>
      <p:sp>
        <p:nvSpPr>
          <p:cNvPr id="13325" name="Line 17"/>
          <p:cNvSpPr>
            <a:spLocks noChangeShapeType="1"/>
          </p:cNvSpPr>
          <p:nvPr/>
        </p:nvSpPr>
        <p:spPr bwMode="auto">
          <a:xfrm flipV="1">
            <a:off x="6019800" y="2671763"/>
            <a:ext cx="0" cy="2743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Arc 18"/>
          <p:cNvSpPr>
            <a:spLocks/>
          </p:cNvSpPr>
          <p:nvPr/>
        </p:nvSpPr>
        <p:spPr bwMode="auto">
          <a:xfrm flipH="1" flipV="1">
            <a:off x="1752600" y="1311275"/>
            <a:ext cx="2667000" cy="3413125"/>
          </a:xfrm>
          <a:custGeom>
            <a:avLst/>
            <a:gdLst>
              <a:gd name="T0" fmla="*/ 2147483647 w 19742"/>
              <a:gd name="T1" fmla="*/ 0 h 21438"/>
              <a:gd name="T2" fmla="*/ 2147483647 w 19742"/>
              <a:gd name="T3" fmla="*/ 2147483647 h 21438"/>
              <a:gd name="T4" fmla="*/ 0 w 19742"/>
              <a:gd name="T5" fmla="*/ 2147483647 h 21438"/>
              <a:gd name="T6" fmla="*/ 0 60000 65536"/>
              <a:gd name="T7" fmla="*/ 0 60000 65536"/>
              <a:gd name="T8" fmla="*/ 0 60000 65536"/>
              <a:gd name="T9" fmla="*/ 0 w 19742"/>
              <a:gd name="T10" fmla="*/ 0 h 21438"/>
              <a:gd name="T11" fmla="*/ 19742 w 19742"/>
              <a:gd name="T12" fmla="*/ 21438 h 21438"/>
            </a:gdLst>
            <a:ahLst/>
            <a:cxnLst>
              <a:cxn ang="T6">
                <a:pos x="T0" y="T1"/>
              </a:cxn>
              <a:cxn ang="T7">
                <a:pos x="T2" y="T3"/>
              </a:cxn>
              <a:cxn ang="T8">
                <a:pos x="T4" y="T5"/>
              </a:cxn>
            </a:cxnLst>
            <a:rect l="T9" t="T10" r="T11" b="T12"/>
            <a:pathLst>
              <a:path w="19742" h="21438" fill="none" extrusionOk="0">
                <a:moveTo>
                  <a:pt x="2640" y="-1"/>
                </a:moveTo>
                <a:cubicBezTo>
                  <a:pt x="10170" y="927"/>
                  <a:pt x="16662" y="5738"/>
                  <a:pt x="19741" y="12673"/>
                </a:cubicBezTo>
              </a:path>
              <a:path w="19742" h="21438" stroke="0" extrusionOk="0">
                <a:moveTo>
                  <a:pt x="2640" y="-1"/>
                </a:moveTo>
                <a:cubicBezTo>
                  <a:pt x="10170" y="927"/>
                  <a:pt x="16662" y="5738"/>
                  <a:pt x="19741" y="12673"/>
                </a:cubicBezTo>
                <a:lnTo>
                  <a:pt x="0" y="21438"/>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7" name="Line 19"/>
          <p:cNvSpPr>
            <a:spLocks noChangeShapeType="1"/>
          </p:cNvSpPr>
          <p:nvPr/>
        </p:nvSpPr>
        <p:spPr bwMode="auto">
          <a:xfrm flipH="1">
            <a:off x="979488" y="3598863"/>
            <a:ext cx="6937375"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20"/>
          <p:cNvSpPr>
            <a:spLocks noChangeShapeType="1"/>
          </p:cNvSpPr>
          <p:nvPr/>
        </p:nvSpPr>
        <p:spPr bwMode="auto">
          <a:xfrm flipV="1">
            <a:off x="7086600" y="2671763"/>
            <a:ext cx="0" cy="27432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9" name="Group 21"/>
          <p:cNvGrpSpPr>
            <a:grpSpLocks/>
          </p:cNvGrpSpPr>
          <p:nvPr/>
        </p:nvGrpSpPr>
        <p:grpSpPr bwMode="auto">
          <a:xfrm>
            <a:off x="881063" y="3648075"/>
            <a:ext cx="4343400" cy="804863"/>
            <a:chOff x="624" y="2160"/>
            <a:chExt cx="2736" cy="507"/>
          </a:xfrm>
        </p:grpSpPr>
        <p:sp>
          <p:nvSpPr>
            <p:cNvPr id="13340" name="Line 22"/>
            <p:cNvSpPr>
              <a:spLocks noChangeShapeType="1"/>
            </p:cNvSpPr>
            <p:nvPr/>
          </p:nvSpPr>
          <p:spPr bwMode="auto">
            <a:xfrm flipV="1">
              <a:off x="624" y="2160"/>
              <a:ext cx="2" cy="5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1" name="Line 23"/>
            <p:cNvSpPr>
              <a:spLocks noChangeShapeType="1"/>
            </p:cNvSpPr>
            <p:nvPr/>
          </p:nvSpPr>
          <p:spPr bwMode="auto">
            <a:xfrm flipV="1">
              <a:off x="3358" y="2160"/>
              <a:ext cx="2" cy="5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3330" name="Freeform 24"/>
          <p:cNvSpPr>
            <a:spLocks/>
          </p:cNvSpPr>
          <p:nvPr/>
        </p:nvSpPr>
        <p:spPr bwMode="auto">
          <a:xfrm>
            <a:off x="5638800" y="2895600"/>
            <a:ext cx="2057400" cy="1905000"/>
          </a:xfrm>
          <a:custGeom>
            <a:avLst/>
            <a:gdLst>
              <a:gd name="T0" fmla="*/ 0 w 624"/>
              <a:gd name="T1" fmla="*/ 2147483647 h 336"/>
              <a:gd name="T2" fmla="*/ 2147483647 w 624"/>
              <a:gd name="T3" fmla="*/ 0 h 336"/>
              <a:gd name="T4" fmla="*/ 0 60000 65536"/>
              <a:gd name="T5" fmla="*/ 0 60000 65536"/>
              <a:gd name="T6" fmla="*/ 0 w 624"/>
              <a:gd name="T7" fmla="*/ 0 h 336"/>
              <a:gd name="T8" fmla="*/ 624 w 624"/>
              <a:gd name="T9" fmla="*/ 336 h 336"/>
            </a:gdLst>
            <a:ahLst/>
            <a:cxnLst>
              <a:cxn ang="T4">
                <a:pos x="T0" y="T1"/>
              </a:cxn>
              <a:cxn ang="T5">
                <a:pos x="T2" y="T3"/>
              </a:cxn>
            </a:cxnLst>
            <a:rect l="T6" t="T7" r="T8" b="T9"/>
            <a:pathLst>
              <a:path w="624" h="336">
                <a:moveTo>
                  <a:pt x="0" y="336"/>
                </a:moveTo>
                <a:cubicBezTo>
                  <a:pt x="204" y="248"/>
                  <a:pt x="408" y="160"/>
                  <a:pt x="624"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1" name="Text Box 25"/>
          <p:cNvSpPr txBox="1">
            <a:spLocks noChangeArrowheads="1"/>
          </p:cNvSpPr>
          <p:nvPr/>
        </p:nvSpPr>
        <p:spPr bwMode="auto">
          <a:xfrm>
            <a:off x="7467600" y="2514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Supply</a:t>
            </a:r>
          </a:p>
        </p:txBody>
      </p:sp>
      <p:sp>
        <p:nvSpPr>
          <p:cNvPr id="13332" name="Oval 26"/>
          <p:cNvSpPr>
            <a:spLocks noChangeArrowheads="1"/>
          </p:cNvSpPr>
          <p:nvPr/>
        </p:nvSpPr>
        <p:spPr bwMode="auto">
          <a:xfrm>
            <a:off x="5983288" y="4471988"/>
            <a:ext cx="76200" cy="76200"/>
          </a:xfrm>
          <a:prstGeom prst="ellipse">
            <a:avLst/>
          </a:prstGeom>
          <a:solidFill>
            <a:schemeClr val="tx2"/>
          </a:solidFill>
          <a:ln w="9525">
            <a:solidFill>
              <a:schemeClr val="tx1"/>
            </a:solidFill>
            <a:round/>
            <a:headEnd/>
            <a:tailEnd/>
          </a:ln>
        </p:spPr>
        <p:txBody>
          <a:bodyPr wrap="none" anchor="ctr"/>
          <a:lstStyle/>
          <a:p>
            <a:endParaRPr lang="en-US"/>
          </a:p>
        </p:txBody>
      </p:sp>
      <p:sp>
        <p:nvSpPr>
          <p:cNvPr id="13333" name="Line 27"/>
          <p:cNvSpPr>
            <a:spLocks noChangeShapeType="1"/>
          </p:cNvSpPr>
          <p:nvPr/>
        </p:nvSpPr>
        <p:spPr bwMode="auto">
          <a:xfrm flipV="1">
            <a:off x="6019800" y="5308600"/>
            <a:ext cx="1066800" cy="6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4" name="Text Box 30"/>
          <p:cNvSpPr txBox="1">
            <a:spLocks noChangeArrowheads="1"/>
          </p:cNvSpPr>
          <p:nvPr/>
        </p:nvSpPr>
        <p:spPr bwMode="auto">
          <a:xfrm>
            <a:off x="1752600" y="1981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a:latin typeface="Tahoma" pitchFamily="34" charset="0"/>
              </a:rPr>
              <a:t>Supply</a:t>
            </a:r>
          </a:p>
        </p:txBody>
      </p:sp>
      <p:graphicFrame>
        <p:nvGraphicFramePr>
          <p:cNvPr id="13314" name="Object 2"/>
          <p:cNvGraphicFramePr>
            <a:graphicFrameLocks noChangeAspect="1"/>
          </p:cNvGraphicFramePr>
          <p:nvPr/>
        </p:nvGraphicFramePr>
        <p:xfrm>
          <a:off x="498475" y="1879600"/>
          <a:ext cx="492125" cy="787400"/>
        </p:xfrm>
        <a:graphic>
          <a:graphicData uri="http://schemas.openxmlformats.org/presentationml/2006/ole">
            <mc:AlternateContent xmlns:mc="http://schemas.openxmlformats.org/markup-compatibility/2006">
              <mc:Choice xmlns:v="urn:schemas-microsoft-com:vml" Requires="v">
                <p:oleObj spid="_x0000_s13340" name="Equation" r:id="rId4" imgW="253800" imgH="406080" progId="Equation.DSMT4">
                  <p:embed/>
                </p:oleObj>
              </mc:Choice>
              <mc:Fallback>
                <p:oleObj name="Equation" r:id="rId4" imgW="25380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 y="1879600"/>
                        <a:ext cx="492125" cy="787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5" name="Line 32"/>
          <p:cNvSpPr>
            <a:spLocks noChangeShapeType="1"/>
          </p:cNvSpPr>
          <p:nvPr/>
        </p:nvSpPr>
        <p:spPr bwMode="auto">
          <a:xfrm>
            <a:off x="2362200" y="4494213"/>
            <a:ext cx="86677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3315" name="Object 3"/>
          <p:cNvGraphicFramePr>
            <a:graphicFrameLocks noChangeAspect="1"/>
          </p:cNvGraphicFramePr>
          <p:nvPr/>
        </p:nvGraphicFramePr>
        <p:xfrm>
          <a:off x="4841875" y="1905000"/>
          <a:ext cx="492125" cy="787400"/>
        </p:xfrm>
        <a:graphic>
          <a:graphicData uri="http://schemas.openxmlformats.org/presentationml/2006/ole">
            <mc:AlternateContent xmlns:mc="http://schemas.openxmlformats.org/markup-compatibility/2006">
              <mc:Choice xmlns:v="urn:schemas-microsoft-com:vml" Requires="v">
                <p:oleObj spid="_x0000_s13341" name="Equation" r:id="rId6" imgW="253800" imgH="406080" progId="Equation.DSMT4">
                  <p:embed/>
                </p:oleObj>
              </mc:Choice>
              <mc:Fallback>
                <p:oleObj name="Equation" r:id="rId6" imgW="25380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1905000"/>
                        <a:ext cx="492125"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6" name="Text Box 37"/>
          <p:cNvSpPr txBox="1">
            <a:spLocks noChangeArrowheads="1"/>
          </p:cNvSpPr>
          <p:nvPr/>
        </p:nvSpPr>
        <p:spPr bwMode="auto">
          <a:xfrm>
            <a:off x="2165350" y="5557838"/>
            <a:ext cx="2209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71600" algn="l"/>
              </a:tabLst>
              <a:defRPr>
                <a:solidFill>
                  <a:schemeClr val="tx1"/>
                </a:solidFill>
                <a:latin typeface="Arial" charset="0"/>
                <a:cs typeface="Arial" charset="0"/>
              </a:defRPr>
            </a:lvl1pPr>
            <a:lvl2pPr marL="742950" indent="-285750" eaLnBrk="0" hangingPunct="0">
              <a:tabLst>
                <a:tab pos="1371600" algn="l"/>
              </a:tabLst>
              <a:defRPr>
                <a:solidFill>
                  <a:schemeClr val="tx1"/>
                </a:solidFill>
                <a:latin typeface="Arial" charset="0"/>
                <a:cs typeface="Arial" charset="0"/>
              </a:defRPr>
            </a:lvl2pPr>
            <a:lvl3pPr marL="1143000" indent="-228600" eaLnBrk="0" hangingPunct="0">
              <a:tabLst>
                <a:tab pos="1371600" algn="l"/>
              </a:tabLst>
              <a:defRPr>
                <a:solidFill>
                  <a:schemeClr val="tx1"/>
                </a:solidFill>
                <a:latin typeface="Arial" charset="0"/>
                <a:cs typeface="Arial" charset="0"/>
              </a:defRPr>
            </a:lvl3pPr>
            <a:lvl4pPr marL="1600200" indent="-228600" eaLnBrk="0" hangingPunct="0">
              <a:tabLst>
                <a:tab pos="1371600" algn="l"/>
              </a:tabLst>
              <a:defRPr>
                <a:solidFill>
                  <a:schemeClr val="tx1"/>
                </a:solidFill>
                <a:latin typeface="Arial" charset="0"/>
                <a:cs typeface="Arial" charset="0"/>
              </a:defRPr>
            </a:lvl4pPr>
            <a:lvl5pPr marL="2057400" indent="-228600" eaLnBrk="0" hangingPunct="0">
              <a:tabLst>
                <a:tab pos="13716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16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16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16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1600" algn="l"/>
              </a:tabLst>
              <a:defRPr>
                <a:solidFill>
                  <a:schemeClr val="tx1"/>
                </a:solidFill>
                <a:latin typeface="Arial" charset="0"/>
                <a:cs typeface="Arial" charset="0"/>
              </a:defRPr>
            </a:lvl9pPr>
          </a:lstStyle>
          <a:p>
            <a:pPr algn="r" eaLnBrk="1" hangingPunct="1">
              <a:lnSpc>
                <a:spcPct val="90000"/>
              </a:lnSpc>
            </a:pPr>
            <a:r>
              <a:rPr lang="en-US" sz="2300"/>
              <a:t>Stock of housing capital</a:t>
            </a:r>
          </a:p>
        </p:txBody>
      </p:sp>
      <p:sp>
        <p:nvSpPr>
          <p:cNvPr id="13337" name="Text Box 38"/>
          <p:cNvSpPr txBox="1">
            <a:spLocks noChangeArrowheads="1"/>
          </p:cNvSpPr>
          <p:nvPr/>
        </p:nvSpPr>
        <p:spPr bwMode="auto">
          <a:xfrm>
            <a:off x="6011863" y="5661025"/>
            <a:ext cx="2590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71600" algn="l"/>
              </a:tabLst>
              <a:defRPr>
                <a:solidFill>
                  <a:schemeClr val="tx1"/>
                </a:solidFill>
                <a:latin typeface="Arial" charset="0"/>
                <a:cs typeface="Arial" charset="0"/>
              </a:defRPr>
            </a:lvl1pPr>
            <a:lvl2pPr marL="742950" indent="-285750" eaLnBrk="0" hangingPunct="0">
              <a:tabLst>
                <a:tab pos="1371600" algn="l"/>
              </a:tabLst>
              <a:defRPr>
                <a:solidFill>
                  <a:schemeClr val="tx1"/>
                </a:solidFill>
                <a:latin typeface="Arial" charset="0"/>
                <a:cs typeface="Arial" charset="0"/>
              </a:defRPr>
            </a:lvl2pPr>
            <a:lvl3pPr marL="1143000" indent="-228600" eaLnBrk="0" hangingPunct="0">
              <a:tabLst>
                <a:tab pos="1371600" algn="l"/>
              </a:tabLst>
              <a:defRPr>
                <a:solidFill>
                  <a:schemeClr val="tx1"/>
                </a:solidFill>
                <a:latin typeface="Arial" charset="0"/>
                <a:cs typeface="Arial" charset="0"/>
              </a:defRPr>
            </a:lvl3pPr>
            <a:lvl4pPr marL="1600200" indent="-228600" eaLnBrk="0" hangingPunct="0">
              <a:tabLst>
                <a:tab pos="1371600" algn="l"/>
              </a:tabLst>
              <a:defRPr>
                <a:solidFill>
                  <a:schemeClr val="tx1"/>
                </a:solidFill>
                <a:latin typeface="Arial" charset="0"/>
                <a:cs typeface="Arial" charset="0"/>
              </a:defRPr>
            </a:lvl4pPr>
            <a:lvl5pPr marL="2057400" indent="-228600" eaLnBrk="0" hangingPunct="0">
              <a:tabLst>
                <a:tab pos="13716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16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16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16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1600" algn="l"/>
              </a:tabLst>
              <a:defRPr>
                <a:solidFill>
                  <a:schemeClr val="tx1"/>
                </a:solidFill>
                <a:latin typeface="Arial" charset="0"/>
                <a:cs typeface="Arial" charset="0"/>
              </a:defRPr>
            </a:lvl9pPr>
          </a:lstStyle>
          <a:p>
            <a:pPr algn="r" eaLnBrk="1" hangingPunct="1">
              <a:lnSpc>
                <a:spcPct val="90000"/>
              </a:lnSpc>
            </a:pPr>
            <a:r>
              <a:rPr lang="en-US" sz="2300"/>
              <a:t>Flow of residential investment</a:t>
            </a:r>
          </a:p>
        </p:txBody>
      </p:sp>
      <p:sp>
        <p:nvSpPr>
          <p:cNvPr id="13338" name="Text Box 39"/>
          <p:cNvSpPr txBox="1">
            <a:spLocks noChangeArrowheads="1"/>
          </p:cNvSpPr>
          <p:nvPr/>
        </p:nvSpPr>
        <p:spPr bwMode="auto">
          <a:xfrm>
            <a:off x="838200" y="133985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(a)	The market for housing</a:t>
            </a:r>
          </a:p>
        </p:txBody>
      </p:sp>
      <p:sp>
        <p:nvSpPr>
          <p:cNvPr id="13339" name="Text Box 40"/>
          <p:cNvSpPr txBox="1">
            <a:spLocks noChangeArrowheads="1"/>
          </p:cNvSpPr>
          <p:nvPr/>
        </p:nvSpPr>
        <p:spPr bwMode="auto">
          <a:xfrm>
            <a:off x="4724400" y="1371600"/>
            <a:ext cx="428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t>(b) 	The supply of new housing</a:t>
            </a:r>
          </a:p>
        </p:txBody>
      </p:sp>
    </p:spTree>
    <p:extLst>
      <p:ext uri="{BB962C8B-B14F-4D97-AF65-F5344CB8AC3E}">
        <p14:creationId xmlns:p14="http://schemas.microsoft.com/office/powerpoint/2010/main" val="36583532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1" name="Chart 10"/>
          <p:cNvGraphicFramePr>
            <a:graphicFrameLocks noGrp="1"/>
          </p:cNvGraphicFramePr>
          <p:nvPr>
            <p:extLst>
              <p:ext uri="{D42A27DB-BD31-4B8C-83A1-F6EECF244321}">
                <p14:modId xmlns:p14="http://schemas.microsoft.com/office/powerpoint/2010/main" val="2270222184"/>
              </p:ext>
            </p:extLst>
          </p:nvPr>
        </p:nvGraphicFramePr>
        <p:xfrm>
          <a:off x="1033272" y="1243584"/>
          <a:ext cx="7370064"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40963" name="Title 1"/>
          <p:cNvSpPr>
            <a:spLocks noGrp="1"/>
          </p:cNvSpPr>
          <p:nvPr>
            <p:ph type="title"/>
          </p:nvPr>
        </p:nvSpPr>
        <p:spPr>
          <a:xfrm>
            <a:off x="466725" y="236538"/>
            <a:ext cx="8245475" cy="887412"/>
          </a:xfrm>
        </p:spPr>
        <p:txBody>
          <a:bodyPr/>
          <a:lstStyle/>
          <a:p>
            <a:r>
              <a:rPr lang="en-US" sz="3000" dirty="0" smtClean="0">
                <a:solidFill>
                  <a:srgbClr val="336699"/>
                </a:solidFill>
              </a:rPr>
              <a:t>U.S. Housing Prices and Housing Starts, </a:t>
            </a:r>
            <a:r>
              <a:rPr lang="en-US" sz="2600" dirty="0" smtClean="0">
                <a:solidFill>
                  <a:srgbClr val="336699"/>
                </a:solidFill>
              </a:rPr>
              <a:t>2000-2014</a:t>
            </a:r>
          </a:p>
        </p:txBody>
      </p:sp>
      <p:sp>
        <p:nvSpPr>
          <p:cNvPr id="4" name="Text Box 77"/>
          <p:cNvSpPr txBox="1">
            <a:spLocks noChangeArrowheads="1"/>
          </p:cNvSpPr>
          <p:nvPr/>
        </p:nvSpPr>
        <p:spPr bwMode="auto">
          <a:xfrm>
            <a:off x="132107" y="1582076"/>
            <a:ext cx="800219" cy="4251165"/>
          </a:xfrm>
          <a:prstGeom prst="rect">
            <a:avLst/>
          </a:prstGeom>
          <a:noFill/>
          <a:ln w="9525">
            <a:noFill/>
            <a:miter lim="800000"/>
            <a:headEnd/>
            <a:tailEnd/>
          </a:ln>
        </p:spPr>
        <p:txBody>
          <a:bodyPr vert="vert270" anchor="ctr">
            <a:spAutoFit/>
          </a:bodyPr>
          <a:lstStyle/>
          <a:p>
            <a:pPr algn="ctr">
              <a:spcBef>
                <a:spcPct val="50000"/>
              </a:spcBef>
              <a:defRPr/>
            </a:pPr>
            <a:r>
              <a:rPr lang="en-US" sz="2000" dirty="0">
                <a:solidFill>
                  <a:srgbClr val="000000"/>
                </a:solidFill>
              </a:rPr>
              <a:t>Housing Price Index </a:t>
            </a:r>
            <a:br>
              <a:rPr lang="en-US" sz="2000" dirty="0">
                <a:solidFill>
                  <a:srgbClr val="000000"/>
                </a:solidFill>
              </a:rPr>
            </a:br>
            <a:r>
              <a:rPr lang="en-US" sz="2000" dirty="0">
                <a:solidFill>
                  <a:srgbClr val="000000"/>
                </a:solidFill>
              </a:rPr>
              <a:t>= 100 in 2000 1</a:t>
            </a:r>
            <a:r>
              <a:rPr lang="en-US" sz="2000" baseline="30000" dirty="0">
                <a:solidFill>
                  <a:srgbClr val="000000"/>
                </a:solidFill>
              </a:rPr>
              <a:t>st</a:t>
            </a:r>
            <a:r>
              <a:rPr lang="en-US" sz="2000" dirty="0">
                <a:solidFill>
                  <a:srgbClr val="000000"/>
                </a:solidFill>
              </a:rPr>
              <a:t> quarter</a:t>
            </a:r>
          </a:p>
        </p:txBody>
      </p:sp>
      <p:sp>
        <p:nvSpPr>
          <p:cNvPr id="6" name="Text Box 77"/>
          <p:cNvSpPr txBox="1">
            <a:spLocks noChangeArrowheads="1"/>
          </p:cNvSpPr>
          <p:nvPr/>
        </p:nvSpPr>
        <p:spPr bwMode="auto">
          <a:xfrm>
            <a:off x="8413227" y="1582077"/>
            <a:ext cx="492443" cy="4308972"/>
          </a:xfrm>
          <a:prstGeom prst="rect">
            <a:avLst/>
          </a:prstGeom>
          <a:noFill/>
          <a:ln w="9525">
            <a:noFill/>
            <a:miter lim="800000"/>
            <a:headEnd/>
            <a:tailEnd/>
          </a:ln>
        </p:spPr>
        <p:txBody>
          <a:bodyPr vert="vert270" wrap="square" anchor="ctr">
            <a:spAutoFit/>
          </a:bodyPr>
          <a:lstStyle/>
          <a:p>
            <a:pPr algn="ctr">
              <a:spcBef>
                <a:spcPct val="50000"/>
              </a:spcBef>
              <a:defRPr/>
            </a:pPr>
            <a:r>
              <a:rPr lang="en-US" sz="2000" dirty="0">
                <a:solidFill>
                  <a:srgbClr val="000000"/>
                </a:solidFill>
              </a:rPr>
              <a:t>Housing Starts (thousands)</a:t>
            </a:r>
          </a:p>
        </p:txBody>
      </p:sp>
      <p:grpSp>
        <p:nvGrpSpPr>
          <p:cNvPr id="2" name="Group 14"/>
          <p:cNvGrpSpPr>
            <a:grpSpLocks/>
          </p:cNvGrpSpPr>
          <p:nvPr/>
        </p:nvGrpSpPr>
        <p:grpSpPr bwMode="auto">
          <a:xfrm>
            <a:off x="1696889" y="3835004"/>
            <a:ext cx="2192337" cy="1130374"/>
            <a:chOff x="2002031" y="3657600"/>
            <a:chExt cx="2191595" cy="1129975"/>
          </a:xfrm>
        </p:grpSpPr>
        <p:sp>
          <p:nvSpPr>
            <p:cNvPr id="40970" name="Text Box 81"/>
            <p:cNvSpPr txBox="1">
              <a:spLocks noChangeArrowheads="1"/>
            </p:cNvSpPr>
            <p:nvPr/>
          </p:nvSpPr>
          <p:spPr bwMode="auto">
            <a:xfrm>
              <a:off x="2002031" y="4049172"/>
              <a:ext cx="2191595" cy="73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i="1">
                  <a:solidFill>
                    <a:srgbClr val="000000"/>
                  </a:solidFill>
                </a:rPr>
                <a:t>Housing prices </a:t>
              </a:r>
              <a:br>
                <a:rPr lang="en-US" sz="2100" i="1">
                  <a:solidFill>
                    <a:srgbClr val="000000"/>
                  </a:solidFill>
                </a:rPr>
              </a:br>
              <a:r>
                <a:rPr lang="en-US" sz="2100" i="1">
                  <a:solidFill>
                    <a:srgbClr val="000000"/>
                  </a:solidFill>
                </a:rPr>
                <a:t>(left scale)</a:t>
              </a:r>
            </a:p>
          </p:txBody>
        </p:sp>
        <p:cxnSp>
          <p:nvCxnSpPr>
            <p:cNvPr id="10" name="Straight Connector 9"/>
            <p:cNvCxnSpPr/>
            <p:nvPr/>
          </p:nvCxnSpPr>
          <p:spPr>
            <a:xfrm rot="16200000" flipV="1">
              <a:off x="2444003" y="3767891"/>
              <a:ext cx="441169" cy="220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968" name="Text Box 81"/>
          <p:cNvSpPr txBox="1">
            <a:spLocks noChangeArrowheads="1"/>
          </p:cNvSpPr>
          <p:nvPr/>
        </p:nvSpPr>
        <p:spPr bwMode="auto">
          <a:xfrm>
            <a:off x="4787900" y="5057034"/>
            <a:ext cx="2002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i="1" dirty="0">
                <a:solidFill>
                  <a:srgbClr val="000000"/>
                </a:solidFill>
              </a:rPr>
              <a:t>Housing starts (right scale)</a:t>
            </a:r>
          </a:p>
        </p:txBody>
      </p:sp>
    </p:spTree>
    <p:extLst>
      <p:ext uri="{BB962C8B-B14F-4D97-AF65-F5344CB8AC3E}">
        <p14:creationId xmlns:p14="http://schemas.microsoft.com/office/powerpoint/2010/main" val="34347221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Inventory investment</a:t>
            </a:r>
          </a:p>
        </p:txBody>
      </p:sp>
      <p:sp>
        <p:nvSpPr>
          <p:cNvPr id="94211" name="Rectangle 3"/>
          <p:cNvSpPr>
            <a:spLocks noGrp="1" noChangeArrowheads="1"/>
          </p:cNvSpPr>
          <p:nvPr>
            <p:ph type="body" idx="1"/>
          </p:nvPr>
        </p:nvSpPr>
        <p:spPr>
          <a:xfrm>
            <a:off x="1000125" y="1971675"/>
            <a:ext cx="7315200" cy="3041650"/>
          </a:xfrm>
          <a:noFill/>
          <a:ln w="57150" cmpd="thickThin">
            <a:solidFill>
              <a:srgbClr val="009900"/>
            </a:solidFill>
            <a:miter lim="800000"/>
            <a:headEnd/>
            <a:tailEnd/>
          </a:ln>
        </p:spPr>
        <p:txBody>
          <a:bodyPr tIns="0" anchor="ctr" anchorCtr="1"/>
          <a:lstStyle/>
          <a:p>
            <a:pPr marL="0" indent="0" algn="ctr">
              <a:lnSpc>
                <a:spcPct val="110000"/>
              </a:lnSpc>
              <a:buFont typeface="Wingdings" pitchFamily="2" charset="2"/>
              <a:buNone/>
            </a:pPr>
            <a:r>
              <a:rPr lang="en-US" dirty="0" smtClean="0"/>
              <a:t>Inventory investment is only about </a:t>
            </a:r>
            <a:br>
              <a:rPr lang="en-US" dirty="0" smtClean="0"/>
            </a:br>
            <a:r>
              <a:rPr lang="en-US" dirty="0" smtClean="0"/>
              <a:t>1% of GDP.</a:t>
            </a:r>
          </a:p>
          <a:p>
            <a:pPr marL="0" indent="0" algn="ctr">
              <a:lnSpc>
                <a:spcPct val="110000"/>
              </a:lnSpc>
              <a:buFont typeface="Wingdings" pitchFamily="2" charset="2"/>
              <a:buNone/>
            </a:pPr>
            <a:r>
              <a:rPr lang="en-US" dirty="0" smtClean="0"/>
              <a:t>Yet, in the typical recession, </a:t>
            </a:r>
            <a:br>
              <a:rPr lang="en-US" dirty="0" smtClean="0"/>
            </a:br>
            <a:r>
              <a:rPr lang="en-US" dirty="0" smtClean="0"/>
              <a:t>more than half of the fall in spending </a:t>
            </a:r>
            <a:br>
              <a:rPr lang="en-US" dirty="0" smtClean="0"/>
            </a:br>
            <a:r>
              <a:rPr lang="en-US" dirty="0" smtClean="0"/>
              <a:t>is due to a fall in inventory investment.  </a:t>
            </a:r>
          </a:p>
        </p:txBody>
      </p:sp>
    </p:spTree>
    <p:extLst>
      <p:ext uri="{BB962C8B-B14F-4D97-AF65-F5344CB8AC3E}">
        <p14:creationId xmlns:p14="http://schemas.microsoft.com/office/powerpoint/2010/main" val="33511232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bg/>
                                          </p:spTgt>
                                        </p:tgtEl>
                                        <p:attrNameLst>
                                          <p:attrName>style.visibility</p:attrName>
                                        </p:attrNameLst>
                                      </p:cBhvr>
                                      <p:to>
                                        <p:strVal val="visible"/>
                                      </p:to>
                                    </p:set>
                                    <p:animEffect transition="in" filter="fade">
                                      <p:cBhvr>
                                        <p:cTn id="7" dur="500"/>
                                        <p:tgtEl>
                                          <p:spTgt spid="942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0" end="0"/>
                                            </p:txEl>
                                          </p:spTgt>
                                        </p:tgtEl>
                                        <p:attrNameLst>
                                          <p:attrName>style.visibility</p:attrName>
                                        </p:attrNameLst>
                                      </p:cBhvr>
                                      <p:to>
                                        <p:strVal val="visible"/>
                                      </p:to>
                                    </p:set>
                                    <p:animEffect transition="in" filter="fade">
                                      <p:cBhvr>
                                        <p:cTn id="10" dur="500"/>
                                        <p:tgtEl>
                                          <p:spTgt spid="9421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4211">
                                            <p:txEl>
                                              <p:pRg st="1" end="1"/>
                                            </p:txEl>
                                          </p:spTgt>
                                        </p:tgtEl>
                                        <p:attrNameLst>
                                          <p:attrName>style.visibility</p:attrName>
                                        </p:attrNameLst>
                                      </p:cBhvr>
                                      <p:to>
                                        <p:strVal val="visible"/>
                                      </p:to>
                                    </p:set>
                                    <p:animEffect transition="in" filter="fade">
                                      <p:cBhvr>
                                        <p:cTn id="15" dur="500"/>
                                        <p:tgtEl>
                                          <p:spTgt spid="942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bldLvl="5"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smtClean="0"/>
              <a:t>Motives for holding inventories</a:t>
            </a:r>
          </a:p>
        </p:txBody>
      </p:sp>
      <p:sp>
        <p:nvSpPr>
          <p:cNvPr id="43011" name="Rectangle 5"/>
          <p:cNvSpPr>
            <a:spLocks noGrp="1" noChangeArrowheads="1"/>
          </p:cNvSpPr>
          <p:nvPr>
            <p:ph type="body" idx="1"/>
          </p:nvPr>
        </p:nvSpPr>
        <p:spPr>
          <a:xfrm>
            <a:off x="512763" y="1544638"/>
            <a:ext cx="8229600" cy="4525962"/>
          </a:xfrm>
        </p:spPr>
        <p:txBody>
          <a:bodyPr/>
          <a:lstStyle/>
          <a:p>
            <a:pPr>
              <a:buFont typeface="Wingdings" pitchFamily="2" charset="2"/>
              <a:buNone/>
            </a:pPr>
            <a:r>
              <a:rPr lang="en-US" dirty="0" smtClean="0"/>
              <a:t>1.	 </a:t>
            </a:r>
            <a:r>
              <a:rPr lang="en-US" b="1" dirty="0" smtClean="0">
                <a:solidFill>
                  <a:srgbClr val="CC0000"/>
                </a:solidFill>
              </a:rPr>
              <a:t>production smoothing</a:t>
            </a:r>
          </a:p>
          <a:p>
            <a:pPr>
              <a:buFont typeface="Wingdings" pitchFamily="2" charset="2"/>
              <a:buNone/>
            </a:pPr>
            <a:r>
              <a:rPr lang="en-US" dirty="0" smtClean="0"/>
              <a:t>	Sales fluctuate, but many firms find it cheaper to produce at a steady rate. </a:t>
            </a:r>
          </a:p>
          <a:p>
            <a:pPr lvl="1">
              <a:spcBef>
                <a:spcPct val="45000"/>
              </a:spcBef>
            </a:pPr>
            <a:r>
              <a:rPr lang="en-US" dirty="0" smtClean="0"/>
              <a:t>When sales &lt; production, inventories rise. </a:t>
            </a:r>
          </a:p>
          <a:p>
            <a:pPr lvl="1">
              <a:spcBef>
                <a:spcPct val="45000"/>
              </a:spcBef>
            </a:pPr>
            <a:r>
              <a:rPr lang="en-US" dirty="0" smtClean="0"/>
              <a:t>When sales &gt; production, inventories fall. </a:t>
            </a:r>
          </a:p>
        </p:txBody>
      </p:sp>
    </p:spTree>
    <p:extLst>
      <p:ext uri="{BB962C8B-B14F-4D97-AF65-F5344CB8AC3E}">
        <p14:creationId xmlns:p14="http://schemas.microsoft.com/office/powerpoint/2010/main" val="4742275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Motives for holding inventories</a:t>
            </a:r>
          </a:p>
        </p:txBody>
      </p:sp>
      <p:sp>
        <p:nvSpPr>
          <p:cNvPr id="138243" name="Rectangle 3"/>
          <p:cNvSpPr>
            <a:spLocks noGrp="1" noChangeArrowheads="1"/>
          </p:cNvSpPr>
          <p:nvPr>
            <p:ph type="body" idx="1"/>
          </p:nvPr>
        </p:nvSpPr>
        <p:spPr>
          <a:xfrm>
            <a:off x="512763" y="1544638"/>
            <a:ext cx="8229600" cy="4525962"/>
          </a:xfrm>
        </p:spPr>
        <p:txBody>
          <a:bodyPr/>
          <a:lstStyle/>
          <a:p>
            <a:pPr>
              <a:buFont typeface="Wingdings" pitchFamily="2" charset="2"/>
              <a:buNone/>
            </a:pPr>
            <a:r>
              <a:rPr lang="en-US" dirty="0" smtClean="0">
                <a:solidFill>
                  <a:schemeClr val="bg2"/>
                </a:solidFill>
              </a:rPr>
              <a:t>1.	 </a:t>
            </a:r>
            <a:r>
              <a:rPr lang="en-US" b="1" dirty="0" smtClean="0">
                <a:solidFill>
                  <a:schemeClr val="bg2"/>
                </a:solidFill>
              </a:rPr>
              <a:t>production smoothing</a:t>
            </a:r>
          </a:p>
          <a:p>
            <a:pPr>
              <a:buFont typeface="Wingdings" pitchFamily="2" charset="2"/>
              <a:buNone/>
            </a:pPr>
            <a:r>
              <a:rPr lang="en-US" dirty="0" smtClean="0"/>
              <a:t>2.	 </a:t>
            </a:r>
            <a:r>
              <a:rPr lang="en-US" b="1" dirty="0" smtClean="0">
                <a:solidFill>
                  <a:srgbClr val="CC0000"/>
                </a:solidFill>
              </a:rPr>
              <a:t>inventories as a factor of production</a:t>
            </a:r>
          </a:p>
          <a:p>
            <a:pPr>
              <a:buFont typeface="Wingdings" pitchFamily="2" charset="2"/>
              <a:buNone/>
            </a:pPr>
            <a:r>
              <a:rPr lang="en-US" dirty="0" smtClean="0"/>
              <a:t>	Inventories allow some firms to operate more efficiently. </a:t>
            </a:r>
          </a:p>
          <a:p>
            <a:pPr lvl="1">
              <a:spcBef>
                <a:spcPct val="45000"/>
              </a:spcBef>
            </a:pPr>
            <a:r>
              <a:rPr lang="en-US" dirty="0" smtClean="0"/>
              <a:t>samples for retail sales purposes</a:t>
            </a:r>
          </a:p>
          <a:p>
            <a:pPr lvl="1">
              <a:spcBef>
                <a:spcPct val="45000"/>
              </a:spcBef>
            </a:pPr>
            <a:r>
              <a:rPr lang="en-US" dirty="0" smtClean="0"/>
              <a:t>spare parts for when machines break down</a:t>
            </a:r>
          </a:p>
        </p:txBody>
      </p:sp>
    </p:spTree>
    <p:extLst>
      <p:ext uri="{BB962C8B-B14F-4D97-AF65-F5344CB8AC3E}">
        <p14:creationId xmlns:p14="http://schemas.microsoft.com/office/powerpoint/2010/main" val="900810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Effect transition="in" filter="wipe(left)">
                                      <p:cBhvr>
                                        <p:cTn id="7" dur="500"/>
                                        <p:tgtEl>
                                          <p:spTgt spid="138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3">
                                            <p:txEl>
                                              <p:pRg st="2" end="2"/>
                                            </p:txEl>
                                          </p:spTgt>
                                        </p:tgtEl>
                                        <p:attrNameLst>
                                          <p:attrName>style.visibility</p:attrName>
                                        </p:attrNameLst>
                                      </p:cBhvr>
                                      <p:to>
                                        <p:strVal val="visible"/>
                                      </p:to>
                                    </p:set>
                                    <p:animEffect transition="in" filter="wipe(left)">
                                      <p:cBhvr>
                                        <p:cTn id="12" dur="500"/>
                                        <p:tgtEl>
                                          <p:spTgt spid="138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3">
                                            <p:txEl>
                                              <p:pRg st="3" end="3"/>
                                            </p:txEl>
                                          </p:spTgt>
                                        </p:tgtEl>
                                        <p:attrNameLst>
                                          <p:attrName>style.visibility</p:attrName>
                                        </p:attrNameLst>
                                      </p:cBhvr>
                                      <p:to>
                                        <p:strVal val="visible"/>
                                      </p:to>
                                    </p:set>
                                    <p:animEffect transition="in" filter="wipe(left)">
                                      <p:cBhvr>
                                        <p:cTn id="17" dur="500"/>
                                        <p:tgtEl>
                                          <p:spTgt spid="1382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3">
                                            <p:txEl>
                                              <p:pRg st="4" end="4"/>
                                            </p:txEl>
                                          </p:spTgt>
                                        </p:tgtEl>
                                        <p:attrNameLst>
                                          <p:attrName>style.visibility</p:attrName>
                                        </p:attrNameLst>
                                      </p:cBhvr>
                                      <p:to>
                                        <p:strVal val="visible"/>
                                      </p:to>
                                    </p:set>
                                    <p:animEffect transition="in" filter="wipe(left)">
                                      <p:cBhvr>
                                        <p:cTn id="22" dur="500"/>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bldLvl="5"/>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Motives for holding inventories</a:t>
            </a:r>
          </a:p>
        </p:txBody>
      </p:sp>
      <p:sp>
        <p:nvSpPr>
          <p:cNvPr id="140291" name="Rectangle 3"/>
          <p:cNvSpPr>
            <a:spLocks noGrp="1" noChangeArrowheads="1"/>
          </p:cNvSpPr>
          <p:nvPr>
            <p:ph type="body" idx="1"/>
          </p:nvPr>
        </p:nvSpPr>
        <p:spPr>
          <a:xfrm>
            <a:off x="512763" y="1544638"/>
            <a:ext cx="8229600" cy="4525962"/>
          </a:xfrm>
        </p:spPr>
        <p:txBody>
          <a:bodyPr/>
          <a:lstStyle/>
          <a:p>
            <a:pPr>
              <a:buFont typeface="Wingdings" pitchFamily="2" charset="2"/>
              <a:buNone/>
            </a:pPr>
            <a:r>
              <a:rPr lang="en-US" dirty="0" smtClean="0">
                <a:solidFill>
                  <a:schemeClr val="bg2"/>
                </a:solidFill>
              </a:rPr>
              <a:t>1.	 </a:t>
            </a:r>
            <a:r>
              <a:rPr lang="en-US" b="1" dirty="0" smtClean="0">
                <a:solidFill>
                  <a:schemeClr val="bg2"/>
                </a:solidFill>
              </a:rPr>
              <a:t>production smoothing</a:t>
            </a:r>
          </a:p>
          <a:p>
            <a:pPr>
              <a:buFont typeface="Wingdings" pitchFamily="2" charset="2"/>
              <a:buNone/>
            </a:pPr>
            <a:r>
              <a:rPr lang="en-US" dirty="0" smtClean="0">
                <a:solidFill>
                  <a:schemeClr val="bg2"/>
                </a:solidFill>
              </a:rPr>
              <a:t>2.	 </a:t>
            </a:r>
            <a:r>
              <a:rPr lang="en-US" b="1" dirty="0" smtClean="0">
                <a:solidFill>
                  <a:schemeClr val="bg2"/>
                </a:solidFill>
              </a:rPr>
              <a:t>inventories as a factor of production</a:t>
            </a:r>
          </a:p>
          <a:p>
            <a:pPr>
              <a:buFont typeface="Wingdings" pitchFamily="2" charset="2"/>
              <a:buNone/>
            </a:pPr>
            <a:r>
              <a:rPr lang="en-US" dirty="0" smtClean="0"/>
              <a:t>3.	 </a:t>
            </a:r>
            <a:r>
              <a:rPr lang="en-US" b="1" dirty="0" smtClean="0">
                <a:solidFill>
                  <a:srgbClr val="CC0000"/>
                </a:solidFill>
              </a:rPr>
              <a:t>stock-out avoidance</a:t>
            </a:r>
          </a:p>
          <a:p>
            <a:pPr>
              <a:buFont typeface="Wingdings" pitchFamily="2" charset="2"/>
              <a:buNone/>
            </a:pPr>
            <a:r>
              <a:rPr lang="en-US" dirty="0" smtClean="0"/>
              <a:t>	To prevent lost sales when demand is higher than expected.  </a:t>
            </a:r>
          </a:p>
        </p:txBody>
      </p:sp>
    </p:spTree>
    <p:extLst>
      <p:ext uri="{BB962C8B-B14F-4D97-AF65-F5344CB8AC3E}">
        <p14:creationId xmlns:p14="http://schemas.microsoft.com/office/powerpoint/2010/main" val="3488925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wipe(left)">
                                      <p:cBhvr>
                                        <p:cTn id="7" dur="500"/>
                                        <p:tgtEl>
                                          <p:spTgt spid="1402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1">
                                            <p:txEl>
                                              <p:pRg st="3" end="3"/>
                                            </p:txEl>
                                          </p:spTgt>
                                        </p:tgtEl>
                                        <p:attrNameLst>
                                          <p:attrName>style.visibility</p:attrName>
                                        </p:attrNameLst>
                                      </p:cBhvr>
                                      <p:to>
                                        <p:strVal val="visible"/>
                                      </p:to>
                                    </p:set>
                                    <p:animEffect transition="in" filter="wipe(left)">
                                      <p:cBhvr>
                                        <p:cTn id="12" dur="500"/>
                                        <p:tgtEl>
                                          <p:spTgt spid="140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Motives for holding inventories</a:t>
            </a:r>
          </a:p>
        </p:txBody>
      </p:sp>
      <p:sp>
        <p:nvSpPr>
          <p:cNvPr id="146435" name="Rectangle 3"/>
          <p:cNvSpPr>
            <a:spLocks noGrp="1" noChangeArrowheads="1"/>
          </p:cNvSpPr>
          <p:nvPr>
            <p:ph type="body" idx="1"/>
          </p:nvPr>
        </p:nvSpPr>
        <p:spPr>
          <a:xfrm>
            <a:off x="512763" y="1544638"/>
            <a:ext cx="8229600" cy="4525962"/>
          </a:xfrm>
        </p:spPr>
        <p:txBody>
          <a:bodyPr/>
          <a:lstStyle/>
          <a:p>
            <a:pPr>
              <a:buFont typeface="Wingdings" pitchFamily="2" charset="2"/>
              <a:buNone/>
            </a:pPr>
            <a:r>
              <a:rPr lang="en-US" dirty="0" smtClean="0">
                <a:solidFill>
                  <a:schemeClr val="bg2"/>
                </a:solidFill>
              </a:rPr>
              <a:t>1.	 </a:t>
            </a:r>
            <a:r>
              <a:rPr lang="en-US" b="1" dirty="0" smtClean="0">
                <a:solidFill>
                  <a:schemeClr val="bg2"/>
                </a:solidFill>
              </a:rPr>
              <a:t>production smoothing</a:t>
            </a:r>
          </a:p>
          <a:p>
            <a:pPr>
              <a:buFont typeface="Wingdings" pitchFamily="2" charset="2"/>
              <a:buNone/>
            </a:pPr>
            <a:r>
              <a:rPr lang="en-US" dirty="0" smtClean="0">
                <a:solidFill>
                  <a:schemeClr val="bg2"/>
                </a:solidFill>
              </a:rPr>
              <a:t>2.	 </a:t>
            </a:r>
            <a:r>
              <a:rPr lang="en-US" b="1" dirty="0" smtClean="0">
                <a:solidFill>
                  <a:schemeClr val="bg2"/>
                </a:solidFill>
              </a:rPr>
              <a:t>inventories as a factor of production</a:t>
            </a:r>
          </a:p>
          <a:p>
            <a:pPr>
              <a:buFont typeface="Wingdings" pitchFamily="2" charset="2"/>
              <a:buNone/>
            </a:pPr>
            <a:r>
              <a:rPr lang="en-US" dirty="0" smtClean="0">
                <a:solidFill>
                  <a:schemeClr val="bg2"/>
                </a:solidFill>
              </a:rPr>
              <a:t>3.	 </a:t>
            </a:r>
            <a:r>
              <a:rPr lang="en-US" b="1" dirty="0" smtClean="0">
                <a:solidFill>
                  <a:schemeClr val="bg2"/>
                </a:solidFill>
              </a:rPr>
              <a:t>stock-out avoidance</a:t>
            </a:r>
          </a:p>
          <a:p>
            <a:pPr>
              <a:buFont typeface="Wingdings" pitchFamily="2" charset="2"/>
              <a:buNone/>
            </a:pPr>
            <a:r>
              <a:rPr lang="en-US" dirty="0" smtClean="0"/>
              <a:t>4.	 </a:t>
            </a:r>
            <a:r>
              <a:rPr lang="en-US" b="1" dirty="0" smtClean="0">
                <a:solidFill>
                  <a:srgbClr val="CC0000"/>
                </a:solidFill>
              </a:rPr>
              <a:t>work in process</a:t>
            </a:r>
          </a:p>
          <a:p>
            <a:pPr>
              <a:buFont typeface="Wingdings" pitchFamily="2" charset="2"/>
              <a:buNone/>
            </a:pPr>
            <a:r>
              <a:rPr lang="en-US" dirty="0" smtClean="0"/>
              <a:t>	Goods not yet completed are counted in inventory.  </a:t>
            </a:r>
          </a:p>
        </p:txBody>
      </p:sp>
    </p:spTree>
    <p:extLst>
      <p:ext uri="{BB962C8B-B14F-4D97-AF65-F5344CB8AC3E}">
        <p14:creationId xmlns:p14="http://schemas.microsoft.com/office/powerpoint/2010/main" val="8737131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5">
                                            <p:txEl>
                                              <p:pRg st="3" end="3"/>
                                            </p:txEl>
                                          </p:spTgt>
                                        </p:tgtEl>
                                        <p:attrNameLst>
                                          <p:attrName>style.visibility</p:attrName>
                                        </p:attrNameLst>
                                      </p:cBhvr>
                                      <p:to>
                                        <p:strVal val="visible"/>
                                      </p:to>
                                    </p:set>
                                    <p:animEffect transition="in" filter="wipe(left)">
                                      <p:cBhvr>
                                        <p:cTn id="7" dur="500"/>
                                        <p:tgtEl>
                                          <p:spTgt spid="1464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5">
                                            <p:txEl>
                                              <p:pRg st="4" end="4"/>
                                            </p:txEl>
                                          </p:spTgt>
                                        </p:tgtEl>
                                        <p:attrNameLst>
                                          <p:attrName>style.visibility</p:attrName>
                                        </p:attrNameLst>
                                      </p:cBhvr>
                                      <p:to>
                                        <p:strVal val="visible"/>
                                      </p:to>
                                    </p:set>
                                    <p:animEffect transition="in" filter="wipe(left)">
                                      <p:cBhvr>
                                        <p:cTn id="12" dur="500"/>
                                        <p:tgtEl>
                                          <p:spTgt spid="146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7" name="Chart 16"/>
          <p:cNvGraphicFramePr>
            <a:graphicFrameLocks noGrp="1"/>
          </p:cNvGraphicFramePr>
          <p:nvPr>
            <p:extLst>
              <p:ext uri="{D42A27DB-BD31-4B8C-83A1-F6EECF244321}">
                <p14:modId xmlns:p14="http://schemas.microsoft.com/office/powerpoint/2010/main" val="2235981316"/>
              </p:ext>
            </p:extLst>
          </p:nvPr>
        </p:nvGraphicFramePr>
        <p:xfrm>
          <a:off x="484632" y="1261872"/>
          <a:ext cx="8658412" cy="5596128"/>
        </p:xfrm>
        <a:graphic>
          <a:graphicData uri="http://schemas.openxmlformats.org/drawingml/2006/chart">
            <c:chart xmlns:c="http://schemas.openxmlformats.org/drawingml/2006/chart" xmlns:r="http://schemas.openxmlformats.org/officeDocument/2006/relationships" r:id="rId3"/>
          </a:graphicData>
        </a:graphic>
      </p:graphicFrame>
      <p:sp>
        <p:nvSpPr>
          <p:cNvPr id="23556" name="Title 1"/>
          <p:cNvSpPr>
            <a:spLocks noGrp="1"/>
          </p:cNvSpPr>
          <p:nvPr>
            <p:ph type="title"/>
          </p:nvPr>
        </p:nvSpPr>
        <p:spPr>
          <a:xfrm>
            <a:off x="466725" y="225589"/>
            <a:ext cx="8245475" cy="887412"/>
          </a:xfrm>
        </p:spPr>
        <p:txBody>
          <a:bodyPr/>
          <a:lstStyle/>
          <a:p>
            <a:r>
              <a:rPr lang="en-US" sz="3000" dirty="0" smtClean="0">
                <a:solidFill>
                  <a:srgbClr val="336699"/>
                </a:solidFill>
              </a:rPr>
              <a:t>U.S. Investment and its components, </a:t>
            </a:r>
            <a:br>
              <a:rPr lang="en-US" sz="3000" dirty="0" smtClean="0">
                <a:solidFill>
                  <a:srgbClr val="336699"/>
                </a:solidFill>
              </a:rPr>
            </a:br>
            <a:r>
              <a:rPr lang="en-US" sz="2600" dirty="0" smtClean="0">
                <a:solidFill>
                  <a:srgbClr val="336699"/>
                </a:solidFill>
              </a:rPr>
              <a:t>1970–2014</a:t>
            </a:r>
          </a:p>
        </p:txBody>
      </p:sp>
      <p:grpSp>
        <p:nvGrpSpPr>
          <p:cNvPr id="3" name="Group 145"/>
          <p:cNvGrpSpPr>
            <a:grpSpLocks/>
          </p:cNvGrpSpPr>
          <p:nvPr/>
        </p:nvGrpSpPr>
        <p:grpSpPr bwMode="auto">
          <a:xfrm>
            <a:off x="1565513" y="1657582"/>
            <a:ext cx="3209925" cy="427038"/>
            <a:chOff x="1742" y="831"/>
            <a:chExt cx="2022" cy="269"/>
          </a:xfrm>
        </p:grpSpPr>
        <p:sp>
          <p:nvSpPr>
            <p:cNvPr id="23569" name="Text Box 146"/>
            <p:cNvSpPr txBox="1">
              <a:spLocks noChangeArrowheads="1"/>
            </p:cNvSpPr>
            <p:nvPr/>
          </p:nvSpPr>
          <p:spPr bwMode="auto">
            <a:xfrm>
              <a:off x="2150" y="831"/>
              <a:ext cx="16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dirty="0">
                  <a:solidFill>
                    <a:srgbClr val="000000"/>
                  </a:solidFill>
                </a:rPr>
                <a:t>Total investment</a:t>
              </a:r>
            </a:p>
          </p:txBody>
        </p:sp>
        <p:sp>
          <p:nvSpPr>
            <p:cNvPr id="23570" name="Line 147"/>
            <p:cNvSpPr>
              <a:spLocks noChangeShapeType="1"/>
            </p:cNvSpPr>
            <p:nvPr/>
          </p:nvSpPr>
          <p:spPr bwMode="auto">
            <a:xfrm>
              <a:off x="1742" y="967"/>
              <a:ext cx="36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4" name="Group 148"/>
          <p:cNvGrpSpPr>
            <a:grpSpLocks/>
          </p:cNvGrpSpPr>
          <p:nvPr/>
        </p:nvGrpSpPr>
        <p:grpSpPr bwMode="auto">
          <a:xfrm>
            <a:off x="1570276" y="2054457"/>
            <a:ext cx="4135437" cy="427038"/>
            <a:chOff x="1745" y="1121"/>
            <a:chExt cx="2605" cy="269"/>
          </a:xfrm>
        </p:grpSpPr>
        <p:sp>
          <p:nvSpPr>
            <p:cNvPr id="23567" name="Text Box 149"/>
            <p:cNvSpPr txBox="1">
              <a:spLocks noChangeArrowheads="1"/>
            </p:cNvSpPr>
            <p:nvPr/>
          </p:nvSpPr>
          <p:spPr bwMode="auto">
            <a:xfrm>
              <a:off x="2153" y="1121"/>
              <a:ext cx="219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dirty="0">
                  <a:solidFill>
                    <a:srgbClr val="000000"/>
                  </a:solidFill>
                </a:rPr>
                <a:t>Business fixed investment</a:t>
              </a:r>
            </a:p>
          </p:txBody>
        </p:sp>
        <p:sp>
          <p:nvSpPr>
            <p:cNvPr id="23568" name="Line 150"/>
            <p:cNvSpPr>
              <a:spLocks noChangeShapeType="1"/>
            </p:cNvSpPr>
            <p:nvPr/>
          </p:nvSpPr>
          <p:spPr bwMode="auto">
            <a:xfrm>
              <a:off x="1745" y="1257"/>
              <a:ext cx="363"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5" name="Group 151"/>
          <p:cNvGrpSpPr>
            <a:grpSpLocks/>
          </p:cNvGrpSpPr>
          <p:nvPr/>
        </p:nvGrpSpPr>
        <p:grpSpPr bwMode="auto">
          <a:xfrm>
            <a:off x="1575038" y="2460857"/>
            <a:ext cx="3898900" cy="427038"/>
            <a:chOff x="1748" y="1404"/>
            <a:chExt cx="2456" cy="269"/>
          </a:xfrm>
        </p:grpSpPr>
        <p:sp>
          <p:nvSpPr>
            <p:cNvPr id="23565" name="Text Box 152"/>
            <p:cNvSpPr txBox="1">
              <a:spLocks noChangeArrowheads="1"/>
            </p:cNvSpPr>
            <p:nvPr/>
          </p:nvSpPr>
          <p:spPr bwMode="auto">
            <a:xfrm>
              <a:off x="2156" y="1404"/>
              <a:ext cx="20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dirty="0">
                  <a:solidFill>
                    <a:srgbClr val="000000"/>
                  </a:solidFill>
                </a:rPr>
                <a:t>Residential investment</a:t>
              </a:r>
            </a:p>
          </p:txBody>
        </p:sp>
        <p:sp>
          <p:nvSpPr>
            <p:cNvPr id="23566" name="Line 153"/>
            <p:cNvSpPr>
              <a:spLocks noChangeShapeType="1"/>
            </p:cNvSpPr>
            <p:nvPr/>
          </p:nvSpPr>
          <p:spPr bwMode="auto">
            <a:xfrm>
              <a:off x="1748" y="1540"/>
              <a:ext cx="363"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grpSp>
        <p:nvGrpSpPr>
          <p:cNvPr id="6" name="Group 154"/>
          <p:cNvGrpSpPr>
            <a:grpSpLocks/>
          </p:cNvGrpSpPr>
          <p:nvPr/>
        </p:nvGrpSpPr>
        <p:grpSpPr bwMode="auto">
          <a:xfrm>
            <a:off x="1568688" y="2875195"/>
            <a:ext cx="3549650" cy="427037"/>
            <a:chOff x="1744" y="1687"/>
            <a:chExt cx="2236" cy="269"/>
          </a:xfrm>
        </p:grpSpPr>
        <p:sp>
          <p:nvSpPr>
            <p:cNvPr id="23563" name="Text Box 155"/>
            <p:cNvSpPr txBox="1">
              <a:spLocks noChangeArrowheads="1"/>
            </p:cNvSpPr>
            <p:nvPr/>
          </p:nvSpPr>
          <p:spPr bwMode="auto">
            <a:xfrm>
              <a:off x="2152" y="1687"/>
              <a:ext cx="18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000000"/>
                  </a:solidFill>
                </a:rPr>
                <a:t>Change in inventories</a:t>
              </a:r>
            </a:p>
          </p:txBody>
        </p:sp>
        <p:sp>
          <p:nvSpPr>
            <p:cNvPr id="23564" name="Line 156"/>
            <p:cNvSpPr>
              <a:spLocks noChangeShapeType="1"/>
            </p:cNvSpPr>
            <p:nvPr/>
          </p:nvSpPr>
          <p:spPr bwMode="auto">
            <a:xfrm>
              <a:off x="1744" y="1823"/>
              <a:ext cx="363" cy="0"/>
            </a:xfrm>
            <a:prstGeom prst="line">
              <a:avLst/>
            </a:prstGeom>
            <a:noFill/>
            <a:ln w="38100">
              <a:solidFill>
                <a:srgbClr val="660066"/>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
        <p:nvSpPr>
          <p:cNvPr id="19" name="Text Box 77"/>
          <p:cNvSpPr txBox="1">
            <a:spLocks noChangeArrowheads="1"/>
          </p:cNvSpPr>
          <p:nvPr/>
        </p:nvSpPr>
        <p:spPr bwMode="auto">
          <a:xfrm rot="16200000">
            <a:off x="-1681946" y="3476834"/>
            <a:ext cx="3977430" cy="35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10000"/>
              </a:lnSpc>
              <a:spcBef>
                <a:spcPct val="50000"/>
              </a:spcBef>
            </a:pPr>
            <a:r>
              <a:rPr lang="en-US" sz="2100" dirty="0" smtClean="0">
                <a:solidFill>
                  <a:srgbClr val="000000"/>
                </a:solidFill>
              </a:rPr>
              <a:t>Billions of current dollars</a:t>
            </a:r>
            <a:endParaRPr lang="en-US" sz="2100" dirty="0">
              <a:solidFill>
                <a:srgbClr val="000000"/>
              </a:solidFill>
            </a:endParaRPr>
          </a:p>
        </p:txBody>
      </p:sp>
    </p:spTree>
    <p:extLst>
      <p:ext uri="{BB962C8B-B14F-4D97-AF65-F5344CB8AC3E}">
        <p14:creationId xmlns:p14="http://schemas.microsoft.com/office/powerpoint/2010/main" val="75625261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US" sz="3200" smtClean="0"/>
              <a:t>Inventories, the real interest rate, and credit conditions</a:t>
            </a:r>
          </a:p>
        </p:txBody>
      </p:sp>
      <p:sp>
        <p:nvSpPr>
          <p:cNvPr id="47107" name="Rectangle 5"/>
          <p:cNvSpPr>
            <a:spLocks noGrp="1" noChangeArrowheads="1"/>
          </p:cNvSpPr>
          <p:nvPr>
            <p:ph type="body" idx="1"/>
          </p:nvPr>
        </p:nvSpPr>
        <p:spPr>
          <a:xfrm>
            <a:off x="404813" y="1241425"/>
            <a:ext cx="8348662" cy="4884738"/>
          </a:xfrm>
        </p:spPr>
        <p:txBody>
          <a:bodyPr/>
          <a:lstStyle/>
          <a:p>
            <a:r>
              <a:rPr lang="en-US" sz="2700" dirty="0" smtClean="0"/>
              <a:t>Inventories and the real interest rate</a:t>
            </a:r>
          </a:p>
          <a:p>
            <a:pPr lvl="1"/>
            <a:r>
              <a:rPr lang="en-US" sz="2600" dirty="0" smtClean="0"/>
              <a:t>The real interest rate is the opportunity cost of holding inventory (instead </a:t>
            </a:r>
            <a:r>
              <a:rPr lang="en-US" sz="2600" dirty="0" smtClean="0"/>
              <a:t>of bonds, </a:t>
            </a:r>
            <a:r>
              <a:rPr lang="en-US" sz="2600" i="1" dirty="0" smtClean="0"/>
              <a:t>e.g.</a:t>
            </a:r>
            <a:r>
              <a:rPr lang="en-US" sz="2600" dirty="0" smtClean="0"/>
              <a:t>)</a:t>
            </a:r>
            <a:endParaRPr lang="en-US" sz="2600" dirty="0" smtClean="0"/>
          </a:p>
          <a:p>
            <a:pPr lvl="1"/>
            <a:r>
              <a:rPr lang="en-US" sz="2600" dirty="0" smtClean="0"/>
              <a:t>Example:  High interest rates in the 1980s motivated many firms to adopt just-in-time production, which is designed to reduce inventories.</a:t>
            </a:r>
          </a:p>
          <a:p>
            <a:r>
              <a:rPr lang="en-US" sz="2700" dirty="0" smtClean="0"/>
              <a:t>Inventories and credit conditions</a:t>
            </a:r>
          </a:p>
          <a:p>
            <a:pPr lvl="1"/>
            <a:r>
              <a:rPr lang="en-US" sz="2600" dirty="0" smtClean="0"/>
              <a:t>Many firms purchase inventories using credit.</a:t>
            </a:r>
          </a:p>
          <a:p>
            <a:pPr lvl="1"/>
            <a:r>
              <a:rPr lang="en-US" sz="2600" dirty="0" smtClean="0"/>
              <a:t>Example:  The credit crunch of 2008–09 helped cause a huge drop in inventory investment.</a:t>
            </a:r>
          </a:p>
        </p:txBody>
      </p:sp>
    </p:spTree>
    <p:extLst>
      <p:ext uri="{BB962C8B-B14F-4D97-AF65-F5344CB8AC3E}">
        <p14:creationId xmlns:p14="http://schemas.microsoft.com/office/powerpoint/2010/main" val="399975745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404813" indent="-404813">
              <a:spcBef>
                <a:spcPct val="15000"/>
              </a:spcBef>
              <a:buClr>
                <a:schemeClr val="accent2"/>
              </a:buClr>
              <a:buSzPct val="95000"/>
              <a:buFont typeface="Wingdings" pitchFamily="2" charset="2"/>
              <a:buAutoNum type="arabicPeriod"/>
            </a:pPr>
            <a:r>
              <a:rPr lang="en-US" sz="2700" dirty="0"/>
              <a:t>All types of investment depend negatively on the real interest rate.</a:t>
            </a:r>
          </a:p>
          <a:p>
            <a:pPr marL="404813" indent="-404813">
              <a:buClr>
                <a:schemeClr val="accent2"/>
              </a:buClr>
              <a:buSzPct val="95000"/>
              <a:buFont typeface="Wingdings" pitchFamily="2" charset="2"/>
              <a:buAutoNum type="arabicPeriod"/>
            </a:pPr>
            <a:r>
              <a:rPr lang="en-US" sz="2700" dirty="0"/>
              <a:t>Things that shift the investment function:</a:t>
            </a:r>
          </a:p>
          <a:p>
            <a:pPr marL="850900" lvl="1" indent="-347663">
              <a:spcBef>
                <a:spcPct val="25000"/>
              </a:spcBef>
              <a:buSzPct val="110000"/>
            </a:pPr>
            <a:r>
              <a:rPr lang="en-US" sz="2600" dirty="0"/>
              <a:t>Technological improvements raise MPK and raise business fixed investment.</a:t>
            </a:r>
          </a:p>
          <a:p>
            <a:pPr marL="850900" lvl="1" indent="-347663">
              <a:spcBef>
                <a:spcPct val="25000"/>
              </a:spcBef>
              <a:buSzPct val="110000"/>
            </a:pPr>
            <a:r>
              <a:rPr lang="en-US" sz="2600" dirty="0"/>
              <a:t>Increase in population raises demand for, price of housing and raises residential investment.</a:t>
            </a:r>
          </a:p>
          <a:p>
            <a:pPr marL="850900" lvl="1" indent="-347663">
              <a:spcBef>
                <a:spcPct val="25000"/>
              </a:spcBef>
              <a:buSzPct val="110000"/>
            </a:pPr>
            <a:r>
              <a:rPr lang="en-US" sz="2600" dirty="0"/>
              <a:t>Economic policies (corporate income tax, investment tax credit) alter incentives to invest.</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347663" indent="-347663">
              <a:buClr>
                <a:schemeClr val="accent2"/>
              </a:buClr>
              <a:buSzPct val="90000"/>
              <a:buFont typeface="Wingdings" pitchFamily="2" charset="2"/>
              <a:buAutoNum type="arabicPeriod" startAt="3"/>
            </a:pPr>
            <a:r>
              <a:rPr lang="en-US" sz="2700" dirty="0"/>
              <a:t>Investment is the most volatile component of GDP over the business cycle.</a:t>
            </a:r>
          </a:p>
          <a:p>
            <a:pPr marL="798513" lvl="1" indent="-336550">
              <a:spcBef>
                <a:spcPct val="25000"/>
              </a:spcBef>
              <a:buSzPct val="110000"/>
            </a:pPr>
            <a:r>
              <a:rPr lang="en-US" sz="2600" dirty="0"/>
              <a:t>Fluctuations in employment affect the MPK and the incentive for business fixed investment.</a:t>
            </a:r>
          </a:p>
          <a:p>
            <a:pPr marL="798513" lvl="1" indent="-336550">
              <a:spcBef>
                <a:spcPct val="25000"/>
              </a:spcBef>
              <a:buSzPct val="110000"/>
            </a:pPr>
            <a:r>
              <a:rPr lang="en-US" sz="2600" dirty="0"/>
              <a:t>Fluctuations in income affect demand for, price of housing and the incentive for residential investment. </a:t>
            </a:r>
          </a:p>
          <a:p>
            <a:pPr marL="798513" lvl="1" indent="-336550">
              <a:spcBef>
                <a:spcPct val="25000"/>
              </a:spcBef>
              <a:buSzPct val="110000"/>
            </a:pPr>
            <a:r>
              <a:rPr lang="en-US" sz="2600" dirty="0"/>
              <a:t>Fluctuations in output affect planned &amp; unplanned inventory investment.</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472389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smtClean="0"/>
              <a:t>Understanding business fixed investment</a:t>
            </a:r>
          </a:p>
        </p:txBody>
      </p:sp>
      <p:sp>
        <p:nvSpPr>
          <p:cNvPr id="24579" name="Rectangle 5"/>
          <p:cNvSpPr>
            <a:spLocks noGrp="1" noChangeArrowheads="1"/>
          </p:cNvSpPr>
          <p:nvPr>
            <p:ph type="body" idx="1"/>
          </p:nvPr>
        </p:nvSpPr>
        <p:spPr/>
        <p:txBody>
          <a:bodyPr/>
          <a:lstStyle/>
          <a:p>
            <a:r>
              <a:rPr lang="en-US" dirty="0" smtClean="0"/>
              <a:t>The standard model of business fixed investment:  </a:t>
            </a:r>
            <a:br>
              <a:rPr lang="en-US" dirty="0" smtClean="0"/>
            </a:br>
            <a:r>
              <a:rPr lang="en-US" dirty="0" smtClean="0"/>
              <a:t>the </a:t>
            </a:r>
            <a:r>
              <a:rPr lang="en-US" b="1" dirty="0" smtClean="0">
                <a:solidFill>
                  <a:srgbClr val="CC0000"/>
                </a:solidFill>
              </a:rPr>
              <a:t>neoclassical model of investment</a:t>
            </a:r>
          </a:p>
          <a:p>
            <a:r>
              <a:rPr lang="en-US" dirty="0" smtClean="0"/>
              <a:t>Shows how investment depends on:</a:t>
            </a:r>
          </a:p>
          <a:p>
            <a:pPr lvl="1"/>
            <a:r>
              <a:rPr lang="en-US" i="1" dirty="0" smtClean="0"/>
              <a:t>MPK</a:t>
            </a:r>
          </a:p>
          <a:p>
            <a:pPr lvl="1"/>
            <a:r>
              <a:rPr lang="en-US" dirty="0" smtClean="0"/>
              <a:t>interest rate</a:t>
            </a:r>
          </a:p>
          <a:p>
            <a:pPr lvl="1"/>
            <a:r>
              <a:rPr lang="en-US" dirty="0" smtClean="0"/>
              <a:t>tax rules affecting firms</a:t>
            </a:r>
          </a:p>
        </p:txBody>
      </p:sp>
    </p:spTree>
    <p:extLst>
      <p:ext uri="{BB962C8B-B14F-4D97-AF65-F5344CB8AC3E}">
        <p14:creationId xmlns:p14="http://schemas.microsoft.com/office/powerpoint/2010/main" val="6050275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r>
              <a:rPr lang="en-US" smtClean="0"/>
              <a:t>Two types of firms</a:t>
            </a:r>
          </a:p>
        </p:txBody>
      </p:sp>
      <p:sp>
        <p:nvSpPr>
          <p:cNvPr id="25603" name="Rectangle 6"/>
          <p:cNvSpPr>
            <a:spLocks noGrp="1" noChangeArrowheads="1"/>
          </p:cNvSpPr>
          <p:nvPr>
            <p:ph type="body" idx="1"/>
          </p:nvPr>
        </p:nvSpPr>
        <p:spPr>
          <a:xfrm>
            <a:off x="457200" y="1600200"/>
            <a:ext cx="8229600" cy="2559050"/>
          </a:xfrm>
        </p:spPr>
        <p:txBody>
          <a:bodyPr/>
          <a:lstStyle/>
          <a:p>
            <a:r>
              <a:rPr lang="en-US" smtClean="0"/>
              <a:t>For simplicity, assume two types of firms:</a:t>
            </a:r>
          </a:p>
          <a:p>
            <a:pPr marL="914400" lvl="1" indent="-457200">
              <a:buFont typeface="Wingdings" pitchFamily="2" charset="2"/>
              <a:buNone/>
            </a:pPr>
            <a:r>
              <a:rPr lang="en-US" smtClean="0"/>
              <a:t>1. 	</a:t>
            </a:r>
            <a:r>
              <a:rPr lang="en-US" b="1" i="1" smtClean="0">
                <a:solidFill>
                  <a:srgbClr val="3333CC"/>
                </a:solidFill>
              </a:rPr>
              <a:t>Production firms</a:t>
            </a:r>
            <a:r>
              <a:rPr lang="en-US" sz="1100" smtClean="0"/>
              <a:t> </a:t>
            </a:r>
            <a:r>
              <a:rPr lang="en-US" smtClean="0"/>
              <a:t> rent the capital they use </a:t>
            </a:r>
            <a:br>
              <a:rPr lang="en-US" smtClean="0"/>
            </a:br>
            <a:r>
              <a:rPr lang="en-US" smtClean="0"/>
              <a:t>to produce goods and services.</a:t>
            </a:r>
          </a:p>
          <a:p>
            <a:pPr marL="914400" lvl="1" indent="-457200">
              <a:buFont typeface="Wingdings" pitchFamily="2" charset="2"/>
              <a:buNone/>
            </a:pPr>
            <a:r>
              <a:rPr lang="en-US" smtClean="0"/>
              <a:t>2.	</a:t>
            </a:r>
            <a:r>
              <a:rPr lang="en-US" b="1" i="1" smtClean="0">
                <a:solidFill>
                  <a:srgbClr val="3333CC"/>
                </a:solidFill>
              </a:rPr>
              <a:t>Rental firms</a:t>
            </a:r>
            <a:r>
              <a:rPr lang="en-US" sz="1100" smtClean="0"/>
              <a:t> </a:t>
            </a:r>
            <a:r>
              <a:rPr lang="en-US" smtClean="0"/>
              <a:t> own capital, rent it to </a:t>
            </a:r>
            <a:br>
              <a:rPr lang="en-US" smtClean="0"/>
            </a:br>
            <a:r>
              <a:rPr lang="en-US" smtClean="0"/>
              <a:t>production firms.</a:t>
            </a:r>
          </a:p>
        </p:txBody>
      </p:sp>
      <p:sp>
        <p:nvSpPr>
          <p:cNvPr id="40964" name="Rectangle 4"/>
          <p:cNvSpPr>
            <a:spLocks noChangeArrowheads="1"/>
          </p:cNvSpPr>
          <p:nvPr/>
        </p:nvSpPr>
        <p:spPr bwMode="auto">
          <a:xfrm>
            <a:off x="1787525" y="4273550"/>
            <a:ext cx="5845175" cy="15938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112713" algn="ctr">
              <a:lnSpc>
                <a:spcPct val="105000"/>
              </a:lnSpc>
              <a:spcBef>
                <a:spcPct val="80000"/>
              </a:spcBef>
              <a:buClr>
                <a:srgbClr val="99FF99"/>
              </a:buClr>
              <a:buSzPct val="80000"/>
              <a:buFont typeface="Wingdings" pitchFamily="2" charset="2"/>
              <a:buNone/>
            </a:pPr>
            <a:r>
              <a:rPr lang="en-US" sz="2800" i="1"/>
              <a:t>In this context, </a:t>
            </a:r>
            <a:br>
              <a:rPr lang="en-US" sz="2800" i="1"/>
            </a:br>
            <a:r>
              <a:rPr lang="en-US" sz="2800" i="1"/>
              <a:t>“investment” is the rental firms’ </a:t>
            </a:r>
            <a:br>
              <a:rPr lang="en-US" sz="2800" i="1"/>
            </a:br>
            <a:r>
              <a:rPr lang="en-US" sz="2800" i="1"/>
              <a:t>spending on new capital goods.</a:t>
            </a:r>
          </a:p>
        </p:txBody>
      </p:sp>
    </p:spTree>
    <p:extLst>
      <p:ext uri="{BB962C8B-B14F-4D97-AF65-F5344CB8AC3E}">
        <p14:creationId xmlns:p14="http://schemas.microsoft.com/office/powerpoint/2010/main" val="32504714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fade">
                                      <p:cBhvr>
                                        <p:cTn id="7"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1"/>
          <p:cNvSpPr>
            <a:spLocks noGrp="1" noChangeArrowheads="1"/>
          </p:cNvSpPr>
          <p:nvPr>
            <p:ph type="title"/>
          </p:nvPr>
        </p:nvSpPr>
        <p:spPr/>
        <p:txBody>
          <a:bodyPr/>
          <a:lstStyle/>
          <a:p>
            <a:r>
              <a:rPr lang="en-US" sz="3100" smtClean="0"/>
              <a:t>The capital rental market</a:t>
            </a:r>
          </a:p>
        </p:txBody>
      </p:sp>
      <p:sp>
        <p:nvSpPr>
          <p:cNvPr id="1028" name="Rectangle 3"/>
          <p:cNvSpPr>
            <a:spLocks noGrp="1" noChangeArrowheads="1"/>
          </p:cNvSpPr>
          <p:nvPr>
            <p:ph type="body" idx="4294967295"/>
          </p:nvPr>
        </p:nvSpPr>
        <p:spPr>
          <a:xfrm>
            <a:off x="501650" y="1525588"/>
            <a:ext cx="3200400" cy="3810000"/>
          </a:xfrm>
        </p:spPr>
        <p:txBody>
          <a:bodyPr/>
          <a:lstStyle/>
          <a:p>
            <a:pPr marL="0" indent="0">
              <a:lnSpc>
                <a:spcPct val="110000"/>
              </a:lnSpc>
              <a:buFont typeface="Wingdings" pitchFamily="2" charset="2"/>
              <a:buNone/>
            </a:pPr>
            <a:r>
              <a:rPr lang="en-US" sz="2500" smtClean="0"/>
              <a:t>Production firms must decide how much capital to rent.</a:t>
            </a:r>
          </a:p>
          <a:p>
            <a:pPr marL="0" indent="0">
              <a:lnSpc>
                <a:spcPct val="110000"/>
              </a:lnSpc>
              <a:buFont typeface="Wingdings" pitchFamily="2" charset="2"/>
              <a:buNone/>
            </a:pPr>
            <a:r>
              <a:rPr lang="en-US" sz="2500" smtClean="0"/>
              <a:t>Recall from Chap. 3:</a:t>
            </a:r>
            <a:br>
              <a:rPr lang="en-US" sz="2500" smtClean="0"/>
            </a:br>
            <a:r>
              <a:rPr lang="en-US" sz="2500" smtClean="0"/>
              <a:t>Competitive firms rent capital to the point where </a:t>
            </a:r>
            <a:br>
              <a:rPr lang="en-US" sz="2500" smtClean="0"/>
            </a:br>
            <a:r>
              <a:rPr lang="en-US" sz="2500" i="1" smtClean="0"/>
              <a:t>MPK</a:t>
            </a:r>
            <a:r>
              <a:rPr lang="en-US" sz="2500" smtClean="0"/>
              <a:t> = </a:t>
            </a:r>
            <a:r>
              <a:rPr lang="en-US" sz="2500" b="1" i="1" smtClean="0"/>
              <a:t>R</a:t>
            </a:r>
            <a:r>
              <a:rPr lang="en-US" sz="2500" i="1" smtClean="0"/>
              <a:t>/</a:t>
            </a:r>
            <a:r>
              <a:rPr lang="en-US" sz="2500" b="1" i="1" smtClean="0"/>
              <a:t>P</a:t>
            </a:r>
            <a:r>
              <a:rPr lang="en-US" sz="2500" smtClean="0"/>
              <a:t>.  </a:t>
            </a:r>
          </a:p>
        </p:txBody>
      </p:sp>
      <p:grpSp>
        <p:nvGrpSpPr>
          <p:cNvPr id="2" name="Group 4"/>
          <p:cNvGrpSpPr>
            <a:grpSpLocks/>
          </p:cNvGrpSpPr>
          <p:nvPr/>
        </p:nvGrpSpPr>
        <p:grpSpPr bwMode="auto">
          <a:xfrm>
            <a:off x="3733800" y="1387475"/>
            <a:ext cx="5029200" cy="4756150"/>
            <a:chOff x="2352" y="874"/>
            <a:chExt cx="3168" cy="2996"/>
          </a:xfrm>
        </p:grpSpPr>
        <p:grpSp>
          <p:nvGrpSpPr>
            <p:cNvPr id="1040" name="Group 5"/>
            <p:cNvGrpSpPr>
              <a:grpSpLocks/>
            </p:cNvGrpSpPr>
            <p:nvPr/>
          </p:nvGrpSpPr>
          <p:grpSpPr bwMode="auto">
            <a:xfrm>
              <a:off x="2976" y="1392"/>
              <a:ext cx="2112" cy="1920"/>
              <a:chOff x="3312" y="1296"/>
              <a:chExt cx="2112" cy="1920"/>
            </a:xfrm>
          </p:grpSpPr>
          <p:sp>
            <p:nvSpPr>
              <p:cNvPr id="1043" name="Line 6"/>
              <p:cNvSpPr>
                <a:spLocks noChangeShapeType="1"/>
              </p:cNvSpPr>
              <p:nvPr/>
            </p:nvSpPr>
            <p:spPr bwMode="auto">
              <a:xfrm>
                <a:off x="3312" y="1296"/>
                <a:ext cx="0" cy="19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 name="Line 7"/>
              <p:cNvSpPr>
                <a:spLocks noChangeShapeType="1"/>
              </p:cNvSpPr>
              <p:nvPr/>
            </p:nvSpPr>
            <p:spPr bwMode="auto">
              <a:xfrm>
                <a:off x="3312" y="3216"/>
                <a:ext cx="2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1" name="Text Box 8"/>
            <p:cNvSpPr txBox="1">
              <a:spLocks noChangeArrowheads="1"/>
            </p:cNvSpPr>
            <p:nvPr/>
          </p:nvSpPr>
          <p:spPr bwMode="auto">
            <a:xfrm>
              <a:off x="4800" y="3140"/>
              <a:ext cx="720"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92150" algn="r"/>
                </a:tabLst>
                <a:defRPr>
                  <a:solidFill>
                    <a:schemeClr val="tx1"/>
                  </a:solidFill>
                  <a:latin typeface="Arial" charset="0"/>
                  <a:cs typeface="Arial" charset="0"/>
                </a:defRPr>
              </a:lvl1pPr>
              <a:lvl2pPr marL="742950" indent="-285750" eaLnBrk="0" hangingPunct="0">
                <a:tabLst>
                  <a:tab pos="692150" algn="r"/>
                </a:tabLst>
                <a:defRPr>
                  <a:solidFill>
                    <a:schemeClr val="tx1"/>
                  </a:solidFill>
                  <a:latin typeface="Arial" charset="0"/>
                  <a:cs typeface="Arial" charset="0"/>
                </a:defRPr>
              </a:lvl2pPr>
              <a:lvl3pPr marL="1143000" indent="-228600" eaLnBrk="0" hangingPunct="0">
                <a:tabLst>
                  <a:tab pos="692150" algn="r"/>
                </a:tabLst>
                <a:defRPr>
                  <a:solidFill>
                    <a:schemeClr val="tx1"/>
                  </a:solidFill>
                  <a:latin typeface="Arial" charset="0"/>
                  <a:cs typeface="Arial" charset="0"/>
                </a:defRPr>
              </a:lvl3pPr>
              <a:lvl4pPr marL="1600200" indent="-228600" eaLnBrk="0" hangingPunct="0">
                <a:tabLst>
                  <a:tab pos="692150" algn="r"/>
                </a:tabLst>
                <a:defRPr>
                  <a:solidFill>
                    <a:schemeClr val="tx1"/>
                  </a:solidFill>
                  <a:latin typeface="Arial" charset="0"/>
                  <a:cs typeface="Arial" charset="0"/>
                </a:defRPr>
              </a:lvl4pPr>
              <a:lvl5pPr marL="2057400" indent="-228600" eaLnBrk="0" hangingPunct="0">
                <a:tabLst>
                  <a:tab pos="692150"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692150"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692150"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692150"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692150" algn="r"/>
                </a:tabLst>
                <a:defRPr>
                  <a:solidFill>
                    <a:schemeClr val="tx1"/>
                  </a:solidFill>
                  <a:latin typeface="Arial" charset="0"/>
                  <a:cs typeface="Arial" charset="0"/>
                </a:defRPr>
              </a:lvl9pPr>
            </a:lstStyle>
            <a:p>
              <a:pPr eaLnBrk="1" hangingPunct="1"/>
              <a:r>
                <a:rPr lang="en-US" sz="2400" i="1">
                  <a:latin typeface="Tahoma" pitchFamily="34" charset="0"/>
                </a:rPr>
                <a:t>	K</a:t>
              </a:r>
            </a:p>
            <a:p>
              <a:pPr eaLnBrk="1" hangingPunct="1"/>
              <a:r>
                <a:rPr lang="en-US" sz="2300"/>
                <a:t>capital stock</a:t>
              </a:r>
            </a:p>
          </p:txBody>
        </p:sp>
        <p:sp>
          <p:nvSpPr>
            <p:cNvPr id="1042" name="Text Box 9"/>
            <p:cNvSpPr txBox="1">
              <a:spLocks noChangeArrowheads="1"/>
            </p:cNvSpPr>
            <p:nvPr/>
          </p:nvSpPr>
          <p:spPr bwMode="auto">
            <a:xfrm>
              <a:off x="2352" y="874"/>
              <a:ext cx="1056"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300"/>
                <a:t>real rental price, </a:t>
              </a:r>
              <a:r>
                <a:rPr lang="en-US" sz="2400" i="1">
                  <a:latin typeface="Tahoma" pitchFamily="34" charset="0"/>
                </a:rPr>
                <a:t>R/P</a:t>
              </a:r>
              <a:endParaRPr lang="en-US" sz="2400"/>
            </a:p>
          </p:txBody>
        </p:sp>
      </p:grpSp>
      <p:grpSp>
        <p:nvGrpSpPr>
          <p:cNvPr id="4" name="Group 10"/>
          <p:cNvGrpSpPr>
            <a:grpSpLocks/>
          </p:cNvGrpSpPr>
          <p:nvPr/>
        </p:nvGrpSpPr>
        <p:grpSpPr bwMode="auto">
          <a:xfrm>
            <a:off x="6096000" y="1616075"/>
            <a:ext cx="1143000" cy="4103688"/>
            <a:chOff x="3888" y="1018"/>
            <a:chExt cx="720" cy="2585"/>
          </a:xfrm>
        </p:grpSpPr>
        <p:graphicFrame>
          <p:nvGraphicFramePr>
            <p:cNvPr id="1026" name="Object 2"/>
            <p:cNvGraphicFramePr>
              <a:graphicFrameLocks noChangeAspect="1"/>
            </p:cNvGraphicFramePr>
            <p:nvPr/>
          </p:nvGraphicFramePr>
          <p:xfrm>
            <a:off x="4110" y="3315"/>
            <a:ext cx="270" cy="288"/>
          </p:xfrm>
          <a:graphic>
            <a:graphicData uri="http://schemas.openxmlformats.org/presentationml/2006/ole">
              <mc:AlternateContent xmlns:mc="http://schemas.openxmlformats.org/markup-compatibility/2006">
                <mc:Choice xmlns:v="urn:schemas-microsoft-com:vml" Requires="v">
                  <p:oleObj spid="_x0000_s1039" name="Equation" r:id="rId4" imgW="190440" imgH="203040" progId="Equation.DSMT4">
                    <p:embed/>
                  </p:oleObj>
                </mc:Choice>
                <mc:Fallback>
                  <p:oleObj name="Equation" r:id="rId4" imgW="19044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0" y="3315"/>
                          <a:ext cx="2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8" name="Line 12"/>
            <p:cNvSpPr>
              <a:spLocks noChangeShapeType="1"/>
            </p:cNvSpPr>
            <p:nvPr/>
          </p:nvSpPr>
          <p:spPr bwMode="auto">
            <a:xfrm flipV="1">
              <a:off x="4224" y="1488"/>
              <a:ext cx="0" cy="1824"/>
            </a:xfrm>
            <a:prstGeom prst="line">
              <a:avLst/>
            </a:prstGeom>
            <a:noFill/>
            <a:ln w="28575">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9" name="Text Box 13"/>
            <p:cNvSpPr txBox="1">
              <a:spLocks noChangeArrowheads="1"/>
            </p:cNvSpPr>
            <p:nvPr/>
          </p:nvSpPr>
          <p:spPr bwMode="auto">
            <a:xfrm>
              <a:off x="3888" y="1018"/>
              <a:ext cx="72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692150" algn="r"/>
                </a:tabLst>
                <a:defRPr>
                  <a:solidFill>
                    <a:schemeClr val="tx1"/>
                  </a:solidFill>
                  <a:latin typeface="Arial" charset="0"/>
                  <a:cs typeface="Arial" charset="0"/>
                </a:defRPr>
              </a:lvl1pPr>
              <a:lvl2pPr marL="742950" indent="-285750" eaLnBrk="0" hangingPunct="0">
                <a:tabLst>
                  <a:tab pos="692150" algn="r"/>
                </a:tabLst>
                <a:defRPr>
                  <a:solidFill>
                    <a:schemeClr val="tx1"/>
                  </a:solidFill>
                  <a:latin typeface="Arial" charset="0"/>
                  <a:cs typeface="Arial" charset="0"/>
                </a:defRPr>
              </a:lvl2pPr>
              <a:lvl3pPr marL="1143000" indent="-228600" eaLnBrk="0" hangingPunct="0">
                <a:tabLst>
                  <a:tab pos="692150" algn="r"/>
                </a:tabLst>
                <a:defRPr>
                  <a:solidFill>
                    <a:schemeClr val="tx1"/>
                  </a:solidFill>
                  <a:latin typeface="Arial" charset="0"/>
                  <a:cs typeface="Arial" charset="0"/>
                </a:defRPr>
              </a:lvl3pPr>
              <a:lvl4pPr marL="1600200" indent="-228600" eaLnBrk="0" hangingPunct="0">
                <a:tabLst>
                  <a:tab pos="692150" algn="r"/>
                </a:tabLst>
                <a:defRPr>
                  <a:solidFill>
                    <a:schemeClr val="tx1"/>
                  </a:solidFill>
                  <a:latin typeface="Arial" charset="0"/>
                  <a:cs typeface="Arial" charset="0"/>
                </a:defRPr>
              </a:lvl4pPr>
              <a:lvl5pPr marL="2057400" indent="-228600" eaLnBrk="0" hangingPunct="0">
                <a:tabLst>
                  <a:tab pos="692150"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692150"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692150"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692150"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692150" algn="r"/>
                </a:tabLst>
                <a:defRPr>
                  <a:solidFill>
                    <a:schemeClr val="tx1"/>
                  </a:solidFill>
                  <a:latin typeface="Arial" charset="0"/>
                  <a:cs typeface="Arial" charset="0"/>
                </a:defRPr>
              </a:lvl9pPr>
            </a:lstStyle>
            <a:p>
              <a:pPr eaLnBrk="1" hangingPunct="1"/>
              <a:r>
                <a:rPr lang="en-US" sz="2400" dirty="0" smtClean="0"/>
                <a:t>capital </a:t>
              </a:r>
              <a:r>
                <a:rPr lang="en-US" sz="2400" dirty="0"/>
                <a:t>supply</a:t>
              </a:r>
            </a:p>
          </p:txBody>
        </p:sp>
      </p:grpSp>
      <p:grpSp>
        <p:nvGrpSpPr>
          <p:cNvPr id="5" name="Group 14"/>
          <p:cNvGrpSpPr>
            <a:grpSpLocks/>
          </p:cNvGrpSpPr>
          <p:nvPr/>
        </p:nvGrpSpPr>
        <p:grpSpPr bwMode="auto">
          <a:xfrm>
            <a:off x="5029200" y="2581275"/>
            <a:ext cx="3733800" cy="2001838"/>
            <a:chOff x="3216" y="1728"/>
            <a:chExt cx="2352" cy="1126"/>
          </a:xfrm>
        </p:grpSpPr>
        <p:sp>
          <p:nvSpPr>
            <p:cNvPr id="1036" name="Line 15"/>
            <p:cNvSpPr>
              <a:spLocks noChangeShapeType="1"/>
            </p:cNvSpPr>
            <p:nvPr/>
          </p:nvSpPr>
          <p:spPr bwMode="auto">
            <a:xfrm>
              <a:off x="3216" y="1728"/>
              <a:ext cx="1632" cy="1008"/>
            </a:xfrm>
            <a:prstGeom prst="line">
              <a:avLst/>
            </a:prstGeom>
            <a:noFill/>
            <a:ln w="28575">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7" name="Text Box 16"/>
            <p:cNvSpPr txBox="1">
              <a:spLocks noChangeArrowheads="1"/>
            </p:cNvSpPr>
            <p:nvPr/>
          </p:nvSpPr>
          <p:spPr bwMode="auto">
            <a:xfrm>
              <a:off x="4752" y="2238"/>
              <a:ext cx="81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tabLst>
                  <a:tab pos="850900" algn="r"/>
                </a:tabLst>
                <a:defRPr>
                  <a:solidFill>
                    <a:schemeClr val="tx1"/>
                  </a:solidFill>
                  <a:latin typeface="Arial" charset="0"/>
                  <a:cs typeface="Arial" charset="0"/>
                </a:defRPr>
              </a:lvl1pPr>
              <a:lvl2pPr marL="742950" indent="-285750" eaLnBrk="0" hangingPunct="0">
                <a:tabLst>
                  <a:tab pos="850900" algn="r"/>
                </a:tabLst>
                <a:defRPr>
                  <a:solidFill>
                    <a:schemeClr val="tx1"/>
                  </a:solidFill>
                  <a:latin typeface="Arial" charset="0"/>
                  <a:cs typeface="Arial" charset="0"/>
                </a:defRPr>
              </a:lvl2pPr>
              <a:lvl3pPr marL="1143000" indent="-228600" eaLnBrk="0" hangingPunct="0">
                <a:tabLst>
                  <a:tab pos="850900" algn="r"/>
                </a:tabLst>
                <a:defRPr>
                  <a:solidFill>
                    <a:schemeClr val="tx1"/>
                  </a:solidFill>
                  <a:latin typeface="Arial" charset="0"/>
                  <a:cs typeface="Arial" charset="0"/>
                </a:defRPr>
              </a:lvl3pPr>
              <a:lvl4pPr marL="1600200" indent="-228600" eaLnBrk="0" hangingPunct="0">
                <a:tabLst>
                  <a:tab pos="850900" algn="r"/>
                </a:tabLst>
                <a:defRPr>
                  <a:solidFill>
                    <a:schemeClr val="tx1"/>
                  </a:solidFill>
                  <a:latin typeface="Arial" charset="0"/>
                  <a:cs typeface="Arial" charset="0"/>
                </a:defRPr>
              </a:lvl4pPr>
              <a:lvl5pPr marL="2057400" indent="-228600" eaLnBrk="0" hangingPunct="0">
                <a:tabLst>
                  <a:tab pos="850900"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850900"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850900"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850900"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850900" algn="r"/>
                </a:tabLst>
                <a:defRPr>
                  <a:solidFill>
                    <a:schemeClr val="tx1"/>
                  </a:solidFill>
                  <a:latin typeface="Arial" charset="0"/>
                  <a:cs typeface="Arial" charset="0"/>
                </a:defRPr>
              </a:lvl9pPr>
            </a:lstStyle>
            <a:p>
              <a:pPr algn="ctr" eaLnBrk="1" hangingPunct="1"/>
              <a:r>
                <a:rPr lang="en-US" sz="2400" i="1">
                  <a:latin typeface="Tahoma" pitchFamily="34" charset="0"/>
                </a:rPr>
                <a:t>	</a:t>
              </a:r>
              <a:r>
                <a:rPr lang="en-US" sz="2400"/>
                <a:t>capital demand 	(</a:t>
              </a:r>
              <a:r>
                <a:rPr lang="en-US" sz="2400" i="1"/>
                <a:t>MPK</a:t>
              </a:r>
              <a:r>
                <a:rPr lang="en-US" sz="2400"/>
                <a:t>)</a:t>
              </a:r>
            </a:p>
          </p:txBody>
        </p:sp>
      </p:grpSp>
      <p:sp>
        <p:nvSpPr>
          <p:cNvPr id="43025" name="Line 17"/>
          <p:cNvSpPr>
            <a:spLocks noChangeShapeType="1"/>
          </p:cNvSpPr>
          <p:nvPr/>
        </p:nvSpPr>
        <p:spPr bwMode="auto">
          <a:xfrm flipH="1">
            <a:off x="4724400" y="3689350"/>
            <a:ext cx="1905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 name="Group 18"/>
          <p:cNvGrpSpPr>
            <a:grpSpLocks/>
          </p:cNvGrpSpPr>
          <p:nvPr/>
        </p:nvGrpSpPr>
        <p:grpSpPr bwMode="auto">
          <a:xfrm>
            <a:off x="2819400" y="3689350"/>
            <a:ext cx="1905000" cy="1714500"/>
            <a:chOff x="1776" y="2324"/>
            <a:chExt cx="1200" cy="1080"/>
          </a:xfrm>
        </p:grpSpPr>
        <p:sp>
          <p:nvSpPr>
            <p:cNvPr id="1034" name="Text Box 19"/>
            <p:cNvSpPr txBox="1">
              <a:spLocks noChangeArrowheads="1"/>
            </p:cNvSpPr>
            <p:nvPr/>
          </p:nvSpPr>
          <p:spPr bwMode="auto">
            <a:xfrm>
              <a:off x="1776" y="2880"/>
              <a:ext cx="1056" cy="524"/>
            </a:xfrm>
            <a:prstGeom prst="rect">
              <a:avLst/>
            </a:prstGeom>
            <a:solidFill>
              <a:srgbClr val="FFCCCC"/>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a:t>equilibrium rental rate</a:t>
              </a:r>
            </a:p>
          </p:txBody>
        </p:sp>
        <p:cxnSp>
          <p:nvCxnSpPr>
            <p:cNvPr id="1035" name="AutoShape 20"/>
            <p:cNvCxnSpPr>
              <a:cxnSpLocks noChangeShapeType="1"/>
              <a:stCxn id="1034" idx="0"/>
              <a:endCxn id="43025" idx="1"/>
            </p:cNvCxnSpPr>
            <p:nvPr/>
          </p:nvCxnSpPr>
          <p:spPr bwMode="auto">
            <a:xfrm flipV="1">
              <a:off x="2304" y="2324"/>
              <a:ext cx="672" cy="556"/>
            </a:xfrm>
            <a:prstGeom prst="straightConnector1">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360412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wipe(left)">
                                      <p:cBhvr>
                                        <p:cTn id="7" dur="500"/>
                                        <p:tgtEl>
                                          <p:spTgt spid="10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8">
                                            <p:txEl>
                                              <p:pRg st="1" end="1"/>
                                            </p:txEl>
                                          </p:spTgt>
                                        </p:tgtEl>
                                        <p:attrNameLst>
                                          <p:attrName>style.visibility</p:attrName>
                                        </p:attrNameLst>
                                      </p:cBhvr>
                                      <p:to>
                                        <p:strVal val="visible"/>
                                      </p:to>
                                    </p:set>
                                    <p:animEffect transition="in" filter="wipe(left)">
                                      <p:cBhvr>
                                        <p:cTn id="12" dur="500"/>
                                        <p:tgtEl>
                                          <p:spTgt spid="10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3025"/>
                                        </p:tgtEl>
                                        <p:attrNameLst>
                                          <p:attrName>style.visibility</p:attrName>
                                        </p:attrNameLst>
                                      </p:cBhvr>
                                      <p:to>
                                        <p:strVal val="visible"/>
                                      </p:to>
                                    </p:set>
                                    <p:animEffect transition="in" filter="wipe(right)">
                                      <p:cBhvr>
                                        <p:cTn id="32" dur="500"/>
                                        <p:tgtEl>
                                          <p:spTgt spid="43025"/>
                                        </p:tgtEl>
                                      </p:cBhvr>
                                    </p:animEffect>
                                  </p:childTnLst>
                                </p:cTn>
                              </p:par>
                            </p:childTnLst>
                          </p:cTn>
                        </p:par>
                        <p:par>
                          <p:cTn id="33" fill="hold" nodeType="afterGroup">
                            <p:stCondLst>
                              <p:cond delay="500"/>
                            </p:stCondLst>
                            <p:childTnLst>
                              <p:par>
                                <p:cTn id="34" presetID="18" presetClass="entr" presetSubtype="3"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strips(upRigh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bldLvl="5"/>
      <p:bldP spid="4302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9"/>
          <p:cNvSpPr>
            <a:spLocks noGrp="1" noChangeArrowheads="1"/>
          </p:cNvSpPr>
          <p:nvPr>
            <p:ph type="title"/>
          </p:nvPr>
        </p:nvSpPr>
        <p:spPr/>
        <p:txBody>
          <a:bodyPr/>
          <a:lstStyle/>
          <a:p>
            <a:r>
              <a:rPr lang="en-US" sz="3100" smtClean="0"/>
              <a:t>Factors that affect the rental price</a:t>
            </a:r>
          </a:p>
        </p:txBody>
      </p:sp>
      <p:sp>
        <p:nvSpPr>
          <p:cNvPr id="45059" name="Rectangle 3"/>
          <p:cNvSpPr>
            <a:spLocks noGrp="1" noChangeArrowheads="1"/>
          </p:cNvSpPr>
          <p:nvPr>
            <p:ph type="body" idx="4294967295"/>
          </p:nvPr>
        </p:nvSpPr>
        <p:spPr>
          <a:xfrm>
            <a:off x="500063" y="1428750"/>
            <a:ext cx="3657600" cy="1066800"/>
          </a:xfrm>
        </p:spPr>
        <p:txBody>
          <a:bodyPr/>
          <a:lstStyle/>
          <a:p>
            <a:pPr marL="0" indent="0">
              <a:buFont typeface="Wingdings" pitchFamily="2" charset="2"/>
              <a:buNone/>
            </a:pPr>
            <a:r>
              <a:rPr lang="en-US" sz="2600" smtClean="0"/>
              <a:t>For the Cobb-Douglas production function, </a:t>
            </a:r>
          </a:p>
        </p:txBody>
      </p:sp>
      <p:sp>
        <p:nvSpPr>
          <p:cNvPr id="45060" name="Rectangle 4"/>
          <p:cNvSpPr>
            <a:spLocks noChangeArrowheads="1"/>
          </p:cNvSpPr>
          <p:nvPr/>
        </p:nvSpPr>
        <p:spPr bwMode="auto">
          <a:xfrm>
            <a:off x="492125" y="2495550"/>
            <a:ext cx="342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600"/>
              <a:t>the </a:t>
            </a:r>
            <a:r>
              <a:rPr lang="en-US" sz="2600" i="1"/>
              <a:t>MPK</a:t>
            </a:r>
            <a:r>
              <a:rPr lang="en-US" sz="2600"/>
              <a:t> (and hence equilibrium </a:t>
            </a:r>
            <a:r>
              <a:rPr lang="en-US" sz="2600" i="1"/>
              <a:t>R/P </a:t>
            </a:r>
            <a:r>
              <a:rPr lang="en-US" sz="2600"/>
              <a:t>) is</a:t>
            </a:r>
          </a:p>
        </p:txBody>
      </p:sp>
      <p:sp>
        <p:nvSpPr>
          <p:cNvPr id="45061" name="Rectangle 5"/>
          <p:cNvSpPr>
            <a:spLocks noChangeArrowheads="1"/>
          </p:cNvSpPr>
          <p:nvPr/>
        </p:nvSpPr>
        <p:spPr bwMode="auto">
          <a:xfrm>
            <a:off x="542925" y="3865563"/>
            <a:ext cx="822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30000"/>
              </a:spcBef>
              <a:buClr>
                <a:srgbClr val="008080"/>
              </a:buClr>
              <a:buSzPct val="120000"/>
              <a:buFont typeface="Wingdings" pitchFamily="2" charset="2"/>
              <a:buNone/>
            </a:pPr>
            <a:r>
              <a:rPr lang="en-US" sz="2600" dirty="0"/>
              <a:t>The equilibrium </a:t>
            </a:r>
            <a:r>
              <a:rPr lang="en-US" sz="2600" i="1" dirty="0"/>
              <a:t>R/P </a:t>
            </a:r>
            <a:r>
              <a:rPr lang="en-US" sz="2600" dirty="0"/>
              <a:t> would increase if:</a:t>
            </a:r>
          </a:p>
          <a:p>
            <a:pPr marL="742950" lvl="1" indent="-285750">
              <a:lnSpc>
                <a:spcPct val="105000"/>
              </a:lnSpc>
              <a:spcBef>
                <a:spcPct val="30000"/>
              </a:spcBef>
              <a:buClr>
                <a:srgbClr val="008080"/>
              </a:buClr>
              <a:buSzPct val="110000"/>
              <a:buFont typeface="Wingdings" pitchFamily="2" charset="2"/>
              <a:buChar char="§"/>
            </a:pPr>
            <a:r>
              <a:rPr lang="en-US" sz="2600" dirty="0" err="1" smtClean="0">
                <a:latin typeface="Wingdings 3" charset="2"/>
                <a:cs typeface="Wingdings 3" charset="2"/>
                <a:sym typeface="Symbol" pitchFamily="18" charset="2"/>
              </a:rPr>
              <a:t>i</a:t>
            </a:r>
            <a:r>
              <a:rPr lang="en-US" sz="2600" b="1" i="1" dirty="0" err="1" smtClean="0">
                <a:sym typeface="Symbol" pitchFamily="18" charset="2"/>
              </a:rPr>
              <a:t>K</a:t>
            </a:r>
            <a:r>
              <a:rPr lang="en-US" sz="2600" dirty="0" smtClean="0">
                <a:sym typeface="Symbol" pitchFamily="18" charset="2"/>
              </a:rPr>
              <a:t>  </a:t>
            </a:r>
            <a:r>
              <a:rPr lang="en-US" sz="2600" i="1" dirty="0">
                <a:sym typeface="Symbol" pitchFamily="18" charset="2"/>
              </a:rPr>
              <a:t>(e.g., earthquake or war)</a:t>
            </a:r>
          </a:p>
          <a:p>
            <a:pPr marL="742950" lvl="1" indent="-285750">
              <a:lnSpc>
                <a:spcPct val="105000"/>
              </a:lnSpc>
              <a:spcBef>
                <a:spcPct val="30000"/>
              </a:spcBef>
              <a:buClr>
                <a:srgbClr val="008080"/>
              </a:buClr>
              <a:buSzPct val="110000"/>
              <a:buFont typeface="Wingdings" pitchFamily="2" charset="2"/>
              <a:buChar char="§"/>
            </a:pPr>
            <a:r>
              <a:rPr lang="en-US" sz="2600" dirty="0" err="1" smtClean="0">
                <a:latin typeface="Wingdings 3" charset="2"/>
                <a:cs typeface="Wingdings 3" charset="2"/>
                <a:sym typeface="Symbol" pitchFamily="18" charset="2"/>
              </a:rPr>
              <a:t>h</a:t>
            </a:r>
            <a:r>
              <a:rPr lang="en-US" sz="2600" b="1" i="1" dirty="0" err="1" smtClean="0">
                <a:sym typeface="Symbol" pitchFamily="18" charset="2"/>
              </a:rPr>
              <a:t>L</a:t>
            </a:r>
            <a:r>
              <a:rPr lang="en-US" sz="2600" i="1" dirty="0" smtClean="0">
                <a:sym typeface="Symbol" pitchFamily="18" charset="2"/>
              </a:rPr>
              <a:t> </a:t>
            </a:r>
            <a:r>
              <a:rPr lang="en-US" sz="2600" dirty="0" smtClean="0">
                <a:sym typeface="Symbol" pitchFamily="18" charset="2"/>
              </a:rPr>
              <a:t> </a:t>
            </a:r>
            <a:r>
              <a:rPr lang="en-US" sz="2600" i="1" dirty="0">
                <a:sym typeface="Symbol" pitchFamily="18" charset="2"/>
              </a:rPr>
              <a:t>(e.g., pop. growth or immigration)</a:t>
            </a:r>
          </a:p>
          <a:p>
            <a:pPr marL="742950" lvl="1" indent="-285750">
              <a:lnSpc>
                <a:spcPct val="105000"/>
              </a:lnSpc>
              <a:spcBef>
                <a:spcPct val="30000"/>
              </a:spcBef>
              <a:buClr>
                <a:srgbClr val="008080"/>
              </a:buClr>
              <a:buSzPct val="110000"/>
              <a:buFont typeface="Wingdings" pitchFamily="2" charset="2"/>
              <a:buChar char="§"/>
            </a:pPr>
            <a:r>
              <a:rPr lang="en-US" sz="2600" dirty="0" err="1">
                <a:latin typeface="Wingdings 3" charset="2"/>
                <a:cs typeface="Wingdings 3" charset="2"/>
                <a:sym typeface="Symbol" pitchFamily="18" charset="2"/>
              </a:rPr>
              <a:t>h</a:t>
            </a:r>
            <a:r>
              <a:rPr lang="en-US" sz="2600" b="1" i="1" dirty="0" err="1" smtClean="0">
                <a:sym typeface="Symbol" pitchFamily="18" charset="2"/>
              </a:rPr>
              <a:t>A</a:t>
            </a:r>
            <a:r>
              <a:rPr lang="en-US" sz="2600" dirty="0" smtClean="0">
                <a:sym typeface="Symbol" pitchFamily="18" charset="2"/>
              </a:rPr>
              <a:t>  </a:t>
            </a:r>
            <a:r>
              <a:rPr lang="en-US" sz="2600" i="1" dirty="0">
                <a:sym typeface="Symbol" pitchFamily="18" charset="2"/>
              </a:rPr>
              <a:t>(</a:t>
            </a:r>
            <a:r>
              <a:rPr lang="en-US" sz="2600" i="1" dirty="0"/>
              <a:t>technological </a:t>
            </a:r>
            <a:r>
              <a:rPr lang="en-US" sz="2600" i="1" dirty="0" smtClean="0"/>
              <a:t>improvement </a:t>
            </a:r>
            <a:r>
              <a:rPr lang="en-US" sz="2600" i="1" dirty="0"/>
              <a:t>or deregulation)</a:t>
            </a:r>
          </a:p>
        </p:txBody>
      </p:sp>
      <p:graphicFrame>
        <p:nvGraphicFramePr>
          <p:cNvPr id="45062" name="Object 2"/>
          <p:cNvGraphicFramePr>
            <a:graphicFrameLocks noChangeAspect="1"/>
          </p:cNvGraphicFramePr>
          <p:nvPr/>
        </p:nvGraphicFramePr>
        <p:xfrm>
          <a:off x="4995863" y="1666875"/>
          <a:ext cx="2339975" cy="568325"/>
        </p:xfrm>
        <a:graphic>
          <a:graphicData uri="http://schemas.openxmlformats.org/presentationml/2006/ole">
            <mc:AlternateContent xmlns:mc="http://schemas.openxmlformats.org/markup-compatibility/2006">
              <mc:Choice xmlns:v="urn:schemas-microsoft-com:vml" Requires="v">
                <p:oleObj spid="_x0000_s2076" name="Equation" r:id="rId4" imgW="939600" imgH="228600" progId="Equation.DSMT4">
                  <p:embed/>
                </p:oleObj>
              </mc:Choice>
              <mc:Fallback>
                <p:oleObj name="Equation" r:id="rId4" imgW="9396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863" y="1666875"/>
                        <a:ext cx="2339975"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3"/>
          <p:cNvGraphicFramePr>
            <a:graphicFrameLocks noChangeAspect="1"/>
          </p:cNvGraphicFramePr>
          <p:nvPr/>
        </p:nvGraphicFramePr>
        <p:xfrm>
          <a:off x="4462463" y="2584450"/>
          <a:ext cx="3584575" cy="849313"/>
        </p:xfrm>
        <a:graphic>
          <a:graphicData uri="http://schemas.openxmlformats.org/presentationml/2006/ole">
            <mc:AlternateContent xmlns:mc="http://schemas.openxmlformats.org/markup-compatibility/2006">
              <mc:Choice xmlns:v="urn:schemas-microsoft-com:vml" Requires="v">
                <p:oleObj spid="_x0000_s2077" name="Equation" r:id="rId6" imgW="1714320" imgH="406080" progId="Equation.DSMT4">
                  <p:embed/>
                </p:oleObj>
              </mc:Choice>
              <mc:Fallback>
                <p:oleObj name="Equation" r:id="rId6" imgW="1714320" imgH="4060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2463" y="2584450"/>
                        <a:ext cx="3584575"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14439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strips(downLeft)">
                                      <p:cBhvr>
                                        <p:cTn id="7" dur="500"/>
                                        <p:tgtEl>
                                          <p:spTgt spid="45059">
                                            <p:txEl>
                                              <p:pRg st="0" end="0"/>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5062"/>
                                        </p:tgtEl>
                                        <p:attrNameLst>
                                          <p:attrName>style.visibility</p:attrName>
                                        </p:attrNameLst>
                                      </p:cBhvr>
                                      <p:to>
                                        <p:strVal val="visible"/>
                                      </p:to>
                                    </p:set>
                                    <p:animEffect transition="in" filter="strips(downRight)">
                                      <p:cBhvr>
                                        <p:cTn id="11" dur="500"/>
                                        <p:tgtEl>
                                          <p:spTgt spid="450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45060"/>
                                        </p:tgtEl>
                                        <p:attrNameLst>
                                          <p:attrName>style.visibility</p:attrName>
                                        </p:attrNameLst>
                                      </p:cBhvr>
                                      <p:to>
                                        <p:strVal val="visible"/>
                                      </p:to>
                                    </p:set>
                                    <p:animEffect transition="in" filter="strips(downLeft)">
                                      <p:cBhvr>
                                        <p:cTn id="16" dur="500"/>
                                        <p:tgtEl>
                                          <p:spTgt spid="45060"/>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45063"/>
                                        </p:tgtEl>
                                        <p:attrNameLst>
                                          <p:attrName>style.visibility</p:attrName>
                                        </p:attrNameLst>
                                      </p:cBhvr>
                                      <p:to>
                                        <p:strVal val="visible"/>
                                      </p:to>
                                    </p:set>
                                    <p:animEffect transition="in" filter="strips(downRight)">
                                      <p:cBhvr>
                                        <p:cTn id="20" dur="500"/>
                                        <p:tgtEl>
                                          <p:spTgt spid="450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061">
                                            <p:txEl>
                                              <p:pRg st="0" end="0"/>
                                            </p:txEl>
                                          </p:spTgt>
                                        </p:tgtEl>
                                        <p:attrNameLst>
                                          <p:attrName>style.visibility</p:attrName>
                                        </p:attrNameLst>
                                      </p:cBhvr>
                                      <p:to>
                                        <p:strVal val="visible"/>
                                      </p:to>
                                    </p:set>
                                    <p:animEffect transition="in" filter="wipe(left)">
                                      <p:cBhvr>
                                        <p:cTn id="25" dur="500"/>
                                        <p:tgtEl>
                                          <p:spTgt spid="45061">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5061">
                                            <p:txEl>
                                              <p:pRg st="1" end="1"/>
                                            </p:txEl>
                                          </p:spTgt>
                                        </p:tgtEl>
                                        <p:attrNameLst>
                                          <p:attrName>style.visibility</p:attrName>
                                        </p:attrNameLst>
                                      </p:cBhvr>
                                      <p:to>
                                        <p:strVal val="visible"/>
                                      </p:to>
                                    </p:set>
                                    <p:animEffect transition="in" filter="wipe(left)">
                                      <p:cBhvr>
                                        <p:cTn id="30" dur="500"/>
                                        <p:tgtEl>
                                          <p:spTgt spid="45061">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5061">
                                            <p:txEl>
                                              <p:pRg st="2" end="2"/>
                                            </p:txEl>
                                          </p:spTgt>
                                        </p:tgtEl>
                                        <p:attrNameLst>
                                          <p:attrName>style.visibility</p:attrName>
                                        </p:attrNameLst>
                                      </p:cBhvr>
                                      <p:to>
                                        <p:strVal val="visible"/>
                                      </p:to>
                                    </p:set>
                                    <p:animEffect transition="in" filter="wipe(left)">
                                      <p:cBhvr>
                                        <p:cTn id="35" dur="500"/>
                                        <p:tgtEl>
                                          <p:spTgt spid="45061">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5061">
                                            <p:txEl>
                                              <p:pRg st="3" end="3"/>
                                            </p:txEl>
                                          </p:spTgt>
                                        </p:tgtEl>
                                        <p:attrNameLst>
                                          <p:attrName>style.visibility</p:attrName>
                                        </p:attrNameLst>
                                      </p:cBhvr>
                                      <p:to>
                                        <p:strVal val="visible"/>
                                      </p:to>
                                    </p:set>
                                    <p:animEffect transition="in" filter="wipe(left)">
                                      <p:cBhvr>
                                        <p:cTn id="40" dur="500"/>
                                        <p:tgtEl>
                                          <p:spTgt spid="450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3" autoUpdateAnimBg="0"/>
      <p:bldP spid="45060" grpId="0" autoUpdateAnimBg="0"/>
      <p:bldP spid="45061"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p:txBody>
          <a:bodyPr/>
          <a:lstStyle/>
          <a:p>
            <a:r>
              <a:rPr lang="en-US" sz="3100" smtClean="0"/>
              <a:t>Rental firms’ investment decisions</a:t>
            </a:r>
          </a:p>
        </p:txBody>
      </p:sp>
      <p:sp>
        <p:nvSpPr>
          <p:cNvPr id="26627" name="Rectangle 6"/>
          <p:cNvSpPr>
            <a:spLocks noGrp="1" noChangeArrowheads="1"/>
          </p:cNvSpPr>
          <p:nvPr>
            <p:ph type="body" idx="1"/>
          </p:nvPr>
        </p:nvSpPr>
        <p:spPr/>
        <p:txBody>
          <a:bodyPr/>
          <a:lstStyle/>
          <a:p>
            <a:r>
              <a:rPr lang="en-US" smtClean="0"/>
              <a:t>Rental firms invest in new capital when the benefit of doing so exceeds the cost.</a:t>
            </a:r>
          </a:p>
          <a:p>
            <a:r>
              <a:rPr lang="en-US" smtClean="0"/>
              <a:t>The benefit (per unit capital):  </a:t>
            </a:r>
            <a:br>
              <a:rPr lang="en-US" smtClean="0"/>
            </a:br>
            <a:r>
              <a:rPr lang="en-US" b="1" i="1" smtClean="0"/>
              <a:t>R/P</a:t>
            </a:r>
            <a:r>
              <a:rPr lang="en-US" smtClean="0"/>
              <a:t>,  the income that rental firms earn </a:t>
            </a:r>
            <a:br>
              <a:rPr lang="en-US" smtClean="0"/>
            </a:br>
            <a:r>
              <a:rPr lang="en-US" smtClean="0"/>
              <a:t>from renting the unit of capital to </a:t>
            </a:r>
            <a:br>
              <a:rPr lang="en-US" smtClean="0"/>
            </a:br>
            <a:r>
              <a:rPr lang="en-US" smtClean="0"/>
              <a:t>production firms.</a:t>
            </a:r>
          </a:p>
        </p:txBody>
      </p:sp>
    </p:spTree>
    <p:extLst>
      <p:ext uri="{BB962C8B-B14F-4D97-AF65-F5344CB8AC3E}">
        <p14:creationId xmlns:p14="http://schemas.microsoft.com/office/powerpoint/2010/main" val="28770451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2337</TotalTime>
  <Words>2431</Words>
  <Application>Microsoft Macintosh PowerPoint</Application>
  <PresentationFormat>On-screen Show (4:3)</PresentationFormat>
  <Paragraphs>377</Paragraphs>
  <Slides>42</Slides>
  <Notes>42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14_Default Design</vt:lpstr>
      <vt:lpstr>Equation</vt:lpstr>
      <vt:lpstr>PowerPoint Presentation</vt:lpstr>
      <vt:lpstr>IN THIS CHAPTER, YOU WILL LEARN:</vt:lpstr>
      <vt:lpstr>Three types of investment</vt:lpstr>
      <vt:lpstr>U.S. Investment and its components,  1970–2014</vt:lpstr>
      <vt:lpstr>Understanding business fixed investment</vt:lpstr>
      <vt:lpstr>Two types of firms</vt:lpstr>
      <vt:lpstr>The capital rental market</vt:lpstr>
      <vt:lpstr>Factors that affect the rental price</vt:lpstr>
      <vt:lpstr>Rental firms’ investment decisions</vt:lpstr>
      <vt:lpstr>The cost of capital</vt:lpstr>
      <vt:lpstr>The cost of capital</vt:lpstr>
      <vt:lpstr>The cost of capital</vt:lpstr>
      <vt:lpstr>The rental firm’s profit rate</vt:lpstr>
      <vt:lpstr>Net investment &amp; gross investment</vt:lpstr>
      <vt:lpstr>The investment function</vt:lpstr>
      <vt:lpstr>The investment function</vt:lpstr>
      <vt:lpstr>Taxes and investment</vt:lpstr>
      <vt:lpstr>Corporate income tax:  A tax on profits</vt:lpstr>
      <vt:lpstr>The Investment Tax Credit (ITC)</vt:lpstr>
      <vt:lpstr>Tobin’s q</vt:lpstr>
      <vt:lpstr>Relation between q  theory and neoclassical theory</vt:lpstr>
      <vt:lpstr>The stock market and GDP</vt:lpstr>
      <vt:lpstr>The stock market and GDP</vt:lpstr>
      <vt:lpstr>The stock market and GDP</vt:lpstr>
      <vt:lpstr>The stock market and GDP</vt:lpstr>
      <vt:lpstr>Alternative views of the stock market:   The efficient markets hypothesis</vt:lpstr>
      <vt:lpstr>Alternative views of the stock market:  Keynes’s “beauty contest”</vt:lpstr>
      <vt:lpstr>Alternative views of the stock market:   EMH vs. Keynes’s beauty contest</vt:lpstr>
      <vt:lpstr>Financing constraints</vt:lpstr>
      <vt:lpstr>Residential investment</vt:lpstr>
      <vt:lpstr>How residential investment is determined</vt:lpstr>
      <vt:lpstr>How residential investment is determined</vt:lpstr>
      <vt:lpstr>How residential investment responds to a fall in interest rates</vt:lpstr>
      <vt:lpstr>U.S. Housing Prices and Housing Starts, 2000-2014</vt:lpstr>
      <vt:lpstr>Inventory investment</vt:lpstr>
      <vt:lpstr>Motives for holding inventories</vt:lpstr>
      <vt:lpstr>Motives for holding inventories</vt:lpstr>
      <vt:lpstr>Motives for holding inventories</vt:lpstr>
      <vt:lpstr>Motives for holding inventories</vt:lpstr>
      <vt:lpstr>Inventories, the real interest rate, and credit conditions</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224</cp:revision>
  <dcterms:created xsi:type="dcterms:W3CDTF">2006-04-29T00:50:43Z</dcterms:created>
  <dcterms:modified xsi:type="dcterms:W3CDTF">2015-05-28T15:59:48Z</dcterms:modified>
</cp:coreProperties>
</file>