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2" r:id="rId2"/>
  </p:sldMasterIdLst>
  <p:notesMasterIdLst>
    <p:notesMasterId r:id="rId35"/>
  </p:notesMasterIdLst>
  <p:sldIdLst>
    <p:sldId id="374" r:id="rId3"/>
    <p:sldId id="377" r:id="rId4"/>
    <p:sldId id="407" r:id="rId5"/>
    <p:sldId id="435"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378" r:id="rId33"/>
    <p:sldId id="40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1257" autoAdjust="0"/>
  </p:normalViewPr>
  <p:slideViewPr>
    <p:cSldViewPr snapToGrid="0">
      <p:cViewPr>
        <p:scale>
          <a:sx n="90" d="100"/>
          <a:sy n="90" d="100"/>
        </p:scale>
        <p:origin x="-1368"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33" d="100"/>
          <a:sy n="133" d="100"/>
        </p:scale>
        <p:origin x="-1024" y="1688"/>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10\Growth%20rates%20of%20real%20GDP,%20consump.(2014)%20with%20ressession%20ba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99981238124529"/>
          <c:y val="0.0484430983570321"/>
          <c:w val="0.876711710097671"/>
          <c:h val="0.883324035138573"/>
        </c:manualLayout>
      </c:layout>
      <c:barChart>
        <c:barDir val="col"/>
        <c:grouping val="clustered"/>
        <c:varyColors val="0"/>
        <c:ser>
          <c:idx val="3"/>
          <c:order val="1"/>
          <c:tx>
            <c:strRef>
              <c:f>Sheet1!$N$13</c:f>
              <c:strCache>
                <c:ptCount val="1"/>
                <c:pt idx="0">
                  <c:v>Recession</c:v>
                </c:pt>
              </c:strCache>
            </c:strRef>
          </c:tx>
          <c:spPr>
            <a:solidFill>
              <a:srgbClr val="FFCCCC"/>
            </a:solidFill>
          </c:spPr>
          <c:invertIfNegative val="0"/>
          <c:cat>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cat>
          <c:val>
            <c:numRef>
              <c:f>Sheet1!$N$14:$N$192</c:f>
              <c:numCache>
                <c:formatCode>General</c:formatCode>
                <c:ptCount val="179"/>
                <c:pt idx="0">
                  <c:v>100.0</c:v>
                </c:pt>
                <c:pt idx="1">
                  <c:v>100.0</c:v>
                </c:pt>
                <c:pt idx="2">
                  <c:v>100.0</c:v>
                </c:pt>
                <c:pt idx="3">
                  <c:v>100.0</c:v>
                </c:pt>
                <c:pt idx="15">
                  <c:v>100.0</c:v>
                </c:pt>
                <c:pt idx="16">
                  <c:v>100.0</c:v>
                </c:pt>
                <c:pt idx="17">
                  <c:v>100.0</c:v>
                </c:pt>
                <c:pt idx="18">
                  <c:v>100.0</c:v>
                </c:pt>
                <c:pt idx="19">
                  <c:v>100.0</c:v>
                </c:pt>
                <c:pt idx="20">
                  <c:v>100.0</c:v>
                </c:pt>
                <c:pt idx="40">
                  <c:v>100.0</c:v>
                </c:pt>
                <c:pt idx="41">
                  <c:v>100.0</c:v>
                </c:pt>
                <c:pt idx="42">
                  <c:v>100.0</c:v>
                </c:pt>
                <c:pt idx="46">
                  <c:v>100.0</c:v>
                </c:pt>
                <c:pt idx="47">
                  <c:v>100.0</c:v>
                </c:pt>
                <c:pt idx="48">
                  <c:v>100.0</c:v>
                </c:pt>
                <c:pt idx="49">
                  <c:v>100.0</c:v>
                </c:pt>
                <c:pt idx="50">
                  <c:v>100.0</c:v>
                </c:pt>
                <c:pt idx="51">
                  <c:v>100.0</c:v>
                </c:pt>
                <c:pt idx="82">
                  <c:v>100.0</c:v>
                </c:pt>
                <c:pt idx="83">
                  <c:v>100.0</c:v>
                </c:pt>
                <c:pt idx="84">
                  <c:v>100.0</c:v>
                </c:pt>
                <c:pt idx="124">
                  <c:v>100.0</c:v>
                </c:pt>
                <c:pt idx="125">
                  <c:v>100.0</c:v>
                </c:pt>
                <c:pt idx="126">
                  <c:v>100.0</c:v>
                </c:pt>
                <c:pt idx="151">
                  <c:v>100.0</c:v>
                </c:pt>
                <c:pt idx="152">
                  <c:v>100.0</c:v>
                </c:pt>
                <c:pt idx="153">
                  <c:v>100.0</c:v>
                </c:pt>
                <c:pt idx="154">
                  <c:v>100.0</c:v>
                </c:pt>
                <c:pt idx="155">
                  <c:v>100.0</c:v>
                </c:pt>
                <c:pt idx="156">
                  <c:v>100.0</c:v>
                </c:pt>
                <c:pt idx="157">
                  <c:v>100.0</c:v>
                </c:pt>
              </c:numCache>
            </c:numRef>
          </c:val>
        </c:ser>
        <c:dLbls>
          <c:showLegendKey val="0"/>
          <c:showVal val="0"/>
          <c:showCatName val="0"/>
          <c:showSerName val="0"/>
          <c:showPercent val="0"/>
          <c:showBubbleSize val="0"/>
        </c:dLbls>
        <c:gapWidth val="0"/>
        <c:overlap val="39"/>
        <c:axId val="-2121942008"/>
        <c:axId val="-2114047944"/>
      </c:barChart>
      <c:scatterChart>
        <c:scatterStyle val="lineMarker"/>
        <c:varyColors val="0"/>
        <c:ser>
          <c:idx val="0"/>
          <c:order val="0"/>
          <c:tx>
            <c:strRef>
              <c:f>Sheet1!$K$13</c:f>
              <c:strCache>
                <c:ptCount val="1"/>
                <c:pt idx="0">
                  <c:v>Var GDP</c:v>
                </c:pt>
              </c:strCache>
            </c:strRef>
          </c:tx>
          <c:spPr>
            <a:ln w="38100">
              <a:solidFill>
                <a:srgbClr val="FF0000"/>
              </a:solidFill>
            </a:ln>
          </c:spPr>
          <c:marker>
            <c:symbol val="none"/>
          </c:marker>
          <c:xVal>
            <c:numRef>
              <c:f>Sheet1!$J$14:$J$192</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Sheet1!$K$14:$K$192</c:f>
              <c:numCache>
                <c:formatCode>0.0</c:formatCode>
                <c:ptCount val="179"/>
                <c:pt idx="0">
                  <c:v>0.33038</c:v>
                </c:pt>
                <c:pt idx="1">
                  <c:v>0.18484</c:v>
                </c:pt>
                <c:pt idx="2">
                  <c:v>0.44551</c:v>
                </c:pt>
                <c:pt idx="3">
                  <c:v>-0.15269</c:v>
                </c:pt>
                <c:pt idx="4">
                  <c:v>2.7023</c:v>
                </c:pt>
                <c:pt idx="5">
                  <c:v>3.10684</c:v>
                </c:pt>
                <c:pt idx="6">
                  <c:v>3.00177</c:v>
                </c:pt>
                <c:pt idx="7">
                  <c:v>4.37525</c:v>
                </c:pt>
                <c:pt idx="8">
                  <c:v>3.47724</c:v>
                </c:pt>
                <c:pt idx="9">
                  <c:v>5.27366</c:v>
                </c:pt>
                <c:pt idx="10">
                  <c:v>5.41633</c:v>
                </c:pt>
                <c:pt idx="11">
                  <c:v>6.855499999999997</c:v>
                </c:pt>
                <c:pt idx="12">
                  <c:v>7.55837</c:v>
                </c:pt>
                <c:pt idx="13">
                  <c:v>6.314599999999993</c:v>
                </c:pt>
                <c:pt idx="14">
                  <c:v>4.77214</c:v>
                </c:pt>
                <c:pt idx="15">
                  <c:v>4.021939999999995</c:v>
                </c:pt>
                <c:pt idx="16">
                  <c:v>0.67838</c:v>
                </c:pt>
                <c:pt idx="17">
                  <c:v>-0.18745</c:v>
                </c:pt>
                <c:pt idx="18">
                  <c:v>-0.61346</c:v>
                </c:pt>
                <c:pt idx="19">
                  <c:v>-1.92589</c:v>
                </c:pt>
                <c:pt idx="20">
                  <c:v>-2.30017</c:v>
                </c:pt>
                <c:pt idx="21">
                  <c:v>-1.8062</c:v>
                </c:pt>
                <c:pt idx="22">
                  <c:v>0.79387</c:v>
                </c:pt>
                <c:pt idx="23">
                  <c:v>2.56104</c:v>
                </c:pt>
                <c:pt idx="24">
                  <c:v>6.16167</c:v>
                </c:pt>
                <c:pt idx="25">
                  <c:v>6.1464</c:v>
                </c:pt>
                <c:pt idx="26">
                  <c:v>4.95075</c:v>
                </c:pt>
                <c:pt idx="27">
                  <c:v>4.3335</c:v>
                </c:pt>
                <c:pt idx="28">
                  <c:v>3.216159999999999</c:v>
                </c:pt>
                <c:pt idx="29">
                  <c:v>4.45151</c:v>
                </c:pt>
                <c:pt idx="30">
                  <c:v>5.76119</c:v>
                </c:pt>
                <c:pt idx="31">
                  <c:v>4.98386</c:v>
                </c:pt>
                <c:pt idx="32">
                  <c:v>4.1385</c:v>
                </c:pt>
                <c:pt idx="33">
                  <c:v>6.105189999999993</c:v>
                </c:pt>
                <c:pt idx="34">
                  <c:v>5.27951</c:v>
                </c:pt>
                <c:pt idx="35">
                  <c:v>6.6814</c:v>
                </c:pt>
                <c:pt idx="36">
                  <c:v>6.520729999999999</c:v>
                </c:pt>
                <c:pt idx="37">
                  <c:v>2.65859</c:v>
                </c:pt>
                <c:pt idx="38">
                  <c:v>2.3961</c:v>
                </c:pt>
                <c:pt idx="39">
                  <c:v>1.30212</c:v>
                </c:pt>
                <c:pt idx="40">
                  <c:v>1.42857</c:v>
                </c:pt>
                <c:pt idx="41">
                  <c:v>-0.74835</c:v>
                </c:pt>
                <c:pt idx="42">
                  <c:v>-1.60626</c:v>
                </c:pt>
                <c:pt idx="43">
                  <c:v>-0.04151</c:v>
                </c:pt>
                <c:pt idx="44">
                  <c:v>1.69811</c:v>
                </c:pt>
                <c:pt idx="45">
                  <c:v>3.04571</c:v>
                </c:pt>
                <c:pt idx="46">
                  <c:v>4.38672</c:v>
                </c:pt>
                <c:pt idx="47">
                  <c:v>1.29053</c:v>
                </c:pt>
                <c:pt idx="48">
                  <c:v>-2.421749999999998</c:v>
                </c:pt>
                <c:pt idx="49">
                  <c:v>-1.17043</c:v>
                </c:pt>
                <c:pt idx="50">
                  <c:v>-2.64299</c:v>
                </c:pt>
                <c:pt idx="51">
                  <c:v>-1.39709</c:v>
                </c:pt>
                <c:pt idx="52">
                  <c:v>1.59382</c:v>
                </c:pt>
                <c:pt idx="53">
                  <c:v>3.35013</c:v>
                </c:pt>
                <c:pt idx="54">
                  <c:v>5.75322</c:v>
                </c:pt>
                <c:pt idx="55">
                  <c:v>7.829849999999999</c:v>
                </c:pt>
                <c:pt idx="56">
                  <c:v>8.54945</c:v>
                </c:pt>
                <c:pt idx="57">
                  <c:v>7.99162</c:v>
                </c:pt>
                <c:pt idx="58">
                  <c:v>6.96064</c:v>
                </c:pt>
                <c:pt idx="59">
                  <c:v>5.634509999999993</c:v>
                </c:pt>
                <c:pt idx="60">
                  <c:v>4.60606</c:v>
                </c:pt>
                <c:pt idx="61">
                  <c:v>3.74209</c:v>
                </c:pt>
                <c:pt idx="62">
                  <c:v>4.329809999999997</c:v>
                </c:pt>
                <c:pt idx="63">
                  <c:v>4.28069</c:v>
                </c:pt>
                <c:pt idx="64">
                  <c:v>4.21179</c:v>
                </c:pt>
                <c:pt idx="65">
                  <c:v>3.73977</c:v>
                </c:pt>
                <c:pt idx="66">
                  <c:v>3.17954</c:v>
                </c:pt>
                <c:pt idx="67">
                  <c:v>2.94194</c:v>
                </c:pt>
                <c:pt idx="68">
                  <c:v>2.70937</c:v>
                </c:pt>
                <c:pt idx="69">
                  <c:v>3.38755</c:v>
                </c:pt>
                <c:pt idx="70">
                  <c:v>3.28413</c:v>
                </c:pt>
                <c:pt idx="71">
                  <c:v>4.44864</c:v>
                </c:pt>
                <c:pt idx="72">
                  <c:v>4.30644</c:v>
                </c:pt>
                <c:pt idx="73">
                  <c:v>4.51223</c:v>
                </c:pt>
                <c:pt idx="74">
                  <c:v>4.17137</c:v>
                </c:pt>
                <c:pt idx="75">
                  <c:v>3.83711</c:v>
                </c:pt>
                <c:pt idx="76">
                  <c:v>4.29772</c:v>
                </c:pt>
                <c:pt idx="77">
                  <c:v>3.74697</c:v>
                </c:pt>
                <c:pt idx="78">
                  <c:v>3.92078</c:v>
                </c:pt>
                <c:pt idx="79">
                  <c:v>2.77904</c:v>
                </c:pt>
                <c:pt idx="80">
                  <c:v>2.86742</c:v>
                </c:pt>
                <c:pt idx="81">
                  <c:v>2.45947</c:v>
                </c:pt>
                <c:pt idx="82">
                  <c:v>1.72564</c:v>
                </c:pt>
                <c:pt idx="83">
                  <c:v>0.64631</c:v>
                </c:pt>
                <c:pt idx="84">
                  <c:v>-0.91091</c:v>
                </c:pt>
                <c:pt idx="85">
                  <c:v>-0.52663</c:v>
                </c:pt>
                <c:pt idx="86">
                  <c:v>-0.07346</c:v>
                </c:pt>
                <c:pt idx="87">
                  <c:v>1.2237</c:v>
                </c:pt>
                <c:pt idx="88">
                  <c:v>2.90336</c:v>
                </c:pt>
                <c:pt idx="89">
                  <c:v>3.235809999999999</c:v>
                </c:pt>
                <c:pt idx="90">
                  <c:v>3.74166</c:v>
                </c:pt>
                <c:pt idx="91">
                  <c:v>4.326559999999993</c:v>
                </c:pt>
                <c:pt idx="92">
                  <c:v>3.30045</c:v>
                </c:pt>
                <c:pt idx="93">
                  <c:v>2.78202</c:v>
                </c:pt>
                <c:pt idx="94">
                  <c:v>2.28815</c:v>
                </c:pt>
                <c:pt idx="95">
                  <c:v>2.62584</c:v>
                </c:pt>
                <c:pt idx="96">
                  <c:v>3.43906</c:v>
                </c:pt>
                <c:pt idx="97">
                  <c:v>4.23308</c:v>
                </c:pt>
                <c:pt idx="98">
                  <c:v>4.33957</c:v>
                </c:pt>
                <c:pt idx="99">
                  <c:v>4.13322</c:v>
                </c:pt>
                <c:pt idx="100">
                  <c:v>3.474489999999998</c:v>
                </c:pt>
                <c:pt idx="101">
                  <c:v>2.43589</c:v>
                </c:pt>
                <c:pt idx="102">
                  <c:v>2.70733</c:v>
                </c:pt>
                <c:pt idx="103">
                  <c:v>2.275059999999999</c:v>
                </c:pt>
                <c:pt idx="104">
                  <c:v>2.59545</c:v>
                </c:pt>
                <c:pt idx="105">
                  <c:v>4.02387</c:v>
                </c:pt>
                <c:pt idx="106">
                  <c:v>4.094509999999993</c:v>
                </c:pt>
                <c:pt idx="107">
                  <c:v>4.45376</c:v>
                </c:pt>
                <c:pt idx="108">
                  <c:v>4.562889999999993</c:v>
                </c:pt>
                <c:pt idx="109">
                  <c:v>4.31933</c:v>
                </c:pt>
                <c:pt idx="110">
                  <c:v>4.67874</c:v>
                </c:pt>
                <c:pt idx="111">
                  <c:v>4.3877</c:v>
                </c:pt>
                <c:pt idx="112">
                  <c:v>4.623459999999993</c:v>
                </c:pt>
                <c:pt idx="113">
                  <c:v>4.06766</c:v>
                </c:pt>
                <c:pt idx="114">
                  <c:v>4.104639999999995</c:v>
                </c:pt>
                <c:pt idx="115">
                  <c:v>4.99897</c:v>
                </c:pt>
                <c:pt idx="116">
                  <c:v>4.80073</c:v>
                </c:pt>
                <c:pt idx="117">
                  <c:v>4.64964</c:v>
                </c:pt>
                <c:pt idx="118">
                  <c:v>4.59821</c:v>
                </c:pt>
                <c:pt idx="119">
                  <c:v>4.694709999999993</c:v>
                </c:pt>
                <c:pt idx="120">
                  <c:v>4.166979999999993</c:v>
                </c:pt>
                <c:pt idx="121">
                  <c:v>5.26646</c:v>
                </c:pt>
                <c:pt idx="122">
                  <c:v>4.08318</c:v>
                </c:pt>
                <c:pt idx="123">
                  <c:v>2.88884</c:v>
                </c:pt>
                <c:pt idx="124">
                  <c:v>2.29952</c:v>
                </c:pt>
                <c:pt idx="125">
                  <c:v>0.93548</c:v>
                </c:pt>
                <c:pt idx="126">
                  <c:v>0.49494</c:v>
                </c:pt>
                <c:pt idx="127">
                  <c:v>0.20506</c:v>
                </c:pt>
                <c:pt idx="128">
                  <c:v>1.41577</c:v>
                </c:pt>
                <c:pt idx="129">
                  <c:v>1.43742</c:v>
                </c:pt>
                <c:pt idx="130">
                  <c:v>2.25492</c:v>
                </c:pt>
                <c:pt idx="131">
                  <c:v>2.03616</c:v>
                </c:pt>
                <c:pt idx="132">
                  <c:v>1.62919</c:v>
                </c:pt>
                <c:pt idx="133">
                  <c:v>2.00962</c:v>
                </c:pt>
                <c:pt idx="134">
                  <c:v>3.215549999999999</c:v>
                </c:pt>
                <c:pt idx="135">
                  <c:v>4.355909999999993</c:v>
                </c:pt>
                <c:pt idx="136">
                  <c:v>4.41479</c:v>
                </c:pt>
                <c:pt idx="137">
                  <c:v>4.21302</c:v>
                </c:pt>
                <c:pt idx="138">
                  <c:v>3.42796</c:v>
                </c:pt>
                <c:pt idx="139">
                  <c:v>3.11708</c:v>
                </c:pt>
                <c:pt idx="140">
                  <c:v>3.62033</c:v>
                </c:pt>
                <c:pt idx="141">
                  <c:v>3.40357</c:v>
                </c:pt>
                <c:pt idx="142">
                  <c:v>3.33314</c:v>
                </c:pt>
                <c:pt idx="143">
                  <c:v>3.032169999999998</c:v>
                </c:pt>
                <c:pt idx="144">
                  <c:v>3.17042</c:v>
                </c:pt>
                <c:pt idx="145">
                  <c:v>2.94157</c:v>
                </c:pt>
                <c:pt idx="146">
                  <c:v>2.174669999999999</c:v>
                </c:pt>
                <c:pt idx="147">
                  <c:v>2.389829999999999</c:v>
                </c:pt>
                <c:pt idx="148">
                  <c:v>1.23676</c:v>
                </c:pt>
                <c:pt idx="149">
                  <c:v>1.70738</c:v>
                </c:pt>
                <c:pt idx="150">
                  <c:v>2.300279999999999</c:v>
                </c:pt>
                <c:pt idx="151">
                  <c:v>1.86792</c:v>
                </c:pt>
                <c:pt idx="152">
                  <c:v>1.11028</c:v>
                </c:pt>
                <c:pt idx="153">
                  <c:v>0.84037</c:v>
                </c:pt>
                <c:pt idx="154">
                  <c:v>-0.31395</c:v>
                </c:pt>
                <c:pt idx="155">
                  <c:v>-2.766849999999998</c:v>
                </c:pt>
                <c:pt idx="156">
                  <c:v>-3.455459999999996</c:v>
                </c:pt>
                <c:pt idx="157">
                  <c:v>-4.061909999999997</c:v>
                </c:pt>
                <c:pt idx="158">
                  <c:v>-3.2844</c:v>
                </c:pt>
                <c:pt idx="159">
                  <c:v>-0.24079</c:v>
                </c:pt>
                <c:pt idx="160">
                  <c:v>1.59861</c:v>
                </c:pt>
                <c:pt idx="161">
                  <c:v>2.7188</c:v>
                </c:pt>
                <c:pt idx="162">
                  <c:v>3.07585</c:v>
                </c:pt>
                <c:pt idx="163">
                  <c:v>2.73073</c:v>
                </c:pt>
                <c:pt idx="164">
                  <c:v>1.89321</c:v>
                </c:pt>
                <c:pt idx="165">
                  <c:v>1.65266</c:v>
                </c:pt>
                <c:pt idx="166">
                  <c:v>1.18285</c:v>
                </c:pt>
                <c:pt idx="167">
                  <c:v>1.68217</c:v>
                </c:pt>
                <c:pt idx="168">
                  <c:v>2.6456</c:v>
                </c:pt>
                <c:pt idx="169">
                  <c:v>2.315609999999993</c:v>
                </c:pt>
                <c:pt idx="170">
                  <c:v>2.73083</c:v>
                </c:pt>
                <c:pt idx="171">
                  <c:v>1.60234</c:v>
                </c:pt>
                <c:pt idx="172">
                  <c:v>1.72439</c:v>
                </c:pt>
                <c:pt idx="173">
                  <c:v>1.75983</c:v>
                </c:pt>
                <c:pt idx="174">
                  <c:v>2.25904</c:v>
                </c:pt>
                <c:pt idx="175">
                  <c:v>3.126279999999999</c:v>
                </c:pt>
                <c:pt idx="176">
                  <c:v>1.88758</c:v>
                </c:pt>
                <c:pt idx="177">
                  <c:v>2.58737</c:v>
                </c:pt>
                <c:pt idx="178">
                  <c:v>2.69774</c:v>
                </c:pt>
              </c:numCache>
            </c:numRef>
          </c:yVal>
          <c:smooth val="0"/>
        </c:ser>
        <c:dLbls>
          <c:showLegendKey val="0"/>
          <c:showVal val="0"/>
          <c:showCatName val="0"/>
          <c:showSerName val="0"/>
          <c:showPercent val="0"/>
          <c:showBubbleSize val="0"/>
        </c:dLbls>
        <c:axId val="-2121341064"/>
        <c:axId val="-2135835048"/>
      </c:scatterChart>
      <c:valAx>
        <c:axId val="-2121341064"/>
        <c:scaling>
          <c:orientation val="minMax"/>
          <c:max val="2015.0"/>
          <c:min val="197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135835048"/>
        <c:crossesAt val="-1000.0"/>
        <c:crossBetween val="midCat"/>
        <c:majorUnit val="5.0"/>
        <c:minorUnit val="1.0"/>
      </c:valAx>
      <c:valAx>
        <c:axId val="-2135835048"/>
        <c:scaling>
          <c:orientation val="minMax"/>
          <c:max val="10.0"/>
          <c:min val="-4.0"/>
        </c:scaling>
        <c:delete val="0"/>
        <c:axPos val="l"/>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21341064"/>
        <c:crosses val="autoZero"/>
        <c:crossBetween val="midCat"/>
        <c:majorUnit val="2.0"/>
        <c:minorUnit val="1.0"/>
      </c:valAx>
      <c:valAx>
        <c:axId val="-2114047944"/>
        <c:scaling>
          <c:orientation val="minMax"/>
          <c:max val="100.0"/>
          <c:min val="0.0"/>
        </c:scaling>
        <c:delete val="0"/>
        <c:axPos val="r"/>
        <c:numFmt formatCode="General" sourceLinked="1"/>
        <c:majorTickMark val="none"/>
        <c:minorTickMark val="none"/>
        <c:tickLblPos val="none"/>
        <c:crossAx val="-2121942008"/>
        <c:crosses val="max"/>
        <c:crossBetween val="between"/>
        <c:majorUnit val="20.0"/>
        <c:minorUnit val="4.0"/>
      </c:valAx>
      <c:catAx>
        <c:axId val="-2121942008"/>
        <c:scaling>
          <c:orientation val="minMax"/>
        </c:scaling>
        <c:delete val="1"/>
        <c:axPos val="b"/>
        <c:numFmt formatCode="0.00" sourceLinked="1"/>
        <c:majorTickMark val="out"/>
        <c:minorTickMark val="none"/>
        <c:tickLblPos val="nextTo"/>
        <c:crossAx val="-2114047944"/>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Chapter 18 is not particularly difficult, but students find it very interesting. </a:t>
            </a:r>
            <a:r>
              <a:rPr lang="en-US" sz="1200" baseline="0" dirty="0" smtClean="0"/>
              <a:t> It deals with important policy issues related to the theories students have learned from this book.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FC458-195D-4591-839C-034C54FE5BFE}" type="slidenum">
              <a:rPr lang="en-US"/>
              <a:pPr>
                <a:defRPr/>
              </a:pPr>
              <a:t>9</a:t>
            </a:fld>
            <a:endParaRPr lang="en-US"/>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5000"/>
              </a:lnSpc>
              <a:spcBef>
                <a:spcPts val="0"/>
              </a:spcBef>
              <a:spcAft>
                <a:spcPct val="0"/>
              </a:spcAft>
              <a:buClrTx/>
              <a:buSzTx/>
              <a:buFontTx/>
              <a:buNone/>
              <a:tabLst/>
              <a:defRPr/>
            </a:pPr>
            <a:r>
              <a:rPr lang="en-US" dirty="0" smtClean="0"/>
              <a:t>This and the next few slides show the annual growth rates of real GDP and the Index of Leading Economic Indicators (listed in Chapter 10).</a:t>
            </a:r>
            <a:r>
              <a:rPr lang="en-US" baseline="0" dirty="0" smtClean="0"/>
              <a:t>  T</a:t>
            </a:r>
            <a:r>
              <a:rPr lang="en-US" dirty="0" smtClean="0"/>
              <a:t>here is one slide for each decade from the 1960s through the 1990s.  </a:t>
            </a:r>
          </a:p>
          <a:p>
            <a:endParaRPr lang="en-US" dirty="0" smtClean="0"/>
          </a:p>
          <a:p>
            <a:r>
              <a:rPr lang="en-US" dirty="0" smtClean="0"/>
              <a:t>You can ask your students to identify periods in which the LEI does a good job forecasting real GDP.   One thing that becomes clear:  the sign and size of the change in the LEI is a very imperfect predictor of the sign and size of the change in real GDP.  </a:t>
            </a:r>
          </a:p>
          <a:p>
            <a:endParaRPr lang="en-US" dirty="0" smtClean="0"/>
          </a:p>
          <a:p>
            <a:r>
              <a:rPr lang="en-US" dirty="0" smtClean="0"/>
              <a:t>Note:  If you wish to save time, you can probably get the idea across with just one or two of these four slides</a:t>
            </a:r>
            <a:r>
              <a:rPr lang="en-US" dirty="0" smtClean="0">
                <a:latin typeface="Arial"/>
                <a:cs typeface="Arial"/>
              </a:rPr>
              <a:t>—</a:t>
            </a:r>
            <a:r>
              <a:rPr lang="en-US" dirty="0" smtClean="0"/>
              <a:t>pick your favorite decade(s), and “hide” the slides for the other decades.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001A4E-0CD8-43FA-82CF-E308A759E274}" type="slidenum">
              <a:rPr lang="en-US"/>
              <a:pPr>
                <a:defRPr/>
              </a:pPr>
              <a:t>10</a:t>
            </a:fld>
            <a:endParaRPr lang="en-US"/>
          </a:p>
        </p:txBody>
      </p:sp>
      <p:sp>
        <p:nvSpPr>
          <p:cNvPr id="56323" name="Rectangle 2"/>
          <p:cNvSpPr>
            <a:spLocks noGrp="1" noRot="1" noChangeAspect="1" noChangeArrowheads="1" noTextEdit="1"/>
          </p:cNvSpPr>
          <p:nvPr>
            <p:ph type="sldImg"/>
          </p:nvPr>
        </p:nvSpPr>
        <p:spPr>
          <a:xfrm>
            <a:off x="1144588" y="685800"/>
            <a:ext cx="4572000" cy="3429000"/>
          </a:xfrm>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37CCF7-5066-4426-BC0B-998C132EBC38}" type="slidenum">
              <a:rPr lang="en-US"/>
              <a:pPr>
                <a:defRPr/>
              </a:pPr>
              <a:t>11</a:t>
            </a:fld>
            <a:endParaRPr lang="en-US"/>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7AFFBA-4093-4EB6-B265-D802CC93A599}" type="slidenum">
              <a:rPr lang="en-US"/>
              <a:pPr>
                <a:defRPr/>
              </a:pPr>
              <a:t>12</a:t>
            </a:fld>
            <a:endParaRPr lang="en-US"/>
          </a:p>
        </p:txBody>
      </p:sp>
      <p:sp>
        <p:nvSpPr>
          <p:cNvPr id="58371" name="Rectangle 2"/>
          <p:cNvSpPr>
            <a:spLocks noGrp="1" noRot="1" noChangeAspect="1" noChangeArrowheads="1" noTextEdit="1"/>
          </p:cNvSpPr>
          <p:nvPr>
            <p:ph type="sldImg"/>
          </p:nvPr>
        </p:nvSpPr>
        <p:spPr>
          <a:xfrm>
            <a:off x="1144588" y="685800"/>
            <a:ext cx="4572000" cy="3429000"/>
          </a:xfrm>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77E2631-9B46-4CD8-9406-C0ECE4466732}" type="slidenum">
              <a:rPr lang="en-US"/>
              <a:pPr>
                <a:defRPr/>
              </a:pPr>
              <a:t>13</a:t>
            </a:fld>
            <a:endParaRPr lang="en-US"/>
          </a:p>
        </p:txBody>
      </p:sp>
      <p:sp>
        <p:nvSpPr>
          <p:cNvPr id="59395" name="Rectangle 2"/>
          <p:cNvSpPr>
            <a:spLocks noGrp="1" noRot="1" noChangeAspect="1" noChangeArrowheads="1" noTextEdit="1"/>
          </p:cNvSpPr>
          <p:nvPr>
            <p:ph type="sldImg"/>
          </p:nvPr>
        </p:nvSpPr>
        <p:spPr>
          <a:xfrm>
            <a:off x="1558925" y="650875"/>
            <a:ext cx="3748088" cy="2811463"/>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is similar to Figure 18-1 on p.536 of the textbook; it covers a different recession.</a:t>
            </a:r>
          </a:p>
          <a:p>
            <a:r>
              <a:rPr lang="en-US" dirty="0" smtClean="0"/>
              <a:t>  </a:t>
            </a:r>
          </a:p>
          <a:p>
            <a:r>
              <a:rPr lang="en-US" dirty="0" smtClean="0"/>
              <a:t>The red line is the actual unemployment rate.  Each green line represents the median of 20 forecasts of the unemployment rate at the date shown.  The first three forecasts all failed to predict the severity of the recession (each shows unemployment falling after a quarter or two, when in fact the unemployment rate kept rising).  The last three forecasts failed to predict the speed of the recovery.  </a:t>
            </a:r>
          </a:p>
          <a:p>
            <a:endParaRPr lang="en-US" dirty="0" smtClean="0"/>
          </a:p>
          <a:p>
            <a:r>
              <a:rPr lang="en-US" dirty="0" smtClean="0"/>
              <a:t>Similarly, a consensus of forecasts in November 2007 predicted that U.S. unemployment would rise from 4.7% at the end of 2007 to 5.0% at the end of 2008.  In May 2008, the consensus forecast was that unemployment would reach 5.5% by the end of 2008.  These forecasts were far off the mark:  unemployment reached 6.7% in the fourth quarter of 2008.  </a:t>
            </a:r>
          </a:p>
          <a:p>
            <a:endParaRPr lang="en-US" dirty="0" smtClean="0"/>
          </a:p>
          <a:p>
            <a:r>
              <a:rPr lang="en-US" dirty="0" smtClean="0"/>
              <a:t>The point here is that forecasts are often not accurate, which opponents of activist policy emphasize.  And without accurate forecasts, policies that act with uncertain lags may end up destabilizing the economy.</a:t>
            </a:r>
          </a:p>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134E2A7-6361-4ED6-992B-6B6B644F32DC}" type="slidenum">
              <a:rPr lang="en-US"/>
              <a:pPr>
                <a:defRPr/>
              </a:pPr>
              <a:t>14</a:t>
            </a:fld>
            <a:endParaRPr lang="en-US"/>
          </a:p>
        </p:txBody>
      </p:sp>
      <p:sp>
        <p:nvSpPr>
          <p:cNvPr id="60419" name="Rectangle 2"/>
          <p:cNvSpPr>
            <a:spLocks noGrp="1" noRot="1" noChangeAspect="1" noChangeArrowheads="1" noTextEdit="1"/>
          </p:cNvSpPr>
          <p:nvPr>
            <p:ph type="sldImg"/>
          </p:nvPr>
        </p:nvSpPr>
        <p:spPr>
          <a:xfrm>
            <a:off x="1144588" y="685800"/>
            <a:ext cx="4572000" cy="3429000"/>
          </a:xfrm>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F9AE8A-0E94-46D0-AC0E-CD11AF045450}" type="slidenum">
              <a:rPr lang="en-US"/>
              <a:pPr>
                <a:defRPr/>
              </a:pPr>
              <a:t>15</a:t>
            </a:fld>
            <a:endParaRPr lang="en-US"/>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C800E2-DC28-4B26-85CD-9F1D46A79CD4}" type="slidenum">
              <a:rPr lang="en-US"/>
              <a:pPr>
                <a:defRPr/>
              </a:pPr>
              <a:t>16</a:t>
            </a:fld>
            <a:endParaRPr lang="en-US"/>
          </a:p>
        </p:txBody>
      </p:sp>
      <p:sp>
        <p:nvSpPr>
          <p:cNvPr id="62467" name="Rectangle 2"/>
          <p:cNvSpPr>
            <a:spLocks noGrp="1" noRot="1" noChangeAspect="1" noChangeArrowheads="1" noTextEdit="1"/>
          </p:cNvSpPr>
          <p:nvPr>
            <p:ph type="sldImg"/>
          </p:nvPr>
        </p:nvSpPr>
        <p:spPr>
          <a:xfrm>
            <a:off x="1144588" y="685800"/>
            <a:ext cx="4572000" cy="3429000"/>
          </a:xfrm>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Remember the expectations-augmented Phillips curve from Chapter 14:  </a:t>
            </a:r>
          </a:p>
          <a:p>
            <a:r>
              <a:rPr lang="en-US" dirty="0" smtClean="0"/>
              <a:t/>
            </a:r>
            <a:br>
              <a:rPr lang="en-US" dirty="0" smtClean="0"/>
            </a:br>
            <a:r>
              <a:rPr lang="en-US" dirty="0" smtClean="0"/>
              <a:t>An increase in money growth and inflation only reduces unemployment if expected inflation remains unchanged.  Perhaps that was the case in the past.  But now, if the money growth increase causes people to raise their expectations of inflation, then unemployment won’t fall.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020DB6-A1F8-47B8-B148-05DB3EEEBE37}" type="slidenum">
              <a:rPr lang="en-US"/>
              <a:pPr>
                <a:defRPr/>
              </a:pPr>
              <a:t>17</a:t>
            </a:fld>
            <a:endParaRPr lang="en-US"/>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Greg sums it up nicely on pp.537-538:</a:t>
            </a:r>
          </a:p>
          <a:p>
            <a:endParaRPr lang="en-US" dirty="0" smtClean="0"/>
          </a:p>
          <a:p>
            <a:r>
              <a:rPr lang="en-US" dirty="0" smtClean="0"/>
              <a:t>“If the economy has experienced many large shocks to aggregate supply and aggregate demand, and if policy has successfully insulated the economy from these shocks, then the case for active policy should be clear.  Conversely, if the economy has experienced few large shocks, and if the fluctuations we have observed can be traced to inept economic policy, then the case for passive policy should be clear….Yet…it is not easy to identify the sources of economic fluctuations.  The historical record often permits more than one interpretation.  The Great Depression is a case in point….Some economists believe that a large </a:t>
            </a:r>
            <a:r>
              <a:rPr lang="en-US" dirty="0" err="1" smtClean="0"/>
              <a:t>contractionary</a:t>
            </a:r>
            <a:r>
              <a:rPr lang="en-US" dirty="0" smtClean="0"/>
              <a:t> shock to private spending caused the depression.  They assert that policymakers should have responded by stimulating aggregate demand.  Other economists believe that the large fall in the money supply caused the Depression.  They assert that the Depression would have been avoided if the Fed had been pursuing a passive monetary policy of increasing the money supply at a steady rate.”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CBE060-FBBC-4211-8C34-1C2AEF7287E0}" type="slidenum">
              <a:rPr lang="en-US"/>
              <a:pPr>
                <a:defRPr/>
              </a:pPr>
              <a:t>18</a:t>
            </a:fld>
            <a:endParaRPr lang="en-US"/>
          </a:p>
        </p:txBody>
      </p:sp>
      <p:sp>
        <p:nvSpPr>
          <p:cNvPr id="64515" name="Rectangle 2"/>
          <p:cNvSpPr>
            <a:spLocks noGrp="1" noRot="1" noChangeAspect="1" noChangeArrowheads="1" noTextEdit="1"/>
          </p:cNvSpPr>
          <p:nvPr>
            <p:ph type="sldImg"/>
          </p:nvPr>
        </p:nvSpPr>
        <p:spPr>
          <a:xfrm>
            <a:off x="1144588" y="685800"/>
            <a:ext cx="4572000" cy="3429000"/>
          </a:xfrm>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7E8126-9D3B-4176-A780-6CDFAF34DFFE}" type="slidenum">
              <a:rPr lang="en-US"/>
              <a:pPr>
                <a:defRPr/>
              </a:pPr>
              <a:t>19</a:t>
            </a:fld>
            <a:endParaRPr lang="en-US"/>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F195BE-FFA9-419F-B199-5E62C54D84C0}" type="slidenum">
              <a:rPr lang="en-US"/>
              <a:pPr>
                <a:defRPr/>
              </a:pPr>
              <a:t>20</a:t>
            </a:fld>
            <a:endParaRPr lang="en-US"/>
          </a:p>
        </p:txBody>
      </p:sp>
      <p:sp>
        <p:nvSpPr>
          <p:cNvPr id="66563" name="Rectangle 2"/>
          <p:cNvSpPr>
            <a:spLocks noGrp="1" noRot="1" noChangeAspect="1" noChangeArrowheads="1" noTextEdit="1"/>
          </p:cNvSpPr>
          <p:nvPr>
            <p:ph type="sldImg"/>
          </p:nvPr>
        </p:nvSpPr>
        <p:spPr>
          <a:xfrm>
            <a:off x="1144588" y="685800"/>
            <a:ext cx="4572000" cy="3429000"/>
          </a:xfrm>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these are arguments made by critics of policy by discretion.  Please be clear that it is not our intention to say that politicians are misinformed or acting against society; rather, this is what is alleged by proponents of policy by rules.</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EC918-D8C7-4217-B8F6-DD2F6EF470CB}" type="slidenum">
              <a:rPr lang="en-US"/>
              <a:pPr>
                <a:defRPr/>
              </a:pPr>
              <a:t>21</a:t>
            </a:fld>
            <a:endParaRPr lang="en-US"/>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67F9115-5BA4-4F06-8A26-09FCB6A36A5A}" type="slidenum">
              <a:rPr lang="en-US"/>
              <a:pPr>
                <a:defRPr/>
              </a:pPr>
              <a:t>22</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458F218-4389-41B4-88F3-771F8A9308F9}" type="slidenum">
              <a:rPr lang="en-US"/>
              <a:pPr>
                <a:defRPr/>
              </a:pPr>
              <a:t>23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F1C37FC-99AF-40AB-A9EF-DD3154013161}" type="slidenum">
              <a:rPr lang="en-US"/>
              <a:pPr>
                <a:defRPr/>
              </a:pPr>
              <a:t>24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27FDCE-118A-45CA-B06B-ACA301B5083F}" type="slidenum">
              <a:rPr lang="en-US"/>
              <a:pPr>
                <a:defRPr/>
              </a:pPr>
              <a:t>25</a:t>
            </a:fld>
            <a:endParaRPr lang="en-US"/>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preceding slides gave some arguments against discretionary policy.  This and the following slides describe the alternative:  policy by rule.  In particular, rules for monetary policy. </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2711CF-75C0-42A7-BDA9-ECC46194C87F}" type="slidenum">
              <a:rPr lang="en-US"/>
              <a:pPr>
                <a:defRPr/>
              </a:pPr>
              <a:t>26</a:t>
            </a:fld>
            <a:endParaRPr lang="en-US"/>
          </a:p>
        </p:txBody>
      </p:sp>
      <p:sp>
        <p:nvSpPr>
          <p:cNvPr id="72707" name="Rectangle 2"/>
          <p:cNvSpPr>
            <a:spLocks noGrp="1" noRot="1" noChangeAspect="1" noChangeArrowheads="1" noTextEdit="1"/>
          </p:cNvSpPr>
          <p:nvPr>
            <p:ph type="sldImg"/>
          </p:nvPr>
        </p:nvSpPr>
        <p:spPr>
          <a:xfrm>
            <a:off x="1144588" y="685800"/>
            <a:ext cx="4572000" cy="3429000"/>
          </a:xfrm>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A12408-0D18-4184-9EEA-2906E92B4F08}" type="slidenum">
              <a:rPr lang="en-US"/>
              <a:pPr>
                <a:defRPr/>
              </a:pPr>
              <a:t>27</a:t>
            </a:fld>
            <a:endParaRPr lang="en-US"/>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CE787F-3EEB-4047-ACAF-41F2CC28A64A}" type="slidenum">
              <a:rPr lang="en-US"/>
              <a:pPr>
                <a:defRPr/>
              </a:pPr>
              <a:t>28</a:t>
            </a:fld>
            <a:endParaRPr lang="en-US"/>
          </a:p>
        </p:txBody>
      </p:sp>
      <p:sp>
        <p:nvSpPr>
          <p:cNvPr id="74755" name="Rectangle 2"/>
          <p:cNvSpPr>
            <a:spLocks noGrp="1" noRot="1" noChangeAspect="1" noChangeArrowheads="1" noTextEdit="1"/>
          </p:cNvSpPr>
          <p:nvPr>
            <p:ph type="sldImg"/>
          </p:nvPr>
        </p:nvSpPr>
        <p:spPr>
          <a:xfrm>
            <a:off x="1144588" y="685800"/>
            <a:ext cx="4572000" cy="3429000"/>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have seen this issue in Chapter 14:</a:t>
            </a:r>
          </a:p>
          <a:p>
            <a:endParaRPr lang="en-US" dirty="0" smtClean="0"/>
          </a:p>
          <a:p>
            <a:r>
              <a:rPr lang="en-US" dirty="0" smtClean="0"/>
              <a:t>If the Fed credibly announces a new commitment to bring inflation down, then expected inflation will fall, reducing the sacrifice ratio.  </a:t>
            </a:r>
          </a:p>
          <a:p>
            <a:endParaRPr lang="en-US" dirty="0" smtClean="0"/>
          </a:p>
          <a:p>
            <a:r>
              <a:rPr lang="en-US" dirty="0" smtClean="0"/>
              <a:t>If the Fed’s announcement is not credible, then expected inflation will not fall, and a painful recession will be required to bring inflation down.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186749-443D-4FBC-AC4D-5860360A3DF6}" type="slidenum">
              <a:rPr lang="en-US"/>
              <a:pPr>
                <a:defRPr/>
              </a:pPr>
              <a:t>2</a:t>
            </a:fld>
            <a:endParaRPr lang="en-US"/>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DC9827A-6B46-4431-A512-E42A03D98C55}" type="slidenum">
              <a:rPr lang="en-US"/>
              <a:pPr>
                <a:defRPr/>
              </a:pPr>
              <a:t>29</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figure shows a measure of the independence of various countries’ central banks (higher numbers = greater independence).  One would expect higher average inflation in countries whose central banks are less independent, as monetary policy could be used for political purposes (e.g., lowering unemployment prior to elections).  And the graph shows that this is the case. </a:t>
            </a:r>
          </a:p>
          <a:p>
            <a:endParaRPr lang="en-US" dirty="0" smtClean="0"/>
          </a:p>
          <a:p>
            <a:r>
              <a:rPr lang="en-US" dirty="0" smtClean="0"/>
              <a:t>This graph appears on p.547 of the text as Figure 18-3 , and was originally in </a:t>
            </a:r>
            <a:r>
              <a:rPr lang="en-US" dirty="0" err="1" smtClean="0"/>
              <a:t>Alesina</a:t>
            </a:r>
            <a:r>
              <a:rPr lang="en-US" dirty="0" smtClean="0"/>
              <a:t> and Summers, “Central Bank Independence and Macroeconomic Performance:  Some Comparative Evidence,” </a:t>
            </a:r>
            <a:r>
              <a:rPr lang="en-US" i="1" dirty="0" smtClean="0"/>
              <a:t>Journal of Money, Credit, and Banking</a:t>
            </a:r>
            <a:r>
              <a:rPr lang="en-US" dirty="0" smtClean="0"/>
              <a:t>, May 1993. </a:t>
            </a:r>
          </a:p>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558925" y="650875"/>
            <a:ext cx="3748088" cy="2811463"/>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graph is from Chapter 10.  I include it here as it shows that GDP is very volatile.  Question 1 asks whether policymakers should attempt to smooth out these fluctuations by using fiscal and monetary policy to alter aggregate demand.  </a:t>
            </a:r>
          </a:p>
          <a:p>
            <a:endParaRPr lang="en-US" dirty="0" smtClean="0"/>
          </a:p>
          <a:p>
            <a:r>
              <a:rPr lang="en-US" dirty="0" smtClean="0"/>
              <a:t>The pink shaded vertical bars denote recessions.  </a:t>
            </a:r>
          </a:p>
          <a:p>
            <a:endParaRPr lang="en-US" dirty="0" smtClean="0"/>
          </a:p>
          <a:p>
            <a:r>
              <a:rPr lang="en-US" dirty="0" smtClean="0"/>
              <a:t>Source of data:  U.S. Department of Commerce.</a:t>
            </a:r>
          </a:p>
        </p:txBody>
      </p:sp>
      <p:sp>
        <p:nvSpPr>
          <p:cNvPr id="4" name="Slide Number Placeholder 3"/>
          <p:cNvSpPr>
            <a:spLocks noGrp="1"/>
          </p:cNvSpPr>
          <p:nvPr>
            <p:ph type="sldNum" sz="quarter" idx="5"/>
          </p:nvPr>
        </p:nvSpPr>
        <p:spPr/>
        <p:txBody>
          <a:bodyPr/>
          <a:lstStyle/>
          <a:p>
            <a:pPr>
              <a:defRPr/>
            </a:pPr>
            <a:fld id="{4BEDA5C5-145E-4D9F-A99F-D607FD5BDCE9}"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0161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FD8A22-9E67-4BE6-A25F-6F21E39E2FFC}" type="slidenum">
              <a:rPr lang="en-US">
                <a:solidFill>
                  <a:prstClr val="black"/>
                </a:solidFill>
              </a:rPr>
              <a:pPr>
                <a:defRPr/>
              </a:pPr>
              <a:t>4</a:t>
            </a:fld>
            <a:endParaRPr lang="en-US">
              <a:solidFill>
                <a:prstClr val="black"/>
              </a:solidFill>
            </a:endParaRPr>
          </a:p>
        </p:txBody>
      </p:sp>
      <p:sp>
        <p:nvSpPr>
          <p:cNvPr id="50179" name="Rectangle 2"/>
          <p:cNvSpPr>
            <a:spLocks noGrp="1" noRot="1" noChangeAspect="1" noChangeArrowheads="1" noTextEdit="1"/>
          </p:cNvSpPr>
          <p:nvPr>
            <p:ph type="sldImg"/>
          </p:nvPr>
        </p:nvSpPr>
        <p:spPr>
          <a:xfrm>
            <a:off x="1144588" y="685800"/>
            <a:ext cx="4570412" cy="3429000"/>
          </a:xfrm>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During a recession, many people lose their jobs (the average for the recessions shown in this table is 2.2 million).  </a:t>
            </a:r>
          </a:p>
          <a:p>
            <a:r>
              <a:rPr lang="en-US" smtClean="0"/>
              <a:t>Advocates for activist policy believe that policymakers should use the fiscal and monetary policy tools at their disposal to try to reduce the length and severity of recessions, or prevent them if possible. </a:t>
            </a:r>
          </a:p>
          <a:p>
            <a:endParaRPr lang="en-US" smtClean="0"/>
          </a:p>
          <a:p>
            <a:r>
              <a:rPr lang="en-US" smtClean="0"/>
              <a:t>Source:</a:t>
            </a:r>
          </a:p>
          <a:p>
            <a:r>
              <a:rPr lang="en-US" smtClean="0"/>
              <a:t>Business cycle dates from nber.org</a:t>
            </a:r>
          </a:p>
          <a:p>
            <a:r>
              <a:rPr lang="en-US" smtClean="0"/>
              <a:t>Increase in unemployment from U.S. Department of Labor, Bureau of Labor Statistics (via FRED, the St Louis Fed’s online database)</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B68B40-FE67-4B07-87DC-71DB8D058129}" type="slidenum">
              <a:rPr lang="en-US"/>
              <a:pPr>
                <a:defRPr/>
              </a:pPr>
              <a:t>5</a:t>
            </a:fld>
            <a:endParaRPr lang="en-US"/>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5BA96F-B3B6-4AC0-9E2D-E45FE170FC4F}" type="slidenum">
              <a:rPr lang="en-US"/>
              <a:pPr>
                <a:defRPr/>
              </a:pPr>
              <a:t>6</a:t>
            </a:fld>
            <a:endParaRPr lang="en-US"/>
          </a:p>
        </p:txBody>
      </p:sp>
      <p:sp>
        <p:nvSpPr>
          <p:cNvPr id="52227" name="Rectangle 2"/>
          <p:cNvSpPr>
            <a:spLocks noGrp="1" noRot="1" noChangeAspect="1" noChangeArrowheads="1" noTextEdit="1"/>
          </p:cNvSpPr>
          <p:nvPr>
            <p:ph type="sldImg"/>
          </p:nvPr>
        </p:nvSpPr>
        <p:spPr>
          <a:xfrm>
            <a:off x="1970088" y="685800"/>
            <a:ext cx="3098800" cy="2324100"/>
          </a:xfrm>
          <a:ln/>
        </p:spPr>
      </p:sp>
      <p:sp>
        <p:nvSpPr>
          <p:cNvPr id="52228" name="Rectangle 3"/>
          <p:cNvSpPr>
            <a:spLocks noGrp="1" noChangeArrowheads="1"/>
          </p:cNvSpPr>
          <p:nvPr>
            <p:ph type="body" idx="1"/>
          </p:nvPr>
        </p:nvSpPr>
        <p:spPr>
          <a:xfrm>
            <a:off x="838200" y="3273425"/>
            <a:ext cx="5410200" cy="5216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Opponents of policy activism argue that long &amp; variable lags hinder the effectiveness of policy. </a:t>
            </a:r>
          </a:p>
          <a:p>
            <a:r>
              <a:rPr lang="en-US" smtClean="0"/>
              <a:t>Fiscal policy requires an act of Congress.  As your students may be aware, the process by which a bill becomes a law is lengthy and involved, and often fraught with political difficulty.  </a:t>
            </a:r>
          </a:p>
          <a:p>
            <a:r>
              <a:rPr lang="en-US" smtClean="0"/>
              <a:t>Monetary policy has a much shorter inside lag.  However, firms make their investment plans in advance, so it takes time for interest rate changes to affect investment and aggregate demand.  </a:t>
            </a:r>
          </a:p>
          <a:p>
            <a:r>
              <a:rPr lang="en-US" smtClean="0"/>
              <a:t>Opponents of policy activism note that the lags are long and uncertain, making it very difficult to predict the impact of policy, which makes it difficult to determine the appropriate policy. </a:t>
            </a:r>
          </a:p>
          <a:p>
            <a:r>
              <a:rPr lang="en-US" smtClean="0"/>
              <a:t>If you have a blackboard or whiteboard handy, you might draw for students the AD/AS diagram with the economy initially in a full-employment equilibrium.  Then:</a:t>
            </a:r>
          </a:p>
          <a:p>
            <a:pPr marL="342900" lvl="1" indent="-228600">
              <a:buFontTx/>
              <a:buAutoNum type="arabicPeriod"/>
            </a:pPr>
            <a:r>
              <a:rPr lang="en-US" smtClean="0"/>
              <a:t>Show the short-run effects of a negative AD shock.  </a:t>
            </a:r>
          </a:p>
          <a:p>
            <a:pPr marL="342900" lvl="1" indent="-228600">
              <a:buFontTx/>
              <a:buAutoNum type="arabicPeriod"/>
            </a:pPr>
            <a:r>
              <a:rPr lang="en-US" smtClean="0"/>
              <a:t>From the new short-run equilibrium, illustrate how an activist policy of increasing AD can get the economy back to full-employment.  </a:t>
            </a:r>
          </a:p>
          <a:p>
            <a:pPr marL="342900" lvl="1" indent="-228600">
              <a:buFontTx/>
              <a:buAutoNum type="arabicPeriod"/>
            </a:pPr>
            <a:r>
              <a:rPr lang="en-US" smtClean="0"/>
              <a:t>Finally, repeat step 2, but assume that the policy acts with a lag, during which time the economy’s “self-correcting” mechanism is already well underway.  The result should be that the AD shift actually pushes the economy over too far to the right, so that Y is greater than the full-employment level.  Thus, policy meant to reduce a negative demand shock actually causes a positive shock.  Of course, after this positive shock occurs, activist policymakers might try to contract aggregate demand; but again, if there’s a lag, then they might put the economy back into recession.  </a:t>
            </a:r>
          </a:p>
          <a:p>
            <a:pPr>
              <a:buFontTx/>
              <a:buAutoNum type="arabicPeriod"/>
            </a:pPr>
            <a:endParaRPr lang="en-US" smtClean="0"/>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B24143-93C8-4BA7-B268-655007BDBC38}" type="slidenum">
              <a:rPr lang="en-US"/>
              <a:pPr>
                <a:defRPr/>
              </a:pPr>
              <a:t>7</a:t>
            </a:fld>
            <a:endParaRPr lang="en-US"/>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Why the income tax is an automatic stabilizer:</a:t>
            </a:r>
          </a:p>
          <a:p>
            <a:r>
              <a:rPr lang="en-US" dirty="0" smtClean="0"/>
              <a:t>Each person’s tax bill depends on his or her income.  In a recession, average incomes fall, so the average person pays less taxes.  It’s as if the government automatically gives people a tax cut in recessions.  </a:t>
            </a:r>
          </a:p>
          <a:p>
            <a:endParaRPr lang="en-US" dirty="0" smtClean="0"/>
          </a:p>
          <a:p>
            <a:r>
              <a:rPr lang="en-US" dirty="0" smtClean="0"/>
              <a:t>Why unemployment insurance is an automatic stabilizer: </a:t>
            </a:r>
          </a:p>
          <a:p>
            <a:r>
              <a:rPr lang="en-US" dirty="0" smtClean="0"/>
              <a:t>In a recession, people who become unemployed experience a fall in their income, and therefore reduce their spending, which further reduces aggregate demand.  Unemployment insurance reduces the fall in the income of the unemployed, and so helps to reduce the drop in aggregate demand during a recession.  Welfare performs a similar function.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F531C5-5C9B-41D5-BE15-38CAA9885FCE}" type="slidenum">
              <a:rPr lang="en-US"/>
              <a:pPr>
                <a:defRPr/>
              </a:pPr>
              <a:t>8</a:t>
            </a:fld>
            <a:endParaRPr lang="en-US"/>
          </a:p>
        </p:txBody>
      </p:sp>
      <p:sp>
        <p:nvSpPr>
          <p:cNvPr id="54275" name="Rectangle 2"/>
          <p:cNvSpPr>
            <a:spLocks noGrp="1" noRot="1" noChangeAspect="1" noChangeArrowheads="1" noTextEdit="1"/>
          </p:cNvSpPr>
          <p:nvPr>
            <p:ph type="sldImg"/>
          </p:nvPr>
        </p:nvSpPr>
        <p:spPr>
          <a:xfrm>
            <a:off x="1144588" y="685800"/>
            <a:ext cx="4572000" cy="3429000"/>
          </a:xfrm>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macroeconometric models are, in many cases, more elaborate versions of the IS-LM-AD-AS model that students learned in the preceding chapters.  The parameters of each equation (e.g., the MPC or the interest rate sensitivity of investment) are estimated with real-world data; then, by changing the values of the exogenous variables, or by specifying price shocks or other changes, the macroeconometric models generate forecasts of all the endogenous variables (GDP, interest rates, unemployment, inflation) at various time horizons following the shock or or policy change.  </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Alternative Perspectives on Stabilization</a:t>
            </a:r>
            <a:r>
              <a:rPr lang="en-US" sz="3600" b="1" baseline="0" dirty="0" smtClean="0">
                <a:solidFill>
                  <a:srgbClr val="FFEAD5"/>
                </a:solidFill>
                <a:effectLst>
                  <a:outerShdw blurRad="12700" dist="38100" dir="2700000" algn="tl" rotWithShape="0">
                    <a:schemeClr val="tx1">
                      <a:alpha val="67000"/>
                    </a:schemeClr>
                  </a:outerShdw>
                </a:effectLst>
                <a:latin typeface="+mj-lt"/>
              </a:rPr>
              <a:t> Policy</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18</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solidFill>
                  <a:srgbClr val="000000"/>
                </a:solidFill>
              </a:defRPr>
            </a:lvl1pPr>
          </a:lstStyle>
          <a:p>
            <a:pPr>
              <a:defRPr/>
            </a:pPr>
            <a:r>
              <a:rPr lang="en-US"/>
              <a:t>CHAPTER 14</a:t>
            </a:r>
            <a:r>
              <a:rPr lang="en-US" sz="2200"/>
              <a:t>   Stabilization Policy</a:t>
            </a:r>
          </a:p>
        </p:txBody>
      </p:sp>
    </p:spTree>
    <p:extLst>
      <p:ext uri="{BB962C8B-B14F-4D97-AF65-F5344CB8AC3E}">
        <p14:creationId xmlns:p14="http://schemas.microsoft.com/office/powerpoint/2010/main" val="3557480976"/>
      </p:ext>
    </p:extLst>
  </p:cSld>
  <p:clrMapOvr>
    <a:masterClrMapping/>
  </p:clrMapOvr>
  <p:transition xmlns:p14="http://schemas.microsoft.com/office/powerpoint/2010/mai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Introduction to Economic Fluctuations</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rgbClr val="FFFFFF"/>
                </a:solidFill>
                <a:effectLst>
                  <a:outerShdw blurRad="38100" dist="38100" dir="2700000" algn="tl">
                    <a:srgbClr val="000000">
                      <a:alpha val="43137"/>
                    </a:srgbClr>
                  </a:outerShdw>
                </a:effectLst>
                <a:latin typeface="Arial Narrow" pitchFamily="34" charset="0"/>
              </a:rPr>
              <a:t>10</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9015973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877890"/>
      </p:ext>
    </p:extLst>
  </p:cSld>
  <p:clrMapOvr>
    <a:masterClrMapping/>
  </p:clrMapOvr>
  <p:transition xmlns:p14="http://schemas.microsoft.com/office/powerpoint/2010/mai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857633"/>
      </p:ext>
    </p:extLst>
  </p:cSld>
  <p:clrMapOvr>
    <a:masterClrMapping/>
  </p:clrMapOvr>
  <p:transition xmlns:p14="http://schemas.microsoft.com/office/powerpoint/2010/mai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16309"/>
      </p:ext>
    </p:extLst>
  </p:cSld>
  <p:clrMapOvr>
    <a:masterClrMapping/>
  </p:clrMapOvr>
  <p:transition xmlns:p14="http://schemas.microsoft.com/office/powerpoint/2010/mai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4956657"/>
      </p:ext>
    </p:extLst>
  </p:cSld>
  <p:clrMapOvr>
    <a:masterClrMapping/>
  </p:clrMapOvr>
  <p:transition xmlns:p14="http://schemas.microsoft.com/office/powerpoint/2010/mai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528736"/>
      </p:ext>
    </p:extLst>
  </p:cSld>
  <p:clrMapOvr>
    <a:masterClrMapping/>
  </p:clrMapOvr>
  <p:transition xmlns:p14="http://schemas.microsoft.com/office/powerpoint/2010/mai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2628309"/>
      </p:ext>
    </p:extLst>
  </p:cSld>
  <p:clrMapOvr>
    <a:masterClrMapping/>
  </p:clrMapOvr>
  <p:transition xmlns:p14="http://schemas.microsoft.com/office/powerpoint/2010/mai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1274239"/>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6031678"/>
      </p:ext>
    </p:extLst>
  </p:cSld>
  <p:clrMapOvr>
    <a:masterClrMapping/>
  </p:clrMapOvr>
  <p:transition xmlns:p14="http://schemas.microsoft.com/office/powerpoint/2010/mai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7979471"/>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18</a:t>
            </a:r>
            <a:r>
              <a:rPr lang="en-US" sz="1700" dirty="0" smtClean="0">
                <a:solidFill>
                  <a:srgbClr val="198A46"/>
                </a:solidFill>
                <a:cs typeface="+mn-cs"/>
              </a:rPr>
              <a:t>    </a:t>
            </a:r>
            <a:r>
              <a:rPr lang="en-US" sz="2100" dirty="0" smtClean="0">
                <a:solidFill>
                  <a:srgbClr val="198A46"/>
                </a:solidFill>
                <a:cs typeface="+mn-cs"/>
              </a:rPr>
              <a:t>Alternative Perspectives on Stabilization Policy</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10</a:t>
            </a:r>
            <a:r>
              <a:rPr lang="en-US" sz="1700" dirty="0" smtClean="0">
                <a:solidFill>
                  <a:srgbClr val="198A46"/>
                </a:solidFill>
                <a:cs typeface="Arial"/>
              </a:rPr>
              <a:t>    </a:t>
            </a:r>
            <a:r>
              <a:rPr lang="en-US" sz="2100" dirty="0" smtClean="0">
                <a:solidFill>
                  <a:srgbClr val="198A46"/>
                </a:solidFill>
                <a:cs typeface="Arial"/>
              </a:rPr>
              <a:t>Introduction to Economic Fluctuations</a:t>
            </a:r>
            <a:endParaRPr lang="en-US" sz="2100" dirty="0">
              <a:solidFill>
                <a:srgbClr val="198A46"/>
              </a:solidFill>
              <a:cs typeface="Arial"/>
            </a:endParaRPr>
          </a:p>
        </p:txBody>
      </p:sp>
    </p:spTree>
    <p:extLst>
      <p:ext uri="{BB962C8B-B14F-4D97-AF65-F5344CB8AC3E}">
        <p14:creationId xmlns:p14="http://schemas.microsoft.com/office/powerpoint/2010/main" val="409786124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000" smtClean="0"/>
              <a:t>The LEI index and real GDP, 1960s</a:t>
            </a:r>
          </a:p>
        </p:txBody>
      </p:sp>
      <p:sp>
        <p:nvSpPr>
          <p:cNvPr id="21507" name="Text Box 3"/>
          <p:cNvSpPr txBox="1">
            <a:spLocks noChangeArrowheads="1"/>
          </p:cNvSpPr>
          <p:nvPr/>
        </p:nvSpPr>
        <p:spPr bwMode="auto">
          <a:xfrm>
            <a:off x="381000" y="5181600"/>
            <a:ext cx="2895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4D4D4D"/>
                </a:solidFill>
                <a:latin typeface="Times New Roman" pitchFamily="18" charset="0"/>
              </a:rPr>
              <a:t>source of LEI data:</a:t>
            </a:r>
            <a:br>
              <a:rPr lang="en-US" sz="2200" i="1">
                <a:solidFill>
                  <a:srgbClr val="4D4D4D"/>
                </a:solidFill>
                <a:latin typeface="Times New Roman" pitchFamily="18" charset="0"/>
              </a:rPr>
            </a:br>
            <a:r>
              <a:rPr lang="en-US" sz="2200" i="1">
                <a:solidFill>
                  <a:srgbClr val="4D4D4D"/>
                </a:solidFill>
                <a:latin typeface="Times New Roman" pitchFamily="18" charset="0"/>
              </a:rPr>
              <a:t>The Conference Board</a:t>
            </a:r>
          </a:p>
        </p:txBody>
      </p:sp>
      <p:pic>
        <p:nvPicPr>
          <p:cNvPr id="215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2700" y="1143000"/>
            <a:ext cx="62865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148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000" smtClean="0"/>
              <a:t>The LEI index and real GDP, 1970s</a:t>
            </a:r>
          </a:p>
        </p:txBody>
      </p:sp>
      <p:sp>
        <p:nvSpPr>
          <p:cNvPr id="22531" name="Text Box 3"/>
          <p:cNvSpPr txBox="1">
            <a:spLocks noChangeArrowheads="1"/>
          </p:cNvSpPr>
          <p:nvPr/>
        </p:nvSpPr>
        <p:spPr bwMode="auto">
          <a:xfrm>
            <a:off x="381000" y="5181600"/>
            <a:ext cx="2895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4D4D4D"/>
                </a:solidFill>
                <a:latin typeface="Times New Roman" pitchFamily="18" charset="0"/>
              </a:rPr>
              <a:t>source of LEI data:</a:t>
            </a:r>
            <a:br>
              <a:rPr lang="en-US" sz="2200" i="1">
                <a:solidFill>
                  <a:srgbClr val="4D4D4D"/>
                </a:solidFill>
                <a:latin typeface="Times New Roman" pitchFamily="18" charset="0"/>
              </a:rPr>
            </a:br>
            <a:r>
              <a:rPr lang="en-US" sz="2200" i="1">
                <a:solidFill>
                  <a:srgbClr val="4D4D4D"/>
                </a:solidFill>
                <a:latin typeface="Times New Roman" pitchFamily="18" charset="0"/>
              </a:rPr>
              <a:t>The Conference Board</a:t>
            </a:r>
          </a:p>
        </p:txBody>
      </p:sp>
      <p:pic>
        <p:nvPicPr>
          <p:cNvPr id="225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143000"/>
            <a:ext cx="62865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6033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000" smtClean="0"/>
              <a:t>The LEI index and real GDP, 1980s</a:t>
            </a:r>
          </a:p>
        </p:txBody>
      </p:sp>
      <p:sp>
        <p:nvSpPr>
          <p:cNvPr id="23555" name="Text Box 3"/>
          <p:cNvSpPr txBox="1">
            <a:spLocks noChangeArrowheads="1"/>
          </p:cNvSpPr>
          <p:nvPr/>
        </p:nvSpPr>
        <p:spPr bwMode="auto">
          <a:xfrm>
            <a:off x="381000" y="5181600"/>
            <a:ext cx="2895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4D4D4D"/>
                </a:solidFill>
                <a:latin typeface="Times New Roman" pitchFamily="18" charset="0"/>
              </a:rPr>
              <a:t>source of LEI data:</a:t>
            </a:r>
            <a:br>
              <a:rPr lang="en-US" sz="2200" i="1">
                <a:solidFill>
                  <a:srgbClr val="4D4D4D"/>
                </a:solidFill>
                <a:latin typeface="Times New Roman" pitchFamily="18" charset="0"/>
              </a:rPr>
            </a:br>
            <a:r>
              <a:rPr lang="en-US" sz="2200" i="1">
                <a:solidFill>
                  <a:srgbClr val="4D4D4D"/>
                </a:solidFill>
                <a:latin typeface="Times New Roman" pitchFamily="18" charset="0"/>
              </a:rPr>
              <a:t>The Conference Board</a:t>
            </a:r>
          </a:p>
        </p:txBody>
      </p:sp>
      <p:pic>
        <p:nvPicPr>
          <p:cNvPr id="235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1219200"/>
            <a:ext cx="62865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4039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000" smtClean="0"/>
              <a:t>The LEI index and real GDP, 1990s</a:t>
            </a:r>
          </a:p>
        </p:txBody>
      </p:sp>
      <p:sp>
        <p:nvSpPr>
          <p:cNvPr id="24579" name="Text Box 3"/>
          <p:cNvSpPr txBox="1">
            <a:spLocks noChangeArrowheads="1"/>
          </p:cNvSpPr>
          <p:nvPr/>
        </p:nvSpPr>
        <p:spPr bwMode="auto">
          <a:xfrm>
            <a:off x="381000" y="5181600"/>
            <a:ext cx="2895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4D4D4D"/>
                </a:solidFill>
                <a:latin typeface="Times New Roman" pitchFamily="18" charset="0"/>
              </a:rPr>
              <a:t>source of LEI data:</a:t>
            </a:r>
            <a:br>
              <a:rPr lang="en-US" sz="2200" i="1">
                <a:solidFill>
                  <a:srgbClr val="4D4D4D"/>
                </a:solidFill>
                <a:latin typeface="Times New Roman" pitchFamily="18" charset="0"/>
              </a:rPr>
            </a:br>
            <a:r>
              <a:rPr lang="en-US" sz="2200" i="1">
                <a:solidFill>
                  <a:srgbClr val="4D4D4D"/>
                </a:solidFill>
                <a:latin typeface="Times New Roman" pitchFamily="18" charset="0"/>
              </a:rPr>
              <a:t>The Conference Board</a:t>
            </a:r>
          </a:p>
        </p:txBody>
      </p:sp>
      <p:pic>
        <p:nvPicPr>
          <p:cNvPr id="245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1203325"/>
            <a:ext cx="64770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7200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407988" y="214313"/>
            <a:ext cx="8359775" cy="720725"/>
          </a:xfrm>
        </p:spPr>
        <p:txBody>
          <a:bodyPr/>
          <a:lstStyle/>
          <a:p>
            <a:pPr algn="ctr"/>
            <a:r>
              <a:rPr lang="en-US" sz="2900" smtClean="0"/>
              <a:t>Mistakes forecasting the 1982 recession</a:t>
            </a:r>
          </a:p>
        </p:txBody>
      </p:sp>
      <p:pic>
        <p:nvPicPr>
          <p:cNvPr id="25603" name="Picture 5" descr="Mankiw6e_FIG"/>
          <p:cNvPicPr>
            <a:picLocks noChangeAspect="1" noChangeArrowheads="1"/>
          </p:cNvPicPr>
          <p:nvPr/>
        </p:nvPicPr>
        <p:blipFill>
          <a:blip r:embed="rId3">
            <a:extLst>
              <a:ext uri="{28A0092B-C50C-407E-A947-70E740481C1C}">
                <a14:useLocalDpi xmlns:a14="http://schemas.microsoft.com/office/drawing/2010/main" val="0"/>
              </a:ext>
            </a:extLst>
          </a:blip>
          <a:srcRect l="15555" b="3398"/>
          <a:stretch>
            <a:fillRect/>
          </a:stretch>
        </p:blipFill>
        <p:spPr bwMode="auto">
          <a:xfrm>
            <a:off x="1195388" y="958850"/>
            <a:ext cx="7380287" cy="55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6"/>
          <p:cNvSpPr txBox="1">
            <a:spLocks noChangeArrowheads="1"/>
          </p:cNvSpPr>
          <p:nvPr/>
        </p:nvSpPr>
        <p:spPr bwMode="auto">
          <a:xfrm rot="-5400000">
            <a:off x="-479425" y="2774950"/>
            <a:ext cx="261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t>Unemployment rate</a:t>
            </a:r>
          </a:p>
        </p:txBody>
      </p:sp>
    </p:spTree>
    <p:extLst>
      <p:ext uri="{BB962C8B-B14F-4D97-AF65-F5344CB8AC3E}">
        <p14:creationId xmlns:p14="http://schemas.microsoft.com/office/powerpoint/2010/main" val="21935104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Forecasting the macroeconomy</a:t>
            </a:r>
          </a:p>
        </p:txBody>
      </p:sp>
      <p:sp>
        <p:nvSpPr>
          <p:cNvPr id="26627" name="Rectangle 3"/>
          <p:cNvSpPr>
            <a:spLocks noGrp="1" noChangeArrowheads="1"/>
          </p:cNvSpPr>
          <p:nvPr>
            <p:ph type="body" idx="1"/>
          </p:nvPr>
        </p:nvSpPr>
        <p:spPr>
          <a:xfrm>
            <a:off x="595313" y="1398588"/>
            <a:ext cx="7772400" cy="990600"/>
          </a:xfrm>
        </p:spPr>
        <p:txBody>
          <a:bodyPr/>
          <a:lstStyle/>
          <a:p>
            <a:pPr marL="0" indent="0">
              <a:buFont typeface="Wingdings" pitchFamily="2" charset="2"/>
              <a:buNone/>
            </a:pPr>
            <a:r>
              <a:rPr lang="en-US" sz="2600" smtClean="0">
                <a:solidFill>
                  <a:schemeClr val="bg2"/>
                </a:solidFill>
              </a:rPr>
              <a:t>Because policies act with lags, policymakers must predict future conditions.</a:t>
            </a:r>
            <a:endParaRPr lang="en-US" smtClean="0">
              <a:solidFill>
                <a:schemeClr val="bg2"/>
              </a:solidFill>
            </a:endParaRPr>
          </a:p>
        </p:txBody>
      </p:sp>
      <p:sp>
        <p:nvSpPr>
          <p:cNvPr id="26628" name="Rectangle 4"/>
          <p:cNvSpPr>
            <a:spLocks noChangeArrowheads="1"/>
          </p:cNvSpPr>
          <p:nvPr/>
        </p:nvSpPr>
        <p:spPr bwMode="auto">
          <a:xfrm>
            <a:off x="1579563" y="2624138"/>
            <a:ext cx="6324600" cy="2362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182880" anchor="ctr"/>
          <a:lstStyle/>
          <a:p>
            <a:pPr>
              <a:lnSpc>
                <a:spcPct val="105000"/>
              </a:lnSpc>
              <a:spcBef>
                <a:spcPct val="45000"/>
              </a:spcBef>
              <a:buClr>
                <a:srgbClr val="008080"/>
              </a:buClr>
              <a:buSzPct val="120000"/>
              <a:buFont typeface="Wingdings" pitchFamily="2" charset="2"/>
              <a:buNone/>
            </a:pPr>
            <a:r>
              <a:rPr lang="en-US" sz="2800" i="1"/>
              <a:t>The preceding slides show that the forecasts are often wrong.  </a:t>
            </a:r>
          </a:p>
          <a:p>
            <a:pPr>
              <a:lnSpc>
                <a:spcPct val="105000"/>
              </a:lnSpc>
              <a:spcBef>
                <a:spcPct val="45000"/>
              </a:spcBef>
              <a:buClr>
                <a:srgbClr val="008080"/>
              </a:buClr>
              <a:buSzPct val="120000"/>
              <a:buFont typeface="Wingdings" pitchFamily="2" charset="2"/>
              <a:buNone/>
            </a:pPr>
            <a:r>
              <a:rPr lang="en-US" sz="2800" i="1"/>
              <a:t>This is one reason why some </a:t>
            </a:r>
            <a:br>
              <a:rPr lang="en-US" sz="2800" i="1"/>
            </a:br>
            <a:r>
              <a:rPr lang="en-US" sz="2800" i="1"/>
              <a:t>economists oppose policy activism.  </a:t>
            </a:r>
          </a:p>
        </p:txBody>
      </p:sp>
    </p:spTree>
    <p:extLst>
      <p:ext uri="{BB962C8B-B14F-4D97-AF65-F5344CB8AC3E}">
        <p14:creationId xmlns:p14="http://schemas.microsoft.com/office/powerpoint/2010/main" val="1964871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mtClean="0"/>
              <a:t>The Lucas critique</a:t>
            </a:r>
          </a:p>
        </p:txBody>
      </p:sp>
      <p:sp>
        <p:nvSpPr>
          <p:cNvPr id="27651" name="Rectangle 5"/>
          <p:cNvSpPr>
            <a:spLocks noGrp="1" noChangeArrowheads="1"/>
          </p:cNvSpPr>
          <p:nvPr>
            <p:ph type="body" idx="1"/>
          </p:nvPr>
        </p:nvSpPr>
        <p:spPr/>
        <p:txBody>
          <a:bodyPr/>
          <a:lstStyle/>
          <a:p>
            <a:r>
              <a:rPr lang="en-US" dirty="0" smtClean="0"/>
              <a:t>Due to Robert Lucas who won Nobel Prize in 1995 for his work on rational expectations.</a:t>
            </a:r>
          </a:p>
          <a:p>
            <a:r>
              <a:rPr lang="en-US" dirty="0" smtClean="0"/>
              <a:t>Forecasting the effects of policy changes has often been done using models estimated with historical data. </a:t>
            </a:r>
          </a:p>
          <a:p>
            <a:r>
              <a:rPr lang="en-US" dirty="0" smtClean="0"/>
              <a:t>Lucas pointed out that such predictions would not be valid if the policy change alters expectations in a way that changes the fundamental relationships between variables.</a:t>
            </a:r>
          </a:p>
        </p:txBody>
      </p:sp>
    </p:spTree>
    <p:extLst>
      <p:ext uri="{BB962C8B-B14F-4D97-AF65-F5344CB8AC3E}">
        <p14:creationId xmlns:p14="http://schemas.microsoft.com/office/powerpoint/2010/main" val="9594466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mtClean="0"/>
              <a:t>An example of the Lucas critique</a:t>
            </a:r>
          </a:p>
        </p:txBody>
      </p:sp>
      <p:sp>
        <p:nvSpPr>
          <p:cNvPr id="28675" name="Rectangle 5"/>
          <p:cNvSpPr>
            <a:spLocks noGrp="1" noChangeArrowheads="1"/>
          </p:cNvSpPr>
          <p:nvPr>
            <p:ph type="body" idx="1"/>
          </p:nvPr>
        </p:nvSpPr>
        <p:spPr/>
        <p:txBody>
          <a:bodyPr/>
          <a:lstStyle/>
          <a:p>
            <a:r>
              <a:rPr lang="en-US" smtClean="0"/>
              <a:t>Prediction (based on past experience):</a:t>
            </a:r>
            <a:br>
              <a:rPr lang="en-US" smtClean="0"/>
            </a:br>
            <a:r>
              <a:rPr lang="en-US" smtClean="0"/>
              <a:t>An increase in the money growth rate will reduce unemployment.</a:t>
            </a:r>
          </a:p>
          <a:p>
            <a:r>
              <a:rPr lang="en-US" smtClean="0"/>
              <a:t>The Lucas critique points out that increasing the money growth rate may raise expected inflation, in which case unemployment would not necessarily fall.  </a:t>
            </a:r>
          </a:p>
        </p:txBody>
      </p:sp>
    </p:spTree>
    <p:extLst>
      <p:ext uri="{BB962C8B-B14F-4D97-AF65-F5344CB8AC3E}">
        <p14:creationId xmlns:p14="http://schemas.microsoft.com/office/powerpoint/2010/main" val="26344826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The Jury’s out…</a:t>
            </a:r>
          </a:p>
        </p:txBody>
      </p:sp>
      <p:sp>
        <p:nvSpPr>
          <p:cNvPr id="29699" name="Rectangle 5"/>
          <p:cNvSpPr>
            <a:spLocks noGrp="1" noChangeArrowheads="1"/>
          </p:cNvSpPr>
          <p:nvPr>
            <p:ph type="body" idx="1"/>
          </p:nvPr>
        </p:nvSpPr>
        <p:spPr>
          <a:xfrm>
            <a:off x="457200" y="1600200"/>
            <a:ext cx="8229600" cy="4729163"/>
          </a:xfrm>
        </p:spPr>
        <p:txBody>
          <a:bodyPr/>
          <a:lstStyle/>
          <a:p>
            <a:pPr marL="0" indent="0">
              <a:spcBef>
                <a:spcPct val="50000"/>
              </a:spcBef>
              <a:buFont typeface="Wingdings" pitchFamily="2" charset="2"/>
              <a:buNone/>
            </a:pPr>
            <a:r>
              <a:rPr lang="en-US" smtClean="0"/>
              <a:t>Looking at recent history does not clearly answer Question 1:  </a:t>
            </a:r>
          </a:p>
          <a:p>
            <a:pPr marL="574675" lvl="1">
              <a:spcBef>
                <a:spcPct val="50000"/>
              </a:spcBef>
            </a:pPr>
            <a:r>
              <a:rPr lang="en-US" sz="2800" smtClean="0"/>
              <a:t>It’s hard to identify shocks in the data.</a:t>
            </a:r>
          </a:p>
          <a:p>
            <a:pPr marL="574675" lvl="1">
              <a:spcBef>
                <a:spcPct val="50000"/>
              </a:spcBef>
            </a:pPr>
            <a:r>
              <a:rPr lang="en-US" sz="2800" smtClean="0"/>
              <a:t>It’s hard to tell how outcomes would have been different had actual policies not been used.</a:t>
            </a:r>
          </a:p>
        </p:txBody>
      </p:sp>
    </p:spTree>
    <p:extLst>
      <p:ext uri="{BB962C8B-B14F-4D97-AF65-F5344CB8AC3E}">
        <p14:creationId xmlns:p14="http://schemas.microsoft.com/office/powerpoint/2010/main" val="402164981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Question 2:</a:t>
            </a:r>
          </a:p>
        </p:txBody>
      </p:sp>
      <p:sp>
        <p:nvSpPr>
          <p:cNvPr id="130051" name="Rectangle 3"/>
          <p:cNvSpPr>
            <a:spLocks noGrp="1" noChangeArrowheads="1"/>
          </p:cNvSpPr>
          <p:nvPr>
            <p:ph type="body" idx="1"/>
          </p:nvPr>
        </p:nvSpPr>
        <p:spPr>
          <a:xfrm>
            <a:off x="898525" y="1589088"/>
            <a:ext cx="7683500" cy="1781175"/>
          </a:xfrm>
          <a:gradFill rotWithShape="0">
            <a:gsLst>
              <a:gs pos="0">
                <a:srgbClr val="660066"/>
              </a:gs>
              <a:gs pos="100000">
                <a:srgbClr val="000066"/>
              </a:gs>
            </a:gsLst>
            <a:lin ang="5400000" scaled="1"/>
          </a:gradFill>
          <a:effectLst>
            <a:outerShdw dist="89803" dir="2700000" algn="ctr" rotWithShape="0">
              <a:schemeClr val="bg2"/>
            </a:outerShdw>
          </a:effectLst>
        </p:spPr>
        <p:txBody>
          <a:bodyPr anchor="ctr" anchorCtr="1"/>
          <a:lstStyle/>
          <a:p>
            <a:pPr marL="0" indent="0" algn="ctr">
              <a:lnSpc>
                <a:spcPct val="110000"/>
              </a:lnSpc>
              <a:buFont typeface="Wingdings" pitchFamily="2" charset="2"/>
              <a:buNone/>
              <a:defRPr/>
            </a:pPr>
            <a:r>
              <a:rPr lang="en-US" sz="4100">
                <a:solidFill>
                  <a:schemeClr val="bg1"/>
                </a:solidFill>
                <a:effectLst>
                  <a:outerShdw blurRad="38100" dist="38100" dir="2700000" algn="tl">
                    <a:srgbClr val="000000"/>
                  </a:outerShdw>
                </a:effectLst>
              </a:rPr>
              <a:t>Should policy be conducted by rule or discretion?</a:t>
            </a:r>
          </a:p>
        </p:txBody>
      </p:sp>
      <p:sp>
        <p:nvSpPr>
          <p:cNvPr id="30724" name="WordArt 4"/>
          <p:cNvSpPr>
            <a:spLocks noChangeArrowheads="1" noChangeShapeType="1" noTextEdit="1"/>
          </p:cNvSpPr>
          <p:nvPr/>
        </p:nvSpPr>
        <p:spPr bwMode="auto">
          <a:xfrm>
            <a:off x="6591300" y="4130675"/>
            <a:ext cx="1462088" cy="1976438"/>
          </a:xfrm>
          <a:prstGeom prst="rect">
            <a:avLst/>
          </a:prstGeom>
        </p:spPr>
        <p:txBody>
          <a:bodyPr wrap="none" fromWordArt="1">
            <a:prstTxWarp prst="textPlain">
              <a:avLst>
                <a:gd name="adj" fmla="val 50000"/>
              </a:avLst>
            </a:prstTxWarp>
            <a:scene3d>
              <a:camera prst="legacyPerspectiveBottomRight"/>
              <a:lightRig rig="legacyFlat3" dir="t"/>
            </a:scene3d>
            <a:sp3d extrusionH="887400" prstMaterial="legacyMatte">
              <a:extrusionClr>
                <a:srgbClr val="66FF66"/>
              </a:extrusionClr>
            </a:sp3d>
          </a:bodyPr>
          <a:lstStyle/>
          <a:p>
            <a:pPr algn="ctr"/>
            <a:r>
              <a:rPr lang="en-US" sz="3600" kern="10" normalizeH="1">
                <a:ln w="9525">
                  <a:round/>
                  <a:headEnd/>
                  <a:tailEnd/>
                </a:ln>
                <a:gradFill rotWithShape="1">
                  <a:gsLst>
                    <a:gs pos="0">
                      <a:srgbClr val="66FF66"/>
                    </a:gs>
                    <a:gs pos="100000">
                      <a:srgbClr val="FFFF00"/>
                    </a:gs>
                  </a:gsLst>
                  <a:lin ang="0" scaled="1"/>
                </a:gradFill>
                <a:latin typeface="Arial Black"/>
              </a:rPr>
              <a:t>?</a:t>
            </a:r>
          </a:p>
        </p:txBody>
      </p:sp>
    </p:spTree>
    <p:extLst>
      <p:ext uri="{BB962C8B-B14F-4D97-AF65-F5344CB8AC3E}">
        <p14:creationId xmlns:p14="http://schemas.microsoft.com/office/powerpoint/2010/main" val="7615088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fade">
                                      <p:cBhvr>
                                        <p:cTn id="7" dur="5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ldLvl="5"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spcBef>
                <a:spcPts val="1800"/>
              </a:spcBef>
              <a:buClr>
                <a:schemeClr val="tx1">
                  <a:lumMod val="50000"/>
                  <a:lumOff val="50000"/>
                </a:schemeClr>
              </a:buClr>
              <a:buNone/>
            </a:pPr>
            <a:r>
              <a:rPr lang="en-US" sz="2700" dirty="0"/>
              <a:t>about two policy debates:</a:t>
            </a:r>
          </a:p>
          <a:p>
            <a:pPr marL="569913" indent="-452438">
              <a:spcBef>
                <a:spcPts val="1800"/>
              </a:spcBef>
              <a:buClr>
                <a:schemeClr val="tx1">
                  <a:lumMod val="50000"/>
                  <a:lumOff val="50000"/>
                </a:schemeClr>
              </a:buClr>
              <a:buSzPct val="90000"/>
              <a:buFont typeface="+mj-lt"/>
              <a:buAutoNum type="arabicPeriod"/>
            </a:pPr>
            <a:r>
              <a:rPr lang="en-US" sz="2700" dirty="0"/>
              <a:t>Should policy be active or passive?</a:t>
            </a:r>
          </a:p>
          <a:p>
            <a:pPr marL="569913" indent="-452438">
              <a:spcBef>
                <a:spcPts val="1800"/>
              </a:spcBef>
              <a:buClr>
                <a:schemeClr val="tx1">
                  <a:lumMod val="50000"/>
                  <a:lumOff val="50000"/>
                </a:schemeClr>
              </a:buClr>
              <a:buSzPct val="90000"/>
              <a:buFont typeface="+mj-lt"/>
              <a:buAutoNum type="arabicPeriod"/>
            </a:pPr>
            <a:r>
              <a:rPr lang="en-US" sz="2700" dirty="0"/>
              <a:t>Should policy be by rule or discretion?</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466725" y="236538"/>
            <a:ext cx="8245475" cy="1034122"/>
          </a:xfrm>
        </p:spPr>
        <p:txBody>
          <a:bodyPr/>
          <a:lstStyle/>
          <a:p>
            <a:r>
              <a:rPr lang="en-US" dirty="0" smtClean="0"/>
              <a:t>Rules and discretion:  </a:t>
            </a:r>
            <a:br>
              <a:rPr lang="en-US" dirty="0" smtClean="0"/>
            </a:br>
            <a:r>
              <a:rPr lang="en-US" dirty="0" smtClean="0"/>
              <a:t>Basic concepts</a:t>
            </a:r>
          </a:p>
        </p:txBody>
      </p:sp>
      <p:sp>
        <p:nvSpPr>
          <p:cNvPr id="31747" name="Rectangle 5"/>
          <p:cNvSpPr>
            <a:spLocks noGrp="1" noChangeArrowheads="1"/>
          </p:cNvSpPr>
          <p:nvPr>
            <p:ph type="body" idx="1"/>
          </p:nvPr>
        </p:nvSpPr>
        <p:spPr>
          <a:xfrm>
            <a:off x="476250" y="1436913"/>
            <a:ext cx="8210550" cy="4689249"/>
          </a:xfrm>
        </p:spPr>
        <p:txBody>
          <a:bodyPr/>
          <a:lstStyle/>
          <a:p>
            <a:r>
              <a:rPr lang="en-US" i="1" dirty="0" smtClean="0">
                <a:solidFill>
                  <a:srgbClr val="0000FF"/>
                </a:solidFill>
              </a:rPr>
              <a:t>Policy conducted by rule:</a:t>
            </a:r>
            <a:r>
              <a:rPr lang="en-US" dirty="0" smtClean="0"/>
              <a:t>  </a:t>
            </a:r>
            <a:br>
              <a:rPr lang="en-US" dirty="0" smtClean="0"/>
            </a:br>
            <a:r>
              <a:rPr lang="en-US" dirty="0" smtClean="0"/>
              <a:t>Policymakers announce in advance how </a:t>
            </a:r>
            <a:br>
              <a:rPr lang="en-US" dirty="0" smtClean="0"/>
            </a:br>
            <a:r>
              <a:rPr lang="en-US" dirty="0" smtClean="0"/>
              <a:t>policy will respond in various situations </a:t>
            </a:r>
            <a:br>
              <a:rPr lang="en-US" dirty="0" smtClean="0"/>
            </a:br>
            <a:r>
              <a:rPr lang="en-US" dirty="0" smtClean="0"/>
              <a:t>and commit themselves to following through.</a:t>
            </a:r>
          </a:p>
          <a:p>
            <a:r>
              <a:rPr lang="en-US" i="1" dirty="0" smtClean="0">
                <a:solidFill>
                  <a:srgbClr val="0000FF"/>
                </a:solidFill>
              </a:rPr>
              <a:t>Policy conducted by discretion:</a:t>
            </a:r>
            <a:br>
              <a:rPr lang="en-US" i="1" dirty="0" smtClean="0">
                <a:solidFill>
                  <a:srgbClr val="0000FF"/>
                </a:solidFill>
              </a:rPr>
            </a:br>
            <a:r>
              <a:rPr lang="en-US" dirty="0" smtClean="0"/>
              <a:t>As events occur and circumstances change, policymakers use their judgment and apply whatever policies seem appropriate at the time.</a:t>
            </a:r>
          </a:p>
        </p:txBody>
      </p:sp>
    </p:spTree>
    <p:extLst>
      <p:ext uri="{BB962C8B-B14F-4D97-AF65-F5344CB8AC3E}">
        <p14:creationId xmlns:p14="http://schemas.microsoft.com/office/powerpoint/2010/main" val="24090738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smtClean="0"/>
              <a:t>Arguments for rules</a:t>
            </a:r>
          </a:p>
        </p:txBody>
      </p:sp>
      <p:sp>
        <p:nvSpPr>
          <p:cNvPr id="32771" name="Rectangle 5"/>
          <p:cNvSpPr>
            <a:spLocks noGrp="1" noChangeArrowheads="1"/>
          </p:cNvSpPr>
          <p:nvPr>
            <p:ph type="body" idx="1"/>
          </p:nvPr>
        </p:nvSpPr>
        <p:spPr/>
        <p:txBody>
          <a:bodyPr/>
          <a:lstStyle/>
          <a:p>
            <a:pPr marL="463550" indent="-463550">
              <a:buFont typeface="Wingdings" pitchFamily="2" charset="2"/>
              <a:buNone/>
            </a:pPr>
            <a:r>
              <a:rPr lang="en-US" sz="2600" b="1" smtClean="0">
                <a:solidFill>
                  <a:srgbClr val="008080"/>
                </a:solidFill>
              </a:rPr>
              <a:t>1.	</a:t>
            </a:r>
            <a:r>
              <a:rPr lang="en-US" smtClean="0"/>
              <a:t>Distrust of policymakers and the political process</a:t>
            </a:r>
          </a:p>
          <a:p>
            <a:pPr marL="863600" lvl="1"/>
            <a:r>
              <a:rPr lang="en-US" smtClean="0"/>
              <a:t>misinformed politicians</a:t>
            </a:r>
          </a:p>
          <a:p>
            <a:pPr marL="863600" lvl="1"/>
            <a:r>
              <a:rPr lang="en-US" smtClean="0"/>
              <a:t>politicians’ interests sometimes not the same as the interests of society</a:t>
            </a:r>
          </a:p>
          <a:p>
            <a:pPr marL="863600" lvl="1"/>
            <a:endParaRPr lang="en-US" smtClean="0"/>
          </a:p>
        </p:txBody>
      </p:sp>
    </p:spTree>
    <p:extLst>
      <p:ext uri="{BB962C8B-B14F-4D97-AF65-F5344CB8AC3E}">
        <p14:creationId xmlns:p14="http://schemas.microsoft.com/office/powerpoint/2010/main" val="15006479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smtClean="0"/>
              <a:t>Arguments for rules</a:t>
            </a:r>
          </a:p>
        </p:txBody>
      </p:sp>
      <p:sp>
        <p:nvSpPr>
          <p:cNvPr id="33795" name="Rectangle 5"/>
          <p:cNvSpPr>
            <a:spLocks noGrp="1" noChangeArrowheads="1"/>
          </p:cNvSpPr>
          <p:nvPr>
            <p:ph type="body" idx="1"/>
          </p:nvPr>
        </p:nvSpPr>
        <p:spPr>
          <a:xfrm>
            <a:off x="457200" y="1365662"/>
            <a:ext cx="8051800" cy="4760501"/>
          </a:xfrm>
        </p:spPr>
        <p:txBody>
          <a:bodyPr/>
          <a:lstStyle/>
          <a:p>
            <a:pPr marL="463550" indent="-463550">
              <a:buFont typeface="Wingdings" pitchFamily="2" charset="2"/>
              <a:buNone/>
            </a:pPr>
            <a:r>
              <a:rPr lang="en-US" sz="2600" b="1" dirty="0" smtClean="0">
                <a:solidFill>
                  <a:srgbClr val="008080"/>
                </a:solidFill>
              </a:rPr>
              <a:t>2.	</a:t>
            </a:r>
            <a:r>
              <a:rPr lang="en-US" b="1" dirty="0" smtClean="0">
                <a:solidFill>
                  <a:srgbClr val="CC0000"/>
                </a:solidFill>
              </a:rPr>
              <a:t>The time inconsistency of discretionary policy</a:t>
            </a:r>
          </a:p>
          <a:p>
            <a:pPr marL="863600" lvl="1"/>
            <a:r>
              <a:rPr lang="en-US" dirty="0" err="1" smtClean="0"/>
              <a:t>def</a:t>
            </a:r>
            <a:r>
              <a:rPr lang="en-US" dirty="0" smtClean="0"/>
              <a:t>:  A scenario in which policymakers </a:t>
            </a:r>
            <a:br>
              <a:rPr lang="en-US" dirty="0" smtClean="0"/>
            </a:br>
            <a:r>
              <a:rPr lang="en-US" dirty="0" smtClean="0"/>
              <a:t>have an incentive to renege on a </a:t>
            </a:r>
            <a:br>
              <a:rPr lang="en-US" dirty="0" smtClean="0"/>
            </a:br>
            <a:r>
              <a:rPr lang="en-US" dirty="0" smtClean="0"/>
              <a:t>previously announced policy once others have acted on that announcement.</a:t>
            </a:r>
          </a:p>
          <a:p>
            <a:pPr marL="863600" lvl="1"/>
            <a:r>
              <a:rPr lang="en-US" dirty="0" smtClean="0"/>
              <a:t>Destroys policymakers’ credibility, thereby reducing effectiveness of their policies.</a:t>
            </a:r>
          </a:p>
        </p:txBody>
      </p:sp>
    </p:spTree>
    <p:extLst>
      <p:ext uri="{BB962C8B-B14F-4D97-AF65-F5344CB8AC3E}">
        <p14:creationId xmlns:p14="http://schemas.microsoft.com/office/powerpoint/2010/main" val="36107829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Examples of time inconsistency</a:t>
            </a:r>
          </a:p>
        </p:txBody>
      </p:sp>
      <p:sp>
        <p:nvSpPr>
          <p:cNvPr id="34819" name="Rectangle 3"/>
          <p:cNvSpPr>
            <a:spLocks noGrp="1" noChangeArrowheads="1"/>
          </p:cNvSpPr>
          <p:nvPr>
            <p:ph type="body" idx="1"/>
          </p:nvPr>
        </p:nvSpPr>
        <p:spPr/>
        <p:txBody>
          <a:bodyPr/>
          <a:lstStyle/>
          <a:p>
            <a:pPr marL="463550" indent="-463550">
              <a:buFont typeface="Wingdings" pitchFamily="2" charset="2"/>
              <a:buNone/>
            </a:pPr>
            <a:r>
              <a:rPr lang="en-US" sz="2500" b="1" smtClean="0">
                <a:solidFill>
                  <a:srgbClr val="008080"/>
                </a:solidFill>
              </a:rPr>
              <a:t>1.	</a:t>
            </a:r>
            <a:r>
              <a:rPr lang="en-US" sz="2700" smtClean="0"/>
              <a:t>To encourage investment, </a:t>
            </a:r>
            <a:br>
              <a:rPr lang="en-US" sz="2700" smtClean="0"/>
            </a:br>
            <a:r>
              <a:rPr lang="en-US" sz="2700" smtClean="0"/>
              <a:t>govt announces it will not tax income from capital.  </a:t>
            </a:r>
          </a:p>
          <a:p>
            <a:pPr marL="463550" indent="-463550">
              <a:buFont typeface="Wingdings" pitchFamily="2" charset="2"/>
              <a:buNone/>
            </a:pPr>
            <a:r>
              <a:rPr lang="en-US" sz="2700" smtClean="0"/>
              <a:t>	But once the factories are built, </a:t>
            </a:r>
            <a:br>
              <a:rPr lang="en-US" sz="2700" smtClean="0"/>
            </a:br>
            <a:r>
              <a:rPr lang="en-US" sz="2700" smtClean="0"/>
              <a:t>govt reneges in order to raise more tax revenue.</a:t>
            </a:r>
          </a:p>
        </p:txBody>
      </p:sp>
    </p:spTree>
    <p:extLst>
      <p:ext uri="{BB962C8B-B14F-4D97-AF65-F5344CB8AC3E}">
        <p14:creationId xmlns:p14="http://schemas.microsoft.com/office/powerpoint/2010/main" val="46617135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Examples of time inconsistency</a:t>
            </a:r>
          </a:p>
        </p:txBody>
      </p:sp>
      <p:sp>
        <p:nvSpPr>
          <p:cNvPr id="35843" name="Rectangle 3"/>
          <p:cNvSpPr>
            <a:spLocks noGrp="1" noChangeArrowheads="1"/>
          </p:cNvSpPr>
          <p:nvPr>
            <p:ph type="body" idx="1"/>
          </p:nvPr>
        </p:nvSpPr>
        <p:spPr/>
        <p:txBody>
          <a:bodyPr/>
          <a:lstStyle/>
          <a:p>
            <a:pPr marL="463550" indent="-463550">
              <a:buFont typeface="Wingdings" pitchFamily="2" charset="2"/>
              <a:buNone/>
            </a:pPr>
            <a:r>
              <a:rPr lang="en-US" sz="2500" b="1" smtClean="0">
                <a:solidFill>
                  <a:srgbClr val="008080"/>
                </a:solidFill>
              </a:rPr>
              <a:t>2.	</a:t>
            </a:r>
            <a:r>
              <a:rPr lang="en-US" sz="2700" smtClean="0"/>
              <a:t>To reduce expected inflation, </a:t>
            </a:r>
            <a:br>
              <a:rPr lang="en-US" sz="2700" smtClean="0"/>
            </a:br>
            <a:r>
              <a:rPr lang="en-US" sz="2700" smtClean="0"/>
              <a:t>the central bank announces it will tighten monetary policy. </a:t>
            </a:r>
          </a:p>
          <a:p>
            <a:pPr marL="463550" indent="-463550">
              <a:buFont typeface="Wingdings" pitchFamily="2" charset="2"/>
              <a:buNone/>
            </a:pPr>
            <a:r>
              <a:rPr lang="en-US" sz="2700" smtClean="0"/>
              <a:t>	But faced with high unemployment, </a:t>
            </a:r>
            <a:br>
              <a:rPr lang="en-US" sz="2700" smtClean="0"/>
            </a:br>
            <a:r>
              <a:rPr lang="en-US" sz="2700" smtClean="0"/>
              <a:t>the central bank may be tempted to cut interest rates.</a:t>
            </a:r>
          </a:p>
        </p:txBody>
      </p:sp>
    </p:spTree>
    <p:extLst>
      <p:ext uri="{BB962C8B-B14F-4D97-AF65-F5344CB8AC3E}">
        <p14:creationId xmlns:p14="http://schemas.microsoft.com/office/powerpoint/2010/main" val="6611276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Examples of time inconsistency</a:t>
            </a:r>
          </a:p>
        </p:txBody>
      </p:sp>
      <p:sp>
        <p:nvSpPr>
          <p:cNvPr id="36867" name="Rectangle 3"/>
          <p:cNvSpPr>
            <a:spLocks noGrp="1" noChangeArrowheads="1"/>
          </p:cNvSpPr>
          <p:nvPr>
            <p:ph type="body" idx="1"/>
          </p:nvPr>
        </p:nvSpPr>
        <p:spPr/>
        <p:txBody>
          <a:bodyPr/>
          <a:lstStyle/>
          <a:p>
            <a:pPr marL="463550" indent="-463550">
              <a:buFont typeface="Wingdings" pitchFamily="2" charset="2"/>
              <a:buNone/>
            </a:pPr>
            <a:r>
              <a:rPr lang="en-US" sz="2500" b="1" smtClean="0">
                <a:solidFill>
                  <a:srgbClr val="008080"/>
                </a:solidFill>
              </a:rPr>
              <a:t>3.	</a:t>
            </a:r>
            <a:r>
              <a:rPr lang="en-US" sz="2700" smtClean="0"/>
              <a:t>Aid is given to poor countries contingent on fiscal reforms.  </a:t>
            </a:r>
          </a:p>
          <a:p>
            <a:pPr marL="463550" indent="-463550">
              <a:buFont typeface="Wingdings" pitchFamily="2" charset="2"/>
              <a:buNone/>
            </a:pPr>
            <a:r>
              <a:rPr lang="en-US" sz="2700" smtClean="0"/>
              <a:t>	The reforms do not occur, but aid is given anyway, because the donor countries do not want the poor countries’ citizens to starve.</a:t>
            </a:r>
          </a:p>
        </p:txBody>
      </p:sp>
    </p:spTree>
    <p:extLst>
      <p:ext uri="{BB962C8B-B14F-4D97-AF65-F5344CB8AC3E}">
        <p14:creationId xmlns:p14="http://schemas.microsoft.com/office/powerpoint/2010/main" val="27378798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Monetary policy rules  </a:t>
            </a:r>
            <a:endParaRPr lang="en-US" sz="2400" smtClean="0">
              <a:solidFill>
                <a:srgbClr val="FF0000"/>
              </a:solidFill>
            </a:endParaRPr>
          </a:p>
        </p:txBody>
      </p:sp>
      <p:sp>
        <p:nvSpPr>
          <p:cNvPr id="75779" name="Rectangle 3"/>
          <p:cNvSpPr>
            <a:spLocks noGrp="1" noChangeArrowheads="1"/>
          </p:cNvSpPr>
          <p:nvPr>
            <p:ph type="body" idx="1"/>
          </p:nvPr>
        </p:nvSpPr>
        <p:spPr>
          <a:xfrm>
            <a:off x="468313" y="1377950"/>
            <a:ext cx="8229600" cy="2300288"/>
          </a:xfrm>
        </p:spPr>
        <p:txBody>
          <a:bodyPr/>
          <a:lstStyle/>
          <a:p>
            <a:pPr marL="395288" indent="-395288">
              <a:buFont typeface="Wingdings" pitchFamily="2" charset="2"/>
              <a:buNone/>
            </a:pPr>
            <a:r>
              <a:rPr lang="en-US" sz="2700" smtClean="0">
                <a:solidFill>
                  <a:schemeClr val="accent2"/>
                </a:solidFill>
              </a:rPr>
              <a:t>a.	</a:t>
            </a:r>
            <a:r>
              <a:rPr lang="en-US" sz="2700" smtClean="0"/>
              <a:t>Constant money supply growth rate</a:t>
            </a:r>
          </a:p>
          <a:p>
            <a:pPr marL="801688" lvl="1" indent="-292100">
              <a:buSzTx/>
            </a:pPr>
            <a:r>
              <a:rPr lang="en-US" sz="2800" smtClean="0"/>
              <a:t>Advocated by monetarists.</a:t>
            </a:r>
          </a:p>
          <a:p>
            <a:pPr marL="801688" lvl="1" indent="-292100">
              <a:buSzTx/>
            </a:pPr>
            <a:r>
              <a:rPr lang="en-US" sz="2800" smtClean="0"/>
              <a:t>Stabilizes aggregate demand only if velocity is stable.</a:t>
            </a:r>
          </a:p>
        </p:txBody>
      </p:sp>
    </p:spTree>
    <p:extLst>
      <p:ext uri="{BB962C8B-B14F-4D97-AF65-F5344CB8AC3E}">
        <p14:creationId xmlns:p14="http://schemas.microsoft.com/office/powerpoint/2010/main" val="207167191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strips(downRigh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strips(downRight)">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strips(downRight)">
                                      <p:cBhvr>
                                        <p:cTn id="17" dur="500"/>
                                        <p:tgtEl>
                                          <p:spTgt spid="7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Monetary policy rules  </a:t>
            </a:r>
            <a:endParaRPr lang="en-US" sz="2400" smtClean="0">
              <a:solidFill>
                <a:srgbClr val="FF0000"/>
              </a:solidFill>
            </a:endParaRPr>
          </a:p>
        </p:txBody>
      </p:sp>
      <p:sp>
        <p:nvSpPr>
          <p:cNvPr id="77827" name="Rectangle 3"/>
          <p:cNvSpPr>
            <a:spLocks noGrp="1" noChangeArrowheads="1"/>
          </p:cNvSpPr>
          <p:nvPr>
            <p:ph type="body" idx="1"/>
          </p:nvPr>
        </p:nvSpPr>
        <p:spPr>
          <a:xfrm>
            <a:off x="457200" y="2074863"/>
            <a:ext cx="8229600" cy="2968625"/>
          </a:xfrm>
        </p:spPr>
        <p:txBody>
          <a:bodyPr/>
          <a:lstStyle/>
          <a:p>
            <a:pPr marL="395288" indent="-395288" defTabSz="857250">
              <a:spcBef>
                <a:spcPct val="50000"/>
              </a:spcBef>
              <a:buFont typeface="Wingdings" pitchFamily="2" charset="2"/>
              <a:buNone/>
            </a:pPr>
            <a:r>
              <a:rPr lang="en-US" sz="2700" dirty="0" smtClean="0">
                <a:solidFill>
                  <a:schemeClr val="accent2"/>
                </a:solidFill>
              </a:rPr>
              <a:t>b.	</a:t>
            </a:r>
            <a:r>
              <a:rPr lang="en-US" sz="2700" dirty="0" smtClean="0"/>
              <a:t>Target growth rate of nominal GDP</a:t>
            </a:r>
          </a:p>
          <a:p>
            <a:pPr marL="801688" lvl="1" indent="-280988" defTabSz="857250">
              <a:buSzTx/>
            </a:pPr>
            <a:r>
              <a:rPr lang="en-US" dirty="0" smtClean="0"/>
              <a:t>Automatically increase money growth whenever nominal GDP grows slower than targeted; decrease money growth when nominal GDP growth exceeds target.</a:t>
            </a:r>
          </a:p>
        </p:txBody>
      </p:sp>
      <p:sp>
        <p:nvSpPr>
          <p:cNvPr id="38916" name="Rectangle 5"/>
          <p:cNvSpPr>
            <a:spLocks noChangeArrowheads="1"/>
          </p:cNvSpPr>
          <p:nvPr/>
        </p:nvSpPr>
        <p:spPr bwMode="auto">
          <a:xfrm>
            <a:off x="468313" y="1377950"/>
            <a:ext cx="82296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5288" indent="-395288">
              <a:lnSpc>
                <a:spcPct val="105000"/>
              </a:lnSpc>
              <a:spcBef>
                <a:spcPct val="45000"/>
              </a:spcBef>
              <a:buClr>
                <a:srgbClr val="008080"/>
              </a:buClr>
              <a:buSzPct val="120000"/>
              <a:buFont typeface="Wingdings" pitchFamily="2" charset="2"/>
              <a:buNone/>
            </a:pPr>
            <a:r>
              <a:rPr lang="en-US" sz="2700">
                <a:solidFill>
                  <a:schemeClr val="bg2"/>
                </a:solidFill>
              </a:rPr>
              <a:t>a.	Constant money supply growth rate</a:t>
            </a:r>
          </a:p>
        </p:txBody>
      </p:sp>
    </p:spTree>
    <p:extLst>
      <p:ext uri="{BB962C8B-B14F-4D97-AF65-F5344CB8AC3E}">
        <p14:creationId xmlns:p14="http://schemas.microsoft.com/office/powerpoint/2010/main" val="278138429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strips(downRight)">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strips(downRight)">
                                      <p:cBhvr>
                                        <p:cTn id="12" dur="500"/>
                                        <p:tgtEl>
                                          <p:spTgt spid="77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Monetary policy rules  </a:t>
            </a:r>
            <a:endParaRPr lang="en-US" sz="2400" smtClean="0">
              <a:solidFill>
                <a:srgbClr val="FF0000"/>
              </a:solidFill>
            </a:endParaRPr>
          </a:p>
        </p:txBody>
      </p:sp>
      <p:sp>
        <p:nvSpPr>
          <p:cNvPr id="79875" name="Rectangle 3"/>
          <p:cNvSpPr>
            <a:spLocks noGrp="1" noChangeArrowheads="1"/>
          </p:cNvSpPr>
          <p:nvPr>
            <p:ph type="body" idx="1"/>
          </p:nvPr>
        </p:nvSpPr>
        <p:spPr>
          <a:xfrm>
            <a:off x="479425" y="2743200"/>
            <a:ext cx="8018463" cy="3276600"/>
          </a:xfrm>
        </p:spPr>
        <p:txBody>
          <a:bodyPr/>
          <a:lstStyle/>
          <a:p>
            <a:pPr marL="395288" indent="-395288">
              <a:spcBef>
                <a:spcPct val="50000"/>
              </a:spcBef>
              <a:buFont typeface="Wingdings" pitchFamily="2" charset="2"/>
              <a:buNone/>
            </a:pPr>
            <a:r>
              <a:rPr lang="en-US" sz="2700" dirty="0" smtClean="0">
                <a:solidFill>
                  <a:schemeClr val="accent2"/>
                </a:solidFill>
              </a:rPr>
              <a:t>c.	</a:t>
            </a:r>
            <a:r>
              <a:rPr lang="en-US" sz="2700" dirty="0" smtClean="0"/>
              <a:t>Target the inflation rate</a:t>
            </a:r>
          </a:p>
          <a:p>
            <a:pPr marL="801688" lvl="1" indent="-292100">
              <a:buSzTx/>
            </a:pPr>
            <a:r>
              <a:rPr lang="en-US" dirty="0" smtClean="0"/>
              <a:t>Automatically reduce money growth whenever inflation rises above the target rate.</a:t>
            </a:r>
            <a:endParaRPr lang="en-US" sz="2800" i="1" dirty="0" smtClean="0"/>
          </a:p>
          <a:p>
            <a:pPr marL="801688" lvl="1" indent="-292100">
              <a:buSzTx/>
            </a:pPr>
            <a:r>
              <a:rPr lang="en-US" dirty="0" smtClean="0"/>
              <a:t>Many countries’ central banks now practice inflation targeting but allow themselves a little discretion.</a:t>
            </a:r>
            <a:endParaRPr lang="en-US" sz="2800" dirty="0" smtClean="0"/>
          </a:p>
        </p:txBody>
      </p:sp>
      <p:sp>
        <p:nvSpPr>
          <p:cNvPr id="39940" name="Rectangle 6"/>
          <p:cNvSpPr>
            <a:spLocks noChangeArrowheads="1"/>
          </p:cNvSpPr>
          <p:nvPr/>
        </p:nvSpPr>
        <p:spPr bwMode="auto">
          <a:xfrm>
            <a:off x="468313" y="1377950"/>
            <a:ext cx="82296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5288" indent="-395288">
              <a:lnSpc>
                <a:spcPct val="105000"/>
              </a:lnSpc>
              <a:spcBef>
                <a:spcPct val="45000"/>
              </a:spcBef>
              <a:buClr>
                <a:srgbClr val="008080"/>
              </a:buClr>
              <a:buSzPct val="120000"/>
              <a:buFont typeface="Wingdings" pitchFamily="2" charset="2"/>
              <a:buNone/>
            </a:pPr>
            <a:r>
              <a:rPr lang="en-US" sz="2700">
                <a:solidFill>
                  <a:schemeClr val="bg2"/>
                </a:solidFill>
              </a:rPr>
              <a:t>a.	Constant money supply growth rate</a:t>
            </a:r>
          </a:p>
        </p:txBody>
      </p:sp>
      <p:sp>
        <p:nvSpPr>
          <p:cNvPr id="39941" name="Rectangle 7"/>
          <p:cNvSpPr>
            <a:spLocks noChangeArrowheads="1"/>
          </p:cNvSpPr>
          <p:nvPr/>
        </p:nvSpPr>
        <p:spPr bwMode="auto">
          <a:xfrm>
            <a:off x="457200" y="2074863"/>
            <a:ext cx="8229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5288" indent="-395288" defTabSz="857250">
              <a:lnSpc>
                <a:spcPct val="105000"/>
              </a:lnSpc>
              <a:spcBef>
                <a:spcPct val="50000"/>
              </a:spcBef>
              <a:buClr>
                <a:srgbClr val="008080"/>
              </a:buClr>
              <a:buSzPct val="120000"/>
              <a:buFont typeface="Wingdings" pitchFamily="2" charset="2"/>
              <a:buNone/>
            </a:pPr>
            <a:r>
              <a:rPr lang="en-US" sz="2700" dirty="0">
                <a:solidFill>
                  <a:schemeClr val="bg2"/>
                </a:solidFill>
              </a:rPr>
              <a:t>b.	Target growth rate of nominal GDP</a:t>
            </a:r>
            <a:endParaRPr lang="en-US" sz="2800" dirty="0">
              <a:solidFill>
                <a:schemeClr val="bg2"/>
              </a:solidFill>
            </a:endParaRPr>
          </a:p>
        </p:txBody>
      </p:sp>
    </p:spTree>
    <p:extLst>
      <p:ext uri="{BB962C8B-B14F-4D97-AF65-F5344CB8AC3E}">
        <p14:creationId xmlns:p14="http://schemas.microsoft.com/office/powerpoint/2010/main" val="6736591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strips(downRight)">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strips(downRight)">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strips(downRight)">
                                      <p:cBhvr>
                                        <p:cTn id="17" dur="500"/>
                                        <p:tgtEl>
                                          <p:spTgt spid="79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3"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smtClean="0"/>
              <a:t>Central bank independence</a:t>
            </a:r>
          </a:p>
        </p:txBody>
      </p:sp>
      <p:sp>
        <p:nvSpPr>
          <p:cNvPr id="40963" name="Rectangle 5"/>
          <p:cNvSpPr>
            <a:spLocks noGrp="1" noChangeArrowheads="1"/>
          </p:cNvSpPr>
          <p:nvPr>
            <p:ph type="body" idx="1"/>
          </p:nvPr>
        </p:nvSpPr>
        <p:spPr/>
        <p:txBody>
          <a:bodyPr/>
          <a:lstStyle/>
          <a:p>
            <a:r>
              <a:rPr lang="en-US" smtClean="0"/>
              <a:t>A policy rule announced by central bank will work only if the announcement is credible.  </a:t>
            </a:r>
          </a:p>
          <a:p>
            <a:r>
              <a:rPr lang="en-US" smtClean="0"/>
              <a:t>Credibility depends in part on degree of independence of central bank.</a:t>
            </a:r>
          </a:p>
        </p:txBody>
      </p:sp>
    </p:spTree>
    <p:extLst>
      <p:ext uri="{BB962C8B-B14F-4D97-AF65-F5344CB8AC3E}">
        <p14:creationId xmlns:p14="http://schemas.microsoft.com/office/powerpoint/2010/main" val="7738994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Question 1:</a:t>
            </a:r>
          </a:p>
        </p:txBody>
      </p:sp>
      <p:sp>
        <p:nvSpPr>
          <p:cNvPr id="28675" name="Rectangle 3"/>
          <p:cNvSpPr>
            <a:spLocks noGrp="1" noChangeArrowheads="1"/>
          </p:cNvSpPr>
          <p:nvPr>
            <p:ph type="body" idx="1"/>
          </p:nvPr>
        </p:nvSpPr>
        <p:spPr>
          <a:xfrm>
            <a:off x="898525" y="1589088"/>
            <a:ext cx="7683500" cy="1781175"/>
          </a:xfrm>
          <a:gradFill rotWithShape="0">
            <a:gsLst>
              <a:gs pos="0">
                <a:srgbClr val="660066"/>
              </a:gs>
              <a:gs pos="100000">
                <a:srgbClr val="000066"/>
              </a:gs>
            </a:gsLst>
            <a:lin ang="5400000" scaled="1"/>
          </a:gradFill>
          <a:effectLst>
            <a:outerShdw dist="89803" dir="2700000" algn="ctr" rotWithShape="0">
              <a:schemeClr val="bg2"/>
            </a:outerShdw>
          </a:effectLst>
        </p:spPr>
        <p:txBody>
          <a:bodyPr anchor="ctr" anchorCtr="1"/>
          <a:lstStyle/>
          <a:p>
            <a:pPr marL="0" indent="0" algn="ctr">
              <a:lnSpc>
                <a:spcPct val="110000"/>
              </a:lnSpc>
              <a:buFont typeface="Wingdings" pitchFamily="2" charset="2"/>
              <a:buNone/>
              <a:defRPr/>
            </a:pPr>
            <a:r>
              <a:rPr lang="en-US" sz="4100" dirty="0">
                <a:solidFill>
                  <a:schemeClr val="bg1"/>
                </a:solidFill>
                <a:effectLst>
                  <a:outerShdw blurRad="38100" dist="38100" dir="2700000" algn="tl">
                    <a:srgbClr val="000000"/>
                  </a:outerShdw>
                </a:effectLst>
              </a:rPr>
              <a:t>Should policy be active or passive?</a:t>
            </a:r>
          </a:p>
        </p:txBody>
      </p:sp>
      <p:sp>
        <p:nvSpPr>
          <p:cNvPr id="14340" name="WordArt 4"/>
          <p:cNvSpPr>
            <a:spLocks noChangeArrowheads="1" noChangeShapeType="1" noTextEdit="1"/>
          </p:cNvSpPr>
          <p:nvPr/>
        </p:nvSpPr>
        <p:spPr bwMode="auto">
          <a:xfrm>
            <a:off x="6591300" y="4130675"/>
            <a:ext cx="1462088" cy="1976438"/>
          </a:xfrm>
          <a:prstGeom prst="rect">
            <a:avLst/>
          </a:prstGeom>
        </p:spPr>
        <p:txBody>
          <a:bodyPr wrap="none" fromWordArt="1">
            <a:prstTxWarp prst="textPlain">
              <a:avLst>
                <a:gd name="adj" fmla="val 50000"/>
              </a:avLst>
            </a:prstTxWarp>
            <a:scene3d>
              <a:camera prst="legacyPerspectiveBottomRight"/>
              <a:lightRig rig="legacyFlat3" dir="t"/>
            </a:scene3d>
            <a:sp3d extrusionH="887400" prstMaterial="legacyMatte">
              <a:extrusionClr>
                <a:srgbClr val="66FF66"/>
              </a:extrusionClr>
            </a:sp3d>
          </a:bodyPr>
          <a:lstStyle/>
          <a:p>
            <a:pPr algn="ctr"/>
            <a:r>
              <a:rPr lang="en-US" sz="3600" kern="10" normalizeH="1" dirty="0">
                <a:ln w="9525">
                  <a:round/>
                  <a:headEnd/>
                  <a:tailEnd/>
                </a:ln>
                <a:gradFill rotWithShape="1">
                  <a:gsLst>
                    <a:gs pos="0">
                      <a:srgbClr val="66FF66"/>
                    </a:gs>
                    <a:gs pos="100000">
                      <a:srgbClr val="FFFF00"/>
                    </a:gs>
                  </a:gsLst>
                  <a:lin ang="0" scaled="1"/>
                </a:gradFill>
                <a:latin typeface="Arial Black"/>
              </a:rPr>
              <a:t>?</a:t>
            </a:r>
          </a:p>
        </p:txBody>
      </p:sp>
    </p:spTree>
    <p:extLst>
      <p:ext uri="{BB962C8B-B14F-4D97-AF65-F5344CB8AC3E}">
        <p14:creationId xmlns:p14="http://schemas.microsoft.com/office/powerpoint/2010/main" val="7323342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5"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sz="3100" dirty="0" smtClean="0">
                <a:solidFill>
                  <a:srgbClr val="336699"/>
                </a:solidFill>
              </a:rPr>
              <a:t>Inflation and central bank independence</a:t>
            </a:r>
          </a:p>
        </p:txBody>
      </p:sp>
      <p:pic>
        <p:nvPicPr>
          <p:cNvPr id="41987" name="Picture 5" descr="Mankiw6e_FIG"/>
          <p:cNvPicPr>
            <a:picLocks noChangeAspect="1" noChangeArrowheads="1"/>
          </p:cNvPicPr>
          <p:nvPr/>
        </p:nvPicPr>
        <p:blipFill>
          <a:blip r:embed="rId3">
            <a:extLst>
              <a:ext uri="{28A0092B-C50C-407E-A947-70E740481C1C}">
                <a14:useLocalDpi xmlns:a14="http://schemas.microsoft.com/office/drawing/2010/main" val="0"/>
              </a:ext>
            </a:extLst>
          </a:blip>
          <a:srcRect l="8888" b="6966"/>
          <a:stretch>
            <a:fillRect/>
          </a:stretch>
        </p:blipFill>
        <p:spPr bwMode="auto">
          <a:xfrm>
            <a:off x="731838" y="1436688"/>
            <a:ext cx="8167687"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6"/>
          <p:cNvSpPr txBox="1">
            <a:spLocks noChangeArrowheads="1"/>
          </p:cNvSpPr>
          <p:nvPr/>
        </p:nvSpPr>
        <p:spPr bwMode="auto">
          <a:xfrm rot="-5400000">
            <a:off x="-857250" y="2398713"/>
            <a:ext cx="25606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a:t>average inflation</a:t>
            </a:r>
          </a:p>
        </p:txBody>
      </p:sp>
      <p:sp>
        <p:nvSpPr>
          <p:cNvPr id="41989" name="Text Box 7"/>
          <p:cNvSpPr txBox="1">
            <a:spLocks noChangeArrowheads="1"/>
          </p:cNvSpPr>
          <p:nvPr/>
        </p:nvSpPr>
        <p:spPr bwMode="auto">
          <a:xfrm>
            <a:off x="3770313" y="5949950"/>
            <a:ext cx="53038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a:t>index of central bank independence</a:t>
            </a:r>
          </a:p>
        </p:txBody>
      </p:sp>
    </p:spTree>
    <p:extLst>
      <p:ext uri="{BB962C8B-B14F-4D97-AF65-F5344CB8AC3E}">
        <p14:creationId xmlns:p14="http://schemas.microsoft.com/office/powerpoint/2010/main" val="9682675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Clr>
                <a:schemeClr val="accent2"/>
              </a:buClr>
              <a:buSzPct val="95000"/>
              <a:buNone/>
            </a:pPr>
            <a:r>
              <a:rPr lang="en-US" sz="2300" dirty="0">
                <a:solidFill>
                  <a:schemeClr val="accent2"/>
                </a:solidFill>
              </a:rPr>
              <a:t>1.	</a:t>
            </a:r>
            <a:r>
              <a:rPr lang="en-US" sz="2500" dirty="0" smtClean="0"/>
              <a:t>Advocates </a:t>
            </a:r>
            <a:r>
              <a:rPr lang="en-US" sz="2500" dirty="0"/>
              <a:t>of active policy believe:</a:t>
            </a:r>
          </a:p>
          <a:p>
            <a:pPr lvl="1">
              <a:spcBef>
                <a:spcPct val="15000"/>
              </a:spcBef>
              <a:buClr>
                <a:schemeClr val="bg2"/>
              </a:buClr>
              <a:buSzPct val="95000"/>
            </a:pPr>
            <a:r>
              <a:rPr lang="en-US" sz="2500" dirty="0"/>
              <a:t>frequent shocks lead to unnecessary fluctuations in output and employment.</a:t>
            </a:r>
          </a:p>
          <a:p>
            <a:pPr lvl="1">
              <a:spcBef>
                <a:spcPct val="15000"/>
              </a:spcBef>
              <a:buClr>
                <a:schemeClr val="bg2"/>
              </a:buClr>
              <a:buSzPct val="95000"/>
            </a:pPr>
            <a:r>
              <a:rPr lang="en-US" sz="2500" dirty="0"/>
              <a:t>fiscal and monetary policy can stabilize the economy.</a:t>
            </a:r>
          </a:p>
          <a:p>
            <a:pPr>
              <a:buClr>
                <a:schemeClr val="accent2"/>
              </a:buClr>
              <a:buSzPct val="95000"/>
              <a:buNone/>
            </a:pPr>
            <a:r>
              <a:rPr lang="en-US" sz="2300" dirty="0">
                <a:solidFill>
                  <a:schemeClr val="accent2"/>
                </a:solidFill>
              </a:rPr>
              <a:t>2.	</a:t>
            </a:r>
            <a:r>
              <a:rPr lang="en-US" sz="2500" dirty="0"/>
              <a:t>Advocates of passive policy believe:</a:t>
            </a:r>
          </a:p>
          <a:p>
            <a:pPr lvl="1">
              <a:spcBef>
                <a:spcPct val="15000"/>
              </a:spcBef>
              <a:buClr>
                <a:schemeClr val="bg2"/>
              </a:buClr>
              <a:buSzPct val="95000"/>
            </a:pPr>
            <a:r>
              <a:rPr lang="en-US" sz="2500" dirty="0"/>
              <a:t>the long &amp; variable lags associated with monetary and fiscal policy render them ineffective and possibly destabilizing.</a:t>
            </a:r>
          </a:p>
          <a:p>
            <a:pPr lvl="1">
              <a:spcBef>
                <a:spcPct val="15000"/>
              </a:spcBef>
              <a:buClr>
                <a:schemeClr val="bg2"/>
              </a:buClr>
              <a:buSzPct val="95000"/>
            </a:pPr>
            <a:r>
              <a:rPr lang="en-US" sz="2500" dirty="0"/>
              <a:t>inept policy increases volatility in output, employment.</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Clr>
                <a:schemeClr val="accent2"/>
              </a:buClr>
              <a:buSzPct val="95000"/>
              <a:buNone/>
            </a:pPr>
            <a:r>
              <a:rPr lang="en-US" sz="2300" dirty="0">
                <a:solidFill>
                  <a:schemeClr val="accent2"/>
                </a:solidFill>
              </a:rPr>
              <a:t>3.	</a:t>
            </a:r>
            <a:r>
              <a:rPr lang="en-US" sz="2500" dirty="0"/>
              <a:t>Advocates of discretionary policy believe:</a:t>
            </a:r>
          </a:p>
          <a:p>
            <a:pPr lvl="1">
              <a:spcBef>
                <a:spcPct val="15000"/>
              </a:spcBef>
              <a:buClr>
                <a:schemeClr val="bg2"/>
              </a:buClr>
              <a:buSzPct val="95000"/>
            </a:pPr>
            <a:r>
              <a:rPr lang="en-US" sz="2500" dirty="0"/>
              <a:t>discretion gives more flexibility to policymakers in responding to the unexpected.</a:t>
            </a:r>
          </a:p>
          <a:p>
            <a:pPr>
              <a:buClr>
                <a:schemeClr val="accent2"/>
              </a:buClr>
              <a:buSzPct val="95000"/>
              <a:buNone/>
            </a:pPr>
            <a:r>
              <a:rPr lang="en-US" sz="2300" dirty="0">
                <a:solidFill>
                  <a:schemeClr val="accent2"/>
                </a:solidFill>
              </a:rPr>
              <a:t>4.	</a:t>
            </a:r>
            <a:r>
              <a:rPr lang="en-US" sz="2500" dirty="0"/>
              <a:t>Advocates of policy rules believe:</a:t>
            </a:r>
          </a:p>
          <a:p>
            <a:pPr lvl="1">
              <a:spcBef>
                <a:spcPct val="15000"/>
              </a:spcBef>
              <a:buClr>
                <a:schemeClr val="bg2"/>
              </a:buClr>
              <a:buSzPct val="95000"/>
            </a:pPr>
            <a:r>
              <a:rPr lang="en-US" sz="2500" dirty="0"/>
              <a:t>the political process cannot be trusted:  Politicians make policy mistakes or use policy for their own interests.</a:t>
            </a:r>
          </a:p>
          <a:p>
            <a:pPr lvl="1">
              <a:spcBef>
                <a:spcPct val="15000"/>
              </a:spcBef>
              <a:buClr>
                <a:schemeClr val="bg2"/>
              </a:buClr>
              <a:buSzPct val="95000"/>
            </a:pPr>
            <a:r>
              <a:rPr lang="en-US" sz="2500" dirty="0"/>
              <a:t>commitment to a fixed policy is necessary to avoid time inconsistency and maintain credibility.</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90025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6" name="Chart 15"/>
          <p:cNvGraphicFramePr>
            <a:graphicFrameLocks noGrp="1"/>
          </p:cNvGraphicFramePr>
          <p:nvPr>
            <p:extLst>
              <p:ext uri="{D42A27DB-BD31-4B8C-83A1-F6EECF244321}">
                <p14:modId xmlns:p14="http://schemas.microsoft.com/office/powerpoint/2010/main" val="1492697601"/>
              </p:ext>
            </p:extLst>
          </p:nvPr>
        </p:nvGraphicFramePr>
        <p:xfrm>
          <a:off x="1106424" y="713232"/>
          <a:ext cx="8037576" cy="6044184"/>
        </p:xfrm>
        <a:graphic>
          <a:graphicData uri="http://schemas.openxmlformats.org/drawingml/2006/chart">
            <c:chart xmlns:c="http://schemas.openxmlformats.org/drawingml/2006/chart" xmlns:r="http://schemas.openxmlformats.org/officeDocument/2006/relationships" r:id="rId3"/>
          </a:graphicData>
        </a:graphic>
      </p:graphicFrame>
      <p:sp>
        <p:nvSpPr>
          <p:cNvPr id="33795" name="Title 1"/>
          <p:cNvSpPr>
            <a:spLocks noGrp="1"/>
          </p:cNvSpPr>
          <p:nvPr>
            <p:ph type="title"/>
          </p:nvPr>
        </p:nvSpPr>
        <p:spPr>
          <a:xfrm>
            <a:off x="466725" y="215900"/>
            <a:ext cx="8245475" cy="560388"/>
          </a:xfrm>
        </p:spPr>
        <p:txBody>
          <a:bodyPr/>
          <a:lstStyle/>
          <a:p>
            <a:pPr>
              <a:defRPr/>
            </a:pPr>
            <a:r>
              <a:rPr lang="en-US" sz="2800" dirty="0" smtClean="0">
                <a:solidFill>
                  <a:srgbClr val="336699"/>
                </a:solidFill>
                <a:latin typeface="+mj-lt"/>
              </a:rPr>
              <a:t>Growth rate of U.S. real GDP</a:t>
            </a:r>
          </a:p>
        </p:txBody>
      </p:sp>
      <p:sp>
        <p:nvSpPr>
          <p:cNvPr id="35846" name="Text Box 56"/>
          <p:cNvSpPr txBox="1">
            <a:spLocks noChangeArrowheads="1"/>
          </p:cNvSpPr>
          <p:nvPr/>
        </p:nvSpPr>
        <p:spPr bwMode="auto">
          <a:xfrm>
            <a:off x="38999" y="864499"/>
            <a:ext cx="121285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Percent change from 4 quarters earlier</a:t>
            </a:r>
          </a:p>
        </p:txBody>
      </p:sp>
      <p:sp>
        <p:nvSpPr>
          <p:cNvPr id="35847" name="Line 51"/>
          <p:cNvSpPr>
            <a:spLocks noChangeShapeType="1"/>
          </p:cNvSpPr>
          <p:nvPr/>
        </p:nvSpPr>
        <p:spPr bwMode="auto">
          <a:xfrm flipV="1">
            <a:off x="1749365" y="4821694"/>
            <a:ext cx="7067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nvGrpSpPr>
          <p:cNvPr id="3" name="Group 61"/>
          <p:cNvGrpSpPr>
            <a:grpSpLocks/>
          </p:cNvGrpSpPr>
          <p:nvPr/>
        </p:nvGrpSpPr>
        <p:grpSpPr bwMode="auto">
          <a:xfrm>
            <a:off x="101039" y="3159873"/>
            <a:ext cx="8715902" cy="965200"/>
            <a:chOff x="81" y="1833"/>
            <a:chExt cx="5496" cy="608"/>
          </a:xfrm>
        </p:grpSpPr>
        <p:sp>
          <p:nvSpPr>
            <p:cNvPr id="35855" name="Line 52"/>
            <p:cNvSpPr>
              <a:spLocks noChangeShapeType="1"/>
            </p:cNvSpPr>
            <p:nvPr/>
          </p:nvSpPr>
          <p:spPr bwMode="auto">
            <a:xfrm flipV="1">
              <a:off x="1125" y="2148"/>
              <a:ext cx="4452" cy="2"/>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5856" name="Text Box 55"/>
            <p:cNvSpPr txBox="1">
              <a:spLocks noChangeArrowheads="1"/>
            </p:cNvSpPr>
            <p:nvPr/>
          </p:nvSpPr>
          <p:spPr bwMode="auto">
            <a:xfrm>
              <a:off x="81" y="1833"/>
              <a:ext cx="78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90000"/>
                </a:lnSpc>
                <a:spcBef>
                  <a:spcPct val="50000"/>
                </a:spcBef>
              </a:pPr>
              <a:r>
                <a:rPr lang="en-US" sz="2100" i="1" dirty="0">
                  <a:solidFill>
                    <a:srgbClr val="000000"/>
                  </a:solidFill>
                </a:rPr>
                <a:t>Average growth rate</a:t>
              </a:r>
            </a:p>
          </p:txBody>
        </p:sp>
        <p:sp>
          <p:nvSpPr>
            <p:cNvPr id="35857" name="Line 56"/>
            <p:cNvSpPr>
              <a:spLocks noChangeShapeType="1"/>
            </p:cNvSpPr>
            <p:nvPr/>
          </p:nvSpPr>
          <p:spPr bwMode="auto">
            <a:xfrm>
              <a:off x="835" y="2148"/>
              <a:ext cx="29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372760370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14338" name="Rectangle 49"/>
          <p:cNvSpPr>
            <a:spLocks noGrp="1" noChangeArrowheads="1"/>
          </p:cNvSpPr>
          <p:nvPr>
            <p:ph type="title"/>
          </p:nvPr>
        </p:nvSpPr>
        <p:spPr>
          <a:xfrm>
            <a:off x="0" y="146050"/>
            <a:ext cx="9144000" cy="693738"/>
          </a:xfrm>
        </p:spPr>
        <p:txBody>
          <a:bodyPr/>
          <a:lstStyle/>
          <a:p>
            <a:pPr algn="ctr">
              <a:defRPr/>
            </a:pPr>
            <a:r>
              <a:rPr lang="en-US" sz="3000" dirty="0" smtClean="0">
                <a:solidFill>
                  <a:srgbClr val="336699"/>
                </a:solidFill>
                <a:latin typeface="+mj-lt"/>
              </a:rPr>
              <a:t>Increase in unemployment during recessions</a:t>
            </a:r>
          </a:p>
        </p:txBody>
      </p:sp>
      <p:graphicFrame>
        <p:nvGraphicFramePr>
          <p:cNvPr id="34868" name="Group 52"/>
          <p:cNvGraphicFramePr>
            <a:graphicFrameLocks noGrp="1"/>
          </p:cNvGraphicFramePr>
          <p:nvPr>
            <p:ph type="tbl" idx="1"/>
            <p:extLst>
              <p:ext uri="{D42A27DB-BD31-4B8C-83A1-F6EECF244321}">
                <p14:modId xmlns:p14="http://schemas.microsoft.com/office/powerpoint/2010/main" val="3811434065"/>
              </p:ext>
            </p:extLst>
          </p:nvPr>
        </p:nvGraphicFramePr>
        <p:xfrm>
          <a:off x="457200" y="881063"/>
          <a:ext cx="8229600" cy="5374254"/>
        </p:xfrm>
        <a:graphic>
          <a:graphicData uri="http://schemas.openxmlformats.org/drawingml/2006/table">
            <a:tbl>
              <a:tblPr/>
              <a:tblGrid>
                <a:gridCol w="2540000"/>
                <a:gridCol w="2684072"/>
                <a:gridCol w="3005528"/>
              </a:tblGrid>
              <a:tr h="1099423">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1" u="none" strike="noStrike" cap="none" normalizeH="0" baseline="0" dirty="0" smtClean="0">
                          <a:ln>
                            <a:noFill/>
                          </a:ln>
                          <a:solidFill>
                            <a:schemeClr val="tx1"/>
                          </a:solidFill>
                          <a:effectLst/>
                          <a:latin typeface="Arial" charset="0"/>
                        </a:rPr>
                        <a:t>peak</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1" u="none" strike="noStrike" cap="none" normalizeH="0" baseline="0" dirty="0" smtClean="0">
                          <a:ln>
                            <a:noFill/>
                          </a:ln>
                          <a:solidFill>
                            <a:schemeClr val="tx1"/>
                          </a:solidFill>
                          <a:effectLst/>
                          <a:latin typeface="Arial" charset="0"/>
                        </a:rPr>
                        <a:t>trough</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1" u="none" strike="noStrike" cap="none" normalizeH="0" baseline="0" dirty="0" smtClean="0">
                          <a:ln>
                            <a:noFill/>
                          </a:ln>
                          <a:solidFill>
                            <a:schemeClr val="tx1"/>
                          </a:solidFill>
                          <a:effectLst/>
                          <a:latin typeface="Arial" charset="0"/>
                        </a:rPr>
                        <a:t>increase in no. of unemployed persons (millions)</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July 1953</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May 1954</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2.11</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Aug 1957</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April 1958</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2.27</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April 1960</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February 1961</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1.21</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December 1969</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November 1970</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2.01</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November 1973</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March 1975</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3.58</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January 1980</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July 1980</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1.68</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July 1981</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November 1982</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4.08</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July 1990</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smtClean="0">
                          <a:ln>
                            <a:noFill/>
                          </a:ln>
                          <a:solidFill>
                            <a:schemeClr val="tx1"/>
                          </a:solidFill>
                          <a:effectLst/>
                          <a:latin typeface="Arial" charset="0"/>
                        </a:rPr>
                        <a:t>March 1991</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1.67</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March 2001</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November 2001</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1.50</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r h="427426">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December 2007</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June 2009</a:t>
                      </a:r>
                    </a:p>
                  </a:txBody>
                  <a:tcPr marR="274320"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100" b="0" i="0" u="none" strike="noStrike" cap="none" normalizeH="0" baseline="0" dirty="0" smtClean="0">
                          <a:ln>
                            <a:noFill/>
                          </a:ln>
                          <a:solidFill>
                            <a:schemeClr val="tx1"/>
                          </a:solidFill>
                          <a:effectLst/>
                          <a:latin typeface="Arial" charset="0"/>
                        </a:rPr>
                        <a:t>6.14</a:t>
                      </a:r>
                    </a:p>
                  </a:txBody>
                  <a:tcPr marT="45714" marB="45714"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8967455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smtClean="0"/>
              <a:t>Arguments for active policy</a:t>
            </a:r>
          </a:p>
        </p:txBody>
      </p:sp>
      <p:sp>
        <p:nvSpPr>
          <p:cNvPr id="17411" name="Rectangle 5"/>
          <p:cNvSpPr>
            <a:spLocks noGrp="1" noChangeArrowheads="1"/>
          </p:cNvSpPr>
          <p:nvPr>
            <p:ph type="body" idx="1"/>
          </p:nvPr>
        </p:nvSpPr>
        <p:spPr>
          <a:xfrm>
            <a:off x="457200" y="1511300"/>
            <a:ext cx="8229600" cy="4525963"/>
          </a:xfrm>
        </p:spPr>
        <p:txBody>
          <a:bodyPr/>
          <a:lstStyle/>
          <a:p>
            <a:r>
              <a:rPr lang="en-US" sz="2700" dirty="0" smtClean="0"/>
              <a:t>Recessions cause economic hardship for millions of people.</a:t>
            </a:r>
          </a:p>
          <a:p>
            <a:r>
              <a:rPr lang="en-US" sz="2700" dirty="0" smtClean="0"/>
              <a:t>The Employment Act of 1946:  </a:t>
            </a:r>
            <a:br>
              <a:rPr lang="en-US" sz="2700" dirty="0" smtClean="0"/>
            </a:br>
            <a:r>
              <a:rPr lang="en-US" sz="2700" dirty="0" smtClean="0"/>
              <a:t>“It is the continuing policy and responsibility of the Federal Government to…promote full employment and production.”</a:t>
            </a:r>
          </a:p>
          <a:p>
            <a:r>
              <a:rPr lang="en-US" sz="2700" dirty="0" smtClean="0"/>
              <a:t>The model of aggregate demand and supply (Chaps. 10–14) shows how fiscal and monetary policy can respond to shocks and stabilize the economy.</a:t>
            </a:r>
          </a:p>
        </p:txBody>
      </p:sp>
    </p:spTree>
    <p:extLst>
      <p:ext uri="{BB962C8B-B14F-4D97-AF65-F5344CB8AC3E}">
        <p14:creationId xmlns:p14="http://schemas.microsoft.com/office/powerpoint/2010/main" val="65780667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Arguments against active policy</a:t>
            </a:r>
          </a:p>
        </p:txBody>
      </p:sp>
      <p:sp>
        <p:nvSpPr>
          <p:cNvPr id="18435" name="Rectangle 3"/>
          <p:cNvSpPr>
            <a:spLocks noGrp="1" noChangeArrowheads="1"/>
          </p:cNvSpPr>
          <p:nvPr>
            <p:ph type="body" idx="1"/>
          </p:nvPr>
        </p:nvSpPr>
        <p:spPr>
          <a:xfrm>
            <a:off x="514350" y="1295400"/>
            <a:ext cx="8458200" cy="3832225"/>
          </a:xfrm>
        </p:spPr>
        <p:txBody>
          <a:bodyPr/>
          <a:lstStyle/>
          <a:p>
            <a:pPr marL="0" indent="0">
              <a:buSzPct val="90000"/>
              <a:buFont typeface="Wingdings" pitchFamily="2" charset="2"/>
              <a:buNone/>
            </a:pPr>
            <a:r>
              <a:rPr lang="en-US" dirty="0" smtClean="0"/>
              <a:t>Policies act with long &amp; variable lags, including:</a:t>
            </a:r>
          </a:p>
          <a:p>
            <a:pPr marL="225425" lvl="1" indent="0">
              <a:buFont typeface="Wingdings" pitchFamily="2" charset="2"/>
              <a:buNone/>
            </a:pPr>
            <a:r>
              <a:rPr lang="en-US" sz="2600" b="1" dirty="0" smtClean="0">
                <a:solidFill>
                  <a:srgbClr val="CC0000"/>
                </a:solidFill>
              </a:rPr>
              <a:t>inside lag</a:t>
            </a:r>
            <a:r>
              <a:rPr lang="en-US" sz="2600" dirty="0" smtClean="0"/>
              <a:t>:  </a:t>
            </a:r>
            <a:br>
              <a:rPr lang="en-US" sz="2600" dirty="0" smtClean="0"/>
            </a:br>
            <a:r>
              <a:rPr lang="en-US" sz="2600" dirty="0" smtClean="0"/>
              <a:t>the time between the shock and the policy response.</a:t>
            </a:r>
          </a:p>
          <a:p>
            <a:pPr marL="798513" lvl="2" indent="-252413">
              <a:buClr>
                <a:srgbClr val="339966"/>
              </a:buClr>
            </a:pPr>
            <a:r>
              <a:rPr lang="en-US" dirty="0" smtClean="0"/>
              <a:t>takes time to recognize shock</a:t>
            </a:r>
          </a:p>
          <a:p>
            <a:pPr marL="798513" lvl="2" indent="-252413">
              <a:buClr>
                <a:srgbClr val="339966"/>
              </a:buClr>
            </a:pPr>
            <a:r>
              <a:rPr lang="en-US" dirty="0" smtClean="0"/>
              <a:t>takes time to implement policy, </a:t>
            </a:r>
            <a:br>
              <a:rPr lang="en-US" dirty="0" smtClean="0"/>
            </a:br>
            <a:r>
              <a:rPr lang="en-US" dirty="0" smtClean="0"/>
              <a:t>especially fiscal policy</a:t>
            </a:r>
          </a:p>
          <a:p>
            <a:pPr marL="225425" lvl="1" indent="0">
              <a:buFont typeface="Wingdings" pitchFamily="2" charset="2"/>
              <a:buNone/>
            </a:pPr>
            <a:r>
              <a:rPr lang="en-US" sz="2600" b="1" dirty="0" smtClean="0">
                <a:solidFill>
                  <a:srgbClr val="CC0000"/>
                </a:solidFill>
              </a:rPr>
              <a:t>outside lag</a:t>
            </a:r>
            <a:r>
              <a:rPr lang="en-US" sz="2600" dirty="0" smtClean="0"/>
              <a:t>:  </a:t>
            </a:r>
            <a:br>
              <a:rPr lang="en-US" sz="2600" dirty="0" smtClean="0"/>
            </a:br>
            <a:r>
              <a:rPr lang="en-US" sz="2600" dirty="0" smtClean="0"/>
              <a:t>the time it takes for policy to affect economy.</a:t>
            </a:r>
          </a:p>
        </p:txBody>
      </p:sp>
      <p:sp>
        <p:nvSpPr>
          <p:cNvPr id="36868" name="Text Box 4"/>
          <p:cNvSpPr txBox="1">
            <a:spLocks noChangeArrowheads="1"/>
          </p:cNvSpPr>
          <p:nvPr/>
        </p:nvSpPr>
        <p:spPr bwMode="auto">
          <a:xfrm>
            <a:off x="1017588" y="5167313"/>
            <a:ext cx="7696200" cy="107315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nchor="ctr" anchorCtr="1"/>
          <a:lstStyle/>
          <a:p>
            <a:pPr algn="ctr">
              <a:spcBef>
                <a:spcPct val="40000"/>
              </a:spcBef>
              <a:buSzPct val="110000"/>
              <a:buFont typeface="Wingdings" pitchFamily="2" charset="2"/>
              <a:buNone/>
              <a:defRPr/>
            </a:pPr>
            <a:r>
              <a:rPr lang="en-US" sz="2600" i="1" dirty="0"/>
              <a:t>If conditions change before policy’s impact is felt, </a:t>
            </a:r>
            <a:br>
              <a:rPr lang="en-US" sz="2600" i="1" dirty="0"/>
            </a:br>
            <a:r>
              <a:rPr lang="en-US" sz="2600" i="1" dirty="0"/>
              <a:t>the policy may destabilize the economy.</a:t>
            </a:r>
            <a:endParaRPr lang="en-US" sz="2400" i="1" dirty="0"/>
          </a:p>
        </p:txBody>
      </p:sp>
    </p:spTree>
    <p:extLst>
      <p:ext uri="{BB962C8B-B14F-4D97-AF65-F5344CB8AC3E}">
        <p14:creationId xmlns:p14="http://schemas.microsoft.com/office/powerpoint/2010/main" val="39403321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fade">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r>
              <a:rPr lang="en-US" smtClean="0"/>
              <a:t>Automatic stabilizers</a:t>
            </a:r>
          </a:p>
        </p:txBody>
      </p:sp>
      <p:sp>
        <p:nvSpPr>
          <p:cNvPr id="19459" name="Rectangle 7"/>
          <p:cNvSpPr>
            <a:spLocks noGrp="1" noChangeArrowheads="1"/>
          </p:cNvSpPr>
          <p:nvPr>
            <p:ph type="body" idx="1"/>
          </p:nvPr>
        </p:nvSpPr>
        <p:spPr>
          <a:xfrm>
            <a:off x="457200" y="1454150"/>
            <a:ext cx="8229600" cy="4976813"/>
          </a:xfrm>
        </p:spPr>
        <p:txBody>
          <a:bodyPr/>
          <a:lstStyle/>
          <a:p>
            <a:pPr>
              <a:lnSpc>
                <a:spcPct val="95000"/>
              </a:lnSpc>
            </a:pPr>
            <a:r>
              <a:rPr lang="en-US" sz="2700" smtClean="0"/>
              <a:t>definition:  </a:t>
            </a:r>
            <a:br>
              <a:rPr lang="en-US" sz="2700" smtClean="0"/>
            </a:br>
            <a:r>
              <a:rPr lang="en-US" sz="2700" smtClean="0"/>
              <a:t>policies that stimulate or depress the economy when necessary without any deliberate policy change.</a:t>
            </a:r>
          </a:p>
          <a:p>
            <a:pPr>
              <a:lnSpc>
                <a:spcPct val="95000"/>
              </a:lnSpc>
            </a:pPr>
            <a:r>
              <a:rPr lang="en-US" sz="2700" smtClean="0"/>
              <a:t>Designed to reduce the lags associated with stabilization policy.</a:t>
            </a:r>
          </a:p>
          <a:p>
            <a:pPr>
              <a:lnSpc>
                <a:spcPct val="95000"/>
              </a:lnSpc>
            </a:pPr>
            <a:r>
              <a:rPr lang="en-US" sz="2700" smtClean="0"/>
              <a:t>Examples:</a:t>
            </a:r>
          </a:p>
          <a:p>
            <a:pPr lvl="1">
              <a:lnSpc>
                <a:spcPct val="95000"/>
              </a:lnSpc>
            </a:pPr>
            <a:r>
              <a:rPr lang="en-US" smtClean="0"/>
              <a:t>income tax</a:t>
            </a:r>
          </a:p>
          <a:p>
            <a:pPr lvl="1">
              <a:lnSpc>
                <a:spcPct val="95000"/>
              </a:lnSpc>
            </a:pPr>
            <a:r>
              <a:rPr lang="en-US" smtClean="0"/>
              <a:t>unemployment insurance</a:t>
            </a:r>
          </a:p>
          <a:p>
            <a:pPr lvl="1">
              <a:lnSpc>
                <a:spcPct val="95000"/>
              </a:lnSpc>
            </a:pPr>
            <a:r>
              <a:rPr lang="en-US" smtClean="0"/>
              <a:t>welfare</a:t>
            </a:r>
          </a:p>
        </p:txBody>
      </p:sp>
    </p:spTree>
    <p:extLst>
      <p:ext uri="{BB962C8B-B14F-4D97-AF65-F5344CB8AC3E}">
        <p14:creationId xmlns:p14="http://schemas.microsoft.com/office/powerpoint/2010/main" val="15720871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Forecasting the macroeconomy</a:t>
            </a:r>
          </a:p>
        </p:txBody>
      </p:sp>
      <p:sp>
        <p:nvSpPr>
          <p:cNvPr id="20483" name="Rectangle 3"/>
          <p:cNvSpPr>
            <a:spLocks noGrp="1" noChangeArrowheads="1"/>
          </p:cNvSpPr>
          <p:nvPr>
            <p:ph type="body" idx="1"/>
          </p:nvPr>
        </p:nvSpPr>
        <p:spPr>
          <a:xfrm>
            <a:off x="573088" y="1500188"/>
            <a:ext cx="7772400" cy="4819650"/>
          </a:xfrm>
        </p:spPr>
        <p:txBody>
          <a:bodyPr/>
          <a:lstStyle/>
          <a:p>
            <a:pPr marL="0" indent="0">
              <a:buFont typeface="Wingdings" pitchFamily="2" charset="2"/>
              <a:buNone/>
            </a:pPr>
            <a:r>
              <a:rPr lang="en-US" sz="2700" dirty="0" smtClean="0"/>
              <a:t>Because policies act with lags, policymakers must predict future conditions.</a:t>
            </a:r>
          </a:p>
          <a:p>
            <a:pPr marL="0" indent="0">
              <a:spcBef>
                <a:spcPct val="35000"/>
              </a:spcBef>
              <a:buFont typeface="Wingdings" pitchFamily="2" charset="2"/>
              <a:buNone/>
            </a:pPr>
            <a:r>
              <a:rPr lang="en-US" sz="2700" dirty="0" smtClean="0"/>
              <a:t>Two ways economists generate forecasts:</a:t>
            </a:r>
          </a:p>
          <a:p>
            <a:pPr marL="342900" lvl="1" indent="-228600">
              <a:spcBef>
                <a:spcPct val="15000"/>
              </a:spcBef>
              <a:buSzTx/>
            </a:pPr>
            <a:r>
              <a:rPr lang="en-US" i="1" dirty="0" smtClean="0">
                <a:solidFill>
                  <a:srgbClr val="0000FF"/>
                </a:solidFill>
              </a:rPr>
              <a:t>Leading economic indicators (LEI)</a:t>
            </a:r>
            <a:r>
              <a:rPr lang="en-US" dirty="0" smtClean="0">
                <a:solidFill>
                  <a:srgbClr val="0000FF"/>
                </a:solidFill>
              </a:rPr>
              <a:t/>
            </a:r>
            <a:br>
              <a:rPr lang="en-US" dirty="0" smtClean="0">
                <a:solidFill>
                  <a:srgbClr val="0000FF"/>
                </a:solidFill>
              </a:rPr>
            </a:br>
            <a:r>
              <a:rPr lang="en-US" dirty="0" smtClean="0"/>
              <a:t>data series that fluctuate in advance of the economy</a:t>
            </a:r>
          </a:p>
          <a:p>
            <a:pPr marL="342900" lvl="1" indent="-228600">
              <a:spcBef>
                <a:spcPct val="15000"/>
              </a:spcBef>
              <a:buSzTx/>
            </a:pPr>
            <a:r>
              <a:rPr lang="en-US" i="1" dirty="0" err="1" smtClean="0">
                <a:solidFill>
                  <a:srgbClr val="0000FF"/>
                </a:solidFill>
              </a:rPr>
              <a:t>Macroeconometric</a:t>
            </a:r>
            <a:r>
              <a:rPr lang="en-US" i="1" dirty="0" smtClean="0">
                <a:solidFill>
                  <a:srgbClr val="0000FF"/>
                </a:solidFill>
              </a:rPr>
              <a:t> models</a:t>
            </a:r>
            <a:br>
              <a:rPr lang="en-US" i="1" dirty="0" smtClean="0">
                <a:solidFill>
                  <a:srgbClr val="0000FF"/>
                </a:solidFill>
              </a:rPr>
            </a:br>
            <a:r>
              <a:rPr lang="en-US" dirty="0" smtClean="0"/>
              <a:t>Large-scale models with estimated parameters that can be used to forecast the response of endogenous variables to shocks and policies</a:t>
            </a:r>
          </a:p>
        </p:txBody>
      </p:sp>
    </p:spTree>
    <p:extLst>
      <p:ext uri="{BB962C8B-B14F-4D97-AF65-F5344CB8AC3E}">
        <p14:creationId xmlns:p14="http://schemas.microsoft.com/office/powerpoint/2010/main" val="7425533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2327</TotalTime>
  <Words>2082</Words>
  <Application>Microsoft Macintosh PowerPoint</Application>
  <PresentationFormat>On-screen Show (4:3)</PresentationFormat>
  <Paragraphs>236</Paragraphs>
  <Slides>32</Slides>
  <Notes>32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14_Default Design</vt:lpstr>
      <vt:lpstr>15_Default Design</vt:lpstr>
      <vt:lpstr>PowerPoint Presentation</vt:lpstr>
      <vt:lpstr>IN THIS CHAPTER, YOU WILL LEARN:</vt:lpstr>
      <vt:lpstr>Question 1:</vt:lpstr>
      <vt:lpstr>Growth rate of U.S. real GDP</vt:lpstr>
      <vt:lpstr>Increase in unemployment during recessions</vt:lpstr>
      <vt:lpstr>Arguments for active policy</vt:lpstr>
      <vt:lpstr>Arguments against active policy</vt:lpstr>
      <vt:lpstr>Automatic stabilizers</vt:lpstr>
      <vt:lpstr>Forecasting the macroeconomy</vt:lpstr>
      <vt:lpstr>The LEI index and real GDP, 1960s</vt:lpstr>
      <vt:lpstr>The LEI index and real GDP, 1970s</vt:lpstr>
      <vt:lpstr>The LEI index and real GDP, 1980s</vt:lpstr>
      <vt:lpstr>The LEI index and real GDP, 1990s</vt:lpstr>
      <vt:lpstr>Mistakes forecasting the 1982 recession</vt:lpstr>
      <vt:lpstr>Forecasting the macroeconomy</vt:lpstr>
      <vt:lpstr>The Lucas critique</vt:lpstr>
      <vt:lpstr>An example of the Lucas critique</vt:lpstr>
      <vt:lpstr>The Jury’s out…</vt:lpstr>
      <vt:lpstr>Question 2:</vt:lpstr>
      <vt:lpstr>Rules and discretion:   Basic concepts</vt:lpstr>
      <vt:lpstr>Arguments for rules</vt:lpstr>
      <vt:lpstr>Arguments for rules</vt:lpstr>
      <vt:lpstr>Examples of time inconsistency</vt:lpstr>
      <vt:lpstr>Examples of time inconsistency</vt:lpstr>
      <vt:lpstr>Examples of time inconsistency</vt:lpstr>
      <vt:lpstr>Monetary policy rules  </vt:lpstr>
      <vt:lpstr>Monetary policy rules  </vt:lpstr>
      <vt:lpstr>Monetary policy rules  </vt:lpstr>
      <vt:lpstr>Central bank independence</vt:lpstr>
      <vt:lpstr>Inflation and central bank independence</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221</cp:revision>
  <dcterms:created xsi:type="dcterms:W3CDTF">2006-04-29T00:50:43Z</dcterms:created>
  <dcterms:modified xsi:type="dcterms:W3CDTF">2015-05-28T16:10:02Z</dcterms:modified>
</cp:coreProperties>
</file>