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6.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37"/>
  </p:notesMasterIdLst>
  <p:sldIdLst>
    <p:sldId id="374" r:id="rId2"/>
    <p:sldId id="377" r:id="rId3"/>
    <p:sldId id="409"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1" r:id="rId33"/>
    <p:sldId id="378" r:id="rId34"/>
    <p:sldId id="406" r:id="rId35"/>
    <p:sldId id="407"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81257" autoAdjust="0"/>
  </p:normalViewPr>
  <p:slideViewPr>
    <p:cSldViewPr snapToGrid="0">
      <p:cViewPr>
        <p:scale>
          <a:sx n="90" d="100"/>
          <a:sy n="90" d="100"/>
        </p:scale>
        <p:origin x="-1368" y="-7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43" d="100"/>
          <a:sy n="143" d="100"/>
        </p:scale>
        <p:origin x="-1520" y="1448"/>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Powerpoints%20Set%202\Chapter%2019\Ratio%20of%20U.S.%20govt%20debt%20to%20GDP%20(2015).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Ron\Documents\My%20Dropbox\!%20Mankiw-Ball%20Hybrid\data\LTBO-201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roncron:Dropbox:MANKIW-WORTH:Mankiw%20IM%209e%20(2015):Chap19%20Medicare,%20SS%20spending,%20pct%20of%20GDP.xlsx"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Ron\Documents\My%20Dropbox\!%20Mankiw-Ball%20Hybrid\data\LTBO-201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ronaldcronovich:Dropbox:MANKIW-WORTH:Mankiw%20IM%208e:PPT-Mankiw%20Intermediate%20(2013):Data%20Files:possible%20data%20for%20chapter%2019%20slide%2017%20-%20DataUnderlyingFigures_0-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jacinto\Desktop\Powerpoints\Powerpoints%20Set%202\Chapter%2019\Slide%2036-37%20(Inflation%20Treasury%20Bond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704292660032079"/>
          <c:y val="0.0304818079887944"/>
          <c:w val="0.891926058070866"/>
          <c:h val="0.893646151866837"/>
        </c:manualLayout>
      </c:layout>
      <c:scatterChart>
        <c:scatterStyle val="lineMarker"/>
        <c:varyColors val="0"/>
        <c:ser>
          <c:idx val="0"/>
          <c:order val="0"/>
          <c:tx>
            <c:strRef>
              <c:f>Sheet1!$B$3</c:f>
              <c:strCache>
                <c:ptCount val="1"/>
                <c:pt idx="0">
                  <c:v>debt / GDP</c:v>
                </c:pt>
              </c:strCache>
            </c:strRef>
          </c:tx>
          <c:spPr>
            <a:ln w="38100" cap="rnd">
              <a:solidFill>
                <a:srgbClr val="FF0000"/>
              </a:solidFill>
              <a:round/>
            </a:ln>
            <a:effectLst/>
          </c:spPr>
          <c:marker>
            <c:symbol val="none"/>
          </c:marker>
          <c:xVal>
            <c:numRef>
              <c:f>Sheet1!$A$4:$A$227</c:f>
              <c:numCache>
                <c:formatCode>General</c:formatCode>
                <c:ptCount val="224"/>
                <c:pt idx="0">
                  <c:v>1791.0</c:v>
                </c:pt>
                <c:pt idx="1">
                  <c:v>1792.0</c:v>
                </c:pt>
                <c:pt idx="2">
                  <c:v>1793.0</c:v>
                </c:pt>
                <c:pt idx="3">
                  <c:v>1794.0</c:v>
                </c:pt>
                <c:pt idx="4">
                  <c:v>1795.0</c:v>
                </c:pt>
                <c:pt idx="5">
                  <c:v>1796.0</c:v>
                </c:pt>
                <c:pt idx="6">
                  <c:v>1797.0</c:v>
                </c:pt>
                <c:pt idx="7">
                  <c:v>1798.0</c:v>
                </c:pt>
                <c:pt idx="8">
                  <c:v>1799.0</c:v>
                </c:pt>
                <c:pt idx="9">
                  <c:v>1800.0</c:v>
                </c:pt>
                <c:pt idx="10">
                  <c:v>1801.0</c:v>
                </c:pt>
                <c:pt idx="11">
                  <c:v>1802.0</c:v>
                </c:pt>
                <c:pt idx="12">
                  <c:v>1803.0</c:v>
                </c:pt>
                <c:pt idx="13">
                  <c:v>1804.0</c:v>
                </c:pt>
                <c:pt idx="14">
                  <c:v>1805.0</c:v>
                </c:pt>
                <c:pt idx="15">
                  <c:v>1806.0</c:v>
                </c:pt>
                <c:pt idx="16">
                  <c:v>1807.0</c:v>
                </c:pt>
                <c:pt idx="17">
                  <c:v>1808.0</c:v>
                </c:pt>
                <c:pt idx="18">
                  <c:v>1809.0</c:v>
                </c:pt>
                <c:pt idx="19">
                  <c:v>1810.0</c:v>
                </c:pt>
                <c:pt idx="20">
                  <c:v>1811.0</c:v>
                </c:pt>
                <c:pt idx="21">
                  <c:v>1812.0</c:v>
                </c:pt>
                <c:pt idx="22">
                  <c:v>1813.0</c:v>
                </c:pt>
                <c:pt idx="23">
                  <c:v>1814.0</c:v>
                </c:pt>
                <c:pt idx="24">
                  <c:v>1815.0</c:v>
                </c:pt>
                <c:pt idx="25">
                  <c:v>1816.0</c:v>
                </c:pt>
                <c:pt idx="26">
                  <c:v>1817.0</c:v>
                </c:pt>
                <c:pt idx="27">
                  <c:v>1818.0</c:v>
                </c:pt>
                <c:pt idx="28">
                  <c:v>1819.0</c:v>
                </c:pt>
                <c:pt idx="29">
                  <c:v>1820.0</c:v>
                </c:pt>
                <c:pt idx="30">
                  <c:v>1821.0</c:v>
                </c:pt>
                <c:pt idx="31">
                  <c:v>1822.0</c:v>
                </c:pt>
                <c:pt idx="32">
                  <c:v>1823.0</c:v>
                </c:pt>
                <c:pt idx="33">
                  <c:v>1824.0</c:v>
                </c:pt>
                <c:pt idx="34">
                  <c:v>1825.0</c:v>
                </c:pt>
                <c:pt idx="35">
                  <c:v>1826.0</c:v>
                </c:pt>
                <c:pt idx="36">
                  <c:v>1827.0</c:v>
                </c:pt>
                <c:pt idx="37">
                  <c:v>1828.0</c:v>
                </c:pt>
                <c:pt idx="38">
                  <c:v>1829.0</c:v>
                </c:pt>
                <c:pt idx="39">
                  <c:v>1830.0</c:v>
                </c:pt>
                <c:pt idx="40">
                  <c:v>1831.0</c:v>
                </c:pt>
                <c:pt idx="41">
                  <c:v>1832.0</c:v>
                </c:pt>
                <c:pt idx="42">
                  <c:v>1833.0</c:v>
                </c:pt>
                <c:pt idx="43">
                  <c:v>1834.0</c:v>
                </c:pt>
                <c:pt idx="44">
                  <c:v>1835.0</c:v>
                </c:pt>
                <c:pt idx="45">
                  <c:v>1836.0</c:v>
                </c:pt>
                <c:pt idx="46">
                  <c:v>1837.0</c:v>
                </c:pt>
                <c:pt idx="47">
                  <c:v>1838.0</c:v>
                </c:pt>
                <c:pt idx="48">
                  <c:v>1839.0</c:v>
                </c:pt>
                <c:pt idx="49">
                  <c:v>1840.0</c:v>
                </c:pt>
                <c:pt idx="50">
                  <c:v>1841.0</c:v>
                </c:pt>
                <c:pt idx="51">
                  <c:v>1842.0</c:v>
                </c:pt>
                <c:pt idx="52">
                  <c:v>1843.0</c:v>
                </c:pt>
                <c:pt idx="53">
                  <c:v>1844.0</c:v>
                </c:pt>
                <c:pt idx="54">
                  <c:v>1845.0</c:v>
                </c:pt>
                <c:pt idx="55">
                  <c:v>1846.0</c:v>
                </c:pt>
                <c:pt idx="56">
                  <c:v>1847.0</c:v>
                </c:pt>
                <c:pt idx="57">
                  <c:v>1848.0</c:v>
                </c:pt>
                <c:pt idx="58">
                  <c:v>1849.0</c:v>
                </c:pt>
                <c:pt idx="59">
                  <c:v>1850.0</c:v>
                </c:pt>
                <c:pt idx="60">
                  <c:v>1851.0</c:v>
                </c:pt>
                <c:pt idx="61">
                  <c:v>1852.0</c:v>
                </c:pt>
                <c:pt idx="62">
                  <c:v>1853.0</c:v>
                </c:pt>
                <c:pt idx="63">
                  <c:v>1854.0</c:v>
                </c:pt>
                <c:pt idx="64">
                  <c:v>1855.0</c:v>
                </c:pt>
                <c:pt idx="65">
                  <c:v>1856.0</c:v>
                </c:pt>
                <c:pt idx="66">
                  <c:v>1857.0</c:v>
                </c:pt>
                <c:pt idx="67">
                  <c:v>1858.0</c:v>
                </c:pt>
                <c:pt idx="68">
                  <c:v>1859.0</c:v>
                </c:pt>
                <c:pt idx="69">
                  <c:v>1860.0</c:v>
                </c:pt>
                <c:pt idx="70">
                  <c:v>1861.0</c:v>
                </c:pt>
                <c:pt idx="71">
                  <c:v>1862.0</c:v>
                </c:pt>
                <c:pt idx="72">
                  <c:v>1863.0</c:v>
                </c:pt>
                <c:pt idx="73">
                  <c:v>1864.0</c:v>
                </c:pt>
                <c:pt idx="74">
                  <c:v>1865.0</c:v>
                </c:pt>
                <c:pt idx="75">
                  <c:v>1866.0</c:v>
                </c:pt>
                <c:pt idx="76">
                  <c:v>1867.0</c:v>
                </c:pt>
                <c:pt idx="77">
                  <c:v>1868.0</c:v>
                </c:pt>
                <c:pt idx="78">
                  <c:v>1869.0</c:v>
                </c:pt>
                <c:pt idx="79">
                  <c:v>1870.0</c:v>
                </c:pt>
                <c:pt idx="80">
                  <c:v>1871.0</c:v>
                </c:pt>
                <c:pt idx="81">
                  <c:v>1872.0</c:v>
                </c:pt>
                <c:pt idx="82">
                  <c:v>1873.0</c:v>
                </c:pt>
                <c:pt idx="83">
                  <c:v>1874.0</c:v>
                </c:pt>
                <c:pt idx="84">
                  <c:v>1875.0</c:v>
                </c:pt>
                <c:pt idx="85">
                  <c:v>1876.0</c:v>
                </c:pt>
                <c:pt idx="86">
                  <c:v>1877.0</c:v>
                </c:pt>
                <c:pt idx="87">
                  <c:v>1878.0</c:v>
                </c:pt>
                <c:pt idx="88">
                  <c:v>1879.0</c:v>
                </c:pt>
                <c:pt idx="89">
                  <c:v>1880.0</c:v>
                </c:pt>
                <c:pt idx="90">
                  <c:v>1881.0</c:v>
                </c:pt>
                <c:pt idx="91">
                  <c:v>1882.0</c:v>
                </c:pt>
                <c:pt idx="92">
                  <c:v>1883.0</c:v>
                </c:pt>
                <c:pt idx="93">
                  <c:v>1884.0</c:v>
                </c:pt>
                <c:pt idx="94">
                  <c:v>1885.0</c:v>
                </c:pt>
                <c:pt idx="95">
                  <c:v>1886.0</c:v>
                </c:pt>
                <c:pt idx="96">
                  <c:v>1887.0</c:v>
                </c:pt>
                <c:pt idx="97">
                  <c:v>1888.0</c:v>
                </c:pt>
                <c:pt idx="98">
                  <c:v>1889.0</c:v>
                </c:pt>
                <c:pt idx="99">
                  <c:v>1890.0</c:v>
                </c:pt>
                <c:pt idx="100">
                  <c:v>1891.0</c:v>
                </c:pt>
                <c:pt idx="101">
                  <c:v>1892.0</c:v>
                </c:pt>
                <c:pt idx="102">
                  <c:v>1893.0</c:v>
                </c:pt>
                <c:pt idx="103">
                  <c:v>1894.0</c:v>
                </c:pt>
                <c:pt idx="104">
                  <c:v>1895.0</c:v>
                </c:pt>
                <c:pt idx="105">
                  <c:v>1896.0</c:v>
                </c:pt>
                <c:pt idx="106">
                  <c:v>1897.0</c:v>
                </c:pt>
                <c:pt idx="107">
                  <c:v>1898.0</c:v>
                </c:pt>
                <c:pt idx="108">
                  <c:v>1899.0</c:v>
                </c:pt>
                <c:pt idx="109">
                  <c:v>1900.0</c:v>
                </c:pt>
                <c:pt idx="110">
                  <c:v>1901.0</c:v>
                </c:pt>
                <c:pt idx="111">
                  <c:v>1902.0</c:v>
                </c:pt>
                <c:pt idx="112">
                  <c:v>1903.0</c:v>
                </c:pt>
                <c:pt idx="113">
                  <c:v>1904.0</c:v>
                </c:pt>
                <c:pt idx="114">
                  <c:v>1905.0</c:v>
                </c:pt>
                <c:pt idx="115">
                  <c:v>1906.0</c:v>
                </c:pt>
                <c:pt idx="116">
                  <c:v>1907.0</c:v>
                </c:pt>
                <c:pt idx="117">
                  <c:v>1908.0</c:v>
                </c:pt>
                <c:pt idx="118">
                  <c:v>1909.0</c:v>
                </c:pt>
                <c:pt idx="119">
                  <c:v>1910.0</c:v>
                </c:pt>
                <c:pt idx="120">
                  <c:v>1911.0</c:v>
                </c:pt>
                <c:pt idx="121">
                  <c:v>1912.0</c:v>
                </c:pt>
                <c:pt idx="122">
                  <c:v>1913.0</c:v>
                </c:pt>
                <c:pt idx="123">
                  <c:v>1914.0</c:v>
                </c:pt>
                <c:pt idx="124">
                  <c:v>1915.0</c:v>
                </c:pt>
                <c:pt idx="125">
                  <c:v>1916.0</c:v>
                </c:pt>
                <c:pt idx="126">
                  <c:v>1917.0</c:v>
                </c:pt>
                <c:pt idx="127">
                  <c:v>1918.0</c:v>
                </c:pt>
                <c:pt idx="128">
                  <c:v>1919.0</c:v>
                </c:pt>
                <c:pt idx="129">
                  <c:v>1920.0</c:v>
                </c:pt>
                <c:pt idx="130">
                  <c:v>1921.0</c:v>
                </c:pt>
                <c:pt idx="131">
                  <c:v>1922.0</c:v>
                </c:pt>
                <c:pt idx="132">
                  <c:v>1923.0</c:v>
                </c:pt>
                <c:pt idx="133">
                  <c:v>1924.0</c:v>
                </c:pt>
                <c:pt idx="134">
                  <c:v>1925.0</c:v>
                </c:pt>
                <c:pt idx="135">
                  <c:v>1926.0</c:v>
                </c:pt>
                <c:pt idx="136">
                  <c:v>1927.0</c:v>
                </c:pt>
                <c:pt idx="137">
                  <c:v>1928.0</c:v>
                </c:pt>
                <c:pt idx="138">
                  <c:v>1929.0</c:v>
                </c:pt>
                <c:pt idx="139">
                  <c:v>1930.0</c:v>
                </c:pt>
                <c:pt idx="140">
                  <c:v>1931.0</c:v>
                </c:pt>
                <c:pt idx="141">
                  <c:v>1932.0</c:v>
                </c:pt>
                <c:pt idx="142">
                  <c:v>1933.0</c:v>
                </c:pt>
                <c:pt idx="143">
                  <c:v>1934.0</c:v>
                </c:pt>
                <c:pt idx="144">
                  <c:v>1935.0</c:v>
                </c:pt>
                <c:pt idx="145">
                  <c:v>1936.0</c:v>
                </c:pt>
                <c:pt idx="146">
                  <c:v>1937.0</c:v>
                </c:pt>
                <c:pt idx="147">
                  <c:v>1938.0</c:v>
                </c:pt>
                <c:pt idx="148">
                  <c:v>1939.0</c:v>
                </c:pt>
                <c:pt idx="149">
                  <c:v>1940.0</c:v>
                </c:pt>
                <c:pt idx="150">
                  <c:v>1941.0</c:v>
                </c:pt>
                <c:pt idx="151">
                  <c:v>1942.0</c:v>
                </c:pt>
                <c:pt idx="152">
                  <c:v>1943.0</c:v>
                </c:pt>
                <c:pt idx="153">
                  <c:v>1944.0</c:v>
                </c:pt>
                <c:pt idx="154">
                  <c:v>1945.0</c:v>
                </c:pt>
                <c:pt idx="155">
                  <c:v>1946.0</c:v>
                </c:pt>
                <c:pt idx="156">
                  <c:v>1947.0</c:v>
                </c:pt>
                <c:pt idx="157">
                  <c:v>1948.0</c:v>
                </c:pt>
                <c:pt idx="158">
                  <c:v>1949.0</c:v>
                </c:pt>
                <c:pt idx="159">
                  <c:v>1950.0</c:v>
                </c:pt>
                <c:pt idx="160">
                  <c:v>1951.0</c:v>
                </c:pt>
                <c:pt idx="161">
                  <c:v>1952.0</c:v>
                </c:pt>
                <c:pt idx="162">
                  <c:v>1953.0</c:v>
                </c:pt>
                <c:pt idx="163">
                  <c:v>1954.0</c:v>
                </c:pt>
                <c:pt idx="164">
                  <c:v>1955.0</c:v>
                </c:pt>
                <c:pt idx="165">
                  <c:v>1956.0</c:v>
                </c:pt>
                <c:pt idx="166">
                  <c:v>1957.0</c:v>
                </c:pt>
                <c:pt idx="167">
                  <c:v>1958.0</c:v>
                </c:pt>
                <c:pt idx="168">
                  <c:v>1959.0</c:v>
                </c:pt>
                <c:pt idx="169">
                  <c:v>1960.0</c:v>
                </c:pt>
                <c:pt idx="170">
                  <c:v>1961.0</c:v>
                </c:pt>
                <c:pt idx="171">
                  <c:v>1962.0</c:v>
                </c:pt>
                <c:pt idx="172">
                  <c:v>1963.0</c:v>
                </c:pt>
                <c:pt idx="173">
                  <c:v>1964.0</c:v>
                </c:pt>
                <c:pt idx="174">
                  <c:v>1965.0</c:v>
                </c:pt>
                <c:pt idx="175">
                  <c:v>1966.0</c:v>
                </c:pt>
                <c:pt idx="176">
                  <c:v>1967.0</c:v>
                </c:pt>
                <c:pt idx="177">
                  <c:v>1968.0</c:v>
                </c:pt>
                <c:pt idx="178">
                  <c:v>1969.0</c:v>
                </c:pt>
                <c:pt idx="179">
                  <c:v>1970.0</c:v>
                </c:pt>
                <c:pt idx="180">
                  <c:v>1971.0</c:v>
                </c:pt>
                <c:pt idx="181">
                  <c:v>1972.0</c:v>
                </c:pt>
                <c:pt idx="182">
                  <c:v>1973.0</c:v>
                </c:pt>
                <c:pt idx="183">
                  <c:v>1974.0</c:v>
                </c:pt>
                <c:pt idx="184">
                  <c:v>1975.0</c:v>
                </c:pt>
                <c:pt idx="185">
                  <c:v>1976.0</c:v>
                </c:pt>
                <c:pt idx="186">
                  <c:v>1977.0</c:v>
                </c:pt>
                <c:pt idx="187">
                  <c:v>1978.0</c:v>
                </c:pt>
                <c:pt idx="188">
                  <c:v>1979.0</c:v>
                </c:pt>
                <c:pt idx="189">
                  <c:v>1980.0</c:v>
                </c:pt>
                <c:pt idx="190">
                  <c:v>1981.0</c:v>
                </c:pt>
                <c:pt idx="191">
                  <c:v>1982.0</c:v>
                </c:pt>
                <c:pt idx="192">
                  <c:v>1983.0</c:v>
                </c:pt>
                <c:pt idx="193">
                  <c:v>1984.0</c:v>
                </c:pt>
                <c:pt idx="194">
                  <c:v>1985.0</c:v>
                </c:pt>
                <c:pt idx="195">
                  <c:v>1986.0</c:v>
                </c:pt>
                <c:pt idx="196">
                  <c:v>1987.0</c:v>
                </c:pt>
                <c:pt idx="197">
                  <c:v>1988.0</c:v>
                </c:pt>
                <c:pt idx="198">
                  <c:v>1989.0</c:v>
                </c:pt>
                <c:pt idx="199">
                  <c:v>1990.0</c:v>
                </c:pt>
                <c:pt idx="200">
                  <c:v>1991.0</c:v>
                </c:pt>
                <c:pt idx="201">
                  <c:v>1992.0</c:v>
                </c:pt>
                <c:pt idx="202">
                  <c:v>1993.0</c:v>
                </c:pt>
                <c:pt idx="203">
                  <c:v>1994.0</c:v>
                </c:pt>
                <c:pt idx="204">
                  <c:v>1995.0</c:v>
                </c:pt>
                <c:pt idx="205">
                  <c:v>1996.0</c:v>
                </c:pt>
                <c:pt idx="206">
                  <c:v>1997.0</c:v>
                </c:pt>
                <c:pt idx="207">
                  <c:v>1998.0</c:v>
                </c:pt>
                <c:pt idx="208">
                  <c:v>1999.0</c:v>
                </c:pt>
                <c:pt idx="209">
                  <c:v>2000.0</c:v>
                </c:pt>
                <c:pt idx="210">
                  <c:v>2001.0</c:v>
                </c:pt>
                <c:pt idx="211">
                  <c:v>2002.0</c:v>
                </c:pt>
                <c:pt idx="212">
                  <c:v>2003.0</c:v>
                </c:pt>
                <c:pt idx="213">
                  <c:v>2004.0</c:v>
                </c:pt>
                <c:pt idx="214">
                  <c:v>2005.0</c:v>
                </c:pt>
                <c:pt idx="215">
                  <c:v>2006.0</c:v>
                </c:pt>
                <c:pt idx="216">
                  <c:v>2007.0</c:v>
                </c:pt>
                <c:pt idx="217">
                  <c:v>2008.0</c:v>
                </c:pt>
                <c:pt idx="218">
                  <c:v>2009.0</c:v>
                </c:pt>
                <c:pt idx="219">
                  <c:v>2010.0</c:v>
                </c:pt>
                <c:pt idx="220">
                  <c:v>2011.0</c:v>
                </c:pt>
                <c:pt idx="221">
                  <c:v>2012.0</c:v>
                </c:pt>
                <c:pt idx="222">
                  <c:v>2013.0</c:v>
                </c:pt>
                <c:pt idx="223">
                  <c:v>2014.0</c:v>
                </c:pt>
              </c:numCache>
            </c:numRef>
          </c:xVal>
          <c:yVal>
            <c:numRef>
              <c:f>Sheet1!$B$4:$B$227</c:f>
              <c:numCache>
                <c:formatCode>General</c:formatCode>
                <c:ptCount val="224"/>
                <c:pt idx="0">
                  <c:v>0.42</c:v>
                </c:pt>
                <c:pt idx="1">
                  <c:v>0.399</c:v>
                </c:pt>
                <c:pt idx="2">
                  <c:v>0.359</c:v>
                </c:pt>
                <c:pt idx="3">
                  <c:v>0.313</c:v>
                </c:pt>
                <c:pt idx="4">
                  <c:v>0.268</c:v>
                </c:pt>
                <c:pt idx="5">
                  <c:v>0.241</c:v>
                </c:pt>
                <c:pt idx="6">
                  <c:v>0.243</c:v>
                </c:pt>
                <c:pt idx="7">
                  <c:v>0.234</c:v>
                </c:pt>
                <c:pt idx="8">
                  <c:v>0.222</c:v>
                </c:pt>
                <c:pt idx="9">
                  <c:v>0.22</c:v>
                </c:pt>
                <c:pt idx="10">
                  <c:v>0.194</c:v>
                </c:pt>
                <c:pt idx="11">
                  <c:v>0.204</c:v>
                </c:pt>
                <c:pt idx="12">
                  <c:v>0.202</c:v>
                </c:pt>
                <c:pt idx="13">
                  <c:v>0.19</c:v>
                </c:pt>
                <c:pt idx="14">
                  <c:v>0.159</c:v>
                </c:pt>
                <c:pt idx="15">
                  <c:v>0.147</c:v>
                </c:pt>
                <c:pt idx="16">
                  <c:v>0.136</c:v>
                </c:pt>
                <c:pt idx="17">
                  <c:v>0.131</c:v>
                </c:pt>
                <c:pt idx="18">
                  <c:v>0.104</c:v>
                </c:pt>
                <c:pt idx="19">
                  <c:v>0.088</c:v>
                </c:pt>
                <c:pt idx="20">
                  <c:v>0.08</c:v>
                </c:pt>
                <c:pt idx="21">
                  <c:v>0.084</c:v>
                </c:pt>
                <c:pt idx="22">
                  <c:v>0.095</c:v>
                </c:pt>
                <c:pt idx="23">
                  <c:v>0.107</c:v>
                </c:pt>
                <c:pt idx="24">
                  <c:v>0.128</c:v>
                </c:pt>
                <c:pt idx="25">
                  <c:v>0.138</c:v>
                </c:pt>
                <c:pt idx="26">
                  <c:v>0.122</c:v>
                </c:pt>
                <c:pt idx="27">
                  <c:v>0.105</c:v>
                </c:pt>
                <c:pt idx="28">
                  <c:v>0.111</c:v>
                </c:pt>
                <c:pt idx="29">
                  <c:v>0.122</c:v>
                </c:pt>
                <c:pt idx="30">
                  <c:v>0.13</c:v>
                </c:pt>
                <c:pt idx="31">
                  <c:v>0.118</c:v>
                </c:pt>
                <c:pt idx="32">
                  <c:v>0.118</c:v>
                </c:pt>
                <c:pt idx="33">
                  <c:v>0.111</c:v>
                </c:pt>
                <c:pt idx="34">
                  <c:v>0.093</c:v>
                </c:pt>
                <c:pt idx="35">
                  <c:v>0.091</c:v>
                </c:pt>
                <c:pt idx="36">
                  <c:v>0.082</c:v>
                </c:pt>
                <c:pt idx="37">
                  <c:v>0.07</c:v>
                </c:pt>
                <c:pt idx="38">
                  <c:v>0.058</c:v>
                </c:pt>
                <c:pt idx="39">
                  <c:v>0.048</c:v>
                </c:pt>
                <c:pt idx="40">
                  <c:v>0.032</c:v>
                </c:pt>
                <c:pt idx="41">
                  <c:v>0.015</c:v>
                </c:pt>
                <c:pt idx="42">
                  <c:v>0.005</c:v>
                </c:pt>
                <c:pt idx="43">
                  <c:v>0.002</c:v>
                </c:pt>
                <c:pt idx="44">
                  <c:v>3.0E-5</c:v>
                </c:pt>
                <c:pt idx="45">
                  <c:v>0.0</c:v>
                </c:pt>
                <c:pt idx="46">
                  <c:v>0.001</c:v>
                </c:pt>
                <c:pt idx="47">
                  <c:v>0.004</c:v>
                </c:pt>
                <c:pt idx="48">
                  <c:v>0.004</c:v>
                </c:pt>
                <c:pt idx="49">
                  <c:v>0.003</c:v>
                </c:pt>
                <c:pt idx="50">
                  <c:v>0.006</c:v>
                </c:pt>
                <c:pt idx="51">
                  <c:v>0.016</c:v>
                </c:pt>
                <c:pt idx="52">
                  <c:v>0.02</c:v>
                </c:pt>
                <c:pt idx="53">
                  <c:v>0.013</c:v>
                </c:pt>
                <c:pt idx="54">
                  <c:v>0.01</c:v>
                </c:pt>
                <c:pt idx="55">
                  <c:v>0.015</c:v>
                </c:pt>
                <c:pt idx="56">
                  <c:v>0.021</c:v>
                </c:pt>
                <c:pt idx="57">
                  <c:v>0.029</c:v>
                </c:pt>
                <c:pt idx="58">
                  <c:v>0.032</c:v>
                </c:pt>
                <c:pt idx="59">
                  <c:v>0.029</c:v>
                </c:pt>
                <c:pt idx="60">
                  <c:v>0.029</c:v>
                </c:pt>
                <c:pt idx="61">
                  <c:v>0.026</c:v>
                </c:pt>
                <c:pt idx="62">
                  <c:v>0.019</c:v>
                </c:pt>
                <c:pt idx="63">
                  <c:v>0.013</c:v>
                </c:pt>
                <c:pt idx="64">
                  <c:v>0.011</c:v>
                </c:pt>
                <c:pt idx="65">
                  <c:v>0.009</c:v>
                </c:pt>
                <c:pt idx="66">
                  <c:v>0.01</c:v>
                </c:pt>
                <c:pt idx="67">
                  <c:v>0.016</c:v>
                </c:pt>
                <c:pt idx="68">
                  <c:v>0.018</c:v>
                </c:pt>
                <c:pt idx="69">
                  <c:v>0.022</c:v>
                </c:pt>
                <c:pt idx="70">
                  <c:v>0.084</c:v>
                </c:pt>
                <c:pt idx="71">
                  <c:v>0.194</c:v>
                </c:pt>
                <c:pt idx="72">
                  <c:v>0.271</c:v>
                </c:pt>
                <c:pt idx="73">
                  <c:v>0.287</c:v>
                </c:pt>
                <c:pt idx="74">
                  <c:v>0.344</c:v>
                </c:pt>
                <c:pt idx="75">
                  <c:v>0.345</c:v>
                </c:pt>
                <c:pt idx="76">
                  <c:v>0.341</c:v>
                </c:pt>
                <c:pt idx="77">
                  <c:v>0.328</c:v>
                </c:pt>
                <c:pt idx="78">
                  <c:v>0.318</c:v>
                </c:pt>
                <c:pt idx="79">
                  <c:v>0.319</c:v>
                </c:pt>
                <c:pt idx="80">
                  <c:v>0.298</c:v>
                </c:pt>
                <c:pt idx="81">
                  <c:v>0.255</c:v>
                </c:pt>
                <c:pt idx="82">
                  <c:v>0.241</c:v>
                </c:pt>
                <c:pt idx="83">
                  <c:v>0.242</c:v>
                </c:pt>
                <c:pt idx="84">
                  <c:v>0.243</c:v>
                </c:pt>
                <c:pt idx="85">
                  <c:v>0.235</c:v>
                </c:pt>
                <c:pt idx="86">
                  <c:v>0.232</c:v>
                </c:pt>
                <c:pt idx="87">
                  <c:v>0.243</c:v>
                </c:pt>
                <c:pt idx="88">
                  <c:v>0.231</c:v>
                </c:pt>
                <c:pt idx="89">
                  <c:v>0.178</c:v>
                </c:pt>
                <c:pt idx="90">
                  <c:v>0.167</c:v>
                </c:pt>
                <c:pt idx="91">
                  <c:v>0.143</c:v>
                </c:pt>
                <c:pt idx="92">
                  <c:v>0.134</c:v>
                </c:pt>
                <c:pt idx="93">
                  <c:v>0.132</c:v>
                </c:pt>
                <c:pt idx="94">
                  <c:v>0.135</c:v>
                </c:pt>
                <c:pt idx="95">
                  <c:v>0.127</c:v>
                </c:pt>
                <c:pt idx="96">
                  <c:v>0.115</c:v>
                </c:pt>
                <c:pt idx="97">
                  <c:v>0.105</c:v>
                </c:pt>
                <c:pt idx="98">
                  <c:v>0.091</c:v>
                </c:pt>
                <c:pt idx="99">
                  <c:v>0.079</c:v>
                </c:pt>
                <c:pt idx="100">
                  <c:v>0.071</c:v>
                </c:pt>
                <c:pt idx="101">
                  <c:v>0.068</c:v>
                </c:pt>
                <c:pt idx="102">
                  <c:v>0.069</c:v>
                </c:pt>
                <c:pt idx="103">
                  <c:v>0.079</c:v>
                </c:pt>
                <c:pt idx="104">
                  <c:v>0.082</c:v>
                </c:pt>
                <c:pt idx="105">
                  <c:v>0.086</c:v>
                </c:pt>
                <c:pt idx="106">
                  <c:v>0.082</c:v>
                </c:pt>
                <c:pt idx="107">
                  <c:v>0.083</c:v>
                </c:pt>
                <c:pt idx="108">
                  <c:v>0.077</c:v>
                </c:pt>
                <c:pt idx="109">
                  <c:v>0.065</c:v>
                </c:pt>
                <c:pt idx="110">
                  <c:v>0.059</c:v>
                </c:pt>
                <c:pt idx="111">
                  <c:v>0.054</c:v>
                </c:pt>
                <c:pt idx="112">
                  <c:v>0.05</c:v>
                </c:pt>
                <c:pt idx="113">
                  <c:v>0.049</c:v>
                </c:pt>
                <c:pt idx="114">
                  <c:v>0.045</c:v>
                </c:pt>
                <c:pt idx="115">
                  <c:v>0.041</c:v>
                </c:pt>
                <c:pt idx="116">
                  <c:v>0.039</c:v>
                </c:pt>
                <c:pt idx="117">
                  <c:v>0.041</c:v>
                </c:pt>
                <c:pt idx="118">
                  <c:v>0.037</c:v>
                </c:pt>
                <c:pt idx="119">
                  <c:v>0.034</c:v>
                </c:pt>
                <c:pt idx="120">
                  <c:v>0.034</c:v>
                </c:pt>
                <c:pt idx="121">
                  <c:v>0.032</c:v>
                </c:pt>
                <c:pt idx="122">
                  <c:v>0.031</c:v>
                </c:pt>
                <c:pt idx="123">
                  <c:v>0.031</c:v>
                </c:pt>
                <c:pt idx="124">
                  <c:v>0.029</c:v>
                </c:pt>
                <c:pt idx="125">
                  <c:v>0.041</c:v>
                </c:pt>
                <c:pt idx="126">
                  <c:v>0.123</c:v>
                </c:pt>
                <c:pt idx="127">
                  <c:v>0.248</c:v>
                </c:pt>
                <c:pt idx="128">
                  <c:v>0.314</c:v>
                </c:pt>
                <c:pt idx="129">
                  <c:v>0.27</c:v>
                </c:pt>
                <c:pt idx="130">
                  <c:v>0.316</c:v>
                </c:pt>
                <c:pt idx="131">
                  <c:v>0.305</c:v>
                </c:pt>
                <c:pt idx="132">
                  <c:v>0.252</c:v>
                </c:pt>
                <c:pt idx="133">
                  <c:v>0.237</c:v>
                </c:pt>
                <c:pt idx="134">
                  <c:v>0.219</c:v>
                </c:pt>
                <c:pt idx="135">
                  <c:v>0.194</c:v>
                </c:pt>
                <c:pt idx="136">
                  <c:v>0.187</c:v>
                </c:pt>
                <c:pt idx="137">
                  <c:v>0.175</c:v>
                </c:pt>
                <c:pt idx="138">
                  <c:v>0.158</c:v>
                </c:pt>
                <c:pt idx="139">
                  <c:v>0.179</c:v>
                </c:pt>
                <c:pt idx="140">
                  <c:v>0.235</c:v>
                </c:pt>
                <c:pt idx="141">
                  <c:v>0.355</c:v>
                </c:pt>
                <c:pt idx="142">
                  <c:v>0.437</c:v>
                </c:pt>
                <c:pt idx="143">
                  <c:v>0.42</c:v>
                </c:pt>
                <c:pt idx="144">
                  <c:v>0.423</c:v>
                </c:pt>
                <c:pt idx="145">
                  <c:v>0.417</c:v>
                </c:pt>
                <c:pt idx="146">
                  <c:v>0.398</c:v>
                </c:pt>
                <c:pt idx="147">
                  <c:v>0.448</c:v>
                </c:pt>
                <c:pt idx="148">
                  <c:v>0.4427807</c:v>
                </c:pt>
                <c:pt idx="149">
                  <c:v>0.4159378</c:v>
                </c:pt>
                <c:pt idx="150">
                  <c:v>0.3724884</c:v>
                </c:pt>
                <c:pt idx="151">
                  <c:v>0.4084337</c:v>
                </c:pt>
                <c:pt idx="152">
                  <c:v>0.6292467</c:v>
                </c:pt>
                <c:pt idx="153">
                  <c:v>0.8227961</c:v>
                </c:pt>
                <c:pt idx="154">
                  <c:v>1.0306748</c:v>
                </c:pt>
                <c:pt idx="155">
                  <c:v>1.0618964</c:v>
                </c:pt>
                <c:pt idx="156">
                  <c:v>0.897559</c:v>
                </c:pt>
                <c:pt idx="157">
                  <c:v>0.7871179</c:v>
                </c:pt>
                <c:pt idx="158">
                  <c:v>0.7855572</c:v>
                </c:pt>
                <c:pt idx="159">
                  <c:v>0.7295137</c:v>
                </c:pt>
                <c:pt idx="160">
                  <c:v>0.6170458</c:v>
                </c:pt>
                <c:pt idx="161">
                  <c:v>0.5841719</c:v>
                </c:pt>
                <c:pt idx="162">
                  <c:v>0.5604311</c:v>
                </c:pt>
                <c:pt idx="163">
                  <c:v>0.574022</c:v>
                </c:pt>
                <c:pt idx="164">
                  <c:v>0.5316753</c:v>
                </c:pt>
                <c:pt idx="165">
                  <c:v>0.4936681</c:v>
                </c:pt>
                <c:pt idx="166">
                  <c:v>0.4617814</c:v>
                </c:pt>
                <c:pt idx="167">
                  <c:v>0.4695021</c:v>
                </c:pt>
                <c:pt idx="168">
                  <c:v>0.4491866</c:v>
                </c:pt>
                <c:pt idx="169">
                  <c:v>0.435855</c:v>
                </c:pt>
                <c:pt idx="170">
                  <c:v>0.4232203</c:v>
                </c:pt>
                <c:pt idx="171">
                  <c:v>0.4098496</c:v>
                </c:pt>
                <c:pt idx="172">
                  <c:v>0.3977451</c:v>
                </c:pt>
                <c:pt idx="173">
                  <c:v>0.3744532</c:v>
                </c:pt>
                <c:pt idx="174">
                  <c:v>0.350679</c:v>
                </c:pt>
                <c:pt idx="175">
                  <c:v>0.3235583</c:v>
                </c:pt>
                <c:pt idx="176">
                  <c:v>0.3093884</c:v>
                </c:pt>
                <c:pt idx="177">
                  <c:v>0.3071618</c:v>
                </c:pt>
                <c:pt idx="178">
                  <c:v>0.2726738</c:v>
                </c:pt>
                <c:pt idx="179">
                  <c:v>0.2632215</c:v>
                </c:pt>
                <c:pt idx="180">
                  <c:v>0.2594622</c:v>
                </c:pt>
                <c:pt idx="181">
                  <c:v>0.2514036</c:v>
                </c:pt>
                <c:pt idx="182">
                  <c:v>0.2386419</c:v>
                </c:pt>
                <c:pt idx="183">
                  <c:v>0.2219137</c:v>
                </c:pt>
                <c:pt idx="184">
                  <c:v>0.2337024</c:v>
                </c:pt>
                <c:pt idx="185">
                  <c:v>0.2542608</c:v>
                </c:pt>
                <c:pt idx="186">
                  <c:v>0.2632311</c:v>
                </c:pt>
                <c:pt idx="187">
                  <c:v>0.2576169</c:v>
                </c:pt>
                <c:pt idx="188">
                  <c:v>0.2432658</c:v>
                </c:pt>
                <c:pt idx="189">
                  <c:v>0.2486987</c:v>
                </c:pt>
                <c:pt idx="190">
                  <c:v>0.2458424</c:v>
                </c:pt>
                <c:pt idx="191">
                  <c:v>0.2764126</c:v>
                </c:pt>
                <c:pt idx="192">
                  <c:v>0.3126082</c:v>
                </c:pt>
                <c:pt idx="193">
                  <c:v>0.3234588</c:v>
                </c:pt>
                <c:pt idx="194">
                  <c:v>0.3467688</c:v>
                </c:pt>
                <c:pt idx="195">
                  <c:v>0.3791992</c:v>
                </c:pt>
                <c:pt idx="196">
                  <c:v>0.3880333</c:v>
                </c:pt>
                <c:pt idx="197">
                  <c:v>0.3905875</c:v>
                </c:pt>
                <c:pt idx="198">
                  <c:v>0.3872068</c:v>
                </c:pt>
                <c:pt idx="199">
                  <c:v>0.4033046</c:v>
                </c:pt>
                <c:pt idx="200">
                  <c:v>0.4355361</c:v>
                </c:pt>
                <c:pt idx="201">
                  <c:v>0.4587188</c:v>
                </c:pt>
                <c:pt idx="202">
                  <c:v>0.4722404</c:v>
                </c:pt>
                <c:pt idx="203">
                  <c:v>0.4697214</c:v>
                </c:pt>
                <c:pt idx="204">
                  <c:v>0.4702966</c:v>
                </c:pt>
                <c:pt idx="205">
                  <c:v>0.4609886</c:v>
                </c:pt>
                <c:pt idx="206">
                  <c:v>0.4382064</c:v>
                </c:pt>
                <c:pt idx="207">
                  <c:v>0.409398</c:v>
                </c:pt>
                <c:pt idx="208">
                  <c:v>0.3760015</c:v>
                </c:pt>
                <c:pt idx="209">
                  <c:v>0.3315378</c:v>
                </c:pt>
                <c:pt idx="210">
                  <c:v>0.3125271</c:v>
                </c:pt>
                <c:pt idx="211">
                  <c:v>0.3225142</c:v>
                </c:pt>
                <c:pt idx="212">
                  <c:v>0.3399793</c:v>
                </c:pt>
                <c:pt idx="213">
                  <c:v>0.3499418</c:v>
                </c:pt>
                <c:pt idx="214">
                  <c:v>0.3507183</c:v>
                </c:pt>
                <c:pt idx="215">
                  <c:v>0.3485158</c:v>
                </c:pt>
                <c:pt idx="216">
                  <c:v>0.3477855</c:v>
                </c:pt>
                <c:pt idx="217">
                  <c:v>0.3942698</c:v>
                </c:pt>
                <c:pt idx="218">
                  <c:v>0.523258</c:v>
                </c:pt>
                <c:pt idx="219">
                  <c:v>0.6026904</c:v>
                </c:pt>
                <c:pt idx="220">
                  <c:v>0.6526785</c:v>
                </c:pt>
                <c:pt idx="221">
                  <c:v>0.6979497</c:v>
                </c:pt>
                <c:pt idx="222">
                  <c:v>0.7146069</c:v>
                </c:pt>
                <c:pt idx="223">
                  <c:v>0.736</c:v>
                </c:pt>
              </c:numCache>
            </c:numRef>
          </c:yVal>
          <c:smooth val="0"/>
        </c:ser>
        <c:dLbls>
          <c:showLegendKey val="0"/>
          <c:showVal val="0"/>
          <c:showCatName val="0"/>
          <c:showSerName val="0"/>
          <c:showPercent val="0"/>
          <c:showBubbleSize val="0"/>
        </c:dLbls>
        <c:axId val="-2105337752"/>
        <c:axId val="-2121070824"/>
      </c:scatterChart>
      <c:valAx>
        <c:axId val="-2105337752"/>
        <c:scaling>
          <c:orientation val="minMax"/>
          <c:max val="2015.0"/>
          <c:min val="1791.0"/>
        </c:scaling>
        <c:delete val="0"/>
        <c:axPos val="b"/>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1070824"/>
        <c:crosses val="autoZero"/>
        <c:crossBetween val="midCat"/>
        <c:majorUnit val="20.0"/>
      </c:valAx>
      <c:valAx>
        <c:axId val="-2121070824"/>
        <c:scaling>
          <c:orientation val="minMax"/>
          <c:max val="1.2"/>
          <c:min val="0.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05337752"/>
        <c:crosses val="autoZero"/>
        <c:crossBetween val="midCat"/>
        <c:majorUnit val="0.2"/>
      </c:valAx>
      <c:spPr>
        <a:solidFill>
          <a:schemeClr val="bg1"/>
        </a:solid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'Fig 3-2'!$D$6</c:f>
              <c:strCache>
                <c:ptCount val="1"/>
                <c:pt idx="0">
                  <c:v>Population Age 65+ as a Percentage of the Population Age 20-64</c:v>
                </c:pt>
              </c:strCache>
            </c:strRef>
          </c:tx>
          <c:spPr>
            <a:ln w="44450">
              <a:solidFill>
                <a:srgbClr val="C00000"/>
              </a:solidFill>
            </a:ln>
          </c:spPr>
          <c:marker>
            <c:symbol val="none"/>
          </c:marker>
          <c:xVal>
            <c:numRef>
              <c:f>'Fig 3-2'!$C$7:$C$42</c:f>
              <c:numCache>
                <c:formatCode>General</c:formatCode>
                <c:ptCount val="36"/>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pt idx="15">
                  <c:v>2015.0</c:v>
                </c:pt>
                <c:pt idx="16">
                  <c:v>2016.0</c:v>
                </c:pt>
                <c:pt idx="17">
                  <c:v>2017.0</c:v>
                </c:pt>
                <c:pt idx="18">
                  <c:v>2018.0</c:v>
                </c:pt>
                <c:pt idx="19">
                  <c:v>2019.0</c:v>
                </c:pt>
                <c:pt idx="20">
                  <c:v>2020.0</c:v>
                </c:pt>
                <c:pt idx="21">
                  <c:v>2021.0</c:v>
                </c:pt>
                <c:pt idx="22">
                  <c:v>2022.0</c:v>
                </c:pt>
                <c:pt idx="23">
                  <c:v>2023.0</c:v>
                </c:pt>
                <c:pt idx="24">
                  <c:v>2024.0</c:v>
                </c:pt>
                <c:pt idx="25">
                  <c:v>2025.0</c:v>
                </c:pt>
                <c:pt idx="26">
                  <c:v>2026.0</c:v>
                </c:pt>
                <c:pt idx="27">
                  <c:v>2027.0</c:v>
                </c:pt>
                <c:pt idx="28">
                  <c:v>2028.0</c:v>
                </c:pt>
                <c:pt idx="29">
                  <c:v>2029.0</c:v>
                </c:pt>
                <c:pt idx="30">
                  <c:v>2030.0</c:v>
                </c:pt>
                <c:pt idx="31">
                  <c:v>2031.0</c:v>
                </c:pt>
                <c:pt idx="32">
                  <c:v>2032.0</c:v>
                </c:pt>
                <c:pt idx="33">
                  <c:v>2033.0</c:v>
                </c:pt>
                <c:pt idx="34">
                  <c:v>2034.0</c:v>
                </c:pt>
                <c:pt idx="35">
                  <c:v>2035.0</c:v>
                </c:pt>
              </c:numCache>
            </c:numRef>
          </c:xVal>
          <c:yVal>
            <c:numRef>
              <c:f>'Fig 3-2'!$D$7:$D$42</c:f>
              <c:numCache>
                <c:formatCode>0.0</c:formatCode>
                <c:ptCount val="36"/>
                <c:pt idx="0">
                  <c:v>20.9</c:v>
                </c:pt>
                <c:pt idx="1">
                  <c:v>20.8</c:v>
                </c:pt>
                <c:pt idx="2">
                  <c:v>20.8</c:v>
                </c:pt>
                <c:pt idx="3">
                  <c:v>20.7</c:v>
                </c:pt>
                <c:pt idx="4">
                  <c:v>20.7</c:v>
                </c:pt>
                <c:pt idx="5">
                  <c:v>20.7</c:v>
                </c:pt>
                <c:pt idx="6">
                  <c:v>20.7</c:v>
                </c:pt>
                <c:pt idx="7">
                  <c:v>20.8</c:v>
                </c:pt>
                <c:pt idx="8">
                  <c:v>20.9</c:v>
                </c:pt>
                <c:pt idx="9">
                  <c:v>21.1</c:v>
                </c:pt>
                <c:pt idx="10">
                  <c:v>21.3</c:v>
                </c:pt>
                <c:pt idx="11">
                  <c:v>21.4</c:v>
                </c:pt>
                <c:pt idx="12">
                  <c:v>21.7</c:v>
                </c:pt>
                <c:pt idx="13">
                  <c:v>22.3</c:v>
                </c:pt>
                <c:pt idx="14">
                  <c:v>22.9</c:v>
                </c:pt>
                <c:pt idx="15">
                  <c:v>23.4</c:v>
                </c:pt>
                <c:pt idx="16">
                  <c:v>24.0</c:v>
                </c:pt>
                <c:pt idx="17">
                  <c:v>24.6</c:v>
                </c:pt>
                <c:pt idx="18">
                  <c:v>25.3</c:v>
                </c:pt>
                <c:pt idx="19">
                  <c:v>26.0</c:v>
                </c:pt>
                <c:pt idx="20">
                  <c:v>26.7</c:v>
                </c:pt>
                <c:pt idx="21">
                  <c:v>27.5</c:v>
                </c:pt>
                <c:pt idx="22">
                  <c:v>28.3</c:v>
                </c:pt>
                <c:pt idx="23">
                  <c:v>29.2</c:v>
                </c:pt>
                <c:pt idx="24">
                  <c:v>30.0</c:v>
                </c:pt>
                <c:pt idx="25">
                  <c:v>30.8</c:v>
                </c:pt>
                <c:pt idx="26">
                  <c:v>31.6</c:v>
                </c:pt>
                <c:pt idx="27">
                  <c:v>32.4</c:v>
                </c:pt>
                <c:pt idx="28">
                  <c:v>33.1</c:v>
                </c:pt>
                <c:pt idx="29">
                  <c:v>33.8</c:v>
                </c:pt>
                <c:pt idx="30">
                  <c:v>34.4</c:v>
                </c:pt>
                <c:pt idx="31">
                  <c:v>34.8</c:v>
                </c:pt>
                <c:pt idx="32">
                  <c:v>35.1</c:v>
                </c:pt>
                <c:pt idx="33">
                  <c:v>35.4</c:v>
                </c:pt>
                <c:pt idx="34">
                  <c:v>35.6</c:v>
                </c:pt>
                <c:pt idx="35">
                  <c:v>35.9</c:v>
                </c:pt>
              </c:numCache>
            </c:numRef>
          </c:yVal>
          <c:smooth val="0"/>
        </c:ser>
        <c:dLbls>
          <c:showLegendKey val="0"/>
          <c:showVal val="0"/>
          <c:showCatName val="0"/>
          <c:showSerName val="0"/>
          <c:showPercent val="0"/>
          <c:showBubbleSize val="0"/>
        </c:dLbls>
        <c:axId val="-2103367224"/>
        <c:axId val="2100899976"/>
      </c:scatterChart>
      <c:valAx>
        <c:axId val="-2103367224"/>
        <c:scaling>
          <c:orientation val="minMax"/>
          <c:max val="2035.0"/>
          <c:min val="2000.0"/>
        </c:scaling>
        <c:delete val="0"/>
        <c:axPos val="b"/>
        <c:numFmt formatCode="General" sourceLinked="1"/>
        <c:majorTickMark val="out"/>
        <c:minorTickMark val="none"/>
        <c:tickLblPos val="nextTo"/>
        <c:txPr>
          <a:bodyPr/>
          <a:lstStyle/>
          <a:p>
            <a:pPr>
              <a:defRPr sz="1800"/>
            </a:pPr>
            <a:endParaRPr lang="en-US"/>
          </a:p>
        </c:txPr>
        <c:crossAx val="2100899976"/>
        <c:crosses val="autoZero"/>
        <c:crossBetween val="midCat"/>
      </c:valAx>
      <c:valAx>
        <c:axId val="2100899976"/>
        <c:scaling>
          <c:orientation val="minMax"/>
          <c:max val="40.0"/>
          <c:min val="10.0"/>
        </c:scaling>
        <c:delete val="0"/>
        <c:axPos val="l"/>
        <c:majorGridlines>
          <c:spPr>
            <a:ln>
              <a:solidFill>
                <a:srgbClr val="DDDDDD"/>
              </a:solidFill>
            </a:ln>
          </c:spPr>
        </c:majorGridlines>
        <c:numFmt formatCode="0" sourceLinked="0"/>
        <c:majorTickMark val="out"/>
        <c:minorTickMark val="none"/>
        <c:tickLblPos val="nextTo"/>
        <c:txPr>
          <a:bodyPr/>
          <a:lstStyle/>
          <a:p>
            <a:pPr>
              <a:defRPr sz="1800"/>
            </a:pPr>
            <a:endParaRPr lang="en-US"/>
          </a:p>
        </c:txPr>
        <c:crossAx val="-2103367224"/>
        <c:crosses val="autoZero"/>
        <c:crossBetween val="midCat"/>
        <c:majorUnit val="5.0"/>
      </c:valAx>
      <c:spPr>
        <a:solidFill>
          <a:srgbClr val="FFFFFF"/>
        </a:solidFill>
        <a:ln>
          <a:solidFill>
            <a:schemeClr val="tx1"/>
          </a:solidFill>
        </a:ln>
      </c:spPr>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49484842581145"/>
          <c:y val="0.0337789216759679"/>
          <c:w val="0.904689464961887"/>
          <c:h val="0.86244753810285"/>
        </c:manualLayout>
      </c:layout>
      <c:scatterChart>
        <c:scatterStyle val="lineMarker"/>
        <c:varyColors val="0"/>
        <c:ser>
          <c:idx val="0"/>
          <c:order val="0"/>
          <c:tx>
            <c:strRef>
              <c:f>data!$B$1</c:f>
              <c:strCache>
                <c:ptCount val="1"/>
                <c:pt idx="0">
                  <c:v>Medicare &amp; SS, % of GDP</c:v>
                </c:pt>
              </c:strCache>
            </c:strRef>
          </c:tx>
          <c:spPr>
            <a:ln>
              <a:solidFill>
                <a:srgbClr val="FF0000"/>
              </a:solidFill>
            </a:ln>
          </c:spPr>
          <c:marker>
            <c:symbol val="none"/>
          </c:marker>
          <c:xVal>
            <c:numRef>
              <c:f>data!$A$2:$A$69</c:f>
              <c:numCache>
                <c:formatCode>General</c:formatCode>
                <c:ptCount val="68"/>
                <c:pt idx="0">
                  <c:v>1948.0</c:v>
                </c:pt>
                <c:pt idx="1">
                  <c:v>1949.0</c:v>
                </c:pt>
                <c:pt idx="2">
                  <c:v>1950.0</c:v>
                </c:pt>
                <c:pt idx="3">
                  <c:v>1951.0</c:v>
                </c:pt>
                <c:pt idx="4">
                  <c:v>1952.0</c:v>
                </c:pt>
                <c:pt idx="5">
                  <c:v>1953.0</c:v>
                </c:pt>
                <c:pt idx="6">
                  <c:v>1954.0</c:v>
                </c:pt>
                <c:pt idx="7">
                  <c:v>1955.0</c:v>
                </c:pt>
                <c:pt idx="8">
                  <c:v>1956.0</c:v>
                </c:pt>
                <c:pt idx="9">
                  <c:v>1957.0</c:v>
                </c:pt>
                <c:pt idx="10">
                  <c:v>1958.0</c:v>
                </c:pt>
                <c:pt idx="11">
                  <c:v>1959.0</c:v>
                </c:pt>
                <c:pt idx="12">
                  <c:v>1960.0</c:v>
                </c:pt>
                <c:pt idx="13">
                  <c:v>1961.0</c:v>
                </c:pt>
                <c:pt idx="14">
                  <c:v>1962.0</c:v>
                </c:pt>
                <c:pt idx="15">
                  <c:v>1963.0</c:v>
                </c:pt>
                <c:pt idx="16">
                  <c:v>1964.0</c:v>
                </c:pt>
                <c:pt idx="17">
                  <c:v>1965.0</c:v>
                </c:pt>
                <c:pt idx="18">
                  <c:v>1966.0</c:v>
                </c:pt>
                <c:pt idx="19">
                  <c:v>1967.0</c:v>
                </c:pt>
                <c:pt idx="20">
                  <c:v>1968.0</c:v>
                </c:pt>
                <c:pt idx="21">
                  <c:v>1969.0</c:v>
                </c:pt>
                <c:pt idx="22">
                  <c:v>1970.0</c:v>
                </c:pt>
                <c:pt idx="23">
                  <c:v>1971.0</c:v>
                </c:pt>
                <c:pt idx="24">
                  <c:v>1972.0</c:v>
                </c:pt>
                <c:pt idx="25">
                  <c:v>1973.0</c:v>
                </c:pt>
                <c:pt idx="26">
                  <c:v>1974.0</c:v>
                </c:pt>
                <c:pt idx="27">
                  <c:v>1975.0</c:v>
                </c:pt>
                <c:pt idx="28">
                  <c:v>1976.0</c:v>
                </c:pt>
                <c:pt idx="29">
                  <c:v>1977.0</c:v>
                </c:pt>
                <c:pt idx="30">
                  <c:v>1978.0</c:v>
                </c:pt>
                <c:pt idx="31">
                  <c:v>1979.0</c:v>
                </c:pt>
                <c:pt idx="32">
                  <c:v>1980.0</c:v>
                </c:pt>
                <c:pt idx="33">
                  <c:v>1981.0</c:v>
                </c:pt>
                <c:pt idx="34">
                  <c:v>1982.0</c:v>
                </c:pt>
                <c:pt idx="35">
                  <c:v>1983.0</c:v>
                </c:pt>
                <c:pt idx="36">
                  <c:v>1984.0</c:v>
                </c:pt>
                <c:pt idx="37">
                  <c:v>1985.0</c:v>
                </c:pt>
                <c:pt idx="38">
                  <c:v>1986.0</c:v>
                </c:pt>
                <c:pt idx="39">
                  <c:v>1987.0</c:v>
                </c:pt>
                <c:pt idx="40">
                  <c:v>1988.0</c:v>
                </c:pt>
                <c:pt idx="41">
                  <c:v>1989.0</c:v>
                </c:pt>
                <c:pt idx="42">
                  <c:v>1990.0</c:v>
                </c:pt>
                <c:pt idx="43">
                  <c:v>1991.0</c:v>
                </c:pt>
                <c:pt idx="44">
                  <c:v>1992.0</c:v>
                </c:pt>
                <c:pt idx="45">
                  <c:v>1993.0</c:v>
                </c:pt>
                <c:pt idx="46">
                  <c:v>1994.0</c:v>
                </c:pt>
                <c:pt idx="47">
                  <c:v>1995.0</c:v>
                </c:pt>
                <c:pt idx="48">
                  <c:v>1996.0</c:v>
                </c:pt>
                <c:pt idx="49">
                  <c:v>1997.0</c:v>
                </c:pt>
                <c:pt idx="50">
                  <c:v>1998.0</c:v>
                </c:pt>
                <c:pt idx="51">
                  <c:v>1999.0</c:v>
                </c:pt>
                <c:pt idx="52">
                  <c:v>2000.0</c:v>
                </c:pt>
                <c:pt idx="53">
                  <c:v>2001.0</c:v>
                </c:pt>
                <c:pt idx="54">
                  <c:v>2002.0</c:v>
                </c:pt>
                <c:pt idx="55">
                  <c:v>2003.0</c:v>
                </c:pt>
                <c:pt idx="56">
                  <c:v>2004.0</c:v>
                </c:pt>
                <c:pt idx="57">
                  <c:v>2005.0</c:v>
                </c:pt>
                <c:pt idx="58">
                  <c:v>2006.0</c:v>
                </c:pt>
                <c:pt idx="59">
                  <c:v>2007.0</c:v>
                </c:pt>
                <c:pt idx="60">
                  <c:v>2008.0</c:v>
                </c:pt>
                <c:pt idx="61">
                  <c:v>2009.0</c:v>
                </c:pt>
                <c:pt idx="62">
                  <c:v>2010.0</c:v>
                </c:pt>
                <c:pt idx="63">
                  <c:v>2011.0</c:v>
                </c:pt>
                <c:pt idx="64">
                  <c:v>2012.0</c:v>
                </c:pt>
                <c:pt idx="65">
                  <c:v>2013.0</c:v>
                </c:pt>
                <c:pt idx="66">
                  <c:v>2014.0</c:v>
                </c:pt>
                <c:pt idx="67">
                  <c:v>2015.0</c:v>
                </c:pt>
              </c:numCache>
            </c:numRef>
          </c:xVal>
          <c:yVal>
            <c:numRef>
              <c:f>data!$B$2:$B$69</c:f>
              <c:numCache>
                <c:formatCode>#,##0.0</c:formatCode>
                <c:ptCount val="68"/>
                <c:pt idx="0">
                  <c:v>0.2</c:v>
                </c:pt>
                <c:pt idx="1">
                  <c:v>0.2</c:v>
                </c:pt>
                <c:pt idx="2">
                  <c:v>0.3</c:v>
                </c:pt>
                <c:pt idx="3">
                  <c:v>0.5</c:v>
                </c:pt>
                <c:pt idx="4">
                  <c:v>0.6</c:v>
                </c:pt>
                <c:pt idx="5">
                  <c:v>0.7</c:v>
                </c:pt>
                <c:pt idx="6">
                  <c:v>0.8</c:v>
                </c:pt>
                <c:pt idx="7">
                  <c:v>1.1</c:v>
                </c:pt>
                <c:pt idx="8">
                  <c:v>1.2</c:v>
                </c:pt>
                <c:pt idx="9">
                  <c:v>1.4</c:v>
                </c:pt>
                <c:pt idx="10">
                  <c:v>1.7</c:v>
                </c:pt>
                <c:pt idx="11">
                  <c:v>1.9</c:v>
                </c:pt>
                <c:pt idx="12">
                  <c:v>2.1</c:v>
                </c:pt>
                <c:pt idx="13">
                  <c:v>2.2</c:v>
                </c:pt>
                <c:pt idx="14">
                  <c:v>2.4</c:v>
                </c:pt>
                <c:pt idx="15">
                  <c:v>2.5</c:v>
                </c:pt>
                <c:pt idx="16">
                  <c:v>2.5</c:v>
                </c:pt>
                <c:pt idx="17">
                  <c:v>2.4</c:v>
                </c:pt>
                <c:pt idx="18">
                  <c:v>2.6</c:v>
                </c:pt>
                <c:pt idx="19">
                  <c:v>2.9</c:v>
                </c:pt>
                <c:pt idx="20">
                  <c:v>3.2</c:v>
                </c:pt>
                <c:pt idx="21">
                  <c:v>3.4</c:v>
                </c:pt>
                <c:pt idx="22">
                  <c:v>3.5</c:v>
                </c:pt>
                <c:pt idx="23">
                  <c:v>3.8</c:v>
                </c:pt>
                <c:pt idx="24">
                  <c:v>3.9</c:v>
                </c:pt>
                <c:pt idx="25">
                  <c:v>4.2</c:v>
                </c:pt>
                <c:pt idx="26">
                  <c:v>4.4</c:v>
                </c:pt>
                <c:pt idx="27">
                  <c:v>4.8</c:v>
                </c:pt>
                <c:pt idx="28">
                  <c:v>5.0</c:v>
                </c:pt>
                <c:pt idx="29">
                  <c:v>5.1</c:v>
                </c:pt>
                <c:pt idx="30">
                  <c:v>5.2</c:v>
                </c:pt>
                <c:pt idx="31">
                  <c:v>5.1</c:v>
                </c:pt>
                <c:pt idx="32">
                  <c:v>5.1</c:v>
                </c:pt>
                <c:pt idx="33">
                  <c:v>5.4</c:v>
                </c:pt>
                <c:pt idx="34">
                  <c:v>5.7</c:v>
                </c:pt>
                <c:pt idx="35">
                  <c:v>6.1</c:v>
                </c:pt>
                <c:pt idx="36">
                  <c:v>6.3</c:v>
                </c:pt>
                <c:pt idx="37">
                  <c:v>6.0</c:v>
                </c:pt>
                <c:pt idx="38">
                  <c:v>6.0</c:v>
                </c:pt>
                <c:pt idx="39">
                  <c:v>6.0</c:v>
                </c:pt>
                <c:pt idx="40">
                  <c:v>6.0</c:v>
                </c:pt>
                <c:pt idx="41">
                  <c:v>5.9</c:v>
                </c:pt>
                <c:pt idx="42">
                  <c:v>5.8</c:v>
                </c:pt>
                <c:pt idx="43">
                  <c:v>6.0</c:v>
                </c:pt>
                <c:pt idx="44">
                  <c:v>6.2</c:v>
                </c:pt>
                <c:pt idx="45">
                  <c:v>6.4</c:v>
                </c:pt>
                <c:pt idx="46">
                  <c:v>6.5</c:v>
                </c:pt>
                <c:pt idx="47">
                  <c:v>6.6</c:v>
                </c:pt>
                <c:pt idx="48">
                  <c:v>6.7</c:v>
                </c:pt>
                <c:pt idx="49">
                  <c:v>6.7</c:v>
                </c:pt>
                <c:pt idx="50">
                  <c:v>6.7</c:v>
                </c:pt>
                <c:pt idx="51">
                  <c:v>6.5</c:v>
                </c:pt>
                <c:pt idx="52">
                  <c:v>6.3</c:v>
                </c:pt>
                <c:pt idx="53">
                  <c:v>6.1</c:v>
                </c:pt>
                <c:pt idx="54">
                  <c:v>6.3</c:v>
                </c:pt>
                <c:pt idx="55">
                  <c:v>6.5</c:v>
                </c:pt>
                <c:pt idx="56">
                  <c:v>6.6</c:v>
                </c:pt>
                <c:pt idx="57">
                  <c:v>6.5</c:v>
                </c:pt>
                <c:pt idx="58">
                  <c:v>6.6</c:v>
                </c:pt>
                <c:pt idx="59">
                  <c:v>6.7</c:v>
                </c:pt>
                <c:pt idx="60">
                  <c:v>7.0</c:v>
                </c:pt>
                <c:pt idx="61">
                  <c:v>7.2</c:v>
                </c:pt>
                <c:pt idx="62">
                  <c:v>8.1</c:v>
                </c:pt>
                <c:pt idx="63">
                  <c:v>8.2</c:v>
                </c:pt>
                <c:pt idx="64">
                  <c:v>8.3</c:v>
                </c:pt>
                <c:pt idx="65">
                  <c:v>8.1</c:v>
                </c:pt>
                <c:pt idx="66">
                  <c:v>8.3</c:v>
                </c:pt>
                <c:pt idx="67">
                  <c:v>8.3</c:v>
                </c:pt>
              </c:numCache>
            </c:numRef>
          </c:yVal>
          <c:smooth val="0"/>
        </c:ser>
        <c:dLbls>
          <c:showLegendKey val="0"/>
          <c:showVal val="0"/>
          <c:showCatName val="0"/>
          <c:showSerName val="0"/>
          <c:showPercent val="0"/>
          <c:showBubbleSize val="0"/>
        </c:dLbls>
        <c:axId val="2099877224"/>
        <c:axId val="2134678328"/>
      </c:scatterChart>
      <c:valAx>
        <c:axId val="2099877224"/>
        <c:scaling>
          <c:orientation val="minMax"/>
          <c:max val="2015.0"/>
          <c:min val="1945.0"/>
        </c:scaling>
        <c:delete val="0"/>
        <c:axPos val="b"/>
        <c:numFmt formatCode="General" sourceLinked="1"/>
        <c:majorTickMark val="out"/>
        <c:minorTickMark val="none"/>
        <c:tickLblPos val="nextTo"/>
        <c:txPr>
          <a:bodyPr/>
          <a:lstStyle/>
          <a:p>
            <a:pPr>
              <a:defRPr sz="1800">
                <a:latin typeface="Arial"/>
                <a:cs typeface="Arial"/>
              </a:defRPr>
            </a:pPr>
            <a:endParaRPr lang="en-US"/>
          </a:p>
        </c:txPr>
        <c:crossAx val="2134678328"/>
        <c:crosses val="autoZero"/>
        <c:crossBetween val="midCat"/>
      </c:valAx>
      <c:valAx>
        <c:axId val="2134678328"/>
        <c:scaling>
          <c:orientation val="minMax"/>
        </c:scaling>
        <c:delete val="0"/>
        <c:axPos val="l"/>
        <c:majorGridlines/>
        <c:numFmt formatCode="#,##0" sourceLinked="0"/>
        <c:majorTickMark val="out"/>
        <c:minorTickMark val="none"/>
        <c:tickLblPos val="nextTo"/>
        <c:txPr>
          <a:bodyPr/>
          <a:lstStyle/>
          <a:p>
            <a:pPr>
              <a:defRPr sz="1800">
                <a:latin typeface="Arial"/>
                <a:cs typeface="Arial"/>
              </a:defRPr>
            </a:pPr>
            <a:endParaRPr lang="en-US"/>
          </a:p>
        </c:txPr>
        <c:crossAx val="2099877224"/>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strRef>
              <c:f>'Fig 1-2'!$E$6</c:f>
              <c:strCache>
                <c:ptCount val="1"/>
                <c:pt idx="0">
                  <c:v>Extended-Baseline Scenario</c:v>
                </c:pt>
              </c:strCache>
            </c:strRef>
          </c:tx>
          <c:spPr>
            <a:ln w="44450">
              <a:solidFill>
                <a:srgbClr val="009900"/>
              </a:solidFill>
            </a:ln>
          </c:spPr>
          <c:marker>
            <c:symbol val="none"/>
          </c:marker>
          <c:xVal>
            <c:numRef>
              <c:f>'Fig 1-2'!$C$7:$C$42</c:f>
              <c:numCache>
                <c:formatCode>General</c:formatCode>
                <c:ptCount val="36"/>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pt idx="15">
                  <c:v>2015.0</c:v>
                </c:pt>
                <c:pt idx="16">
                  <c:v>2016.0</c:v>
                </c:pt>
                <c:pt idx="17">
                  <c:v>2017.0</c:v>
                </c:pt>
                <c:pt idx="18">
                  <c:v>2018.0</c:v>
                </c:pt>
                <c:pt idx="19">
                  <c:v>2019.0</c:v>
                </c:pt>
                <c:pt idx="20">
                  <c:v>2020.0</c:v>
                </c:pt>
                <c:pt idx="21">
                  <c:v>2021.0</c:v>
                </c:pt>
                <c:pt idx="22">
                  <c:v>2022.0</c:v>
                </c:pt>
                <c:pt idx="23">
                  <c:v>2023.0</c:v>
                </c:pt>
                <c:pt idx="24">
                  <c:v>2024.0</c:v>
                </c:pt>
                <c:pt idx="25">
                  <c:v>2025.0</c:v>
                </c:pt>
                <c:pt idx="26">
                  <c:v>2026.0</c:v>
                </c:pt>
                <c:pt idx="27">
                  <c:v>2027.0</c:v>
                </c:pt>
                <c:pt idx="28">
                  <c:v>2028.0</c:v>
                </c:pt>
                <c:pt idx="29">
                  <c:v>2029.0</c:v>
                </c:pt>
                <c:pt idx="30">
                  <c:v>2030.0</c:v>
                </c:pt>
                <c:pt idx="31">
                  <c:v>2031.0</c:v>
                </c:pt>
                <c:pt idx="32">
                  <c:v>2032.0</c:v>
                </c:pt>
                <c:pt idx="33">
                  <c:v>2033.0</c:v>
                </c:pt>
                <c:pt idx="34">
                  <c:v>2034.0</c:v>
                </c:pt>
                <c:pt idx="35">
                  <c:v>2035.0</c:v>
                </c:pt>
              </c:numCache>
            </c:numRef>
          </c:xVal>
          <c:yVal>
            <c:numRef>
              <c:f>'Fig 1-2'!$E$7:$E$42</c:f>
              <c:numCache>
                <c:formatCode>General</c:formatCode>
                <c:ptCount val="36"/>
                <c:pt idx="10" formatCode="0">
                  <c:v>62.0</c:v>
                </c:pt>
                <c:pt idx="11" formatCode="0">
                  <c:v>66.0</c:v>
                </c:pt>
                <c:pt idx="12" formatCode="0">
                  <c:v>67.0</c:v>
                </c:pt>
                <c:pt idx="13" formatCode="0">
                  <c:v>66.0</c:v>
                </c:pt>
                <c:pt idx="14" formatCode="0">
                  <c:v>65.0</c:v>
                </c:pt>
                <c:pt idx="15" formatCode="0">
                  <c:v>65.0</c:v>
                </c:pt>
                <c:pt idx="16" formatCode="0">
                  <c:v>65.0</c:v>
                </c:pt>
                <c:pt idx="17" formatCode="0">
                  <c:v>65.0</c:v>
                </c:pt>
                <c:pt idx="18" formatCode="0">
                  <c:v>65.0</c:v>
                </c:pt>
                <c:pt idx="19" formatCode="0">
                  <c:v>66.0</c:v>
                </c:pt>
                <c:pt idx="20" formatCode="0">
                  <c:v>66.0</c:v>
                </c:pt>
                <c:pt idx="21" formatCode="0">
                  <c:v>66.0</c:v>
                </c:pt>
                <c:pt idx="22" formatCode="0">
                  <c:v>67.0</c:v>
                </c:pt>
                <c:pt idx="23" formatCode="0">
                  <c:v>67.0</c:v>
                </c:pt>
                <c:pt idx="24" formatCode="0">
                  <c:v>68.0</c:v>
                </c:pt>
                <c:pt idx="25" formatCode="0">
                  <c:v>69.0</c:v>
                </c:pt>
                <c:pt idx="26" formatCode="0">
                  <c:v>70.0</c:v>
                </c:pt>
                <c:pt idx="27" formatCode="0">
                  <c:v>71.0</c:v>
                </c:pt>
                <c:pt idx="28" formatCode="0">
                  <c:v>72.0</c:v>
                </c:pt>
                <c:pt idx="29" formatCode="0">
                  <c:v>73.0</c:v>
                </c:pt>
                <c:pt idx="30" formatCode="0">
                  <c:v>74.0</c:v>
                </c:pt>
                <c:pt idx="31" formatCode="0">
                  <c:v>75.0</c:v>
                </c:pt>
                <c:pt idx="32" formatCode="0">
                  <c:v>76.0</c:v>
                </c:pt>
                <c:pt idx="33" formatCode="0">
                  <c:v>77.0</c:v>
                </c:pt>
                <c:pt idx="34" formatCode="0">
                  <c:v>78.0</c:v>
                </c:pt>
                <c:pt idx="35" formatCode="0">
                  <c:v>79.0</c:v>
                </c:pt>
              </c:numCache>
            </c:numRef>
          </c:yVal>
          <c:smooth val="0"/>
        </c:ser>
        <c:ser>
          <c:idx val="1"/>
          <c:order val="1"/>
          <c:tx>
            <c:strRef>
              <c:f>'Fig 1-2'!$F$6</c:f>
              <c:strCache>
                <c:ptCount val="1"/>
                <c:pt idx="0">
                  <c:v>Alternative Fiscal Scenario</c:v>
                </c:pt>
              </c:strCache>
            </c:strRef>
          </c:tx>
          <c:spPr>
            <a:ln w="44450">
              <a:solidFill>
                <a:srgbClr val="FF0000"/>
              </a:solidFill>
            </a:ln>
          </c:spPr>
          <c:marker>
            <c:symbol val="none"/>
          </c:marker>
          <c:xVal>
            <c:numRef>
              <c:f>'Fig 1-2'!$C$7:$C$42</c:f>
              <c:numCache>
                <c:formatCode>General</c:formatCode>
                <c:ptCount val="36"/>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pt idx="15">
                  <c:v>2015.0</c:v>
                </c:pt>
                <c:pt idx="16">
                  <c:v>2016.0</c:v>
                </c:pt>
                <c:pt idx="17">
                  <c:v>2017.0</c:v>
                </c:pt>
                <c:pt idx="18">
                  <c:v>2018.0</c:v>
                </c:pt>
                <c:pt idx="19">
                  <c:v>2019.0</c:v>
                </c:pt>
                <c:pt idx="20">
                  <c:v>2020.0</c:v>
                </c:pt>
                <c:pt idx="21">
                  <c:v>2021.0</c:v>
                </c:pt>
                <c:pt idx="22">
                  <c:v>2022.0</c:v>
                </c:pt>
                <c:pt idx="23">
                  <c:v>2023.0</c:v>
                </c:pt>
                <c:pt idx="24">
                  <c:v>2024.0</c:v>
                </c:pt>
                <c:pt idx="25">
                  <c:v>2025.0</c:v>
                </c:pt>
                <c:pt idx="26">
                  <c:v>2026.0</c:v>
                </c:pt>
                <c:pt idx="27">
                  <c:v>2027.0</c:v>
                </c:pt>
                <c:pt idx="28">
                  <c:v>2028.0</c:v>
                </c:pt>
                <c:pt idx="29">
                  <c:v>2029.0</c:v>
                </c:pt>
                <c:pt idx="30">
                  <c:v>2030.0</c:v>
                </c:pt>
                <c:pt idx="31">
                  <c:v>2031.0</c:v>
                </c:pt>
                <c:pt idx="32">
                  <c:v>2032.0</c:v>
                </c:pt>
                <c:pt idx="33">
                  <c:v>2033.0</c:v>
                </c:pt>
                <c:pt idx="34">
                  <c:v>2034.0</c:v>
                </c:pt>
                <c:pt idx="35">
                  <c:v>2035.0</c:v>
                </c:pt>
              </c:numCache>
            </c:numRef>
          </c:xVal>
          <c:yVal>
            <c:numRef>
              <c:f>'Fig 1-2'!$F$7:$F$42</c:f>
              <c:numCache>
                <c:formatCode>General</c:formatCode>
                <c:ptCount val="36"/>
                <c:pt idx="10" formatCode="0">
                  <c:v>62.0</c:v>
                </c:pt>
                <c:pt idx="11" formatCode="0">
                  <c:v>67.0</c:v>
                </c:pt>
                <c:pt idx="12" formatCode="0">
                  <c:v>69.0</c:v>
                </c:pt>
                <c:pt idx="13" formatCode="0">
                  <c:v>70.0</c:v>
                </c:pt>
                <c:pt idx="14" formatCode="0">
                  <c:v>71.0</c:v>
                </c:pt>
                <c:pt idx="15" formatCode="0">
                  <c:v>72.0</c:v>
                </c:pt>
                <c:pt idx="16" formatCode="0">
                  <c:v>75.0</c:v>
                </c:pt>
                <c:pt idx="17" formatCode="0">
                  <c:v>77.0</c:v>
                </c:pt>
                <c:pt idx="18" formatCode="0">
                  <c:v>80.0</c:v>
                </c:pt>
                <c:pt idx="19" formatCode="0">
                  <c:v>84.0</c:v>
                </c:pt>
                <c:pt idx="20" formatCode="0">
                  <c:v>87.0</c:v>
                </c:pt>
                <c:pt idx="21" formatCode="0">
                  <c:v>91.0</c:v>
                </c:pt>
                <c:pt idx="22" formatCode="0">
                  <c:v>95.0</c:v>
                </c:pt>
                <c:pt idx="23" formatCode="0">
                  <c:v>100.0</c:v>
                </c:pt>
                <c:pt idx="24" formatCode="0">
                  <c:v>106.0</c:v>
                </c:pt>
                <c:pt idx="25" formatCode="0">
                  <c:v>112.0</c:v>
                </c:pt>
                <c:pt idx="26" formatCode="0">
                  <c:v>118.0</c:v>
                </c:pt>
                <c:pt idx="27" formatCode="0">
                  <c:v>125.0</c:v>
                </c:pt>
                <c:pt idx="28" formatCode="0">
                  <c:v>131.0</c:v>
                </c:pt>
                <c:pt idx="29" formatCode="0">
                  <c:v>138.0</c:v>
                </c:pt>
                <c:pt idx="30" formatCode="0">
                  <c:v>146.0</c:v>
                </c:pt>
                <c:pt idx="31" formatCode="0">
                  <c:v>153.0</c:v>
                </c:pt>
                <c:pt idx="32" formatCode="0">
                  <c:v>161.0</c:v>
                </c:pt>
                <c:pt idx="33" formatCode="0">
                  <c:v>169.0</c:v>
                </c:pt>
                <c:pt idx="34" formatCode="0">
                  <c:v>177.0</c:v>
                </c:pt>
                <c:pt idx="35" formatCode="0">
                  <c:v>185.0</c:v>
                </c:pt>
              </c:numCache>
            </c:numRef>
          </c:yVal>
          <c:smooth val="0"/>
        </c:ser>
        <c:ser>
          <c:idx val="2"/>
          <c:order val="2"/>
          <c:tx>
            <c:v>actual</c:v>
          </c:tx>
          <c:spPr>
            <a:ln w="44450">
              <a:solidFill>
                <a:srgbClr val="0033CC"/>
              </a:solidFill>
            </a:ln>
          </c:spPr>
          <c:marker>
            <c:symbol val="none"/>
          </c:marker>
          <c:xVal>
            <c:numRef>
              <c:f>'Fig 1-2'!$C$7:$C$17</c:f>
              <c:numCache>
                <c:formatCode>General</c:formatCode>
                <c:ptCount val="11"/>
                <c:pt idx="0">
                  <c:v>2000.0</c:v>
                </c:pt>
                <c:pt idx="1">
                  <c:v>2001.0</c:v>
                </c:pt>
                <c:pt idx="2">
                  <c:v>2002.0</c:v>
                </c:pt>
                <c:pt idx="3">
                  <c:v>2003.0</c:v>
                </c:pt>
                <c:pt idx="4">
                  <c:v>2004.0</c:v>
                </c:pt>
                <c:pt idx="5">
                  <c:v>2005.0</c:v>
                </c:pt>
                <c:pt idx="6">
                  <c:v>2006.0</c:v>
                </c:pt>
                <c:pt idx="7">
                  <c:v>2007.0</c:v>
                </c:pt>
                <c:pt idx="8">
                  <c:v>2008.0</c:v>
                </c:pt>
                <c:pt idx="9">
                  <c:v>2009.0</c:v>
                </c:pt>
                <c:pt idx="10">
                  <c:v>2010.0</c:v>
                </c:pt>
              </c:numCache>
            </c:numRef>
          </c:xVal>
          <c:yVal>
            <c:numRef>
              <c:f>'Fig 1-2'!$D$7:$D$17</c:f>
              <c:numCache>
                <c:formatCode>0</c:formatCode>
                <c:ptCount val="11"/>
                <c:pt idx="0">
                  <c:v>35.0</c:v>
                </c:pt>
                <c:pt idx="1">
                  <c:v>32.0</c:v>
                </c:pt>
                <c:pt idx="2">
                  <c:v>34.0</c:v>
                </c:pt>
                <c:pt idx="3">
                  <c:v>36.0</c:v>
                </c:pt>
                <c:pt idx="4">
                  <c:v>37.0</c:v>
                </c:pt>
                <c:pt idx="5">
                  <c:v>37.0</c:v>
                </c:pt>
                <c:pt idx="6">
                  <c:v>37.0</c:v>
                </c:pt>
                <c:pt idx="7">
                  <c:v>36.0</c:v>
                </c:pt>
                <c:pt idx="8">
                  <c:v>40.0</c:v>
                </c:pt>
                <c:pt idx="9">
                  <c:v>53.0</c:v>
                </c:pt>
                <c:pt idx="10">
                  <c:v>62.0</c:v>
                </c:pt>
              </c:numCache>
            </c:numRef>
          </c:yVal>
          <c:smooth val="0"/>
        </c:ser>
        <c:dLbls>
          <c:showLegendKey val="0"/>
          <c:showVal val="0"/>
          <c:showCatName val="0"/>
          <c:showSerName val="0"/>
          <c:showPercent val="0"/>
          <c:showBubbleSize val="0"/>
        </c:dLbls>
        <c:axId val="-2137065192"/>
        <c:axId val="2134605352"/>
      </c:scatterChart>
      <c:valAx>
        <c:axId val="-2137065192"/>
        <c:scaling>
          <c:orientation val="minMax"/>
          <c:max val="2035.0"/>
          <c:min val="2000.0"/>
        </c:scaling>
        <c:delete val="0"/>
        <c:axPos val="b"/>
        <c:numFmt formatCode="General" sourceLinked="1"/>
        <c:majorTickMark val="out"/>
        <c:minorTickMark val="none"/>
        <c:tickLblPos val="nextTo"/>
        <c:txPr>
          <a:bodyPr/>
          <a:lstStyle/>
          <a:p>
            <a:pPr>
              <a:defRPr sz="1800"/>
            </a:pPr>
            <a:endParaRPr lang="en-US"/>
          </a:p>
        </c:txPr>
        <c:crossAx val="2134605352"/>
        <c:crosses val="autoZero"/>
        <c:crossBetween val="midCat"/>
        <c:majorUnit val="5.0"/>
      </c:valAx>
      <c:valAx>
        <c:axId val="2134605352"/>
        <c:scaling>
          <c:orientation val="minMax"/>
        </c:scaling>
        <c:delete val="0"/>
        <c:axPos val="l"/>
        <c:majorGridlines>
          <c:spPr>
            <a:ln>
              <a:solidFill>
                <a:srgbClr val="DDDDDD"/>
              </a:solidFill>
            </a:ln>
          </c:spPr>
        </c:majorGridlines>
        <c:numFmt formatCode="General" sourceLinked="1"/>
        <c:majorTickMark val="out"/>
        <c:minorTickMark val="none"/>
        <c:tickLblPos val="nextTo"/>
        <c:txPr>
          <a:bodyPr/>
          <a:lstStyle/>
          <a:p>
            <a:pPr>
              <a:defRPr sz="1800"/>
            </a:pPr>
            <a:endParaRPr lang="en-US"/>
          </a:p>
        </c:txPr>
        <c:crossAx val="-2137065192"/>
        <c:crosses val="autoZero"/>
        <c:crossBetween val="midCat"/>
      </c:valAx>
      <c:spPr>
        <a:solidFill>
          <a:srgbClr val="FFFFFF"/>
        </a:solidFill>
        <a:ln>
          <a:solidFill>
            <a:schemeClr val="tx1"/>
          </a:solidFill>
        </a:ln>
      </c:spPr>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21837270341207"/>
          <c:y val="0.0283207250929"/>
          <c:w val="0.933198366870808"/>
          <c:h val="0.888895616943238"/>
        </c:manualLayout>
      </c:layout>
      <c:lineChart>
        <c:grouping val="standard"/>
        <c:varyColors val="0"/>
        <c:ser>
          <c:idx val="0"/>
          <c:order val="0"/>
          <c:tx>
            <c:strRef>
              <c:f>'Figure E-2'!$B$9</c:f>
              <c:strCache>
                <c:ptCount val="1"/>
                <c:pt idx="0">
                  <c:v>Without Automatic Stabilizers</c:v>
                </c:pt>
              </c:strCache>
            </c:strRef>
          </c:tx>
          <c:spPr>
            <a:ln>
              <a:solidFill>
                <a:srgbClr val="3366FF"/>
              </a:solidFill>
            </a:ln>
          </c:spPr>
          <c:marker>
            <c:symbol val="none"/>
          </c:marker>
          <c:cat>
            <c:strRef>
              <c:f>'Figure E-2'!$A$10:$A$60</c:f>
              <c:strCache>
                <c:ptCount val="51"/>
                <c:pt idx="0">
                  <c:v>1964</c:v>
                </c:pt>
                <c:pt idx="1">
                  <c:v>1965</c:v>
                </c:pt>
                <c:pt idx="2">
                  <c:v>1966</c:v>
                </c:pt>
                <c:pt idx="3">
                  <c:v>1967</c:v>
                </c:pt>
                <c:pt idx="4">
                  <c:v>1968</c:v>
                </c:pt>
                <c:pt idx="5">
                  <c:v>1969</c:v>
                </c:pt>
                <c:pt idx="6">
                  <c:v>1970</c:v>
                </c:pt>
                <c:pt idx="7">
                  <c:v>1971</c:v>
                </c:pt>
                <c:pt idx="8">
                  <c:v>1972</c:v>
                </c:pt>
                <c:pt idx="9">
                  <c:v>1973</c:v>
                </c:pt>
                <c:pt idx="10">
                  <c:v>1974</c:v>
                </c:pt>
                <c:pt idx="11">
                  <c:v>1975</c:v>
                </c:pt>
                <c:pt idx="12">
                  <c:v>1976</c:v>
                </c:pt>
                <c:pt idx="13">
                  <c:v>1977</c:v>
                </c:pt>
                <c:pt idx="14">
                  <c:v>1978</c:v>
                </c:pt>
                <c:pt idx="15">
                  <c:v>1979</c:v>
                </c:pt>
                <c:pt idx="16">
                  <c:v>1980</c:v>
                </c:pt>
                <c:pt idx="17">
                  <c:v>1981</c:v>
                </c:pt>
                <c:pt idx="18">
                  <c:v>1982</c:v>
                </c:pt>
                <c:pt idx="19">
                  <c:v>1983</c:v>
                </c:pt>
                <c:pt idx="20">
                  <c:v>1984</c:v>
                </c:pt>
                <c:pt idx="21">
                  <c:v>1985</c:v>
                </c:pt>
                <c:pt idx="22">
                  <c:v>1986</c:v>
                </c:pt>
                <c:pt idx="23">
                  <c:v>1987</c:v>
                </c:pt>
                <c:pt idx="24">
                  <c:v>1988</c:v>
                </c:pt>
                <c:pt idx="25">
                  <c:v>1989</c:v>
                </c:pt>
                <c:pt idx="26">
                  <c:v>1990</c:v>
                </c:pt>
                <c:pt idx="27">
                  <c:v>1991</c:v>
                </c:pt>
                <c:pt idx="28">
                  <c:v>1992</c:v>
                </c:pt>
                <c:pt idx="29">
                  <c:v>1993</c:v>
                </c:pt>
                <c:pt idx="30">
                  <c:v>1994</c:v>
                </c:pt>
                <c:pt idx="31">
                  <c:v>1995</c:v>
                </c:pt>
                <c:pt idx="32">
                  <c:v>1996</c:v>
                </c:pt>
                <c:pt idx="33">
                  <c:v>1997</c:v>
                </c:pt>
                <c:pt idx="34">
                  <c:v>1998</c:v>
                </c:pt>
                <c:pt idx="35">
                  <c:v>1999</c:v>
                </c:pt>
                <c:pt idx="36">
                  <c:v>2000</c:v>
                </c:pt>
                <c:pt idx="37">
                  <c:v>2001</c:v>
                </c:pt>
                <c:pt idx="38">
                  <c:v>2002</c:v>
                </c:pt>
                <c:pt idx="39">
                  <c:v>2003</c:v>
                </c:pt>
                <c:pt idx="40">
                  <c:v>2004</c:v>
                </c:pt>
                <c:pt idx="41">
                  <c:v>2005</c:v>
                </c:pt>
                <c:pt idx="42">
                  <c:v>2006</c:v>
                </c:pt>
                <c:pt idx="43">
                  <c:v>2007</c:v>
                </c:pt>
                <c:pt idx="44">
                  <c:v>2008</c:v>
                </c:pt>
                <c:pt idx="45">
                  <c:v>2009</c:v>
                </c:pt>
                <c:pt idx="46">
                  <c:v>2010</c:v>
                </c:pt>
                <c:pt idx="47">
                  <c:v>2011</c:v>
                </c:pt>
                <c:pt idx="48">
                  <c:v>2012</c:v>
                </c:pt>
                <c:pt idx="49">
                  <c:v>2013</c:v>
                </c:pt>
                <c:pt idx="50">
                  <c:v>2014</c:v>
                </c:pt>
              </c:strCache>
            </c:strRef>
          </c:cat>
          <c:val>
            <c:numRef>
              <c:f>'Figure E-2'!$B$10:$B$60</c:f>
              <c:numCache>
                <c:formatCode>0.00</c:formatCode>
                <c:ptCount val="51"/>
                <c:pt idx="0">
                  <c:v>-1.027</c:v>
                </c:pt>
                <c:pt idx="1">
                  <c:v>-0.729</c:v>
                </c:pt>
                <c:pt idx="2">
                  <c:v>-1.995</c:v>
                </c:pt>
                <c:pt idx="3">
                  <c:v>-2.561</c:v>
                </c:pt>
                <c:pt idx="4">
                  <c:v>-4.149999999999999</c:v>
                </c:pt>
                <c:pt idx="5">
                  <c:v>-1.125</c:v>
                </c:pt>
                <c:pt idx="6">
                  <c:v>-0.858</c:v>
                </c:pt>
                <c:pt idx="7">
                  <c:v>-1.741</c:v>
                </c:pt>
                <c:pt idx="8">
                  <c:v>-1.786</c:v>
                </c:pt>
                <c:pt idx="9">
                  <c:v>-2.018</c:v>
                </c:pt>
                <c:pt idx="10">
                  <c:v>-1.092</c:v>
                </c:pt>
                <c:pt idx="11">
                  <c:v>-1.975</c:v>
                </c:pt>
                <c:pt idx="12">
                  <c:v>-2.665</c:v>
                </c:pt>
                <c:pt idx="13">
                  <c:v>-1.925</c:v>
                </c:pt>
                <c:pt idx="14">
                  <c:v>-2.565</c:v>
                </c:pt>
                <c:pt idx="15">
                  <c:v>-1.879</c:v>
                </c:pt>
                <c:pt idx="16">
                  <c:v>-1.852</c:v>
                </c:pt>
                <c:pt idx="17">
                  <c:v>-1.43</c:v>
                </c:pt>
                <c:pt idx="18">
                  <c:v>-1.637</c:v>
                </c:pt>
                <c:pt idx="19">
                  <c:v>-3.141</c:v>
                </c:pt>
                <c:pt idx="20">
                  <c:v>-3.726</c:v>
                </c:pt>
                <c:pt idx="21">
                  <c:v>-4.525999999999995</c:v>
                </c:pt>
                <c:pt idx="22">
                  <c:v>-4.599</c:v>
                </c:pt>
                <c:pt idx="23">
                  <c:v>-2.79</c:v>
                </c:pt>
                <c:pt idx="24">
                  <c:v>-3.083</c:v>
                </c:pt>
                <c:pt idx="25">
                  <c:v>-3.106</c:v>
                </c:pt>
                <c:pt idx="26">
                  <c:v>-3.909</c:v>
                </c:pt>
                <c:pt idx="27">
                  <c:v>-3.406</c:v>
                </c:pt>
                <c:pt idx="28">
                  <c:v>-3.330999999999999</c:v>
                </c:pt>
                <c:pt idx="29">
                  <c:v>-2.785</c:v>
                </c:pt>
                <c:pt idx="30">
                  <c:v>-2.127</c:v>
                </c:pt>
                <c:pt idx="31">
                  <c:v>-1.626</c:v>
                </c:pt>
                <c:pt idx="32">
                  <c:v>-0.84</c:v>
                </c:pt>
                <c:pt idx="33">
                  <c:v>-0.161</c:v>
                </c:pt>
                <c:pt idx="34">
                  <c:v>0.511</c:v>
                </c:pt>
                <c:pt idx="35">
                  <c:v>0.569</c:v>
                </c:pt>
                <c:pt idx="36">
                  <c:v>1.2</c:v>
                </c:pt>
                <c:pt idx="37">
                  <c:v>0.709</c:v>
                </c:pt>
                <c:pt idx="38">
                  <c:v>-1.035</c:v>
                </c:pt>
                <c:pt idx="39">
                  <c:v>-2.506</c:v>
                </c:pt>
                <c:pt idx="40">
                  <c:v>-3.043</c:v>
                </c:pt>
                <c:pt idx="41">
                  <c:v>-2.465</c:v>
                </c:pt>
                <c:pt idx="42">
                  <c:v>-2.012</c:v>
                </c:pt>
                <c:pt idx="43">
                  <c:v>-1.16</c:v>
                </c:pt>
                <c:pt idx="44">
                  <c:v>-2.613</c:v>
                </c:pt>
                <c:pt idx="45">
                  <c:v>-7.012</c:v>
                </c:pt>
                <c:pt idx="46">
                  <c:v>-5.826999999999995</c:v>
                </c:pt>
                <c:pt idx="47">
                  <c:v>-5.855999999999995</c:v>
                </c:pt>
                <c:pt idx="48">
                  <c:v>-4.773</c:v>
                </c:pt>
                <c:pt idx="49">
                  <c:v>-2.310999999999999</c:v>
                </c:pt>
                <c:pt idx="50">
                  <c:v>-1.407</c:v>
                </c:pt>
              </c:numCache>
            </c:numRef>
          </c:val>
          <c:smooth val="0"/>
        </c:ser>
        <c:ser>
          <c:idx val="1"/>
          <c:order val="1"/>
          <c:tx>
            <c:strRef>
              <c:f>'Figure E-2'!$C$9</c:f>
              <c:strCache>
                <c:ptCount val="1"/>
                <c:pt idx="0">
                  <c:v>With Automatic Stabilizers</c:v>
                </c:pt>
              </c:strCache>
            </c:strRef>
          </c:tx>
          <c:spPr>
            <a:ln>
              <a:solidFill>
                <a:srgbClr val="FF0000"/>
              </a:solidFill>
            </a:ln>
          </c:spPr>
          <c:marker>
            <c:symbol val="none"/>
          </c:marker>
          <c:cat>
            <c:strRef>
              <c:f>'Figure E-2'!$A$10:$A$60</c:f>
              <c:strCache>
                <c:ptCount val="51"/>
                <c:pt idx="0">
                  <c:v>1964</c:v>
                </c:pt>
                <c:pt idx="1">
                  <c:v>1965</c:v>
                </c:pt>
                <c:pt idx="2">
                  <c:v>1966</c:v>
                </c:pt>
                <c:pt idx="3">
                  <c:v>1967</c:v>
                </c:pt>
                <c:pt idx="4">
                  <c:v>1968</c:v>
                </c:pt>
                <c:pt idx="5">
                  <c:v>1969</c:v>
                </c:pt>
                <c:pt idx="6">
                  <c:v>1970</c:v>
                </c:pt>
                <c:pt idx="7">
                  <c:v>1971</c:v>
                </c:pt>
                <c:pt idx="8">
                  <c:v>1972</c:v>
                </c:pt>
                <c:pt idx="9">
                  <c:v>1973</c:v>
                </c:pt>
                <c:pt idx="10">
                  <c:v>1974</c:v>
                </c:pt>
                <c:pt idx="11">
                  <c:v>1975</c:v>
                </c:pt>
                <c:pt idx="12">
                  <c:v>1976</c:v>
                </c:pt>
                <c:pt idx="13">
                  <c:v>1977</c:v>
                </c:pt>
                <c:pt idx="14">
                  <c:v>1978</c:v>
                </c:pt>
                <c:pt idx="15">
                  <c:v>1979</c:v>
                </c:pt>
                <c:pt idx="16">
                  <c:v>1980</c:v>
                </c:pt>
                <c:pt idx="17">
                  <c:v>1981</c:v>
                </c:pt>
                <c:pt idx="18">
                  <c:v>1982</c:v>
                </c:pt>
                <c:pt idx="19">
                  <c:v>1983</c:v>
                </c:pt>
                <c:pt idx="20">
                  <c:v>1984</c:v>
                </c:pt>
                <c:pt idx="21">
                  <c:v>1985</c:v>
                </c:pt>
                <c:pt idx="22">
                  <c:v>1986</c:v>
                </c:pt>
                <c:pt idx="23">
                  <c:v>1987</c:v>
                </c:pt>
                <c:pt idx="24">
                  <c:v>1988</c:v>
                </c:pt>
                <c:pt idx="25">
                  <c:v>1989</c:v>
                </c:pt>
                <c:pt idx="26">
                  <c:v>1990</c:v>
                </c:pt>
                <c:pt idx="27">
                  <c:v>1991</c:v>
                </c:pt>
                <c:pt idx="28">
                  <c:v>1992</c:v>
                </c:pt>
                <c:pt idx="29">
                  <c:v>1993</c:v>
                </c:pt>
                <c:pt idx="30">
                  <c:v>1994</c:v>
                </c:pt>
                <c:pt idx="31">
                  <c:v>1995</c:v>
                </c:pt>
                <c:pt idx="32">
                  <c:v>1996</c:v>
                </c:pt>
                <c:pt idx="33">
                  <c:v>1997</c:v>
                </c:pt>
                <c:pt idx="34">
                  <c:v>1998</c:v>
                </c:pt>
                <c:pt idx="35">
                  <c:v>1999</c:v>
                </c:pt>
                <c:pt idx="36">
                  <c:v>2000</c:v>
                </c:pt>
                <c:pt idx="37">
                  <c:v>2001</c:v>
                </c:pt>
                <c:pt idx="38">
                  <c:v>2002</c:v>
                </c:pt>
                <c:pt idx="39">
                  <c:v>2003</c:v>
                </c:pt>
                <c:pt idx="40">
                  <c:v>2004</c:v>
                </c:pt>
                <c:pt idx="41">
                  <c:v>2005</c:v>
                </c:pt>
                <c:pt idx="42">
                  <c:v>2006</c:v>
                </c:pt>
                <c:pt idx="43">
                  <c:v>2007</c:v>
                </c:pt>
                <c:pt idx="44">
                  <c:v>2008</c:v>
                </c:pt>
                <c:pt idx="45">
                  <c:v>2009</c:v>
                </c:pt>
                <c:pt idx="46">
                  <c:v>2010</c:v>
                </c:pt>
                <c:pt idx="47">
                  <c:v>2011</c:v>
                </c:pt>
                <c:pt idx="48">
                  <c:v>2012</c:v>
                </c:pt>
                <c:pt idx="49">
                  <c:v>2013</c:v>
                </c:pt>
                <c:pt idx="50">
                  <c:v>2014</c:v>
                </c:pt>
              </c:strCache>
            </c:strRef>
          </c:cat>
          <c:val>
            <c:numRef>
              <c:f>'Figure E-2'!$C$10:$C$60</c:f>
              <c:numCache>
                <c:formatCode>0.00</c:formatCode>
                <c:ptCount val="51"/>
                <c:pt idx="0">
                  <c:v>-0.896</c:v>
                </c:pt>
                <c:pt idx="1">
                  <c:v>-0.202</c:v>
                </c:pt>
                <c:pt idx="2">
                  <c:v>-0.496</c:v>
                </c:pt>
                <c:pt idx="3">
                  <c:v>-1.078</c:v>
                </c:pt>
                <c:pt idx="4">
                  <c:v>-2.905</c:v>
                </c:pt>
                <c:pt idx="5">
                  <c:v>0.343</c:v>
                </c:pt>
                <c:pt idx="6">
                  <c:v>-0.275</c:v>
                </c:pt>
                <c:pt idx="7">
                  <c:v>-2.045</c:v>
                </c:pt>
                <c:pt idx="8">
                  <c:v>-1.915999999999999</c:v>
                </c:pt>
                <c:pt idx="9">
                  <c:v>-1.133</c:v>
                </c:pt>
                <c:pt idx="10">
                  <c:v>-0.42</c:v>
                </c:pt>
                <c:pt idx="11">
                  <c:v>-3.183</c:v>
                </c:pt>
                <c:pt idx="12">
                  <c:v>-3.987</c:v>
                </c:pt>
                <c:pt idx="13">
                  <c:v>-2.6</c:v>
                </c:pt>
                <c:pt idx="14">
                  <c:v>-2.591</c:v>
                </c:pt>
                <c:pt idx="15">
                  <c:v>-1.591</c:v>
                </c:pt>
                <c:pt idx="16">
                  <c:v>-2.577</c:v>
                </c:pt>
                <c:pt idx="17">
                  <c:v>-2.455999999999999</c:v>
                </c:pt>
                <c:pt idx="18">
                  <c:v>-3.627</c:v>
                </c:pt>
                <c:pt idx="19">
                  <c:v>-5.477</c:v>
                </c:pt>
                <c:pt idx="20">
                  <c:v>-4.58</c:v>
                </c:pt>
                <c:pt idx="21">
                  <c:v>-4.915</c:v>
                </c:pt>
                <c:pt idx="22">
                  <c:v>-4.841</c:v>
                </c:pt>
                <c:pt idx="23">
                  <c:v>-3.1</c:v>
                </c:pt>
                <c:pt idx="24">
                  <c:v>-3.015</c:v>
                </c:pt>
                <c:pt idx="25">
                  <c:v>-2.766</c:v>
                </c:pt>
                <c:pt idx="26">
                  <c:v>-3.751</c:v>
                </c:pt>
                <c:pt idx="27">
                  <c:v>-4.287</c:v>
                </c:pt>
                <c:pt idx="28">
                  <c:v>-4.389</c:v>
                </c:pt>
                <c:pt idx="29">
                  <c:v>-3.663</c:v>
                </c:pt>
                <c:pt idx="30">
                  <c:v>-2.774</c:v>
                </c:pt>
                <c:pt idx="31">
                  <c:v>-2.129</c:v>
                </c:pt>
                <c:pt idx="32">
                  <c:v>-1.328</c:v>
                </c:pt>
                <c:pt idx="33">
                  <c:v>-0.258</c:v>
                </c:pt>
                <c:pt idx="34">
                  <c:v>0.779</c:v>
                </c:pt>
                <c:pt idx="35">
                  <c:v>1.348</c:v>
                </c:pt>
                <c:pt idx="36">
                  <c:v>2.396999999999998</c:v>
                </c:pt>
                <c:pt idx="37">
                  <c:v>1.226</c:v>
                </c:pt>
                <c:pt idx="38">
                  <c:v>-1.433</c:v>
                </c:pt>
                <c:pt idx="39">
                  <c:v>-3.259</c:v>
                </c:pt>
                <c:pt idx="40">
                  <c:v>-3.383</c:v>
                </c:pt>
                <c:pt idx="41">
                  <c:v>-2.47</c:v>
                </c:pt>
                <c:pt idx="42">
                  <c:v>-1.822</c:v>
                </c:pt>
                <c:pt idx="43">
                  <c:v>-1.121</c:v>
                </c:pt>
                <c:pt idx="44">
                  <c:v>-3.062</c:v>
                </c:pt>
                <c:pt idx="45">
                  <c:v>-9.143000000000001</c:v>
                </c:pt>
                <c:pt idx="46">
                  <c:v>-8.184000000000001</c:v>
                </c:pt>
                <c:pt idx="47">
                  <c:v>-7.949</c:v>
                </c:pt>
                <c:pt idx="48">
                  <c:v>-6.434</c:v>
                </c:pt>
                <c:pt idx="49">
                  <c:v>-3.902</c:v>
                </c:pt>
                <c:pt idx="50">
                  <c:v>-2.858</c:v>
                </c:pt>
              </c:numCache>
            </c:numRef>
          </c:val>
          <c:smooth val="0"/>
        </c:ser>
        <c:dLbls>
          <c:showLegendKey val="0"/>
          <c:showVal val="0"/>
          <c:showCatName val="0"/>
          <c:showSerName val="0"/>
          <c:showPercent val="0"/>
          <c:showBubbleSize val="0"/>
        </c:dLbls>
        <c:marker val="1"/>
        <c:smooth val="0"/>
        <c:axId val="2054532504"/>
        <c:axId val="-2103494008"/>
      </c:lineChart>
      <c:dateAx>
        <c:axId val="2054532504"/>
        <c:scaling>
          <c:orientation val="minMax"/>
        </c:scaling>
        <c:delete val="0"/>
        <c:axPos val="b"/>
        <c:numFmt formatCode="General" sourceLinked="0"/>
        <c:majorTickMark val="out"/>
        <c:minorTickMark val="none"/>
        <c:tickLblPos val="nextTo"/>
        <c:crossAx val="-2103494008"/>
        <c:crossesAt val="-111.0"/>
        <c:auto val="0"/>
        <c:lblOffset val="100"/>
        <c:baseTimeUnit val="days"/>
        <c:majorUnit val="5.0"/>
      </c:dateAx>
      <c:valAx>
        <c:axId val="-2103494008"/>
        <c:scaling>
          <c:orientation val="minMax"/>
        </c:scaling>
        <c:delete val="0"/>
        <c:axPos val="l"/>
        <c:majorGridlines>
          <c:spPr>
            <a:ln w="6350">
              <a:solidFill>
                <a:schemeClr val="bg2"/>
              </a:solidFill>
            </a:ln>
          </c:spPr>
        </c:majorGridlines>
        <c:numFmt formatCode="0" sourceLinked="0"/>
        <c:majorTickMark val="out"/>
        <c:minorTickMark val="none"/>
        <c:tickLblPos val="nextTo"/>
        <c:crossAx val="20545325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52710965532142"/>
          <c:y val="0.0225611186727669"/>
          <c:w val="0.884345523358163"/>
          <c:h val="0.715753649735624"/>
        </c:manualLayout>
      </c:layout>
      <c:lineChart>
        <c:grouping val="standard"/>
        <c:varyColors val="0"/>
        <c:ser>
          <c:idx val="0"/>
          <c:order val="0"/>
          <c:tx>
            <c:v>GS10</c:v>
          </c:tx>
          <c:spPr>
            <a:ln w="44450">
              <a:solidFill>
                <a:srgbClr val="339933"/>
              </a:solidFill>
              <a:prstDash val="solid"/>
            </a:ln>
          </c:spPr>
          <c:marker>
            <c:symbol val="none"/>
          </c:marker>
          <c:cat>
            <c:numRef>
              <c:f>Sheet1!$A$8:$A$151</c:f>
              <c:numCache>
                <c:formatCode>m/d/yyyy</c:formatCode>
                <c:ptCount val="144"/>
                <c:pt idx="0">
                  <c:v>37622.0</c:v>
                </c:pt>
                <c:pt idx="1">
                  <c:v>37653.0</c:v>
                </c:pt>
                <c:pt idx="2">
                  <c:v>37681.0</c:v>
                </c:pt>
                <c:pt idx="3">
                  <c:v>37712.0</c:v>
                </c:pt>
                <c:pt idx="4">
                  <c:v>37742.0</c:v>
                </c:pt>
                <c:pt idx="5">
                  <c:v>37773.0</c:v>
                </c:pt>
                <c:pt idx="6">
                  <c:v>37803.0</c:v>
                </c:pt>
                <c:pt idx="7">
                  <c:v>37834.0</c:v>
                </c:pt>
                <c:pt idx="8">
                  <c:v>37865.0</c:v>
                </c:pt>
                <c:pt idx="9">
                  <c:v>37895.0</c:v>
                </c:pt>
                <c:pt idx="10">
                  <c:v>37926.0</c:v>
                </c:pt>
                <c:pt idx="11">
                  <c:v>37956.0</c:v>
                </c:pt>
                <c:pt idx="12">
                  <c:v>37987.0</c:v>
                </c:pt>
                <c:pt idx="13">
                  <c:v>38018.0</c:v>
                </c:pt>
                <c:pt idx="14">
                  <c:v>38047.0</c:v>
                </c:pt>
                <c:pt idx="15">
                  <c:v>38078.0</c:v>
                </c:pt>
                <c:pt idx="16">
                  <c:v>38108.0</c:v>
                </c:pt>
                <c:pt idx="17">
                  <c:v>38139.0</c:v>
                </c:pt>
                <c:pt idx="18">
                  <c:v>38169.0</c:v>
                </c:pt>
                <c:pt idx="19">
                  <c:v>38200.0</c:v>
                </c:pt>
                <c:pt idx="20">
                  <c:v>38231.0</c:v>
                </c:pt>
                <c:pt idx="21">
                  <c:v>38261.0</c:v>
                </c:pt>
                <c:pt idx="22">
                  <c:v>38292.0</c:v>
                </c:pt>
                <c:pt idx="23">
                  <c:v>38322.0</c:v>
                </c:pt>
                <c:pt idx="24">
                  <c:v>38353.0</c:v>
                </c:pt>
                <c:pt idx="25">
                  <c:v>38384.0</c:v>
                </c:pt>
                <c:pt idx="26">
                  <c:v>38412.0</c:v>
                </c:pt>
                <c:pt idx="27">
                  <c:v>38443.0</c:v>
                </c:pt>
                <c:pt idx="28">
                  <c:v>38473.0</c:v>
                </c:pt>
                <c:pt idx="29">
                  <c:v>38504.0</c:v>
                </c:pt>
                <c:pt idx="30">
                  <c:v>38534.0</c:v>
                </c:pt>
                <c:pt idx="31">
                  <c:v>38565.0</c:v>
                </c:pt>
                <c:pt idx="32">
                  <c:v>38596.0</c:v>
                </c:pt>
                <c:pt idx="33">
                  <c:v>38626.0</c:v>
                </c:pt>
                <c:pt idx="34">
                  <c:v>38657.0</c:v>
                </c:pt>
                <c:pt idx="35">
                  <c:v>38687.0</c:v>
                </c:pt>
                <c:pt idx="36">
                  <c:v>38718.0</c:v>
                </c:pt>
                <c:pt idx="37">
                  <c:v>38749.0</c:v>
                </c:pt>
                <c:pt idx="38">
                  <c:v>38777.0</c:v>
                </c:pt>
                <c:pt idx="39">
                  <c:v>38808.0</c:v>
                </c:pt>
                <c:pt idx="40">
                  <c:v>38838.0</c:v>
                </c:pt>
                <c:pt idx="41">
                  <c:v>38869.0</c:v>
                </c:pt>
                <c:pt idx="42">
                  <c:v>38899.0</c:v>
                </c:pt>
                <c:pt idx="43">
                  <c:v>38930.0</c:v>
                </c:pt>
                <c:pt idx="44">
                  <c:v>38961.0</c:v>
                </c:pt>
                <c:pt idx="45">
                  <c:v>38991.0</c:v>
                </c:pt>
                <c:pt idx="46">
                  <c:v>39022.0</c:v>
                </c:pt>
                <c:pt idx="47">
                  <c:v>39052.0</c:v>
                </c:pt>
                <c:pt idx="48">
                  <c:v>39083.0</c:v>
                </c:pt>
                <c:pt idx="49">
                  <c:v>39114.0</c:v>
                </c:pt>
                <c:pt idx="50">
                  <c:v>39142.0</c:v>
                </c:pt>
                <c:pt idx="51">
                  <c:v>39173.0</c:v>
                </c:pt>
                <c:pt idx="52">
                  <c:v>39203.0</c:v>
                </c:pt>
                <c:pt idx="53">
                  <c:v>39234.0</c:v>
                </c:pt>
                <c:pt idx="54">
                  <c:v>39264.0</c:v>
                </c:pt>
                <c:pt idx="55">
                  <c:v>39295.0</c:v>
                </c:pt>
                <c:pt idx="56">
                  <c:v>39326.0</c:v>
                </c:pt>
                <c:pt idx="57">
                  <c:v>39356.0</c:v>
                </c:pt>
                <c:pt idx="58">
                  <c:v>39387.0</c:v>
                </c:pt>
                <c:pt idx="59">
                  <c:v>39417.0</c:v>
                </c:pt>
                <c:pt idx="60">
                  <c:v>39448.0</c:v>
                </c:pt>
                <c:pt idx="61">
                  <c:v>39479.0</c:v>
                </c:pt>
                <c:pt idx="62">
                  <c:v>39508.0</c:v>
                </c:pt>
                <c:pt idx="63">
                  <c:v>39539.0</c:v>
                </c:pt>
                <c:pt idx="64">
                  <c:v>39569.0</c:v>
                </c:pt>
                <c:pt idx="65">
                  <c:v>39600.0</c:v>
                </c:pt>
                <c:pt idx="66">
                  <c:v>39630.0</c:v>
                </c:pt>
                <c:pt idx="67">
                  <c:v>39661.0</c:v>
                </c:pt>
                <c:pt idx="68">
                  <c:v>39692.0</c:v>
                </c:pt>
                <c:pt idx="69">
                  <c:v>39722.0</c:v>
                </c:pt>
                <c:pt idx="70">
                  <c:v>39753.0</c:v>
                </c:pt>
                <c:pt idx="71">
                  <c:v>39783.0</c:v>
                </c:pt>
                <c:pt idx="72">
                  <c:v>39814.0</c:v>
                </c:pt>
                <c:pt idx="73">
                  <c:v>39845.0</c:v>
                </c:pt>
                <c:pt idx="74">
                  <c:v>39873.0</c:v>
                </c:pt>
                <c:pt idx="75">
                  <c:v>39904.0</c:v>
                </c:pt>
                <c:pt idx="76">
                  <c:v>39934.0</c:v>
                </c:pt>
                <c:pt idx="77">
                  <c:v>39965.0</c:v>
                </c:pt>
                <c:pt idx="78">
                  <c:v>39995.0</c:v>
                </c:pt>
                <c:pt idx="79">
                  <c:v>40026.0</c:v>
                </c:pt>
                <c:pt idx="80">
                  <c:v>40057.0</c:v>
                </c:pt>
                <c:pt idx="81">
                  <c:v>40087.0</c:v>
                </c:pt>
                <c:pt idx="82">
                  <c:v>40118.0</c:v>
                </c:pt>
                <c:pt idx="83">
                  <c:v>40148.0</c:v>
                </c:pt>
                <c:pt idx="84">
                  <c:v>40179.0</c:v>
                </c:pt>
                <c:pt idx="85">
                  <c:v>40210.0</c:v>
                </c:pt>
                <c:pt idx="86">
                  <c:v>40238.0</c:v>
                </c:pt>
                <c:pt idx="87">
                  <c:v>40269.0</c:v>
                </c:pt>
                <c:pt idx="88">
                  <c:v>40299.0</c:v>
                </c:pt>
                <c:pt idx="89">
                  <c:v>40330.0</c:v>
                </c:pt>
                <c:pt idx="90">
                  <c:v>40360.0</c:v>
                </c:pt>
                <c:pt idx="91">
                  <c:v>40391.0</c:v>
                </c:pt>
                <c:pt idx="92">
                  <c:v>40422.0</c:v>
                </c:pt>
                <c:pt idx="93">
                  <c:v>40452.0</c:v>
                </c:pt>
                <c:pt idx="94">
                  <c:v>40483.0</c:v>
                </c:pt>
                <c:pt idx="95">
                  <c:v>40513.0</c:v>
                </c:pt>
                <c:pt idx="96">
                  <c:v>40544.0</c:v>
                </c:pt>
                <c:pt idx="97">
                  <c:v>40575.0</c:v>
                </c:pt>
                <c:pt idx="98">
                  <c:v>40603.0</c:v>
                </c:pt>
                <c:pt idx="99">
                  <c:v>40634.0</c:v>
                </c:pt>
                <c:pt idx="100">
                  <c:v>40664.0</c:v>
                </c:pt>
                <c:pt idx="101">
                  <c:v>40695.0</c:v>
                </c:pt>
                <c:pt idx="102">
                  <c:v>40725.0</c:v>
                </c:pt>
                <c:pt idx="103">
                  <c:v>40756.0</c:v>
                </c:pt>
                <c:pt idx="104">
                  <c:v>40787.0</c:v>
                </c:pt>
                <c:pt idx="105">
                  <c:v>40817.0</c:v>
                </c:pt>
                <c:pt idx="106">
                  <c:v>40848.0</c:v>
                </c:pt>
                <c:pt idx="107">
                  <c:v>40878.0</c:v>
                </c:pt>
                <c:pt idx="108">
                  <c:v>40909.0</c:v>
                </c:pt>
                <c:pt idx="109">
                  <c:v>40940.0</c:v>
                </c:pt>
                <c:pt idx="110">
                  <c:v>40969.0</c:v>
                </c:pt>
                <c:pt idx="111">
                  <c:v>41000.0</c:v>
                </c:pt>
                <c:pt idx="112">
                  <c:v>41030.0</c:v>
                </c:pt>
                <c:pt idx="113">
                  <c:v>41061.0</c:v>
                </c:pt>
                <c:pt idx="114">
                  <c:v>41091.0</c:v>
                </c:pt>
                <c:pt idx="115">
                  <c:v>41122.0</c:v>
                </c:pt>
                <c:pt idx="116">
                  <c:v>41153.0</c:v>
                </c:pt>
                <c:pt idx="117">
                  <c:v>41183.0</c:v>
                </c:pt>
                <c:pt idx="118">
                  <c:v>41214.0</c:v>
                </c:pt>
                <c:pt idx="119">
                  <c:v>41244.0</c:v>
                </c:pt>
                <c:pt idx="120">
                  <c:v>41275.0</c:v>
                </c:pt>
                <c:pt idx="121">
                  <c:v>41306.0</c:v>
                </c:pt>
                <c:pt idx="122">
                  <c:v>41334.0</c:v>
                </c:pt>
                <c:pt idx="123">
                  <c:v>41365.0</c:v>
                </c:pt>
                <c:pt idx="124">
                  <c:v>41395.0</c:v>
                </c:pt>
                <c:pt idx="125">
                  <c:v>41426.0</c:v>
                </c:pt>
                <c:pt idx="126">
                  <c:v>41456.0</c:v>
                </c:pt>
                <c:pt idx="127">
                  <c:v>41487.0</c:v>
                </c:pt>
                <c:pt idx="128">
                  <c:v>41518.0</c:v>
                </c:pt>
                <c:pt idx="129">
                  <c:v>41548.0</c:v>
                </c:pt>
                <c:pt idx="130">
                  <c:v>41579.0</c:v>
                </c:pt>
                <c:pt idx="131">
                  <c:v>41609.0</c:v>
                </c:pt>
                <c:pt idx="132">
                  <c:v>41640.0</c:v>
                </c:pt>
                <c:pt idx="133">
                  <c:v>41671.0</c:v>
                </c:pt>
                <c:pt idx="134">
                  <c:v>41699.0</c:v>
                </c:pt>
                <c:pt idx="135">
                  <c:v>41730.0</c:v>
                </c:pt>
                <c:pt idx="136">
                  <c:v>41760.0</c:v>
                </c:pt>
                <c:pt idx="137">
                  <c:v>41791.0</c:v>
                </c:pt>
                <c:pt idx="138">
                  <c:v>41821.0</c:v>
                </c:pt>
                <c:pt idx="139">
                  <c:v>41852.0</c:v>
                </c:pt>
                <c:pt idx="140">
                  <c:v>41883.0</c:v>
                </c:pt>
                <c:pt idx="141">
                  <c:v>41913.0</c:v>
                </c:pt>
                <c:pt idx="142">
                  <c:v>41944.0</c:v>
                </c:pt>
                <c:pt idx="143">
                  <c:v>41974.0</c:v>
                </c:pt>
              </c:numCache>
            </c:numRef>
          </c:cat>
          <c:val>
            <c:numRef>
              <c:f>Sheet1!$B$8:$B$151</c:f>
              <c:numCache>
                <c:formatCode>0.0</c:formatCode>
                <c:ptCount val="144"/>
                <c:pt idx="0">
                  <c:v>4.05</c:v>
                </c:pt>
                <c:pt idx="1">
                  <c:v>3.9</c:v>
                </c:pt>
                <c:pt idx="2">
                  <c:v>3.81</c:v>
                </c:pt>
                <c:pt idx="3">
                  <c:v>3.96</c:v>
                </c:pt>
                <c:pt idx="4">
                  <c:v>3.57</c:v>
                </c:pt>
                <c:pt idx="5">
                  <c:v>3.33</c:v>
                </c:pt>
                <c:pt idx="6">
                  <c:v>3.98</c:v>
                </c:pt>
                <c:pt idx="7">
                  <c:v>4.45</c:v>
                </c:pt>
                <c:pt idx="8">
                  <c:v>4.27</c:v>
                </c:pt>
                <c:pt idx="9">
                  <c:v>4.29</c:v>
                </c:pt>
                <c:pt idx="10">
                  <c:v>4.3</c:v>
                </c:pt>
                <c:pt idx="11">
                  <c:v>4.27</c:v>
                </c:pt>
                <c:pt idx="12">
                  <c:v>4.149999999999999</c:v>
                </c:pt>
                <c:pt idx="13">
                  <c:v>4.08</c:v>
                </c:pt>
                <c:pt idx="14">
                  <c:v>3.83</c:v>
                </c:pt>
                <c:pt idx="15">
                  <c:v>4.35</c:v>
                </c:pt>
                <c:pt idx="16">
                  <c:v>4.72</c:v>
                </c:pt>
                <c:pt idx="17">
                  <c:v>4.73</c:v>
                </c:pt>
                <c:pt idx="18">
                  <c:v>4.5</c:v>
                </c:pt>
                <c:pt idx="19">
                  <c:v>4.28</c:v>
                </c:pt>
                <c:pt idx="20">
                  <c:v>4.13</c:v>
                </c:pt>
                <c:pt idx="21">
                  <c:v>4.1</c:v>
                </c:pt>
                <c:pt idx="22">
                  <c:v>4.189999999999999</c:v>
                </c:pt>
                <c:pt idx="23">
                  <c:v>4.23</c:v>
                </c:pt>
                <c:pt idx="24">
                  <c:v>4.22</c:v>
                </c:pt>
                <c:pt idx="25">
                  <c:v>4.17</c:v>
                </c:pt>
                <c:pt idx="26">
                  <c:v>4.5</c:v>
                </c:pt>
                <c:pt idx="27">
                  <c:v>4.34</c:v>
                </c:pt>
                <c:pt idx="28">
                  <c:v>4.14</c:v>
                </c:pt>
                <c:pt idx="29">
                  <c:v>4.0</c:v>
                </c:pt>
                <c:pt idx="30">
                  <c:v>4.18</c:v>
                </c:pt>
                <c:pt idx="31">
                  <c:v>4.26</c:v>
                </c:pt>
                <c:pt idx="32">
                  <c:v>4.2</c:v>
                </c:pt>
                <c:pt idx="33">
                  <c:v>4.46</c:v>
                </c:pt>
                <c:pt idx="34">
                  <c:v>4.54</c:v>
                </c:pt>
                <c:pt idx="35">
                  <c:v>4.47</c:v>
                </c:pt>
                <c:pt idx="36">
                  <c:v>4.42</c:v>
                </c:pt>
                <c:pt idx="37">
                  <c:v>4.57</c:v>
                </c:pt>
                <c:pt idx="38">
                  <c:v>4.72</c:v>
                </c:pt>
                <c:pt idx="39">
                  <c:v>4.99</c:v>
                </c:pt>
                <c:pt idx="40">
                  <c:v>5.109999999999999</c:v>
                </c:pt>
                <c:pt idx="41">
                  <c:v>5.109999999999999</c:v>
                </c:pt>
                <c:pt idx="42">
                  <c:v>5.09</c:v>
                </c:pt>
                <c:pt idx="43">
                  <c:v>4.88</c:v>
                </c:pt>
                <c:pt idx="44">
                  <c:v>4.72</c:v>
                </c:pt>
                <c:pt idx="45">
                  <c:v>4.73</c:v>
                </c:pt>
                <c:pt idx="46">
                  <c:v>4.6</c:v>
                </c:pt>
                <c:pt idx="47">
                  <c:v>4.56</c:v>
                </c:pt>
                <c:pt idx="48">
                  <c:v>4.76</c:v>
                </c:pt>
                <c:pt idx="49">
                  <c:v>4.72</c:v>
                </c:pt>
                <c:pt idx="50">
                  <c:v>4.56</c:v>
                </c:pt>
                <c:pt idx="51">
                  <c:v>4.689999999999999</c:v>
                </c:pt>
                <c:pt idx="52">
                  <c:v>4.75</c:v>
                </c:pt>
                <c:pt idx="53">
                  <c:v>5.1</c:v>
                </c:pt>
                <c:pt idx="54">
                  <c:v>5.0</c:v>
                </c:pt>
                <c:pt idx="55">
                  <c:v>4.67</c:v>
                </c:pt>
                <c:pt idx="56">
                  <c:v>4.52</c:v>
                </c:pt>
                <c:pt idx="57">
                  <c:v>4.53</c:v>
                </c:pt>
                <c:pt idx="58">
                  <c:v>4.149999999999999</c:v>
                </c:pt>
                <c:pt idx="59">
                  <c:v>4.1</c:v>
                </c:pt>
                <c:pt idx="60">
                  <c:v>3.74</c:v>
                </c:pt>
                <c:pt idx="61">
                  <c:v>3.74</c:v>
                </c:pt>
                <c:pt idx="62">
                  <c:v>3.51</c:v>
                </c:pt>
                <c:pt idx="63">
                  <c:v>3.68</c:v>
                </c:pt>
                <c:pt idx="64">
                  <c:v>3.88</c:v>
                </c:pt>
                <c:pt idx="65">
                  <c:v>4.1</c:v>
                </c:pt>
                <c:pt idx="66">
                  <c:v>4.01</c:v>
                </c:pt>
                <c:pt idx="67">
                  <c:v>3.89</c:v>
                </c:pt>
                <c:pt idx="68">
                  <c:v>3.69</c:v>
                </c:pt>
                <c:pt idx="69">
                  <c:v>3.81</c:v>
                </c:pt>
                <c:pt idx="70">
                  <c:v>3.53</c:v>
                </c:pt>
                <c:pt idx="71">
                  <c:v>2.42</c:v>
                </c:pt>
                <c:pt idx="72">
                  <c:v>2.52</c:v>
                </c:pt>
                <c:pt idx="73">
                  <c:v>2.87</c:v>
                </c:pt>
                <c:pt idx="74">
                  <c:v>2.82</c:v>
                </c:pt>
                <c:pt idx="75">
                  <c:v>2.93</c:v>
                </c:pt>
                <c:pt idx="76">
                  <c:v>3.29</c:v>
                </c:pt>
                <c:pt idx="77">
                  <c:v>3.72</c:v>
                </c:pt>
                <c:pt idx="78">
                  <c:v>3.56</c:v>
                </c:pt>
                <c:pt idx="79">
                  <c:v>3.59</c:v>
                </c:pt>
                <c:pt idx="80">
                  <c:v>3.4</c:v>
                </c:pt>
                <c:pt idx="81">
                  <c:v>3.39</c:v>
                </c:pt>
                <c:pt idx="82">
                  <c:v>3.4</c:v>
                </c:pt>
                <c:pt idx="83">
                  <c:v>3.59</c:v>
                </c:pt>
                <c:pt idx="84">
                  <c:v>3.73</c:v>
                </c:pt>
                <c:pt idx="85">
                  <c:v>3.69</c:v>
                </c:pt>
                <c:pt idx="86">
                  <c:v>3.73</c:v>
                </c:pt>
                <c:pt idx="87">
                  <c:v>3.85</c:v>
                </c:pt>
                <c:pt idx="88">
                  <c:v>3.42</c:v>
                </c:pt>
                <c:pt idx="89">
                  <c:v>3.2</c:v>
                </c:pt>
                <c:pt idx="90">
                  <c:v>3.01</c:v>
                </c:pt>
                <c:pt idx="91">
                  <c:v>2.7</c:v>
                </c:pt>
                <c:pt idx="92">
                  <c:v>2.65</c:v>
                </c:pt>
                <c:pt idx="93">
                  <c:v>2.54</c:v>
                </c:pt>
                <c:pt idx="94">
                  <c:v>2.76</c:v>
                </c:pt>
                <c:pt idx="95">
                  <c:v>3.29</c:v>
                </c:pt>
                <c:pt idx="96">
                  <c:v>3.39</c:v>
                </c:pt>
                <c:pt idx="97">
                  <c:v>3.58</c:v>
                </c:pt>
                <c:pt idx="98">
                  <c:v>3.41</c:v>
                </c:pt>
                <c:pt idx="99">
                  <c:v>3.46</c:v>
                </c:pt>
                <c:pt idx="100">
                  <c:v>3.17</c:v>
                </c:pt>
                <c:pt idx="101">
                  <c:v>3.0</c:v>
                </c:pt>
                <c:pt idx="102">
                  <c:v>3.0</c:v>
                </c:pt>
                <c:pt idx="103">
                  <c:v>2.3</c:v>
                </c:pt>
                <c:pt idx="104">
                  <c:v>1.98</c:v>
                </c:pt>
                <c:pt idx="105">
                  <c:v>2.15</c:v>
                </c:pt>
                <c:pt idx="106">
                  <c:v>2.01</c:v>
                </c:pt>
                <c:pt idx="107">
                  <c:v>1.98</c:v>
                </c:pt>
                <c:pt idx="108">
                  <c:v>1.97</c:v>
                </c:pt>
                <c:pt idx="109">
                  <c:v>1.97</c:v>
                </c:pt>
                <c:pt idx="110">
                  <c:v>2.17</c:v>
                </c:pt>
                <c:pt idx="111">
                  <c:v>2.05</c:v>
                </c:pt>
                <c:pt idx="112">
                  <c:v>1.8</c:v>
                </c:pt>
                <c:pt idx="113">
                  <c:v>1.62</c:v>
                </c:pt>
                <c:pt idx="114">
                  <c:v>1.53</c:v>
                </c:pt>
                <c:pt idx="115">
                  <c:v>1.68</c:v>
                </c:pt>
                <c:pt idx="116">
                  <c:v>1.72</c:v>
                </c:pt>
                <c:pt idx="117">
                  <c:v>1.75</c:v>
                </c:pt>
                <c:pt idx="118">
                  <c:v>1.65</c:v>
                </c:pt>
                <c:pt idx="119">
                  <c:v>1.72</c:v>
                </c:pt>
                <c:pt idx="120">
                  <c:v>1.91</c:v>
                </c:pt>
                <c:pt idx="121">
                  <c:v>1.98</c:v>
                </c:pt>
                <c:pt idx="122">
                  <c:v>1.96</c:v>
                </c:pt>
                <c:pt idx="123">
                  <c:v>1.76</c:v>
                </c:pt>
                <c:pt idx="124">
                  <c:v>1.93</c:v>
                </c:pt>
                <c:pt idx="125">
                  <c:v>2.3</c:v>
                </c:pt>
                <c:pt idx="126">
                  <c:v>2.58</c:v>
                </c:pt>
                <c:pt idx="127">
                  <c:v>2.74</c:v>
                </c:pt>
                <c:pt idx="128">
                  <c:v>2.81</c:v>
                </c:pt>
                <c:pt idx="129">
                  <c:v>2.62</c:v>
                </c:pt>
                <c:pt idx="130">
                  <c:v>2.72</c:v>
                </c:pt>
                <c:pt idx="131">
                  <c:v>2.9</c:v>
                </c:pt>
                <c:pt idx="132">
                  <c:v>2.86</c:v>
                </c:pt>
                <c:pt idx="133">
                  <c:v>2.71</c:v>
                </c:pt>
                <c:pt idx="134">
                  <c:v>2.72</c:v>
                </c:pt>
                <c:pt idx="135">
                  <c:v>2.71</c:v>
                </c:pt>
                <c:pt idx="136">
                  <c:v>2.56</c:v>
                </c:pt>
                <c:pt idx="137">
                  <c:v>2.6</c:v>
                </c:pt>
                <c:pt idx="138">
                  <c:v>2.54</c:v>
                </c:pt>
                <c:pt idx="139">
                  <c:v>2.42</c:v>
                </c:pt>
                <c:pt idx="140">
                  <c:v>2.53</c:v>
                </c:pt>
                <c:pt idx="141">
                  <c:v>2.3</c:v>
                </c:pt>
                <c:pt idx="142">
                  <c:v>2.33</c:v>
                </c:pt>
                <c:pt idx="143">
                  <c:v>2.21</c:v>
                </c:pt>
              </c:numCache>
            </c:numRef>
          </c:val>
          <c:smooth val="0"/>
        </c:ser>
        <c:ser>
          <c:idx val="1"/>
          <c:order val="1"/>
          <c:tx>
            <c:v>FII10</c:v>
          </c:tx>
          <c:spPr>
            <a:ln w="44450">
              <a:solidFill>
                <a:srgbClr val="0033CC"/>
              </a:solidFill>
              <a:prstDash val="solid"/>
            </a:ln>
          </c:spPr>
          <c:marker>
            <c:symbol val="none"/>
          </c:marker>
          <c:cat>
            <c:numRef>
              <c:f>Sheet1!$A$8:$A$151</c:f>
              <c:numCache>
                <c:formatCode>m/d/yyyy</c:formatCode>
                <c:ptCount val="144"/>
                <c:pt idx="0">
                  <c:v>37622.0</c:v>
                </c:pt>
                <c:pt idx="1">
                  <c:v>37653.0</c:v>
                </c:pt>
                <c:pt idx="2">
                  <c:v>37681.0</c:v>
                </c:pt>
                <c:pt idx="3">
                  <c:v>37712.0</c:v>
                </c:pt>
                <c:pt idx="4">
                  <c:v>37742.0</c:v>
                </c:pt>
                <c:pt idx="5">
                  <c:v>37773.0</c:v>
                </c:pt>
                <c:pt idx="6">
                  <c:v>37803.0</c:v>
                </c:pt>
                <c:pt idx="7">
                  <c:v>37834.0</c:v>
                </c:pt>
                <c:pt idx="8">
                  <c:v>37865.0</c:v>
                </c:pt>
                <c:pt idx="9">
                  <c:v>37895.0</c:v>
                </c:pt>
                <c:pt idx="10">
                  <c:v>37926.0</c:v>
                </c:pt>
                <c:pt idx="11">
                  <c:v>37956.0</c:v>
                </c:pt>
                <c:pt idx="12">
                  <c:v>37987.0</c:v>
                </c:pt>
                <c:pt idx="13">
                  <c:v>38018.0</c:v>
                </c:pt>
                <c:pt idx="14">
                  <c:v>38047.0</c:v>
                </c:pt>
                <c:pt idx="15">
                  <c:v>38078.0</c:v>
                </c:pt>
                <c:pt idx="16">
                  <c:v>38108.0</c:v>
                </c:pt>
                <c:pt idx="17">
                  <c:v>38139.0</c:v>
                </c:pt>
                <c:pt idx="18">
                  <c:v>38169.0</c:v>
                </c:pt>
                <c:pt idx="19">
                  <c:v>38200.0</c:v>
                </c:pt>
                <c:pt idx="20">
                  <c:v>38231.0</c:v>
                </c:pt>
                <c:pt idx="21">
                  <c:v>38261.0</c:v>
                </c:pt>
                <c:pt idx="22">
                  <c:v>38292.0</c:v>
                </c:pt>
                <c:pt idx="23">
                  <c:v>38322.0</c:v>
                </c:pt>
                <c:pt idx="24">
                  <c:v>38353.0</c:v>
                </c:pt>
                <c:pt idx="25">
                  <c:v>38384.0</c:v>
                </c:pt>
                <c:pt idx="26">
                  <c:v>38412.0</c:v>
                </c:pt>
                <c:pt idx="27">
                  <c:v>38443.0</c:v>
                </c:pt>
                <c:pt idx="28">
                  <c:v>38473.0</c:v>
                </c:pt>
                <c:pt idx="29">
                  <c:v>38504.0</c:v>
                </c:pt>
                <c:pt idx="30">
                  <c:v>38534.0</c:v>
                </c:pt>
                <c:pt idx="31">
                  <c:v>38565.0</c:v>
                </c:pt>
                <c:pt idx="32">
                  <c:v>38596.0</c:v>
                </c:pt>
                <c:pt idx="33">
                  <c:v>38626.0</c:v>
                </c:pt>
                <c:pt idx="34">
                  <c:v>38657.0</c:v>
                </c:pt>
                <c:pt idx="35">
                  <c:v>38687.0</c:v>
                </c:pt>
                <c:pt idx="36">
                  <c:v>38718.0</c:v>
                </c:pt>
                <c:pt idx="37">
                  <c:v>38749.0</c:v>
                </c:pt>
                <c:pt idx="38">
                  <c:v>38777.0</c:v>
                </c:pt>
                <c:pt idx="39">
                  <c:v>38808.0</c:v>
                </c:pt>
                <c:pt idx="40">
                  <c:v>38838.0</c:v>
                </c:pt>
                <c:pt idx="41">
                  <c:v>38869.0</c:v>
                </c:pt>
                <c:pt idx="42">
                  <c:v>38899.0</c:v>
                </c:pt>
                <c:pt idx="43">
                  <c:v>38930.0</c:v>
                </c:pt>
                <c:pt idx="44">
                  <c:v>38961.0</c:v>
                </c:pt>
                <c:pt idx="45">
                  <c:v>38991.0</c:v>
                </c:pt>
                <c:pt idx="46">
                  <c:v>39022.0</c:v>
                </c:pt>
                <c:pt idx="47">
                  <c:v>39052.0</c:v>
                </c:pt>
                <c:pt idx="48">
                  <c:v>39083.0</c:v>
                </c:pt>
                <c:pt idx="49">
                  <c:v>39114.0</c:v>
                </c:pt>
                <c:pt idx="50">
                  <c:v>39142.0</c:v>
                </c:pt>
                <c:pt idx="51">
                  <c:v>39173.0</c:v>
                </c:pt>
                <c:pt idx="52">
                  <c:v>39203.0</c:v>
                </c:pt>
                <c:pt idx="53">
                  <c:v>39234.0</c:v>
                </c:pt>
                <c:pt idx="54">
                  <c:v>39264.0</c:v>
                </c:pt>
                <c:pt idx="55">
                  <c:v>39295.0</c:v>
                </c:pt>
                <c:pt idx="56">
                  <c:v>39326.0</c:v>
                </c:pt>
                <c:pt idx="57">
                  <c:v>39356.0</c:v>
                </c:pt>
                <c:pt idx="58">
                  <c:v>39387.0</c:v>
                </c:pt>
                <c:pt idx="59">
                  <c:v>39417.0</c:v>
                </c:pt>
                <c:pt idx="60">
                  <c:v>39448.0</c:v>
                </c:pt>
                <c:pt idx="61">
                  <c:v>39479.0</c:v>
                </c:pt>
                <c:pt idx="62">
                  <c:v>39508.0</c:v>
                </c:pt>
                <c:pt idx="63">
                  <c:v>39539.0</c:v>
                </c:pt>
                <c:pt idx="64">
                  <c:v>39569.0</c:v>
                </c:pt>
                <c:pt idx="65">
                  <c:v>39600.0</c:v>
                </c:pt>
                <c:pt idx="66">
                  <c:v>39630.0</c:v>
                </c:pt>
                <c:pt idx="67">
                  <c:v>39661.0</c:v>
                </c:pt>
                <c:pt idx="68">
                  <c:v>39692.0</c:v>
                </c:pt>
                <c:pt idx="69">
                  <c:v>39722.0</c:v>
                </c:pt>
                <c:pt idx="70">
                  <c:v>39753.0</c:v>
                </c:pt>
                <c:pt idx="71">
                  <c:v>39783.0</c:v>
                </c:pt>
                <c:pt idx="72">
                  <c:v>39814.0</c:v>
                </c:pt>
                <c:pt idx="73">
                  <c:v>39845.0</c:v>
                </c:pt>
                <c:pt idx="74">
                  <c:v>39873.0</c:v>
                </c:pt>
                <c:pt idx="75">
                  <c:v>39904.0</c:v>
                </c:pt>
                <c:pt idx="76">
                  <c:v>39934.0</c:v>
                </c:pt>
                <c:pt idx="77">
                  <c:v>39965.0</c:v>
                </c:pt>
                <c:pt idx="78">
                  <c:v>39995.0</c:v>
                </c:pt>
                <c:pt idx="79">
                  <c:v>40026.0</c:v>
                </c:pt>
                <c:pt idx="80">
                  <c:v>40057.0</c:v>
                </c:pt>
                <c:pt idx="81">
                  <c:v>40087.0</c:v>
                </c:pt>
                <c:pt idx="82">
                  <c:v>40118.0</c:v>
                </c:pt>
                <c:pt idx="83">
                  <c:v>40148.0</c:v>
                </c:pt>
                <c:pt idx="84">
                  <c:v>40179.0</c:v>
                </c:pt>
                <c:pt idx="85">
                  <c:v>40210.0</c:v>
                </c:pt>
                <c:pt idx="86">
                  <c:v>40238.0</c:v>
                </c:pt>
                <c:pt idx="87">
                  <c:v>40269.0</c:v>
                </c:pt>
                <c:pt idx="88">
                  <c:v>40299.0</c:v>
                </c:pt>
                <c:pt idx="89">
                  <c:v>40330.0</c:v>
                </c:pt>
                <c:pt idx="90">
                  <c:v>40360.0</c:v>
                </c:pt>
                <c:pt idx="91">
                  <c:v>40391.0</c:v>
                </c:pt>
                <c:pt idx="92">
                  <c:v>40422.0</c:v>
                </c:pt>
                <c:pt idx="93">
                  <c:v>40452.0</c:v>
                </c:pt>
                <c:pt idx="94">
                  <c:v>40483.0</c:v>
                </c:pt>
                <c:pt idx="95">
                  <c:v>40513.0</c:v>
                </c:pt>
                <c:pt idx="96">
                  <c:v>40544.0</c:v>
                </c:pt>
                <c:pt idx="97">
                  <c:v>40575.0</c:v>
                </c:pt>
                <c:pt idx="98">
                  <c:v>40603.0</c:v>
                </c:pt>
                <c:pt idx="99">
                  <c:v>40634.0</c:v>
                </c:pt>
                <c:pt idx="100">
                  <c:v>40664.0</c:v>
                </c:pt>
                <c:pt idx="101">
                  <c:v>40695.0</c:v>
                </c:pt>
                <c:pt idx="102">
                  <c:v>40725.0</c:v>
                </c:pt>
                <c:pt idx="103">
                  <c:v>40756.0</c:v>
                </c:pt>
                <c:pt idx="104">
                  <c:v>40787.0</c:v>
                </c:pt>
                <c:pt idx="105">
                  <c:v>40817.0</c:v>
                </c:pt>
                <c:pt idx="106">
                  <c:v>40848.0</c:v>
                </c:pt>
                <c:pt idx="107">
                  <c:v>40878.0</c:v>
                </c:pt>
                <c:pt idx="108">
                  <c:v>40909.0</c:v>
                </c:pt>
                <c:pt idx="109">
                  <c:v>40940.0</c:v>
                </c:pt>
                <c:pt idx="110">
                  <c:v>40969.0</c:v>
                </c:pt>
                <c:pt idx="111">
                  <c:v>41000.0</c:v>
                </c:pt>
                <c:pt idx="112">
                  <c:v>41030.0</c:v>
                </c:pt>
                <c:pt idx="113">
                  <c:v>41061.0</c:v>
                </c:pt>
                <c:pt idx="114">
                  <c:v>41091.0</c:v>
                </c:pt>
                <c:pt idx="115">
                  <c:v>41122.0</c:v>
                </c:pt>
                <c:pt idx="116">
                  <c:v>41153.0</c:v>
                </c:pt>
                <c:pt idx="117">
                  <c:v>41183.0</c:v>
                </c:pt>
                <c:pt idx="118">
                  <c:v>41214.0</c:v>
                </c:pt>
                <c:pt idx="119">
                  <c:v>41244.0</c:v>
                </c:pt>
                <c:pt idx="120">
                  <c:v>41275.0</c:v>
                </c:pt>
                <c:pt idx="121">
                  <c:v>41306.0</c:v>
                </c:pt>
                <c:pt idx="122">
                  <c:v>41334.0</c:v>
                </c:pt>
                <c:pt idx="123">
                  <c:v>41365.0</c:v>
                </c:pt>
                <c:pt idx="124">
                  <c:v>41395.0</c:v>
                </c:pt>
                <c:pt idx="125">
                  <c:v>41426.0</c:v>
                </c:pt>
                <c:pt idx="126">
                  <c:v>41456.0</c:v>
                </c:pt>
                <c:pt idx="127">
                  <c:v>41487.0</c:v>
                </c:pt>
                <c:pt idx="128">
                  <c:v>41518.0</c:v>
                </c:pt>
                <c:pt idx="129">
                  <c:v>41548.0</c:v>
                </c:pt>
                <c:pt idx="130">
                  <c:v>41579.0</c:v>
                </c:pt>
                <c:pt idx="131">
                  <c:v>41609.0</c:v>
                </c:pt>
                <c:pt idx="132">
                  <c:v>41640.0</c:v>
                </c:pt>
                <c:pt idx="133">
                  <c:v>41671.0</c:v>
                </c:pt>
                <c:pt idx="134">
                  <c:v>41699.0</c:v>
                </c:pt>
                <c:pt idx="135">
                  <c:v>41730.0</c:v>
                </c:pt>
                <c:pt idx="136">
                  <c:v>41760.0</c:v>
                </c:pt>
                <c:pt idx="137">
                  <c:v>41791.0</c:v>
                </c:pt>
                <c:pt idx="138">
                  <c:v>41821.0</c:v>
                </c:pt>
                <c:pt idx="139">
                  <c:v>41852.0</c:v>
                </c:pt>
                <c:pt idx="140">
                  <c:v>41883.0</c:v>
                </c:pt>
                <c:pt idx="141">
                  <c:v>41913.0</c:v>
                </c:pt>
                <c:pt idx="142">
                  <c:v>41944.0</c:v>
                </c:pt>
                <c:pt idx="143">
                  <c:v>41974.0</c:v>
                </c:pt>
              </c:numCache>
            </c:numRef>
          </c:cat>
          <c:val>
            <c:numRef>
              <c:f>Sheet1!$D$8:$D$151</c:f>
              <c:numCache>
                <c:formatCode>0.0</c:formatCode>
                <c:ptCount val="144"/>
                <c:pt idx="0">
                  <c:v>2.29</c:v>
                </c:pt>
                <c:pt idx="1">
                  <c:v>1.99</c:v>
                </c:pt>
                <c:pt idx="2">
                  <c:v>1.94</c:v>
                </c:pt>
                <c:pt idx="3">
                  <c:v>2.18</c:v>
                </c:pt>
                <c:pt idx="4">
                  <c:v>1.91</c:v>
                </c:pt>
                <c:pt idx="5">
                  <c:v>1.72</c:v>
                </c:pt>
                <c:pt idx="6">
                  <c:v>2.11</c:v>
                </c:pt>
                <c:pt idx="7">
                  <c:v>2.319999999999998</c:v>
                </c:pt>
                <c:pt idx="8">
                  <c:v>2.19</c:v>
                </c:pt>
                <c:pt idx="9">
                  <c:v>2.08</c:v>
                </c:pt>
                <c:pt idx="10">
                  <c:v>1.96</c:v>
                </c:pt>
                <c:pt idx="11">
                  <c:v>1.98</c:v>
                </c:pt>
                <c:pt idx="12">
                  <c:v>1.89</c:v>
                </c:pt>
                <c:pt idx="13">
                  <c:v>1.76</c:v>
                </c:pt>
                <c:pt idx="14">
                  <c:v>1.47</c:v>
                </c:pt>
                <c:pt idx="15">
                  <c:v>1.9</c:v>
                </c:pt>
                <c:pt idx="16">
                  <c:v>2.09</c:v>
                </c:pt>
                <c:pt idx="17">
                  <c:v>2.15</c:v>
                </c:pt>
                <c:pt idx="18">
                  <c:v>2.02</c:v>
                </c:pt>
                <c:pt idx="19">
                  <c:v>1.86</c:v>
                </c:pt>
                <c:pt idx="20">
                  <c:v>1.8</c:v>
                </c:pt>
                <c:pt idx="21">
                  <c:v>1.73</c:v>
                </c:pt>
                <c:pt idx="22">
                  <c:v>1.68</c:v>
                </c:pt>
                <c:pt idx="23">
                  <c:v>1.67</c:v>
                </c:pt>
                <c:pt idx="24">
                  <c:v>1.72</c:v>
                </c:pt>
                <c:pt idx="25">
                  <c:v>1.63</c:v>
                </c:pt>
                <c:pt idx="26">
                  <c:v>1.79</c:v>
                </c:pt>
                <c:pt idx="27">
                  <c:v>1.71</c:v>
                </c:pt>
                <c:pt idx="28">
                  <c:v>1.65</c:v>
                </c:pt>
                <c:pt idx="29">
                  <c:v>1.67</c:v>
                </c:pt>
                <c:pt idx="30">
                  <c:v>1.88</c:v>
                </c:pt>
                <c:pt idx="31">
                  <c:v>1.89</c:v>
                </c:pt>
                <c:pt idx="32">
                  <c:v>1.7</c:v>
                </c:pt>
                <c:pt idx="33">
                  <c:v>1.94</c:v>
                </c:pt>
                <c:pt idx="34">
                  <c:v>2.06</c:v>
                </c:pt>
                <c:pt idx="35">
                  <c:v>2.12</c:v>
                </c:pt>
                <c:pt idx="36">
                  <c:v>2.01</c:v>
                </c:pt>
                <c:pt idx="37">
                  <c:v>2.05</c:v>
                </c:pt>
                <c:pt idx="38">
                  <c:v>2.2</c:v>
                </c:pt>
                <c:pt idx="39">
                  <c:v>2.41</c:v>
                </c:pt>
                <c:pt idx="40">
                  <c:v>2.45</c:v>
                </c:pt>
                <c:pt idx="41">
                  <c:v>2.53</c:v>
                </c:pt>
                <c:pt idx="42">
                  <c:v>2.51</c:v>
                </c:pt>
                <c:pt idx="43">
                  <c:v>2.29</c:v>
                </c:pt>
                <c:pt idx="44">
                  <c:v>2.319999999999998</c:v>
                </c:pt>
                <c:pt idx="45">
                  <c:v>2.41</c:v>
                </c:pt>
                <c:pt idx="46">
                  <c:v>2.29</c:v>
                </c:pt>
                <c:pt idx="47">
                  <c:v>2.25</c:v>
                </c:pt>
                <c:pt idx="48">
                  <c:v>2.44</c:v>
                </c:pt>
                <c:pt idx="49">
                  <c:v>2.36</c:v>
                </c:pt>
                <c:pt idx="50">
                  <c:v>2.18</c:v>
                </c:pt>
                <c:pt idx="51">
                  <c:v>2.26</c:v>
                </c:pt>
                <c:pt idx="52">
                  <c:v>2.37</c:v>
                </c:pt>
                <c:pt idx="53">
                  <c:v>2.69</c:v>
                </c:pt>
                <c:pt idx="54">
                  <c:v>2.64</c:v>
                </c:pt>
                <c:pt idx="55">
                  <c:v>2.44</c:v>
                </c:pt>
                <c:pt idx="56">
                  <c:v>2.26</c:v>
                </c:pt>
                <c:pt idx="57">
                  <c:v>2.2</c:v>
                </c:pt>
                <c:pt idx="58">
                  <c:v>1.77</c:v>
                </c:pt>
                <c:pt idx="59">
                  <c:v>1.79</c:v>
                </c:pt>
                <c:pt idx="60">
                  <c:v>1.47</c:v>
                </c:pt>
                <c:pt idx="61">
                  <c:v>1.41</c:v>
                </c:pt>
                <c:pt idx="62">
                  <c:v>1.09</c:v>
                </c:pt>
                <c:pt idx="63">
                  <c:v>1.36</c:v>
                </c:pt>
                <c:pt idx="64">
                  <c:v>1.46</c:v>
                </c:pt>
                <c:pt idx="65">
                  <c:v>1.63</c:v>
                </c:pt>
                <c:pt idx="66">
                  <c:v>1.57</c:v>
                </c:pt>
                <c:pt idx="67">
                  <c:v>1.68</c:v>
                </c:pt>
                <c:pt idx="68">
                  <c:v>1.85</c:v>
                </c:pt>
                <c:pt idx="69">
                  <c:v>2.75</c:v>
                </c:pt>
                <c:pt idx="70">
                  <c:v>2.89</c:v>
                </c:pt>
                <c:pt idx="71">
                  <c:v>2.17</c:v>
                </c:pt>
                <c:pt idx="72">
                  <c:v>1.91</c:v>
                </c:pt>
                <c:pt idx="73">
                  <c:v>1.75</c:v>
                </c:pt>
                <c:pt idx="74">
                  <c:v>1.71</c:v>
                </c:pt>
                <c:pt idx="75">
                  <c:v>1.57</c:v>
                </c:pt>
                <c:pt idx="76">
                  <c:v>1.72</c:v>
                </c:pt>
                <c:pt idx="77">
                  <c:v>1.86</c:v>
                </c:pt>
                <c:pt idx="78">
                  <c:v>1.82</c:v>
                </c:pt>
                <c:pt idx="79">
                  <c:v>1.77</c:v>
                </c:pt>
                <c:pt idx="80">
                  <c:v>1.64</c:v>
                </c:pt>
                <c:pt idx="81">
                  <c:v>1.48</c:v>
                </c:pt>
                <c:pt idx="82">
                  <c:v>1.28</c:v>
                </c:pt>
                <c:pt idx="83">
                  <c:v>1.36</c:v>
                </c:pt>
                <c:pt idx="84">
                  <c:v>1.37</c:v>
                </c:pt>
                <c:pt idx="85">
                  <c:v>1.42</c:v>
                </c:pt>
                <c:pt idx="86">
                  <c:v>1.51</c:v>
                </c:pt>
                <c:pt idx="87">
                  <c:v>1.5</c:v>
                </c:pt>
                <c:pt idx="88">
                  <c:v>1.31</c:v>
                </c:pt>
                <c:pt idx="89">
                  <c:v>1.26</c:v>
                </c:pt>
                <c:pt idx="90">
                  <c:v>1.24</c:v>
                </c:pt>
                <c:pt idx="91">
                  <c:v>1.02</c:v>
                </c:pt>
                <c:pt idx="92">
                  <c:v>0.91</c:v>
                </c:pt>
                <c:pt idx="93">
                  <c:v>0.53</c:v>
                </c:pt>
                <c:pt idx="94">
                  <c:v>0.67</c:v>
                </c:pt>
                <c:pt idx="95">
                  <c:v>1.04</c:v>
                </c:pt>
                <c:pt idx="96">
                  <c:v>1.06</c:v>
                </c:pt>
                <c:pt idx="97">
                  <c:v>1.24</c:v>
                </c:pt>
                <c:pt idx="98">
                  <c:v>0.96</c:v>
                </c:pt>
                <c:pt idx="99">
                  <c:v>0.86</c:v>
                </c:pt>
                <c:pt idx="100">
                  <c:v>0.78</c:v>
                </c:pt>
                <c:pt idx="101">
                  <c:v>0.76</c:v>
                </c:pt>
                <c:pt idx="102">
                  <c:v>0.62</c:v>
                </c:pt>
                <c:pt idx="103">
                  <c:v>0.14</c:v>
                </c:pt>
                <c:pt idx="104">
                  <c:v>0.08</c:v>
                </c:pt>
                <c:pt idx="105">
                  <c:v>0.19</c:v>
                </c:pt>
                <c:pt idx="106">
                  <c:v>0.0</c:v>
                </c:pt>
                <c:pt idx="107">
                  <c:v>-0.03</c:v>
                </c:pt>
                <c:pt idx="108">
                  <c:v>-0.11</c:v>
                </c:pt>
                <c:pt idx="109">
                  <c:v>-0.25</c:v>
                </c:pt>
                <c:pt idx="110">
                  <c:v>-0.14</c:v>
                </c:pt>
                <c:pt idx="111">
                  <c:v>-0.21</c:v>
                </c:pt>
                <c:pt idx="112">
                  <c:v>-0.34</c:v>
                </c:pt>
                <c:pt idx="113">
                  <c:v>-0.5</c:v>
                </c:pt>
                <c:pt idx="114">
                  <c:v>-0.6</c:v>
                </c:pt>
                <c:pt idx="115">
                  <c:v>-0.59</c:v>
                </c:pt>
                <c:pt idx="116">
                  <c:v>-0.71</c:v>
                </c:pt>
                <c:pt idx="117">
                  <c:v>-0.75</c:v>
                </c:pt>
                <c:pt idx="118">
                  <c:v>-0.77</c:v>
                </c:pt>
                <c:pt idx="119">
                  <c:v>-0.76</c:v>
                </c:pt>
                <c:pt idx="120">
                  <c:v>-0.61</c:v>
                </c:pt>
                <c:pt idx="121">
                  <c:v>-0.57</c:v>
                </c:pt>
                <c:pt idx="122">
                  <c:v>-0.59</c:v>
                </c:pt>
                <c:pt idx="123">
                  <c:v>-0.65</c:v>
                </c:pt>
                <c:pt idx="124">
                  <c:v>-0.36</c:v>
                </c:pt>
                <c:pt idx="125">
                  <c:v>0.25</c:v>
                </c:pt>
                <c:pt idx="126">
                  <c:v>0.46</c:v>
                </c:pt>
                <c:pt idx="127">
                  <c:v>0.55</c:v>
                </c:pt>
                <c:pt idx="128">
                  <c:v>0.66</c:v>
                </c:pt>
                <c:pt idx="129">
                  <c:v>0.43</c:v>
                </c:pt>
                <c:pt idx="130">
                  <c:v>0.55</c:v>
                </c:pt>
                <c:pt idx="131">
                  <c:v>0.74</c:v>
                </c:pt>
                <c:pt idx="132">
                  <c:v>0.63</c:v>
                </c:pt>
                <c:pt idx="133">
                  <c:v>0.55</c:v>
                </c:pt>
                <c:pt idx="134">
                  <c:v>0.56</c:v>
                </c:pt>
                <c:pt idx="135">
                  <c:v>0.54</c:v>
                </c:pt>
                <c:pt idx="136">
                  <c:v>0.37</c:v>
                </c:pt>
                <c:pt idx="137">
                  <c:v>0.37</c:v>
                </c:pt>
                <c:pt idx="138">
                  <c:v>0.28</c:v>
                </c:pt>
                <c:pt idx="139">
                  <c:v>0.22</c:v>
                </c:pt>
                <c:pt idx="140">
                  <c:v>0.46</c:v>
                </c:pt>
                <c:pt idx="141">
                  <c:v>0.38</c:v>
                </c:pt>
                <c:pt idx="142">
                  <c:v>0.45</c:v>
                </c:pt>
                <c:pt idx="143">
                  <c:v>0.51</c:v>
                </c:pt>
              </c:numCache>
            </c:numRef>
          </c:val>
          <c:smooth val="0"/>
        </c:ser>
        <c:ser>
          <c:idx val="2"/>
          <c:order val="2"/>
          <c:tx>
            <c:v>Implied Expected Rate of Inflation</c:v>
          </c:tx>
          <c:spPr>
            <a:ln w="44450">
              <a:solidFill>
                <a:srgbClr val="FF6600"/>
              </a:solidFill>
              <a:prstDash val="solid"/>
            </a:ln>
          </c:spPr>
          <c:marker>
            <c:symbol val="none"/>
          </c:marker>
          <c:cat>
            <c:numRef>
              <c:f>Sheet1!$A$8:$A$151</c:f>
              <c:numCache>
                <c:formatCode>m/d/yyyy</c:formatCode>
                <c:ptCount val="144"/>
                <c:pt idx="0">
                  <c:v>37622.0</c:v>
                </c:pt>
                <c:pt idx="1">
                  <c:v>37653.0</c:v>
                </c:pt>
                <c:pt idx="2">
                  <c:v>37681.0</c:v>
                </c:pt>
                <c:pt idx="3">
                  <c:v>37712.0</c:v>
                </c:pt>
                <c:pt idx="4">
                  <c:v>37742.0</c:v>
                </c:pt>
                <c:pt idx="5">
                  <c:v>37773.0</c:v>
                </c:pt>
                <c:pt idx="6">
                  <c:v>37803.0</c:v>
                </c:pt>
                <c:pt idx="7">
                  <c:v>37834.0</c:v>
                </c:pt>
                <c:pt idx="8">
                  <c:v>37865.0</c:v>
                </c:pt>
                <c:pt idx="9">
                  <c:v>37895.0</c:v>
                </c:pt>
                <c:pt idx="10">
                  <c:v>37926.0</c:v>
                </c:pt>
                <c:pt idx="11">
                  <c:v>37956.0</c:v>
                </c:pt>
                <c:pt idx="12">
                  <c:v>37987.0</c:v>
                </c:pt>
                <c:pt idx="13">
                  <c:v>38018.0</c:v>
                </c:pt>
                <c:pt idx="14">
                  <c:v>38047.0</c:v>
                </c:pt>
                <c:pt idx="15">
                  <c:v>38078.0</c:v>
                </c:pt>
                <c:pt idx="16">
                  <c:v>38108.0</c:v>
                </c:pt>
                <c:pt idx="17">
                  <c:v>38139.0</c:v>
                </c:pt>
                <c:pt idx="18">
                  <c:v>38169.0</c:v>
                </c:pt>
                <c:pt idx="19">
                  <c:v>38200.0</c:v>
                </c:pt>
                <c:pt idx="20">
                  <c:v>38231.0</c:v>
                </c:pt>
                <c:pt idx="21">
                  <c:v>38261.0</c:v>
                </c:pt>
                <c:pt idx="22">
                  <c:v>38292.0</c:v>
                </c:pt>
                <c:pt idx="23">
                  <c:v>38322.0</c:v>
                </c:pt>
                <c:pt idx="24">
                  <c:v>38353.0</c:v>
                </c:pt>
                <c:pt idx="25">
                  <c:v>38384.0</c:v>
                </c:pt>
                <c:pt idx="26">
                  <c:v>38412.0</c:v>
                </c:pt>
                <c:pt idx="27">
                  <c:v>38443.0</c:v>
                </c:pt>
                <c:pt idx="28">
                  <c:v>38473.0</c:v>
                </c:pt>
                <c:pt idx="29">
                  <c:v>38504.0</c:v>
                </c:pt>
                <c:pt idx="30">
                  <c:v>38534.0</c:v>
                </c:pt>
                <c:pt idx="31">
                  <c:v>38565.0</c:v>
                </c:pt>
                <c:pt idx="32">
                  <c:v>38596.0</c:v>
                </c:pt>
                <c:pt idx="33">
                  <c:v>38626.0</c:v>
                </c:pt>
                <c:pt idx="34">
                  <c:v>38657.0</c:v>
                </c:pt>
                <c:pt idx="35">
                  <c:v>38687.0</c:v>
                </c:pt>
                <c:pt idx="36">
                  <c:v>38718.0</c:v>
                </c:pt>
                <c:pt idx="37">
                  <c:v>38749.0</c:v>
                </c:pt>
                <c:pt idx="38">
                  <c:v>38777.0</c:v>
                </c:pt>
                <c:pt idx="39">
                  <c:v>38808.0</c:v>
                </c:pt>
                <c:pt idx="40">
                  <c:v>38838.0</c:v>
                </c:pt>
                <c:pt idx="41">
                  <c:v>38869.0</c:v>
                </c:pt>
                <c:pt idx="42">
                  <c:v>38899.0</c:v>
                </c:pt>
                <c:pt idx="43">
                  <c:v>38930.0</c:v>
                </c:pt>
                <c:pt idx="44">
                  <c:v>38961.0</c:v>
                </c:pt>
                <c:pt idx="45">
                  <c:v>38991.0</c:v>
                </c:pt>
                <c:pt idx="46">
                  <c:v>39022.0</c:v>
                </c:pt>
                <c:pt idx="47">
                  <c:v>39052.0</c:v>
                </c:pt>
                <c:pt idx="48">
                  <c:v>39083.0</c:v>
                </c:pt>
                <c:pt idx="49">
                  <c:v>39114.0</c:v>
                </c:pt>
                <c:pt idx="50">
                  <c:v>39142.0</c:v>
                </c:pt>
                <c:pt idx="51">
                  <c:v>39173.0</c:v>
                </c:pt>
                <c:pt idx="52">
                  <c:v>39203.0</c:v>
                </c:pt>
                <c:pt idx="53">
                  <c:v>39234.0</c:v>
                </c:pt>
                <c:pt idx="54">
                  <c:v>39264.0</c:v>
                </c:pt>
                <c:pt idx="55">
                  <c:v>39295.0</c:v>
                </c:pt>
                <c:pt idx="56">
                  <c:v>39326.0</c:v>
                </c:pt>
                <c:pt idx="57">
                  <c:v>39356.0</c:v>
                </c:pt>
                <c:pt idx="58">
                  <c:v>39387.0</c:v>
                </c:pt>
                <c:pt idx="59">
                  <c:v>39417.0</c:v>
                </c:pt>
                <c:pt idx="60">
                  <c:v>39448.0</c:v>
                </c:pt>
                <c:pt idx="61">
                  <c:v>39479.0</c:v>
                </c:pt>
                <c:pt idx="62">
                  <c:v>39508.0</c:v>
                </c:pt>
                <c:pt idx="63">
                  <c:v>39539.0</c:v>
                </c:pt>
                <c:pt idx="64">
                  <c:v>39569.0</c:v>
                </c:pt>
                <c:pt idx="65">
                  <c:v>39600.0</c:v>
                </c:pt>
                <c:pt idx="66">
                  <c:v>39630.0</c:v>
                </c:pt>
                <c:pt idx="67">
                  <c:v>39661.0</c:v>
                </c:pt>
                <c:pt idx="68">
                  <c:v>39692.0</c:v>
                </c:pt>
                <c:pt idx="69">
                  <c:v>39722.0</c:v>
                </c:pt>
                <c:pt idx="70">
                  <c:v>39753.0</c:v>
                </c:pt>
                <c:pt idx="71">
                  <c:v>39783.0</c:v>
                </c:pt>
                <c:pt idx="72">
                  <c:v>39814.0</c:v>
                </c:pt>
                <c:pt idx="73">
                  <c:v>39845.0</c:v>
                </c:pt>
                <c:pt idx="74">
                  <c:v>39873.0</c:v>
                </c:pt>
                <c:pt idx="75">
                  <c:v>39904.0</c:v>
                </c:pt>
                <c:pt idx="76">
                  <c:v>39934.0</c:v>
                </c:pt>
                <c:pt idx="77">
                  <c:v>39965.0</c:v>
                </c:pt>
                <c:pt idx="78">
                  <c:v>39995.0</c:v>
                </c:pt>
                <c:pt idx="79">
                  <c:v>40026.0</c:v>
                </c:pt>
                <c:pt idx="80">
                  <c:v>40057.0</c:v>
                </c:pt>
                <c:pt idx="81">
                  <c:v>40087.0</c:v>
                </c:pt>
                <c:pt idx="82">
                  <c:v>40118.0</c:v>
                </c:pt>
                <c:pt idx="83">
                  <c:v>40148.0</c:v>
                </c:pt>
                <c:pt idx="84">
                  <c:v>40179.0</c:v>
                </c:pt>
                <c:pt idx="85">
                  <c:v>40210.0</c:v>
                </c:pt>
                <c:pt idx="86">
                  <c:v>40238.0</c:v>
                </c:pt>
                <c:pt idx="87">
                  <c:v>40269.0</c:v>
                </c:pt>
                <c:pt idx="88">
                  <c:v>40299.0</c:v>
                </c:pt>
                <c:pt idx="89">
                  <c:v>40330.0</c:v>
                </c:pt>
                <c:pt idx="90">
                  <c:v>40360.0</c:v>
                </c:pt>
                <c:pt idx="91">
                  <c:v>40391.0</c:v>
                </c:pt>
                <c:pt idx="92">
                  <c:v>40422.0</c:v>
                </c:pt>
                <c:pt idx="93">
                  <c:v>40452.0</c:v>
                </c:pt>
                <c:pt idx="94">
                  <c:v>40483.0</c:v>
                </c:pt>
                <c:pt idx="95">
                  <c:v>40513.0</c:v>
                </c:pt>
                <c:pt idx="96">
                  <c:v>40544.0</c:v>
                </c:pt>
                <c:pt idx="97">
                  <c:v>40575.0</c:v>
                </c:pt>
                <c:pt idx="98">
                  <c:v>40603.0</c:v>
                </c:pt>
                <c:pt idx="99">
                  <c:v>40634.0</c:v>
                </c:pt>
                <c:pt idx="100">
                  <c:v>40664.0</c:v>
                </c:pt>
                <c:pt idx="101">
                  <c:v>40695.0</c:v>
                </c:pt>
                <c:pt idx="102">
                  <c:v>40725.0</c:v>
                </c:pt>
                <c:pt idx="103">
                  <c:v>40756.0</c:v>
                </c:pt>
                <c:pt idx="104">
                  <c:v>40787.0</c:v>
                </c:pt>
                <c:pt idx="105">
                  <c:v>40817.0</c:v>
                </c:pt>
                <c:pt idx="106">
                  <c:v>40848.0</c:v>
                </c:pt>
                <c:pt idx="107">
                  <c:v>40878.0</c:v>
                </c:pt>
                <c:pt idx="108">
                  <c:v>40909.0</c:v>
                </c:pt>
                <c:pt idx="109">
                  <c:v>40940.0</c:v>
                </c:pt>
                <c:pt idx="110">
                  <c:v>40969.0</c:v>
                </c:pt>
                <c:pt idx="111">
                  <c:v>41000.0</c:v>
                </c:pt>
                <c:pt idx="112">
                  <c:v>41030.0</c:v>
                </c:pt>
                <c:pt idx="113">
                  <c:v>41061.0</c:v>
                </c:pt>
                <c:pt idx="114">
                  <c:v>41091.0</c:v>
                </c:pt>
                <c:pt idx="115">
                  <c:v>41122.0</c:v>
                </c:pt>
                <c:pt idx="116">
                  <c:v>41153.0</c:v>
                </c:pt>
                <c:pt idx="117">
                  <c:v>41183.0</c:v>
                </c:pt>
                <c:pt idx="118">
                  <c:v>41214.0</c:v>
                </c:pt>
                <c:pt idx="119">
                  <c:v>41244.0</c:v>
                </c:pt>
                <c:pt idx="120">
                  <c:v>41275.0</c:v>
                </c:pt>
                <c:pt idx="121">
                  <c:v>41306.0</c:v>
                </c:pt>
                <c:pt idx="122">
                  <c:v>41334.0</c:v>
                </c:pt>
                <c:pt idx="123">
                  <c:v>41365.0</c:v>
                </c:pt>
                <c:pt idx="124">
                  <c:v>41395.0</c:v>
                </c:pt>
                <c:pt idx="125">
                  <c:v>41426.0</c:v>
                </c:pt>
                <c:pt idx="126">
                  <c:v>41456.0</c:v>
                </c:pt>
                <c:pt idx="127">
                  <c:v>41487.0</c:v>
                </c:pt>
                <c:pt idx="128">
                  <c:v>41518.0</c:v>
                </c:pt>
                <c:pt idx="129">
                  <c:v>41548.0</c:v>
                </c:pt>
                <c:pt idx="130">
                  <c:v>41579.0</c:v>
                </c:pt>
                <c:pt idx="131">
                  <c:v>41609.0</c:v>
                </c:pt>
                <c:pt idx="132">
                  <c:v>41640.0</c:v>
                </c:pt>
                <c:pt idx="133">
                  <c:v>41671.0</c:v>
                </c:pt>
                <c:pt idx="134">
                  <c:v>41699.0</c:v>
                </c:pt>
                <c:pt idx="135">
                  <c:v>41730.0</c:v>
                </c:pt>
                <c:pt idx="136">
                  <c:v>41760.0</c:v>
                </c:pt>
                <c:pt idx="137">
                  <c:v>41791.0</c:v>
                </c:pt>
                <c:pt idx="138">
                  <c:v>41821.0</c:v>
                </c:pt>
                <c:pt idx="139">
                  <c:v>41852.0</c:v>
                </c:pt>
                <c:pt idx="140">
                  <c:v>41883.0</c:v>
                </c:pt>
                <c:pt idx="141">
                  <c:v>41913.0</c:v>
                </c:pt>
                <c:pt idx="142">
                  <c:v>41944.0</c:v>
                </c:pt>
                <c:pt idx="143">
                  <c:v>41974.0</c:v>
                </c:pt>
              </c:numCache>
            </c:numRef>
          </c:cat>
          <c:val>
            <c:numRef>
              <c:f>Sheet1!$F$8:$F$151</c:f>
              <c:numCache>
                <c:formatCode>0.0</c:formatCode>
                <c:ptCount val="144"/>
                <c:pt idx="0">
                  <c:v>1.76</c:v>
                </c:pt>
                <c:pt idx="1">
                  <c:v>1.91</c:v>
                </c:pt>
                <c:pt idx="2">
                  <c:v>1.87</c:v>
                </c:pt>
                <c:pt idx="3">
                  <c:v>1.78</c:v>
                </c:pt>
                <c:pt idx="4">
                  <c:v>1.66</c:v>
                </c:pt>
                <c:pt idx="5">
                  <c:v>1.61</c:v>
                </c:pt>
                <c:pt idx="6">
                  <c:v>1.87</c:v>
                </c:pt>
                <c:pt idx="7">
                  <c:v>2.13</c:v>
                </c:pt>
                <c:pt idx="8">
                  <c:v>2.079999999999999</c:v>
                </c:pt>
                <c:pt idx="9">
                  <c:v>2.21</c:v>
                </c:pt>
                <c:pt idx="10">
                  <c:v>2.34</c:v>
                </c:pt>
                <c:pt idx="11">
                  <c:v>2.29</c:v>
                </c:pt>
                <c:pt idx="12">
                  <c:v>2.260000000000001</c:v>
                </c:pt>
                <c:pt idx="13">
                  <c:v>2.32</c:v>
                </c:pt>
                <c:pt idx="14">
                  <c:v>2.36</c:v>
                </c:pt>
                <c:pt idx="15">
                  <c:v>2.45</c:v>
                </c:pt>
                <c:pt idx="16">
                  <c:v>2.63</c:v>
                </c:pt>
                <c:pt idx="17">
                  <c:v>2.58</c:v>
                </c:pt>
                <c:pt idx="18">
                  <c:v>2.48</c:v>
                </c:pt>
                <c:pt idx="19">
                  <c:v>2.42</c:v>
                </c:pt>
                <c:pt idx="20">
                  <c:v>2.33</c:v>
                </c:pt>
                <c:pt idx="21">
                  <c:v>2.37</c:v>
                </c:pt>
                <c:pt idx="22">
                  <c:v>2.510000000000001</c:v>
                </c:pt>
                <c:pt idx="23">
                  <c:v>2.56</c:v>
                </c:pt>
                <c:pt idx="24">
                  <c:v>2.5</c:v>
                </c:pt>
                <c:pt idx="25">
                  <c:v>2.54</c:v>
                </c:pt>
                <c:pt idx="26">
                  <c:v>2.71</c:v>
                </c:pt>
                <c:pt idx="27">
                  <c:v>2.63</c:v>
                </c:pt>
                <c:pt idx="28">
                  <c:v>2.49</c:v>
                </c:pt>
                <c:pt idx="29">
                  <c:v>2.33</c:v>
                </c:pt>
                <c:pt idx="30">
                  <c:v>2.3</c:v>
                </c:pt>
                <c:pt idx="31">
                  <c:v>2.37</c:v>
                </c:pt>
                <c:pt idx="32">
                  <c:v>2.5</c:v>
                </c:pt>
                <c:pt idx="33">
                  <c:v>2.52</c:v>
                </c:pt>
                <c:pt idx="34">
                  <c:v>2.48</c:v>
                </c:pt>
                <c:pt idx="35">
                  <c:v>2.349999999999999</c:v>
                </c:pt>
                <c:pt idx="36">
                  <c:v>2.41</c:v>
                </c:pt>
                <c:pt idx="37">
                  <c:v>2.52</c:v>
                </c:pt>
                <c:pt idx="38">
                  <c:v>2.519999999999999</c:v>
                </c:pt>
                <c:pt idx="39">
                  <c:v>2.58</c:v>
                </c:pt>
                <c:pt idx="40">
                  <c:v>2.66</c:v>
                </c:pt>
                <c:pt idx="41">
                  <c:v>2.58</c:v>
                </c:pt>
                <c:pt idx="42">
                  <c:v>2.58</c:v>
                </c:pt>
                <c:pt idx="43">
                  <c:v>2.59</c:v>
                </c:pt>
                <c:pt idx="44">
                  <c:v>2.4</c:v>
                </c:pt>
                <c:pt idx="45">
                  <c:v>2.32</c:v>
                </c:pt>
                <c:pt idx="46">
                  <c:v>2.309999999999999</c:v>
                </c:pt>
                <c:pt idx="47">
                  <c:v>2.309999999999999</c:v>
                </c:pt>
                <c:pt idx="48">
                  <c:v>2.319999999999998</c:v>
                </c:pt>
                <c:pt idx="49">
                  <c:v>2.36</c:v>
                </c:pt>
                <c:pt idx="50">
                  <c:v>2.379999999999999</c:v>
                </c:pt>
                <c:pt idx="51">
                  <c:v>2.43</c:v>
                </c:pt>
                <c:pt idx="52">
                  <c:v>2.38</c:v>
                </c:pt>
                <c:pt idx="53">
                  <c:v>2.41</c:v>
                </c:pt>
                <c:pt idx="54">
                  <c:v>2.36</c:v>
                </c:pt>
                <c:pt idx="55">
                  <c:v>2.23</c:v>
                </c:pt>
                <c:pt idx="56">
                  <c:v>2.26</c:v>
                </c:pt>
                <c:pt idx="57">
                  <c:v>2.33</c:v>
                </c:pt>
                <c:pt idx="58">
                  <c:v>2.38</c:v>
                </c:pt>
                <c:pt idx="59">
                  <c:v>2.309999999999999</c:v>
                </c:pt>
                <c:pt idx="60">
                  <c:v>2.27</c:v>
                </c:pt>
                <c:pt idx="61">
                  <c:v>2.33</c:v>
                </c:pt>
                <c:pt idx="62">
                  <c:v>2.42</c:v>
                </c:pt>
                <c:pt idx="63">
                  <c:v>2.32</c:v>
                </c:pt>
                <c:pt idx="64">
                  <c:v>2.42</c:v>
                </c:pt>
                <c:pt idx="65">
                  <c:v>2.47</c:v>
                </c:pt>
                <c:pt idx="66">
                  <c:v>2.439999999999999</c:v>
                </c:pt>
                <c:pt idx="67">
                  <c:v>2.21</c:v>
                </c:pt>
                <c:pt idx="68">
                  <c:v>1.84</c:v>
                </c:pt>
                <c:pt idx="69">
                  <c:v>1.06</c:v>
                </c:pt>
                <c:pt idx="70">
                  <c:v>0.64</c:v>
                </c:pt>
                <c:pt idx="71">
                  <c:v>0.25</c:v>
                </c:pt>
                <c:pt idx="72">
                  <c:v>0.61</c:v>
                </c:pt>
                <c:pt idx="73">
                  <c:v>1.12</c:v>
                </c:pt>
                <c:pt idx="74">
                  <c:v>1.11</c:v>
                </c:pt>
                <c:pt idx="75">
                  <c:v>1.36</c:v>
                </c:pt>
                <c:pt idx="76">
                  <c:v>1.57</c:v>
                </c:pt>
                <c:pt idx="77">
                  <c:v>1.86</c:v>
                </c:pt>
                <c:pt idx="78">
                  <c:v>1.74</c:v>
                </c:pt>
                <c:pt idx="79">
                  <c:v>1.82</c:v>
                </c:pt>
                <c:pt idx="80">
                  <c:v>1.76</c:v>
                </c:pt>
                <c:pt idx="81">
                  <c:v>1.91</c:v>
                </c:pt>
                <c:pt idx="82">
                  <c:v>2.12</c:v>
                </c:pt>
                <c:pt idx="83">
                  <c:v>2.23</c:v>
                </c:pt>
                <c:pt idx="84">
                  <c:v>2.36</c:v>
                </c:pt>
                <c:pt idx="85">
                  <c:v>2.27</c:v>
                </c:pt>
                <c:pt idx="86">
                  <c:v>2.22</c:v>
                </c:pt>
                <c:pt idx="87">
                  <c:v>2.35</c:v>
                </c:pt>
                <c:pt idx="88">
                  <c:v>2.11</c:v>
                </c:pt>
                <c:pt idx="89">
                  <c:v>1.94</c:v>
                </c:pt>
                <c:pt idx="90">
                  <c:v>1.77</c:v>
                </c:pt>
                <c:pt idx="91">
                  <c:v>1.68</c:v>
                </c:pt>
                <c:pt idx="92">
                  <c:v>1.74</c:v>
                </c:pt>
                <c:pt idx="93">
                  <c:v>2.01</c:v>
                </c:pt>
                <c:pt idx="94">
                  <c:v>2.09</c:v>
                </c:pt>
                <c:pt idx="95">
                  <c:v>2.25</c:v>
                </c:pt>
                <c:pt idx="96">
                  <c:v>2.33</c:v>
                </c:pt>
                <c:pt idx="97">
                  <c:v>2.34</c:v>
                </c:pt>
                <c:pt idx="98">
                  <c:v>2.45</c:v>
                </c:pt>
                <c:pt idx="99">
                  <c:v>2.6</c:v>
                </c:pt>
                <c:pt idx="100">
                  <c:v>2.39</c:v>
                </c:pt>
                <c:pt idx="101">
                  <c:v>2.24</c:v>
                </c:pt>
                <c:pt idx="102">
                  <c:v>2.38</c:v>
                </c:pt>
                <c:pt idx="103">
                  <c:v>2.16</c:v>
                </c:pt>
                <c:pt idx="104">
                  <c:v>1.9</c:v>
                </c:pt>
                <c:pt idx="105">
                  <c:v>1.96</c:v>
                </c:pt>
                <c:pt idx="106">
                  <c:v>2.01</c:v>
                </c:pt>
                <c:pt idx="107">
                  <c:v>2.01</c:v>
                </c:pt>
                <c:pt idx="108">
                  <c:v>2.08</c:v>
                </c:pt>
                <c:pt idx="109">
                  <c:v>2.22</c:v>
                </c:pt>
                <c:pt idx="110">
                  <c:v>2.31</c:v>
                </c:pt>
                <c:pt idx="111">
                  <c:v>2.26</c:v>
                </c:pt>
                <c:pt idx="112">
                  <c:v>2.14</c:v>
                </c:pt>
                <c:pt idx="113">
                  <c:v>2.12</c:v>
                </c:pt>
                <c:pt idx="114">
                  <c:v>2.13</c:v>
                </c:pt>
                <c:pt idx="115">
                  <c:v>2.27</c:v>
                </c:pt>
                <c:pt idx="116">
                  <c:v>2.43</c:v>
                </c:pt>
                <c:pt idx="117">
                  <c:v>2.5</c:v>
                </c:pt>
                <c:pt idx="118">
                  <c:v>2.42</c:v>
                </c:pt>
                <c:pt idx="119">
                  <c:v>2.48</c:v>
                </c:pt>
                <c:pt idx="120">
                  <c:v>2.52</c:v>
                </c:pt>
                <c:pt idx="121">
                  <c:v>2.55</c:v>
                </c:pt>
                <c:pt idx="122">
                  <c:v>2.55</c:v>
                </c:pt>
                <c:pt idx="123">
                  <c:v>2.41</c:v>
                </c:pt>
                <c:pt idx="124">
                  <c:v>2.29</c:v>
                </c:pt>
                <c:pt idx="125">
                  <c:v>2.05</c:v>
                </c:pt>
                <c:pt idx="126">
                  <c:v>2.12</c:v>
                </c:pt>
                <c:pt idx="127">
                  <c:v>2.19</c:v>
                </c:pt>
                <c:pt idx="128">
                  <c:v>2.15</c:v>
                </c:pt>
                <c:pt idx="129">
                  <c:v>2.19</c:v>
                </c:pt>
                <c:pt idx="130">
                  <c:v>2.17</c:v>
                </c:pt>
                <c:pt idx="131">
                  <c:v>2.16</c:v>
                </c:pt>
                <c:pt idx="132">
                  <c:v>2.23</c:v>
                </c:pt>
                <c:pt idx="133">
                  <c:v>2.16</c:v>
                </c:pt>
                <c:pt idx="134">
                  <c:v>2.16</c:v>
                </c:pt>
                <c:pt idx="135">
                  <c:v>2.17</c:v>
                </c:pt>
                <c:pt idx="136">
                  <c:v>2.19</c:v>
                </c:pt>
                <c:pt idx="137">
                  <c:v>2.23</c:v>
                </c:pt>
                <c:pt idx="138">
                  <c:v>2.26</c:v>
                </c:pt>
                <c:pt idx="139">
                  <c:v>2.2</c:v>
                </c:pt>
                <c:pt idx="140">
                  <c:v>2.07</c:v>
                </c:pt>
                <c:pt idx="141">
                  <c:v>1.92</c:v>
                </c:pt>
                <c:pt idx="142">
                  <c:v>1.88</c:v>
                </c:pt>
                <c:pt idx="143">
                  <c:v>1.7</c:v>
                </c:pt>
              </c:numCache>
            </c:numRef>
          </c:val>
          <c:smooth val="0"/>
        </c:ser>
        <c:dLbls>
          <c:showLegendKey val="0"/>
          <c:showVal val="0"/>
          <c:showCatName val="0"/>
          <c:showSerName val="0"/>
          <c:showPercent val="0"/>
          <c:showBubbleSize val="0"/>
        </c:dLbls>
        <c:marker val="1"/>
        <c:smooth val="0"/>
        <c:axId val="-2118403176"/>
        <c:axId val="-2131920520"/>
      </c:lineChart>
      <c:dateAx>
        <c:axId val="-2118403176"/>
        <c:scaling>
          <c:orientation val="minMax"/>
          <c:max val="42005.0"/>
          <c:min val="37622.0"/>
        </c:scaling>
        <c:delete val="0"/>
        <c:axPos val="b"/>
        <c:numFmt formatCode="yyyy\-mm\-dd" sourceLinked="0"/>
        <c:majorTickMark val="out"/>
        <c:minorTickMark val="none"/>
        <c:tickLblPos val="low"/>
        <c:txPr>
          <a:bodyPr rot="-5400000" vert="horz"/>
          <a:lstStyle/>
          <a:p>
            <a:pPr>
              <a:defRPr sz="1800">
                <a:latin typeface="Arial" pitchFamily="34" charset="0"/>
                <a:cs typeface="Arial" pitchFamily="34" charset="0"/>
              </a:defRPr>
            </a:pPr>
            <a:endParaRPr lang="en-US"/>
          </a:p>
        </c:txPr>
        <c:crossAx val="-2131920520"/>
        <c:crossesAt val="-1000.0"/>
        <c:auto val="1"/>
        <c:lblOffset val="100"/>
        <c:baseTimeUnit val="months"/>
        <c:majorUnit val="8.0"/>
        <c:majorTimeUnit val="months"/>
      </c:dateAx>
      <c:valAx>
        <c:axId val="-2131920520"/>
        <c:scaling>
          <c:orientation val="minMax"/>
          <c:max val="6.0"/>
          <c:min val="-1.0"/>
        </c:scaling>
        <c:delete val="0"/>
        <c:axPos val="l"/>
        <c:majorGridlines>
          <c:spPr>
            <a:ln>
              <a:prstDash val="sysDot"/>
            </a:ln>
          </c:spPr>
        </c:majorGridlines>
        <c:title>
          <c:tx>
            <c:rich>
              <a:bodyPr/>
              <a:lstStyle/>
              <a:p>
                <a:pPr>
                  <a:defRPr b="0"/>
                </a:pPr>
                <a:endParaRPr lang="en-US"/>
              </a:p>
            </c:rich>
          </c:tx>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18403176"/>
        <c:crosses val="autoZero"/>
        <c:crossBetween val="between"/>
        <c:majorUnit val="1.0"/>
      </c:valAx>
      <c:spPr>
        <a:solidFill>
          <a:schemeClr val="bg1"/>
        </a:solidFill>
        <a:ln>
          <a:solidFill>
            <a:schemeClr val="tx1"/>
          </a:solidFill>
        </a:ln>
      </c:spPr>
    </c:plotArea>
    <c:plotVisOnly val="1"/>
    <c:dispBlanksAs val="gap"/>
    <c:showDLblsOverMax val="0"/>
  </c:chart>
  <c:spPr>
    <a:no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chapter covers very topical issues, it is not particularly difficult, and students enjoy the material a lot.  This chapter also leads nicely into the next chapter, new to this edition, on financial crises.  </a:t>
            </a:r>
          </a:p>
          <a:p>
            <a:endParaRPr lang="en-US" dirty="0" smtClean="0"/>
          </a:p>
          <a:p>
            <a:r>
              <a:rPr lang="en-US" sz="1200" dirty="0" smtClean="0"/>
              <a:t>The PowerPoint presentation for this chapter includes a lot of data that complements the material in the chapter.  </a:t>
            </a:r>
            <a:endParaRPr lang="en-US" dirty="0" smtClean="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A0B0DA-B4F3-41A9-A644-97413D7D104B}" type="slidenum">
              <a:rPr lang="en-US">
                <a:solidFill>
                  <a:prstClr val="black"/>
                </a:solidFill>
              </a:rPr>
              <a:pPr>
                <a:defRPr/>
              </a:pPr>
              <a:t>9</a:t>
            </a:fld>
            <a:endParaRPr lang="en-US">
              <a:solidFill>
                <a:prstClr val="black"/>
              </a:solidFill>
            </a:endParaRPr>
          </a:p>
        </p:txBody>
      </p:sp>
      <p:sp>
        <p:nvSpPr>
          <p:cNvPr id="65539" name="Rectangle 2"/>
          <p:cNvSpPr>
            <a:spLocks noGrp="1" noRot="1" noChangeAspect="1" noChangeArrowheads="1" noTextEdit="1"/>
          </p:cNvSpPr>
          <p:nvPr>
            <p:ph type="sldImg"/>
          </p:nvPr>
        </p:nvSpPr>
        <p:spPr>
          <a:xfrm>
            <a:off x="1558925" y="650875"/>
            <a:ext cx="3748088" cy="2811463"/>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0"/>
              </a:spcBef>
            </a:pPr>
            <a:r>
              <a:rPr lang="en-US" smtClean="0"/>
              <a:t>Source:  The Long-Term Budget Outlook, June 2010</a:t>
            </a:r>
          </a:p>
          <a:p>
            <a:pPr>
              <a:lnSpc>
                <a:spcPct val="105000"/>
              </a:lnSpc>
              <a:spcBef>
                <a:spcPct val="0"/>
              </a:spcBef>
            </a:pPr>
            <a:r>
              <a:rPr lang="en-US" smtClean="0"/>
              <a:t>Congressional Budget Office</a:t>
            </a:r>
          </a:p>
          <a:p>
            <a:pPr>
              <a:lnSpc>
                <a:spcPct val="105000"/>
              </a:lnSpc>
              <a:spcBef>
                <a:spcPct val="0"/>
              </a:spcBef>
            </a:pPr>
            <a:r>
              <a:rPr lang="en-US" smtClean="0"/>
              <a:t>http://www.cbo.gov/doc.cfm?index=11579</a:t>
            </a:r>
          </a:p>
          <a:p>
            <a:pPr>
              <a:lnSpc>
                <a:spcPct val="105000"/>
              </a:lnSpc>
              <a:spcBef>
                <a:spcPct val="0"/>
              </a:spcBef>
            </a:pPr>
            <a:endParaRPr lang="en-US" smtClean="0"/>
          </a:p>
          <a:p>
            <a:pPr>
              <a:lnSpc>
                <a:spcPct val="105000"/>
              </a:lnSpc>
              <a:spcBef>
                <a:spcPct val="0"/>
              </a:spcBef>
            </a:pPr>
            <a:r>
              <a:rPr lang="en-US" smtClean="0"/>
              <a:t>The report contains this description of the two scenarios:</a:t>
            </a:r>
          </a:p>
          <a:p>
            <a:endParaRPr lang="en-US" smtClean="0"/>
          </a:p>
          <a:p>
            <a:r>
              <a:rPr lang="en-US" smtClean="0"/>
              <a:t>“The </a:t>
            </a:r>
            <a:r>
              <a:rPr lang="en-US" i="1" smtClean="0"/>
              <a:t>extended-baseline scenario</a:t>
            </a:r>
            <a:r>
              <a:rPr lang="en-US" smtClean="0"/>
              <a:t> adheres closely to current law. It incorporates CBO's current estimate of the impact of the recently enacted health care legislation on revenues and mandatory spending… Under this scenario, the expiration of most of the tax cuts enacted in 2001 and 2003, the growing reach of the alternative minimum tax, and the way in which the tax system interacts with economic growth would result in steadily higher average tax rates…. At the same time, government spending on everything other than the major mandatory health care programs, Social Security, and interest on federal debt--activities such as national defense and a wide variety of domestic programs--would decline to the lowest percentage of GDP since before World War II.</a:t>
            </a:r>
          </a:p>
          <a:p>
            <a:endParaRPr lang="en-US" smtClean="0"/>
          </a:p>
          <a:p>
            <a:r>
              <a:rPr lang="en-US" smtClean="0"/>
              <a:t>“…the </a:t>
            </a:r>
            <a:r>
              <a:rPr lang="en-US" i="1" smtClean="0"/>
              <a:t>alternative fiscal scenario…</a:t>
            </a:r>
            <a:r>
              <a:rPr lang="en-US" smtClean="0"/>
              <a:t>incorporates several changes to current law that are widely expected to occur or that would modify some provisions of law that might be difficult to sustain for a long period….CBO assumed that Medicare's payment rates for physicians would gradually increase…[and] that most of the provisions of the 2001 and 2003 tax cuts would be extended…”</a:t>
            </a:r>
          </a:p>
        </p:txBody>
      </p:sp>
    </p:spTree>
    <p:extLst>
      <p:ext uri="{BB962C8B-B14F-4D97-AF65-F5344CB8AC3E}">
        <p14:creationId xmlns:p14="http://schemas.microsoft.com/office/powerpoint/2010/main" val="4195356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3F9080A-DC3F-402D-A70D-74CF619F4DB1}" type="slidenum">
              <a:rPr lang="en-US"/>
              <a:pPr>
                <a:defRPr/>
              </a:pPr>
              <a:t>10</a:t>
            </a:fld>
            <a:endParaRPr lang="en-US"/>
          </a:p>
        </p:txBody>
      </p:sp>
      <p:sp>
        <p:nvSpPr>
          <p:cNvPr id="66563" name="Rectangle 2"/>
          <p:cNvSpPr>
            <a:spLocks noGrp="1" noRot="1" noChangeAspect="1" noChangeArrowheads="1" noTextEdit="1"/>
          </p:cNvSpPr>
          <p:nvPr>
            <p:ph type="sldImg"/>
          </p:nvPr>
        </p:nvSpPr>
        <p:spPr>
          <a:xfrm>
            <a:off x="1558925" y="650875"/>
            <a:ext cx="3748088" cy="2811463"/>
          </a:xfrm>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Before we assess whether the debt is a problem, we first consider whether the standard measures of the debt &amp; deficit are accurate.  It turns out they are not, for these four reasons.  </a:t>
            </a:r>
          </a:p>
          <a:p>
            <a:endParaRPr lang="en-US" smtClean="0"/>
          </a:p>
        </p:txBody>
      </p:sp>
    </p:spTree>
    <p:extLst>
      <p:ext uri="{BB962C8B-B14F-4D97-AF65-F5344CB8AC3E}">
        <p14:creationId xmlns:p14="http://schemas.microsoft.com/office/powerpoint/2010/main" val="813195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B8B604-AC2F-441C-BA97-CD22FEDF2AE7}" type="slidenum">
              <a:rPr lang="en-US"/>
              <a:pPr>
                <a:defRPr/>
              </a:pPr>
              <a:t>11</a:t>
            </a:fld>
            <a:endParaRPr lang="en-US"/>
          </a:p>
        </p:txBody>
      </p:sp>
      <p:sp>
        <p:nvSpPr>
          <p:cNvPr id="67587" name="Rectangle 2"/>
          <p:cNvSpPr>
            <a:spLocks noGrp="1" noRot="1" noChangeAspect="1" noChangeArrowheads="1" noTextEdit="1"/>
          </p:cNvSpPr>
          <p:nvPr>
            <p:ph type="sldImg"/>
          </p:nvPr>
        </p:nvSpPr>
        <p:spPr>
          <a:xfrm>
            <a:off x="1558925" y="650875"/>
            <a:ext cx="3748088" cy="2811463"/>
          </a:xfrm>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5125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8318A66-92BC-4465-BD2A-E90C38DE013A}" type="slidenum">
              <a:rPr lang="en-US"/>
              <a:pPr>
                <a:defRPr/>
              </a:pPr>
              <a:t>12</a:t>
            </a:fld>
            <a:endParaRPr lang="en-US"/>
          </a:p>
        </p:txBody>
      </p:sp>
      <p:sp>
        <p:nvSpPr>
          <p:cNvPr id="68611" name="Rectangle 2"/>
          <p:cNvSpPr>
            <a:spLocks noGrp="1" noRot="1" noChangeAspect="1" noChangeArrowheads="1" noTextEdit="1"/>
          </p:cNvSpPr>
          <p:nvPr>
            <p:ph type="sldImg"/>
          </p:nvPr>
        </p:nvSpPr>
        <p:spPr>
          <a:xfrm>
            <a:off x="1558925" y="650875"/>
            <a:ext cx="3748088" cy="2811463"/>
          </a:xfrm>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24351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CA029A-7A7F-4FB5-84C3-EAF2F1E4A814}" type="slidenum">
              <a:rPr lang="en-US"/>
              <a:pPr>
                <a:defRPr/>
              </a:pPr>
              <a:t>13</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33695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6A74D9-C5A5-491F-8B4B-D56C2D8453EA}" type="slidenum">
              <a:rPr lang="en-US"/>
              <a:pPr>
                <a:defRPr/>
              </a:pPr>
              <a:t>14</a:t>
            </a:fld>
            <a:endParaRPr lang="en-US"/>
          </a:p>
        </p:txBody>
      </p:sp>
      <p:sp>
        <p:nvSpPr>
          <p:cNvPr id="70659" name="Rectangle 2"/>
          <p:cNvSpPr>
            <a:spLocks noGrp="1" noRot="1" noChangeAspect="1" noChangeArrowheads="1" noTextEdit="1"/>
          </p:cNvSpPr>
          <p:nvPr>
            <p:ph type="sldImg"/>
          </p:nvPr>
        </p:nvSpPr>
        <p:spPr>
          <a:xfrm>
            <a:off x="1558925" y="650875"/>
            <a:ext cx="3748088" cy="2811463"/>
          </a:xfrm>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4910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E1235FA-8653-4F21-A8C7-B28C0B3BA213}" type="slidenum">
              <a:rPr lang="en-US"/>
              <a:pPr>
                <a:defRPr/>
              </a:pPr>
              <a:t>15</a:t>
            </a:fld>
            <a:endParaRPr lang="en-US"/>
          </a:p>
        </p:txBody>
      </p:sp>
      <p:sp>
        <p:nvSpPr>
          <p:cNvPr id="73731" name="Rectangle 2"/>
          <p:cNvSpPr>
            <a:spLocks noGrp="1" noRot="1" noChangeAspect="1" noChangeArrowheads="1" noTextEdit="1"/>
          </p:cNvSpPr>
          <p:nvPr>
            <p:ph type="sldImg"/>
          </p:nvPr>
        </p:nvSpPr>
        <p:spPr>
          <a:xfrm>
            <a:off x="1558925" y="650875"/>
            <a:ext cx="3748088" cy="2811463"/>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00205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B83F8B-4ECC-457D-A2A5-E6F31EFEAB8E}" type="slidenum">
              <a:rPr lang="en-US"/>
              <a:pPr>
                <a:defRPr/>
              </a:pPr>
              <a:t>16</a:t>
            </a:fld>
            <a:endParaRPr lang="en-US"/>
          </a:p>
        </p:txBody>
      </p:sp>
      <p:sp>
        <p:nvSpPr>
          <p:cNvPr id="74755" name="Rectangle 2"/>
          <p:cNvSpPr>
            <a:spLocks noGrp="1" noRot="1" noChangeAspect="1" noChangeArrowheads="1" noTextEdit="1"/>
          </p:cNvSpPr>
          <p:nvPr>
            <p:ph type="sldImg"/>
          </p:nvPr>
        </p:nvSpPr>
        <p:spPr>
          <a:xfrm>
            <a:off x="1558925" y="650875"/>
            <a:ext cx="3748088" cy="2811463"/>
          </a:xfrm>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31230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Notes Placeholder 2"/>
          <p:cNvSpPr>
            <a:spLocks noGrp="1"/>
          </p:cNvSpPr>
          <p:nvPr>
            <p:ph type="body" idx="1"/>
          </p:nvPr>
        </p:nvSpPr>
        <p:spPr>
          <a:xfrm>
            <a:off x="685800" y="3818788"/>
            <a:ext cx="5486400" cy="4639412"/>
          </a:xfrm>
        </p:spPr>
        <p:txBody>
          <a:bodyPr/>
          <a:lstStyle/>
          <a:p>
            <a:r>
              <a:rPr lang="en-US" dirty="0" smtClean="0"/>
              <a:t>This graph (not in the textbook) shows the actual and cyclically adjusted budget surpluses, as a percentage of potential GDP, as estimated by the Congressional Budget Office.  The pink shaded bars denote recessions.  (I exclude the 1960-61 recession because the data shown here start in 1962.)  </a:t>
            </a:r>
          </a:p>
          <a:p>
            <a:endParaRPr lang="en-US" dirty="0" smtClean="0"/>
          </a:p>
          <a:p>
            <a:r>
              <a:rPr lang="en-US" dirty="0" smtClean="0"/>
              <a:t>In recessions, we would expect the red line (actual surplus) to fall below the blue line (what the surplus would be if the economy were at potential GDP):  Real GDP falls, causing decreases in tax revenues and increases in cyclically-sensitive outlays (such as unemployment insurance). During expansions, we would expect the red line to rise above the blue line.  </a:t>
            </a:r>
          </a:p>
          <a:p>
            <a:endParaRPr lang="en-US" dirty="0" smtClean="0"/>
          </a:p>
          <a:p>
            <a:r>
              <a:rPr lang="en-US" dirty="0" smtClean="0"/>
              <a:t>In the data, the relationship between actual and cyclically-adjusted surplus is not perfectly correlated with recession dates.  </a:t>
            </a:r>
          </a:p>
          <a:p>
            <a:endParaRPr lang="en-US" dirty="0" smtClean="0"/>
          </a:p>
          <a:p>
            <a:r>
              <a:rPr lang="en-US" dirty="0" smtClean="0"/>
              <a:t>But remember that recession dates are determined by whether GDP growth is positive or negative, while the cyclical adjustment is determined by whether actual GDP is greater than or less than potential GDP.   At a trough, a recession ends and GDP begins growing, but it may take a while for actual GDP to catch up to and surpass potential GDP;  thus, we shouldn’t be surprised if the red line is below the blue line in the first part of an expansion.   </a:t>
            </a:r>
          </a:p>
          <a:p>
            <a:endParaRPr lang="en-US" dirty="0" smtClean="0"/>
          </a:p>
          <a:p>
            <a:r>
              <a:rPr lang="en-US" dirty="0" smtClean="0"/>
              <a:t>Source:  Congressional Budget Office</a:t>
            </a:r>
            <a:endParaRPr lang="en-US" b="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t>The Budget and Economic Outlook: 2014 to 2024</a:t>
            </a:r>
          </a:p>
          <a:p>
            <a:r>
              <a:rPr lang="en-US" dirty="0" smtClean="0"/>
              <a:t>Figure</a:t>
            </a:r>
            <a:r>
              <a:rPr lang="en-US" baseline="0" dirty="0" smtClean="0"/>
              <a:t> E-2</a:t>
            </a:r>
          </a:p>
          <a:p>
            <a:r>
              <a:rPr lang="en-US" dirty="0" smtClean="0"/>
              <a:t>http://</a:t>
            </a:r>
            <a:r>
              <a:rPr lang="en-US" dirty="0" err="1" smtClean="0"/>
              <a:t>www.cbo.gov</a:t>
            </a:r>
            <a:r>
              <a:rPr lang="en-US" dirty="0" smtClean="0"/>
              <a:t>/publication/45010</a:t>
            </a:r>
          </a:p>
          <a:p>
            <a:endParaRPr lang="en-US" dirty="0" smtClean="0"/>
          </a:p>
        </p:txBody>
      </p:sp>
      <p:sp>
        <p:nvSpPr>
          <p:cNvPr id="4" name="Slide Number Placeholder 3"/>
          <p:cNvSpPr>
            <a:spLocks noGrp="1"/>
          </p:cNvSpPr>
          <p:nvPr>
            <p:ph type="sldNum" sz="quarter" idx="5"/>
          </p:nvPr>
        </p:nvSpPr>
        <p:spPr/>
        <p:txBody>
          <a:bodyPr/>
          <a:lstStyle/>
          <a:p>
            <a:fld id="{E7DF09AD-9C01-4C1E-BB2A-5F2A130DADFF}" type="slidenum">
              <a:rPr lang="en-US" smtClean="0"/>
              <a:pPr/>
              <a:t>17</a:t>
            </a:fld>
            <a:endParaRPr lang="en-US"/>
          </a:p>
        </p:txBody>
      </p:sp>
      <p:sp>
        <p:nvSpPr>
          <p:cNvPr id="5" name="Slide Image Placeholder 4"/>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930765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6876F4B-21CD-448D-8669-4029D787A518}" type="slidenum">
              <a:rPr lang="en-US"/>
              <a:pPr>
                <a:defRPr/>
              </a:pPr>
              <a:t>18</a:t>
            </a:fld>
            <a:endParaRPr lang="en-US"/>
          </a:p>
        </p:txBody>
      </p:sp>
      <p:sp>
        <p:nvSpPr>
          <p:cNvPr id="76803" name="Rectangle 2"/>
          <p:cNvSpPr>
            <a:spLocks noGrp="1" noRot="1" noChangeAspect="1" noChangeArrowheads="1" noTextEdit="1"/>
          </p:cNvSpPr>
          <p:nvPr>
            <p:ph type="sldImg"/>
          </p:nvPr>
        </p:nvSpPr>
        <p:spPr>
          <a:xfrm>
            <a:off x="1558925" y="650875"/>
            <a:ext cx="3748088" cy="2811463"/>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7690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E19179-EB72-4B40-AF7F-29758A650F2D}" type="slidenum">
              <a:rPr lang="en-US"/>
              <a:pPr>
                <a:defRPr/>
              </a:pPr>
              <a:t>19</a:t>
            </a:fld>
            <a:endParaRPr lang="en-US"/>
          </a:p>
        </p:txBody>
      </p:sp>
      <p:sp>
        <p:nvSpPr>
          <p:cNvPr id="77827" name="Rectangle 2"/>
          <p:cNvSpPr>
            <a:spLocks noGrp="1" noRot="1" noChangeAspect="1" noChangeArrowheads="1" noTextEdit="1"/>
          </p:cNvSpPr>
          <p:nvPr>
            <p:ph type="sldImg"/>
          </p:nvPr>
        </p:nvSpPr>
        <p:spPr>
          <a:xfrm>
            <a:off x="1558925" y="650875"/>
            <a:ext cx="3748088" cy="2811463"/>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32924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756BD4-58BB-4804-A0CB-F62119539844}" type="slidenum">
              <a:rPr lang="en-US"/>
              <a:pPr>
                <a:defRPr/>
              </a:pPr>
              <a:t>20</a:t>
            </a:fld>
            <a:endParaRPr lang="en-US"/>
          </a:p>
        </p:txBody>
      </p:sp>
      <p:sp>
        <p:nvSpPr>
          <p:cNvPr id="78851" name="Rectangle 2"/>
          <p:cNvSpPr>
            <a:spLocks noGrp="1" noRot="1" noChangeAspect="1" noChangeArrowheads="1" noTextEdit="1"/>
          </p:cNvSpPr>
          <p:nvPr>
            <p:ph type="sldImg"/>
          </p:nvPr>
        </p:nvSpPr>
        <p:spPr>
          <a:xfrm>
            <a:off x="1558925" y="650875"/>
            <a:ext cx="3748088" cy="2811463"/>
          </a:xfrm>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traditional view is just the viewpoint embodied in the models that students learned in Chapters 3 through 14 of this textbook.  This viewpoint is accepted by most mainstream economists.  </a:t>
            </a:r>
          </a:p>
        </p:txBody>
      </p:sp>
    </p:spTree>
    <p:extLst>
      <p:ext uri="{BB962C8B-B14F-4D97-AF65-F5344CB8AC3E}">
        <p14:creationId xmlns:p14="http://schemas.microsoft.com/office/powerpoint/2010/main" val="1021299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380AB45-6B14-4FE8-9AFC-20DD1481D148}" type="slidenum">
              <a:rPr lang="en-US"/>
              <a:pPr>
                <a:defRPr/>
              </a:pPr>
              <a:t>21</a:t>
            </a:fld>
            <a:endParaRPr lang="en-US"/>
          </a:p>
        </p:txBody>
      </p:sp>
      <p:sp>
        <p:nvSpPr>
          <p:cNvPr id="79875" name="Rectangle 2"/>
          <p:cNvSpPr>
            <a:spLocks noGrp="1" noRot="1" noChangeAspect="1" noChangeArrowheads="1" noTextEdit="1"/>
          </p:cNvSpPr>
          <p:nvPr>
            <p:ph type="sldImg"/>
          </p:nvPr>
        </p:nvSpPr>
        <p:spPr>
          <a:xfrm>
            <a:off x="1558925" y="650875"/>
            <a:ext cx="3748088" cy="2811463"/>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88043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EACF8F7-1D19-4E26-8657-06BA6327DCF5}" type="slidenum">
              <a:rPr lang="en-US"/>
              <a:pPr>
                <a:defRPr/>
              </a:pPr>
              <a:t>22</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32766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9823530-B14F-4530-A224-ED1AC3EC6132}" type="slidenum">
              <a:rPr lang="en-US"/>
              <a:pPr>
                <a:defRPr/>
              </a:pPr>
              <a:t>23</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74113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2E3E3C-1952-4308-B6B3-BAEB5CFF1DCC}" type="slidenum">
              <a:rPr lang="en-US"/>
              <a:pPr>
                <a:defRPr/>
              </a:pPr>
              <a:t>24</a:t>
            </a:fld>
            <a:endParaRPr lang="en-US"/>
          </a:p>
        </p:txBody>
      </p:sp>
      <p:sp>
        <p:nvSpPr>
          <p:cNvPr id="82947" name="Rectangle 2"/>
          <p:cNvSpPr>
            <a:spLocks noGrp="1" noRot="1" noChangeAspect="1" noChangeArrowheads="1" noTextEdit="1"/>
          </p:cNvSpPr>
          <p:nvPr>
            <p:ph type="sldImg"/>
          </p:nvPr>
        </p:nvSpPr>
        <p:spPr>
          <a:xfrm>
            <a:off x="1558925" y="650875"/>
            <a:ext cx="3748088" cy="2811463"/>
          </a:xfrm>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95171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C1B198-F101-47CB-AB2D-2329245D2831}" type="slidenum">
              <a:rPr lang="en-US"/>
              <a:pPr>
                <a:defRPr/>
              </a:pPr>
              <a:t>25</a:t>
            </a:fld>
            <a:endParaRPr lang="en-US"/>
          </a:p>
        </p:txBody>
      </p:sp>
      <p:sp>
        <p:nvSpPr>
          <p:cNvPr id="83971" name="Rectangle 2"/>
          <p:cNvSpPr>
            <a:spLocks noGrp="1" noRot="1" noChangeAspect="1" noChangeArrowheads="1" noTextEdit="1"/>
          </p:cNvSpPr>
          <p:nvPr>
            <p:ph type="sldImg"/>
          </p:nvPr>
        </p:nvSpPr>
        <p:spPr>
          <a:xfrm>
            <a:off x="1558925" y="650875"/>
            <a:ext cx="3748088" cy="2811463"/>
          </a:xfrm>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18628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6E3AC72-CB9D-489A-8AC2-DD003FE5DE4E}" type="slidenum">
              <a:rPr lang="en-US"/>
              <a:pPr>
                <a:defRPr/>
              </a:pPr>
              <a:t>26</a:t>
            </a:fld>
            <a:endParaRPr lang="en-US"/>
          </a:p>
        </p:txBody>
      </p:sp>
      <p:sp>
        <p:nvSpPr>
          <p:cNvPr id="84995" name="Rectangle 2"/>
          <p:cNvSpPr>
            <a:spLocks noGrp="1" noRot="1" noChangeAspect="1" noChangeArrowheads="1" noTextEdit="1"/>
          </p:cNvSpPr>
          <p:nvPr>
            <p:ph type="sldImg"/>
          </p:nvPr>
        </p:nvSpPr>
        <p:spPr>
          <a:xfrm>
            <a:off x="1558925" y="650875"/>
            <a:ext cx="3748088" cy="2811463"/>
          </a:xfrm>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material on this slide is related to the material on the slide after the following one, entitled Other Perspectives:  Debt and Politics.   </a:t>
            </a:r>
          </a:p>
          <a:p>
            <a:endParaRPr lang="en-US" smtClean="0"/>
          </a:p>
          <a:p>
            <a:r>
              <a:rPr lang="en-US" smtClean="0"/>
              <a:t>If you wish to save time, you can combine the two. </a:t>
            </a:r>
          </a:p>
          <a:p>
            <a:endParaRPr lang="en-US" smtClean="0"/>
          </a:p>
        </p:txBody>
      </p:sp>
    </p:spTree>
    <p:extLst>
      <p:ext uri="{BB962C8B-B14F-4D97-AF65-F5344CB8AC3E}">
        <p14:creationId xmlns:p14="http://schemas.microsoft.com/office/powerpoint/2010/main" val="3401685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782C57C-BDC9-49AD-8AAE-644F1B5124B4}" type="slidenum">
              <a:rPr lang="en-US"/>
              <a:pPr>
                <a:defRPr/>
              </a:pPr>
              <a:t>27</a:t>
            </a:fld>
            <a:endParaRPr lang="en-US"/>
          </a:p>
        </p:txBody>
      </p:sp>
      <p:sp>
        <p:nvSpPr>
          <p:cNvPr id="86019" name="Rectangle 2"/>
          <p:cNvSpPr>
            <a:spLocks noGrp="1" noRot="1" noChangeAspect="1" noChangeArrowheads="1" noTextEdit="1"/>
          </p:cNvSpPr>
          <p:nvPr>
            <p:ph type="sldImg"/>
          </p:nvPr>
        </p:nvSpPr>
        <p:spPr>
          <a:xfrm>
            <a:off x="1558925" y="650875"/>
            <a:ext cx="3748088" cy="2811463"/>
          </a:xfrm>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36187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0FFEBE-57F9-447A-9F24-1B2DAF84A927}" type="slidenum">
              <a:rPr lang="en-US"/>
              <a:pPr>
                <a:defRPr/>
              </a:pPr>
              <a:t>28</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8951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B47285-1EB1-41A1-B056-254FF37EF03B}" type="slidenum">
              <a:rPr lang="en-US">
                <a:solidFill>
                  <a:prstClr val="black"/>
                </a:solidFill>
              </a:rPr>
              <a:pPr>
                <a:defRPr/>
              </a:pPr>
              <a:t>2</a:t>
            </a:fld>
            <a:endParaRPr lang="en-US">
              <a:solidFill>
                <a:prstClr val="black"/>
              </a:solidFill>
            </a:endParaRPr>
          </a:p>
        </p:txBody>
      </p:sp>
      <p:sp>
        <p:nvSpPr>
          <p:cNvPr id="58371" name="Rectangle 2"/>
          <p:cNvSpPr>
            <a:spLocks noGrp="1" noRot="1" noChangeAspect="1" noChangeArrowheads="1" noTextEdit="1"/>
          </p:cNvSpPr>
          <p:nvPr>
            <p:ph type="sldImg"/>
          </p:nvPr>
        </p:nvSpPr>
        <p:spPr>
          <a:xfrm>
            <a:off x="1558925" y="650875"/>
            <a:ext cx="3748088" cy="2811463"/>
          </a:xfrm>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Table 19-1 on p.557</a:t>
            </a:r>
          </a:p>
          <a:p>
            <a:r>
              <a:rPr lang="en-US" dirty="0" smtClean="0"/>
              <a:t>Source:  OECD Economic Outlook,</a:t>
            </a:r>
            <a:r>
              <a:rPr lang="en-US" baseline="0" dirty="0" smtClean="0"/>
              <a:t> no. 96 (November 2014)</a:t>
            </a:r>
            <a:endParaRPr lang="en-US" dirty="0" smtClean="0"/>
          </a:p>
          <a:p>
            <a:endParaRPr lang="en-US" dirty="0" smtClean="0"/>
          </a:p>
          <a:p>
            <a:r>
              <a:rPr lang="en-US" dirty="0" smtClean="0"/>
              <a:t>Despite all the alarms sounded by politicians and some economists, the U.S. debt-to-GDP ratio is moderate when compared to other countries.  </a:t>
            </a:r>
          </a:p>
          <a:p>
            <a:r>
              <a:rPr lang="en-US" dirty="0" smtClean="0"/>
              <a:t>(Of course, the U.S. has the largest GDP, so in absolute terms U.S. debt is a whopper when compared to other countries’ government debts.)</a:t>
            </a:r>
          </a:p>
        </p:txBody>
      </p:sp>
    </p:spTree>
    <p:extLst>
      <p:ext uri="{BB962C8B-B14F-4D97-AF65-F5344CB8AC3E}">
        <p14:creationId xmlns:p14="http://schemas.microsoft.com/office/powerpoint/2010/main" val="1779511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19AE42-A765-4E5E-A449-1F0FB1ABD4AA}" type="slidenum">
              <a:rPr lang="en-US"/>
              <a:pPr>
                <a:defRPr/>
              </a:pPr>
              <a:t>29</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697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CEE5F1-7098-4449-9EE1-A665077765D1}" type="slidenum">
              <a:rPr lang="en-US" smtClean="0"/>
              <a:pPr/>
              <a:t>30</a:t>
            </a:fld>
            <a:endParaRPr lang="en-US"/>
          </a:p>
        </p:txBody>
      </p:sp>
      <p:sp>
        <p:nvSpPr>
          <p:cNvPr id="89092" name="Rectangle 3"/>
          <p:cNvSpPr>
            <a:spLocks noGrp="1" noChangeArrowheads="1"/>
          </p:cNvSpPr>
          <p:nvPr>
            <p:ph type="body" idx="1"/>
          </p:nvPr>
        </p:nvSpPr>
        <p:spPr/>
        <p:txBody>
          <a:bodyPr/>
          <a:lstStyle/>
          <a:p>
            <a:r>
              <a:rPr lang="en-US" dirty="0" smtClean="0"/>
              <a:t>This slide and the next correspond to the case study “The Benefits of Indexed Bonds” that closes the chapter (pp.576-577).  </a:t>
            </a:r>
          </a:p>
          <a:p>
            <a:endParaRPr lang="en-US" dirty="0" smtClean="0"/>
          </a:p>
          <a:p>
            <a:r>
              <a:rPr lang="en-US" dirty="0" smtClean="0"/>
              <a:t>It might be worth taking a moment to help your students understand why inflation risk is an undesirable thing.  </a:t>
            </a:r>
          </a:p>
          <a:p>
            <a:endParaRPr lang="en-US" dirty="0" smtClean="0"/>
          </a:p>
          <a:p>
            <a:r>
              <a:rPr lang="en-US" dirty="0" smtClean="0"/>
              <a:t>It’s also a good idea to help your students understand why we can infer the expected inflation rate from the difference between the yields on standard and inflation-indexed bonds of the same maturity.  </a:t>
            </a:r>
          </a:p>
          <a:p>
            <a:endParaRPr lang="en-US" dirty="0" smtClean="0"/>
          </a:p>
          <a:p>
            <a:r>
              <a:rPr lang="en-US" dirty="0" smtClean="0"/>
              <a:t>A simple example might help:  </a:t>
            </a:r>
          </a:p>
          <a:p>
            <a:endParaRPr lang="en-US" dirty="0" smtClean="0"/>
          </a:p>
          <a:p>
            <a:r>
              <a:rPr lang="en-US" dirty="0" smtClean="0"/>
              <a:t>Suppose the inflation-indexed Treasury bond pays 3 percent after inflation, while a standard Treasury bond with the same maturity pays 5 percent.  We can infer that the market expects 2 percent inflation during the term of the bond.  If people expected less than two percent inflation, then the non-indexed bond would have a higher real return than the indexed bond, so everyone would try to buy the non-indexed bond.  But this would drive up its price, and drive down its return, until the difference between the returns on the two bonds just equals expected inflation.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939644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C3075F-022D-476D-8F56-7E61EA7F3A42}" type="slidenum">
              <a:rPr lang="en-US" smtClean="0">
                <a:solidFill>
                  <a:prstClr val="black"/>
                </a:solidFill>
              </a:rPr>
              <a:pPr/>
              <a:t>31</a:t>
            </a:fld>
            <a:endParaRPr lang="en-US">
              <a:solidFill>
                <a:prstClr val="black"/>
              </a:solidFill>
            </a:endParaRPr>
          </a:p>
        </p:txBody>
      </p:sp>
      <p:sp>
        <p:nvSpPr>
          <p:cNvPr id="90116" name="Rectangle 3"/>
          <p:cNvSpPr>
            <a:spLocks noGrp="1" noChangeArrowheads="1"/>
          </p:cNvSpPr>
          <p:nvPr>
            <p:ph type="body" idx="1"/>
          </p:nvPr>
        </p:nvSpPr>
        <p:spPr/>
        <p:txBody>
          <a:bodyPr/>
          <a:lstStyle/>
          <a:p>
            <a:r>
              <a:rPr lang="en-US" dirty="0" smtClean="0"/>
              <a:t>This graph presents the yields on 10-year constant maturity non-indexed and inflation-indexed U.S. Treasury bonds.  The implied expected rate of inflation is simply the difference between the non-indexed (i.e. nominal) and indexed (i.e. real) bond yields.  </a:t>
            </a:r>
          </a:p>
          <a:p>
            <a:endParaRPr lang="en-US" dirty="0" smtClean="0"/>
          </a:p>
          <a:p>
            <a:r>
              <a:rPr lang="en-US" dirty="0" smtClean="0"/>
              <a:t>Expected inflation was 1.51% at the beginning of 2003.   </a:t>
            </a:r>
          </a:p>
          <a:p>
            <a:endParaRPr lang="en-US" dirty="0" smtClean="0"/>
          </a:p>
          <a:p>
            <a:r>
              <a:rPr lang="en-US" dirty="0" smtClean="0"/>
              <a:t>It was as high as 2.7% (nearly double the 1/2003 figure) in March 2005 and again in May 2006.  </a:t>
            </a:r>
          </a:p>
          <a:p>
            <a:endParaRPr lang="en-US" dirty="0" smtClean="0"/>
          </a:p>
          <a:p>
            <a:r>
              <a:rPr lang="en-US" dirty="0" smtClean="0"/>
              <a:t>Source:  Board of Governors of the Federal Reserve, H.15 Selected Interest Rates</a:t>
            </a:r>
          </a:p>
          <a:p>
            <a:r>
              <a:rPr lang="en-US" dirty="0" smtClean="0"/>
              <a:t>Obtained from:     http://research.stlouisfed.org/fred2/</a:t>
            </a:r>
          </a:p>
          <a:p>
            <a:r>
              <a:rPr lang="en-US" dirty="0" smtClean="0"/>
              <a:t>Used series GS10 for ten-year non-indexed rate, FII10 for inflation-indexed bond rate</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999327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33</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34</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558925" y="650875"/>
            <a:ext cx="3748088" cy="2811463"/>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19-1, p.558.</a:t>
            </a:r>
          </a:p>
          <a:p>
            <a:endParaRPr lang="en-US" dirty="0" smtClean="0"/>
          </a:p>
          <a:p>
            <a:r>
              <a:rPr lang="en-US" dirty="0" smtClean="0"/>
              <a:t>The historical pattern:  the debt–GDP ratio rises during wars and falls during peacetime.  The exception is the substantial rise that occurred beginning in the early 1980s.  </a:t>
            </a:r>
          </a:p>
          <a:p>
            <a:endParaRPr lang="en-US" dirty="0" smtClean="0"/>
          </a:p>
          <a:p>
            <a:r>
              <a:rPr lang="en-US" dirty="0" smtClean="0"/>
              <a:t>Source:  See textbook. </a:t>
            </a:r>
          </a:p>
        </p:txBody>
      </p:sp>
      <p:sp>
        <p:nvSpPr>
          <p:cNvPr id="4" name="Slide Number Placeholder 3"/>
          <p:cNvSpPr>
            <a:spLocks noGrp="1"/>
          </p:cNvSpPr>
          <p:nvPr>
            <p:ph type="sldNum" sz="quarter" idx="5"/>
          </p:nvPr>
        </p:nvSpPr>
        <p:spPr/>
        <p:txBody>
          <a:bodyPr/>
          <a:lstStyle/>
          <a:p>
            <a:pPr>
              <a:defRPr/>
            </a:pPr>
            <a:fld id="{042D9397-185C-42A8-9737-C5DF17EAB39C}" type="slidenum">
              <a:rPr lang="en-US" smtClean="0">
                <a:solidFill>
                  <a:srgbClr val="000000"/>
                </a:solidFill>
              </a:rPr>
              <a:pPr>
                <a:defRPr/>
              </a:pPr>
              <a:t>3</a:t>
            </a:fld>
            <a:endParaRPr lang="en-US">
              <a:solidFill>
                <a:srgbClr val="000000"/>
              </a:solidFill>
            </a:endParaRPr>
          </a:p>
        </p:txBody>
      </p:sp>
    </p:spTree>
    <p:extLst>
      <p:ext uri="{BB962C8B-B14F-4D97-AF65-F5344CB8AC3E}">
        <p14:creationId xmlns:p14="http://schemas.microsoft.com/office/powerpoint/2010/main" val="4005309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ACDFE9-FD16-4A45-B8C4-B28BADA06601}" type="slidenum">
              <a:rPr lang="en-US"/>
              <a:pPr>
                <a:defRPr/>
              </a:pPr>
              <a:t>4</a:t>
            </a:fld>
            <a:endParaRPr lang="en-US"/>
          </a:p>
        </p:txBody>
      </p:sp>
      <p:sp>
        <p:nvSpPr>
          <p:cNvPr id="60419" name="Rectangle 2"/>
          <p:cNvSpPr>
            <a:spLocks noGrp="1" noRot="1" noChangeAspect="1" noChangeArrowheads="1" noTextEdit="1"/>
          </p:cNvSpPr>
          <p:nvPr>
            <p:ph type="sldImg"/>
          </p:nvPr>
        </p:nvSpPr>
        <p:spPr>
          <a:xfrm>
            <a:off x="1558925" y="650875"/>
            <a:ext cx="3748088" cy="2811463"/>
          </a:xfrm>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stock market boom of the latter 1990s created huge capital gains, which helped bring down the budget deficit by increasing revenues. </a:t>
            </a:r>
          </a:p>
          <a:p>
            <a:endParaRPr lang="en-US" dirty="0" smtClean="0"/>
          </a:p>
          <a:p>
            <a:r>
              <a:rPr lang="en-US" dirty="0" smtClean="0"/>
              <a:t>Even if the government budget had been balanced, rapid economic growth from 1995-2000 would still have brought down the debt–GDP ratio.  </a:t>
            </a:r>
          </a:p>
        </p:txBody>
      </p:sp>
    </p:spTree>
    <p:extLst>
      <p:ext uri="{BB962C8B-B14F-4D97-AF65-F5344CB8AC3E}">
        <p14:creationId xmlns:p14="http://schemas.microsoft.com/office/powerpoint/2010/main" val="2201508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6EA6F5-BE6C-4A2C-9DF6-33421F24D6E9}" type="slidenum">
              <a:rPr lang="en-US" smtClean="0"/>
              <a:pPr/>
              <a:t>5</a:t>
            </a:fld>
            <a:endParaRPr lang="en-US"/>
          </a:p>
        </p:txBody>
      </p:sp>
      <p:sp>
        <p:nvSpPr>
          <p:cNvPr id="61444" name="Rectangle 3"/>
          <p:cNvSpPr>
            <a:spLocks noGrp="1" noChangeArrowheads="1"/>
          </p:cNvSpPr>
          <p:nvPr>
            <p:ph type="body" idx="1"/>
          </p:nvPr>
        </p:nvSpPr>
        <p:spPr/>
        <p:txBody>
          <a:bodyPr/>
          <a:lstStyle/>
          <a:p>
            <a:r>
              <a:rPr lang="en-US" dirty="0" smtClean="0"/>
              <a:t>Early 2000s:</a:t>
            </a:r>
            <a:br>
              <a:rPr lang="en-US" dirty="0" smtClean="0"/>
            </a:br>
            <a:r>
              <a:rPr lang="en-US" dirty="0" smtClean="0"/>
              <a:t>In addition, the Medicare prescription drug benefit enacted under President Bush represented a substantial increase in entitlement outlays.  </a:t>
            </a:r>
          </a:p>
          <a:p>
            <a:endParaRPr lang="en-US" dirty="0" smtClean="0"/>
          </a:p>
          <a:p>
            <a:r>
              <a:rPr lang="en-US" dirty="0" smtClean="0"/>
              <a:t>2008-2009 recession:</a:t>
            </a:r>
          </a:p>
          <a:p>
            <a:r>
              <a:rPr lang="en-US" dirty="0" smtClean="0"/>
              <a:t>Falling incomes shrank income tax revenues.  A fall in spending shrank sales tax revenues.  Falling equity prices shrank capital gains tax revenues.  Falling property values had a modestly negative impact on property tax revenues:  For many houses, assessed values for determining property tax did not fall with market values, as local governments sought to protect a key revenue source.  However, many of the underwater homeowners who walked away from their houses stopped paying property taxes.  </a:t>
            </a:r>
          </a:p>
          <a:p>
            <a:endParaRPr lang="en-US" dirty="0"/>
          </a:p>
          <a:p>
            <a:r>
              <a:rPr lang="en-US" dirty="0" smtClean="0"/>
              <a:t>Recovery:</a:t>
            </a:r>
          </a:p>
          <a:p>
            <a:r>
              <a:rPr lang="en-US" dirty="0" smtClean="0"/>
              <a:t>The recovery following the 2008-2009 recession has been very weak.  Unemployment remains high and property values remain low.  Consequently, government revenue is still down, while government outlays on automatic stabilizers are quite high.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71996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2BF5620-5D4B-4A0F-AE67-ADB5AB20536B}" type="slidenum">
              <a:rPr lang="en-US"/>
              <a:pPr>
                <a:defRPr/>
              </a:pPr>
              <a:t>6</a:t>
            </a:fld>
            <a:endParaRPr lang="en-US"/>
          </a:p>
        </p:txBody>
      </p:sp>
      <p:sp>
        <p:nvSpPr>
          <p:cNvPr id="62467" name="Rectangle 2"/>
          <p:cNvSpPr>
            <a:spLocks noGrp="1" noRot="1" noChangeAspect="1" noChangeArrowheads="1" noTextEdit="1"/>
          </p:cNvSpPr>
          <p:nvPr>
            <p:ph type="sldImg"/>
          </p:nvPr>
        </p:nvSpPr>
        <p:spPr>
          <a:xfrm>
            <a:off x="1558925" y="650875"/>
            <a:ext cx="3748088" cy="2811463"/>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and the next few slides correspond to the case study on pp.559-560.  </a:t>
            </a:r>
          </a:p>
          <a:p>
            <a:endParaRPr lang="en-US" dirty="0" smtClean="0"/>
          </a:p>
          <a:p>
            <a:r>
              <a:rPr lang="en-US" dirty="0" smtClean="0"/>
              <a:t>If you prefer, you may “hide” or omit </a:t>
            </a:r>
            <a:r>
              <a:rPr lang="en-US" u="sng" dirty="0" smtClean="0"/>
              <a:t>this</a:t>
            </a:r>
            <a:r>
              <a:rPr lang="en-US" dirty="0" smtClean="0"/>
              <a:t> slide from your presentation, and instead give the information orally to students as you display the following slides.  </a:t>
            </a:r>
          </a:p>
          <a:p>
            <a:endParaRPr lang="en-US" dirty="0" smtClean="0"/>
          </a:p>
        </p:txBody>
      </p:sp>
    </p:spTree>
    <p:extLst>
      <p:ext uri="{BB962C8B-B14F-4D97-AF65-F5344CB8AC3E}">
        <p14:creationId xmlns:p14="http://schemas.microsoft.com/office/powerpoint/2010/main" val="288064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4358824-CF51-45A6-AF95-20323C8EC5BD}" type="slidenum">
              <a:rPr lang="en-US">
                <a:solidFill>
                  <a:prstClr val="black"/>
                </a:solidFill>
              </a:rPr>
              <a:pPr>
                <a:defRPr/>
              </a:pPr>
              <a:t>7</a:t>
            </a:fld>
            <a:endParaRPr lang="en-US">
              <a:solidFill>
                <a:prstClr val="black"/>
              </a:solidFill>
            </a:endParaRPr>
          </a:p>
        </p:txBody>
      </p:sp>
      <p:sp>
        <p:nvSpPr>
          <p:cNvPr id="63491" name="Rectangle 2"/>
          <p:cNvSpPr>
            <a:spLocks noGrp="1" noRot="1" noChangeAspect="1" noChangeArrowheads="1" noTextEdit="1"/>
          </p:cNvSpPr>
          <p:nvPr>
            <p:ph type="sldImg"/>
          </p:nvPr>
        </p:nvSpPr>
        <p:spPr>
          <a:xfrm>
            <a:off x="1558925" y="650875"/>
            <a:ext cx="3748088" cy="2811463"/>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Source:  U.S. Census Bureau, 2004, "U.S. Interim Projections by Age, Sex, Race, and Hispanic Origin," Table 2a.  &lt;http://www.census.gov/ipc/www/usinterimproj/&gt;</a:t>
            </a:r>
          </a:p>
          <a:p>
            <a:endParaRPr lang="en-US" dirty="0" smtClean="0"/>
          </a:p>
          <a:p>
            <a:r>
              <a:rPr lang="en-US" dirty="0" smtClean="0"/>
              <a:t>Source:  Congressional Budget Office, “The Long-Term Budget Outlook,” June 2010</a:t>
            </a:r>
          </a:p>
          <a:p>
            <a:r>
              <a:rPr lang="en-US" dirty="0" smtClean="0"/>
              <a:t>http://www.cbo.gov/doc.cfm?index=11579</a:t>
            </a:r>
          </a:p>
          <a:p>
            <a:endParaRPr lang="en-US" dirty="0" smtClean="0"/>
          </a:p>
        </p:txBody>
      </p:sp>
    </p:spTree>
    <p:extLst>
      <p:ext uri="{BB962C8B-B14F-4D97-AF65-F5344CB8AC3E}">
        <p14:creationId xmlns:p14="http://schemas.microsoft.com/office/powerpoint/2010/main" val="168196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A2F7E5-8E65-466E-8B76-221AC23AEB95}" type="slidenum">
              <a:rPr lang="en-US">
                <a:solidFill>
                  <a:prstClr val="black"/>
                </a:solidFill>
              </a:rPr>
              <a:pPr>
                <a:defRPr/>
              </a:pPr>
              <a:t>8</a:t>
            </a:fld>
            <a:endParaRPr lang="en-US">
              <a:solidFill>
                <a:prstClr val="black"/>
              </a:solidFill>
            </a:endParaRPr>
          </a:p>
        </p:txBody>
      </p:sp>
      <p:sp>
        <p:nvSpPr>
          <p:cNvPr id="64515" name="Rectangle 2"/>
          <p:cNvSpPr>
            <a:spLocks noGrp="1" noRot="1" noChangeAspect="1" noChangeArrowheads="1" noTextEdit="1"/>
          </p:cNvSpPr>
          <p:nvPr>
            <p:ph type="sldImg"/>
          </p:nvPr>
        </p:nvSpPr>
        <p:spPr>
          <a:xfrm>
            <a:off x="1558925" y="650875"/>
            <a:ext cx="3748088" cy="2811463"/>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Source:</a:t>
            </a:r>
          </a:p>
          <a:p>
            <a:r>
              <a:rPr lang="en-US" dirty="0" smtClean="0"/>
              <a:t>Table 14.5, Total Government Expenditures By</a:t>
            </a:r>
            <a:r>
              <a:rPr lang="en-US" baseline="0" dirty="0" smtClean="0"/>
              <a:t> Major Category of Expenditure</a:t>
            </a:r>
            <a:endParaRPr lang="en-US" dirty="0" smtClean="0"/>
          </a:p>
          <a:p>
            <a:r>
              <a:rPr lang="en-US" dirty="0" smtClean="0"/>
              <a:t>Historical Tables, Office of Management and Budget</a:t>
            </a:r>
          </a:p>
          <a:p>
            <a:r>
              <a:rPr lang="en-US" dirty="0" smtClean="0"/>
              <a:t>http://</a:t>
            </a:r>
            <a:r>
              <a:rPr lang="en-US" dirty="0" err="1" smtClean="0"/>
              <a:t>www.whitehouse.gov</a:t>
            </a:r>
            <a:r>
              <a:rPr lang="en-US" dirty="0" smtClean="0"/>
              <a:t>/</a:t>
            </a:r>
            <a:r>
              <a:rPr lang="en-US" dirty="0" err="1" smtClean="0"/>
              <a:t>omb</a:t>
            </a:r>
            <a:r>
              <a:rPr lang="en-US" dirty="0" smtClean="0"/>
              <a:t>/budget/</a:t>
            </a:r>
            <a:r>
              <a:rPr lang="en-US" dirty="0" err="1" smtClean="0"/>
              <a:t>Historicals</a:t>
            </a:r>
            <a:endParaRPr lang="en-US" dirty="0" smtClean="0"/>
          </a:p>
          <a:p>
            <a:r>
              <a:rPr lang="en-US" dirty="0" smtClean="0"/>
              <a:t>Retrieved</a:t>
            </a:r>
            <a:r>
              <a:rPr lang="en-US" baseline="0" dirty="0" smtClean="0"/>
              <a:t> 6 May 2015</a:t>
            </a:r>
            <a:endParaRPr lang="en-US" dirty="0" smtClean="0"/>
          </a:p>
        </p:txBody>
      </p:sp>
    </p:spTree>
    <p:extLst>
      <p:ext uri="{BB962C8B-B14F-4D97-AF65-F5344CB8AC3E}">
        <p14:creationId xmlns:p14="http://schemas.microsoft.com/office/powerpoint/2010/main" val="187952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Government Debt and Budget</a:t>
            </a:r>
            <a:r>
              <a:rPr lang="en-US" sz="3600" b="1" baseline="0" dirty="0" smtClean="0">
                <a:solidFill>
                  <a:srgbClr val="FFEAD5"/>
                </a:solidFill>
                <a:effectLst>
                  <a:outerShdw blurRad="12700" dist="38100" dir="2700000" algn="tl" rotWithShape="0">
                    <a:schemeClr val="tx1">
                      <a:alpha val="67000"/>
                    </a:schemeClr>
                  </a:outerShdw>
                </a:effectLst>
                <a:latin typeface="+mj-lt"/>
              </a:rPr>
              <a:t> Deficits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19</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19</a:t>
            </a:r>
            <a:r>
              <a:rPr lang="en-US" sz="1700" dirty="0" smtClean="0">
                <a:solidFill>
                  <a:srgbClr val="198A46"/>
                </a:solidFill>
                <a:cs typeface="+mn-cs"/>
              </a:rPr>
              <a:t>    </a:t>
            </a:r>
            <a:r>
              <a:rPr lang="en-US" sz="2100" dirty="0" smtClean="0">
                <a:solidFill>
                  <a:srgbClr val="198A46"/>
                </a:solidFill>
                <a:cs typeface="+mn-cs"/>
              </a:rPr>
              <a:t>Government Debt and Budget Deficits</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chart" Target="../charts/char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chart" Target="../charts/char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66725" y="164152"/>
            <a:ext cx="8245475" cy="939800"/>
          </a:xfrm>
        </p:spPr>
        <p:txBody>
          <a:bodyPr/>
          <a:lstStyle/>
          <a:p>
            <a:pPr>
              <a:defRPr/>
            </a:pPr>
            <a:r>
              <a:rPr lang="en-US" sz="2800" dirty="0" smtClean="0">
                <a:solidFill>
                  <a:srgbClr val="336699"/>
                </a:solidFill>
                <a:latin typeface="+mj-lt"/>
              </a:rPr>
              <a:t>Projected U.S. federal government debt </a:t>
            </a:r>
            <a:br>
              <a:rPr lang="en-US" sz="2800" dirty="0" smtClean="0">
                <a:solidFill>
                  <a:srgbClr val="336699"/>
                </a:solidFill>
                <a:latin typeface="+mj-lt"/>
              </a:rPr>
            </a:br>
            <a:r>
              <a:rPr lang="en-US" sz="2800" dirty="0" smtClean="0">
                <a:solidFill>
                  <a:srgbClr val="336699"/>
                </a:solidFill>
                <a:latin typeface="+mj-lt"/>
              </a:rPr>
              <a:t>in two scenarios, 2000</a:t>
            </a:r>
            <a:r>
              <a:rPr lang="en-US" sz="2800" dirty="0"/>
              <a:t>–</a:t>
            </a:r>
            <a:r>
              <a:rPr lang="en-US" sz="2800" dirty="0" smtClean="0">
                <a:solidFill>
                  <a:srgbClr val="336699"/>
                </a:solidFill>
                <a:latin typeface="+mj-lt"/>
              </a:rPr>
              <a:t>2035</a:t>
            </a:r>
          </a:p>
        </p:txBody>
      </p:sp>
      <p:sp>
        <p:nvSpPr>
          <p:cNvPr id="26627" name="Text Box 6"/>
          <p:cNvSpPr txBox="1">
            <a:spLocks noChangeArrowheads="1"/>
          </p:cNvSpPr>
          <p:nvPr/>
        </p:nvSpPr>
        <p:spPr bwMode="auto">
          <a:xfrm rot="-5400000">
            <a:off x="-731837" y="3333750"/>
            <a:ext cx="2436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solidFill>
                  <a:srgbClr val="000000"/>
                </a:solidFill>
              </a:rPr>
              <a:t>Percent of GDP</a:t>
            </a:r>
          </a:p>
        </p:txBody>
      </p:sp>
      <p:graphicFrame>
        <p:nvGraphicFramePr>
          <p:cNvPr id="55" name="Chart 54"/>
          <p:cNvGraphicFramePr/>
          <p:nvPr/>
        </p:nvGraphicFramePr>
        <p:xfrm>
          <a:off x="771897" y="1080655"/>
          <a:ext cx="8146472" cy="5545776"/>
        </p:xfrm>
        <a:graphic>
          <a:graphicData uri="http://schemas.openxmlformats.org/drawingml/2006/chart">
            <c:chart xmlns:c="http://schemas.openxmlformats.org/drawingml/2006/chart" xmlns:r="http://schemas.openxmlformats.org/officeDocument/2006/relationships" r:id="rId3"/>
          </a:graphicData>
        </a:graphic>
      </p:graphicFrame>
      <p:sp>
        <p:nvSpPr>
          <p:cNvPr id="26629" name="Text Box 53"/>
          <p:cNvSpPr txBox="1">
            <a:spLocks noChangeArrowheads="1"/>
          </p:cNvSpPr>
          <p:nvPr/>
        </p:nvSpPr>
        <p:spPr bwMode="auto">
          <a:xfrm>
            <a:off x="3930454" y="4549775"/>
            <a:ext cx="477361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dirty="0">
                <a:solidFill>
                  <a:srgbClr val="000000"/>
                </a:solidFill>
              </a:rPr>
              <a:t>“Extended baseline scenario</a:t>
            </a:r>
            <a:r>
              <a:rPr lang="en-US" sz="2200" i="1" dirty="0" smtClean="0">
                <a:solidFill>
                  <a:srgbClr val="000000"/>
                </a:solidFill>
              </a:rPr>
              <a:t>” </a:t>
            </a:r>
            <a:r>
              <a:rPr lang="en-US" sz="2200" i="1" dirty="0">
                <a:solidFill>
                  <a:srgbClr val="000000"/>
                </a:solidFill>
              </a:rPr>
              <a:t>assumes no changes to current law</a:t>
            </a:r>
          </a:p>
        </p:txBody>
      </p:sp>
      <p:sp>
        <p:nvSpPr>
          <p:cNvPr id="26630" name="Text Box 53"/>
          <p:cNvSpPr txBox="1">
            <a:spLocks noChangeArrowheads="1"/>
          </p:cNvSpPr>
          <p:nvPr/>
        </p:nvSpPr>
        <p:spPr bwMode="auto">
          <a:xfrm>
            <a:off x="3530600" y="1495425"/>
            <a:ext cx="411638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000000"/>
                </a:solidFill>
              </a:rPr>
              <a:t>“Alternative fiscal scenario” incorporates widely-expected changes to current law, such as extension of Bush tax cuts</a:t>
            </a:r>
          </a:p>
        </p:txBody>
      </p:sp>
      <p:sp>
        <p:nvSpPr>
          <p:cNvPr id="26631" name="Text Box 53"/>
          <p:cNvSpPr txBox="1">
            <a:spLocks noChangeArrowheads="1"/>
          </p:cNvSpPr>
          <p:nvPr/>
        </p:nvSpPr>
        <p:spPr bwMode="auto">
          <a:xfrm>
            <a:off x="1957388" y="5129213"/>
            <a:ext cx="10715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solidFill>
                  <a:srgbClr val="000000"/>
                </a:solidFill>
              </a:rPr>
              <a:t>Actual</a:t>
            </a:r>
          </a:p>
        </p:txBody>
      </p:sp>
    </p:spTree>
    <p:extLst>
      <p:ext uri="{BB962C8B-B14F-4D97-AF65-F5344CB8AC3E}">
        <p14:creationId xmlns:p14="http://schemas.microsoft.com/office/powerpoint/2010/main" val="40684830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mtClean="0"/>
              <a:t>Problems measuring the deficit</a:t>
            </a:r>
          </a:p>
        </p:txBody>
      </p:sp>
      <p:sp>
        <p:nvSpPr>
          <p:cNvPr id="27651" name="Rectangle 5"/>
          <p:cNvSpPr>
            <a:spLocks noGrp="1" noChangeArrowheads="1"/>
          </p:cNvSpPr>
          <p:nvPr>
            <p:ph type="body" idx="1"/>
          </p:nvPr>
        </p:nvSpPr>
        <p:spPr/>
        <p:txBody>
          <a:bodyPr/>
          <a:lstStyle/>
          <a:p>
            <a:pPr marL="519113" indent="-519113">
              <a:buFont typeface="Wingdings" pitchFamily="2" charset="2"/>
              <a:buNone/>
            </a:pPr>
            <a:r>
              <a:rPr lang="en-US" sz="2500" b="1" smtClean="0">
                <a:solidFill>
                  <a:srgbClr val="008080"/>
                </a:solidFill>
              </a:rPr>
              <a:t>1.</a:t>
            </a:r>
            <a:r>
              <a:rPr lang="en-US" smtClean="0"/>
              <a:t>	Inflation</a:t>
            </a:r>
          </a:p>
          <a:p>
            <a:pPr marL="519113" indent="-519113">
              <a:buFont typeface="Wingdings" pitchFamily="2" charset="2"/>
              <a:buNone/>
            </a:pPr>
            <a:r>
              <a:rPr lang="en-US" sz="2500" b="1" smtClean="0">
                <a:solidFill>
                  <a:srgbClr val="008080"/>
                </a:solidFill>
              </a:rPr>
              <a:t>2.</a:t>
            </a:r>
            <a:r>
              <a:rPr lang="en-US" smtClean="0"/>
              <a:t>	Capital assets</a:t>
            </a:r>
          </a:p>
          <a:p>
            <a:pPr marL="519113" indent="-519113">
              <a:buFont typeface="Wingdings" pitchFamily="2" charset="2"/>
              <a:buNone/>
            </a:pPr>
            <a:r>
              <a:rPr lang="en-US" sz="2500" b="1" smtClean="0">
                <a:solidFill>
                  <a:srgbClr val="008080"/>
                </a:solidFill>
              </a:rPr>
              <a:t>3.</a:t>
            </a:r>
            <a:r>
              <a:rPr lang="en-US" smtClean="0"/>
              <a:t>	Uncounted liabilities</a:t>
            </a:r>
          </a:p>
          <a:p>
            <a:pPr marL="519113" indent="-519113">
              <a:buFont typeface="Wingdings" pitchFamily="2" charset="2"/>
              <a:buNone/>
            </a:pPr>
            <a:r>
              <a:rPr lang="en-US" sz="2500" b="1" smtClean="0">
                <a:solidFill>
                  <a:srgbClr val="008080"/>
                </a:solidFill>
              </a:rPr>
              <a:t>4.</a:t>
            </a:r>
            <a:r>
              <a:rPr lang="en-US" smtClean="0"/>
              <a:t>	The business cycle</a:t>
            </a:r>
          </a:p>
        </p:txBody>
      </p:sp>
    </p:spTree>
    <p:extLst>
      <p:ext uri="{BB962C8B-B14F-4D97-AF65-F5344CB8AC3E}">
        <p14:creationId xmlns:p14="http://schemas.microsoft.com/office/powerpoint/2010/main" val="21660932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sz="2700" smtClean="0"/>
              <a:t>MEASUREMENT PROBLEM 1:  </a:t>
            </a:r>
            <a:br>
              <a:rPr lang="en-US" sz="2700" smtClean="0"/>
            </a:br>
            <a:r>
              <a:rPr lang="en-US" smtClean="0"/>
              <a:t>Inflation</a:t>
            </a:r>
          </a:p>
        </p:txBody>
      </p:sp>
      <p:sp>
        <p:nvSpPr>
          <p:cNvPr id="28675" name="Rectangle 5"/>
          <p:cNvSpPr>
            <a:spLocks noGrp="1" noChangeArrowheads="1"/>
          </p:cNvSpPr>
          <p:nvPr>
            <p:ph type="body" idx="1"/>
          </p:nvPr>
        </p:nvSpPr>
        <p:spPr>
          <a:xfrm>
            <a:off x="479425" y="1455738"/>
            <a:ext cx="8229600" cy="4865687"/>
          </a:xfrm>
        </p:spPr>
        <p:txBody>
          <a:bodyPr/>
          <a:lstStyle/>
          <a:p>
            <a:r>
              <a:rPr lang="en-US" sz="2700" dirty="0" smtClean="0"/>
              <a:t>Suppose the real debt is constant, which implies a zero real deficit.  </a:t>
            </a:r>
          </a:p>
          <a:p>
            <a:r>
              <a:rPr lang="en-US" sz="2700" dirty="0" smtClean="0"/>
              <a:t>In this case, the nominal debt </a:t>
            </a:r>
            <a:r>
              <a:rPr lang="en-US" sz="2700" b="1" i="1" dirty="0" smtClean="0"/>
              <a:t>D</a:t>
            </a:r>
            <a:r>
              <a:rPr lang="en-US" sz="1100" dirty="0" smtClean="0"/>
              <a:t> </a:t>
            </a:r>
            <a:r>
              <a:rPr lang="en-US" sz="2700" dirty="0" smtClean="0"/>
              <a:t> grows at the rate of inflation:</a:t>
            </a:r>
          </a:p>
          <a:p>
            <a:pPr>
              <a:buNone/>
            </a:pPr>
            <a:r>
              <a:rPr lang="en-US" sz="2700" dirty="0" smtClean="0"/>
              <a:t>		</a:t>
            </a:r>
            <a:r>
              <a:rPr lang="en-US" sz="2700" dirty="0" smtClean="0">
                <a:latin typeface="Times New Roman"/>
                <a:cs typeface="Times New Roman"/>
              </a:rPr>
              <a:t>Δ</a:t>
            </a:r>
            <a:r>
              <a:rPr lang="en-US" sz="2700" b="1" i="1" dirty="0" smtClean="0">
                <a:sym typeface="Symbol" pitchFamily="18" charset="2"/>
              </a:rPr>
              <a:t>D</a:t>
            </a:r>
            <a:r>
              <a:rPr lang="en-US" sz="2700" dirty="0" smtClean="0">
                <a:sym typeface="Symbol" pitchFamily="18" charset="2"/>
              </a:rPr>
              <a:t>/</a:t>
            </a:r>
            <a:r>
              <a:rPr lang="en-US" sz="2700" b="1" i="1" dirty="0" smtClean="0">
                <a:sym typeface="Symbol" pitchFamily="18" charset="2"/>
              </a:rPr>
              <a:t>D</a:t>
            </a:r>
            <a:r>
              <a:rPr lang="en-US" sz="2700" dirty="0" smtClean="0">
                <a:sym typeface="Symbol" pitchFamily="18" charset="2"/>
              </a:rPr>
              <a:t>  = </a:t>
            </a:r>
            <a:r>
              <a:rPr lang="en-US" sz="2700" i="1" dirty="0" smtClean="0">
                <a:latin typeface="Times New Roman"/>
                <a:cs typeface="Times New Roman"/>
                <a:sym typeface="Symbol" pitchFamily="18" charset="2"/>
              </a:rPr>
              <a:t>π</a:t>
            </a:r>
            <a:r>
              <a:rPr lang="en-US" sz="2700" dirty="0" smtClean="0">
                <a:sym typeface="Symbol" pitchFamily="18" charset="2"/>
              </a:rPr>
              <a:t>    or    </a:t>
            </a:r>
            <a:r>
              <a:rPr lang="en-US" sz="2700" dirty="0">
                <a:latin typeface="Times New Roman"/>
                <a:cs typeface="Times New Roman"/>
              </a:rPr>
              <a:t>Δ</a:t>
            </a:r>
            <a:r>
              <a:rPr lang="en-US" sz="2700" b="1" i="1" dirty="0" smtClean="0">
                <a:sym typeface="Symbol" pitchFamily="18" charset="2"/>
              </a:rPr>
              <a:t>D</a:t>
            </a:r>
            <a:r>
              <a:rPr lang="en-US" sz="2700" dirty="0" smtClean="0">
                <a:sym typeface="Symbol" pitchFamily="18" charset="2"/>
              </a:rPr>
              <a:t>  = </a:t>
            </a:r>
            <a:r>
              <a:rPr lang="en-US" sz="2700" i="1" dirty="0">
                <a:latin typeface="Times New Roman"/>
                <a:cs typeface="Times New Roman"/>
                <a:sym typeface="Symbol" pitchFamily="18" charset="2"/>
              </a:rPr>
              <a:t>π</a:t>
            </a:r>
            <a:r>
              <a:rPr lang="en-US" sz="900" b="1" i="1" dirty="0" smtClean="0">
                <a:sym typeface="Symbol" pitchFamily="18" charset="2"/>
              </a:rPr>
              <a:t> </a:t>
            </a:r>
            <a:r>
              <a:rPr lang="en-US" sz="2700" b="1" i="1" dirty="0" smtClean="0">
                <a:sym typeface="Symbol" pitchFamily="18" charset="2"/>
              </a:rPr>
              <a:t>D</a:t>
            </a:r>
            <a:r>
              <a:rPr lang="en-US" sz="2700" dirty="0" smtClean="0">
                <a:sym typeface="Symbol" pitchFamily="18" charset="2"/>
              </a:rPr>
              <a:t>  </a:t>
            </a:r>
          </a:p>
          <a:p>
            <a:r>
              <a:rPr lang="en-US" sz="2700" dirty="0" smtClean="0"/>
              <a:t>The reported deficit (nominal) is </a:t>
            </a:r>
            <a:r>
              <a:rPr lang="en-US" sz="2700" dirty="0" smtClean="0">
                <a:sym typeface="Symbol" pitchFamily="18" charset="2"/>
              </a:rPr>
              <a:t> </a:t>
            </a:r>
            <a:r>
              <a:rPr lang="en-US" sz="2700" i="1" dirty="0" smtClean="0">
                <a:latin typeface="Times New Roman"/>
                <a:cs typeface="Times New Roman"/>
                <a:sym typeface="Symbol" pitchFamily="18" charset="2"/>
              </a:rPr>
              <a:t>π</a:t>
            </a:r>
            <a:r>
              <a:rPr lang="en-US" sz="900" b="1" i="1" dirty="0">
                <a:sym typeface="Symbol" pitchFamily="18" charset="2"/>
              </a:rPr>
              <a:t> </a:t>
            </a:r>
            <a:r>
              <a:rPr lang="en-US" sz="2700" b="1" i="1" dirty="0" smtClean="0">
                <a:sym typeface="Symbol" pitchFamily="18" charset="2"/>
              </a:rPr>
              <a:t>D</a:t>
            </a:r>
            <a:r>
              <a:rPr lang="en-US" sz="2700" dirty="0" smtClean="0">
                <a:sym typeface="Symbol" pitchFamily="18" charset="2"/>
              </a:rPr>
              <a:t>  </a:t>
            </a:r>
            <a:br>
              <a:rPr lang="en-US" sz="2700" dirty="0" smtClean="0">
                <a:sym typeface="Symbol" pitchFamily="18" charset="2"/>
              </a:rPr>
            </a:br>
            <a:r>
              <a:rPr lang="en-US" sz="2700" dirty="0" smtClean="0">
                <a:sym typeface="Symbol" pitchFamily="18" charset="2"/>
              </a:rPr>
              <a:t>even though the real deficit is zero.</a:t>
            </a:r>
          </a:p>
          <a:p>
            <a:r>
              <a:rPr lang="en-US" sz="2700" dirty="0" smtClean="0">
                <a:sym typeface="Symbol" pitchFamily="18" charset="2"/>
              </a:rPr>
              <a:t>Hence, should subtract  </a:t>
            </a:r>
            <a:r>
              <a:rPr lang="en-US" sz="2700" i="1" dirty="0">
                <a:latin typeface="Times New Roman"/>
                <a:cs typeface="Times New Roman"/>
                <a:sym typeface="Symbol" pitchFamily="18" charset="2"/>
              </a:rPr>
              <a:t>π</a:t>
            </a:r>
            <a:r>
              <a:rPr lang="en-US" sz="900" b="1" i="1" dirty="0">
                <a:sym typeface="Symbol" pitchFamily="18" charset="2"/>
              </a:rPr>
              <a:t> </a:t>
            </a:r>
            <a:r>
              <a:rPr lang="en-US" sz="2700" b="1" i="1" dirty="0">
                <a:sym typeface="Symbol" pitchFamily="18" charset="2"/>
              </a:rPr>
              <a:t>D</a:t>
            </a:r>
            <a:r>
              <a:rPr lang="en-US" sz="1100" dirty="0" smtClean="0">
                <a:sym typeface="Symbol" pitchFamily="18" charset="2"/>
              </a:rPr>
              <a:t> </a:t>
            </a:r>
            <a:r>
              <a:rPr lang="en-US" sz="2700" dirty="0" smtClean="0">
                <a:sym typeface="Symbol" pitchFamily="18" charset="2"/>
              </a:rPr>
              <a:t> from the reported deficit to correct for inflation.  </a:t>
            </a:r>
          </a:p>
        </p:txBody>
      </p:sp>
    </p:spTree>
    <p:extLst>
      <p:ext uri="{BB962C8B-B14F-4D97-AF65-F5344CB8AC3E}">
        <p14:creationId xmlns:p14="http://schemas.microsoft.com/office/powerpoint/2010/main" val="30788251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2700" smtClean="0"/>
              <a:t>MEASUREMENT PROBLEM 1:  </a:t>
            </a:r>
            <a:br>
              <a:rPr lang="en-US" sz="2700" smtClean="0"/>
            </a:br>
            <a:r>
              <a:rPr lang="en-US" smtClean="0"/>
              <a:t>Inflation</a:t>
            </a:r>
          </a:p>
        </p:txBody>
      </p:sp>
      <p:sp>
        <p:nvSpPr>
          <p:cNvPr id="29699" name="Rectangle 3"/>
          <p:cNvSpPr>
            <a:spLocks noGrp="1" noChangeArrowheads="1"/>
          </p:cNvSpPr>
          <p:nvPr>
            <p:ph type="body" idx="1"/>
          </p:nvPr>
        </p:nvSpPr>
        <p:spPr>
          <a:xfrm>
            <a:off x="479425" y="1455738"/>
            <a:ext cx="8229600" cy="4865687"/>
          </a:xfrm>
        </p:spPr>
        <p:txBody>
          <a:bodyPr/>
          <a:lstStyle/>
          <a:p>
            <a:pPr>
              <a:spcBef>
                <a:spcPct val="30000"/>
              </a:spcBef>
            </a:pPr>
            <a:r>
              <a:rPr lang="en-US" sz="2700" dirty="0" smtClean="0"/>
              <a:t>Correcting the deficit for inflation can make a huge difference, especially when inflation is high.  </a:t>
            </a:r>
          </a:p>
          <a:p>
            <a:r>
              <a:rPr lang="en-US" sz="2700" dirty="0" smtClean="0"/>
              <a:t>Example:  In 1979,</a:t>
            </a:r>
          </a:p>
          <a:p>
            <a:pPr lvl="1">
              <a:spcBef>
                <a:spcPct val="30000"/>
              </a:spcBef>
              <a:buFont typeface="Wingdings" pitchFamily="2" charset="2"/>
              <a:buNone/>
            </a:pPr>
            <a:r>
              <a:rPr lang="en-US" sz="2600" dirty="0" smtClean="0">
                <a:sym typeface="Symbol" pitchFamily="18" charset="2"/>
              </a:rPr>
              <a:t>	</a:t>
            </a:r>
            <a:r>
              <a:rPr lang="en-US" dirty="0" smtClean="0">
                <a:sym typeface="Symbol" pitchFamily="18" charset="2"/>
              </a:rPr>
              <a:t>nominal deficit = $28 billion</a:t>
            </a:r>
          </a:p>
          <a:p>
            <a:pPr lvl="1">
              <a:spcBef>
                <a:spcPct val="30000"/>
              </a:spcBef>
              <a:buFont typeface="Wingdings" pitchFamily="2" charset="2"/>
              <a:buNone/>
            </a:pPr>
            <a:r>
              <a:rPr lang="en-US" dirty="0" smtClean="0">
                <a:sym typeface="Symbol" pitchFamily="18" charset="2"/>
              </a:rPr>
              <a:t>	inflation = 8.6%</a:t>
            </a:r>
          </a:p>
          <a:p>
            <a:pPr lvl="1">
              <a:spcBef>
                <a:spcPct val="30000"/>
              </a:spcBef>
              <a:buFont typeface="Wingdings" pitchFamily="2" charset="2"/>
              <a:buNone/>
            </a:pPr>
            <a:r>
              <a:rPr lang="en-US" dirty="0" smtClean="0">
                <a:sym typeface="Symbol" pitchFamily="18" charset="2"/>
              </a:rPr>
              <a:t>	debt = $495 billion</a:t>
            </a:r>
          </a:p>
          <a:p>
            <a:pPr lvl="1">
              <a:spcBef>
                <a:spcPct val="30000"/>
              </a:spcBef>
              <a:buNone/>
            </a:pPr>
            <a:r>
              <a:rPr lang="en-US" dirty="0" smtClean="0">
                <a:sym typeface="Symbol" pitchFamily="18" charset="2"/>
              </a:rPr>
              <a:t>		</a:t>
            </a:r>
            <a:r>
              <a:rPr lang="en-US" i="1" dirty="0">
                <a:latin typeface="Times New Roman"/>
                <a:cs typeface="Times New Roman"/>
                <a:sym typeface="Symbol" pitchFamily="18" charset="2"/>
              </a:rPr>
              <a:t>π</a:t>
            </a:r>
            <a:r>
              <a:rPr lang="en-US" sz="900" b="1" i="1" dirty="0">
                <a:sym typeface="Symbol" pitchFamily="18" charset="2"/>
              </a:rPr>
              <a:t> </a:t>
            </a:r>
            <a:r>
              <a:rPr lang="en-US" b="1" i="1" dirty="0">
                <a:sym typeface="Symbol" pitchFamily="18" charset="2"/>
              </a:rPr>
              <a:t>D</a:t>
            </a:r>
            <a:r>
              <a:rPr lang="en-US" dirty="0" smtClean="0">
                <a:sym typeface="Symbol" pitchFamily="18" charset="2"/>
              </a:rPr>
              <a:t>  =  0.086 </a:t>
            </a:r>
            <a:r>
              <a:rPr lang="en-US" b="1" dirty="0" smtClean="0">
                <a:latin typeface="Times New Roman"/>
                <a:cs typeface="Times New Roman"/>
                <a:sym typeface="Symbol" pitchFamily="18" charset="2"/>
              </a:rPr>
              <a:t>×</a:t>
            </a:r>
            <a:r>
              <a:rPr lang="en-US" dirty="0" smtClean="0">
                <a:sym typeface="Symbol" pitchFamily="18" charset="2"/>
              </a:rPr>
              <a:t> $495b  =  $43b</a:t>
            </a:r>
          </a:p>
          <a:p>
            <a:pPr lvl="1">
              <a:spcBef>
                <a:spcPct val="30000"/>
              </a:spcBef>
              <a:buFont typeface="Wingdings" pitchFamily="2" charset="2"/>
              <a:buNone/>
            </a:pPr>
            <a:r>
              <a:rPr lang="en-US" dirty="0" smtClean="0">
                <a:sym typeface="Symbol" pitchFamily="18" charset="2"/>
              </a:rPr>
              <a:t>	real deficit = $28b − $43b = </a:t>
            </a:r>
            <a:r>
              <a:rPr lang="en-US" dirty="0" smtClean="0">
                <a:solidFill>
                  <a:srgbClr val="0000FF"/>
                </a:solidFill>
                <a:sym typeface="Symbol" pitchFamily="18" charset="2"/>
              </a:rPr>
              <a:t>$15b surplus</a:t>
            </a:r>
          </a:p>
        </p:txBody>
      </p:sp>
    </p:spTree>
    <p:extLst>
      <p:ext uri="{BB962C8B-B14F-4D97-AF65-F5344CB8AC3E}">
        <p14:creationId xmlns:p14="http://schemas.microsoft.com/office/powerpoint/2010/main" val="194729244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z="2700" smtClean="0"/>
              <a:t>MEASUREMENT PROBLEM 2:  </a:t>
            </a:r>
            <a:br>
              <a:rPr lang="en-US" sz="2700" smtClean="0"/>
            </a:br>
            <a:r>
              <a:rPr lang="en-US" smtClean="0"/>
              <a:t>Capital Assets</a:t>
            </a:r>
          </a:p>
        </p:txBody>
      </p:sp>
      <p:sp>
        <p:nvSpPr>
          <p:cNvPr id="30723" name="Rectangle 5"/>
          <p:cNvSpPr>
            <a:spLocks noGrp="1" noChangeArrowheads="1"/>
          </p:cNvSpPr>
          <p:nvPr>
            <p:ph type="body" idx="1"/>
          </p:nvPr>
        </p:nvSpPr>
        <p:spPr>
          <a:xfrm>
            <a:off x="457200" y="1455738"/>
            <a:ext cx="8229600" cy="4987925"/>
          </a:xfrm>
        </p:spPr>
        <p:txBody>
          <a:bodyPr/>
          <a:lstStyle/>
          <a:p>
            <a:pPr>
              <a:lnSpc>
                <a:spcPct val="100000"/>
              </a:lnSpc>
              <a:spcBef>
                <a:spcPct val="40000"/>
              </a:spcBef>
            </a:pPr>
            <a:r>
              <a:rPr lang="en-US" sz="2700" dirty="0" smtClean="0"/>
              <a:t>Currently, deficit = change in debt</a:t>
            </a:r>
          </a:p>
          <a:p>
            <a:pPr>
              <a:lnSpc>
                <a:spcPct val="100000"/>
              </a:lnSpc>
              <a:spcBef>
                <a:spcPct val="40000"/>
              </a:spcBef>
            </a:pPr>
            <a:r>
              <a:rPr lang="en-US" sz="2700" dirty="0" smtClean="0"/>
              <a:t>Better, </a:t>
            </a:r>
            <a:r>
              <a:rPr lang="en-US" sz="2700" b="1" dirty="0" smtClean="0">
                <a:solidFill>
                  <a:srgbClr val="CC0000"/>
                </a:solidFill>
              </a:rPr>
              <a:t>capital budgeting:</a:t>
            </a:r>
            <a:r>
              <a:rPr lang="en-US" sz="2700" dirty="0" smtClean="0"/>
              <a:t/>
            </a:r>
            <a:br>
              <a:rPr lang="en-US" sz="2700" dirty="0" smtClean="0"/>
            </a:br>
            <a:r>
              <a:rPr lang="en-US" sz="2700" dirty="0" smtClean="0"/>
              <a:t>deficit = (change in debt) </a:t>
            </a:r>
            <a:r>
              <a:rPr lang="en-US" sz="2400" dirty="0">
                <a:sym typeface="Symbol" pitchFamily="18" charset="2"/>
              </a:rPr>
              <a:t>−</a:t>
            </a:r>
            <a:r>
              <a:rPr lang="en-US" sz="2700" dirty="0" smtClean="0">
                <a:sym typeface="Symbol" pitchFamily="18" charset="2"/>
              </a:rPr>
              <a:t> (change in assets)</a:t>
            </a:r>
          </a:p>
          <a:p>
            <a:pPr>
              <a:lnSpc>
                <a:spcPct val="100000"/>
              </a:lnSpc>
              <a:spcBef>
                <a:spcPct val="40000"/>
              </a:spcBef>
            </a:pPr>
            <a:r>
              <a:rPr lang="en-US" sz="2700" dirty="0" smtClean="0">
                <a:sym typeface="Symbol" pitchFamily="18" charset="2"/>
              </a:rPr>
              <a:t>EX:  Suppose </a:t>
            </a:r>
            <a:r>
              <a:rPr lang="en-US" sz="2700" dirty="0" err="1" smtClean="0">
                <a:sym typeface="Symbol" pitchFamily="18" charset="2"/>
              </a:rPr>
              <a:t>govt</a:t>
            </a:r>
            <a:r>
              <a:rPr lang="en-US" sz="2700" dirty="0" smtClean="0">
                <a:sym typeface="Symbol" pitchFamily="18" charset="2"/>
              </a:rPr>
              <a:t> sells an office building and uses the proceeds to pay down the debt.  </a:t>
            </a:r>
          </a:p>
          <a:p>
            <a:pPr lvl="1">
              <a:spcBef>
                <a:spcPct val="15000"/>
              </a:spcBef>
            </a:pPr>
            <a:r>
              <a:rPr lang="en-US" dirty="0" smtClean="0">
                <a:sym typeface="Symbol" pitchFamily="18" charset="2"/>
              </a:rPr>
              <a:t>under current system, deficit would fall</a:t>
            </a:r>
          </a:p>
          <a:p>
            <a:pPr lvl="1">
              <a:spcBef>
                <a:spcPct val="15000"/>
              </a:spcBef>
            </a:pPr>
            <a:r>
              <a:rPr lang="en-US" dirty="0" smtClean="0">
                <a:sym typeface="Symbol" pitchFamily="18" charset="2"/>
              </a:rPr>
              <a:t>under capital budgeting, deficit unchanged, because fall in debt is offset by a fall in assets.</a:t>
            </a:r>
          </a:p>
          <a:p>
            <a:pPr>
              <a:lnSpc>
                <a:spcPct val="100000"/>
              </a:lnSpc>
              <a:spcBef>
                <a:spcPct val="40000"/>
              </a:spcBef>
            </a:pPr>
            <a:r>
              <a:rPr lang="en-US" sz="2700" dirty="0" smtClean="0">
                <a:sym typeface="Symbol" pitchFamily="18" charset="2"/>
              </a:rPr>
              <a:t>Problem w/ cap budgeting:  Determining which </a:t>
            </a:r>
            <a:r>
              <a:rPr lang="en-US" sz="2700" dirty="0" err="1" smtClean="0">
                <a:sym typeface="Symbol" pitchFamily="18" charset="2"/>
              </a:rPr>
              <a:t>govt</a:t>
            </a:r>
            <a:r>
              <a:rPr lang="en-US" sz="2700" dirty="0" smtClean="0">
                <a:sym typeface="Symbol" pitchFamily="18" charset="2"/>
              </a:rPr>
              <a:t> expenditures count as capital expenditures. </a:t>
            </a:r>
          </a:p>
        </p:txBody>
      </p:sp>
    </p:spTree>
    <p:extLst>
      <p:ext uri="{BB962C8B-B14F-4D97-AF65-F5344CB8AC3E}">
        <p14:creationId xmlns:p14="http://schemas.microsoft.com/office/powerpoint/2010/main" val="17157967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sz="2700" smtClean="0"/>
              <a:t>MEASUREMENT PROBLEM 3:  </a:t>
            </a:r>
            <a:br>
              <a:rPr lang="en-US" sz="2700" smtClean="0"/>
            </a:br>
            <a:r>
              <a:rPr lang="en-US" smtClean="0"/>
              <a:t>Uncounted liabilities</a:t>
            </a:r>
          </a:p>
        </p:txBody>
      </p:sp>
      <p:sp>
        <p:nvSpPr>
          <p:cNvPr id="31747" name="Rectangle 5"/>
          <p:cNvSpPr>
            <a:spLocks noGrp="1" noChangeArrowheads="1"/>
          </p:cNvSpPr>
          <p:nvPr>
            <p:ph type="body" idx="1"/>
          </p:nvPr>
        </p:nvSpPr>
        <p:spPr/>
        <p:txBody>
          <a:bodyPr/>
          <a:lstStyle/>
          <a:p>
            <a:r>
              <a:rPr lang="en-US" smtClean="0"/>
              <a:t>Current measure of deficit omits important liabilities of the government:</a:t>
            </a:r>
          </a:p>
          <a:p>
            <a:pPr lvl="1">
              <a:spcBef>
                <a:spcPct val="30000"/>
              </a:spcBef>
            </a:pPr>
            <a:r>
              <a:rPr lang="en-US" smtClean="0"/>
              <a:t>future pension payments owed to </a:t>
            </a:r>
            <a:br>
              <a:rPr lang="en-US" smtClean="0"/>
            </a:br>
            <a:r>
              <a:rPr lang="en-US" smtClean="0"/>
              <a:t>current govt workers</a:t>
            </a:r>
          </a:p>
          <a:p>
            <a:pPr lvl="1">
              <a:spcBef>
                <a:spcPct val="30000"/>
              </a:spcBef>
            </a:pPr>
            <a:r>
              <a:rPr lang="en-US" smtClean="0"/>
              <a:t>future Social Security payments</a:t>
            </a:r>
          </a:p>
          <a:p>
            <a:pPr lvl="1">
              <a:spcBef>
                <a:spcPct val="30000"/>
              </a:spcBef>
            </a:pPr>
            <a:r>
              <a:rPr lang="en-US" smtClean="0"/>
              <a:t>contingent liabilities, </a:t>
            </a:r>
            <a:r>
              <a:rPr lang="en-US" i="1" smtClean="0"/>
              <a:t>e.g</a:t>
            </a:r>
            <a:r>
              <a:rPr lang="en-US" smtClean="0"/>
              <a:t>., covering federally insured deposits when banks fail</a:t>
            </a:r>
          </a:p>
          <a:p>
            <a:pPr lvl="1">
              <a:spcBef>
                <a:spcPct val="15000"/>
              </a:spcBef>
              <a:buFont typeface="Wingdings" pitchFamily="2" charset="2"/>
              <a:buNone/>
            </a:pPr>
            <a:r>
              <a:rPr lang="en-US" smtClean="0"/>
              <a:t>	(Hard to attach a dollar value to contingent liabilities, due to inherent uncertainty.)</a:t>
            </a:r>
            <a:endParaRPr lang="en-US" smtClean="0">
              <a:sym typeface="Symbol" pitchFamily="18" charset="2"/>
            </a:endParaRPr>
          </a:p>
        </p:txBody>
      </p:sp>
    </p:spTree>
    <p:extLst>
      <p:ext uri="{BB962C8B-B14F-4D97-AF65-F5344CB8AC3E}">
        <p14:creationId xmlns:p14="http://schemas.microsoft.com/office/powerpoint/2010/main" val="32675335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sz="2700" smtClean="0"/>
              <a:t>MEASUREMENT PROBLEM 4:  </a:t>
            </a:r>
            <a:br>
              <a:rPr lang="en-US" sz="2700" smtClean="0"/>
            </a:br>
            <a:r>
              <a:rPr lang="en-US" smtClean="0"/>
              <a:t>The business cycle</a:t>
            </a:r>
          </a:p>
        </p:txBody>
      </p:sp>
      <p:sp>
        <p:nvSpPr>
          <p:cNvPr id="34819" name="Rectangle 5"/>
          <p:cNvSpPr>
            <a:spLocks noGrp="1" noChangeArrowheads="1"/>
          </p:cNvSpPr>
          <p:nvPr>
            <p:ph type="body" idx="1"/>
          </p:nvPr>
        </p:nvSpPr>
        <p:spPr>
          <a:xfrm>
            <a:off x="457200" y="1466850"/>
            <a:ext cx="8229600" cy="4525963"/>
          </a:xfrm>
        </p:spPr>
        <p:txBody>
          <a:bodyPr/>
          <a:lstStyle/>
          <a:p>
            <a:r>
              <a:rPr lang="en-US" dirty="0" smtClean="0"/>
              <a:t>The deficit varies over the business cycle due to automatic stabilizers (unemployment insurance, the income tax system).</a:t>
            </a:r>
          </a:p>
          <a:p>
            <a:r>
              <a:rPr lang="en-US" dirty="0" smtClean="0"/>
              <a:t>These are not measurement errors but do make it harder to judge fiscal policy stance.</a:t>
            </a:r>
          </a:p>
          <a:p>
            <a:pPr lvl="1"/>
            <a:r>
              <a:rPr lang="en-US" i="1" dirty="0" smtClean="0"/>
              <a:t>E.g.</a:t>
            </a:r>
            <a:r>
              <a:rPr lang="en-US" dirty="0" smtClean="0"/>
              <a:t>, is an observed increase in deficit </a:t>
            </a:r>
            <a:br>
              <a:rPr lang="en-US" dirty="0" smtClean="0"/>
            </a:br>
            <a:r>
              <a:rPr lang="en-US" dirty="0" smtClean="0"/>
              <a:t>due to a downturn or an expansionary shift </a:t>
            </a:r>
            <a:br>
              <a:rPr lang="en-US" dirty="0" smtClean="0"/>
            </a:br>
            <a:r>
              <a:rPr lang="en-US" dirty="0" smtClean="0"/>
              <a:t>in fiscal policy?</a:t>
            </a:r>
          </a:p>
        </p:txBody>
      </p:sp>
    </p:spTree>
    <p:extLst>
      <p:ext uri="{BB962C8B-B14F-4D97-AF65-F5344CB8AC3E}">
        <p14:creationId xmlns:p14="http://schemas.microsoft.com/office/powerpoint/2010/main" val="406629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2700" smtClean="0"/>
              <a:t>MEASUREMENT PROBLEM 4:  </a:t>
            </a:r>
            <a:br>
              <a:rPr lang="en-US" sz="2700" smtClean="0"/>
            </a:br>
            <a:r>
              <a:rPr lang="en-US" smtClean="0"/>
              <a:t>The business cycle</a:t>
            </a:r>
          </a:p>
        </p:txBody>
      </p:sp>
      <p:sp>
        <p:nvSpPr>
          <p:cNvPr id="35843" name="Rectangle 3"/>
          <p:cNvSpPr>
            <a:spLocks noGrp="1" noChangeArrowheads="1"/>
          </p:cNvSpPr>
          <p:nvPr>
            <p:ph type="body" idx="1"/>
          </p:nvPr>
        </p:nvSpPr>
        <p:spPr>
          <a:xfrm>
            <a:off x="457200" y="1466850"/>
            <a:ext cx="8229600" cy="4525963"/>
          </a:xfrm>
        </p:spPr>
        <p:txBody>
          <a:bodyPr/>
          <a:lstStyle/>
          <a:p>
            <a:r>
              <a:rPr lang="en-US" sz="2700" dirty="0" smtClean="0"/>
              <a:t>Solution:  </a:t>
            </a:r>
            <a:r>
              <a:rPr lang="en-US" sz="2700" b="1" dirty="0" smtClean="0">
                <a:solidFill>
                  <a:srgbClr val="CC0000"/>
                </a:solidFill>
              </a:rPr>
              <a:t>cyclically-adjusted budget deficit</a:t>
            </a:r>
            <a:r>
              <a:rPr lang="en-US" sz="2700" dirty="0" smtClean="0">
                <a:solidFill>
                  <a:srgbClr val="CC0000"/>
                </a:solidFill>
              </a:rPr>
              <a:t> </a:t>
            </a:r>
            <a:r>
              <a:rPr lang="en-US" sz="2700" dirty="0" smtClean="0"/>
              <a:t/>
            </a:r>
            <a:br>
              <a:rPr lang="en-US" sz="2700" dirty="0" smtClean="0"/>
            </a:br>
            <a:r>
              <a:rPr lang="en-US" sz="2700" dirty="0" smtClean="0"/>
              <a:t>(aka full-employment deficit) based on estimates of what </a:t>
            </a:r>
            <a:r>
              <a:rPr lang="en-US" sz="2700" dirty="0" err="1" smtClean="0"/>
              <a:t>govt</a:t>
            </a:r>
            <a:r>
              <a:rPr lang="en-US" sz="2700" dirty="0" smtClean="0"/>
              <a:t> spending &amp; revenues would be if economy were at the natural rates of output and unemployment. </a:t>
            </a:r>
            <a:endParaRPr lang="en-US" sz="2700" dirty="0" smtClean="0">
              <a:sym typeface="Symbol" pitchFamily="18" charset="2"/>
            </a:endParaRPr>
          </a:p>
        </p:txBody>
      </p:sp>
    </p:spTree>
    <p:extLst>
      <p:ext uri="{BB962C8B-B14F-4D97-AF65-F5344CB8AC3E}">
        <p14:creationId xmlns:p14="http://schemas.microsoft.com/office/powerpoint/2010/main" val="288592884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19" name="Rectangle 18"/>
          <p:cNvSpPr/>
          <p:nvPr/>
        </p:nvSpPr>
        <p:spPr>
          <a:xfrm>
            <a:off x="1079239" y="1417320"/>
            <a:ext cx="7667909" cy="4892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9" name="Group 11"/>
          <p:cNvGrpSpPr>
            <a:grpSpLocks/>
          </p:cNvGrpSpPr>
          <p:nvPr/>
        </p:nvGrpSpPr>
        <p:grpSpPr bwMode="auto">
          <a:xfrm>
            <a:off x="2235015" y="1389049"/>
            <a:ext cx="5743640" cy="4937122"/>
            <a:chOff x="2573695" y="1045042"/>
            <a:chExt cx="6045519" cy="5159151"/>
          </a:xfrm>
        </p:grpSpPr>
        <p:sp>
          <p:nvSpPr>
            <p:cNvPr id="10" name="Rectangle 48"/>
            <p:cNvSpPr>
              <a:spLocks noChangeArrowheads="1"/>
            </p:cNvSpPr>
            <p:nvPr/>
          </p:nvSpPr>
          <p:spPr bwMode="auto">
            <a:xfrm>
              <a:off x="3194569" y="1045042"/>
              <a:ext cx="238744" cy="515317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1" name="Rectangle 48"/>
            <p:cNvSpPr>
              <a:spLocks noChangeArrowheads="1"/>
            </p:cNvSpPr>
            <p:nvPr/>
          </p:nvSpPr>
          <p:spPr bwMode="auto">
            <a:xfrm>
              <a:off x="2573695" y="1048065"/>
              <a:ext cx="131120" cy="515317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2" name="Rectangle 48"/>
            <p:cNvSpPr>
              <a:spLocks noChangeArrowheads="1"/>
            </p:cNvSpPr>
            <p:nvPr/>
          </p:nvSpPr>
          <p:spPr bwMode="auto">
            <a:xfrm>
              <a:off x="4353382" y="1048614"/>
              <a:ext cx="202716" cy="515317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3" name="Rectangle 48"/>
            <p:cNvSpPr>
              <a:spLocks noChangeArrowheads="1"/>
            </p:cNvSpPr>
            <p:nvPr/>
          </p:nvSpPr>
          <p:spPr bwMode="auto">
            <a:xfrm>
              <a:off x="5716454" y="1050875"/>
              <a:ext cx="151609" cy="515317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4" name="Rectangle 48"/>
            <p:cNvSpPr>
              <a:spLocks noChangeArrowheads="1"/>
            </p:cNvSpPr>
            <p:nvPr/>
          </p:nvSpPr>
          <p:spPr bwMode="auto">
            <a:xfrm>
              <a:off x="7347005" y="1050995"/>
              <a:ext cx="98493" cy="515317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5" name="Rectangle 48"/>
            <p:cNvSpPr>
              <a:spLocks noChangeArrowheads="1"/>
            </p:cNvSpPr>
            <p:nvPr/>
          </p:nvSpPr>
          <p:spPr bwMode="auto">
            <a:xfrm>
              <a:off x="8350050" y="1049806"/>
              <a:ext cx="269164" cy="515317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6" name="Rectangle 48"/>
            <p:cNvSpPr>
              <a:spLocks noChangeArrowheads="1"/>
            </p:cNvSpPr>
            <p:nvPr/>
          </p:nvSpPr>
          <p:spPr bwMode="auto">
            <a:xfrm>
              <a:off x="4120593" y="1051022"/>
              <a:ext cx="86947" cy="5153171"/>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grpSp>
      <p:sp>
        <p:nvSpPr>
          <p:cNvPr id="30725" name="Title 1"/>
          <p:cNvSpPr>
            <a:spLocks noGrp="1"/>
          </p:cNvSpPr>
          <p:nvPr>
            <p:ph type="title"/>
          </p:nvPr>
        </p:nvSpPr>
        <p:spPr>
          <a:xfrm>
            <a:off x="466725" y="222890"/>
            <a:ext cx="8245475" cy="887412"/>
          </a:xfrm>
        </p:spPr>
        <p:txBody>
          <a:bodyPr/>
          <a:lstStyle/>
          <a:p>
            <a:pPr>
              <a:defRPr/>
            </a:pPr>
            <a:r>
              <a:rPr lang="en-US" sz="2800" dirty="0" smtClean="0">
                <a:solidFill>
                  <a:srgbClr val="336699"/>
                </a:solidFill>
                <a:latin typeface="+mj-lt"/>
              </a:rPr>
              <a:t>The actual and cyclically-adjusted </a:t>
            </a:r>
            <a:br>
              <a:rPr lang="en-US" sz="2800" dirty="0" smtClean="0">
                <a:solidFill>
                  <a:srgbClr val="336699"/>
                </a:solidFill>
                <a:latin typeface="+mj-lt"/>
              </a:rPr>
            </a:br>
            <a:r>
              <a:rPr lang="en-US" sz="2800" dirty="0" smtClean="0">
                <a:solidFill>
                  <a:srgbClr val="336699"/>
                </a:solidFill>
                <a:latin typeface="+mj-lt"/>
              </a:rPr>
              <a:t>U.S. federal budget surpluses/deficits</a:t>
            </a:r>
          </a:p>
        </p:txBody>
      </p:sp>
      <p:graphicFrame>
        <p:nvGraphicFramePr>
          <p:cNvPr id="20" name="Chart 19"/>
          <p:cNvGraphicFramePr>
            <a:graphicFrameLocks noGrp="1"/>
          </p:cNvGraphicFramePr>
          <p:nvPr>
            <p:extLst>
              <p:ext uri="{D42A27DB-BD31-4B8C-83A1-F6EECF244321}">
                <p14:modId xmlns:p14="http://schemas.microsoft.com/office/powerpoint/2010/main" val="521134531"/>
              </p:ext>
            </p:extLst>
          </p:nvPr>
        </p:nvGraphicFramePr>
        <p:xfrm>
          <a:off x="525483" y="1237204"/>
          <a:ext cx="8509038" cy="5540047"/>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rot="16200000">
            <a:off x="-1386183" y="3502665"/>
            <a:ext cx="3416595" cy="400110"/>
          </a:xfrm>
          <a:prstGeom prst="rect">
            <a:avLst/>
          </a:prstGeom>
        </p:spPr>
        <p:txBody>
          <a:bodyPr wrap="none">
            <a:spAutoFit/>
          </a:bodyPr>
          <a:lstStyle/>
          <a:p>
            <a:pPr algn="ctr">
              <a:defRPr sz="2100" b="0" i="0" u="none" strike="noStrike" kern="1200" baseline="0">
                <a:solidFill>
                  <a:srgbClr val="000000"/>
                </a:solidFill>
                <a:latin typeface="+mn-lt"/>
                <a:ea typeface="Calibri"/>
                <a:cs typeface="Calibri"/>
              </a:defRPr>
            </a:pPr>
            <a:r>
              <a:rPr lang="en-US" sz="2000" dirty="0">
                <a:solidFill>
                  <a:srgbClr val="000000"/>
                </a:solidFill>
                <a:ea typeface="Calibri"/>
                <a:cs typeface="Calibri"/>
              </a:rPr>
              <a:t>percentage of potential GDP</a:t>
            </a:r>
          </a:p>
        </p:txBody>
      </p:sp>
      <p:grpSp>
        <p:nvGrpSpPr>
          <p:cNvPr id="3" name="Group 2"/>
          <p:cNvGrpSpPr/>
          <p:nvPr/>
        </p:nvGrpSpPr>
        <p:grpSpPr>
          <a:xfrm>
            <a:off x="1655756" y="4083870"/>
            <a:ext cx="1485900" cy="1612531"/>
            <a:chOff x="2170298" y="3722566"/>
            <a:chExt cx="1485900" cy="1612531"/>
          </a:xfrm>
        </p:grpSpPr>
        <p:sp>
          <p:nvSpPr>
            <p:cNvPr id="36870" name="TextBox 14"/>
            <p:cNvSpPr txBox="1">
              <a:spLocks noChangeArrowheads="1"/>
            </p:cNvSpPr>
            <p:nvPr/>
          </p:nvSpPr>
          <p:spPr bwMode="auto">
            <a:xfrm>
              <a:off x="2170298" y="4533409"/>
              <a:ext cx="14859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300" i="1" dirty="0">
                  <a:solidFill>
                    <a:srgbClr val="000000"/>
                  </a:solidFill>
                </a:rPr>
                <a:t>cyclically-adjusted</a:t>
              </a:r>
            </a:p>
          </p:txBody>
        </p:sp>
        <p:cxnSp>
          <p:nvCxnSpPr>
            <p:cNvPr id="18" name="Straight Connector 17"/>
            <p:cNvCxnSpPr/>
            <p:nvPr/>
          </p:nvCxnSpPr>
          <p:spPr>
            <a:xfrm flipH="1" flipV="1">
              <a:off x="2364690" y="3722566"/>
              <a:ext cx="251795" cy="919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330311" y="1521421"/>
            <a:ext cx="1158876" cy="512111"/>
            <a:chOff x="5702534" y="1379087"/>
            <a:chExt cx="1158876" cy="512111"/>
          </a:xfrm>
        </p:grpSpPr>
        <p:sp>
          <p:nvSpPr>
            <p:cNvPr id="36871" name="TextBox 13"/>
            <p:cNvSpPr txBox="1">
              <a:spLocks noChangeArrowheads="1"/>
            </p:cNvSpPr>
            <p:nvPr/>
          </p:nvSpPr>
          <p:spPr bwMode="auto">
            <a:xfrm>
              <a:off x="5702534" y="1379087"/>
              <a:ext cx="103346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300" i="1" dirty="0">
                  <a:solidFill>
                    <a:srgbClr val="000000"/>
                  </a:solidFill>
                </a:rPr>
                <a:t>actual</a:t>
              </a:r>
            </a:p>
          </p:txBody>
        </p:sp>
        <p:cxnSp>
          <p:nvCxnSpPr>
            <p:cNvPr id="17" name="Straight Connector 16"/>
            <p:cNvCxnSpPr/>
            <p:nvPr/>
          </p:nvCxnSpPr>
          <p:spPr>
            <a:xfrm>
              <a:off x="6610585" y="1702285"/>
              <a:ext cx="250825" cy="188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1721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smtClean="0"/>
              <a:t>The bottom line</a:t>
            </a:r>
          </a:p>
        </p:txBody>
      </p:sp>
      <p:sp>
        <p:nvSpPr>
          <p:cNvPr id="57347" name="Text Box 3"/>
          <p:cNvSpPr txBox="1">
            <a:spLocks noChangeArrowheads="1"/>
          </p:cNvSpPr>
          <p:nvPr/>
        </p:nvSpPr>
        <p:spPr bwMode="auto">
          <a:xfrm>
            <a:off x="1605150" y="1781298"/>
            <a:ext cx="6324600" cy="2257301"/>
          </a:xfrm>
          <a:prstGeom prst="rect">
            <a:avLst/>
          </a:prstGeom>
          <a:solidFill>
            <a:srgbClr val="CCFFCC"/>
          </a:solidFill>
          <a:ln w="9525">
            <a:noFill/>
            <a:miter lim="800000"/>
            <a:headEnd/>
            <a:tailEnd/>
          </a:ln>
          <a:effectLst>
            <a:outerShdw blurRad="50800" dist="38100" dir="2700000" algn="tl" rotWithShape="0">
              <a:prstClr val="black">
                <a:alpha val="40000"/>
              </a:prstClr>
            </a:outerShdw>
          </a:effectLst>
        </p:spPr>
        <p:txBody>
          <a:bodyPr lIns="0" tIns="0" rIns="0" bIns="0" anchor="ctr" anchorCtr="1"/>
          <a:lstStyle/>
          <a:p>
            <a:pPr algn="ctr">
              <a:lnSpc>
                <a:spcPct val="120000"/>
              </a:lnSpc>
              <a:spcBef>
                <a:spcPct val="50000"/>
              </a:spcBef>
              <a:defRPr/>
            </a:pPr>
            <a:r>
              <a:rPr lang="en-US" sz="3400" i="1" dirty="0"/>
              <a:t>We must exercise care </a:t>
            </a:r>
            <a:br>
              <a:rPr lang="en-US" sz="3400" i="1" dirty="0"/>
            </a:br>
            <a:r>
              <a:rPr lang="en-US" sz="3400" i="1" dirty="0"/>
              <a:t>when interpreting </a:t>
            </a:r>
            <a:br>
              <a:rPr lang="en-US" sz="3400" i="1" dirty="0"/>
            </a:br>
            <a:r>
              <a:rPr lang="en-US" sz="3400" i="1" dirty="0"/>
              <a:t>the reported deficit figures.</a:t>
            </a:r>
          </a:p>
        </p:txBody>
      </p:sp>
    </p:spTree>
    <p:extLst>
      <p:ext uri="{BB962C8B-B14F-4D97-AF65-F5344CB8AC3E}">
        <p14:creationId xmlns:p14="http://schemas.microsoft.com/office/powerpoint/2010/main" val="219832733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about the size of the U.S. government’s debt </a:t>
            </a:r>
            <a:br>
              <a:rPr lang="en-US" sz="2700" dirty="0"/>
            </a:br>
            <a:r>
              <a:rPr lang="en-US" sz="2700" dirty="0"/>
              <a:t>and how it compares to that of other countries</a:t>
            </a:r>
          </a:p>
          <a:p>
            <a:pPr>
              <a:buClr>
                <a:schemeClr val="tx1">
                  <a:lumMod val="50000"/>
                  <a:lumOff val="50000"/>
                </a:schemeClr>
              </a:buClr>
            </a:pPr>
            <a:r>
              <a:rPr lang="en-US" sz="2700" dirty="0"/>
              <a:t>problems measuring the budget deficit</a:t>
            </a:r>
          </a:p>
          <a:p>
            <a:pPr>
              <a:buClr>
                <a:schemeClr val="tx1">
                  <a:lumMod val="50000"/>
                  <a:lumOff val="50000"/>
                </a:schemeClr>
              </a:buClr>
            </a:pPr>
            <a:r>
              <a:rPr lang="en-US" sz="2700" dirty="0"/>
              <a:t>the traditional and </a:t>
            </a:r>
            <a:r>
              <a:rPr lang="en-US" sz="2700" dirty="0" err="1"/>
              <a:t>Ricardian</a:t>
            </a:r>
            <a:r>
              <a:rPr lang="en-US" sz="2700" dirty="0"/>
              <a:t> views of the government debt</a:t>
            </a:r>
          </a:p>
          <a:p>
            <a:pPr>
              <a:buClr>
                <a:schemeClr val="tx1">
                  <a:lumMod val="50000"/>
                  <a:lumOff val="50000"/>
                </a:schemeClr>
              </a:buClr>
            </a:pPr>
            <a:r>
              <a:rPr lang="en-US" sz="2700" dirty="0"/>
              <a:t>other perspectives on the debt</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smtClean="0"/>
              <a:t>Is the govt debt really a problem?</a:t>
            </a:r>
          </a:p>
        </p:txBody>
      </p:sp>
      <p:sp>
        <p:nvSpPr>
          <p:cNvPr id="38915" name="Rectangle 5"/>
          <p:cNvSpPr>
            <a:spLocks noGrp="1" noChangeArrowheads="1"/>
          </p:cNvSpPr>
          <p:nvPr>
            <p:ph type="body" idx="1"/>
          </p:nvPr>
        </p:nvSpPr>
        <p:spPr>
          <a:xfrm>
            <a:off x="512763" y="1577975"/>
            <a:ext cx="7620000" cy="4525963"/>
          </a:xfrm>
        </p:spPr>
        <p:txBody>
          <a:bodyPr/>
          <a:lstStyle/>
          <a:p>
            <a:pPr marL="0" indent="0">
              <a:spcBef>
                <a:spcPct val="40000"/>
              </a:spcBef>
              <a:buFont typeface="Wingdings" pitchFamily="2" charset="2"/>
              <a:buNone/>
            </a:pPr>
            <a:r>
              <a:rPr lang="en-US" smtClean="0"/>
              <a:t>Consider a tax cut with corresponding increase in the government debt.  </a:t>
            </a:r>
          </a:p>
          <a:p>
            <a:pPr marL="0" indent="0">
              <a:spcBef>
                <a:spcPct val="40000"/>
              </a:spcBef>
              <a:buFont typeface="Wingdings" pitchFamily="2" charset="2"/>
              <a:buNone/>
            </a:pPr>
            <a:r>
              <a:rPr lang="en-US" smtClean="0"/>
              <a:t>Two viewpoints:</a:t>
            </a:r>
          </a:p>
          <a:p>
            <a:pPr marL="688975" lvl="1" indent="-457200">
              <a:spcBef>
                <a:spcPct val="40000"/>
              </a:spcBef>
              <a:buFont typeface="Wingdings" pitchFamily="2" charset="2"/>
              <a:buNone/>
            </a:pPr>
            <a:r>
              <a:rPr lang="en-US" sz="2600" b="1" smtClean="0">
                <a:solidFill>
                  <a:srgbClr val="008080"/>
                </a:solidFill>
              </a:rPr>
              <a:t>1.	</a:t>
            </a:r>
            <a:r>
              <a:rPr lang="en-US" sz="2800" smtClean="0"/>
              <a:t>Traditional view</a:t>
            </a:r>
          </a:p>
          <a:p>
            <a:pPr marL="688975" lvl="1" indent="-457200">
              <a:spcBef>
                <a:spcPct val="40000"/>
              </a:spcBef>
              <a:buFont typeface="Wingdings" pitchFamily="2" charset="2"/>
              <a:buNone/>
            </a:pPr>
            <a:r>
              <a:rPr lang="en-US" sz="2600" b="1" smtClean="0">
                <a:solidFill>
                  <a:srgbClr val="008080"/>
                </a:solidFill>
              </a:rPr>
              <a:t>2.	</a:t>
            </a:r>
            <a:r>
              <a:rPr lang="en-US" sz="2800" smtClean="0"/>
              <a:t>Ricardian view</a:t>
            </a:r>
          </a:p>
        </p:txBody>
      </p:sp>
    </p:spTree>
    <p:extLst>
      <p:ext uri="{BB962C8B-B14F-4D97-AF65-F5344CB8AC3E}">
        <p14:creationId xmlns:p14="http://schemas.microsoft.com/office/powerpoint/2010/main" val="36601319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p:txBody>
          <a:bodyPr/>
          <a:lstStyle/>
          <a:p>
            <a:r>
              <a:rPr lang="en-US" smtClean="0"/>
              <a:t>The traditional view</a:t>
            </a:r>
          </a:p>
        </p:txBody>
      </p:sp>
      <p:sp>
        <p:nvSpPr>
          <p:cNvPr id="39939" name="Rectangle 7"/>
          <p:cNvSpPr>
            <a:spLocks noGrp="1" noChangeArrowheads="1"/>
          </p:cNvSpPr>
          <p:nvPr>
            <p:ph type="body" idx="1"/>
          </p:nvPr>
        </p:nvSpPr>
        <p:spPr>
          <a:xfrm>
            <a:off x="468313" y="1444625"/>
            <a:ext cx="8229600" cy="4729163"/>
          </a:xfrm>
        </p:spPr>
        <p:txBody>
          <a:bodyPr/>
          <a:lstStyle/>
          <a:p>
            <a:r>
              <a:rPr lang="en-US" dirty="0" smtClean="0"/>
              <a:t>Short run:   </a:t>
            </a:r>
            <a:r>
              <a:rPr lang="en-US" b="1" dirty="0" err="1" smtClean="0">
                <a:latin typeface="Wingdings 3" charset="2"/>
                <a:cs typeface="Wingdings 3" charset="2"/>
              </a:rPr>
              <a:t>h</a:t>
            </a:r>
            <a:r>
              <a:rPr lang="en-US" b="1" i="1" dirty="0" err="1" smtClean="0"/>
              <a:t>Y</a:t>
            </a:r>
            <a:r>
              <a:rPr lang="en-US" dirty="0" smtClean="0"/>
              <a:t>, </a:t>
            </a:r>
            <a:r>
              <a:rPr lang="en-US" b="1" dirty="0" err="1" smtClean="0">
                <a:latin typeface="Wingdings 3" charset="2"/>
                <a:cs typeface="Wingdings 3" charset="2"/>
              </a:rPr>
              <a:t>i</a:t>
            </a:r>
            <a:r>
              <a:rPr lang="en-US" b="1" i="1" dirty="0" err="1" smtClean="0"/>
              <a:t>u</a:t>
            </a:r>
            <a:endParaRPr lang="en-US" dirty="0" smtClean="0"/>
          </a:p>
          <a:p>
            <a:pPr>
              <a:spcBef>
                <a:spcPct val="40000"/>
              </a:spcBef>
            </a:pPr>
            <a:r>
              <a:rPr lang="en-US" dirty="0" smtClean="0"/>
              <a:t>Long run:  </a:t>
            </a:r>
          </a:p>
          <a:p>
            <a:pPr lvl="1"/>
            <a:r>
              <a:rPr lang="en-US" b="1" i="1" dirty="0" smtClean="0"/>
              <a:t>Y</a:t>
            </a:r>
            <a:r>
              <a:rPr lang="en-US" sz="1100" dirty="0" smtClean="0"/>
              <a:t> </a:t>
            </a:r>
            <a:r>
              <a:rPr lang="en-US" dirty="0" smtClean="0"/>
              <a:t> and </a:t>
            </a:r>
            <a:r>
              <a:rPr lang="en-US" b="1" i="1" dirty="0" smtClean="0"/>
              <a:t>u</a:t>
            </a:r>
            <a:r>
              <a:rPr lang="en-US" sz="1100" dirty="0" smtClean="0"/>
              <a:t> </a:t>
            </a:r>
            <a:r>
              <a:rPr lang="en-US" dirty="0" smtClean="0"/>
              <a:t> back at their natural rates </a:t>
            </a:r>
          </a:p>
          <a:p>
            <a:pPr lvl="1"/>
            <a:r>
              <a:rPr lang="en-US" dirty="0" smtClean="0"/>
              <a:t>closed economy:   </a:t>
            </a:r>
            <a:r>
              <a:rPr lang="en-US" b="1" dirty="0" err="1">
                <a:latin typeface="Wingdings 3" charset="2"/>
                <a:cs typeface="Wingdings 3" charset="2"/>
              </a:rPr>
              <a:t>h</a:t>
            </a:r>
            <a:r>
              <a:rPr lang="en-US" b="1" i="1" dirty="0" err="1" smtClean="0"/>
              <a:t>r</a:t>
            </a:r>
            <a:r>
              <a:rPr lang="en-US" dirty="0" smtClean="0"/>
              <a:t>, </a:t>
            </a:r>
            <a:r>
              <a:rPr lang="en-US" b="1" dirty="0" err="1">
                <a:latin typeface="Wingdings 3" charset="2"/>
                <a:cs typeface="Wingdings 3" charset="2"/>
              </a:rPr>
              <a:t>i</a:t>
            </a:r>
            <a:r>
              <a:rPr lang="en-US" sz="2600" b="1" i="1" dirty="0" err="1" smtClean="0">
                <a:latin typeface="Tahoma" pitchFamily="34" charset="0"/>
              </a:rPr>
              <a:t>I</a:t>
            </a:r>
            <a:endParaRPr lang="en-US" sz="2600" dirty="0" smtClean="0">
              <a:latin typeface="Tahoma" pitchFamily="34" charset="0"/>
            </a:endParaRPr>
          </a:p>
          <a:p>
            <a:pPr lvl="1"/>
            <a:r>
              <a:rPr lang="en-US" dirty="0" smtClean="0"/>
              <a:t>open economy: </a:t>
            </a:r>
            <a:r>
              <a:rPr lang="en-US" b="1" dirty="0" err="1" smtClean="0">
                <a:latin typeface="Wingdings 3" charset="2"/>
                <a:cs typeface="Wingdings 3" charset="2"/>
              </a:rPr>
              <a:t>h</a:t>
            </a:r>
            <a:r>
              <a:rPr lang="en-US" sz="2900" b="1" i="1" dirty="0" err="1" smtClean="0">
                <a:latin typeface="Times New Roman"/>
                <a:cs typeface="Times New Roman"/>
                <a:sym typeface="Symbol" pitchFamily="18" charset="2"/>
              </a:rPr>
              <a:t>ε</a:t>
            </a:r>
            <a:r>
              <a:rPr lang="en-US" dirty="0" smtClean="0"/>
              <a:t>, </a:t>
            </a:r>
            <a:r>
              <a:rPr lang="en-US" b="1" dirty="0" err="1">
                <a:latin typeface="Wingdings 3" charset="2"/>
                <a:cs typeface="Wingdings 3" charset="2"/>
              </a:rPr>
              <a:t>i</a:t>
            </a:r>
            <a:r>
              <a:rPr lang="en-US" b="1" i="1" dirty="0" err="1" smtClean="0"/>
              <a:t>NX</a:t>
            </a:r>
            <a:r>
              <a:rPr lang="en-US" dirty="0" smtClean="0"/>
              <a:t> </a:t>
            </a:r>
            <a:br>
              <a:rPr lang="en-US" dirty="0" smtClean="0"/>
            </a:br>
            <a:r>
              <a:rPr lang="en-US" dirty="0" smtClean="0"/>
              <a:t>		</a:t>
            </a:r>
            <a:r>
              <a:rPr lang="en-US" sz="2600" dirty="0" smtClean="0"/>
              <a:t>(or higher trade deficit)</a:t>
            </a:r>
          </a:p>
          <a:p>
            <a:pPr>
              <a:spcBef>
                <a:spcPct val="40000"/>
              </a:spcBef>
            </a:pPr>
            <a:r>
              <a:rPr lang="en-US" dirty="0" smtClean="0"/>
              <a:t>Very long run:</a:t>
            </a:r>
          </a:p>
          <a:p>
            <a:pPr lvl="1">
              <a:spcBef>
                <a:spcPct val="15000"/>
              </a:spcBef>
            </a:pPr>
            <a:r>
              <a:rPr lang="en-US" dirty="0" smtClean="0"/>
              <a:t>slower growth until economy reaches new steady state with lower income per capita </a:t>
            </a:r>
          </a:p>
        </p:txBody>
      </p:sp>
    </p:spTree>
    <p:extLst>
      <p:ext uri="{BB962C8B-B14F-4D97-AF65-F5344CB8AC3E}">
        <p14:creationId xmlns:p14="http://schemas.microsoft.com/office/powerpoint/2010/main" val="21457097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smtClean="0"/>
              <a:t>The Ricardian view</a:t>
            </a:r>
          </a:p>
        </p:txBody>
      </p:sp>
      <p:sp>
        <p:nvSpPr>
          <p:cNvPr id="40963" name="Rectangle 5"/>
          <p:cNvSpPr>
            <a:spLocks noGrp="1" noChangeArrowheads="1"/>
          </p:cNvSpPr>
          <p:nvPr>
            <p:ph type="body" idx="1"/>
          </p:nvPr>
        </p:nvSpPr>
        <p:spPr/>
        <p:txBody>
          <a:bodyPr/>
          <a:lstStyle/>
          <a:p>
            <a:r>
              <a:rPr lang="en-US" dirty="0" smtClean="0"/>
              <a:t>due to David Ricardo (1820), </a:t>
            </a:r>
            <a:br>
              <a:rPr lang="en-US" dirty="0" smtClean="0"/>
            </a:br>
            <a:r>
              <a:rPr lang="en-US" dirty="0"/>
              <a:t>advanced more recently by </a:t>
            </a:r>
            <a:r>
              <a:rPr lang="en-US" dirty="0" smtClean="0"/>
              <a:t>Robert </a:t>
            </a:r>
            <a:r>
              <a:rPr lang="en-US" dirty="0" err="1" smtClean="0"/>
              <a:t>Barro</a:t>
            </a:r>
            <a:endParaRPr lang="en-US" dirty="0" smtClean="0"/>
          </a:p>
          <a:p>
            <a:pPr>
              <a:lnSpc>
                <a:spcPct val="110000"/>
              </a:lnSpc>
            </a:pPr>
            <a:r>
              <a:rPr lang="en-US" dirty="0" smtClean="0"/>
              <a:t>According to </a:t>
            </a:r>
            <a:r>
              <a:rPr lang="en-US" b="1" dirty="0" err="1" smtClean="0">
                <a:solidFill>
                  <a:srgbClr val="CC0000"/>
                </a:solidFill>
              </a:rPr>
              <a:t>Ricardian</a:t>
            </a:r>
            <a:r>
              <a:rPr lang="en-US" b="1" dirty="0" smtClean="0">
                <a:solidFill>
                  <a:srgbClr val="CC0000"/>
                </a:solidFill>
              </a:rPr>
              <a:t> equivalence</a:t>
            </a:r>
            <a:r>
              <a:rPr lang="en-US" dirty="0" smtClean="0"/>
              <a:t>, </a:t>
            </a:r>
            <a:br>
              <a:rPr lang="en-US" dirty="0" smtClean="0"/>
            </a:br>
            <a:r>
              <a:rPr lang="en-US" dirty="0" smtClean="0"/>
              <a:t>a debt-financed tax cut has </a:t>
            </a:r>
            <a:r>
              <a:rPr lang="en-US" u="sng" dirty="0" smtClean="0"/>
              <a:t>no effect</a:t>
            </a:r>
            <a:r>
              <a:rPr lang="en-US" dirty="0" smtClean="0"/>
              <a:t> on consumption, national saving, the real interest rate, investment, net exports, or real GDP, </a:t>
            </a:r>
            <a:br>
              <a:rPr lang="en-US" dirty="0" smtClean="0"/>
            </a:br>
            <a:r>
              <a:rPr lang="en-US" u="sng" dirty="0" smtClean="0"/>
              <a:t>even in the short run</a:t>
            </a:r>
            <a:r>
              <a:rPr lang="en-US" dirty="0" smtClean="0"/>
              <a:t>. </a:t>
            </a:r>
          </a:p>
        </p:txBody>
      </p:sp>
    </p:spTree>
    <p:extLst>
      <p:ext uri="{BB962C8B-B14F-4D97-AF65-F5344CB8AC3E}">
        <p14:creationId xmlns:p14="http://schemas.microsoft.com/office/powerpoint/2010/main" val="18470782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smtClean="0"/>
              <a:t>The logic of Ricardian Equivalence</a:t>
            </a:r>
          </a:p>
        </p:txBody>
      </p:sp>
      <p:sp>
        <p:nvSpPr>
          <p:cNvPr id="41987" name="Rectangle 5"/>
          <p:cNvSpPr>
            <a:spLocks noGrp="1" noChangeArrowheads="1"/>
          </p:cNvSpPr>
          <p:nvPr>
            <p:ph type="body" idx="1"/>
          </p:nvPr>
        </p:nvSpPr>
        <p:spPr>
          <a:xfrm>
            <a:off x="457200" y="1333500"/>
            <a:ext cx="8229600" cy="5248275"/>
          </a:xfrm>
        </p:spPr>
        <p:txBody>
          <a:bodyPr/>
          <a:lstStyle/>
          <a:p>
            <a:r>
              <a:rPr lang="en-US" sz="2700" smtClean="0"/>
              <a:t>Consumers are forward-looking, </a:t>
            </a:r>
            <a:br>
              <a:rPr lang="en-US" sz="2700" smtClean="0"/>
            </a:br>
            <a:r>
              <a:rPr lang="en-US" sz="2700" smtClean="0"/>
              <a:t>know that a debt-financed tax cut today </a:t>
            </a:r>
            <a:br>
              <a:rPr lang="en-US" sz="2700" smtClean="0"/>
            </a:br>
            <a:r>
              <a:rPr lang="en-US" sz="2700" smtClean="0"/>
              <a:t>implies an increase in future taxes </a:t>
            </a:r>
            <a:br>
              <a:rPr lang="en-US" sz="2700" smtClean="0"/>
            </a:br>
            <a:r>
              <a:rPr lang="en-US" sz="2700" smtClean="0"/>
              <a:t>that is equal – in present value – to the tax cut.</a:t>
            </a:r>
          </a:p>
          <a:p>
            <a:r>
              <a:rPr lang="en-US" sz="2700" smtClean="0"/>
              <a:t>The tax cut does not make consumers better off, </a:t>
            </a:r>
            <a:br>
              <a:rPr lang="en-US" sz="2700" smtClean="0"/>
            </a:br>
            <a:r>
              <a:rPr lang="en-US" sz="2700" smtClean="0"/>
              <a:t>so they do not increase consumption spending. </a:t>
            </a:r>
          </a:p>
          <a:p>
            <a:pPr>
              <a:spcBef>
                <a:spcPct val="20000"/>
              </a:spcBef>
              <a:buFont typeface="Wingdings" pitchFamily="2" charset="2"/>
              <a:buNone/>
            </a:pPr>
            <a:r>
              <a:rPr lang="en-US" sz="2700" smtClean="0"/>
              <a:t>	Instead, they save the full tax cut in order to repay the future tax liability.</a:t>
            </a:r>
          </a:p>
          <a:p>
            <a:r>
              <a:rPr lang="en-US" sz="2700" smtClean="0"/>
              <a:t>Result:  Private saving rises by the amount public saving falls, leaving national saving unchanged.  </a:t>
            </a:r>
          </a:p>
        </p:txBody>
      </p:sp>
    </p:spTree>
    <p:extLst>
      <p:ext uri="{BB962C8B-B14F-4D97-AF65-F5344CB8AC3E}">
        <p14:creationId xmlns:p14="http://schemas.microsoft.com/office/powerpoint/2010/main" val="42139152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sz="3000" smtClean="0"/>
              <a:t>Problems with Ricardian Equivalence</a:t>
            </a:r>
          </a:p>
        </p:txBody>
      </p:sp>
      <p:sp>
        <p:nvSpPr>
          <p:cNvPr id="43011" name="Rectangle 5"/>
          <p:cNvSpPr>
            <a:spLocks noGrp="1" noChangeArrowheads="1"/>
          </p:cNvSpPr>
          <p:nvPr>
            <p:ph type="body" idx="1"/>
          </p:nvPr>
        </p:nvSpPr>
        <p:spPr/>
        <p:txBody>
          <a:bodyPr/>
          <a:lstStyle/>
          <a:p>
            <a:r>
              <a:rPr lang="en-US" sz="2700" b="1" dirty="0" smtClean="0">
                <a:solidFill>
                  <a:srgbClr val="0033CC"/>
                </a:solidFill>
              </a:rPr>
              <a:t>Myopia</a:t>
            </a:r>
            <a:r>
              <a:rPr lang="en-US" sz="2700" dirty="0" smtClean="0"/>
              <a:t>:  Not all consumers think so far ahead; </a:t>
            </a:r>
            <a:br>
              <a:rPr lang="en-US" sz="2700" dirty="0" smtClean="0"/>
            </a:br>
            <a:r>
              <a:rPr lang="en-US" sz="2700" dirty="0" smtClean="0"/>
              <a:t>some see the tax cut as a windfall.</a:t>
            </a:r>
          </a:p>
          <a:p>
            <a:r>
              <a:rPr lang="en-US" sz="2700" b="1" dirty="0" smtClean="0">
                <a:solidFill>
                  <a:srgbClr val="0033CC"/>
                </a:solidFill>
              </a:rPr>
              <a:t>Borrowing constraints</a:t>
            </a:r>
            <a:r>
              <a:rPr lang="en-US" sz="2700" dirty="0" smtClean="0"/>
              <a:t>:   Some consumers cannot borrow enough to achieve their optimal consumption, so they spend a tax cut. </a:t>
            </a:r>
          </a:p>
          <a:p>
            <a:r>
              <a:rPr lang="en-US" sz="2700" b="1" dirty="0" smtClean="0">
                <a:solidFill>
                  <a:srgbClr val="0033CC"/>
                </a:solidFill>
              </a:rPr>
              <a:t>Future generations</a:t>
            </a:r>
            <a:r>
              <a:rPr lang="en-US" sz="2700" dirty="0" smtClean="0"/>
              <a:t>:   If consumers expect that the burden of repaying a tax cut will fall on future generations, then a tax cut now makes them feel better off, so they increase spending.   </a:t>
            </a:r>
          </a:p>
        </p:txBody>
      </p:sp>
    </p:spTree>
    <p:extLst>
      <p:ext uri="{BB962C8B-B14F-4D97-AF65-F5344CB8AC3E}">
        <p14:creationId xmlns:p14="http://schemas.microsoft.com/office/powerpoint/2010/main" val="21587924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r>
              <a:rPr lang="en-US" sz="3100" dirty="0" smtClean="0"/>
              <a:t>Evidence against </a:t>
            </a:r>
            <a:r>
              <a:rPr lang="en-US" sz="3100" dirty="0" err="1" smtClean="0"/>
              <a:t>Ricardian</a:t>
            </a:r>
            <a:r>
              <a:rPr lang="en-US" sz="3100" dirty="0" smtClean="0"/>
              <a:t> Equivalence?</a:t>
            </a:r>
          </a:p>
        </p:txBody>
      </p:sp>
      <p:sp>
        <p:nvSpPr>
          <p:cNvPr id="44035" name="Rectangle 5"/>
          <p:cNvSpPr>
            <a:spLocks noGrp="1" noChangeArrowheads="1"/>
          </p:cNvSpPr>
          <p:nvPr>
            <p:ph type="body" idx="1"/>
          </p:nvPr>
        </p:nvSpPr>
        <p:spPr>
          <a:xfrm>
            <a:off x="468313" y="1577975"/>
            <a:ext cx="8501062" cy="4718050"/>
          </a:xfrm>
        </p:spPr>
        <p:txBody>
          <a:bodyPr/>
          <a:lstStyle/>
          <a:p>
            <a:pPr marL="282575" indent="-282575">
              <a:buFont typeface="Wingdings" pitchFamily="2" charset="2"/>
              <a:buNone/>
            </a:pPr>
            <a:r>
              <a:rPr lang="en-US" sz="2600" smtClean="0"/>
              <a:t>Early 1980s:  </a:t>
            </a:r>
            <a:br>
              <a:rPr lang="en-US" sz="2600" smtClean="0"/>
            </a:br>
            <a:r>
              <a:rPr lang="en-US" sz="2600" smtClean="0"/>
              <a:t>Reagan tax cuts increased deficit.  </a:t>
            </a:r>
            <a:br>
              <a:rPr lang="en-US" sz="2600" smtClean="0"/>
            </a:br>
            <a:r>
              <a:rPr lang="en-US" sz="2600" smtClean="0"/>
              <a:t>National saving fell, real interest rate rose, </a:t>
            </a:r>
            <a:br>
              <a:rPr lang="en-US" sz="2600" smtClean="0"/>
            </a:br>
            <a:r>
              <a:rPr lang="en-US" sz="2600" smtClean="0"/>
              <a:t>exchange rate appreciated, and </a:t>
            </a:r>
            <a:r>
              <a:rPr lang="en-US" sz="2600" b="1" i="1" smtClean="0"/>
              <a:t>NX</a:t>
            </a:r>
            <a:r>
              <a:rPr lang="en-US" sz="1100" smtClean="0"/>
              <a:t> </a:t>
            </a:r>
            <a:r>
              <a:rPr lang="en-US" sz="2600" smtClean="0"/>
              <a:t> fell.</a:t>
            </a:r>
          </a:p>
          <a:p>
            <a:pPr marL="282575" indent="-282575">
              <a:spcBef>
                <a:spcPct val="55000"/>
              </a:spcBef>
              <a:buFont typeface="Wingdings" pitchFamily="2" charset="2"/>
              <a:buNone/>
            </a:pPr>
            <a:r>
              <a:rPr lang="en-US" sz="2600" smtClean="0"/>
              <a:t>1992:</a:t>
            </a:r>
            <a:br>
              <a:rPr lang="en-US" sz="2600" smtClean="0"/>
            </a:br>
            <a:r>
              <a:rPr lang="en-US" sz="2600" smtClean="0"/>
              <a:t>Income tax withholding reduced to stimulate economy.  </a:t>
            </a:r>
          </a:p>
          <a:p>
            <a:pPr marL="687388" lvl="1"/>
            <a:r>
              <a:rPr lang="en-US" sz="2600" smtClean="0"/>
              <a:t>This delayed taxes but didn’t make consumers better off.</a:t>
            </a:r>
          </a:p>
          <a:p>
            <a:pPr marL="687388" lvl="1"/>
            <a:r>
              <a:rPr lang="en-US" sz="2600" smtClean="0"/>
              <a:t>Almost half of consumers increased consumption.  </a:t>
            </a:r>
          </a:p>
        </p:txBody>
      </p:sp>
    </p:spTree>
    <p:extLst>
      <p:ext uri="{BB962C8B-B14F-4D97-AF65-F5344CB8AC3E}">
        <p14:creationId xmlns:p14="http://schemas.microsoft.com/office/powerpoint/2010/main" val="93261756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n-US" sz="3100" smtClean="0"/>
              <a:t>Evidence against Ricardian Equivalence?</a:t>
            </a:r>
          </a:p>
        </p:txBody>
      </p:sp>
      <p:sp>
        <p:nvSpPr>
          <p:cNvPr id="45059" name="Rectangle 5"/>
          <p:cNvSpPr>
            <a:spLocks noGrp="1" noChangeArrowheads="1"/>
          </p:cNvSpPr>
          <p:nvPr>
            <p:ph type="body" idx="1"/>
          </p:nvPr>
        </p:nvSpPr>
        <p:spPr>
          <a:xfrm>
            <a:off x="457200" y="1511300"/>
            <a:ext cx="8229600" cy="4864100"/>
          </a:xfrm>
        </p:spPr>
        <p:txBody>
          <a:bodyPr/>
          <a:lstStyle/>
          <a:p>
            <a:r>
              <a:rPr lang="en-US" sz="2700" dirty="0" smtClean="0"/>
              <a:t>Proponents of R.E. argue that the Reagan tax cuts did not provide a fair test of R.E.</a:t>
            </a:r>
          </a:p>
          <a:p>
            <a:pPr lvl="1"/>
            <a:r>
              <a:rPr lang="en-US" dirty="0" smtClean="0"/>
              <a:t>Consumers may have expected the debt to be repaid with future spending cuts instead of future tax hikes.</a:t>
            </a:r>
          </a:p>
          <a:p>
            <a:pPr lvl="1"/>
            <a:r>
              <a:rPr lang="en-US" dirty="0" smtClean="0"/>
              <a:t>Private saving may have fallen for reasons other than the tax cut, such as optimism about the economy.</a:t>
            </a:r>
          </a:p>
          <a:p>
            <a:r>
              <a:rPr lang="en-US" sz="2700" dirty="0" smtClean="0"/>
              <a:t>Because the data are subject to different interpretations, both views of </a:t>
            </a:r>
            <a:r>
              <a:rPr lang="en-US" sz="2700" dirty="0" err="1" smtClean="0"/>
              <a:t>govt</a:t>
            </a:r>
            <a:r>
              <a:rPr lang="en-US" sz="2700" dirty="0" smtClean="0"/>
              <a:t> debt survive.</a:t>
            </a:r>
          </a:p>
        </p:txBody>
      </p:sp>
    </p:spTree>
    <p:extLst>
      <p:ext uri="{BB962C8B-B14F-4D97-AF65-F5344CB8AC3E}">
        <p14:creationId xmlns:p14="http://schemas.microsoft.com/office/powerpoint/2010/main" val="417663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xfrm>
            <a:off x="466725" y="225589"/>
            <a:ext cx="8433690" cy="939800"/>
          </a:xfrm>
        </p:spPr>
        <p:txBody>
          <a:bodyPr/>
          <a:lstStyle/>
          <a:p>
            <a:r>
              <a:rPr lang="en-US" sz="2800" dirty="0" smtClean="0"/>
              <a:t>OTHER PERSPECTIVES:</a:t>
            </a:r>
            <a:r>
              <a:rPr lang="en-US" sz="3100" dirty="0" smtClean="0"/>
              <a:t>  </a:t>
            </a:r>
            <a:br>
              <a:rPr lang="en-US" sz="3100" dirty="0" smtClean="0"/>
            </a:br>
            <a:r>
              <a:rPr lang="en-US" sz="3100" dirty="0" smtClean="0"/>
              <a:t>Balanced budgets vs. optimal fiscal policy</a:t>
            </a:r>
          </a:p>
        </p:txBody>
      </p:sp>
      <p:sp>
        <p:nvSpPr>
          <p:cNvPr id="46083" name="Rectangle 5"/>
          <p:cNvSpPr>
            <a:spLocks noGrp="1" noChangeArrowheads="1"/>
          </p:cNvSpPr>
          <p:nvPr>
            <p:ph type="body" idx="1"/>
          </p:nvPr>
        </p:nvSpPr>
        <p:spPr>
          <a:xfrm>
            <a:off x="476250" y="1300800"/>
            <a:ext cx="8210550" cy="4884738"/>
          </a:xfrm>
        </p:spPr>
        <p:txBody>
          <a:bodyPr/>
          <a:lstStyle/>
          <a:p>
            <a:r>
              <a:rPr lang="en-US" dirty="0" smtClean="0"/>
              <a:t>Some politicians have proposed amending the U.S. Constitution to require balanced federal </a:t>
            </a:r>
            <a:r>
              <a:rPr lang="en-US" dirty="0" err="1" smtClean="0"/>
              <a:t>govt</a:t>
            </a:r>
            <a:r>
              <a:rPr lang="en-US" dirty="0" smtClean="0"/>
              <a:t> budget every year.  </a:t>
            </a:r>
          </a:p>
          <a:p>
            <a:r>
              <a:rPr lang="en-US" dirty="0" smtClean="0"/>
              <a:t>Many economists reject this proposal, arguing that deficit should be used to:</a:t>
            </a:r>
          </a:p>
          <a:p>
            <a:pPr lvl="1"/>
            <a:r>
              <a:rPr lang="en-US" dirty="0" smtClean="0"/>
              <a:t>stabilize output &amp; employment</a:t>
            </a:r>
          </a:p>
          <a:p>
            <a:pPr lvl="1"/>
            <a:r>
              <a:rPr lang="en-US" dirty="0" smtClean="0"/>
              <a:t>smooth taxes in the face of fluctuating income</a:t>
            </a:r>
          </a:p>
          <a:p>
            <a:pPr lvl="1"/>
            <a:r>
              <a:rPr lang="en-US" dirty="0" smtClean="0"/>
              <a:t>redistribute income across generations when appropriate</a:t>
            </a:r>
          </a:p>
        </p:txBody>
      </p:sp>
    </p:spTree>
    <p:extLst>
      <p:ext uri="{BB962C8B-B14F-4D97-AF65-F5344CB8AC3E}">
        <p14:creationId xmlns:p14="http://schemas.microsoft.com/office/powerpoint/2010/main" val="7392653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2800" dirty="0" smtClean="0"/>
              <a:t>OTHER PERSPECTIVES:  </a:t>
            </a:r>
            <a:br>
              <a:rPr lang="en-US" sz="2800" dirty="0" smtClean="0"/>
            </a:br>
            <a:r>
              <a:rPr lang="en-US" sz="3200" dirty="0" smtClean="0"/>
              <a:t>Fiscal effects on monetary policy</a:t>
            </a:r>
          </a:p>
        </p:txBody>
      </p:sp>
      <p:sp>
        <p:nvSpPr>
          <p:cNvPr id="47107" name="Rectangle 3"/>
          <p:cNvSpPr>
            <a:spLocks noGrp="1" noChangeArrowheads="1"/>
          </p:cNvSpPr>
          <p:nvPr>
            <p:ph type="body" idx="1"/>
          </p:nvPr>
        </p:nvSpPr>
        <p:spPr>
          <a:xfrm>
            <a:off x="490538" y="1416050"/>
            <a:ext cx="8229600" cy="4987925"/>
          </a:xfrm>
        </p:spPr>
        <p:txBody>
          <a:bodyPr/>
          <a:lstStyle/>
          <a:p>
            <a:pPr marL="519113" lvl="1" indent="-287338">
              <a:spcBef>
                <a:spcPct val="10000"/>
              </a:spcBef>
              <a:buClr>
                <a:srgbClr val="003366"/>
              </a:buClr>
            </a:pPr>
            <a:r>
              <a:rPr lang="en-US" sz="2600" smtClean="0"/>
              <a:t>Govt deficits may be financed by printing money</a:t>
            </a:r>
          </a:p>
          <a:p>
            <a:pPr marL="519113" lvl="1" indent="-287338">
              <a:spcBef>
                <a:spcPct val="10000"/>
              </a:spcBef>
              <a:buClr>
                <a:srgbClr val="003366"/>
              </a:buClr>
            </a:pPr>
            <a:r>
              <a:rPr lang="en-US" sz="2600" smtClean="0"/>
              <a:t>A high govt debt may be an incentive for policymakers to create inflation (to reduce real value of debt at expense of bond holders)</a:t>
            </a:r>
          </a:p>
          <a:p>
            <a:pPr marL="0" indent="0">
              <a:lnSpc>
                <a:spcPct val="100000"/>
              </a:lnSpc>
              <a:spcBef>
                <a:spcPct val="30000"/>
              </a:spcBef>
              <a:buClr>
                <a:srgbClr val="003366"/>
              </a:buClr>
              <a:buSzTx/>
              <a:buFontTx/>
              <a:buNone/>
            </a:pPr>
            <a:r>
              <a:rPr lang="en-US" sz="2600" smtClean="0"/>
              <a:t>Fortunately:</a:t>
            </a:r>
          </a:p>
          <a:p>
            <a:pPr marL="519113" lvl="1" indent="-287338">
              <a:spcBef>
                <a:spcPct val="10000"/>
              </a:spcBef>
              <a:buClr>
                <a:srgbClr val="996600"/>
              </a:buClr>
            </a:pPr>
            <a:r>
              <a:rPr lang="en-US" sz="2600" smtClean="0"/>
              <a:t>little evidence that the link between fiscal and monetary policy is important </a:t>
            </a:r>
          </a:p>
          <a:p>
            <a:pPr marL="519113" lvl="1" indent="-287338">
              <a:spcBef>
                <a:spcPct val="10000"/>
              </a:spcBef>
              <a:buClr>
                <a:srgbClr val="996600"/>
              </a:buClr>
            </a:pPr>
            <a:r>
              <a:rPr lang="en-US" sz="2600" smtClean="0"/>
              <a:t>most governments know the folly of creating inflation </a:t>
            </a:r>
          </a:p>
          <a:p>
            <a:pPr marL="519113" lvl="1" indent="-287338">
              <a:spcBef>
                <a:spcPct val="10000"/>
              </a:spcBef>
              <a:buClr>
                <a:srgbClr val="996600"/>
              </a:buClr>
            </a:pPr>
            <a:r>
              <a:rPr lang="en-US" sz="2600" smtClean="0"/>
              <a:t>most central banks have (at least some) political independence from fiscal policymakers</a:t>
            </a:r>
            <a:endParaRPr lang="en-US" sz="2500" smtClean="0"/>
          </a:p>
        </p:txBody>
      </p:sp>
    </p:spTree>
    <p:extLst>
      <p:ext uri="{BB962C8B-B14F-4D97-AF65-F5344CB8AC3E}">
        <p14:creationId xmlns:p14="http://schemas.microsoft.com/office/powerpoint/2010/main" val="336065315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US" sz="2800" smtClean="0"/>
              <a:t>OTHER PERSPECTIVES:  </a:t>
            </a:r>
            <a:br>
              <a:rPr lang="en-US" sz="2800" smtClean="0"/>
            </a:br>
            <a:r>
              <a:rPr lang="en-US" smtClean="0"/>
              <a:t>Debt and politics</a:t>
            </a:r>
          </a:p>
        </p:txBody>
      </p:sp>
      <p:sp>
        <p:nvSpPr>
          <p:cNvPr id="48131" name="Rectangle 5"/>
          <p:cNvSpPr>
            <a:spLocks noGrp="1" noChangeArrowheads="1"/>
          </p:cNvSpPr>
          <p:nvPr>
            <p:ph type="body" idx="1"/>
          </p:nvPr>
        </p:nvSpPr>
        <p:spPr>
          <a:xfrm>
            <a:off x="457200" y="1309688"/>
            <a:ext cx="8545513" cy="4968282"/>
          </a:xfrm>
        </p:spPr>
        <p:txBody>
          <a:bodyPr/>
          <a:lstStyle/>
          <a:p>
            <a:pPr marL="282575" indent="-282575" algn="ctr">
              <a:buFont typeface="Wingdings" pitchFamily="2" charset="2"/>
              <a:buNone/>
            </a:pPr>
            <a:r>
              <a:rPr lang="en-US" sz="2700" b="1" i="1" dirty="0" smtClean="0">
                <a:solidFill>
                  <a:srgbClr val="996633"/>
                </a:solidFill>
              </a:rPr>
              <a:t>“Fiscal policy is not made by angels…”</a:t>
            </a:r>
            <a:br>
              <a:rPr lang="en-US" sz="2700" b="1" i="1" dirty="0" smtClean="0">
                <a:solidFill>
                  <a:srgbClr val="996633"/>
                </a:solidFill>
              </a:rPr>
            </a:br>
            <a:r>
              <a:rPr lang="en-US" sz="2700" i="1" dirty="0" smtClean="0">
                <a:solidFill>
                  <a:srgbClr val="996633"/>
                </a:solidFill>
              </a:rPr>
              <a:t>		– N. Gregory </a:t>
            </a:r>
            <a:r>
              <a:rPr lang="en-US" sz="2700" i="1" dirty="0" err="1" smtClean="0">
                <a:solidFill>
                  <a:srgbClr val="996633"/>
                </a:solidFill>
              </a:rPr>
              <a:t>Mankiw</a:t>
            </a:r>
            <a:r>
              <a:rPr lang="en-US" sz="2700" i="1" dirty="0" smtClean="0">
                <a:solidFill>
                  <a:srgbClr val="996633"/>
                </a:solidFill>
              </a:rPr>
              <a:t>, p.575</a:t>
            </a:r>
          </a:p>
          <a:p>
            <a:pPr marL="282575" indent="-282575">
              <a:spcBef>
                <a:spcPct val="25000"/>
              </a:spcBef>
            </a:pPr>
            <a:r>
              <a:rPr lang="en-US" sz="2600" dirty="0" smtClean="0"/>
              <a:t>Some do not trust policymakers with deficit spending.  They argue that:</a:t>
            </a:r>
          </a:p>
          <a:p>
            <a:pPr marL="631825" lvl="1" indent="-234950">
              <a:spcBef>
                <a:spcPct val="15000"/>
              </a:spcBef>
            </a:pPr>
            <a:r>
              <a:rPr lang="en-US" sz="2600" dirty="0" smtClean="0"/>
              <a:t>policymakers do not worry about true costs of their spending, since burden falls on future taxpayers.</a:t>
            </a:r>
          </a:p>
          <a:p>
            <a:pPr marL="631825" lvl="1" indent="-234950">
              <a:spcBef>
                <a:spcPct val="15000"/>
              </a:spcBef>
            </a:pPr>
            <a:r>
              <a:rPr lang="en-US" sz="2600" dirty="0" smtClean="0"/>
              <a:t>since future taxpayers cannot participate in the decision process, their interests may not be taken into account.</a:t>
            </a:r>
          </a:p>
          <a:p>
            <a:pPr marL="282575" indent="-282575">
              <a:spcBef>
                <a:spcPct val="30000"/>
              </a:spcBef>
            </a:pPr>
            <a:r>
              <a:rPr lang="en-US" sz="2600" dirty="0" smtClean="0"/>
              <a:t>This is another reason for the proposals for a balanced budget amendment (discussed above). </a:t>
            </a:r>
          </a:p>
        </p:txBody>
      </p:sp>
    </p:spTree>
    <p:extLst>
      <p:ext uri="{BB962C8B-B14F-4D97-AF65-F5344CB8AC3E}">
        <p14:creationId xmlns:p14="http://schemas.microsoft.com/office/powerpoint/2010/main" val="157002734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19458" name="Rectangle 92"/>
          <p:cNvSpPr>
            <a:spLocks noGrp="1" noChangeArrowheads="1"/>
          </p:cNvSpPr>
          <p:nvPr>
            <p:ph type="title"/>
          </p:nvPr>
        </p:nvSpPr>
        <p:spPr>
          <a:xfrm>
            <a:off x="0" y="203200"/>
            <a:ext cx="9144000" cy="608013"/>
          </a:xfrm>
        </p:spPr>
        <p:txBody>
          <a:bodyPr/>
          <a:lstStyle/>
          <a:p>
            <a:pPr algn="ctr"/>
            <a:r>
              <a:rPr lang="en-US" sz="2900" dirty="0" smtClean="0">
                <a:solidFill>
                  <a:srgbClr val="336699"/>
                </a:solidFill>
              </a:rPr>
              <a:t>Indebtedness of the world’s governments</a:t>
            </a:r>
          </a:p>
        </p:txBody>
      </p:sp>
      <p:graphicFrame>
        <p:nvGraphicFramePr>
          <p:cNvPr id="34907" name="Group 91"/>
          <p:cNvGraphicFramePr>
            <a:graphicFrameLocks noGrp="1"/>
          </p:cNvGraphicFramePr>
          <p:nvPr>
            <p:ph type="tbl" idx="4294967295"/>
            <p:extLst>
              <p:ext uri="{D42A27DB-BD31-4B8C-83A1-F6EECF244321}">
                <p14:modId xmlns:p14="http://schemas.microsoft.com/office/powerpoint/2010/main" val="626920272"/>
              </p:ext>
            </p:extLst>
          </p:nvPr>
        </p:nvGraphicFramePr>
        <p:xfrm>
          <a:off x="542925" y="977898"/>
          <a:ext cx="8001000" cy="5482862"/>
        </p:xfrm>
        <a:graphic>
          <a:graphicData uri="http://schemas.openxmlformats.org/drawingml/2006/table">
            <a:tbl>
              <a:tblPr/>
              <a:tblGrid>
                <a:gridCol w="2133600"/>
                <a:gridCol w="1866900"/>
                <a:gridCol w="2095500"/>
                <a:gridCol w="1905000"/>
              </a:tblGrid>
              <a:tr h="1064231">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Country</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Gov Debt </a:t>
                      </a:r>
                      <a:r>
                        <a:rPr kumimoji="0" lang="en-US" sz="2300" b="0" i="0" u="none" strike="noStrike" cap="none" normalizeH="0" baseline="0" smtClean="0">
                          <a:ln>
                            <a:noFill/>
                          </a:ln>
                          <a:solidFill>
                            <a:schemeClr val="tx1"/>
                          </a:solidFill>
                          <a:effectLst/>
                          <a:latin typeface="Arial" charset="0"/>
                        </a:rPr>
                        <a:t/>
                      </a:r>
                      <a:br>
                        <a:rPr kumimoji="0" lang="en-US" sz="2300" b="0" i="0" u="none" strike="noStrike" cap="none" normalizeH="0" baseline="0" smtClean="0">
                          <a:ln>
                            <a:noFill/>
                          </a:ln>
                          <a:solidFill>
                            <a:schemeClr val="tx1"/>
                          </a:solidFill>
                          <a:effectLst/>
                          <a:latin typeface="Arial" charset="0"/>
                        </a:rPr>
                      </a:br>
                      <a:r>
                        <a:rPr kumimoji="0" lang="en-US" sz="2000" b="0" i="0" u="none" strike="noStrike" cap="none" normalizeH="0" baseline="0" smtClean="0">
                          <a:ln>
                            <a:noFill/>
                          </a:ln>
                          <a:solidFill>
                            <a:schemeClr val="tx1"/>
                          </a:solidFill>
                          <a:effectLst/>
                          <a:latin typeface="Arial" charset="0"/>
                        </a:rPr>
                        <a:t>(% of GDP)</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Country</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dirty="0" smtClean="0">
                          <a:ln>
                            <a:noFill/>
                          </a:ln>
                          <a:solidFill>
                            <a:schemeClr val="tx1"/>
                          </a:solidFill>
                          <a:effectLst/>
                          <a:latin typeface="Arial" charset="0"/>
                        </a:rPr>
                        <a:t>Gov Debt </a:t>
                      </a:r>
                      <a:r>
                        <a:rPr kumimoji="0" lang="en-US" sz="2400" b="0" i="1" u="none" strike="noStrike" cap="none" normalizeH="0" baseline="0" dirty="0" smtClean="0">
                          <a:ln>
                            <a:noFill/>
                          </a:ln>
                          <a:solidFill>
                            <a:schemeClr val="tx1"/>
                          </a:solidFill>
                          <a:effectLst/>
                          <a:latin typeface="Arial" charset="0"/>
                        </a:rPr>
                        <a:t/>
                      </a:r>
                      <a:br>
                        <a:rPr kumimoji="0" lang="en-US" sz="2400" b="0" i="1" u="none" strike="noStrike" cap="none" normalizeH="0" baseline="0" dirty="0" smtClean="0">
                          <a:ln>
                            <a:noFill/>
                          </a:ln>
                          <a:solidFill>
                            <a:schemeClr val="tx1"/>
                          </a:solidFill>
                          <a:effectLst/>
                          <a:latin typeface="Arial" charset="0"/>
                        </a:rPr>
                      </a:br>
                      <a:r>
                        <a:rPr kumimoji="0" lang="en-US" sz="2000" b="0" i="0" u="none" strike="noStrike" cap="none" normalizeH="0" baseline="0" dirty="0" smtClean="0">
                          <a:ln>
                            <a:noFill/>
                          </a:ln>
                          <a:solidFill>
                            <a:schemeClr val="tx1"/>
                          </a:solidFill>
                          <a:effectLst/>
                          <a:latin typeface="Arial" charset="0"/>
                        </a:rPr>
                        <a:t>(% of GDP)</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r>
              <a:tr h="63123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Japan</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142.9</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France</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70.9</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123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Greece</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125.3</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U.K.</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64.2</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123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Italy</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120.4</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Germany</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42.4</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123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Portugal</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99.8</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Netherlands</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42.3</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123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Belgium</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91.6</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Canada</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40.9</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123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accent2"/>
                          </a:solidFill>
                          <a:effectLst/>
                          <a:latin typeface="Arial" charset="0"/>
                        </a:rPr>
                        <a:t>United States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accent2"/>
                          </a:solidFill>
                          <a:effectLst/>
                          <a:latin typeface="Arial" charset="0"/>
                        </a:rPr>
                        <a:t>85.5</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Switzerland</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6.5</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123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Spain</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73.3</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Australia</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3.5</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5815218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2800" smtClean="0"/>
              <a:t>OTHER PERSPECTIVES:</a:t>
            </a:r>
            <a:br>
              <a:rPr lang="en-US" sz="2800" smtClean="0"/>
            </a:br>
            <a:r>
              <a:rPr lang="en-US" smtClean="0"/>
              <a:t>International dimensions</a:t>
            </a:r>
          </a:p>
        </p:txBody>
      </p:sp>
      <p:sp>
        <p:nvSpPr>
          <p:cNvPr id="49155" name="Rectangle 3"/>
          <p:cNvSpPr>
            <a:spLocks noGrp="1" noChangeArrowheads="1"/>
          </p:cNvSpPr>
          <p:nvPr>
            <p:ph type="body" idx="1"/>
          </p:nvPr>
        </p:nvSpPr>
        <p:spPr>
          <a:xfrm>
            <a:off x="476250" y="1336675"/>
            <a:ext cx="8210550" cy="4884738"/>
          </a:xfrm>
        </p:spPr>
        <p:txBody>
          <a:bodyPr/>
          <a:lstStyle/>
          <a:p>
            <a:r>
              <a:rPr lang="en-US" smtClean="0"/>
              <a:t>Govt budget deficits can lead to trade deficits, which must be financed by borrowing from abroad.</a:t>
            </a:r>
          </a:p>
          <a:p>
            <a:r>
              <a:rPr lang="en-US" smtClean="0"/>
              <a:t>Large govt debt may increase the risk of capital flight, as foreign investors may perceive a greater risk of default.</a:t>
            </a:r>
          </a:p>
          <a:p>
            <a:r>
              <a:rPr lang="en-US" smtClean="0"/>
              <a:t>Large debt may reduce a country’s political clout in international affairs.</a:t>
            </a:r>
          </a:p>
        </p:txBody>
      </p:sp>
    </p:spTree>
    <p:extLst>
      <p:ext uri="{BB962C8B-B14F-4D97-AF65-F5344CB8AC3E}">
        <p14:creationId xmlns:p14="http://schemas.microsoft.com/office/powerpoint/2010/main" val="12988840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466725" y="222427"/>
            <a:ext cx="8245475" cy="939800"/>
          </a:xfrm>
        </p:spPr>
        <p:txBody>
          <a:bodyPr/>
          <a:lstStyle/>
          <a:p>
            <a:r>
              <a:rPr lang="en-US" sz="2700" dirty="0" smtClean="0"/>
              <a:t>CASE STUDY:</a:t>
            </a:r>
            <a:br>
              <a:rPr lang="en-US" sz="2700" dirty="0" smtClean="0"/>
            </a:br>
            <a:r>
              <a:rPr lang="en-US" dirty="0" smtClean="0"/>
              <a:t>Inflation-indexed Treasury bonds</a:t>
            </a:r>
          </a:p>
        </p:txBody>
      </p:sp>
      <p:sp>
        <p:nvSpPr>
          <p:cNvPr id="50179" name="Rectangle 5"/>
          <p:cNvSpPr>
            <a:spLocks noGrp="1" noChangeArrowheads="1"/>
          </p:cNvSpPr>
          <p:nvPr>
            <p:ph type="body" idx="1"/>
          </p:nvPr>
        </p:nvSpPr>
        <p:spPr>
          <a:xfrm>
            <a:off x="468313" y="1522413"/>
            <a:ext cx="8229600" cy="4525962"/>
          </a:xfrm>
        </p:spPr>
        <p:txBody>
          <a:bodyPr/>
          <a:lstStyle/>
          <a:p>
            <a:r>
              <a:rPr lang="en-US" sz="2700" dirty="0" smtClean="0"/>
              <a:t>Starting in 1997, the U.S. Treasury issued bonds with returns indexed to the CPI.</a:t>
            </a:r>
          </a:p>
          <a:p>
            <a:r>
              <a:rPr lang="en-US" sz="2700" dirty="0" smtClean="0"/>
              <a:t>Benefits:</a:t>
            </a:r>
          </a:p>
          <a:p>
            <a:pPr lvl="1"/>
            <a:r>
              <a:rPr lang="en-US" sz="2600" dirty="0" smtClean="0"/>
              <a:t>Removes </a:t>
            </a:r>
            <a:r>
              <a:rPr lang="en-US" sz="2600" b="1" dirty="0" smtClean="0">
                <a:solidFill>
                  <a:srgbClr val="CC0000"/>
                </a:solidFill>
              </a:rPr>
              <a:t>inflation risk</a:t>
            </a:r>
            <a:r>
              <a:rPr lang="en-US" sz="2600" dirty="0" smtClean="0"/>
              <a:t>, the risk that inflation </a:t>
            </a:r>
            <a:br>
              <a:rPr lang="en-US" sz="2600" dirty="0" smtClean="0"/>
            </a:br>
            <a:r>
              <a:rPr lang="en-US" sz="2600" dirty="0" smtClean="0"/>
              <a:t>– and hence real interest rate – will turn out different than expected.</a:t>
            </a:r>
          </a:p>
          <a:p>
            <a:pPr lvl="1"/>
            <a:r>
              <a:rPr lang="en-US" sz="2600" dirty="0" smtClean="0"/>
              <a:t>May encourage private sector to issue </a:t>
            </a:r>
            <a:br>
              <a:rPr lang="en-US" sz="2600" dirty="0" smtClean="0"/>
            </a:br>
            <a:r>
              <a:rPr lang="en-US" sz="2600" dirty="0" smtClean="0"/>
              <a:t>inflation-adjusted bonds.</a:t>
            </a:r>
          </a:p>
          <a:p>
            <a:pPr lvl="1"/>
            <a:r>
              <a:rPr lang="en-US" sz="2600" dirty="0" smtClean="0"/>
              <a:t>Provides a way to infer the expected rate of inflation…</a:t>
            </a:r>
          </a:p>
        </p:txBody>
      </p:sp>
    </p:spTree>
    <p:extLst>
      <p:ext uri="{BB962C8B-B14F-4D97-AF65-F5344CB8AC3E}">
        <p14:creationId xmlns:p14="http://schemas.microsoft.com/office/powerpoint/2010/main" val="337228812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9" name="Chart 8"/>
          <p:cNvGraphicFramePr>
            <a:graphicFrameLocks noGrp="1"/>
          </p:cNvGraphicFramePr>
          <p:nvPr>
            <p:extLst>
              <p:ext uri="{D42A27DB-BD31-4B8C-83A1-F6EECF244321}">
                <p14:modId xmlns:p14="http://schemas.microsoft.com/office/powerpoint/2010/main" val="1728036484"/>
              </p:ext>
            </p:extLst>
          </p:nvPr>
        </p:nvGraphicFramePr>
        <p:xfrm>
          <a:off x="109728" y="1197864"/>
          <a:ext cx="9034272" cy="5660136"/>
        </p:xfrm>
        <a:graphic>
          <a:graphicData uri="http://schemas.openxmlformats.org/drawingml/2006/chart">
            <c:chart xmlns:c="http://schemas.openxmlformats.org/drawingml/2006/chart" xmlns:r="http://schemas.openxmlformats.org/officeDocument/2006/relationships" r:id="rId3"/>
          </a:graphicData>
        </a:graphic>
      </p:graphicFrame>
      <p:sp>
        <p:nvSpPr>
          <p:cNvPr id="45059" name="Rectangle 2"/>
          <p:cNvSpPr>
            <a:spLocks noGrp="1" noChangeArrowheads="1"/>
          </p:cNvSpPr>
          <p:nvPr>
            <p:ph type="title"/>
          </p:nvPr>
        </p:nvSpPr>
        <p:spPr>
          <a:xfrm>
            <a:off x="466725" y="200992"/>
            <a:ext cx="8245475" cy="939800"/>
          </a:xfrm>
        </p:spPr>
        <p:txBody>
          <a:bodyPr/>
          <a:lstStyle/>
          <a:p>
            <a:pPr>
              <a:defRPr/>
            </a:pPr>
            <a:r>
              <a:rPr lang="en-US" sz="2700" dirty="0" smtClean="0">
                <a:solidFill>
                  <a:srgbClr val="336699"/>
                </a:solidFill>
                <a:latin typeface="+mj-lt"/>
              </a:rPr>
              <a:t>CASE STUDY:</a:t>
            </a:r>
            <a:br>
              <a:rPr lang="en-US" sz="2700" dirty="0" smtClean="0">
                <a:solidFill>
                  <a:srgbClr val="336699"/>
                </a:solidFill>
                <a:latin typeface="+mj-lt"/>
              </a:rPr>
            </a:br>
            <a:r>
              <a:rPr lang="en-US" sz="3400" dirty="0" smtClean="0">
                <a:solidFill>
                  <a:srgbClr val="336699"/>
                </a:solidFill>
                <a:latin typeface="+mj-lt"/>
              </a:rPr>
              <a:t>Inflation-indexed Treasury bonds</a:t>
            </a:r>
          </a:p>
        </p:txBody>
      </p:sp>
      <p:sp>
        <p:nvSpPr>
          <p:cNvPr id="51203" name="Text Box 65"/>
          <p:cNvSpPr txBox="1">
            <a:spLocks noChangeArrowheads="1"/>
          </p:cNvSpPr>
          <p:nvPr/>
        </p:nvSpPr>
        <p:spPr bwMode="auto">
          <a:xfrm rot="-5400000">
            <a:off x="-1242354" y="3275013"/>
            <a:ext cx="320516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dirty="0">
                <a:solidFill>
                  <a:srgbClr val="000000"/>
                </a:solidFill>
              </a:rPr>
              <a:t>percent (annual rate)</a:t>
            </a:r>
          </a:p>
        </p:txBody>
      </p:sp>
      <p:sp>
        <p:nvSpPr>
          <p:cNvPr id="68" name="Text Box 125"/>
          <p:cNvSpPr txBox="1">
            <a:spLocks noChangeArrowheads="1"/>
          </p:cNvSpPr>
          <p:nvPr/>
        </p:nvSpPr>
        <p:spPr bwMode="auto">
          <a:xfrm>
            <a:off x="3767995" y="1450975"/>
            <a:ext cx="36909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dirty="0">
                <a:solidFill>
                  <a:srgbClr val="008000"/>
                </a:solidFill>
              </a:rPr>
              <a:t>rate on non-indexed bond</a:t>
            </a:r>
          </a:p>
        </p:txBody>
      </p:sp>
      <p:sp>
        <p:nvSpPr>
          <p:cNvPr id="69" name="Text Box 126"/>
          <p:cNvSpPr txBox="1">
            <a:spLocks noChangeArrowheads="1"/>
          </p:cNvSpPr>
          <p:nvPr/>
        </p:nvSpPr>
        <p:spPr bwMode="auto">
          <a:xfrm>
            <a:off x="858060" y="2769169"/>
            <a:ext cx="41640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dirty="0">
                <a:solidFill>
                  <a:srgbClr val="FF6600"/>
                </a:solidFill>
              </a:rPr>
              <a:t>implied expected inflation rate</a:t>
            </a:r>
          </a:p>
        </p:txBody>
      </p:sp>
      <p:sp>
        <p:nvSpPr>
          <p:cNvPr id="70" name="Text Box 127"/>
          <p:cNvSpPr txBox="1">
            <a:spLocks noChangeArrowheads="1"/>
          </p:cNvSpPr>
          <p:nvPr/>
        </p:nvSpPr>
        <p:spPr bwMode="auto">
          <a:xfrm>
            <a:off x="3916302" y="4863589"/>
            <a:ext cx="30813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dirty="0">
                <a:solidFill>
                  <a:srgbClr val="0033CC"/>
                </a:solidFill>
              </a:rPr>
              <a:t>rate on indexed bond</a:t>
            </a:r>
          </a:p>
        </p:txBody>
      </p:sp>
    </p:spTree>
    <p:extLst>
      <p:ext uri="{BB962C8B-B14F-4D97-AF65-F5344CB8AC3E}">
        <p14:creationId xmlns:p14="http://schemas.microsoft.com/office/powerpoint/2010/main" val="388683245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7" dur="500"/>
                                        <p:tgtEl>
                                          <p:spTgt spid="9">
                                            <p:graphicEl>
                                              <a:chart seriesIdx="0" categoryIdx="-4" bldStep="series"/>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5" dur="500"/>
                                        <p:tgtEl>
                                          <p:spTgt spid="9">
                                            <p:graphicEl>
                                              <a:chart seriesIdx="1" categoryIdx="-4" bldStep="series"/>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3" dur="500"/>
                                        <p:tgtEl>
                                          <p:spTgt spid="9">
                                            <p:graphicEl>
                                              <a:chart seriesIdx="2" categoryIdx="-4" bldStep="series"/>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animBg="0"/>
        </p:bldSub>
      </p:bldGraphic>
      <p:bldP spid="68" grpId="0"/>
      <p:bldP spid="69" grpId="0"/>
      <p:bldP spid="7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300" dirty="0">
                <a:solidFill>
                  <a:schemeClr val="accent2"/>
                </a:solidFill>
              </a:rPr>
              <a:t>1.	</a:t>
            </a:r>
            <a:r>
              <a:rPr lang="en-US" sz="2600" dirty="0"/>
              <a:t>Relative to GDP, the U.S. government’s debt is moderate compared to that of other countries.</a:t>
            </a:r>
          </a:p>
          <a:p>
            <a:pPr>
              <a:spcBef>
                <a:spcPct val="50000"/>
              </a:spcBef>
              <a:buSzPct val="95000"/>
              <a:buNone/>
            </a:pPr>
            <a:r>
              <a:rPr lang="en-US" sz="2300" dirty="0">
                <a:solidFill>
                  <a:schemeClr val="accent2"/>
                </a:solidFill>
              </a:rPr>
              <a:t>2.	</a:t>
            </a:r>
            <a:r>
              <a:rPr lang="en-US" sz="2600" dirty="0"/>
              <a:t>Standard figures on the deficit are imperfect measures of fiscal policy because they:</a:t>
            </a:r>
          </a:p>
          <a:p>
            <a:pPr lvl="1">
              <a:buSzPct val="95000"/>
            </a:pPr>
            <a:r>
              <a:rPr lang="en-US" sz="2600" dirty="0"/>
              <a:t>are not corrected for inflation.</a:t>
            </a:r>
          </a:p>
          <a:p>
            <a:pPr lvl="1">
              <a:buSzPct val="95000"/>
            </a:pPr>
            <a:r>
              <a:rPr lang="en-US" sz="2600" dirty="0"/>
              <a:t>do not account for changes in </a:t>
            </a:r>
            <a:r>
              <a:rPr lang="en-US" sz="2600" dirty="0" err="1"/>
              <a:t>govt</a:t>
            </a:r>
            <a:r>
              <a:rPr lang="en-US" sz="2600" dirty="0"/>
              <a:t> assets.</a:t>
            </a:r>
          </a:p>
          <a:p>
            <a:pPr lvl="1">
              <a:buSzPct val="95000"/>
            </a:pPr>
            <a:r>
              <a:rPr lang="en-US" sz="2600" dirty="0"/>
              <a:t>omit some liabilities (e.g., future pension payments to current workers).</a:t>
            </a:r>
          </a:p>
          <a:p>
            <a:pPr lvl="1">
              <a:buSzPct val="95000"/>
            </a:pPr>
            <a:r>
              <a:rPr lang="en-US" sz="2600" dirty="0"/>
              <a:t>do not account for effects of business cycles.</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lnSpc>
                <a:spcPct val="100000"/>
              </a:lnSpc>
              <a:spcBef>
                <a:spcPct val="15000"/>
              </a:spcBef>
              <a:buSzPct val="95000"/>
              <a:buNone/>
            </a:pPr>
            <a:r>
              <a:rPr lang="en-US" sz="2400" dirty="0">
                <a:solidFill>
                  <a:srgbClr val="333399"/>
                </a:solidFill>
              </a:rPr>
              <a:t>3.	</a:t>
            </a:r>
            <a:r>
              <a:rPr lang="en-US" sz="2400" dirty="0">
                <a:solidFill>
                  <a:srgbClr val="000000"/>
                </a:solidFill>
              </a:rPr>
              <a:t>In the traditional view, a debt-financed tax cut increases consumption and reduces national saving.  In a closed economy, this leads to higher interest rates, lower investment, and a lower long-run standard of living.  </a:t>
            </a:r>
            <a:br>
              <a:rPr lang="en-US" sz="2400" dirty="0">
                <a:solidFill>
                  <a:srgbClr val="000000"/>
                </a:solidFill>
              </a:rPr>
            </a:br>
            <a:r>
              <a:rPr lang="en-US" sz="2400" dirty="0">
                <a:solidFill>
                  <a:srgbClr val="000000"/>
                </a:solidFill>
              </a:rPr>
              <a:t>In an open economy, it causes an exchange rate appreciation, a fall in net exports (or increase in the trade deficit). </a:t>
            </a:r>
          </a:p>
          <a:p>
            <a:pPr>
              <a:lnSpc>
                <a:spcPct val="100000"/>
              </a:lnSpc>
              <a:buNone/>
            </a:pPr>
            <a:r>
              <a:rPr lang="en-US" sz="2400" dirty="0">
                <a:solidFill>
                  <a:srgbClr val="333399"/>
                </a:solidFill>
              </a:rPr>
              <a:t>4.	</a:t>
            </a:r>
            <a:r>
              <a:rPr lang="en-US" sz="2400" dirty="0">
                <a:solidFill>
                  <a:srgbClr val="000000"/>
                </a:solidFill>
              </a:rPr>
              <a:t>The </a:t>
            </a:r>
            <a:r>
              <a:rPr lang="en-US" sz="2400" dirty="0" err="1">
                <a:solidFill>
                  <a:srgbClr val="000000"/>
                </a:solidFill>
              </a:rPr>
              <a:t>Ricardian</a:t>
            </a:r>
            <a:r>
              <a:rPr lang="en-US" sz="2400" dirty="0">
                <a:solidFill>
                  <a:srgbClr val="000000"/>
                </a:solidFill>
              </a:rPr>
              <a:t> view holds that debt-financed tax cuts do not affect consumption or national saving and therefore do not affect interest rates, investment, or net exports.</a:t>
            </a:r>
            <a:endParaRPr lang="en-US" sz="2400"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33</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31859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lnSpc>
                <a:spcPct val="100000"/>
              </a:lnSpc>
              <a:spcBef>
                <a:spcPct val="15000"/>
              </a:spcBef>
              <a:buSzPct val="95000"/>
              <a:buNone/>
            </a:pPr>
            <a:r>
              <a:rPr lang="en-US" sz="2400" dirty="0">
                <a:solidFill>
                  <a:schemeClr val="accent2"/>
                </a:solidFill>
              </a:rPr>
              <a:t>5.	</a:t>
            </a:r>
            <a:r>
              <a:rPr lang="en-US" sz="2600" dirty="0"/>
              <a:t>Most economists oppose a strict balanced budget rule, as it would hinder the use of fiscal policy to stabilize output, smooth taxes, or redistribute the tax burden across generations. </a:t>
            </a:r>
          </a:p>
          <a:p>
            <a:pPr>
              <a:lnSpc>
                <a:spcPct val="100000"/>
              </a:lnSpc>
              <a:buSzPct val="95000"/>
              <a:buNone/>
            </a:pPr>
            <a:r>
              <a:rPr lang="en-US" sz="2400" dirty="0">
                <a:solidFill>
                  <a:schemeClr val="accent2"/>
                </a:solidFill>
              </a:rPr>
              <a:t>6.	</a:t>
            </a:r>
            <a:r>
              <a:rPr lang="en-US" sz="2600" dirty="0"/>
              <a:t>Government debt can have other effects:</a:t>
            </a:r>
          </a:p>
          <a:p>
            <a:pPr lvl="1">
              <a:spcBef>
                <a:spcPct val="15000"/>
              </a:spcBef>
              <a:buSzPct val="95000"/>
            </a:pPr>
            <a:r>
              <a:rPr lang="en-US" sz="2500" dirty="0"/>
              <a:t>may lead to inflation</a:t>
            </a:r>
          </a:p>
          <a:p>
            <a:pPr lvl="1">
              <a:spcBef>
                <a:spcPct val="15000"/>
              </a:spcBef>
              <a:buSzPct val="95000"/>
            </a:pPr>
            <a:r>
              <a:rPr lang="en-US" sz="2500" dirty="0"/>
              <a:t>politicians can shift burden of taxes from current to future generations</a:t>
            </a:r>
          </a:p>
          <a:p>
            <a:pPr lvl="1">
              <a:spcBef>
                <a:spcPct val="15000"/>
              </a:spcBef>
              <a:buSzPct val="95000"/>
            </a:pPr>
            <a:r>
              <a:rPr lang="en-US" sz="2500" dirty="0"/>
              <a:t>may reduce country’s political clout in international affairs or scare foreign investors into pulling their capital out of the country</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34</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220382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0" name="Chart 19"/>
          <p:cNvGraphicFramePr>
            <a:graphicFrameLocks noGrp="1"/>
          </p:cNvGraphicFramePr>
          <p:nvPr>
            <p:extLst>
              <p:ext uri="{D42A27DB-BD31-4B8C-83A1-F6EECF244321}">
                <p14:modId xmlns:p14="http://schemas.microsoft.com/office/powerpoint/2010/main" val="4020522252"/>
              </p:ext>
            </p:extLst>
          </p:nvPr>
        </p:nvGraphicFramePr>
        <p:xfrm>
          <a:off x="237744" y="868680"/>
          <a:ext cx="8778240" cy="5879592"/>
        </p:xfrm>
        <a:graphic>
          <a:graphicData uri="http://schemas.openxmlformats.org/drawingml/2006/chart">
            <c:chart xmlns:c="http://schemas.openxmlformats.org/drawingml/2006/chart" xmlns:r="http://schemas.openxmlformats.org/officeDocument/2006/relationships" r:id="rId3"/>
          </a:graphicData>
        </a:graphic>
      </p:graphicFrame>
      <p:sp>
        <p:nvSpPr>
          <p:cNvPr id="20482" name="Title 1"/>
          <p:cNvSpPr>
            <a:spLocks noGrp="1"/>
          </p:cNvSpPr>
          <p:nvPr>
            <p:ph type="title"/>
          </p:nvPr>
        </p:nvSpPr>
        <p:spPr>
          <a:xfrm>
            <a:off x="466725" y="161925"/>
            <a:ext cx="8245475" cy="738188"/>
          </a:xfrm>
        </p:spPr>
        <p:txBody>
          <a:bodyPr/>
          <a:lstStyle/>
          <a:p>
            <a:r>
              <a:rPr lang="en-US" sz="3000" dirty="0" smtClean="0">
                <a:solidFill>
                  <a:srgbClr val="336699"/>
                </a:solidFill>
              </a:rPr>
              <a:t>Ratio of U.S. </a:t>
            </a:r>
            <a:r>
              <a:rPr lang="en-US" sz="3000" dirty="0" err="1" smtClean="0">
                <a:solidFill>
                  <a:srgbClr val="336699"/>
                </a:solidFill>
              </a:rPr>
              <a:t>govt</a:t>
            </a:r>
            <a:r>
              <a:rPr lang="en-US" sz="3000" dirty="0" smtClean="0">
                <a:solidFill>
                  <a:srgbClr val="336699"/>
                </a:solidFill>
              </a:rPr>
              <a:t> debt to GDP</a:t>
            </a:r>
          </a:p>
        </p:txBody>
      </p:sp>
      <p:grpSp>
        <p:nvGrpSpPr>
          <p:cNvPr id="2" name="Group 60"/>
          <p:cNvGrpSpPr>
            <a:grpSpLocks/>
          </p:cNvGrpSpPr>
          <p:nvPr/>
        </p:nvGrpSpPr>
        <p:grpSpPr bwMode="auto">
          <a:xfrm>
            <a:off x="947675" y="1766326"/>
            <a:ext cx="7530194" cy="3148013"/>
            <a:chOff x="931" y="959"/>
            <a:chExt cx="4401" cy="1983"/>
          </a:xfrm>
        </p:grpSpPr>
        <p:grpSp>
          <p:nvGrpSpPr>
            <p:cNvPr id="20485" name="Group 51"/>
            <p:cNvGrpSpPr>
              <a:grpSpLocks/>
            </p:cNvGrpSpPr>
            <p:nvPr/>
          </p:nvGrpSpPr>
          <p:grpSpPr bwMode="auto">
            <a:xfrm>
              <a:off x="931" y="1742"/>
              <a:ext cx="1407" cy="896"/>
              <a:chOff x="931" y="1742"/>
              <a:chExt cx="1407" cy="896"/>
            </a:xfrm>
          </p:grpSpPr>
          <p:sp>
            <p:nvSpPr>
              <p:cNvPr id="34" name="Text Box 45"/>
              <p:cNvSpPr txBox="1">
                <a:spLocks noChangeArrowheads="1"/>
              </p:cNvSpPr>
              <p:nvPr/>
            </p:nvSpPr>
            <p:spPr bwMode="auto">
              <a:xfrm>
                <a:off x="1058" y="1742"/>
                <a:ext cx="1279" cy="500"/>
              </a:xfrm>
              <a:prstGeom prst="rect">
                <a:avLst/>
              </a:prstGeom>
              <a:noFill/>
              <a:ln w="9525">
                <a:noFill/>
                <a:miter lim="800000"/>
                <a:headEnd/>
                <a:tailEnd/>
              </a:ln>
            </p:spPr>
            <p:txBody>
              <a:bodyPr>
                <a:spAutoFit/>
              </a:bodyPr>
              <a:lstStyle/>
              <a:p>
                <a:pPr fontAlgn="auto">
                  <a:spcBef>
                    <a:spcPct val="50000"/>
                  </a:spcBef>
                  <a:spcAft>
                    <a:spcPts val="0"/>
                  </a:spcAft>
                  <a:defRPr/>
                </a:pPr>
                <a:r>
                  <a:rPr lang="en-US" sz="2300" i="1" kern="0" dirty="0">
                    <a:solidFill>
                      <a:sysClr val="windowText" lastClr="000000"/>
                    </a:solidFill>
                  </a:rPr>
                  <a:t>Revolutionary War</a:t>
                </a:r>
              </a:p>
            </p:txBody>
          </p:sp>
          <p:sp>
            <p:nvSpPr>
              <p:cNvPr id="35" name="Line 50"/>
              <p:cNvSpPr>
                <a:spLocks noChangeShapeType="1"/>
              </p:cNvSpPr>
              <p:nvPr/>
            </p:nvSpPr>
            <p:spPr bwMode="auto">
              <a:xfrm flipV="1">
                <a:off x="931" y="2205"/>
                <a:ext cx="278" cy="43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endParaRPr>
              </a:p>
            </p:txBody>
          </p:sp>
        </p:grpSp>
        <p:grpSp>
          <p:nvGrpSpPr>
            <p:cNvPr id="20486" name="Group 53"/>
            <p:cNvGrpSpPr>
              <a:grpSpLocks/>
            </p:cNvGrpSpPr>
            <p:nvPr/>
          </p:nvGrpSpPr>
          <p:grpSpPr bwMode="auto">
            <a:xfrm>
              <a:off x="1823" y="2219"/>
              <a:ext cx="917" cy="611"/>
              <a:chOff x="1823" y="2219"/>
              <a:chExt cx="917" cy="611"/>
            </a:xfrm>
          </p:grpSpPr>
          <p:sp>
            <p:nvSpPr>
              <p:cNvPr id="32" name="Text Box 46"/>
              <p:cNvSpPr txBox="1">
                <a:spLocks noChangeArrowheads="1"/>
              </p:cNvSpPr>
              <p:nvPr/>
            </p:nvSpPr>
            <p:spPr bwMode="auto">
              <a:xfrm>
                <a:off x="1823" y="2219"/>
                <a:ext cx="919" cy="279"/>
              </a:xfrm>
              <a:prstGeom prst="rect">
                <a:avLst/>
              </a:prstGeom>
              <a:noFill/>
              <a:ln w="9525">
                <a:noFill/>
                <a:miter lim="800000"/>
                <a:headEnd/>
                <a:tailEnd/>
              </a:ln>
            </p:spPr>
            <p:txBody>
              <a:bodyPr>
                <a:spAutoFit/>
              </a:bodyPr>
              <a:lstStyle/>
              <a:p>
                <a:pPr fontAlgn="auto">
                  <a:spcBef>
                    <a:spcPct val="50000"/>
                  </a:spcBef>
                  <a:spcAft>
                    <a:spcPts val="0"/>
                  </a:spcAft>
                  <a:defRPr/>
                </a:pPr>
                <a:r>
                  <a:rPr lang="en-US" sz="2300" i="1" kern="0">
                    <a:solidFill>
                      <a:sysClr val="windowText" lastClr="000000"/>
                    </a:solidFill>
                  </a:rPr>
                  <a:t>Civil War</a:t>
                </a:r>
              </a:p>
            </p:txBody>
          </p:sp>
          <p:sp>
            <p:nvSpPr>
              <p:cNvPr id="33" name="Line 52"/>
              <p:cNvSpPr>
                <a:spLocks noChangeShapeType="1"/>
              </p:cNvSpPr>
              <p:nvPr/>
            </p:nvSpPr>
            <p:spPr bwMode="auto">
              <a:xfrm flipH="1" flipV="1">
                <a:off x="2233" y="2468"/>
                <a:ext cx="149" cy="36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endParaRPr>
              </a:p>
            </p:txBody>
          </p:sp>
        </p:grpSp>
        <p:grpSp>
          <p:nvGrpSpPr>
            <p:cNvPr id="20487" name="Group 55"/>
            <p:cNvGrpSpPr>
              <a:grpSpLocks/>
            </p:cNvGrpSpPr>
            <p:nvPr/>
          </p:nvGrpSpPr>
          <p:grpSpPr bwMode="auto">
            <a:xfrm>
              <a:off x="2838" y="2393"/>
              <a:ext cx="624" cy="549"/>
              <a:chOff x="2838" y="2393"/>
              <a:chExt cx="624" cy="549"/>
            </a:xfrm>
          </p:grpSpPr>
          <p:sp>
            <p:nvSpPr>
              <p:cNvPr id="30" name="Text Box 47"/>
              <p:cNvSpPr txBox="1">
                <a:spLocks noChangeArrowheads="1"/>
              </p:cNvSpPr>
              <p:nvPr/>
            </p:nvSpPr>
            <p:spPr bwMode="auto">
              <a:xfrm>
                <a:off x="2838" y="2393"/>
                <a:ext cx="541" cy="279"/>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sz="2300" i="1" kern="0" dirty="0">
                    <a:solidFill>
                      <a:sysClr val="windowText" lastClr="000000"/>
                    </a:solidFill>
                  </a:rPr>
                  <a:t>WW1</a:t>
                </a:r>
              </a:p>
            </p:txBody>
          </p:sp>
          <p:sp>
            <p:nvSpPr>
              <p:cNvPr id="31" name="Line 54"/>
              <p:cNvSpPr>
                <a:spLocks noChangeShapeType="1"/>
              </p:cNvSpPr>
              <p:nvPr/>
            </p:nvSpPr>
            <p:spPr bwMode="auto">
              <a:xfrm flipH="1" flipV="1">
                <a:off x="3288" y="2637"/>
                <a:ext cx="174" cy="30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endParaRPr>
              </a:p>
            </p:txBody>
          </p:sp>
        </p:grpSp>
        <p:grpSp>
          <p:nvGrpSpPr>
            <p:cNvPr id="20488" name="Group 57"/>
            <p:cNvGrpSpPr>
              <a:grpSpLocks/>
            </p:cNvGrpSpPr>
            <p:nvPr/>
          </p:nvGrpSpPr>
          <p:grpSpPr bwMode="auto">
            <a:xfrm>
              <a:off x="3076" y="1068"/>
              <a:ext cx="889" cy="279"/>
              <a:chOff x="3076" y="1068"/>
              <a:chExt cx="889" cy="279"/>
            </a:xfrm>
          </p:grpSpPr>
          <p:sp>
            <p:nvSpPr>
              <p:cNvPr id="28" name="Text Box 48"/>
              <p:cNvSpPr txBox="1">
                <a:spLocks noChangeArrowheads="1"/>
              </p:cNvSpPr>
              <p:nvPr/>
            </p:nvSpPr>
            <p:spPr bwMode="auto">
              <a:xfrm>
                <a:off x="3076" y="1068"/>
                <a:ext cx="626" cy="279"/>
              </a:xfrm>
              <a:prstGeom prst="rect">
                <a:avLst/>
              </a:prstGeom>
              <a:noFill/>
              <a:ln w="9525">
                <a:noFill/>
                <a:miter lim="800000"/>
                <a:headEnd/>
                <a:tailEnd/>
              </a:ln>
            </p:spPr>
            <p:txBody>
              <a:bodyPr>
                <a:spAutoFit/>
              </a:bodyPr>
              <a:lstStyle/>
              <a:p>
                <a:pPr fontAlgn="auto">
                  <a:spcBef>
                    <a:spcPct val="50000"/>
                  </a:spcBef>
                  <a:spcAft>
                    <a:spcPts val="0"/>
                  </a:spcAft>
                  <a:defRPr/>
                </a:pPr>
                <a:r>
                  <a:rPr lang="en-US" sz="2300" i="1" kern="0">
                    <a:solidFill>
                      <a:sysClr val="windowText" lastClr="000000"/>
                    </a:solidFill>
                  </a:rPr>
                  <a:t>WW2</a:t>
                </a:r>
              </a:p>
            </p:txBody>
          </p:sp>
          <p:sp>
            <p:nvSpPr>
              <p:cNvPr id="29" name="Line 56"/>
              <p:cNvSpPr>
                <a:spLocks noChangeShapeType="1"/>
              </p:cNvSpPr>
              <p:nvPr/>
            </p:nvSpPr>
            <p:spPr bwMode="auto">
              <a:xfrm flipH="1" flipV="1">
                <a:off x="3567" y="1223"/>
                <a:ext cx="398" cy="114"/>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endParaRPr>
              </a:p>
            </p:txBody>
          </p:sp>
        </p:grpSp>
        <p:grpSp>
          <p:nvGrpSpPr>
            <p:cNvPr id="20489" name="Group 59"/>
            <p:cNvGrpSpPr>
              <a:grpSpLocks/>
            </p:cNvGrpSpPr>
            <p:nvPr/>
          </p:nvGrpSpPr>
          <p:grpSpPr bwMode="auto">
            <a:xfrm>
              <a:off x="4416" y="959"/>
              <a:ext cx="916" cy="1033"/>
              <a:chOff x="4416" y="959"/>
              <a:chExt cx="916" cy="1033"/>
            </a:xfrm>
          </p:grpSpPr>
          <p:sp>
            <p:nvSpPr>
              <p:cNvPr id="26" name="Text Box 49"/>
              <p:cNvSpPr txBox="1">
                <a:spLocks noChangeArrowheads="1"/>
              </p:cNvSpPr>
              <p:nvPr/>
            </p:nvSpPr>
            <p:spPr bwMode="auto">
              <a:xfrm>
                <a:off x="4416" y="959"/>
                <a:ext cx="795" cy="504"/>
              </a:xfrm>
              <a:prstGeom prst="rect">
                <a:avLst/>
              </a:prstGeom>
              <a:noFill/>
              <a:ln w="9525">
                <a:noFill/>
                <a:miter lim="800000"/>
                <a:headEnd/>
                <a:tailEnd/>
              </a:ln>
            </p:spPr>
            <p:txBody>
              <a:bodyPr wrap="square">
                <a:spAutoFit/>
              </a:bodyPr>
              <a:lstStyle/>
              <a:p>
                <a:pPr algn="ctr" fontAlgn="auto">
                  <a:spcBef>
                    <a:spcPct val="50000"/>
                  </a:spcBef>
                  <a:spcAft>
                    <a:spcPts val="0"/>
                  </a:spcAft>
                  <a:defRPr/>
                </a:pPr>
                <a:r>
                  <a:rPr lang="en-US" sz="2300" i="1" kern="0" dirty="0" smtClean="0">
                    <a:solidFill>
                      <a:sysClr val="windowText" lastClr="000000"/>
                    </a:solidFill>
                  </a:rPr>
                  <a:t>Financial Crisis</a:t>
                </a:r>
                <a:endParaRPr lang="en-US" sz="2300" i="1" kern="0" dirty="0">
                  <a:solidFill>
                    <a:sysClr val="windowText" lastClr="000000"/>
                  </a:solidFill>
                </a:endParaRPr>
              </a:p>
            </p:txBody>
          </p:sp>
          <p:sp>
            <p:nvSpPr>
              <p:cNvPr id="27" name="Line 58"/>
              <p:cNvSpPr>
                <a:spLocks noChangeShapeType="1"/>
              </p:cNvSpPr>
              <p:nvPr/>
            </p:nvSpPr>
            <p:spPr bwMode="auto">
              <a:xfrm flipH="1" flipV="1">
                <a:off x="4954" y="1402"/>
                <a:ext cx="378" cy="59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endParaRPr>
              </a:p>
            </p:txBody>
          </p:sp>
        </p:grpSp>
      </p:grpSp>
      <p:sp>
        <p:nvSpPr>
          <p:cNvPr id="21" name="Text Box 47"/>
          <p:cNvSpPr txBox="1">
            <a:spLocks noChangeArrowheads="1"/>
          </p:cNvSpPr>
          <p:nvPr/>
        </p:nvSpPr>
        <p:spPr bwMode="auto">
          <a:xfrm>
            <a:off x="3826437" y="2883221"/>
            <a:ext cx="1719229" cy="800219"/>
          </a:xfrm>
          <a:prstGeom prst="rect">
            <a:avLst/>
          </a:prstGeom>
          <a:noFill/>
          <a:ln w="9525">
            <a:noFill/>
            <a:miter lim="800000"/>
            <a:headEnd/>
            <a:tailEnd/>
          </a:ln>
        </p:spPr>
        <p:txBody>
          <a:bodyPr wrap="square">
            <a:spAutoFit/>
          </a:bodyPr>
          <a:lstStyle/>
          <a:p>
            <a:pPr fontAlgn="auto">
              <a:spcBef>
                <a:spcPct val="50000"/>
              </a:spcBef>
              <a:spcAft>
                <a:spcPts val="0"/>
              </a:spcAft>
              <a:defRPr/>
            </a:pPr>
            <a:r>
              <a:rPr lang="en-US" sz="2300" i="1" kern="0" dirty="0" smtClean="0">
                <a:solidFill>
                  <a:sysClr val="windowText" lastClr="000000"/>
                </a:solidFill>
              </a:rPr>
              <a:t>Great Depression</a:t>
            </a:r>
            <a:endParaRPr lang="en-US" sz="2300" i="1" kern="0" dirty="0">
              <a:solidFill>
                <a:sysClr val="windowText" lastClr="000000"/>
              </a:solidFill>
            </a:endParaRPr>
          </a:p>
        </p:txBody>
      </p:sp>
      <p:sp>
        <p:nvSpPr>
          <p:cNvPr id="22" name="Line 54"/>
          <p:cNvSpPr>
            <a:spLocks noChangeShapeType="1"/>
          </p:cNvSpPr>
          <p:nvPr/>
        </p:nvSpPr>
        <p:spPr bwMode="auto">
          <a:xfrm flipH="1" flipV="1">
            <a:off x="4967110" y="3626556"/>
            <a:ext cx="745775" cy="97451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endParaRPr>
          </a:p>
        </p:txBody>
      </p:sp>
    </p:spTree>
    <p:extLst>
      <p:ext uri="{BB962C8B-B14F-4D97-AF65-F5344CB8AC3E}">
        <p14:creationId xmlns:p14="http://schemas.microsoft.com/office/powerpoint/2010/main" val="25429243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The U.S. experience in recent years</a:t>
            </a:r>
          </a:p>
        </p:txBody>
      </p:sp>
      <p:sp>
        <p:nvSpPr>
          <p:cNvPr id="21507" name="Rectangle 5"/>
          <p:cNvSpPr>
            <a:spLocks noGrp="1" noChangeArrowheads="1"/>
          </p:cNvSpPr>
          <p:nvPr>
            <p:ph type="body" idx="1"/>
          </p:nvPr>
        </p:nvSpPr>
        <p:spPr/>
        <p:txBody>
          <a:bodyPr/>
          <a:lstStyle/>
          <a:p>
            <a:pPr>
              <a:buFont typeface="Wingdings" pitchFamily="2" charset="2"/>
              <a:buNone/>
              <a:defRPr/>
            </a:pPr>
            <a:r>
              <a:rPr lang="en-US" dirty="0" smtClean="0"/>
              <a:t>Early 1980s through early 1990s</a:t>
            </a:r>
          </a:p>
          <a:p>
            <a:pPr marL="458788" lvl="1">
              <a:defRPr/>
            </a:pPr>
            <a:r>
              <a:rPr lang="en-US" dirty="0"/>
              <a:t>debt–GDP </a:t>
            </a:r>
            <a:r>
              <a:rPr lang="en-US" dirty="0" smtClean="0"/>
              <a:t>ratio:  25.5% in 1980, 48.9% in 1993</a:t>
            </a:r>
          </a:p>
          <a:p>
            <a:pPr marL="458788" lvl="1">
              <a:defRPr/>
            </a:pPr>
            <a:r>
              <a:rPr lang="en-US" dirty="0" smtClean="0"/>
              <a:t>due to Reagan tax cuts, increases in defense spending &amp; entitlements</a:t>
            </a:r>
          </a:p>
          <a:p>
            <a:pPr>
              <a:buFont typeface="Wingdings" pitchFamily="2" charset="2"/>
              <a:buNone/>
              <a:defRPr/>
            </a:pPr>
            <a:r>
              <a:rPr lang="en-US" dirty="0" smtClean="0"/>
              <a:t>Early 1990s through 2000</a:t>
            </a:r>
          </a:p>
          <a:p>
            <a:pPr marL="465138" lvl="1" indent="-292100">
              <a:defRPr/>
            </a:pPr>
            <a:r>
              <a:rPr lang="en-US" dirty="0" smtClean="0"/>
              <a:t>$290b deficit in 1992, $236b surplus in 2000</a:t>
            </a:r>
          </a:p>
          <a:p>
            <a:pPr marL="465138" lvl="1" indent="-292100">
              <a:defRPr/>
            </a:pPr>
            <a:r>
              <a:rPr lang="en-US" dirty="0"/>
              <a:t>debt–GDP </a:t>
            </a:r>
            <a:r>
              <a:rPr lang="en-US" dirty="0" smtClean="0"/>
              <a:t>ratio fell to 32.5% in 2000</a:t>
            </a:r>
          </a:p>
          <a:p>
            <a:pPr marL="465138" lvl="1" indent="-292100">
              <a:defRPr/>
            </a:pPr>
            <a:r>
              <a:rPr lang="en-US" dirty="0" smtClean="0"/>
              <a:t>due to rapid growth, stock market boom, tax hikes</a:t>
            </a:r>
          </a:p>
        </p:txBody>
      </p:sp>
    </p:spTree>
    <p:extLst>
      <p:ext uri="{BB962C8B-B14F-4D97-AF65-F5344CB8AC3E}">
        <p14:creationId xmlns:p14="http://schemas.microsoft.com/office/powerpoint/2010/main" val="28755645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smtClean="0"/>
              <a:t>The U.S. experience in recent years</a:t>
            </a:r>
          </a:p>
        </p:txBody>
      </p:sp>
      <p:sp>
        <p:nvSpPr>
          <p:cNvPr id="21507" name="Rectangle 5"/>
          <p:cNvSpPr>
            <a:spLocks noGrp="1" noChangeArrowheads="1"/>
          </p:cNvSpPr>
          <p:nvPr>
            <p:ph type="body" idx="1"/>
          </p:nvPr>
        </p:nvSpPr>
        <p:spPr/>
        <p:txBody>
          <a:bodyPr/>
          <a:lstStyle/>
          <a:p>
            <a:pPr>
              <a:buFont typeface="Wingdings" pitchFamily="2" charset="2"/>
              <a:buNone/>
              <a:defRPr/>
            </a:pPr>
            <a:r>
              <a:rPr lang="en-US" dirty="0" smtClean="0"/>
              <a:t>Early 2000s</a:t>
            </a:r>
          </a:p>
          <a:p>
            <a:pPr marL="458788" lvl="1">
              <a:defRPr/>
            </a:pPr>
            <a:r>
              <a:rPr lang="en-US" dirty="0" smtClean="0"/>
              <a:t>the return of huge deficits due to Bush tax cuts, </a:t>
            </a:r>
            <a:br>
              <a:rPr lang="en-US" dirty="0" smtClean="0"/>
            </a:br>
            <a:r>
              <a:rPr lang="en-US" dirty="0" smtClean="0"/>
              <a:t>2001 recession, Iraq war</a:t>
            </a:r>
          </a:p>
          <a:p>
            <a:pPr>
              <a:buFont typeface="Wingdings" pitchFamily="2" charset="2"/>
              <a:buNone/>
              <a:defRPr/>
            </a:pPr>
            <a:r>
              <a:rPr lang="en-US" dirty="0" smtClean="0"/>
              <a:t>The 2008-2009 recession and its aftermath</a:t>
            </a:r>
          </a:p>
          <a:p>
            <a:pPr marL="458788" lvl="1">
              <a:defRPr/>
            </a:pPr>
            <a:r>
              <a:rPr lang="en-US" dirty="0" smtClean="0"/>
              <a:t>fall in tax revenues</a:t>
            </a:r>
          </a:p>
          <a:p>
            <a:pPr marL="458788" lvl="1">
              <a:defRPr/>
            </a:pPr>
            <a:r>
              <a:rPr lang="en-US" dirty="0" smtClean="0"/>
              <a:t>huge spending increases (bailouts of financial institutions and auto industry, stimulus package)</a:t>
            </a:r>
          </a:p>
          <a:p>
            <a:pPr marL="458788" lvl="1">
              <a:defRPr/>
            </a:pPr>
            <a:r>
              <a:rPr lang="en-US" dirty="0" smtClean="0"/>
              <a:t>a weak recovery did not stop the </a:t>
            </a:r>
            <a:r>
              <a:rPr lang="en-US" dirty="0"/>
              <a:t>debt–GDP </a:t>
            </a:r>
            <a:r>
              <a:rPr lang="en-US" dirty="0" smtClean="0"/>
              <a:t>ratio from rising further</a:t>
            </a:r>
          </a:p>
          <a:p>
            <a:pPr lvl="1">
              <a:defRPr/>
            </a:pPr>
            <a:endParaRPr lang="en-US" dirty="0" smtClean="0"/>
          </a:p>
        </p:txBody>
      </p:sp>
    </p:spTree>
    <p:extLst>
      <p:ext uri="{BB962C8B-B14F-4D97-AF65-F5344CB8AC3E}">
        <p14:creationId xmlns:p14="http://schemas.microsoft.com/office/powerpoint/2010/main" val="32973728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The troubling long-term fiscal outlook</a:t>
            </a:r>
          </a:p>
        </p:txBody>
      </p:sp>
      <p:sp>
        <p:nvSpPr>
          <p:cNvPr id="23555" name="Rectangle 3"/>
          <p:cNvSpPr>
            <a:spLocks noGrp="1" noChangeArrowheads="1"/>
          </p:cNvSpPr>
          <p:nvPr>
            <p:ph type="body" idx="1"/>
          </p:nvPr>
        </p:nvSpPr>
        <p:spPr>
          <a:xfrm>
            <a:off x="457200" y="1600200"/>
            <a:ext cx="5226050" cy="4525963"/>
          </a:xfrm>
        </p:spPr>
        <p:txBody>
          <a:bodyPr/>
          <a:lstStyle/>
          <a:p>
            <a:r>
              <a:rPr lang="en-US" sz="2700" smtClean="0"/>
              <a:t>The U.S. population is aging.</a:t>
            </a:r>
          </a:p>
          <a:p>
            <a:r>
              <a:rPr lang="en-US" sz="2700" smtClean="0"/>
              <a:t>Health care costs are rising. </a:t>
            </a:r>
          </a:p>
          <a:p>
            <a:r>
              <a:rPr lang="en-US" sz="2700" smtClean="0"/>
              <a:t>Spending on entitlements like Social Security and Medicare is growing.</a:t>
            </a:r>
          </a:p>
          <a:p>
            <a:r>
              <a:rPr lang="en-US" sz="2700" smtClean="0"/>
              <a:t>Deficits and the debt are projected to significantly increase…</a:t>
            </a:r>
          </a:p>
        </p:txBody>
      </p:sp>
      <p:pic>
        <p:nvPicPr>
          <p:cNvPr id="23556" name="Picture 4" descr="US Capitol Bldg(60)"/>
          <p:cNvPicPr>
            <a:picLocks noChangeAspect="1" noChangeArrowheads="1"/>
          </p:cNvPicPr>
          <p:nvPr/>
        </p:nvPicPr>
        <p:blipFill>
          <a:blip r:embed="rId3">
            <a:extLst>
              <a:ext uri="{28A0092B-C50C-407E-A947-70E740481C1C}">
                <a14:useLocalDpi xmlns:a14="http://schemas.microsoft.com/office/drawing/2010/main" val="0"/>
              </a:ext>
            </a:extLst>
          </a:blip>
          <a:srcRect t="2812" b="7031"/>
          <a:stretch>
            <a:fillRect/>
          </a:stretch>
        </p:blipFill>
        <p:spPr bwMode="auto">
          <a:xfrm>
            <a:off x="5741988" y="1936750"/>
            <a:ext cx="3021012" cy="4083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86602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442913" y="305440"/>
            <a:ext cx="8245475" cy="560387"/>
          </a:xfrm>
        </p:spPr>
        <p:txBody>
          <a:bodyPr/>
          <a:lstStyle/>
          <a:p>
            <a:pPr>
              <a:defRPr/>
            </a:pPr>
            <a:r>
              <a:rPr lang="en-US" sz="2800" dirty="0" smtClean="0">
                <a:solidFill>
                  <a:srgbClr val="336699"/>
                </a:solidFill>
                <a:latin typeface="+mj-lt"/>
              </a:rPr>
              <a:t>U.S. population age 65+, </a:t>
            </a:r>
            <a:br>
              <a:rPr lang="en-US" sz="2800" dirty="0" smtClean="0">
                <a:solidFill>
                  <a:srgbClr val="336699"/>
                </a:solidFill>
                <a:latin typeface="+mj-lt"/>
              </a:rPr>
            </a:br>
            <a:r>
              <a:rPr lang="en-US" sz="2800" dirty="0" smtClean="0">
                <a:solidFill>
                  <a:srgbClr val="336699"/>
                </a:solidFill>
                <a:latin typeface="+mj-lt"/>
              </a:rPr>
              <a:t>as percent of population age 20</a:t>
            </a:r>
            <a:r>
              <a:rPr lang="en-US" sz="2800" dirty="0"/>
              <a:t>–</a:t>
            </a:r>
            <a:r>
              <a:rPr lang="en-US" sz="2800" dirty="0" smtClean="0">
                <a:solidFill>
                  <a:srgbClr val="336699"/>
                </a:solidFill>
                <a:latin typeface="+mj-lt"/>
              </a:rPr>
              <a:t>64</a:t>
            </a:r>
          </a:p>
        </p:txBody>
      </p:sp>
      <p:sp>
        <p:nvSpPr>
          <p:cNvPr id="24579" name="Text Box 8"/>
          <p:cNvSpPr txBox="1">
            <a:spLocks noChangeArrowheads="1"/>
          </p:cNvSpPr>
          <p:nvPr/>
        </p:nvSpPr>
        <p:spPr bwMode="auto">
          <a:xfrm>
            <a:off x="100013" y="1728788"/>
            <a:ext cx="11303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200">
                <a:solidFill>
                  <a:srgbClr val="000000"/>
                </a:solidFill>
              </a:rPr>
              <a:t>Percent of pop. age </a:t>
            </a:r>
            <a:br>
              <a:rPr lang="en-US" sz="2200">
                <a:solidFill>
                  <a:srgbClr val="000000"/>
                </a:solidFill>
              </a:rPr>
            </a:br>
            <a:r>
              <a:rPr lang="en-US" sz="2200">
                <a:solidFill>
                  <a:srgbClr val="000000"/>
                </a:solidFill>
              </a:rPr>
              <a:t>20-64</a:t>
            </a:r>
          </a:p>
        </p:txBody>
      </p:sp>
      <p:graphicFrame>
        <p:nvGraphicFramePr>
          <p:cNvPr id="66" name="Chart 65"/>
          <p:cNvGraphicFramePr/>
          <p:nvPr/>
        </p:nvGraphicFramePr>
        <p:xfrm>
          <a:off x="1389413" y="1240972"/>
          <a:ext cx="7540831" cy="5403272"/>
        </p:xfrm>
        <a:graphic>
          <a:graphicData uri="http://schemas.openxmlformats.org/drawingml/2006/chart">
            <c:chart xmlns:c="http://schemas.openxmlformats.org/drawingml/2006/chart" xmlns:r="http://schemas.openxmlformats.org/officeDocument/2006/relationships" r:id="rId3"/>
          </a:graphicData>
        </a:graphic>
      </p:graphicFrame>
      <p:sp>
        <p:nvSpPr>
          <p:cNvPr id="24581" name="Line 69"/>
          <p:cNvSpPr>
            <a:spLocks noChangeShapeType="1"/>
          </p:cNvSpPr>
          <p:nvPr/>
        </p:nvSpPr>
        <p:spPr bwMode="auto">
          <a:xfrm flipH="1" flipV="1">
            <a:off x="3787775" y="1436688"/>
            <a:ext cx="1588" cy="460533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Text Box 70"/>
          <p:cNvSpPr txBox="1">
            <a:spLocks noChangeArrowheads="1"/>
          </p:cNvSpPr>
          <p:nvPr/>
        </p:nvSpPr>
        <p:spPr bwMode="auto">
          <a:xfrm>
            <a:off x="2778125" y="1446213"/>
            <a:ext cx="1028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300">
                <a:solidFill>
                  <a:srgbClr val="000000"/>
                </a:solidFill>
              </a:rPr>
              <a:t>actual</a:t>
            </a:r>
          </a:p>
        </p:txBody>
      </p:sp>
      <p:sp>
        <p:nvSpPr>
          <p:cNvPr id="24583" name="Text Box 71"/>
          <p:cNvSpPr txBox="1">
            <a:spLocks noChangeArrowheads="1"/>
          </p:cNvSpPr>
          <p:nvPr/>
        </p:nvSpPr>
        <p:spPr bwMode="auto">
          <a:xfrm>
            <a:off x="3843338" y="1436688"/>
            <a:ext cx="14287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solidFill>
                  <a:srgbClr val="000000"/>
                </a:solidFill>
              </a:rPr>
              <a:t>projected</a:t>
            </a:r>
          </a:p>
        </p:txBody>
      </p:sp>
    </p:spTree>
    <p:extLst>
      <p:ext uri="{BB962C8B-B14F-4D97-AF65-F5344CB8AC3E}">
        <p14:creationId xmlns:p14="http://schemas.microsoft.com/office/powerpoint/2010/main" val="15919348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6725" y="222890"/>
            <a:ext cx="8245475" cy="939800"/>
          </a:xfrm>
        </p:spPr>
        <p:txBody>
          <a:bodyPr/>
          <a:lstStyle/>
          <a:p>
            <a:pPr>
              <a:defRPr/>
            </a:pPr>
            <a:r>
              <a:rPr lang="en-US" sz="2800" dirty="0" smtClean="0">
                <a:solidFill>
                  <a:srgbClr val="336699"/>
                </a:solidFill>
                <a:latin typeface="+mj-lt"/>
              </a:rPr>
              <a:t>U.S. government spending on Medicare </a:t>
            </a:r>
            <a:br>
              <a:rPr lang="en-US" sz="2800" dirty="0" smtClean="0">
                <a:solidFill>
                  <a:srgbClr val="336699"/>
                </a:solidFill>
                <a:latin typeface="+mj-lt"/>
              </a:rPr>
            </a:br>
            <a:r>
              <a:rPr lang="en-US" sz="2800" dirty="0" smtClean="0">
                <a:solidFill>
                  <a:srgbClr val="336699"/>
                </a:solidFill>
                <a:latin typeface="+mj-lt"/>
              </a:rPr>
              <a:t>and Social Security, 1948</a:t>
            </a:r>
            <a:r>
              <a:rPr lang="en-US" sz="2800" dirty="0" smtClean="0"/>
              <a:t>–</a:t>
            </a:r>
            <a:r>
              <a:rPr lang="en-US" sz="2800" dirty="0" smtClean="0">
                <a:solidFill>
                  <a:srgbClr val="336699"/>
                </a:solidFill>
                <a:latin typeface="+mj-lt"/>
              </a:rPr>
              <a:t>2014</a:t>
            </a:r>
          </a:p>
        </p:txBody>
      </p:sp>
      <p:sp>
        <p:nvSpPr>
          <p:cNvPr id="25603" name="Text Box 4"/>
          <p:cNvSpPr txBox="1">
            <a:spLocks noChangeArrowheads="1"/>
          </p:cNvSpPr>
          <p:nvPr/>
        </p:nvSpPr>
        <p:spPr bwMode="auto">
          <a:xfrm rot="16200000">
            <a:off x="-716140" y="3451049"/>
            <a:ext cx="22119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300" dirty="0">
                <a:solidFill>
                  <a:srgbClr val="000000"/>
                </a:solidFill>
              </a:rPr>
              <a:t>Percent of GDP</a:t>
            </a:r>
          </a:p>
        </p:txBody>
      </p:sp>
      <p:graphicFrame>
        <p:nvGraphicFramePr>
          <p:cNvPr id="5" name="Chart 4"/>
          <p:cNvGraphicFramePr>
            <a:graphicFrameLocks noGrp="1"/>
          </p:cNvGraphicFramePr>
          <p:nvPr>
            <p:extLst>
              <p:ext uri="{D42A27DB-BD31-4B8C-83A1-F6EECF244321}">
                <p14:modId xmlns:p14="http://schemas.microsoft.com/office/powerpoint/2010/main" val="1791396790"/>
              </p:ext>
            </p:extLst>
          </p:nvPr>
        </p:nvGraphicFramePr>
        <p:xfrm>
          <a:off x="663221" y="1368778"/>
          <a:ext cx="8382001" cy="54892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221970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2362</TotalTime>
  <Words>2286</Words>
  <Application>Microsoft Macintosh PowerPoint</Application>
  <PresentationFormat>On-screen Show (4:3)</PresentationFormat>
  <Paragraphs>323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14_Default Design</vt:lpstr>
      <vt:lpstr>PowerPoint Presentation</vt:lpstr>
      <vt:lpstr>IN THIS CHAPTER, YOU WILL LEARN:</vt:lpstr>
      <vt:lpstr>Indebtedness of the world’s governments</vt:lpstr>
      <vt:lpstr>Ratio of U.S. govt debt to GDP</vt:lpstr>
      <vt:lpstr>The U.S. experience in recent years</vt:lpstr>
      <vt:lpstr>The U.S. experience in recent years</vt:lpstr>
      <vt:lpstr>The troubling long-term fiscal outlook</vt:lpstr>
      <vt:lpstr>U.S. population age 65+,  as percent of population age 20–64</vt:lpstr>
      <vt:lpstr>U.S. government spending on Medicare  and Social Security, 1948–2014</vt:lpstr>
      <vt:lpstr>Projected U.S. federal government debt  in two scenarios, 2000–2035</vt:lpstr>
      <vt:lpstr>Problems measuring the deficit</vt:lpstr>
      <vt:lpstr>MEASUREMENT PROBLEM 1:   Inflation</vt:lpstr>
      <vt:lpstr>MEASUREMENT PROBLEM 1:   Inflation</vt:lpstr>
      <vt:lpstr>MEASUREMENT PROBLEM 2:   Capital Assets</vt:lpstr>
      <vt:lpstr>MEASUREMENT PROBLEM 3:   Uncounted liabilities</vt:lpstr>
      <vt:lpstr>MEASUREMENT PROBLEM 4:   The business cycle</vt:lpstr>
      <vt:lpstr>MEASUREMENT PROBLEM 4:   The business cycle</vt:lpstr>
      <vt:lpstr>The actual and cyclically-adjusted  U.S. federal budget surpluses/deficits</vt:lpstr>
      <vt:lpstr>The bottom line</vt:lpstr>
      <vt:lpstr>Is the govt debt really a problem?</vt:lpstr>
      <vt:lpstr>The traditional view</vt:lpstr>
      <vt:lpstr>The Ricardian view</vt:lpstr>
      <vt:lpstr>The logic of Ricardian Equivalence</vt:lpstr>
      <vt:lpstr>Problems with Ricardian Equivalence</vt:lpstr>
      <vt:lpstr>Evidence against Ricardian Equivalence?</vt:lpstr>
      <vt:lpstr>Evidence against Ricardian Equivalence?</vt:lpstr>
      <vt:lpstr>OTHER PERSPECTIVES:   Balanced budgets vs. optimal fiscal policy</vt:lpstr>
      <vt:lpstr>OTHER PERSPECTIVES:   Fiscal effects on monetary policy</vt:lpstr>
      <vt:lpstr>OTHER PERSPECTIVES:   Debt and politics</vt:lpstr>
      <vt:lpstr>OTHER PERSPECTIVES: International dimensions</vt:lpstr>
      <vt:lpstr>CASE STUDY: Inflation-indexed Treasury bonds</vt:lpstr>
      <vt:lpstr>CASE STUDY: Inflation-indexed Treasury bonds</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219</cp:revision>
  <dcterms:created xsi:type="dcterms:W3CDTF">2006-04-29T00:50:43Z</dcterms:created>
  <dcterms:modified xsi:type="dcterms:W3CDTF">2015-05-28T16:15:38Z</dcterms:modified>
</cp:coreProperties>
</file>